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rawings/drawing1.xml" ContentType="application/vnd.openxmlformats-officedocument.drawingml.chartshapes+xml"/>
  <Override PartName="/ppt/drawings/drawing8.xml" ContentType="application/vnd.openxmlformats-officedocument.drawingml.chartshapes+xml"/>
  <Override PartName="/ppt/drawings/drawing7.xml" ContentType="application/vnd.openxmlformats-officedocument.drawingml.chartshapes+xml"/>
  <Override PartName="/ppt/drawings/drawing9.xml" ContentType="application/vnd.openxmlformats-officedocument.drawingml.chartshapes+xml"/>
  <Override PartName="/ppt/drawings/drawing6.xml" ContentType="application/vnd.openxmlformats-officedocument.drawingml.chartshapes+xml"/>
  <Override PartName="/ppt/drawings/drawing5.xml" ContentType="application/vnd.openxmlformats-officedocument.drawingml.chartshapes+xml"/>
  <Override PartName="/ppt/drawings/drawing4.xml" ContentType="application/vnd.openxmlformats-officedocument.drawingml.chartshapes+xml"/>
  <Override PartName="/ppt/drawings/drawing3.xml" ContentType="application/vnd.openxmlformats-officedocument.drawingml.chartshapes+xml"/>
  <Override PartName="/ppt/drawings/drawing2.xml" ContentType="application/vnd.openxmlformats-officedocument.drawingml.chartshapes+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2.xml" ContentType="application/vnd.openxmlformats-officedocument.drawingml.chart+xml"/>
  <Override PartName="/ppt/theme/themeOverride1.xml" ContentType="application/vnd.openxmlformats-officedocument.themeOverride+xml"/>
  <Override PartName="/ppt/charts/chart8.xml" ContentType="application/vnd.openxmlformats-officedocument.drawingml.chart+xml"/>
  <Override PartName="/ppt/charts/chart1.xml" ContentType="application/vnd.openxmlformats-officedocument.drawingml.chart+xml"/>
  <Override PartName="/ppt/theme/themeOverride6.xml" ContentType="application/vnd.openxmlformats-officedocument.themeOverride+xml"/>
  <Override PartName="/ppt/theme/themeOverride2.xml" ContentType="application/vnd.openxmlformats-officedocument.themeOverride+xml"/>
  <Override PartName="/ppt/theme/theme1.xml" ContentType="application/vnd.openxmlformats-officedocument.theme+xml"/>
  <Override PartName="/ppt/theme/themeOverride8.xml" ContentType="application/vnd.openxmlformats-officedocument.themeOverride+xml"/>
  <Override PartName="/ppt/charts/chart9.xml" ContentType="application/vnd.openxmlformats-officedocument.drawingml.chart+xml"/>
  <Override PartName="/ppt/theme/themeOverride7.xml" ContentType="application/vnd.openxmlformats-officedocument.themeOverride+xml"/>
  <Override PartName="/ppt/charts/chart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theme/themeOverride4.xml" ContentType="application/vnd.openxmlformats-officedocument.themeOverride+xml"/>
  <Override PartName="/ppt/charts/chart6.xml" ContentType="application/vnd.openxmlformats-officedocument.drawingml.chart+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7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fpfesc01\files\common\Hutchins\Projects\FiscalDash\Fiscal%20Impact.xlsx" TargetMode="Externa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fpfesc01\files\common\Hutchins\Projects\FiscalDash\Fiscal%20Barometer.xlsm"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file:///\\fpfesc01\files\common\Hutchins\Projects\FiscalDash\Fiscal%20Barometer.xlsm"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file:///\\fpfesc01\files\common\Hutchins\Projects\FiscalDash\Fiscal%20Barometer.xlsm" TargetMode="External"/><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oleObject" Target="file:///\\fpfesc01\files\common\Hutchins\Projects\FiscalDash\Fiscal%20Barometer.xlsm" TargetMode="External"/><Relationship Id="rId1" Type="http://schemas.openxmlformats.org/officeDocument/2006/relationships/themeOverride" Target="../theme/themeOverride4.xml"/></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oleObject" Target="file:///\\fpfesc01\files\common\Hutchins\Projects\FiscalDash\Fiscal%20Barometer.xlsm" TargetMode="External"/><Relationship Id="rId1" Type="http://schemas.openxmlformats.org/officeDocument/2006/relationships/themeOverride" Target="../theme/themeOverride5.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7.xml"/><Relationship Id="rId2" Type="http://schemas.openxmlformats.org/officeDocument/2006/relationships/oleObject" Target="file:///\\fpfesc01\files\common\Hutchins\Projects\FiscalDash\Fiscal%20Barometer.xlsm" TargetMode="External"/><Relationship Id="rId1" Type="http://schemas.openxmlformats.org/officeDocument/2006/relationships/themeOverride" Target="../theme/themeOverride6.xml"/></Relationships>
</file>

<file path=ppt/charts/_rels/chart8.xml.rels><?xml version="1.0" encoding="UTF-8" standalone="yes"?>
<Relationships xmlns="http://schemas.openxmlformats.org/package/2006/relationships"><Relationship Id="rId3" Type="http://schemas.openxmlformats.org/officeDocument/2006/relationships/chartUserShapes" Target="../drawings/drawing8.xml"/><Relationship Id="rId2" Type="http://schemas.openxmlformats.org/officeDocument/2006/relationships/oleObject" Target="file:///\\fpfesc01\files\common\Hutchins\Projects\FiscalDash\Fiscal%20Barometer.xlsm" TargetMode="External"/><Relationship Id="rId1" Type="http://schemas.openxmlformats.org/officeDocument/2006/relationships/themeOverride" Target="../theme/themeOverride7.xml"/></Relationships>
</file>

<file path=ppt/charts/_rels/chart9.xml.rels><?xml version="1.0" encoding="UTF-8" standalone="yes"?>
<Relationships xmlns="http://schemas.openxmlformats.org/package/2006/relationships"><Relationship Id="rId3" Type="http://schemas.openxmlformats.org/officeDocument/2006/relationships/chartUserShapes" Target="../drawings/drawing9.xml"/><Relationship Id="rId2" Type="http://schemas.openxmlformats.org/officeDocument/2006/relationships/oleObject" Target="file:///\\fpfesc01\files\common\Hutchins\Projects\FiscalDash\Fiscal%20Barometer.xlsm" TargetMode="External"/><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0"/>
            </a:pPr>
            <a:r>
              <a:rPr lang="en-US" sz="1200" b="0">
                <a:latin typeface="Georgia" panose="02040502050405020303" pitchFamily="18" charset="0"/>
              </a:rPr>
              <a:t>Fiscal</a:t>
            </a:r>
            <a:r>
              <a:rPr lang="en-US" sz="1200" b="0" baseline="0">
                <a:latin typeface="Georgia" panose="02040502050405020303" pitchFamily="18" charset="0"/>
              </a:rPr>
              <a:t> Impact Measure</a:t>
            </a:r>
            <a:endParaRPr lang="en-US" sz="1200" b="0">
              <a:latin typeface="Georgia" panose="02040502050405020303" pitchFamily="18" charset="0"/>
            </a:endParaRPr>
          </a:p>
        </c:rich>
      </c:tx>
      <c:layout>
        <c:manualLayout>
          <c:xMode val="edge"/>
          <c:yMode val="edge"/>
          <c:x val="1.1075879288486175E-3"/>
          <c:y val="0"/>
        </c:manualLayout>
      </c:layout>
      <c:overlay val="1"/>
    </c:title>
    <c:autoTitleDeleted val="0"/>
    <c:plotArea>
      <c:layout>
        <c:manualLayout>
          <c:layoutTarget val="inner"/>
          <c:xMode val="edge"/>
          <c:yMode val="edge"/>
          <c:x val="0.12495640234956734"/>
          <c:y val="0.13576787462539805"/>
          <c:w val="0.81941410167185258"/>
          <c:h val="0.69254582425410804"/>
        </c:manualLayout>
      </c:layout>
      <c:barChart>
        <c:barDir val="col"/>
        <c:grouping val="clustered"/>
        <c:varyColors val="0"/>
        <c:ser>
          <c:idx val="0"/>
          <c:order val="2"/>
          <c:tx>
            <c:v>NBER Recession</c:v>
          </c:tx>
          <c:spPr>
            <a:solidFill>
              <a:schemeClr val="bg1">
                <a:lumMod val="85000"/>
              </a:schemeClr>
            </a:solidFill>
            <a:ln w="114300">
              <a:solidFill>
                <a:schemeClr val="bg1">
                  <a:lumMod val="85000"/>
                </a:schemeClr>
              </a:solidFill>
            </a:ln>
          </c:spPr>
          <c:invertIfNegative val="0"/>
          <c:cat>
            <c:numRef>
              <c:f>Calculations!$W$9:$XDW$9</c:f>
              <c:numCache>
                <c:formatCode>mmm"-"yyyy</c:formatCode>
                <c:ptCount val="16329"/>
                <c:pt idx="0">
                  <c:v>27484</c:v>
                </c:pt>
                <c:pt idx="1">
                  <c:v>27575</c:v>
                </c:pt>
                <c:pt idx="2">
                  <c:v>27667</c:v>
                </c:pt>
                <c:pt idx="3">
                  <c:v>27759</c:v>
                </c:pt>
                <c:pt idx="4">
                  <c:v>27850</c:v>
                </c:pt>
                <c:pt idx="5">
                  <c:v>27941</c:v>
                </c:pt>
                <c:pt idx="6">
                  <c:v>28033</c:v>
                </c:pt>
                <c:pt idx="7">
                  <c:v>28125</c:v>
                </c:pt>
                <c:pt idx="8">
                  <c:v>28215</c:v>
                </c:pt>
                <c:pt idx="9">
                  <c:v>28306</c:v>
                </c:pt>
                <c:pt idx="10">
                  <c:v>28398</c:v>
                </c:pt>
                <c:pt idx="11">
                  <c:v>28490</c:v>
                </c:pt>
                <c:pt idx="12">
                  <c:v>28580</c:v>
                </c:pt>
                <c:pt idx="13">
                  <c:v>28671</c:v>
                </c:pt>
                <c:pt idx="14">
                  <c:v>28763</c:v>
                </c:pt>
                <c:pt idx="15">
                  <c:v>28855</c:v>
                </c:pt>
                <c:pt idx="16">
                  <c:v>28945</c:v>
                </c:pt>
                <c:pt idx="17">
                  <c:v>29036</c:v>
                </c:pt>
                <c:pt idx="18">
                  <c:v>29128</c:v>
                </c:pt>
                <c:pt idx="19">
                  <c:v>29220</c:v>
                </c:pt>
                <c:pt idx="20">
                  <c:v>29311</c:v>
                </c:pt>
                <c:pt idx="21">
                  <c:v>29402</c:v>
                </c:pt>
                <c:pt idx="22">
                  <c:v>29494</c:v>
                </c:pt>
                <c:pt idx="23">
                  <c:v>29586</c:v>
                </c:pt>
                <c:pt idx="24">
                  <c:v>29676</c:v>
                </c:pt>
                <c:pt idx="25">
                  <c:v>29767</c:v>
                </c:pt>
                <c:pt idx="26">
                  <c:v>29859</c:v>
                </c:pt>
                <c:pt idx="27">
                  <c:v>29951</c:v>
                </c:pt>
                <c:pt idx="28">
                  <c:v>30041</c:v>
                </c:pt>
                <c:pt idx="29">
                  <c:v>30132</c:v>
                </c:pt>
                <c:pt idx="30">
                  <c:v>30224</c:v>
                </c:pt>
                <c:pt idx="31">
                  <c:v>30316</c:v>
                </c:pt>
                <c:pt idx="32">
                  <c:v>30406</c:v>
                </c:pt>
                <c:pt idx="33">
                  <c:v>30497</c:v>
                </c:pt>
                <c:pt idx="34">
                  <c:v>30589</c:v>
                </c:pt>
                <c:pt idx="35">
                  <c:v>30681</c:v>
                </c:pt>
                <c:pt idx="36">
                  <c:v>30772</c:v>
                </c:pt>
                <c:pt idx="37">
                  <c:v>30863</c:v>
                </c:pt>
                <c:pt idx="38">
                  <c:v>30955</c:v>
                </c:pt>
                <c:pt idx="39">
                  <c:v>31047</c:v>
                </c:pt>
                <c:pt idx="40">
                  <c:v>31137</c:v>
                </c:pt>
                <c:pt idx="41">
                  <c:v>31228</c:v>
                </c:pt>
                <c:pt idx="42">
                  <c:v>31320</c:v>
                </c:pt>
                <c:pt idx="43">
                  <c:v>31412</c:v>
                </c:pt>
                <c:pt idx="44">
                  <c:v>31502</c:v>
                </c:pt>
                <c:pt idx="45">
                  <c:v>31593</c:v>
                </c:pt>
                <c:pt idx="46">
                  <c:v>31685</c:v>
                </c:pt>
                <c:pt idx="47">
                  <c:v>31777</c:v>
                </c:pt>
                <c:pt idx="48">
                  <c:v>31867</c:v>
                </c:pt>
                <c:pt idx="49">
                  <c:v>31958</c:v>
                </c:pt>
                <c:pt idx="50">
                  <c:v>32050</c:v>
                </c:pt>
                <c:pt idx="51">
                  <c:v>32142</c:v>
                </c:pt>
                <c:pt idx="52">
                  <c:v>32233</c:v>
                </c:pt>
                <c:pt idx="53">
                  <c:v>32324</c:v>
                </c:pt>
                <c:pt idx="54">
                  <c:v>32416</c:v>
                </c:pt>
                <c:pt idx="55">
                  <c:v>32508</c:v>
                </c:pt>
                <c:pt idx="56">
                  <c:v>32598</c:v>
                </c:pt>
                <c:pt idx="57">
                  <c:v>32689</c:v>
                </c:pt>
                <c:pt idx="58">
                  <c:v>32781</c:v>
                </c:pt>
                <c:pt idx="59">
                  <c:v>32873</c:v>
                </c:pt>
                <c:pt idx="60">
                  <c:v>32963</c:v>
                </c:pt>
                <c:pt idx="61">
                  <c:v>33054</c:v>
                </c:pt>
                <c:pt idx="62">
                  <c:v>33146</c:v>
                </c:pt>
                <c:pt idx="63">
                  <c:v>33238</c:v>
                </c:pt>
                <c:pt idx="64">
                  <c:v>33328</c:v>
                </c:pt>
                <c:pt idx="65">
                  <c:v>33419</c:v>
                </c:pt>
                <c:pt idx="66">
                  <c:v>33511</c:v>
                </c:pt>
                <c:pt idx="67">
                  <c:v>33603</c:v>
                </c:pt>
                <c:pt idx="68">
                  <c:v>33694</c:v>
                </c:pt>
                <c:pt idx="69">
                  <c:v>33785</c:v>
                </c:pt>
                <c:pt idx="70">
                  <c:v>33877</c:v>
                </c:pt>
                <c:pt idx="71">
                  <c:v>33969</c:v>
                </c:pt>
                <c:pt idx="72">
                  <c:v>34059</c:v>
                </c:pt>
                <c:pt idx="73">
                  <c:v>34150</c:v>
                </c:pt>
                <c:pt idx="74">
                  <c:v>34242</c:v>
                </c:pt>
                <c:pt idx="75">
                  <c:v>34334</c:v>
                </c:pt>
                <c:pt idx="76">
                  <c:v>34424</c:v>
                </c:pt>
                <c:pt idx="77">
                  <c:v>34515</c:v>
                </c:pt>
                <c:pt idx="78">
                  <c:v>34607</c:v>
                </c:pt>
                <c:pt idx="79">
                  <c:v>34699</c:v>
                </c:pt>
                <c:pt idx="80">
                  <c:v>34789</c:v>
                </c:pt>
                <c:pt idx="81">
                  <c:v>34880</c:v>
                </c:pt>
                <c:pt idx="82">
                  <c:v>34972</c:v>
                </c:pt>
                <c:pt idx="83">
                  <c:v>35064</c:v>
                </c:pt>
                <c:pt idx="84">
                  <c:v>35155</c:v>
                </c:pt>
                <c:pt idx="85">
                  <c:v>35246</c:v>
                </c:pt>
                <c:pt idx="86">
                  <c:v>35338</c:v>
                </c:pt>
                <c:pt idx="87">
                  <c:v>35430</c:v>
                </c:pt>
                <c:pt idx="88">
                  <c:v>35520</c:v>
                </c:pt>
                <c:pt idx="89">
                  <c:v>35611</c:v>
                </c:pt>
                <c:pt idx="90">
                  <c:v>35703</c:v>
                </c:pt>
                <c:pt idx="91">
                  <c:v>35795</c:v>
                </c:pt>
                <c:pt idx="92">
                  <c:v>35885</c:v>
                </c:pt>
                <c:pt idx="93">
                  <c:v>35976</c:v>
                </c:pt>
                <c:pt idx="94">
                  <c:v>36068</c:v>
                </c:pt>
                <c:pt idx="95">
                  <c:v>36160</c:v>
                </c:pt>
                <c:pt idx="96">
                  <c:v>36250</c:v>
                </c:pt>
                <c:pt idx="97">
                  <c:v>36341</c:v>
                </c:pt>
                <c:pt idx="98">
                  <c:v>36433</c:v>
                </c:pt>
                <c:pt idx="99">
                  <c:v>36525</c:v>
                </c:pt>
                <c:pt idx="100">
                  <c:v>36616</c:v>
                </c:pt>
                <c:pt idx="101">
                  <c:v>36707</c:v>
                </c:pt>
                <c:pt idx="102">
                  <c:v>36799</c:v>
                </c:pt>
                <c:pt idx="103">
                  <c:v>36891</c:v>
                </c:pt>
                <c:pt idx="104">
                  <c:v>36981</c:v>
                </c:pt>
                <c:pt idx="105">
                  <c:v>37072</c:v>
                </c:pt>
                <c:pt idx="106">
                  <c:v>37164</c:v>
                </c:pt>
                <c:pt idx="107">
                  <c:v>37256</c:v>
                </c:pt>
                <c:pt idx="108">
                  <c:v>37346</c:v>
                </c:pt>
                <c:pt idx="109">
                  <c:v>37437</c:v>
                </c:pt>
                <c:pt idx="110">
                  <c:v>37529</c:v>
                </c:pt>
                <c:pt idx="111">
                  <c:v>37621</c:v>
                </c:pt>
                <c:pt idx="112">
                  <c:v>37711</c:v>
                </c:pt>
                <c:pt idx="113">
                  <c:v>37802</c:v>
                </c:pt>
                <c:pt idx="114">
                  <c:v>37894</c:v>
                </c:pt>
                <c:pt idx="115">
                  <c:v>37986</c:v>
                </c:pt>
                <c:pt idx="116">
                  <c:v>38077</c:v>
                </c:pt>
                <c:pt idx="117">
                  <c:v>38168</c:v>
                </c:pt>
                <c:pt idx="118">
                  <c:v>38260</c:v>
                </c:pt>
                <c:pt idx="119">
                  <c:v>38352</c:v>
                </c:pt>
                <c:pt idx="120">
                  <c:v>38442</c:v>
                </c:pt>
                <c:pt idx="121">
                  <c:v>38533</c:v>
                </c:pt>
                <c:pt idx="122">
                  <c:v>38625</c:v>
                </c:pt>
                <c:pt idx="123">
                  <c:v>38717</c:v>
                </c:pt>
                <c:pt idx="124">
                  <c:v>38807</c:v>
                </c:pt>
                <c:pt idx="125">
                  <c:v>38898</c:v>
                </c:pt>
                <c:pt idx="126">
                  <c:v>38990</c:v>
                </c:pt>
                <c:pt idx="127">
                  <c:v>39082</c:v>
                </c:pt>
                <c:pt idx="128">
                  <c:v>39172</c:v>
                </c:pt>
                <c:pt idx="129">
                  <c:v>39263</c:v>
                </c:pt>
                <c:pt idx="130">
                  <c:v>39355</c:v>
                </c:pt>
                <c:pt idx="131">
                  <c:v>39447</c:v>
                </c:pt>
                <c:pt idx="132">
                  <c:v>39538</c:v>
                </c:pt>
                <c:pt idx="133">
                  <c:v>39629</c:v>
                </c:pt>
                <c:pt idx="134">
                  <c:v>39721</c:v>
                </c:pt>
                <c:pt idx="135">
                  <c:v>39813</c:v>
                </c:pt>
                <c:pt idx="136">
                  <c:v>39903</c:v>
                </c:pt>
                <c:pt idx="137">
                  <c:v>39994</c:v>
                </c:pt>
                <c:pt idx="138">
                  <c:v>40086</c:v>
                </c:pt>
                <c:pt idx="139">
                  <c:v>40178</c:v>
                </c:pt>
                <c:pt idx="140">
                  <c:v>40268</c:v>
                </c:pt>
                <c:pt idx="141">
                  <c:v>40359</c:v>
                </c:pt>
                <c:pt idx="142">
                  <c:v>40451</c:v>
                </c:pt>
                <c:pt idx="143">
                  <c:v>40543</c:v>
                </c:pt>
                <c:pt idx="144">
                  <c:v>40633</c:v>
                </c:pt>
                <c:pt idx="145">
                  <c:v>40724</c:v>
                </c:pt>
                <c:pt idx="146">
                  <c:v>40816</c:v>
                </c:pt>
                <c:pt idx="147">
                  <c:v>40908</c:v>
                </c:pt>
                <c:pt idx="148">
                  <c:v>40999</c:v>
                </c:pt>
                <c:pt idx="149">
                  <c:v>41090</c:v>
                </c:pt>
                <c:pt idx="150">
                  <c:v>41182</c:v>
                </c:pt>
                <c:pt idx="151">
                  <c:v>41274</c:v>
                </c:pt>
                <c:pt idx="152">
                  <c:v>41364</c:v>
                </c:pt>
                <c:pt idx="153">
                  <c:v>41455</c:v>
                </c:pt>
                <c:pt idx="154">
                  <c:v>41547</c:v>
                </c:pt>
                <c:pt idx="155">
                  <c:v>41639</c:v>
                </c:pt>
                <c:pt idx="156">
                  <c:v>41729</c:v>
                </c:pt>
                <c:pt idx="157">
                  <c:v>41820</c:v>
                </c:pt>
              </c:numCache>
            </c:numRef>
          </c:cat>
          <c:val>
            <c:numRef>
              <c:f>Calculations!$W$29:$FX$29</c:f>
              <c:numCache>
                <c:formatCode>General</c:formatCode>
                <c:ptCount val="158"/>
                <c:pt idx="0">
                  <c:v>5</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5</c:v>
                </c:pt>
                <c:pt idx="21">
                  <c:v>5</c:v>
                </c:pt>
                <c:pt idx="22">
                  <c:v>5</c:v>
                </c:pt>
                <c:pt idx="23">
                  <c:v>0</c:v>
                </c:pt>
                <c:pt idx="24">
                  <c:v>0</c:v>
                </c:pt>
                <c:pt idx="25">
                  <c:v>0</c:v>
                </c:pt>
                <c:pt idx="26">
                  <c:v>5</c:v>
                </c:pt>
                <c:pt idx="27">
                  <c:v>5</c:v>
                </c:pt>
                <c:pt idx="28">
                  <c:v>5</c:v>
                </c:pt>
                <c:pt idx="29">
                  <c:v>5</c:v>
                </c:pt>
                <c:pt idx="30">
                  <c:v>5</c:v>
                </c:pt>
                <c:pt idx="31">
                  <c:v>5</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5</c:v>
                </c:pt>
                <c:pt idx="63">
                  <c:v>5</c:v>
                </c:pt>
                <c:pt idx="64">
                  <c:v>5</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5</c:v>
                </c:pt>
                <c:pt idx="105">
                  <c:v>5</c:v>
                </c:pt>
                <c:pt idx="106">
                  <c:v>5</c:v>
                </c:pt>
                <c:pt idx="107">
                  <c:v>5</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5</c:v>
                </c:pt>
                <c:pt idx="132">
                  <c:v>5</c:v>
                </c:pt>
                <c:pt idx="133">
                  <c:v>5</c:v>
                </c:pt>
                <c:pt idx="134">
                  <c:v>5</c:v>
                </c:pt>
                <c:pt idx="135">
                  <c:v>5</c:v>
                </c:pt>
                <c:pt idx="136">
                  <c:v>5</c:v>
                </c:pt>
                <c:pt idx="137">
                  <c:v>5</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numCache>
            </c:numRef>
          </c:val>
        </c:ser>
        <c:ser>
          <c:idx val="3"/>
          <c:order val="3"/>
          <c:tx>
            <c:v>NBER2</c:v>
          </c:tx>
          <c:spPr>
            <a:ln w="114300">
              <a:solidFill>
                <a:schemeClr val="bg1">
                  <a:lumMod val="85000"/>
                </a:schemeClr>
              </a:solidFill>
            </a:ln>
          </c:spPr>
          <c:invertIfNegative val="0"/>
          <c:cat>
            <c:numRef>
              <c:f>Calculations!$W$9:$XDW$9</c:f>
              <c:numCache>
                <c:formatCode>mmm"-"yyyy</c:formatCode>
                <c:ptCount val="16329"/>
                <c:pt idx="0">
                  <c:v>27484</c:v>
                </c:pt>
                <c:pt idx="1">
                  <c:v>27575</c:v>
                </c:pt>
                <c:pt idx="2">
                  <c:v>27667</c:v>
                </c:pt>
                <c:pt idx="3">
                  <c:v>27759</c:v>
                </c:pt>
                <c:pt idx="4">
                  <c:v>27850</c:v>
                </c:pt>
                <c:pt idx="5">
                  <c:v>27941</c:v>
                </c:pt>
                <c:pt idx="6">
                  <c:v>28033</c:v>
                </c:pt>
                <c:pt idx="7">
                  <c:v>28125</c:v>
                </c:pt>
                <c:pt idx="8">
                  <c:v>28215</c:v>
                </c:pt>
                <c:pt idx="9">
                  <c:v>28306</c:v>
                </c:pt>
                <c:pt idx="10">
                  <c:v>28398</c:v>
                </c:pt>
                <c:pt idx="11">
                  <c:v>28490</c:v>
                </c:pt>
                <c:pt idx="12">
                  <c:v>28580</c:v>
                </c:pt>
                <c:pt idx="13">
                  <c:v>28671</c:v>
                </c:pt>
                <c:pt idx="14">
                  <c:v>28763</c:v>
                </c:pt>
                <c:pt idx="15">
                  <c:v>28855</c:v>
                </c:pt>
                <c:pt idx="16">
                  <c:v>28945</c:v>
                </c:pt>
                <c:pt idx="17">
                  <c:v>29036</c:v>
                </c:pt>
                <c:pt idx="18">
                  <c:v>29128</c:v>
                </c:pt>
                <c:pt idx="19">
                  <c:v>29220</c:v>
                </c:pt>
                <c:pt idx="20">
                  <c:v>29311</c:v>
                </c:pt>
                <c:pt idx="21">
                  <c:v>29402</c:v>
                </c:pt>
                <c:pt idx="22">
                  <c:v>29494</c:v>
                </c:pt>
                <c:pt idx="23">
                  <c:v>29586</c:v>
                </c:pt>
                <c:pt idx="24">
                  <c:v>29676</c:v>
                </c:pt>
                <c:pt idx="25">
                  <c:v>29767</c:v>
                </c:pt>
                <c:pt idx="26">
                  <c:v>29859</c:v>
                </c:pt>
                <c:pt idx="27">
                  <c:v>29951</c:v>
                </c:pt>
                <c:pt idx="28">
                  <c:v>30041</c:v>
                </c:pt>
                <c:pt idx="29">
                  <c:v>30132</c:v>
                </c:pt>
                <c:pt idx="30">
                  <c:v>30224</c:v>
                </c:pt>
                <c:pt idx="31">
                  <c:v>30316</c:v>
                </c:pt>
                <c:pt idx="32">
                  <c:v>30406</c:v>
                </c:pt>
                <c:pt idx="33">
                  <c:v>30497</c:v>
                </c:pt>
                <c:pt idx="34">
                  <c:v>30589</c:v>
                </c:pt>
                <c:pt idx="35">
                  <c:v>30681</c:v>
                </c:pt>
                <c:pt idx="36">
                  <c:v>30772</c:v>
                </c:pt>
                <c:pt idx="37">
                  <c:v>30863</c:v>
                </c:pt>
                <c:pt idx="38">
                  <c:v>30955</c:v>
                </c:pt>
                <c:pt idx="39">
                  <c:v>31047</c:v>
                </c:pt>
                <c:pt idx="40">
                  <c:v>31137</c:v>
                </c:pt>
                <c:pt idx="41">
                  <c:v>31228</c:v>
                </c:pt>
                <c:pt idx="42">
                  <c:v>31320</c:v>
                </c:pt>
                <c:pt idx="43">
                  <c:v>31412</c:v>
                </c:pt>
                <c:pt idx="44">
                  <c:v>31502</c:v>
                </c:pt>
                <c:pt idx="45">
                  <c:v>31593</c:v>
                </c:pt>
                <c:pt idx="46">
                  <c:v>31685</c:v>
                </c:pt>
                <c:pt idx="47">
                  <c:v>31777</c:v>
                </c:pt>
                <c:pt idx="48">
                  <c:v>31867</c:v>
                </c:pt>
                <c:pt idx="49">
                  <c:v>31958</c:v>
                </c:pt>
                <c:pt idx="50">
                  <c:v>32050</c:v>
                </c:pt>
                <c:pt idx="51">
                  <c:v>32142</c:v>
                </c:pt>
                <c:pt idx="52">
                  <c:v>32233</c:v>
                </c:pt>
                <c:pt idx="53">
                  <c:v>32324</c:v>
                </c:pt>
                <c:pt idx="54">
                  <c:v>32416</c:v>
                </c:pt>
                <c:pt idx="55">
                  <c:v>32508</c:v>
                </c:pt>
                <c:pt idx="56">
                  <c:v>32598</c:v>
                </c:pt>
                <c:pt idx="57">
                  <c:v>32689</c:v>
                </c:pt>
                <c:pt idx="58">
                  <c:v>32781</c:v>
                </c:pt>
                <c:pt idx="59">
                  <c:v>32873</c:v>
                </c:pt>
                <c:pt idx="60">
                  <c:v>32963</c:v>
                </c:pt>
                <c:pt idx="61">
                  <c:v>33054</c:v>
                </c:pt>
                <c:pt idx="62">
                  <c:v>33146</c:v>
                </c:pt>
                <c:pt idx="63">
                  <c:v>33238</c:v>
                </c:pt>
                <c:pt idx="64">
                  <c:v>33328</c:v>
                </c:pt>
                <c:pt idx="65">
                  <c:v>33419</c:v>
                </c:pt>
                <c:pt idx="66">
                  <c:v>33511</c:v>
                </c:pt>
                <c:pt idx="67">
                  <c:v>33603</c:v>
                </c:pt>
                <c:pt idx="68">
                  <c:v>33694</c:v>
                </c:pt>
                <c:pt idx="69">
                  <c:v>33785</c:v>
                </c:pt>
                <c:pt idx="70">
                  <c:v>33877</c:v>
                </c:pt>
                <c:pt idx="71">
                  <c:v>33969</c:v>
                </c:pt>
                <c:pt idx="72">
                  <c:v>34059</c:v>
                </c:pt>
                <c:pt idx="73">
                  <c:v>34150</c:v>
                </c:pt>
                <c:pt idx="74">
                  <c:v>34242</c:v>
                </c:pt>
                <c:pt idx="75">
                  <c:v>34334</c:v>
                </c:pt>
                <c:pt idx="76">
                  <c:v>34424</c:v>
                </c:pt>
                <c:pt idx="77">
                  <c:v>34515</c:v>
                </c:pt>
                <c:pt idx="78">
                  <c:v>34607</c:v>
                </c:pt>
                <c:pt idx="79">
                  <c:v>34699</c:v>
                </c:pt>
                <c:pt idx="80">
                  <c:v>34789</c:v>
                </c:pt>
                <c:pt idx="81">
                  <c:v>34880</c:v>
                </c:pt>
                <c:pt idx="82">
                  <c:v>34972</c:v>
                </c:pt>
                <c:pt idx="83">
                  <c:v>35064</c:v>
                </c:pt>
                <c:pt idx="84">
                  <c:v>35155</c:v>
                </c:pt>
                <c:pt idx="85">
                  <c:v>35246</c:v>
                </c:pt>
                <c:pt idx="86">
                  <c:v>35338</c:v>
                </c:pt>
                <c:pt idx="87">
                  <c:v>35430</c:v>
                </c:pt>
                <c:pt idx="88">
                  <c:v>35520</c:v>
                </c:pt>
                <c:pt idx="89">
                  <c:v>35611</c:v>
                </c:pt>
                <c:pt idx="90">
                  <c:v>35703</c:v>
                </c:pt>
                <c:pt idx="91">
                  <c:v>35795</c:v>
                </c:pt>
                <c:pt idx="92">
                  <c:v>35885</c:v>
                </c:pt>
                <c:pt idx="93">
                  <c:v>35976</c:v>
                </c:pt>
                <c:pt idx="94">
                  <c:v>36068</c:v>
                </c:pt>
                <c:pt idx="95">
                  <c:v>36160</c:v>
                </c:pt>
                <c:pt idx="96">
                  <c:v>36250</c:v>
                </c:pt>
                <c:pt idx="97">
                  <c:v>36341</c:v>
                </c:pt>
                <c:pt idx="98">
                  <c:v>36433</c:v>
                </c:pt>
                <c:pt idx="99">
                  <c:v>36525</c:v>
                </c:pt>
                <c:pt idx="100">
                  <c:v>36616</c:v>
                </c:pt>
                <c:pt idx="101">
                  <c:v>36707</c:v>
                </c:pt>
                <c:pt idx="102">
                  <c:v>36799</c:v>
                </c:pt>
                <c:pt idx="103">
                  <c:v>36891</c:v>
                </c:pt>
                <c:pt idx="104">
                  <c:v>36981</c:v>
                </c:pt>
                <c:pt idx="105">
                  <c:v>37072</c:v>
                </c:pt>
                <c:pt idx="106">
                  <c:v>37164</c:v>
                </c:pt>
                <c:pt idx="107">
                  <c:v>37256</c:v>
                </c:pt>
                <c:pt idx="108">
                  <c:v>37346</c:v>
                </c:pt>
                <c:pt idx="109">
                  <c:v>37437</c:v>
                </c:pt>
                <c:pt idx="110">
                  <c:v>37529</c:v>
                </c:pt>
                <c:pt idx="111">
                  <c:v>37621</c:v>
                </c:pt>
                <c:pt idx="112">
                  <c:v>37711</c:v>
                </c:pt>
                <c:pt idx="113">
                  <c:v>37802</c:v>
                </c:pt>
                <c:pt idx="114">
                  <c:v>37894</c:v>
                </c:pt>
                <c:pt idx="115">
                  <c:v>37986</c:v>
                </c:pt>
                <c:pt idx="116">
                  <c:v>38077</c:v>
                </c:pt>
                <c:pt idx="117">
                  <c:v>38168</c:v>
                </c:pt>
                <c:pt idx="118">
                  <c:v>38260</c:v>
                </c:pt>
                <c:pt idx="119">
                  <c:v>38352</c:v>
                </c:pt>
                <c:pt idx="120">
                  <c:v>38442</c:v>
                </c:pt>
                <c:pt idx="121">
                  <c:v>38533</c:v>
                </c:pt>
                <c:pt idx="122">
                  <c:v>38625</c:v>
                </c:pt>
                <c:pt idx="123">
                  <c:v>38717</c:v>
                </c:pt>
                <c:pt idx="124">
                  <c:v>38807</c:v>
                </c:pt>
                <c:pt idx="125">
                  <c:v>38898</c:v>
                </c:pt>
                <c:pt idx="126">
                  <c:v>38990</c:v>
                </c:pt>
                <c:pt idx="127">
                  <c:v>39082</c:v>
                </c:pt>
                <c:pt idx="128">
                  <c:v>39172</c:v>
                </c:pt>
                <c:pt idx="129">
                  <c:v>39263</c:v>
                </c:pt>
                <c:pt idx="130">
                  <c:v>39355</c:v>
                </c:pt>
                <c:pt idx="131">
                  <c:v>39447</c:v>
                </c:pt>
                <c:pt idx="132">
                  <c:v>39538</c:v>
                </c:pt>
                <c:pt idx="133">
                  <c:v>39629</c:v>
                </c:pt>
                <c:pt idx="134">
                  <c:v>39721</c:v>
                </c:pt>
                <c:pt idx="135">
                  <c:v>39813</c:v>
                </c:pt>
                <c:pt idx="136">
                  <c:v>39903</c:v>
                </c:pt>
                <c:pt idx="137">
                  <c:v>39994</c:v>
                </c:pt>
                <c:pt idx="138">
                  <c:v>40086</c:v>
                </c:pt>
                <c:pt idx="139">
                  <c:v>40178</c:v>
                </c:pt>
                <c:pt idx="140">
                  <c:v>40268</c:v>
                </c:pt>
                <c:pt idx="141">
                  <c:v>40359</c:v>
                </c:pt>
                <c:pt idx="142">
                  <c:v>40451</c:v>
                </c:pt>
                <c:pt idx="143">
                  <c:v>40543</c:v>
                </c:pt>
                <c:pt idx="144">
                  <c:v>40633</c:v>
                </c:pt>
                <c:pt idx="145">
                  <c:v>40724</c:v>
                </c:pt>
                <c:pt idx="146">
                  <c:v>40816</c:v>
                </c:pt>
                <c:pt idx="147">
                  <c:v>40908</c:v>
                </c:pt>
                <c:pt idx="148">
                  <c:v>40999</c:v>
                </c:pt>
                <c:pt idx="149">
                  <c:v>41090</c:v>
                </c:pt>
                <c:pt idx="150">
                  <c:v>41182</c:v>
                </c:pt>
                <c:pt idx="151">
                  <c:v>41274</c:v>
                </c:pt>
                <c:pt idx="152">
                  <c:v>41364</c:v>
                </c:pt>
                <c:pt idx="153">
                  <c:v>41455</c:v>
                </c:pt>
                <c:pt idx="154">
                  <c:v>41547</c:v>
                </c:pt>
                <c:pt idx="155">
                  <c:v>41639</c:v>
                </c:pt>
                <c:pt idx="156">
                  <c:v>41729</c:v>
                </c:pt>
                <c:pt idx="157">
                  <c:v>41820</c:v>
                </c:pt>
              </c:numCache>
            </c:numRef>
          </c:cat>
          <c:val>
            <c:numRef>
              <c:f>Calculations!$W$30:$FX$30</c:f>
              <c:numCache>
                <c:formatCode>General</c:formatCode>
                <c:ptCount val="158"/>
                <c:pt idx="0">
                  <c:v>-3</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-3</c:v>
                </c:pt>
                <c:pt idx="21">
                  <c:v>-3</c:v>
                </c:pt>
                <c:pt idx="22">
                  <c:v>-3</c:v>
                </c:pt>
                <c:pt idx="23">
                  <c:v>0</c:v>
                </c:pt>
                <c:pt idx="24">
                  <c:v>0</c:v>
                </c:pt>
                <c:pt idx="25">
                  <c:v>0</c:v>
                </c:pt>
                <c:pt idx="26">
                  <c:v>-3</c:v>
                </c:pt>
                <c:pt idx="27">
                  <c:v>-3</c:v>
                </c:pt>
                <c:pt idx="28">
                  <c:v>-3</c:v>
                </c:pt>
                <c:pt idx="29">
                  <c:v>-3</c:v>
                </c:pt>
                <c:pt idx="30">
                  <c:v>-3</c:v>
                </c:pt>
                <c:pt idx="31">
                  <c:v>-3</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-3</c:v>
                </c:pt>
                <c:pt idx="63">
                  <c:v>-3</c:v>
                </c:pt>
                <c:pt idx="64">
                  <c:v>-3</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-3</c:v>
                </c:pt>
                <c:pt idx="105">
                  <c:v>-3</c:v>
                </c:pt>
                <c:pt idx="106">
                  <c:v>-3</c:v>
                </c:pt>
                <c:pt idx="107">
                  <c:v>-3</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-3</c:v>
                </c:pt>
                <c:pt idx="132">
                  <c:v>-3</c:v>
                </c:pt>
                <c:pt idx="133">
                  <c:v>-3</c:v>
                </c:pt>
                <c:pt idx="134">
                  <c:v>-3</c:v>
                </c:pt>
                <c:pt idx="135">
                  <c:v>-3</c:v>
                </c:pt>
                <c:pt idx="136">
                  <c:v>-3</c:v>
                </c:pt>
                <c:pt idx="137">
                  <c:v>-3</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numCache>
            </c:numRef>
          </c:val>
        </c:ser>
        <c:dLbls>
          <c:showLegendKey val="0"/>
          <c:showVal val="0"/>
          <c:showCatName val="0"/>
          <c:showSerName val="0"/>
          <c:showPercent val="0"/>
          <c:showBubbleSize val="0"/>
        </c:dLbls>
        <c:gapWidth val="150"/>
        <c:axId val="148150912"/>
        <c:axId val="148259200"/>
      </c:barChart>
      <c:barChart>
        <c:barDir val="col"/>
        <c:grouping val="clustered"/>
        <c:varyColors val="0"/>
        <c:ser>
          <c:idx val="2"/>
          <c:order val="0"/>
          <c:tx>
            <c:v>Fiscal Impact</c:v>
          </c:tx>
          <c:spPr>
            <a:solidFill>
              <a:srgbClr val="002060"/>
            </a:solidFill>
            <a:ln w="31750">
              <a:solidFill>
                <a:srgbClr val="002060"/>
              </a:solidFill>
            </a:ln>
          </c:spPr>
          <c:invertIfNegative val="0"/>
          <c:val>
            <c:numRef>
              <c:f>Calculations!$W$60:$XDW$60</c:f>
              <c:numCache>
                <c:formatCode>General</c:formatCode>
                <c:ptCount val="16329"/>
                <c:pt idx="0">
                  <c:v>2.4920760996892879</c:v>
                </c:pt>
                <c:pt idx="1">
                  <c:v>2.2439564811818586</c:v>
                </c:pt>
                <c:pt idx="2">
                  <c:v>3.1336401381202745</c:v>
                </c:pt>
                <c:pt idx="3">
                  <c:v>1.5412552880628629</c:v>
                </c:pt>
                <c:pt idx="4">
                  <c:v>0.95088484472439694</c:v>
                </c:pt>
                <c:pt idx="5">
                  <c:v>-1.2402809888679507</c:v>
                </c:pt>
                <c:pt idx="6">
                  <c:v>-0.43786682211747013</c:v>
                </c:pt>
                <c:pt idx="7">
                  <c:v>3.7541801305924535E-2</c:v>
                </c:pt>
                <c:pt idx="8">
                  <c:v>0.50065979163834473</c:v>
                </c:pt>
                <c:pt idx="9">
                  <c:v>7.3862782103245594E-2</c:v>
                </c:pt>
                <c:pt idx="10">
                  <c:v>-0.17776678165559823</c:v>
                </c:pt>
                <c:pt idx="11">
                  <c:v>-0.57418482618466649</c:v>
                </c:pt>
                <c:pt idx="12">
                  <c:v>-0.51558847874560942</c:v>
                </c:pt>
                <c:pt idx="13">
                  <c:v>1.9496503804340759</c:v>
                </c:pt>
                <c:pt idx="14">
                  <c:v>0.13362414657220378</c:v>
                </c:pt>
                <c:pt idx="15">
                  <c:v>0.3308702980621408</c:v>
                </c:pt>
                <c:pt idx="16">
                  <c:v>-1.1602965022047336</c:v>
                </c:pt>
                <c:pt idx="17">
                  <c:v>0.58752190869380194</c:v>
                </c:pt>
                <c:pt idx="18">
                  <c:v>0.27231222515147985</c:v>
                </c:pt>
                <c:pt idx="19">
                  <c:v>0.56548320564606325</c:v>
                </c:pt>
                <c:pt idx="20">
                  <c:v>1.5863098261327502</c:v>
                </c:pt>
                <c:pt idx="21">
                  <c:v>0.26495520036253417</c:v>
                </c:pt>
                <c:pt idx="22">
                  <c:v>-0.2234144212396616</c:v>
                </c:pt>
                <c:pt idx="23">
                  <c:v>0.78440963825966636</c:v>
                </c:pt>
                <c:pt idx="24">
                  <c:v>1.0546616923806338</c:v>
                </c:pt>
                <c:pt idx="25">
                  <c:v>1.4570283154503455E-2</c:v>
                </c:pt>
                <c:pt idx="26">
                  <c:v>-0.58976367495714888</c:v>
                </c:pt>
                <c:pt idx="27">
                  <c:v>0.68851735242106649</c:v>
                </c:pt>
                <c:pt idx="28">
                  <c:v>9.5488902612553092E-2</c:v>
                </c:pt>
                <c:pt idx="29">
                  <c:v>0.68954610474913491</c:v>
                </c:pt>
                <c:pt idx="30">
                  <c:v>1.0828953687848994</c:v>
                </c:pt>
                <c:pt idx="31">
                  <c:v>2.5036331357844404</c:v>
                </c:pt>
                <c:pt idx="32">
                  <c:v>1.8317416646533338</c:v>
                </c:pt>
                <c:pt idx="33">
                  <c:v>1.8217220940758745</c:v>
                </c:pt>
                <c:pt idx="34">
                  <c:v>2.0598773526335425</c:v>
                </c:pt>
                <c:pt idx="35">
                  <c:v>-1.3101355454942794</c:v>
                </c:pt>
                <c:pt idx="36">
                  <c:v>0.63584193674567679</c:v>
                </c:pt>
                <c:pt idx="37">
                  <c:v>1.4527842879246671</c:v>
                </c:pt>
                <c:pt idx="38">
                  <c:v>0.24410300116750761</c:v>
                </c:pt>
                <c:pt idx="39">
                  <c:v>1.2215308246819241</c:v>
                </c:pt>
                <c:pt idx="40">
                  <c:v>0.52327285833731707</c:v>
                </c:pt>
                <c:pt idx="41">
                  <c:v>1.8733836948930256</c:v>
                </c:pt>
                <c:pt idx="42">
                  <c:v>1.9852918272927949</c:v>
                </c:pt>
                <c:pt idx="43">
                  <c:v>-0.3906576250051057</c:v>
                </c:pt>
                <c:pt idx="44">
                  <c:v>0.46652381684068334</c:v>
                </c:pt>
                <c:pt idx="45">
                  <c:v>1.5483410550772372</c:v>
                </c:pt>
                <c:pt idx="46">
                  <c:v>2.1196841318811455</c:v>
                </c:pt>
                <c:pt idx="47">
                  <c:v>-0.68318722952722943</c:v>
                </c:pt>
                <c:pt idx="48">
                  <c:v>0.55891484047085682</c:v>
                </c:pt>
                <c:pt idx="49">
                  <c:v>0.29383976693837177</c:v>
                </c:pt>
                <c:pt idx="50">
                  <c:v>-0.11519289538202379</c:v>
                </c:pt>
                <c:pt idx="51">
                  <c:v>0.69792823190512032</c:v>
                </c:pt>
                <c:pt idx="52">
                  <c:v>-0.58344951071430884</c:v>
                </c:pt>
                <c:pt idx="53">
                  <c:v>0.15924135880407134</c:v>
                </c:pt>
                <c:pt idx="54">
                  <c:v>4.4013329330297828E-2</c:v>
                </c:pt>
                <c:pt idx="55">
                  <c:v>1.5453139767613104</c:v>
                </c:pt>
                <c:pt idx="56">
                  <c:v>-0.71721655340704549</c:v>
                </c:pt>
                <c:pt idx="57">
                  <c:v>1.3329932134478273</c:v>
                </c:pt>
                <c:pt idx="58">
                  <c:v>0.76169894945303174</c:v>
                </c:pt>
                <c:pt idx="59">
                  <c:v>0.63277009325614086</c:v>
                </c:pt>
                <c:pt idx="60">
                  <c:v>1.6133195646060472</c:v>
                </c:pt>
                <c:pt idx="61">
                  <c:v>0.29645861458389278</c:v>
                </c:pt>
                <c:pt idx="62">
                  <c:v>0.2165568334449352</c:v>
                </c:pt>
                <c:pt idx="63">
                  <c:v>0.9451988644551742</c:v>
                </c:pt>
                <c:pt idx="64">
                  <c:v>0.83483572689911323</c:v>
                </c:pt>
                <c:pt idx="65">
                  <c:v>1.1653503373825289</c:v>
                </c:pt>
                <c:pt idx="66">
                  <c:v>0.42719739556984532</c:v>
                </c:pt>
                <c:pt idx="67">
                  <c:v>0.38174385229442404</c:v>
                </c:pt>
                <c:pt idx="68">
                  <c:v>1.9274055782323294</c:v>
                </c:pt>
                <c:pt idx="69">
                  <c:v>0.74433708425205114</c:v>
                </c:pt>
                <c:pt idx="70">
                  <c:v>1.3354285571258242</c:v>
                </c:pt>
                <c:pt idx="71">
                  <c:v>0.32890531156090119</c:v>
                </c:pt>
                <c:pt idx="72">
                  <c:v>-0.55690395361803979</c:v>
                </c:pt>
                <c:pt idx="73">
                  <c:v>0.23314689389461229</c:v>
                </c:pt>
                <c:pt idx="74">
                  <c:v>0.18747355035860566</c:v>
                </c:pt>
                <c:pt idx="75">
                  <c:v>9.54979551213649E-2</c:v>
                </c:pt>
                <c:pt idx="76">
                  <c:v>-1.1183564365315941</c:v>
                </c:pt>
                <c:pt idx="77">
                  <c:v>0.19051724111892426</c:v>
                </c:pt>
                <c:pt idx="78">
                  <c:v>0.97769728945000067</c:v>
                </c:pt>
                <c:pt idx="79">
                  <c:v>-0.71243291550382548</c:v>
                </c:pt>
                <c:pt idx="80">
                  <c:v>-7.4876244174319984E-2</c:v>
                </c:pt>
                <c:pt idx="81">
                  <c:v>0.38933943001939181</c:v>
                </c:pt>
                <c:pt idx="82">
                  <c:v>-0.17207514424033471</c:v>
                </c:pt>
                <c:pt idx="83">
                  <c:v>-0.91532282787608743</c:v>
                </c:pt>
                <c:pt idx="84">
                  <c:v>-9.010479272153335E-2</c:v>
                </c:pt>
                <c:pt idx="85">
                  <c:v>1.0551555231865375</c:v>
                </c:pt>
                <c:pt idx="86">
                  <c:v>-0.25869466271756036</c:v>
                </c:pt>
                <c:pt idx="87">
                  <c:v>0.40584795433257498</c:v>
                </c:pt>
                <c:pt idx="88">
                  <c:v>-0.44931176424385233</c:v>
                </c:pt>
                <c:pt idx="89">
                  <c:v>2.2737083416699888E-2</c:v>
                </c:pt>
                <c:pt idx="90">
                  <c:v>-0.29028753708943189</c:v>
                </c:pt>
                <c:pt idx="91">
                  <c:v>-0.37882735560525022</c:v>
                </c:pt>
                <c:pt idx="92">
                  <c:v>-1.0774671809586494</c:v>
                </c:pt>
                <c:pt idx="93">
                  <c:v>1.0514618205480881</c:v>
                </c:pt>
                <c:pt idx="94">
                  <c:v>0.14573953135694218</c:v>
                </c:pt>
                <c:pt idx="95">
                  <c:v>0.23423527485891654</c:v>
                </c:pt>
                <c:pt idx="96">
                  <c:v>-0.13449270025053478</c:v>
                </c:pt>
                <c:pt idx="97">
                  <c:v>0.2320811565895898</c:v>
                </c:pt>
                <c:pt idx="98">
                  <c:v>0.66714821310120487</c:v>
                </c:pt>
                <c:pt idx="99">
                  <c:v>0.90607017680451851</c:v>
                </c:pt>
                <c:pt idx="100">
                  <c:v>-0.94311449970034733</c:v>
                </c:pt>
                <c:pt idx="101">
                  <c:v>0.63607790963371547</c:v>
                </c:pt>
                <c:pt idx="102">
                  <c:v>-0.18943361198212089</c:v>
                </c:pt>
                <c:pt idx="103">
                  <c:v>0.23028744318869471</c:v>
                </c:pt>
                <c:pt idx="104">
                  <c:v>1.1069965571634028</c:v>
                </c:pt>
                <c:pt idx="105">
                  <c:v>1.516653143968592</c:v>
                </c:pt>
                <c:pt idx="106">
                  <c:v>0.99097667574303139</c:v>
                </c:pt>
                <c:pt idx="107">
                  <c:v>2.3076371269061919</c:v>
                </c:pt>
                <c:pt idx="108">
                  <c:v>2.2872041960359657</c:v>
                </c:pt>
                <c:pt idx="109">
                  <c:v>2.3585263153776235</c:v>
                </c:pt>
                <c:pt idx="110">
                  <c:v>1.9383127984267965</c:v>
                </c:pt>
                <c:pt idx="111">
                  <c:v>1.6314108834453704</c:v>
                </c:pt>
                <c:pt idx="112">
                  <c:v>0.94770305909092944</c:v>
                </c:pt>
                <c:pt idx="113">
                  <c:v>2.3190317132282434</c:v>
                </c:pt>
                <c:pt idx="114">
                  <c:v>1.0333756788385149</c:v>
                </c:pt>
                <c:pt idx="115">
                  <c:v>1.0773022773658574</c:v>
                </c:pt>
                <c:pt idx="116">
                  <c:v>0.59937380811750152</c:v>
                </c:pt>
                <c:pt idx="117">
                  <c:v>0.76616717291247061</c:v>
                </c:pt>
                <c:pt idx="118">
                  <c:v>0.30977534930048095</c:v>
                </c:pt>
                <c:pt idx="119">
                  <c:v>-0.32618277190192502</c:v>
                </c:pt>
                <c:pt idx="120">
                  <c:v>-0.27304824187326759</c:v>
                </c:pt>
                <c:pt idx="121">
                  <c:v>-0.27906496251340684</c:v>
                </c:pt>
                <c:pt idx="122">
                  <c:v>0.19397679460714556</c:v>
                </c:pt>
                <c:pt idx="123">
                  <c:v>-0.75539563498713291</c:v>
                </c:pt>
                <c:pt idx="124">
                  <c:v>7.2602426662916053E-2</c:v>
                </c:pt>
                <c:pt idx="125">
                  <c:v>-0.31942288490421211</c:v>
                </c:pt>
                <c:pt idx="126">
                  <c:v>-0.11696915505419467</c:v>
                </c:pt>
                <c:pt idx="127">
                  <c:v>0.123364250340321</c:v>
                </c:pt>
                <c:pt idx="128">
                  <c:v>-0.45798466839637564</c:v>
                </c:pt>
                <c:pt idx="129">
                  <c:v>0.30700803722889841</c:v>
                </c:pt>
                <c:pt idx="130">
                  <c:v>0.41281888445597015</c:v>
                </c:pt>
                <c:pt idx="131">
                  <c:v>0.36517298547642402</c:v>
                </c:pt>
                <c:pt idx="132">
                  <c:v>0.37650469426788119</c:v>
                </c:pt>
                <c:pt idx="133">
                  <c:v>2.2627310919816859</c:v>
                </c:pt>
                <c:pt idx="134">
                  <c:v>1.8678818389854022</c:v>
                </c:pt>
                <c:pt idx="135">
                  <c:v>0.94113572351005259</c:v>
                </c:pt>
                <c:pt idx="136">
                  <c:v>2.4537876496633211</c:v>
                </c:pt>
                <c:pt idx="137">
                  <c:v>4.1800341267808676</c:v>
                </c:pt>
                <c:pt idx="138">
                  <c:v>3.2693283411708305</c:v>
                </c:pt>
                <c:pt idx="139">
                  <c:v>2.186911554545365</c:v>
                </c:pt>
                <c:pt idx="140">
                  <c:v>1.4622553622471153</c:v>
                </c:pt>
                <c:pt idx="141">
                  <c:v>1.4720568134633869</c:v>
                </c:pt>
                <c:pt idx="142">
                  <c:v>0.91192071524929519</c:v>
                </c:pt>
                <c:pt idx="143">
                  <c:v>-2.5666211919996296E-2</c:v>
                </c:pt>
                <c:pt idx="144">
                  <c:v>-1.795934948073435</c:v>
                </c:pt>
                <c:pt idx="145">
                  <c:v>-0.47764186790209495</c:v>
                </c:pt>
                <c:pt idx="146">
                  <c:v>-1.0946740186769466</c:v>
                </c:pt>
                <c:pt idx="147">
                  <c:v>-0.9444954582069589</c:v>
                </c:pt>
                <c:pt idx="148">
                  <c:v>-1.2727742723817457</c:v>
                </c:pt>
                <c:pt idx="149">
                  <c:v>-0.61658619779065138</c:v>
                </c:pt>
                <c:pt idx="150">
                  <c:v>0.26088135460689099</c:v>
                </c:pt>
                <c:pt idx="151">
                  <c:v>-1.5852327196007798</c:v>
                </c:pt>
                <c:pt idx="152">
                  <c:v>-1.6255331518424343</c:v>
                </c:pt>
                <c:pt idx="153">
                  <c:v>-0.78149502043402097</c:v>
                </c:pt>
                <c:pt idx="154">
                  <c:v>-0.36182217482993406</c:v>
                </c:pt>
                <c:pt idx="155">
                  <c:v>-1.2424302014753397</c:v>
                </c:pt>
                <c:pt idx="156">
                  <c:v>-0.68281190795359648</c:v>
                </c:pt>
                <c:pt idx="157">
                  <c:v>-7.1015906034728848E-2</c:v>
                </c:pt>
              </c:numCache>
            </c:numRef>
          </c:val>
        </c:ser>
        <c:dLbls>
          <c:showLegendKey val="0"/>
          <c:showVal val="0"/>
          <c:showCatName val="0"/>
          <c:showSerName val="0"/>
          <c:showPercent val="0"/>
          <c:showBubbleSize val="0"/>
        </c:dLbls>
        <c:gapWidth val="150"/>
        <c:axId val="148305024"/>
        <c:axId val="148261504"/>
      </c:barChart>
      <c:lineChart>
        <c:grouping val="standard"/>
        <c:varyColors val="0"/>
        <c:ser>
          <c:idx val="1"/>
          <c:order val="1"/>
          <c:tx>
            <c:v>4-Quarter Moving Average</c:v>
          </c:tx>
          <c:spPr>
            <a:ln>
              <a:solidFill>
                <a:srgbClr val="B9CDE5"/>
              </a:solidFill>
            </a:ln>
          </c:spPr>
          <c:marker>
            <c:symbol val="none"/>
          </c:marker>
          <c:cat>
            <c:numRef>
              <c:f>Calculations!$W$9:$XDW$9</c:f>
              <c:numCache>
                <c:formatCode>mmm"-"yyyy</c:formatCode>
                <c:ptCount val="16329"/>
                <c:pt idx="0">
                  <c:v>27484</c:v>
                </c:pt>
                <c:pt idx="1">
                  <c:v>27575</c:v>
                </c:pt>
                <c:pt idx="2">
                  <c:v>27667</c:v>
                </c:pt>
                <c:pt idx="3">
                  <c:v>27759</c:v>
                </c:pt>
                <c:pt idx="4">
                  <c:v>27850</c:v>
                </c:pt>
                <c:pt idx="5">
                  <c:v>27941</c:v>
                </c:pt>
                <c:pt idx="6">
                  <c:v>28033</c:v>
                </c:pt>
                <c:pt idx="7">
                  <c:v>28125</c:v>
                </c:pt>
                <c:pt idx="8">
                  <c:v>28215</c:v>
                </c:pt>
                <c:pt idx="9">
                  <c:v>28306</c:v>
                </c:pt>
                <c:pt idx="10">
                  <c:v>28398</c:v>
                </c:pt>
                <c:pt idx="11">
                  <c:v>28490</c:v>
                </c:pt>
                <c:pt idx="12">
                  <c:v>28580</c:v>
                </c:pt>
                <c:pt idx="13">
                  <c:v>28671</c:v>
                </c:pt>
                <c:pt idx="14">
                  <c:v>28763</c:v>
                </c:pt>
                <c:pt idx="15">
                  <c:v>28855</c:v>
                </c:pt>
                <c:pt idx="16">
                  <c:v>28945</c:v>
                </c:pt>
                <c:pt idx="17">
                  <c:v>29036</c:v>
                </c:pt>
                <c:pt idx="18">
                  <c:v>29128</c:v>
                </c:pt>
                <c:pt idx="19">
                  <c:v>29220</c:v>
                </c:pt>
                <c:pt idx="20">
                  <c:v>29311</c:v>
                </c:pt>
                <c:pt idx="21">
                  <c:v>29402</c:v>
                </c:pt>
                <c:pt idx="22">
                  <c:v>29494</c:v>
                </c:pt>
                <c:pt idx="23">
                  <c:v>29586</c:v>
                </c:pt>
                <c:pt idx="24">
                  <c:v>29676</c:v>
                </c:pt>
                <c:pt idx="25">
                  <c:v>29767</c:v>
                </c:pt>
                <c:pt idx="26">
                  <c:v>29859</c:v>
                </c:pt>
                <c:pt idx="27">
                  <c:v>29951</c:v>
                </c:pt>
                <c:pt idx="28">
                  <c:v>30041</c:v>
                </c:pt>
                <c:pt idx="29">
                  <c:v>30132</c:v>
                </c:pt>
                <c:pt idx="30">
                  <c:v>30224</c:v>
                </c:pt>
                <c:pt idx="31">
                  <c:v>30316</c:v>
                </c:pt>
                <c:pt idx="32">
                  <c:v>30406</c:v>
                </c:pt>
                <c:pt idx="33">
                  <c:v>30497</c:v>
                </c:pt>
                <c:pt idx="34">
                  <c:v>30589</c:v>
                </c:pt>
                <c:pt idx="35">
                  <c:v>30681</c:v>
                </c:pt>
                <c:pt idx="36">
                  <c:v>30772</c:v>
                </c:pt>
                <c:pt idx="37">
                  <c:v>30863</c:v>
                </c:pt>
                <c:pt idx="38">
                  <c:v>30955</c:v>
                </c:pt>
                <c:pt idx="39">
                  <c:v>31047</c:v>
                </c:pt>
                <c:pt idx="40">
                  <c:v>31137</c:v>
                </c:pt>
                <c:pt idx="41">
                  <c:v>31228</c:v>
                </c:pt>
                <c:pt idx="42">
                  <c:v>31320</c:v>
                </c:pt>
                <c:pt idx="43">
                  <c:v>31412</c:v>
                </c:pt>
                <c:pt idx="44">
                  <c:v>31502</c:v>
                </c:pt>
                <c:pt idx="45">
                  <c:v>31593</c:v>
                </c:pt>
                <c:pt idx="46">
                  <c:v>31685</c:v>
                </c:pt>
                <c:pt idx="47">
                  <c:v>31777</c:v>
                </c:pt>
                <c:pt idx="48">
                  <c:v>31867</c:v>
                </c:pt>
                <c:pt idx="49">
                  <c:v>31958</c:v>
                </c:pt>
                <c:pt idx="50">
                  <c:v>32050</c:v>
                </c:pt>
                <c:pt idx="51">
                  <c:v>32142</c:v>
                </c:pt>
                <c:pt idx="52">
                  <c:v>32233</c:v>
                </c:pt>
                <c:pt idx="53">
                  <c:v>32324</c:v>
                </c:pt>
                <c:pt idx="54">
                  <c:v>32416</c:v>
                </c:pt>
                <c:pt idx="55">
                  <c:v>32508</c:v>
                </c:pt>
                <c:pt idx="56">
                  <c:v>32598</c:v>
                </c:pt>
                <c:pt idx="57">
                  <c:v>32689</c:v>
                </c:pt>
                <c:pt idx="58">
                  <c:v>32781</c:v>
                </c:pt>
                <c:pt idx="59">
                  <c:v>32873</c:v>
                </c:pt>
                <c:pt idx="60">
                  <c:v>32963</c:v>
                </c:pt>
                <c:pt idx="61">
                  <c:v>33054</c:v>
                </c:pt>
                <c:pt idx="62">
                  <c:v>33146</c:v>
                </c:pt>
                <c:pt idx="63">
                  <c:v>33238</c:v>
                </c:pt>
                <c:pt idx="64">
                  <c:v>33328</c:v>
                </c:pt>
                <c:pt idx="65">
                  <c:v>33419</c:v>
                </c:pt>
                <c:pt idx="66">
                  <c:v>33511</c:v>
                </c:pt>
                <c:pt idx="67">
                  <c:v>33603</c:v>
                </c:pt>
                <c:pt idx="68">
                  <c:v>33694</c:v>
                </c:pt>
                <c:pt idx="69">
                  <c:v>33785</c:v>
                </c:pt>
                <c:pt idx="70">
                  <c:v>33877</c:v>
                </c:pt>
                <c:pt idx="71">
                  <c:v>33969</c:v>
                </c:pt>
                <c:pt idx="72">
                  <c:v>34059</c:v>
                </c:pt>
                <c:pt idx="73">
                  <c:v>34150</c:v>
                </c:pt>
                <c:pt idx="74">
                  <c:v>34242</c:v>
                </c:pt>
                <c:pt idx="75">
                  <c:v>34334</c:v>
                </c:pt>
                <c:pt idx="76">
                  <c:v>34424</c:v>
                </c:pt>
                <c:pt idx="77">
                  <c:v>34515</c:v>
                </c:pt>
                <c:pt idx="78">
                  <c:v>34607</c:v>
                </c:pt>
                <c:pt idx="79">
                  <c:v>34699</c:v>
                </c:pt>
                <c:pt idx="80">
                  <c:v>34789</c:v>
                </c:pt>
                <c:pt idx="81">
                  <c:v>34880</c:v>
                </c:pt>
                <c:pt idx="82">
                  <c:v>34972</c:v>
                </c:pt>
                <c:pt idx="83">
                  <c:v>35064</c:v>
                </c:pt>
                <c:pt idx="84">
                  <c:v>35155</c:v>
                </c:pt>
                <c:pt idx="85">
                  <c:v>35246</c:v>
                </c:pt>
                <c:pt idx="86">
                  <c:v>35338</c:v>
                </c:pt>
                <c:pt idx="87">
                  <c:v>35430</c:v>
                </c:pt>
                <c:pt idx="88">
                  <c:v>35520</c:v>
                </c:pt>
                <c:pt idx="89">
                  <c:v>35611</c:v>
                </c:pt>
                <c:pt idx="90">
                  <c:v>35703</c:v>
                </c:pt>
                <c:pt idx="91">
                  <c:v>35795</c:v>
                </c:pt>
                <c:pt idx="92">
                  <c:v>35885</c:v>
                </c:pt>
                <c:pt idx="93">
                  <c:v>35976</c:v>
                </c:pt>
                <c:pt idx="94">
                  <c:v>36068</c:v>
                </c:pt>
                <c:pt idx="95">
                  <c:v>36160</c:v>
                </c:pt>
                <c:pt idx="96">
                  <c:v>36250</c:v>
                </c:pt>
                <c:pt idx="97">
                  <c:v>36341</c:v>
                </c:pt>
                <c:pt idx="98">
                  <c:v>36433</c:v>
                </c:pt>
                <c:pt idx="99">
                  <c:v>36525</c:v>
                </c:pt>
                <c:pt idx="100">
                  <c:v>36616</c:v>
                </c:pt>
                <c:pt idx="101">
                  <c:v>36707</c:v>
                </c:pt>
                <c:pt idx="102">
                  <c:v>36799</c:v>
                </c:pt>
                <c:pt idx="103">
                  <c:v>36891</c:v>
                </c:pt>
                <c:pt idx="104">
                  <c:v>36981</c:v>
                </c:pt>
                <c:pt idx="105">
                  <c:v>37072</c:v>
                </c:pt>
                <c:pt idx="106">
                  <c:v>37164</c:v>
                </c:pt>
                <c:pt idx="107">
                  <c:v>37256</c:v>
                </c:pt>
                <c:pt idx="108">
                  <c:v>37346</c:v>
                </c:pt>
                <c:pt idx="109">
                  <c:v>37437</c:v>
                </c:pt>
                <c:pt idx="110">
                  <c:v>37529</c:v>
                </c:pt>
                <c:pt idx="111">
                  <c:v>37621</c:v>
                </c:pt>
                <c:pt idx="112">
                  <c:v>37711</c:v>
                </c:pt>
                <c:pt idx="113">
                  <c:v>37802</c:v>
                </c:pt>
                <c:pt idx="114">
                  <c:v>37894</c:v>
                </c:pt>
                <c:pt idx="115">
                  <c:v>37986</c:v>
                </c:pt>
                <c:pt idx="116">
                  <c:v>38077</c:v>
                </c:pt>
                <c:pt idx="117">
                  <c:v>38168</c:v>
                </c:pt>
                <c:pt idx="118">
                  <c:v>38260</c:v>
                </c:pt>
                <c:pt idx="119">
                  <c:v>38352</c:v>
                </c:pt>
                <c:pt idx="120">
                  <c:v>38442</c:v>
                </c:pt>
                <c:pt idx="121">
                  <c:v>38533</c:v>
                </c:pt>
                <c:pt idx="122">
                  <c:v>38625</c:v>
                </c:pt>
                <c:pt idx="123">
                  <c:v>38717</c:v>
                </c:pt>
                <c:pt idx="124">
                  <c:v>38807</c:v>
                </c:pt>
                <c:pt idx="125">
                  <c:v>38898</c:v>
                </c:pt>
                <c:pt idx="126">
                  <c:v>38990</c:v>
                </c:pt>
                <c:pt idx="127">
                  <c:v>39082</c:v>
                </c:pt>
                <c:pt idx="128">
                  <c:v>39172</c:v>
                </c:pt>
                <c:pt idx="129">
                  <c:v>39263</c:v>
                </c:pt>
                <c:pt idx="130">
                  <c:v>39355</c:v>
                </c:pt>
                <c:pt idx="131">
                  <c:v>39447</c:v>
                </c:pt>
                <c:pt idx="132">
                  <c:v>39538</c:v>
                </c:pt>
                <c:pt idx="133">
                  <c:v>39629</c:v>
                </c:pt>
                <c:pt idx="134">
                  <c:v>39721</c:v>
                </c:pt>
                <c:pt idx="135">
                  <c:v>39813</c:v>
                </c:pt>
                <c:pt idx="136">
                  <c:v>39903</c:v>
                </c:pt>
                <c:pt idx="137">
                  <c:v>39994</c:v>
                </c:pt>
                <c:pt idx="138">
                  <c:v>40086</c:v>
                </c:pt>
                <c:pt idx="139">
                  <c:v>40178</c:v>
                </c:pt>
                <c:pt idx="140">
                  <c:v>40268</c:v>
                </c:pt>
                <c:pt idx="141">
                  <c:v>40359</c:v>
                </c:pt>
                <c:pt idx="142">
                  <c:v>40451</c:v>
                </c:pt>
                <c:pt idx="143">
                  <c:v>40543</c:v>
                </c:pt>
                <c:pt idx="144">
                  <c:v>40633</c:v>
                </c:pt>
                <c:pt idx="145">
                  <c:v>40724</c:v>
                </c:pt>
                <c:pt idx="146">
                  <c:v>40816</c:v>
                </c:pt>
                <c:pt idx="147">
                  <c:v>40908</c:v>
                </c:pt>
                <c:pt idx="148">
                  <c:v>40999</c:v>
                </c:pt>
                <c:pt idx="149">
                  <c:v>41090</c:v>
                </c:pt>
                <c:pt idx="150">
                  <c:v>41182</c:v>
                </c:pt>
                <c:pt idx="151">
                  <c:v>41274</c:v>
                </c:pt>
                <c:pt idx="152">
                  <c:v>41364</c:v>
                </c:pt>
                <c:pt idx="153">
                  <c:v>41455</c:v>
                </c:pt>
                <c:pt idx="154">
                  <c:v>41547</c:v>
                </c:pt>
                <c:pt idx="155">
                  <c:v>41639</c:v>
                </c:pt>
                <c:pt idx="156">
                  <c:v>41729</c:v>
                </c:pt>
                <c:pt idx="157">
                  <c:v>41820</c:v>
                </c:pt>
              </c:numCache>
            </c:numRef>
          </c:cat>
          <c:val>
            <c:numRef>
              <c:f>Calculations!$W$68:$XDW$68</c:f>
              <c:numCache>
                <c:formatCode>General</c:formatCode>
                <c:ptCount val="16329"/>
                <c:pt idx="0">
                  <c:v>1.2235799422972382</c:v>
                </c:pt>
                <c:pt idx="1">
                  <c:v>1.5398237720870205</c:v>
                </c:pt>
                <c:pt idx="2">
                  <c:v>2.1575726582307979</c:v>
                </c:pt>
                <c:pt idx="3">
                  <c:v>2.3527320017635711</c:v>
                </c:pt>
                <c:pt idx="4">
                  <c:v>1.9674341880223483</c:v>
                </c:pt>
                <c:pt idx="5">
                  <c:v>1.0963748205098962</c:v>
                </c:pt>
                <c:pt idx="6">
                  <c:v>0.20349808045045975</c:v>
                </c:pt>
                <c:pt idx="7">
                  <c:v>-0.17243029123877485</c:v>
                </c:pt>
                <c:pt idx="8">
                  <c:v>-0.28498655451028787</c:v>
                </c:pt>
                <c:pt idx="9">
                  <c:v>4.3549388232511185E-2</c:v>
                </c:pt>
                <c:pt idx="10">
                  <c:v>0.10857439834797916</c:v>
                </c:pt>
                <c:pt idx="11">
                  <c:v>-4.4357258524668597E-2</c:v>
                </c:pt>
                <c:pt idx="12">
                  <c:v>-0.29841932612065714</c:v>
                </c:pt>
                <c:pt idx="13">
                  <c:v>0.17052757346205044</c:v>
                </c:pt>
                <c:pt idx="14">
                  <c:v>0.24837530551900097</c:v>
                </c:pt>
                <c:pt idx="15">
                  <c:v>0.47463908658070275</c:v>
                </c:pt>
                <c:pt idx="16">
                  <c:v>0.31346208071592174</c:v>
                </c:pt>
                <c:pt idx="17">
                  <c:v>-2.7070037219146748E-2</c:v>
                </c:pt>
                <c:pt idx="18">
                  <c:v>7.6019824256722407E-3</c:v>
                </c:pt>
                <c:pt idx="19">
                  <c:v>6.6255209321652866E-2</c:v>
                </c:pt>
                <c:pt idx="20">
                  <c:v>0.75290679140602379</c:v>
                </c:pt>
                <c:pt idx="21">
                  <c:v>0.67226511432320679</c:v>
                </c:pt>
                <c:pt idx="22">
                  <c:v>0.54833345272542156</c:v>
                </c:pt>
                <c:pt idx="23">
                  <c:v>0.60306506087882228</c:v>
                </c:pt>
                <c:pt idx="24">
                  <c:v>0.47015302744079318</c:v>
                </c:pt>
                <c:pt idx="25">
                  <c:v>0.40755679813878548</c:v>
                </c:pt>
                <c:pt idx="26">
                  <c:v>0.31596948470941366</c:v>
                </c:pt>
                <c:pt idx="27">
                  <c:v>0.29199641324976366</c:v>
                </c:pt>
                <c:pt idx="28">
                  <c:v>5.220321580774355E-2</c:v>
                </c:pt>
                <c:pt idx="29">
                  <c:v>0.22094717120640139</c:v>
                </c:pt>
                <c:pt idx="30">
                  <c:v>0.63911193214191342</c:v>
                </c:pt>
                <c:pt idx="31">
                  <c:v>1.0928908779827569</c:v>
                </c:pt>
                <c:pt idx="32">
                  <c:v>1.5269540684929521</c:v>
                </c:pt>
                <c:pt idx="33">
                  <c:v>1.8099980658246368</c:v>
                </c:pt>
                <c:pt idx="34">
                  <c:v>2.054243561786798</c:v>
                </c:pt>
                <c:pt idx="35">
                  <c:v>1.100801391467118</c:v>
                </c:pt>
                <c:pt idx="36">
                  <c:v>0.80182645949020359</c:v>
                </c:pt>
                <c:pt idx="37">
                  <c:v>0.70959200795240174</c:v>
                </c:pt>
                <c:pt idx="38">
                  <c:v>0.25564842008589306</c:v>
                </c:pt>
                <c:pt idx="39">
                  <c:v>0.88856501262994381</c:v>
                </c:pt>
                <c:pt idx="40">
                  <c:v>0.86042274302785393</c:v>
                </c:pt>
                <c:pt idx="41">
                  <c:v>0.96557259476994362</c:v>
                </c:pt>
                <c:pt idx="42">
                  <c:v>1.4008698013012655</c:v>
                </c:pt>
                <c:pt idx="43">
                  <c:v>0.99782268887950809</c:v>
                </c:pt>
                <c:pt idx="44">
                  <c:v>0.98363542850534968</c:v>
                </c:pt>
                <c:pt idx="45">
                  <c:v>0.90237476855140242</c:v>
                </c:pt>
                <c:pt idx="46">
                  <c:v>0.93597284469849007</c:v>
                </c:pt>
                <c:pt idx="47">
                  <c:v>0.86284044356795908</c:v>
                </c:pt>
                <c:pt idx="48">
                  <c:v>0.88593819947550245</c:v>
                </c:pt>
                <c:pt idx="49">
                  <c:v>0.57231287744078618</c:v>
                </c:pt>
                <c:pt idx="50">
                  <c:v>1.3593620624993842E-2</c:v>
                </c:pt>
                <c:pt idx="51">
                  <c:v>0.3588724859830813</c:v>
                </c:pt>
                <c:pt idx="52">
                  <c:v>7.3281398186789859E-2</c:v>
                </c:pt>
                <c:pt idx="53">
                  <c:v>3.963179615321475E-2</c:v>
                </c:pt>
                <c:pt idx="54">
                  <c:v>7.9433352331295157E-2</c:v>
                </c:pt>
                <c:pt idx="55">
                  <c:v>0.2912797885453427</c:v>
                </c:pt>
                <c:pt idx="56">
                  <c:v>0.25783802787215848</c:v>
                </c:pt>
                <c:pt idx="57">
                  <c:v>0.55127599153309748</c:v>
                </c:pt>
                <c:pt idx="58">
                  <c:v>0.73069739656378097</c:v>
                </c:pt>
                <c:pt idx="59">
                  <c:v>0.50256142568748863</c:v>
                </c:pt>
                <c:pt idx="60">
                  <c:v>1.0851954551907619</c:v>
                </c:pt>
                <c:pt idx="61">
                  <c:v>0.82606180547477814</c:v>
                </c:pt>
                <c:pt idx="62">
                  <c:v>0.68977627647275397</c:v>
                </c:pt>
                <c:pt idx="63">
                  <c:v>0.76788346927251228</c:v>
                </c:pt>
                <c:pt idx="64">
                  <c:v>0.57326250984577887</c:v>
                </c:pt>
                <c:pt idx="65">
                  <c:v>0.79048544054543779</c:v>
                </c:pt>
                <c:pt idx="66">
                  <c:v>0.84314558107666537</c:v>
                </c:pt>
                <c:pt idx="67">
                  <c:v>0.70228182803647787</c:v>
                </c:pt>
                <c:pt idx="68">
                  <c:v>0.97542429086978188</c:v>
                </c:pt>
                <c:pt idx="69">
                  <c:v>0.87017097758716244</c:v>
                </c:pt>
                <c:pt idx="70">
                  <c:v>1.0972287679761572</c:v>
                </c:pt>
                <c:pt idx="71">
                  <c:v>1.0840191327927764</c:v>
                </c:pt>
                <c:pt idx="72">
                  <c:v>0.46294174983018421</c:v>
                </c:pt>
                <c:pt idx="73">
                  <c:v>0.33514420224082442</c:v>
                </c:pt>
                <c:pt idx="74">
                  <c:v>4.8155450549019839E-2</c:v>
                </c:pt>
                <c:pt idx="75">
                  <c:v>-1.0196388560864234E-2</c:v>
                </c:pt>
                <c:pt idx="76">
                  <c:v>-0.1505595092892528</c:v>
                </c:pt>
                <c:pt idx="77">
                  <c:v>-0.16121692248317482</c:v>
                </c:pt>
                <c:pt idx="78">
                  <c:v>3.63390122896739E-2</c:v>
                </c:pt>
                <c:pt idx="79">
                  <c:v>-0.16564370536662368</c:v>
                </c:pt>
                <c:pt idx="80">
                  <c:v>9.5226342722694854E-2</c:v>
                </c:pt>
                <c:pt idx="81">
                  <c:v>0.14493188994781175</c:v>
                </c:pt>
                <c:pt idx="82">
                  <c:v>-0.14251121847477208</c:v>
                </c:pt>
                <c:pt idx="83">
                  <c:v>-0.19323369656783757</c:v>
                </c:pt>
                <c:pt idx="84">
                  <c:v>-0.19704083370464093</c:v>
                </c:pt>
                <c:pt idx="85">
                  <c:v>-3.0586810412854493E-2</c:v>
                </c:pt>
                <c:pt idx="86">
                  <c:v>-5.2241690032160892E-2</c:v>
                </c:pt>
                <c:pt idx="87">
                  <c:v>0.27805100552000467</c:v>
                </c:pt>
                <c:pt idx="88">
                  <c:v>0.18824926263942496</c:v>
                </c:pt>
                <c:pt idx="89">
                  <c:v>-6.9855347303034457E-2</c:v>
                </c:pt>
                <c:pt idx="90">
                  <c:v>-7.7753565896002338E-2</c:v>
                </c:pt>
                <c:pt idx="91">
                  <c:v>-0.27392239338045865</c:v>
                </c:pt>
                <c:pt idx="92">
                  <c:v>-0.43096124755915788</c:v>
                </c:pt>
                <c:pt idx="93">
                  <c:v>-0.17378006327631085</c:v>
                </c:pt>
                <c:pt idx="94">
                  <c:v>-6.4773296164717303E-2</c:v>
                </c:pt>
                <c:pt idx="95">
                  <c:v>8.8492361451324372E-2</c:v>
                </c:pt>
                <c:pt idx="96">
                  <c:v>0.32423598162835299</c:v>
                </c:pt>
                <c:pt idx="97">
                  <c:v>0.11939081563872844</c:v>
                </c:pt>
                <c:pt idx="98">
                  <c:v>0.24974298607479412</c:v>
                </c:pt>
                <c:pt idx="99">
                  <c:v>0.41770171156119462</c:v>
                </c:pt>
                <c:pt idx="100">
                  <c:v>0.21554626169874147</c:v>
                </c:pt>
                <c:pt idx="101">
                  <c:v>0.31654544995977291</c:v>
                </c:pt>
                <c:pt idx="102">
                  <c:v>0.10239999368894144</c:v>
                </c:pt>
                <c:pt idx="103">
                  <c:v>-6.6545689715014511E-2</c:v>
                </c:pt>
                <c:pt idx="104">
                  <c:v>0.44598207450092303</c:v>
                </c:pt>
                <c:pt idx="105">
                  <c:v>0.66612588308464216</c:v>
                </c:pt>
                <c:pt idx="106">
                  <c:v>0.96122845501593024</c:v>
                </c:pt>
                <c:pt idx="107">
                  <c:v>1.4805658759453044</c:v>
                </c:pt>
                <c:pt idx="108">
                  <c:v>1.7756177856634454</c:v>
                </c:pt>
                <c:pt idx="109">
                  <c:v>1.9860860785157031</c:v>
                </c:pt>
                <c:pt idx="110">
                  <c:v>2.2229201091866444</c:v>
                </c:pt>
                <c:pt idx="111">
                  <c:v>2.0538635483214391</c:v>
                </c:pt>
                <c:pt idx="112">
                  <c:v>1.7189882640851801</c:v>
                </c:pt>
                <c:pt idx="113">
                  <c:v>1.709114613547835</c:v>
                </c:pt>
                <c:pt idx="114">
                  <c:v>1.4828803336507645</c:v>
                </c:pt>
                <c:pt idx="115">
                  <c:v>1.3443531821308863</c:v>
                </c:pt>
                <c:pt idx="116">
                  <c:v>1.2572708693875292</c:v>
                </c:pt>
                <c:pt idx="117">
                  <c:v>0.86905473430858615</c:v>
                </c:pt>
                <c:pt idx="118">
                  <c:v>0.68815465192407765</c:v>
                </c:pt>
                <c:pt idx="119">
                  <c:v>0.337283389607132</c:v>
                </c:pt>
                <c:pt idx="120">
                  <c:v>0.11917787710943972</c:v>
                </c:pt>
                <c:pt idx="121">
                  <c:v>-0.14213015674702961</c:v>
                </c:pt>
                <c:pt idx="122">
                  <c:v>-0.17107979542036347</c:v>
                </c:pt>
                <c:pt idx="123">
                  <c:v>-0.27838301119166542</c:v>
                </c:pt>
                <c:pt idx="124">
                  <c:v>-0.19197034405761954</c:v>
                </c:pt>
                <c:pt idx="125">
                  <c:v>-0.20205982465532085</c:v>
                </c:pt>
                <c:pt idx="126">
                  <c:v>-0.27979631207065592</c:v>
                </c:pt>
                <c:pt idx="127">
                  <c:v>-6.0106340738792438E-2</c:v>
                </c:pt>
                <c:pt idx="128">
                  <c:v>-0.19275311450361537</c:v>
                </c:pt>
                <c:pt idx="129">
                  <c:v>-3.6145383970337716E-2</c:v>
                </c:pt>
                <c:pt idx="130">
                  <c:v>9.6301625907203481E-2</c:v>
                </c:pt>
                <c:pt idx="131">
                  <c:v>0.15675380969122923</c:v>
                </c:pt>
                <c:pt idx="132">
                  <c:v>0.36537615035729343</c:v>
                </c:pt>
                <c:pt idx="133">
                  <c:v>0.85430691404549031</c:v>
                </c:pt>
                <c:pt idx="134">
                  <c:v>1.2180726526778485</c:v>
                </c:pt>
                <c:pt idx="135">
                  <c:v>1.3620633371862554</c:v>
                </c:pt>
                <c:pt idx="136">
                  <c:v>1.8813840760351153</c:v>
                </c:pt>
                <c:pt idx="137">
                  <c:v>2.3607098347349109</c:v>
                </c:pt>
                <c:pt idx="138">
                  <c:v>2.7110714602812678</c:v>
                </c:pt>
                <c:pt idx="139">
                  <c:v>3.0225154180400957</c:v>
                </c:pt>
                <c:pt idx="140">
                  <c:v>2.7746323461860443</c:v>
                </c:pt>
                <c:pt idx="141">
                  <c:v>2.0976380178566747</c:v>
                </c:pt>
                <c:pt idx="142">
                  <c:v>1.5082861113762904</c:v>
                </c:pt>
                <c:pt idx="143">
                  <c:v>0.9551416697599503</c:v>
                </c:pt>
                <c:pt idx="144">
                  <c:v>0.14059409217981272</c:v>
                </c:pt>
                <c:pt idx="145">
                  <c:v>-0.34683057816155777</c:v>
                </c:pt>
                <c:pt idx="146">
                  <c:v>-0.84847926164311815</c:v>
                </c:pt>
                <c:pt idx="147">
                  <c:v>-1.0781865732148588</c:v>
                </c:pt>
                <c:pt idx="148">
                  <c:v>-0.9473964042919365</c:v>
                </c:pt>
                <c:pt idx="149">
                  <c:v>-0.98213248676407561</c:v>
                </c:pt>
                <c:pt idx="150">
                  <c:v>-0.64324364344311624</c:v>
                </c:pt>
                <c:pt idx="151">
                  <c:v>-0.80342795879157147</c:v>
                </c:pt>
                <c:pt idx="152">
                  <c:v>-0.89161767865674357</c:v>
                </c:pt>
                <c:pt idx="153">
                  <c:v>-0.93284488431758605</c:v>
                </c:pt>
                <c:pt idx="154">
                  <c:v>-1.0885207666767922</c:v>
                </c:pt>
                <c:pt idx="155">
                  <c:v>-1.0028201371454322</c:v>
                </c:pt>
                <c:pt idx="156">
                  <c:v>-0.76713982617322274</c:v>
                </c:pt>
                <c:pt idx="157">
                  <c:v>-0.58952004757339971</c:v>
                </c:pt>
              </c:numCache>
            </c:numRef>
          </c:val>
          <c:smooth val="0"/>
        </c:ser>
        <c:dLbls>
          <c:showLegendKey val="0"/>
          <c:showVal val="0"/>
          <c:showCatName val="0"/>
          <c:showSerName val="0"/>
          <c:showPercent val="0"/>
          <c:showBubbleSize val="0"/>
        </c:dLbls>
        <c:marker val="1"/>
        <c:smooth val="0"/>
        <c:axId val="148150912"/>
        <c:axId val="148259200"/>
      </c:lineChart>
      <c:dateAx>
        <c:axId val="148150912"/>
        <c:scaling>
          <c:orientation val="minMax"/>
          <c:min val="36586"/>
        </c:scaling>
        <c:delete val="0"/>
        <c:axPos val="b"/>
        <c:numFmt formatCode="yyyy" sourceLinked="0"/>
        <c:majorTickMark val="out"/>
        <c:minorTickMark val="none"/>
        <c:tickLblPos val="nextTo"/>
        <c:crossAx val="148259200"/>
        <c:crosses val="autoZero"/>
        <c:auto val="1"/>
        <c:lblOffset val="100"/>
        <c:baseTimeUnit val="months"/>
        <c:majorUnit val="2"/>
        <c:majorTimeUnit val="years"/>
      </c:dateAx>
      <c:valAx>
        <c:axId val="148259200"/>
        <c:scaling>
          <c:orientation val="minMax"/>
          <c:max val="5"/>
          <c:min val="-3"/>
        </c:scaling>
        <c:delete val="0"/>
        <c:axPos val="l"/>
        <c:majorGridlines>
          <c:spPr>
            <a:ln>
              <a:solidFill>
                <a:sysClr val="windowText" lastClr="000000">
                  <a:alpha val="30000"/>
                </a:sysClr>
              </a:solidFill>
              <a:prstDash val="dash"/>
            </a:ln>
          </c:spPr>
        </c:majorGridlines>
        <c:title>
          <c:tx>
            <c:rich>
              <a:bodyPr rot="-5400000" vert="horz"/>
              <a:lstStyle/>
              <a:p>
                <a:pPr>
                  <a:defRPr/>
                </a:pPr>
                <a:r>
                  <a:rPr lang="en-US" b="0"/>
                  <a:t>Percentage Point s</a:t>
                </a:r>
              </a:p>
            </c:rich>
          </c:tx>
          <c:layout/>
          <c:overlay val="0"/>
        </c:title>
        <c:numFmt formatCode="0.0" sourceLinked="0"/>
        <c:majorTickMark val="out"/>
        <c:minorTickMark val="none"/>
        <c:tickLblPos val="nextTo"/>
        <c:crossAx val="148150912"/>
        <c:crosses val="autoZero"/>
        <c:crossBetween val="between"/>
      </c:valAx>
      <c:valAx>
        <c:axId val="148261504"/>
        <c:scaling>
          <c:orientation val="minMax"/>
        </c:scaling>
        <c:delete val="0"/>
        <c:axPos val="r"/>
        <c:numFmt formatCode="General" sourceLinked="1"/>
        <c:majorTickMark val="out"/>
        <c:minorTickMark val="none"/>
        <c:tickLblPos val="none"/>
        <c:spPr>
          <a:ln>
            <a:noFill/>
          </a:ln>
        </c:spPr>
        <c:crossAx val="148305024"/>
        <c:crosses val="max"/>
        <c:crossBetween val="between"/>
      </c:valAx>
      <c:catAx>
        <c:axId val="148305024"/>
        <c:scaling>
          <c:orientation val="minMax"/>
        </c:scaling>
        <c:delete val="1"/>
        <c:axPos val="b"/>
        <c:numFmt formatCode="mmm&quot;-&quot;yyyy" sourceLinked="1"/>
        <c:majorTickMark val="out"/>
        <c:minorTickMark val="none"/>
        <c:tickLblPos val="nextTo"/>
        <c:crossAx val="148261504"/>
        <c:crosses val="autoZero"/>
        <c:auto val="1"/>
        <c:lblAlgn val="ctr"/>
        <c:lblOffset val="100"/>
        <c:noMultiLvlLbl val="0"/>
      </c:catAx>
      <c:spPr>
        <a:noFill/>
        <a:ln w="25400">
          <a:noFill/>
        </a:ln>
      </c:spPr>
    </c:plotArea>
    <c:legend>
      <c:legendPos val="b"/>
      <c:legendEntry>
        <c:idx val="1"/>
        <c:delete val="1"/>
      </c:legendEntry>
      <c:layout>
        <c:manualLayout>
          <c:xMode val="edge"/>
          <c:yMode val="edge"/>
          <c:x val="5.1705105317071537E-2"/>
          <c:y val="0.84699826420608182"/>
          <c:w val="0.84638690075510925"/>
          <c:h val="4.6087387633566144E-2"/>
        </c:manualLayout>
      </c:layout>
      <c:overlay val="0"/>
    </c:legend>
    <c:plotVisOnly val="1"/>
    <c:dispBlanksAs val="gap"/>
    <c:showDLblsOverMax val="0"/>
  </c:chart>
  <c:spPr>
    <a:ln>
      <a:noFill/>
    </a:ln>
  </c:spPr>
  <c:txPr>
    <a:bodyPr/>
    <a:lstStyle/>
    <a:p>
      <a:pPr>
        <a:defRPr sz="900">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b="0">
                <a:latin typeface="Georgia" panose="02040502050405020303" pitchFamily="18" charset="0"/>
              </a:defRPr>
            </a:pPr>
            <a:r>
              <a:rPr lang="en-US" sz="1200" b="0">
                <a:latin typeface="Georgia" panose="02040502050405020303" pitchFamily="18" charset="0"/>
              </a:rPr>
              <a:t>Monthly Change in State &amp; Local Employment</a:t>
            </a:r>
          </a:p>
        </c:rich>
      </c:tx>
      <c:layout>
        <c:manualLayout>
          <c:xMode val="edge"/>
          <c:yMode val="edge"/>
          <c:x val="1.7407879954062929E-3"/>
          <c:y val="2.6829859042709868E-3"/>
        </c:manualLayout>
      </c:layout>
      <c:overlay val="0"/>
    </c:title>
    <c:autoTitleDeleted val="0"/>
    <c:plotArea>
      <c:layout>
        <c:manualLayout>
          <c:layoutTarget val="inner"/>
          <c:xMode val="edge"/>
          <c:yMode val="edge"/>
          <c:x val="0.12641347245337345"/>
          <c:y val="0.21574059492563427"/>
          <c:w val="0.8690860579513654"/>
          <c:h val="0.61077121609798779"/>
        </c:manualLayout>
      </c:layout>
      <c:barChart>
        <c:barDir val="col"/>
        <c:grouping val="stacked"/>
        <c:varyColors val="0"/>
        <c:ser>
          <c:idx val="0"/>
          <c:order val="0"/>
          <c:tx>
            <c:v>Monthly Change</c:v>
          </c:tx>
          <c:spPr>
            <a:solidFill>
              <a:srgbClr val="B9CDE5"/>
            </a:solidFill>
            <a:ln w="38100">
              <a:noFill/>
              <a:miter lim="800000"/>
            </a:ln>
          </c:spPr>
          <c:invertIfNegative val="0"/>
          <c:cat>
            <c:numRef>
              <c:f>'Change in Employment'!$B$7:$B$200</c:f>
              <c:numCache>
                <c:formatCode>mmm"-"yyyy</c:formatCode>
                <c:ptCount val="194"/>
                <c:pt idx="0">
                  <c:v>39752</c:v>
                </c:pt>
                <c:pt idx="1">
                  <c:v>39782</c:v>
                </c:pt>
                <c:pt idx="2">
                  <c:v>39813</c:v>
                </c:pt>
                <c:pt idx="3">
                  <c:v>39844</c:v>
                </c:pt>
                <c:pt idx="4">
                  <c:v>39872</c:v>
                </c:pt>
                <c:pt idx="5">
                  <c:v>39903</c:v>
                </c:pt>
                <c:pt idx="6">
                  <c:v>39933</c:v>
                </c:pt>
                <c:pt idx="7">
                  <c:v>39964</c:v>
                </c:pt>
                <c:pt idx="8">
                  <c:v>39994</c:v>
                </c:pt>
                <c:pt idx="9">
                  <c:v>40025</c:v>
                </c:pt>
                <c:pt idx="10">
                  <c:v>40056</c:v>
                </c:pt>
                <c:pt idx="11">
                  <c:v>40086</c:v>
                </c:pt>
                <c:pt idx="12">
                  <c:v>40117</c:v>
                </c:pt>
                <c:pt idx="13">
                  <c:v>40147</c:v>
                </c:pt>
                <c:pt idx="14">
                  <c:v>40178</c:v>
                </c:pt>
                <c:pt idx="15">
                  <c:v>40209</c:v>
                </c:pt>
                <c:pt idx="16">
                  <c:v>40237</c:v>
                </c:pt>
                <c:pt idx="17">
                  <c:v>40268</c:v>
                </c:pt>
                <c:pt idx="18">
                  <c:v>40298</c:v>
                </c:pt>
                <c:pt idx="19">
                  <c:v>40329</c:v>
                </c:pt>
                <c:pt idx="20">
                  <c:v>40359</c:v>
                </c:pt>
                <c:pt idx="21">
                  <c:v>40390</c:v>
                </c:pt>
                <c:pt idx="22">
                  <c:v>40421</c:v>
                </c:pt>
                <c:pt idx="23">
                  <c:v>40451</c:v>
                </c:pt>
                <c:pt idx="24">
                  <c:v>40482</c:v>
                </c:pt>
                <c:pt idx="25">
                  <c:v>40512</c:v>
                </c:pt>
                <c:pt idx="26">
                  <c:v>40543</c:v>
                </c:pt>
                <c:pt idx="27">
                  <c:v>40574</c:v>
                </c:pt>
                <c:pt idx="28">
                  <c:v>40602</c:v>
                </c:pt>
                <c:pt idx="29">
                  <c:v>40633</c:v>
                </c:pt>
                <c:pt idx="30">
                  <c:v>40663</c:v>
                </c:pt>
                <c:pt idx="31">
                  <c:v>40694</c:v>
                </c:pt>
                <c:pt idx="32">
                  <c:v>40724</c:v>
                </c:pt>
                <c:pt idx="33">
                  <c:v>40755</c:v>
                </c:pt>
                <c:pt idx="34">
                  <c:v>40786</c:v>
                </c:pt>
                <c:pt idx="35">
                  <c:v>40816</c:v>
                </c:pt>
                <c:pt idx="36">
                  <c:v>40847</c:v>
                </c:pt>
                <c:pt idx="37">
                  <c:v>40877</c:v>
                </c:pt>
                <c:pt idx="38">
                  <c:v>40908</c:v>
                </c:pt>
                <c:pt idx="39">
                  <c:v>40939</c:v>
                </c:pt>
                <c:pt idx="40">
                  <c:v>40968</c:v>
                </c:pt>
                <c:pt idx="41">
                  <c:v>40999</c:v>
                </c:pt>
                <c:pt idx="42">
                  <c:v>41029</c:v>
                </c:pt>
                <c:pt idx="43">
                  <c:v>41060</c:v>
                </c:pt>
                <c:pt idx="44">
                  <c:v>41090</c:v>
                </c:pt>
                <c:pt idx="45">
                  <c:v>41121</c:v>
                </c:pt>
                <c:pt idx="46">
                  <c:v>41152</c:v>
                </c:pt>
                <c:pt idx="47">
                  <c:v>41182</c:v>
                </c:pt>
                <c:pt idx="48">
                  <c:v>41213</c:v>
                </c:pt>
                <c:pt idx="49">
                  <c:v>41243</c:v>
                </c:pt>
                <c:pt idx="50">
                  <c:v>41274</c:v>
                </c:pt>
                <c:pt idx="51">
                  <c:v>41305</c:v>
                </c:pt>
                <c:pt idx="52">
                  <c:v>41333</c:v>
                </c:pt>
                <c:pt idx="53">
                  <c:v>41364</c:v>
                </c:pt>
                <c:pt idx="54">
                  <c:v>41394</c:v>
                </c:pt>
                <c:pt idx="55">
                  <c:v>41425</c:v>
                </c:pt>
                <c:pt idx="56">
                  <c:v>41455</c:v>
                </c:pt>
                <c:pt idx="57">
                  <c:v>41486</c:v>
                </c:pt>
                <c:pt idx="58">
                  <c:v>41517</c:v>
                </c:pt>
                <c:pt idx="59">
                  <c:v>41547</c:v>
                </c:pt>
                <c:pt idx="60">
                  <c:v>41578</c:v>
                </c:pt>
                <c:pt idx="61">
                  <c:v>41608</c:v>
                </c:pt>
                <c:pt idx="62">
                  <c:v>41639</c:v>
                </c:pt>
                <c:pt idx="63">
                  <c:v>41670</c:v>
                </c:pt>
                <c:pt idx="64">
                  <c:v>41698</c:v>
                </c:pt>
                <c:pt idx="65">
                  <c:v>41729</c:v>
                </c:pt>
                <c:pt idx="66">
                  <c:v>41759</c:v>
                </c:pt>
                <c:pt idx="67">
                  <c:v>41790</c:v>
                </c:pt>
                <c:pt idx="68">
                  <c:v>41820</c:v>
                </c:pt>
                <c:pt idx="69">
                  <c:v>41851</c:v>
                </c:pt>
                <c:pt idx="70">
                  <c:v>41882</c:v>
                </c:pt>
                <c:pt idx="71">
                  <c:v>41912</c:v>
                </c:pt>
              </c:numCache>
            </c:numRef>
          </c:cat>
          <c:val>
            <c:numRef>
              <c:f>'Change in Employment'!$I$7:$I$200</c:f>
              <c:numCache>
                <c:formatCode>0</c:formatCode>
                <c:ptCount val="194"/>
                <c:pt idx="0">
                  <c:v>0</c:v>
                </c:pt>
                <c:pt idx="1">
                  <c:v>5000</c:v>
                </c:pt>
                <c:pt idx="2">
                  <c:v>-1000</c:v>
                </c:pt>
                <c:pt idx="3">
                  <c:v>12000</c:v>
                </c:pt>
                <c:pt idx="4">
                  <c:v>-12000</c:v>
                </c:pt>
                <c:pt idx="5">
                  <c:v>-18000</c:v>
                </c:pt>
                <c:pt idx="6">
                  <c:v>-8000</c:v>
                </c:pt>
                <c:pt idx="7">
                  <c:v>2000</c:v>
                </c:pt>
                <c:pt idx="8">
                  <c:v>5000</c:v>
                </c:pt>
                <c:pt idx="9">
                  <c:v>-67000</c:v>
                </c:pt>
                <c:pt idx="10">
                  <c:v>17000</c:v>
                </c:pt>
                <c:pt idx="11">
                  <c:v>-87000</c:v>
                </c:pt>
                <c:pt idx="12">
                  <c:v>56000</c:v>
                </c:pt>
                <c:pt idx="13">
                  <c:v>10000</c:v>
                </c:pt>
                <c:pt idx="14">
                  <c:v>-40000</c:v>
                </c:pt>
                <c:pt idx="15">
                  <c:v>-31000</c:v>
                </c:pt>
                <c:pt idx="16">
                  <c:v>-23000</c:v>
                </c:pt>
                <c:pt idx="17">
                  <c:v>-8000</c:v>
                </c:pt>
                <c:pt idx="18">
                  <c:v>-5000</c:v>
                </c:pt>
                <c:pt idx="19">
                  <c:v>-7000</c:v>
                </c:pt>
                <c:pt idx="20">
                  <c:v>-10000</c:v>
                </c:pt>
                <c:pt idx="21">
                  <c:v>-42000</c:v>
                </c:pt>
                <c:pt idx="22">
                  <c:v>-50000</c:v>
                </c:pt>
                <c:pt idx="23">
                  <c:v>-88000</c:v>
                </c:pt>
                <c:pt idx="24">
                  <c:v>45000</c:v>
                </c:pt>
                <c:pt idx="25">
                  <c:v>-12000</c:v>
                </c:pt>
                <c:pt idx="26">
                  <c:v>-27000</c:v>
                </c:pt>
                <c:pt idx="27">
                  <c:v>-6000</c:v>
                </c:pt>
                <c:pt idx="28">
                  <c:v>-56000</c:v>
                </c:pt>
                <c:pt idx="29">
                  <c:v>-20000</c:v>
                </c:pt>
                <c:pt idx="30">
                  <c:v>6000</c:v>
                </c:pt>
                <c:pt idx="31">
                  <c:v>-64000</c:v>
                </c:pt>
                <c:pt idx="32">
                  <c:v>44000</c:v>
                </c:pt>
                <c:pt idx="33">
                  <c:v>-114000</c:v>
                </c:pt>
                <c:pt idx="34">
                  <c:v>5000</c:v>
                </c:pt>
                <c:pt idx="35">
                  <c:v>-41000</c:v>
                </c:pt>
                <c:pt idx="36">
                  <c:v>3000</c:v>
                </c:pt>
                <c:pt idx="37">
                  <c:v>-21000</c:v>
                </c:pt>
                <c:pt idx="38">
                  <c:v>-22000</c:v>
                </c:pt>
                <c:pt idx="39">
                  <c:v>2000</c:v>
                </c:pt>
                <c:pt idx="40">
                  <c:v>4000</c:v>
                </c:pt>
                <c:pt idx="41">
                  <c:v>-2000</c:v>
                </c:pt>
                <c:pt idx="42">
                  <c:v>-6000</c:v>
                </c:pt>
                <c:pt idx="43">
                  <c:v>-20000</c:v>
                </c:pt>
                <c:pt idx="44">
                  <c:v>14000</c:v>
                </c:pt>
                <c:pt idx="45">
                  <c:v>-2000</c:v>
                </c:pt>
                <c:pt idx="46">
                  <c:v>9000</c:v>
                </c:pt>
                <c:pt idx="47">
                  <c:v>2000</c:v>
                </c:pt>
                <c:pt idx="48">
                  <c:v>-32000</c:v>
                </c:pt>
                <c:pt idx="49">
                  <c:v>-3000</c:v>
                </c:pt>
                <c:pt idx="50">
                  <c:v>1000</c:v>
                </c:pt>
                <c:pt idx="51">
                  <c:v>-17000</c:v>
                </c:pt>
                <c:pt idx="52">
                  <c:v>16000</c:v>
                </c:pt>
                <c:pt idx="53">
                  <c:v>-2000</c:v>
                </c:pt>
                <c:pt idx="54">
                  <c:v>13000</c:v>
                </c:pt>
                <c:pt idx="55">
                  <c:v>0</c:v>
                </c:pt>
                <c:pt idx="56">
                  <c:v>1000</c:v>
                </c:pt>
                <c:pt idx="57">
                  <c:v>-10000</c:v>
                </c:pt>
                <c:pt idx="58">
                  <c:v>29000</c:v>
                </c:pt>
                <c:pt idx="59">
                  <c:v>16000</c:v>
                </c:pt>
                <c:pt idx="60">
                  <c:v>2000</c:v>
                </c:pt>
                <c:pt idx="61">
                  <c:v>-5000</c:v>
                </c:pt>
                <c:pt idx="62">
                  <c:v>1000</c:v>
                </c:pt>
                <c:pt idx="63">
                  <c:v>-7000</c:v>
                </c:pt>
                <c:pt idx="64">
                  <c:v>24000</c:v>
                </c:pt>
                <c:pt idx="65">
                  <c:v>8000</c:v>
                </c:pt>
                <c:pt idx="66">
                  <c:v>26000</c:v>
                </c:pt>
                <c:pt idx="67">
                  <c:v>2000</c:v>
                </c:pt>
                <c:pt idx="68">
                  <c:v>4000</c:v>
                </c:pt>
                <c:pt idx="69">
                  <c:v>6000</c:v>
                </c:pt>
                <c:pt idx="70">
                  <c:v>5000</c:v>
                </c:pt>
                <c:pt idx="71">
                  <c:v>14000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numCache>
            </c:numRef>
          </c:val>
        </c:ser>
        <c:dLbls>
          <c:showLegendKey val="0"/>
          <c:showVal val="0"/>
          <c:showCatName val="0"/>
          <c:showSerName val="0"/>
          <c:showPercent val="0"/>
          <c:showBubbleSize val="0"/>
        </c:dLbls>
        <c:gapWidth val="45"/>
        <c:axId val="40668160"/>
        <c:axId val="41738624"/>
      </c:barChart>
      <c:lineChart>
        <c:grouping val="standard"/>
        <c:varyColors val="0"/>
        <c:ser>
          <c:idx val="2"/>
          <c:order val="1"/>
          <c:tx>
            <c:v>3-Month Moving Average</c:v>
          </c:tx>
          <c:spPr>
            <a:ln w="38100" cap="sq">
              <a:solidFill>
                <a:srgbClr val="1F497D"/>
              </a:solidFill>
              <a:miter lim="800000"/>
            </a:ln>
          </c:spPr>
          <c:marker>
            <c:symbol val="none"/>
          </c:marker>
          <c:cat>
            <c:numRef>
              <c:f>'Change in Employment'!$B$7:$B$200</c:f>
              <c:numCache>
                <c:formatCode>mmm"-"yyyy</c:formatCode>
                <c:ptCount val="194"/>
                <c:pt idx="0">
                  <c:v>39752</c:v>
                </c:pt>
                <c:pt idx="1">
                  <c:v>39782</c:v>
                </c:pt>
                <c:pt idx="2">
                  <c:v>39813</c:v>
                </c:pt>
                <c:pt idx="3">
                  <c:v>39844</c:v>
                </c:pt>
                <c:pt idx="4">
                  <c:v>39872</c:v>
                </c:pt>
                <c:pt idx="5">
                  <c:v>39903</c:v>
                </c:pt>
                <c:pt idx="6">
                  <c:v>39933</c:v>
                </c:pt>
                <c:pt idx="7">
                  <c:v>39964</c:v>
                </c:pt>
                <c:pt idx="8">
                  <c:v>39994</c:v>
                </c:pt>
                <c:pt idx="9">
                  <c:v>40025</c:v>
                </c:pt>
                <c:pt idx="10">
                  <c:v>40056</c:v>
                </c:pt>
                <c:pt idx="11">
                  <c:v>40086</c:v>
                </c:pt>
                <c:pt idx="12">
                  <c:v>40117</c:v>
                </c:pt>
                <c:pt idx="13">
                  <c:v>40147</c:v>
                </c:pt>
                <c:pt idx="14">
                  <c:v>40178</c:v>
                </c:pt>
                <c:pt idx="15">
                  <c:v>40209</c:v>
                </c:pt>
                <c:pt idx="16">
                  <c:v>40237</c:v>
                </c:pt>
                <c:pt idx="17">
                  <c:v>40268</c:v>
                </c:pt>
                <c:pt idx="18">
                  <c:v>40298</c:v>
                </c:pt>
                <c:pt idx="19">
                  <c:v>40329</c:v>
                </c:pt>
                <c:pt idx="20">
                  <c:v>40359</c:v>
                </c:pt>
                <c:pt idx="21">
                  <c:v>40390</c:v>
                </c:pt>
                <c:pt idx="22">
                  <c:v>40421</c:v>
                </c:pt>
                <c:pt idx="23">
                  <c:v>40451</c:v>
                </c:pt>
                <c:pt idx="24">
                  <c:v>40482</c:v>
                </c:pt>
                <c:pt idx="25">
                  <c:v>40512</c:v>
                </c:pt>
                <c:pt idx="26">
                  <c:v>40543</c:v>
                </c:pt>
                <c:pt idx="27">
                  <c:v>40574</c:v>
                </c:pt>
                <c:pt idx="28">
                  <c:v>40602</c:v>
                </c:pt>
                <c:pt idx="29">
                  <c:v>40633</c:v>
                </c:pt>
                <c:pt idx="30">
                  <c:v>40663</c:v>
                </c:pt>
                <c:pt idx="31">
                  <c:v>40694</c:v>
                </c:pt>
                <c:pt idx="32">
                  <c:v>40724</c:v>
                </c:pt>
                <c:pt idx="33">
                  <c:v>40755</c:v>
                </c:pt>
                <c:pt idx="34">
                  <c:v>40786</c:v>
                </c:pt>
                <c:pt idx="35">
                  <c:v>40816</c:v>
                </c:pt>
                <c:pt idx="36">
                  <c:v>40847</c:v>
                </c:pt>
                <c:pt idx="37">
                  <c:v>40877</c:v>
                </c:pt>
                <c:pt idx="38">
                  <c:v>40908</c:v>
                </c:pt>
                <c:pt idx="39">
                  <c:v>40939</c:v>
                </c:pt>
                <c:pt idx="40">
                  <c:v>40968</c:v>
                </c:pt>
                <c:pt idx="41">
                  <c:v>40999</c:v>
                </c:pt>
                <c:pt idx="42">
                  <c:v>41029</c:v>
                </c:pt>
                <c:pt idx="43">
                  <c:v>41060</c:v>
                </c:pt>
                <c:pt idx="44">
                  <c:v>41090</c:v>
                </c:pt>
                <c:pt idx="45">
                  <c:v>41121</c:v>
                </c:pt>
                <c:pt idx="46">
                  <c:v>41152</c:v>
                </c:pt>
                <c:pt idx="47">
                  <c:v>41182</c:v>
                </c:pt>
                <c:pt idx="48">
                  <c:v>41213</c:v>
                </c:pt>
                <c:pt idx="49">
                  <c:v>41243</c:v>
                </c:pt>
                <c:pt idx="50">
                  <c:v>41274</c:v>
                </c:pt>
                <c:pt idx="51">
                  <c:v>41305</c:v>
                </c:pt>
                <c:pt idx="52">
                  <c:v>41333</c:v>
                </c:pt>
                <c:pt idx="53">
                  <c:v>41364</c:v>
                </c:pt>
                <c:pt idx="54">
                  <c:v>41394</c:v>
                </c:pt>
                <c:pt idx="55">
                  <c:v>41425</c:v>
                </c:pt>
                <c:pt idx="56">
                  <c:v>41455</c:v>
                </c:pt>
                <c:pt idx="57">
                  <c:v>41486</c:v>
                </c:pt>
                <c:pt idx="58">
                  <c:v>41517</c:v>
                </c:pt>
                <c:pt idx="59">
                  <c:v>41547</c:v>
                </c:pt>
                <c:pt idx="60">
                  <c:v>41578</c:v>
                </c:pt>
                <c:pt idx="61">
                  <c:v>41608</c:v>
                </c:pt>
                <c:pt idx="62">
                  <c:v>41639</c:v>
                </c:pt>
                <c:pt idx="63">
                  <c:v>41670</c:v>
                </c:pt>
                <c:pt idx="64">
                  <c:v>41698</c:v>
                </c:pt>
                <c:pt idx="65">
                  <c:v>41729</c:v>
                </c:pt>
                <c:pt idx="66">
                  <c:v>41759</c:v>
                </c:pt>
                <c:pt idx="67">
                  <c:v>41790</c:v>
                </c:pt>
                <c:pt idx="68">
                  <c:v>41820</c:v>
                </c:pt>
                <c:pt idx="69">
                  <c:v>41851</c:v>
                </c:pt>
                <c:pt idx="70">
                  <c:v>41882</c:v>
                </c:pt>
                <c:pt idx="71">
                  <c:v>41912</c:v>
                </c:pt>
              </c:numCache>
            </c:numRef>
          </c:cat>
          <c:val>
            <c:numRef>
              <c:f>'Change in Employment'!$J$7:$J$200</c:f>
              <c:numCache>
                <c:formatCode>0</c:formatCode>
                <c:ptCount val="194"/>
                <c:pt idx="0">
                  <c:v>0</c:v>
                </c:pt>
                <c:pt idx="1">
                  <c:v>0</c:v>
                </c:pt>
                <c:pt idx="2">
                  <c:v>0</c:v>
                </c:pt>
                <c:pt idx="3">
                  <c:v>5333.333333333333</c:v>
                </c:pt>
                <c:pt idx="4">
                  <c:v>-333.33333333333331</c:v>
                </c:pt>
                <c:pt idx="5">
                  <c:v>-6000</c:v>
                </c:pt>
                <c:pt idx="6">
                  <c:v>-12666.666666666666</c:v>
                </c:pt>
                <c:pt idx="7">
                  <c:v>-8000</c:v>
                </c:pt>
                <c:pt idx="8">
                  <c:v>-333.33333333333331</c:v>
                </c:pt>
                <c:pt idx="9">
                  <c:v>-20000</c:v>
                </c:pt>
                <c:pt idx="10">
                  <c:v>-15000</c:v>
                </c:pt>
                <c:pt idx="11">
                  <c:v>-45666.666666666664</c:v>
                </c:pt>
                <c:pt idx="12">
                  <c:v>-4666.666666666667</c:v>
                </c:pt>
                <c:pt idx="13">
                  <c:v>-7000</c:v>
                </c:pt>
                <c:pt idx="14">
                  <c:v>8666.6666666666661</c:v>
                </c:pt>
                <c:pt idx="15">
                  <c:v>-20333.333333333332</c:v>
                </c:pt>
                <c:pt idx="16">
                  <c:v>-31333.333333333332</c:v>
                </c:pt>
                <c:pt idx="17">
                  <c:v>-20666.666666666668</c:v>
                </c:pt>
                <c:pt idx="18">
                  <c:v>-12000</c:v>
                </c:pt>
                <c:pt idx="19">
                  <c:v>-6666.666666666667</c:v>
                </c:pt>
                <c:pt idx="20">
                  <c:v>-7333.333333333333</c:v>
                </c:pt>
                <c:pt idx="21">
                  <c:v>-19666.666666666668</c:v>
                </c:pt>
                <c:pt idx="22">
                  <c:v>-34000</c:v>
                </c:pt>
                <c:pt idx="23">
                  <c:v>-60000</c:v>
                </c:pt>
                <c:pt idx="24">
                  <c:v>-31000</c:v>
                </c:pt>
                <c:pt idx="25">
                  <c:v>-18333.333333333332</c:v>
                </c:pt>
                <c:pt idx="26">
                  <c:v>2000</c:v>
                </c:pt>
                <c:pt idx="27">
                  <c:v>-15000</c:v>
                </c:pt>
                <c:pt idx="28">
                  <c:v>-29666.666666666668</c:v>
                </c:pt>
                <c:pt idx="29">
                  <c:v>-27333.333333333332</c:v>
                </c:pt>
                <c:pt idx="30">
                  <c:v>-23333.333333333332</c:v>
                </c:pt>
                <c:pt idx="31">
                  <c:v>-26000</c:v>
                </c:pt>
                <c:pt idx="32">
                  <c:v>-4666.666666666667</c:v>
                </c:pt>
                <c:pt idx="33">
                  <c:v>-44666.666666666664</c:v>
                </c:pt>
                <c:pt idx="34">
                  <c:v>-21666.666666666668</c:v>
                </c:pt>
                <c:pt idx="35">
                  <c:v>-50000</c:v>
                </c:pt>
                <c:pt idx="36">
                  <c:v>-11000</c:v>
                </c:pt>
                <c:pt idx="37">
                  <c:v>-19666.666666666668</c:v>
                </c:pt>
                <c:pt idx="38">
                  <c:v>-13333.333333333334</c:v>
                </c:pt>
                <c:pt idx="39">
                  <c:v>-13666.666666666666</c:v>
                </c:pt>
                <c:pt idx="40">
                  <c:v>-5333.333333333333</c:v>
                </c:pt>
                <c:pt idx="41">
                  <c:v>1333.3333333333333</c:v>
                </c:pt>
                <c:pt idx="42">
                  <c:v>-1333.3333333333333</c:v>
                </c:pt>
                <c:pt idx="43">
                  <c:v>-9333.3333333333339</c:v>
                </c:pt>
                <c:pt idx="44">
                  <c:v>-4000</c:v>
                </c:pt>
                <c:pt idx="45">
                  <c:v>-2666.6666666666665</c:v>
                </c:pt>
                <c:pt idx="46">
                  <c:v>7000</c:v>
                </c:pt>
                <c:pt idx="47">
                  <c:v>3000</c:v>
                </c:pt>
                <c:pt idx="48">
                  <c:v>-7000</c:v>
                </c:pt>
                <c:pt idx="49">
                  <c:v>-11000</c:v>
                </c:pt>
                <c:pt idx="50">
                  <c:v>-11333.333333333334</c:v>
                </c:pt>
                <c:pt idx="51">
                  <c:v>-6333.333333333333</c:v>
                </c:pt>
                <c:pt idx="52">
                  <c:v>0</c:v>
                </c:pt>
                <c:pt idx="53">
                  <c:v>-1000</c:v>
                </c:pt>
                <c:pt idx="54">
                  <c:v>9000</c:v>
                </c:pt>
                <c:pt idx="55">
                  <c:v>3666.6666666666665</c:v>
                </c:pt>
                <c:pt idx="56">
                  <c:v>4666.666666666667</c:v>
                </c:pt>
                <c:pt idx="57">
                  <c:v>-3000</c:v>
                </c:pt>
                <c:pt idx="58">
                  <c:v>6666.666666666667</c:v>
                </c:pt>
                <c:pt idx="59">
                  <c:v>11666.666666666666</c:v>
                </c:pt>
                <c:pt idx="60">
                  <c:v>15666.666666666666</c:v>
                </c:pt>
                <c:pt idx="61">
                  <c:v>4333.333333333333</c:v>
                </c:pt>
                <c:pt idx="62">
                  <c:v>-666.66666666666663</c:v>
                </c:pt>
                <c:pt idx="63">
                  <c:v>-3666.6666666666665</c:v>
                </c:pt>
                <c:pt idx="64">
                  <c:v>6000</c:v>
                </c:pt>
                <c:pt idx="65">
                  <c:v>8333.3333333333339</c:v>
                </c:pt>
                <c:pt idx="66">
                  <c:v>19333.333333333332</c:v>
                </c:pt>
                <c:pt idx="67">
                  <c:v>12000</c:v>
                </c:pt>
                <c:pt idx="68">
                  <c:v>10666.666666666666</c:v>
                </c:pt>
                <c:pt idx="69">
                  <c:v>4000</c:v>
                </c:pt>
                <c:pt idx="70">
                  <c:v>5000</c:v>
                </c:pt>
                <c:pt idx="71">
                  <c:v>8333.3333333333339</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numCache>
            </c:numRef>
          </c:val>
          <c:smooth val="0"/>
        </c:ser>
        <c:dLbls>
          <c:showLegendKey val="0"/>
          <c:showVal val="0"/>
          <c:showCatName val="0"/>
          <c:showSerName val="0"/>
          <c:showPercent val="0"/>
          <c:showBubbleSize val="0"/>
        </c:dLbls>
        <c:marker val="1"/>
        <c:smooth val="0"/>
        <c:axId val="40668160"/>
        <c:axId val="41738624"/>
      </c:lineChart>
      <c:dateAx>
        <c:axId val="40668160"/>
        <c:scaling>
          <c:orientation val="minMax"/>
          <c:min val="39904"/>
        </c:scaling>
        <c:delete val="0"/>
        <c:axPos val="b"/>
        <c:numFmt formatCode="yyyy" sourceLinked="0"/>
        <c:majorTickMark val="out"/>
        <c:minorTickMark val="none"/>
        <c:tickLblPos val="low"/>
        <c:crossAx val="41738624"/>
        <c:crosses val="autoZero"/>
        <c:auto val="1"/>
        <c:lblOffset val="100"/>
        <c:baseTimeUnit val="months"/>
        <c:majorUnit val="1"/>
        <c:majorTimeUnit val="years"/>
      </c:dateAx>
      <c:valAx>
        <c:axId val="41738624"/>
        <c:scaling>
          <c:orientation val="minMax"/>
          <c:max val="100000"/>
          <c:min val="-100000"/>
        </c:scaling>
        <c:delete val="0"/>
        <c:axPos val="l"/>
        <c:majorGridlines>
          <c:spPr>
            <a:ln>
              <a:solidFill>
                <a:sysClr val="windowText" lastClr="000000">
                  <a:alpha val="30000"/>
                </a:sysClr>
              </a:solidFill>
              <a:prstDash val="dash"/>
            </a:ln>
          </c:spPr>
        </c:majorGridlines>
        <c:numFmt formatCode="#,##0" sourceLinked="0"/>
        <c:majorTickMark val="none"/>
        <c:minorTickMark val="none"/>
        <c:tickLblPos val="nextTo"/>
        <c:crossAx val="40668160"/>
        <c:crosses val="autoZero"/>
        <c:crossBetween val="between"/>
        <c:majorUnit val="50000"/>
      </c:valAx>
    </c:plotArea>
    <c:legend>
      <c:legendPos val="b"/>
      <c:layout>
        <c:manualLayout>
          <c:xMode val="edge"/>
          <c:yMode val="edge"/>
          <c:x val="0.14858515478285872"/>
          <c:y val="0.13061242344706911"/>
          <c:w val="0.77768208661417326"/>
          <c:h val="7.2694298629338003E-2"/>
        </c:manualLayout>
      </c:layout>
      <c:overlay val="0"/>
    </c:legend>
    <c:plotVisOnly val="1"/>
    <c:dispBlanksAs val="gap"/>
    <c:showDLblsOverMax val="0"/>
  </c:chart>
  <c:spPr>
    <a:ln>
      <a:noFill/>
    </a:ln>
  </c:spPr>
  <c:txPr>
    <a:bodyPr/>
    <a:lstStyle/>
    <a:p>
      <a:pPr>
        <a:defRPr sz="900">
          <a:latin typeface="Arial" panose="020B0604020202020204" pitchFamily="34" charset="0"/>
          <a:cs typeface="Arial" panose="020B0604020202020204" pitchFamily="34" charset="0"/>
        </a:defRPr>
      </a:pPr>
      <a:endParaRPr lang="en-US"/>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b="0">
                <a:latin typeface="Georgia" panose="02040502050405020303" pitchFamily="18" charset="0"/>
              </a:defRPr>
            </a:pPr>
            <a:r>
              <a:rPr lang="en-US" sz="1200" b="0">
                <a:latin typeface="Georgia" panose="02040502050405020303" pitchFamily="18" charset="0"/>
              </a:rPr>
              <a:t>Monthly Change in Federal Employment</a:t>
            </a:r>
          </a:p>
        </c:rich>
      </c:tx>
      <c:layout>
        <c:manualLayout>
          <c:xMode val="edge"/>
          <c:yMode val="edge"/>
          <c:x val="1.1720584148643598E-3"/>
          <c:y val="1.8517060367454065E-3"/>
        </c:manualLayout>
      </c:layout>
      <c:overlay val="0"/>
    </c:title>
    <c:autoTitleDeleted val="0"/>
    <c:plotArea>
      <c:layout>
        <c:manualLayout>
          <c:layoutTarget val="inner"/>
          <c:xMode val="edge"/>
          <c:yMode val="edge"/>
          <c:x val="0.1208386037033133"/>
          <c:y val="0.25462948381452316"/>
          <c:w val="0.84832302057794673"/>
          <c:h val="0.57188232720909882"/>
        </c:manualLayout>
      </c:layout>
      <c:barChart>
        <c:barDir val="col"/>
        <c:grouping val="stacked"/>
        <c:varyColors val="0"/>
        <c:ser>
          <c:idx val="0"/>
          <c:order val="0"/>
          <c:tx>
            <c:v>Monthly Change</c:v>
          </c:tx>
          <c:spPr>
            <a:solidFill>
              <a:srgbClr val="B9CDE5"/>
            </a:solidFill>
            <a:ln w="38100">
              <a:noFill/>
              <a:miter lim="800000"/>
            </a:ln>
          </c:spPr>
          <c:invertIfNegative val="0"/>
          <c:cat>
            <c:numRef>
              <c:f>'Change in Employment'!$B$7:$B$200</c:f>
              <c:numCache>
                <c:formatCode>mmm"-"yyyy</c:formatCode>
                <c:ptCount val="194"/>
                <c:pt idx="0">
                  <c:v>39752</c:v>
                </c:pt>
                <c:pt idx="1">
                  <c:v>39782</c:v>
                </c:pt>
                <c:pt idx="2">
                  <c:v>39813</c:v>
                </c:pt>
                <c:pt idx="3">
                  <c:v>39844</c:v>
                </c:pt>
                <c:pt idx="4">
                  <c:v>39872</c:v>
                </c:pt>
                <c:pt idx="5">
                  <c:v>39903</c:v>
                </c:pt>
                <c:pt idx="6">
                  <c:v>39933</c:v>
                </c:pt>
                <c:pt idx="7">
                  <c:v>39964</c:v>
                </c:pt>
                <c:pt idx="8">
                  <c:v>39994</c:v>
                </c:pt>
                <c:pt idx="9">
                  <c:v>40025</c:v>
                </c:pt>
                <c:pt idx="10">
                  <c:v>40056</c:v>
                </c:pt>
                <c:pt idx="11">
                  <c:v>40086</c:v>
                </c:pt>
                <c:pt idx="12">
                  <c:v>40117</c:v>
                </c:pt>
                <c:pt idx="13">
                  <c:v>40147</c:v>
                </c:pt>
                <c:pt idx="14">
                  <c:v>40178</c:v>
                </c:pt>
                <c:pt idx="15">
                  <c:v>40209</c:v>
                </c:pt>
                <c:pt idx="16">
                  <c:v>40237</c:v>
                </c:pt>
                <c:pt idx="17">
                  <c:v>40268</c:v>
                </c:pt>
                <c:pt idx="18">
                  <c:v>40298</c:v>
                </c:pt>
                <c:pt idx="19">
                  <c:v>40329</c:v>
                </c:pt>
                <c:pt idx="20">
                  <c:v>40359</c:v>
                </c:pt>
                <c:pt idx="21">
                  <c:v>40390</c:v>
                </c:pt>
                <c:pt idx="22">
                  <c:v>40421</c:v>
                </c:pt>
                <c:pt idx="23">
                  <c:v>40451</c:v>
                </c:pt>
                <c:pt idx="24">
                  <c:v>40482</c:v>
                </c:pt>
                <c:pt idx="25">
                  <c:v>40512</c:v>
                </c:pt>
                <c:pt idx="26">
                  <c:v>40543</c:v>
                </c:pt>
                <c:pt idx="27">
                  <c:v>40574</c:v>
                </c:pt>
                <c:pt idx="28">
                  <c:v>40602</c:v>
                </c:pt>
                <c:pt idx="29">
                  <c:v>40633</c:v>
                </c:pt>
                <c:pt idx="30">
                  <c:v>40663</c:v>
                </c:pt>
                <c:pt idx="31">
                  <c:v>40694</c:v>
                </c:pt>
                <c:pt idx="32">
                  <c:v>40724</c:v>
                </c:pt>
                <c:pt idx="33">
                  <c:v>40755</c:v>
                </c:pt>
                <c:pt idx="34">
                  <c:v>40786</c:v>
                </c:pt>
                <c:pt idx="35">
                  <c:v>40816</c:v>
                </c:pt>
                <c:pt idx="36">
                  <c:v>40847</c:v>
                </c:pt>
                <c:pt idx="37">
                  <c:v>40877</c:v>
                </c:pt>
                <c:pt idx="38">
                  <c:v>40908</c:v>
                </c:pt>
                <c:pt idx="39">
                  <c:v>40939</c:v>
                </c:pt>
                <c:pt idx="40">
                  <c:v>40968</c:v>
                </c:pt>
                <c:pt idx="41">
                  <c:v>40999</c:v>
                </c:pt>
                <c:pt idx="42">
                  <c:v>41029</c:v>
                </c:pt>
                <c:pt idx="43">
                  <c:v>41060</c:v>
                </c:pt>
                <c:pt idx="44">
                  <c:v>41090</c:v>
                </c:pt>
                <c:pt idx="45">
                  <c:v>41121</c:v>
                </c:pt>
                <c:pt idx="46">
                  <c:v>41152</c:v>
                </c:pt>
                <c:pt idx="47">
                  <c:v>41182</c:v>
                </c:pt>
                <c:pt idx="48">
                  <c:v>41213</c:v>
                </c:pt>
                <c:pt idx="49">
                  <c:v>41243</c:v>
                </c:pt>
                <c:pt idx="50">
                  <c:v>41274</c:v>
                </c:pt>
                <c:pt idx="51">
                  <c:v>41305</c:v>
                </c:pt>
                <c:pt idx="52">
                  <c:v>41333</c:v>
                </c:pt>
                <c:pt idx="53">
                  <c:v>41364</c:v>
                </c:pt>
                <c:pt idx="54">
                  <c:v>41394</c:v>
                </c:pt>
                <c:pt idx="55">
                  <c:v>41425</c:v>
                </c:pt>
                <c:pt idx="56">
                  <c:v>41455</c:v>
                </c:pt>
                <c:pt idx="57">
                  <c:v>41486</c:v>
                </c:pt>
                <c:pt idx="58">
                  <c:v>41517</c:v>
                </c:pt>
                <c:pt idx="59">
                  <c:v>41547</c:v>
                </c:pt>
                <c:pt idx="60">
                  <c:v>41578</c:v>
                </c:pt>
                <c:pt idx="61">
                  <c:v>41608</c:v>
                </c:pt>
                <c:pt idx="62">
                  <c:v>41639</c:v>
                </c:pt>
                <c:pt idx="63">
                  <c:v>41670</c:v>
                </c:pt>
                <c:pt idx="64">
                  <c:v>41698</c:v>
                </c:pt>
                <c:pt idx="65">
                  <c:v>41729</c:v>
                </c:pt>
                <c:pt idx="66">
                  <c:v>41759</c:v>
                </c:pt>
                <c:pt idx="67">
                  <c:v>41790</c:v>
                </c:pt>
                <c:pt idx="68">
                  <c:v>41820</c:v>
                </c:pt>
                <c:pt idx="69">
                  <c:v>41851</c:v>
                </c:pt>
                <c:pt idx="70">
                  <c:v>41882</c:v>
                </c:pt>
                <c:pt idx="71">
                  <c:v>41912</c:v>
                </c:pt>
              </c:numCache>
            </c:numRef>
          </c:cat>
          <c:val>
            <c:numRef>
              <c:f>'Change in Employment'!$L$7:$L$200</c:f>
              <c:numCache>
                <c:formatCode>0.0</c:formatCode>
                <c:ptCount val="194"/>
                <c:pt idx="0">
                  <c:v>#N/A</c:v>
                </c:pt>
                <c:pt idx="1">
                  <c:v>8700.0000000000455</c:v>
                </c:pt>
                <c:pt idx="2">
                  <c:v>2899.9999999998636</c:v>
                </c:pt>
                <c:pt idx="3">
                  <c:v>7900.0000000000909</c:v>
                </c:pt>
                <c:pt idx="4">
                  <c:v>7699.9999999998181</c:v>
                </c:pt>
                <c:pt idx="5">
                  <c:v>800.0000000001819</c:v>
                </c:pt>
                <c:pt idx="6">
                  <c:v>11800.000000000182</c:v>
                </c:pt>
                <c:pt idx="7">
                  <c:v>7799.9999999997272</c:v>
                </c:pt>
                <c:pt idx="8">
                  <c:v>17400.000000000091</c:v>
                </c:pt>
                <c:pt idx="9">
                  <c:v>15800.000000000182</c:v>
                </c:pt>
                <c:pt idx="10">
                  <c:v>8899.9999999996362</c:v>
                </c:pt>
                <c:pt idx="11">
                  <c:v>3900.0000000000909</c:v>
                </c:pt>
                <c:pt idx="12">
                  <c:v>11000</c:v>
                </c:pt>
                <c:pt idx="13">
                  <c:v>6400.0000000000909</c:v>
                </c:pt>
                <c:pt idx="14">
                  <c:v>9199.9999999998181</c:v>
                </c:pt>
                <c:pt idx="15">
                  <c:v>5400.0000000000909</c:v>
                </c:pt>
                <c:pt idx="16">
                  <c:v>3700.0000000002728</c:v>
                </c:pt>
                <c:pt idx="17">
                  <c:v>6099.9999999999091</c:v>
                </c:pt>
                <c:pt idx="18">
                  <c:v>400.00000000009095</c:v>
                </c:pt>
                <c:pt idx="19">
                  <c:v>21299.999999999727</c:v>
                </c:pt>
                <c:pt idx="20">
                  <c:v>3099.9999999999091</c:v>
                </c:pt>
                <c:pt idx="21">
                  <c:v>6000</c:v>
                </c:pt>
                <c:pt idx="22">
                  <c:v>5700.0000000002728</c:v>
                </c:pt>
                <c:pt idx="23">
                  <c:v>1099.9999999999091</c:v>
                </c:pt>
                <c:pt idx="24">
                  <c:v>4599.9999999999091</c:v>
                </c:pt>
                <c:pt idx="25">
                  <c:v>2599.9999999999091</c:v>
                </c:pt>
                <c:pt idx="26">
                  <c:v>6100.0000000003638</c:v>
                </c:pt>
                <c:pt idx="27">
                  <c:v>5899.9999999996362</c:v>
                </c:pt>
                <c:pt idx="28">
                  <c:v>2600.0000000003638</c:v>
                </c:pt>
                <c:pt idx="29">
                  <c:v>3500</c:v>
                </c:pt>
                <c:pt idx="30">
                  <c:v>1599.9999999999091</c:v>
                </c:pt>
                <c:pt idx="31">
                  <c:v>1500</c:v>
                </c:pt>
                <c:pt idx="32">
                  <c:v>-8800.0000000001819</c:v>
                </c:pt>
                <c:pt idx="33">
                  <c:v>-2299.9999999997272</c:v>
                </c:pt>
                <c:pt idx="34">
                  <c:v>-1100.0000000003638</c:v>
                </c:pt>
                <c:pt idx="35">
                  <c:v>-99.999999999909051</c:v>
                </c:pt>
                <c:pt idx="36">
                  <c:v>-699.9999999998181</c:v>
                </c:pt>
                <c:pt idx="37">
                  <c:v>-3000</c:v>
                </c:pt>
                <c:pt idx="38">
                  <c:v>-1500</c:v>
                </c:pt>
                <c:pt idx="39">
                  <c:v>-5800.0000000001819</c:v>
                </c:pt>
                <c:pt idx="40">
                  <c:v>-3699.9999999998181</c:v>
                </c:pt>
                <c:pt idx="41">
                  <c:v>1400.0000000000909</c:v>
                </c:pt>
                <c:pt idx="42">
                  <c:v>-700.00000000027285</c:v>
                </c:pt>
                <c:pt idx="43">
                  <c:v>900.00000000009095</c:v>
                </c:pt>
                <c:pt idx="44">
                  <c:v>-199.9999999998181</c:v>
                </c:pt>
                <c:pt idx="45">
                  <c:v>-8400.0000000000909</c:v>
                </c:pt>
                <c:pt idx="46">
                  <c:v>7199.9999999998181</c:v>
                </c:pt>
                <c:pt idx="47">
                  <c:v>6300.0000000001819</c:v>
                </c:pt>
                <c:pt idx="48">
                  <c:v>-3900.0000000000909</c:v>
                </c:pt>
                <c:pt idx="49">
                  <c:v>-599.99999999990905</c:v>
                </c:pt>
                <c:pt idx="50">
                  <c:v>-1500</c:v>
                </c:pt>
                <c:pt idx="51">
                  <c:v>-3900.0000000000909</c:v>
                </c:pt>
                <c:pt idx="52">
                  <c:v>-2400.0000000000909</c:v>
                </c:pt>
                <c:pt idx="53">
                  <c:v>-4099.9999999999091</c:v>
                </c:pt>
                <c:pt idx="54">
                  <c:v>-9300.0000000001819</c:v>
                </c:pt>
                <c:pt idx="55">
                  <c:v>-10699.999999999818</c:v>
                </c:pt>
                <c:pt idx="56">
                  <c:v>-6800.0000000001819</c:v>
                </c:pt>
                <c:pt idx="57">
                  <c:v>-7199.9999999998181</c:v>
                </c:pt>
                <c:pt idx="58">
                  <c:v>-7900.0000000000909</c:v>
                </c:pt>
                <c:pt idx="59">
                  <c:v>-4900.0000000000909</c:v>
                </c:pt>
                <c:pt idx="60">
                  <c:v>-9299.9999999997272</c:v>
                </c:pt>
                <c:pt idx="61">
                  <c:v>4199.9999999998181</c:v>
                </c:pt>
                <c:pt idx="62">
                  <c:v>-6299.9999999997272</c:v>
                </c:pt>
                <c:pt idx="63">
                  <c:v>-5600.0000000003638</c:v>
                </c:pt>
                <c:pt idx="64">
                  <c:v>-6299.9999999997272</c:v>
                </c:pt>
                <c:pt idx="65">
                  <c:v>-4000</c:v>
                </c:pt>
                <c:pt idx="66">
                  <c:v>-2800.0000000001819</c:v>
                </c:pt>
                <c:pt idx="67">
                  <c:v>200.00000000027285</c:v>
                </c:pt>
                <c:pt idx="68">
                  <c:v>199.9999999998181</c:v>
                </c:pt>
                <c:pt idx="69">
                  <c:v>199.9999999998181</c:v>
                </c:pt>
                <c:pt idx="70">
                  <c:v>-1000</c:v>
                </c:pt>
                <c:pt idx="71">
                  <c:v>-2699.9999999998181</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numCache>
            </c:numRef>
          </c:val>
        </c:ser>
        <c:dLbls>
          <c:showLegendKey val="0"/>
          <c:showVal val="0"/>
          <c:showCatName val="0"/>
          <c:showSerName val="0"/>
          <c:showPercent val="0"/>
          <c:showBubbleSize val="0"/>
        </c:dLbls>
        <c:gapWidth val="45"/>
        <c:axId val="40804352"/>
        <c:axId val="40805888"/>
      </c:barChart>
      <c:lineChart>
        <c:grouping val="standard"/>
        <c:varyColors val="0"/>
        <c:ser>
          <c:idx val="1"/>
          <c:order val="1"/>
          <c:tx>
            <c:v>3-Month Moving Average</c:v>
          </c:tx>
          <c:spPr>
            <a:ln w="38100">
              <a:solidFill>
                <a:srgbClr val="1F497D"/>
              </a:solidFill>
            </a:ln>
          </c:spPr>
          <c:marker>
            <c:symbol val="none"/>
          </c:marker>
          <c:cat>
            <c:numRef>
              <c:f>'Change in Employment'!$B$7:$B$200</c:f>
              <c:numCache>
                <c:formatCode>mmm"-"yyyy</c:formatCode>
                <c:ptCount val="194"/>
                <c:pt idx="0">
                  <c:v>39752</c:v>
                </c:pt>
                <c:pt idx="1">
                  <c:v>39782</c:v>
                </c:pt>
                <c:pt idx="2">
                  <c:v>39813</c:v>
                </c:pt>
                <c:pt idx="3">
                  <c:v>39844</c:v>
                </c:pt>
                <c:pt idx="4">
                  <c:v>39872</c:v>
                </c:pt>
                <c:pt idx="5">
                  <c:v>39903</c:v>
                </c:pt>
                <c:pt idx="6">
                  <c:v>39933</c:v>
                </c:pt>
                <c:pt idx="7">
                  <c:v>39964</c:v>
                </c:pt>
                <c:pt idx="8">
                  <c:v>39994</c:v>
                </c:pt>
                <c:pt idx="9">
                  <c:v>40025</c:v>
                </c:pt>
                <c:pt idx="10">
                  <c:v>40056</c:v>
                </c:pt>
                <c:pt idx="11">
                  <c:v>40086</c:v>
                </c:pt>
                <c:pt idx="12">
                  <c:v>40117</c:v>
                </c:pt>
                <c:pt idx="13">
                  <c:v>40147</c:v>
                </c:pt>
                <c:pt idx="14">
                  <c:v>40178</c:v>
                </c:pt>
                <c:pt idx="15">
                  <c:v>40209</c:v>
                </c:pt>
                <c:pt idx="16">
                  <c:v>40237</c:v>
                </c:pt>
                <c:pt idx="17">
                  <c:v>40268</c:v>
                </c:pt>
                <c:pt idx="18">
                  <c:v>40298</c:v>
                </c:pt>
                <c:pt idx="19">
                  <c:v>40329</c:v>
                </c:pt>
                <c:pt idx="20">
                  <c:v>40359</c:v>
                </c:pt>
                <c:pt idx="21">
                  <c:v>40390</c:v>
                </c:pt>
                <c:pt idx="22">
                  <c:v>40421</c:v>
                </c:pt>
                <c:pt idx="23">
                  <c:v>40451</c:v>
                </c:pt>
                <c:pt idx="24">
                  <c:v>40482</c:v>
                </c:pt>
                <c:pt idx="25">
                  <c:v>40512</c:v>
                </c:pt>
                <c:pt idx="26">
                  <c:v>40543</c:v>
                </c:pt>
                <c:pt idx="27">
                  <c:v>40574</c:v>
                </c:pt>
                <c:pt idx="28">
                  <c:v>40602</c:v>
                </c:pt>
                <c:pt idx="29">
                  <c:v>40633</c:v>
                </c:pt>
                <c:pt idx="30">
                  <c:v>40663</c:v>
                </c:pt>
                <c:pt idx="31">
                  <c:v>40694</c:v>
                </c:pt>
                <c:pt idx="32">
                  <c:v>40724</c:v>
                </c:pt>
                <c:pt idx="33">
                  <c:v>40755</c:v>
                </c:pt>
                <c:pt idx="34">
                  <c:v>40786</c:v>
                </c:pt>
                <c:pt idx="35">
                  <c:v>40816</c:v>
                </c:pt>
                <c:pt idx="36">
                  <c:v>40847</c:v>
                </c:pt>
                <c:pt idx="37">
                  <c:v>40877</c:v>
                </c:pt>
                <c:pt idx="38">
                  <c:v>40908</c:v>
                </c:pt>
                <c:pt idx="39">
                  <c:v>40939</c:v>
                </c:pt>
                <c:pt idx="40">
                  <c:v>40968</c:v>
                </c:pt>
                <c:pt idx="41">
                  <c:v>40999</c:v>
                </c:pt>
                <c:pt idx="42">
                  <c:v>41029</c:v>
                </c:pt>
                <c:pt idx="43">
                  <c:v>41060</c:v>
                </c:pt>
                <c:pt idx="44">
                  <c:v>41090</c:v>
                </c:pt>
                <c:pt idx="45">
                  <c:v>41121</c:v>
                </c:pt>
                <c:pt idx="46">
                  <c:v>41152</c:v>
                </c:pt>
                <c:pt idx="47">
                  <c:v>41182</c:v>
                </c:pt>
                <c:pt idx="48">
                  <c:v>41213</c:v>
                </c:pt>
                <c:pt idx="49">
                  <c:v>41243</c:v>
                </c:pt>
                <c:pt idx="50">
                  <c:v>41274</c:v>
                </c:pt>
                <c:pt idx="51">
                  <c:v>41305</c:v>
                </c:pt>
                <c:pt idx="52">
                  <c:v>41333</c:v>
                </c:pt>
                <c:pt idx="53">
                  <c:v>41364</c:v>
                </c:pt>
                <c:pt idx="54">
                  <c:v>41394</c:v>
                </c:pt>
                <c:pt idx="55">
                  <c:v>41425</c:v>
                </c:pt>
                <c:pt idx="56">
                  <c:v>41455</c:v>
                </c:pt>
                <c:pt idx="57">
                  <c:v>41486</c:v>
                </c:pt>
                <c:pt idx="58">
                  <c:v>41517</c:v>
                </c:pt>
                <c:pt idx="59">
                  <c:v>41547</c:v>
                </c:pt>
                <c:pt idx="60">
                  <c:v>41578</c:v>
                </c:pt>
                <c:pt idx="61">
                  <c:v>41608</c:v>
                </c:pt>
                <c:pt idx="62">
                  <c:v>41639</c:v>
                </c:pt>
                <c:pt idx="63">
                  <c:v>41670</c:v>
                </c:pt>
                <c:pt idx="64">
                  <c:v>41698</c:v>
                </c:pt>
                <c:pt idx="65">
                  <c:v>41729</c:v>
                </c:pt>
                <c:pt idx="66">
                  <c:v>41759</c:v>
                </c:pt>
                <c:pt idx="67">
                  <c:v>41790</c:v>
                </c:pt>
                <c:pt idx="68">
                  <c:v>41820</c:v>
                </c:pt>
                <c:pt idx="69">
                  <c:v>41851</c:v>
                </c:pt>
                <c:pt idx="70">
                  <c:v>41882</c:v>
                </c:pt>
                <c:pt idx="71">
                  <c:v>41912</c:v>
                </c:pt>
              </c:numCache>
            </c:numRef>
          </c:cat>
          <c:val>
            <c:numRef>
              <c:f>'Change in Employment'!$M$7:$M$200</c:f>
              <c:numCache>
                <c:formatCode>0.0</c:formatCode>
                <c:ptCount val="194"/>
                <c:pt idx="0">
                  <c:v>#N/A</c:v>
                </c:pt>
                <c:pt idx="1">
                  <c:v>#N/A</c:v>
                </c:pt>
                <c:pt idx="2">
                  <c:v>#N/A</c:v>
                </c:pt>
                <c:pt idx="3" formatCode="0.00">
                  <c:v>6500</c:v>
                </c:pt>
                <c:pt idx="4" formatCode="0.00">
                  <c:v>6166.6666666665915</c:v>
                </c:pt>
                <c:pt idx="5" formatCode="0.00">
                  <c:v>5466.666666666697</c:v>
                </c:pt>
                <c:pt idx="6" formatCode="0.00">
                  <c:v>6766.666666666727</c:v>
                </c:pt>
                <c:pt idx="7" formatCode="0.00">
                  <c:v>6800.00000000003</c:v>
                </c:pt>
                <c:pt idx="8" formatCode="0.00">
                  <c:v>12333.333333333334</c:v>
                </c:pt>
                <c:pt idx="9" formatCode="0.00">
                  <c:v>13666.666666666666</c:v>
                </c:pt>
                <c:pt idx="10" formatCode="0.00">
                  <c:v>14033.333333333305</c:v>
                </c:pt>
                <c:pt idx="11" formatCode="0.00">
                  <c:v>9533.333333333303</c:v>
                </c:pt>
                <c:pt idx="12" formatCode="0.00">
                  <c:v>7933.3333333332421</c:v>
                </c:pt>
                <c:pt idx="13" formatCode="0.00">
                  <c:v>7100.0000000000609</c:v>
                </c:pt>
                <c:pt idx="14" formatCode="0.00">
                  <c:v>8866.666666666637</c:v>
                </c:pt>
                <c:pt idx="15" formatCode="0.00">
                  <c:v>7000</c:v>
                </c:pt>
                <c:pt idx="16" formatCode="0.00">
                  <c:v>6100.0000000000609</c:v>
                </c:pt>
                <c:pt idx="17" formatCode="0.00">
                  <c:v>5066.6666666667579</c:v>
                </c:pt>
                <c:pt idx="18" formatCode="0.00">
                  <c:v>3400.0000000000909</c:v>
                </c:pt>
                <c:pt idx="19" formatCode="0.00">
                  <c:v>9266.6666666665751</c:v>
                </c:pt>
                <c:pt idx="20" formatCode="0.00">
                  <c:v>8266.6666666665751</c:v>
                </c:pt>
                <c:pt idx="21" formatCode="0.00">
                  <c:v>10133.333333333212</c:v>
                </c:pt>
                <c:pt idx="22" formatCode="0.00">
                  <c:v>4933.333333333394</c:v>
                </c:pt>
                <c:pt idx="23" formatCode="0.00">
                  <c:v>4266.666666666727</c:v>
                </c:pt>
                <c:pt idx="24" formatCode="0.00">
                  <c:v>3800.0000000000305</c:v>
                </c:pt>
                <c:pt idx="25" formatCode="0.00">
                  <c:v>2766.6666666665756</c:v>
                </c:pt>
                <c:pt idx="26" formatCode="0.00">
                  <c:v>4433.333333333394</c:v>
                </c:pt>
                <c:pt idx="27" formatCode="0.00">
                  <c:v>4866.666666666636</c:v>
                </c:pt>
                <c:pt idx="28" formatCode="0.00">
                  <c:v>4866.6666666667879</c:v>
                </c:pt>
                <c:pt idx="29" formatCode="0.00">
                  <c:v>4000</c:v>
                </c:pt>
                <c:pt idx="30" formatCode="0.00">
                  <c:v>2566.6666666667575</c:v>
                </c:pt>
                <c:pt idx="31" formatCode="0.00">
                  <c:v>2199.9999999999695</c:v>
                </c:pt>
                <c:pt idx="32" formatCode="0.00">
                  <c:v>-1900.0000000000909</c:v>
                </c:pt>
                <c:pt idx="33" formatCode="0.00">
                  <c:v>-3199.9999999999695</c:v>
                </c:pt>
                <c:pt idx="34" formatCode="0.00">
                  <c:v>-4066.6666666667575</c:v>
                </c:pt>
                <c:pt idx="35" formatCode="0.00">
                  <c:v>-1166.6666666666667</c:v>
                </c:pt>
                <c:pt idx="36" formatCode="0.00">
                  <c:v>-633.33333333336361</c:v>
                </c:pt>
                <c:pt idx="37" formatCode="0.00">
                  <c:v>-1266.6666666665758</c:v>
                </c:pt>
                <c:pt idx="38" formatCode="0.00">
                  <c:v>-1733.3333333332728</c:v>
                </c:pt>
                <c:pt idx="39" formatCode="0.00">
                  <c:v>-3433.333333333394</c:v>
                </c:pt>
                <c:pt idx="40" formatCode="0.00">
                  <c:v>-3666.6666666666665</c:v>
                </c:pt>
                <c:pt idx="41" formatCode="0.00">
                  <c:v>-2699.9999999999695</c:v>
                </c:pt>
                <c:pt idx="42" formatCode="0.00">
                  <c:v>-1000</c:v>
                </c:pt>
                <c:pt idx="43" formatCode="0.00">
                  <c:v>533.33333333330302</c:v>
                </c:pt>
                <c:pt idx="44" formatCode="0.00">
                  <c:v>0</c:v>
                </c:pt>
                <c:pt idx="45" formatCode="0.00">
                  <c:v>-2566.666666666606</c:v>
                </c:pt>
                <c:pt idx="46" formatCode="0.00">
                  <c:v>-466.66666666669698</c:v>
                </c:pt>
                <c:pt idx="47" formatCode="0.00">
                  <c:v>1699.9999999999698</c:v>
                </c:pt>
                <c:pt idx="48" formatCode="0.00">
                  <c:v>3199.9999999999695</c:v>
                </c:pt>
                <c:pt idx="49" formatCode="0.00">
                  <c:v>600.0000000000606</c:v>
                </c:pt>
                <c:pt idx="50" formatCode="0.00">
                  <c:v>-2000</c:v>
                </c:pt>
                <c:pt idx="51" formatCode="0.00">
                  <c:v>-2000</c:v>
                </c:pt>
                <c:pt idx="52" formatCode="0.00">
                  <c:v>-2600.0000000000605</c:v>
                </c:pt>
                <c:pt idx="53" formatCode="0.00">
                  <c:v>-3466.666666666697</c:v>
                </c:pt>
                <c:pt idx="54" formatCode="0.00">
                  <c:v>-5266.666666666727</c:v>
                </c:pt>
                <c:pt idx="55" formatCode="0.00">
                  <c:v>-8033.333333333303</c:v>
                </c:pt>
                <c:pt idx="56" formatCode="0.00">
                  <c:v>-8933.333333333394</c:v>
                </c:pt>
                <c:pt idx="57" formatCode="0.00">
                  <c:v>-8233.3333333332721</c:v>
                </c:pt>
                <c:pt idx="58" formatCode="0.00">
                  <c:v>-7300.00000000003</c:v>
                </c:pt>
                <c:pt idx="59" formatCode="0.00">
                  <c:v>-6666.666666666667</c:v>
                </c:pt>
                <c:pt idx="60" formatCode="0.00">
                  <c:v>-7366.666666666636</c:v>
                </c:pt>
                <c:pt idx="61" formatCode="0.00">
                  <c:v>-3333.3333333333335</c:v>
                </c:pt>
                <c:pt idx="62" formatCode="0.00">
                  <c:v>-3799.9999999998786</c:v>
                </c:pt>
                <c:pt idx="63" formatCode="0.00">
                  <c:v>-2566.6666666667575</c:v>
                </c:pt>
                <c:pt idx="64" formatCode="0.00">
                  <c:v>-6066.666666666606</c:v>
                </c:pt>
                <c:pt idx="65" formatCode="0.00">
                  <c:v>-5300.00000000003</c:v>
                </c:pt>
                <c:pt idx="66" formatCode="0.00">
                  <c:v>-4366.666666666636</c:v>
                </c:pt>
                <c:pt idx="67" formatCode="0.00">
                  <c:v>-2199.9999999999695</c:v>
                </c:pt>
                <c:pt idx="68" formatCode="0.00">
                  <c:v>-800.00000000003035</c:v>
                </c:pt>
                <c:pt idx="69" formatCode="0.00">
                  <c:v>199.99999999996967</c:v>
                </c:pt>
                <c:pt idx="70" formatCode="0.00">
                  <c:v>-200.00000000012128</c:v>
                </c:pt>
                <c:pt idx="71" formatCode="0.00">
                  <c:v>-1166.6666666666667</c:v>
                </c:pt>
                <c:pt idx="72" formatCode="0.00">
                  <c:v>0</c:v>
                </c:pt>
                <c:pt idx="73" formatCode="0.00">
                  <c:v>0</c:v>
                </c:pt>
                <c:pt idx="74" formatCode="0.00">
                  <c:v>0</c:v>
                </c:pt>
                <c:pt idx="75" formatCode="0.00">
                  <c:v>0</c:v>
                </c:pt>
                <c:pt idx="76" formatCode="0.00">
                  <c:v>0</c:v>
                </c:pt>
                <c:pt idx="77" formatCode="0.00">
                  <c:v>0</c:v>
                </c:pt>
                <c:pt idx="78" formatCode="0.00">
                  <c:v>0</c:v>
                </c:pt>
                <c:pt idx="79" formatCode="0.00">
                  <c:v>0</c:v>
                </c:pt>
                <c:pt idx="80" formatCode="0.00">
                  <c:v>0</c:v>
                </c:pt>
                <c:pt idx="81" formatCode="0.00">
                  <c:v>0</c:v>
                </c:pt>
                <c:pt idx="82" formatCode="0.00">
                  <c:v>0</c:v>
                </c:pt>
                <c:pt idx="83" formatCode="0.00">
                  <c:v>0</c:v>
                </c:pt>
                <c:pt idx="84" formatCode="0.00">
                  <c:v>0</c:v>
                </c:pt>
                <c:pt idx="85" formatCode="0.00">
                  <c:v>0</c:v>
                </c:pt>
                <c:pt idx="86" formatCode="0.00">
                  <c:v>0</c:v>
                </c:pt>
                <c:pt idx="87" formatCode="0.00">
                  <c:v>0</c:v>
                </c:pt>
                <c:pt idx="88" formatCode="0.00">
                  <c:v>0</c:v>
                </c:pt>
                <c:pt idx="89" formatCode="0.00">
                  <c:v>0</c:v>
                </c:pt>
                <c:pt idx="90" formatCode="0.00">
                  <c:v>0</c:v>
                </c:pt>
                <c:pt idx="91" formatCode="0.00">
                  <c:v>0</c:v>
                </c:pt>
                <c:pt idx="92" formatCode="0.00">
                  <c:v>0</c:v>
                </c:pt>
                <c:pt idx="93" formatCode="0.00">
                  <c:v>0</c:v>
                </c:pt>
                <c:pt idx="94" formatCode="0.00">
                  <c:v>0</c:v>
                </c:pt>
                <c:pt idx="95" formatCode="0.00">
                  <c:v>0</c:v>
                </c:pt>
                <c:pt idx="96" formatCode="0.00">
                  <c:v>0</c:v>
                </c:pt>
                <c:pt idx="97" formatCode="0.00">
                  <c:v>0</c:v>
                </c:pt>
                <c:pt idx="98" formatCode="0.00">
                  <c:v>0</c:v>
                </c:pt>
                <c:pt idx="99" formatCode="0.00">
                  <c:v>0</c:v>
                </c:pt>
                <c:pt idx="100" formatCode="0.00">
                  <c:v>0</c:v>
                </c:pt>
                <c:pt idx="101" formatCode="0.00">
                  <c:v>0</c:v>
                </c:pt>
                <c:pt idx="102" formatCode="0.00">
                  <c:v>0</c:v>
                </c:pt>
                <c:pt idx="103" formatCode="0.00">
                  <c:v>0</c:v>
                </c:pt>
                <c:pt idx="104" formatCode="0.00">
                  <c:v>0</c:v>
                </c:pt>
                <c:pt idx="105" formatCode="0.00">
                  <c:v>0</c:v>
                </c:pt>
                <c:pt idx="106" formatCode="0.00">
                  <c:v>0</c:v>
                </c:pt>
                <c:pt idx="107" formatCode="0.00">
                  <c:v>0</c:v>
                </c:pt>
                <c:pt idx="108" formatCode="0.00">
                  <c:v>0</c:v>
                </c:pt>
                <c:pt idx="109" formatCode="0.00">
                  <c:v>0</c:v>
                </c:pt>
                <c:pt idx="110" formatCode="0.00">
                  <c:v>0</c:v>
                </c:pt>
                <c:pt idx="111" formatCode="0.00">
                  <c:v>0</c:v>
                </c:pt>
                <c:pt idx="112" formatCode="0.00">
                  <c:v>0</c:v>
                </c:pt>
                <c:pt idx="113" formatCode="0.00">
                  <c:v>0</c:v>
                </c:pt>
                <c:pt idx="114" formatCode="0.00">
                  <c:v>0</c:v>
                </c:pt>
                <c:pt idx="115" formatCode="0.00">
                  <c:v>0</c:v>
                </c:pt>
                <c:pt idx="116" formatCode="0.00">
                  <c:v>0</c:v>
                </c:pt>
                <c:pt idx="117" formatCode="0.00">
                  <c:v>0</c:v>
                </c:pt>
                <c:pt idx="118" formatCode="0.00">
                  <c:v>0</c:v>
                </c:pt>
                <c:pt idx="119" formatCode="0.00">
                  <c:v>0</c:v>
                </c:pt>
                <c:pt idx="120" formatCode="0.00">
                  <c:v>0</c:v>
                </c:pt>
                <c:pt idx="121" formatCode="0.00">
                  <c:v>0</c:v>
                </c:pt>
                <c:pt idx="122" formatCode="0.00">
                  <c:v>0</c:v>
                </c:pt>
                <c:pt idx="123" formatCode="0.00">
                  <c:v>0</c:v>
                </c:pt>
                <c:pt idx="124" formatCode="0.00">
                  <c:v>0</c:v>
                </c:pt>
                <c:pt idx="125" formatCode="0.00">
                  <c:v>0</c:v>
                </c:pt>
                <c:pt idx="126" formatCode="0.00">
                  <c:v>0</c:v>
                </c:pt>
              </c:numCache>
            </c:numRef>
          </c:val>
          <c:smooth val="0"/>
        </c:ser>
        <c:dLbls>
          <c:showLegendKey val="0"/>
          <c:showVal val="0"/>
          <c:showCatName val="0"/>
          <c:showSerName val="0"/>
          <c:showPercent val="0"/>
          <c:showBubbleSize val="0"/>
        </c:dLbls>
        <c:marker val="1"/>
        <c:smooth val="0"/>
        <c:axId val="40804352"/>
        <c:axId val="40805888"/>
      </c:lineChart>
      <c:dateAx>
        <c:axId val="40804352"/>
        <c:scaling>
          <c:orientation val="minMax"/>
          <c:min val="39904"/>
        </c:scaling>
        <c:delete val="0"/>
        <c:axPos val="b"/>
        <c:numFmt formatCode="yyyy" sourceLinked="0"/>
        <c:majorTickMark val="out"/>
        <c:minorTickMark val="none"/>
        <c:tickLblPos val="low"/>
        <c:crossAx val="40805888"/>
        <c:crosses val="autoZero"/>
        <c:auto val="1"/>
        <c:lblOffset val="100"/>
        <c:baseTimeUnit val="months"/>
        <c:majorUnit val="1"/>
        <c:majorTimeUnit val="years"/>
      </c:dateAx>
      <c:valAx>
        <c:axId val="40805888"/>
        <c:scaling>
          <c:orientation val="minMax"/>
          <c:max val="20000"/>
          <c:min val="-20000"/>
        </c:scaling>
        <c:delete val="0"/>
        <c:axPos val="l"/>
        <c:majorGridlines>
          <c:spPr>
            <a:ln>
              <a:solidFill>
                <a:sysClr val="windowText" lastClr="000000">
                  <a:alpha val="30000"/>
                </a:sysClr>
              </a:solidFill>
              <a:prstDash val="dash"/>
            </a:ln>
          </c:spPr>
        </c:majorGridlines>
        <c:numFmt formatCode="#,##0" sourceLinked="0"/>
        <c:majorTickMark val="none"/>
        <c:minorTickMark val="none"/>
        <c:tickLblPos val="nextTo"/>
        <c:crossAx val="40804352"/>
        <c:crosses val="autoZero"/>
        <c:crossBetween val="between"/>
        <c:majorUnit val="10000"/>
      </c:valAx>
    </c:plotArea>
    <c:legend>
      <c:legendPos val="b"/>
      <c:layout>
        <c:manualLayout>
          <c:xMode val="edge"/>
          <c:yMode val="edge"/>
          <c:x val="0.12691290474045824"/>
          <c:y val="0.14291426071741031"/>
          <c:w val="0.72559875328083989"/>
          <c:h val="9.2535620547431571E-2"/>
        </c:manualLayout>
      </c:layout>
      <c:overlay val="0"/>
    </c:legend>
    <c:plotVisOnly val="1"/>
    <c:dispBlanksAs val="gap"/>
    <c:showDLblsOverMax val="0"/>
  </c:chart>
  <c:spPr>
    <a:ln>
      <a:noFill/>
    </a:ln>
  </c:spPr>
  <c:txPr>
    <a:bodyPr/>
    <a:lstStyle/>
    <a:p>
      <a:pPr>
        <a:defRPr sz="900">
          <a:latin typeface="Arial" panose="020B0604020202020204" pitchFamily="34" charset="0"/>
          <a:cs typeface="Arial" panose="020B0604020202020204" pitchFamily="34" charset="0"/>
        </a:defRPr>
      </a:pPr>
      <a:endParaRPr lang="en-US"/>
    </a:p>
  </c:tx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1200" b="0">
                <a:latin typeface="Georgia" panose="02040502050405020303" pitchFamily="18" charset="0"/>
              </a:defRPr>
            </a:pPr>
            <a:r>
              <a:rPr lang="en-US" sz="1200">
                <a:latin typeface="Georgia" panose="02040502050405020303" pitchFamily="18" charset="0"/>
              </a:rPr>
              <a:t>State and Local Government Spending on </a:t>
            </a:r>
            <a:r>
              <a:rPr lang="en-US" sz="1200" baseline="0">
                <a:latin typeface="Georgia" panose="02040502050405020303" pitchFamily="18" charset="0"/>
              </a:rPr>
              <a:t>Structures</a:t>
            </a:r>
            <a:endParaRPr lang="en-US" sz="1200">
              <a:latin typeface="Georgia" panose="02040502050405020303" pitchFamily="18" charset="0"/>
            </a:endParaRPr>
          </a:p>
        </c:rich>
      </c:tx>
      <c:layout>
        <c:manualLayout>
          <c:xMode val="edge"/>
          <c:yMode val="edge"/>
          <c:x val="6.8216988649234247E-4"/>
          <c:y val="8.8543307086614165E-3"/>
        </c:manualLayout>
      </c:layout>
      <c:overlay val="0"/>
    </c:title>
    <c:autoTitleDeleted val="0"/>
    <c:plotArea>
      <c:layout>
        <c:manualLayout>
          <c:layoutTarget val="inner"/>
          <c:xMode val="edge"/>
          <c:yMode val="edge"/>
          <c:x val="0.12277375513968959"/>
          <c:y val="0.2093915135608049"/>
          <c:w val="0.83485264039858331"/>
          <c:h val="0.61526859142607171"/>
        </c:manualLayout>
      </c:layout>
      <c:lineChart>
        <c:grouping val="standard"/>
        <c:varyColors val="0"/>
        <c:ser>
          <c:idx val="0"/>
          <c:order val="0"/>
          <c:spPr>
            <a:ln w="38100">
              <a:solidFill>
                <a:schemeClr val="tx2"/>
              </a:solidFill>
            </a:ln>
          </c:spPr>
          <c:marker>
            <c:symbol val="none"/>
          </c:marker>
          <c:cat>
            <c:numRef>
              <c:f>'Real Structures'!$A$8:$A$100</c:f>
              <c:numCache>
                <c:formatCode>mm/dd/yyyy</c:formatCode>
                <c:ptCount val="93"/>
                <c:pt idx="0">
                  <c:v>39814</c:v>
                </c:pt>
                <c:pt idx="1">
                  <c:v>39904</c:v>
                </c:pt>
                <c:pt idx="2">
                  <c:v>39995</c:v>
                </c:pt>
                <c:pt idx="3">
                  <c:v>40087</c:v>
                </c:pt>
                <c:pt idx="4">
                  <c:v>40179</c:v>
                </c:pt>
                <c:pt idx="5">
                  <c:v>40269</c:v>
                </c:pt>
                <c:pt idx="6">
                  <c:v>40360</c:v>
                </c:pt>
                <c:pt idx="7">
                  <c:v>40452</c:v>
                </c:pt>
                <c:pt idx="8">
                  <c:v>40544</c:v>
                </c:pt>
                <c:pt idx="9">
                  <c:v>40634</c:v>
                </c:pt>
                <c:pt idx="10">
                  <c:v>40725</c:v>
                </c:pt>
                <c:pt idx="11">
                  <c:v>40817</c:v>
                </c:pt>
                <c:pt idx="12">
                  <c:v>40909</c:v>
                </c:pt>
                <c:pt idx="13">
                  <c:v>41000</c:v>
                </c:pt>
                <c:pt idx="14">
                  <c:v>41091</c:v>
                </c:pt>
                <c:pt idx="15">
                  <c:v>41183</c:v>
                </c:pt>
                <c:pt idx="16">
                  <c:v>41275</c:v>
                </c:pt>
                <c:pt idx="17">
                  <c:v>41365</c:v>
                </c:pt>
                <c:pt idx="18">
                  <c:v>41456</c:v>
                </c:pt>
                <c:pt idx="19">
                  <c:v>41548</c:v>
                </c:pt>
                <c:pt idx="20">
                  <c:v>41640</c:v>
                </c:pt>
                <c:pt idx="21">
                  <c:v>41730</c:v>
                </c:pt>
              </c:numCache>
            </c:numRef>
          </c:cat>
          <c:val>
            <c:numRef>
              <c:f>'Real Structures'!$B$8:$B$100</c:f>
              <c:numCache>
                <c:formatCode>0.0</c:formatCode>
                <c:ptCount val="93"/>
                <c:pt idx="0">
                  <c:v>288.7</c:v>
                </c:pt>
                <c:pt idx="1">
                  <c:v>294.7</c:v>
                </c:pt>
                <c:pt idx="2">
                  <c:v>293.3</c:v>
                </c:pt>
                <c:pt idx="3">
                  <c:v>282.39999999999998</c:v>
                </c:pt>
                <c:pt idx="4">
                  <c:v>273.60000000000002</c:v>
                </c:pt>
                <c:pt idx="5">
                  <c:v>284.2</c:v>
                </c:pt>
                <c:pt idx="6">
                  <c:v>285.60000000000002</c:v>
                </c:pt>
                <c:pt idx="7">
                  <c:v>274.5</c:v>
                </c:pt>
                <c:pt idx="8">
                  <c:v>265.7</c:v>
                </c:pt>
                <c:pt idx="9">
                  <c:v>261.39999999999998</c:v>
                </c:pt>
                <c:pt idx="10">
                  <c:v>258.60000000000002</c:v>
                </c:pt>
                <c:pt idx="11">
                  <c:v>257.89999999999998</c:v>
                </c:pt>
                <c:pt idx="12">
                  <c:v>249.2</c:v>
                </c:pt>
                <c:pt idx="13">
                  <c:v>247.1</c:v>
                </c:pt>
                <c:pt idx="14">
                  <c:v>240.5</c:v>
                </c:pt>
                <c:pt idx="15">
                  <c:v>233.4</c:v>
                </c:pt>
                <c:pt idx="16">
                  <c:v>228.6</c:v>
                </c:pt>
                <c:pt idx="17">
                  <c:v>233.7</c:v>
                </c:pt>
                <c:pt idx="18">
                  <c:v>233</c:v>
                </c:pt>
                <c:pt idx="19">
                  <c:v>231.2</c:v>
                </c:pt>
                <c:pt idx="20">
                  <c:v>223.6</c:v>
                </c:pt>
                <c:pt idx="21">
                  <c:v>232.9</c:v>
                </c:pt>
              </c:numCache>
            </c:numRef>
          </c:val>
          <c:smooth val="0"/>
        </c:ser>
        <c:dLbls>
          <c:showLegendKey val="0"/>
          <c:showVal val="0"/>
          <c:showCatName val="0"/>
          <c:showSerName val="0"/>
          <c:showPercent val="0"/>
          <c:showBubbleSize val="0"/>
        </c:dLbls>
        <c:marker val="1"/>
        <c:smooth val="0"/>
        <c:axId val="41756928"/>
        <c:axId val="42110976"/>
      </c:lineChart>
      <c:dateAx>
        <c:axId val="41756928"/>
        <c:scaling>
          <c:orientation val="minMax"/>
        </c:scaling>
        <c:delete val="0"/>
        <c:axPos val="b"/>
        <c:numFmt formatCode="yyyy" sourceLinked="0"/>
        <c:majorTickMark val="out"/>
        <c:minorTickMark val="none"/>
        <c:tickLblPos val="nextTo"/>
        <c:txPr>
          <a:bodyPr/>
          <a:lstStyle/>
          <a:p>
            <a:pPr>
              <a:defRPr sz="900">
                <a:latin typeface="Arial" panose="020B0604020202020204" pitchFamily="34" charset="0"/>
                <a:cs typeface="Arial" panose="020B0604020202020204" pitchFamily="34" charset="0"/>
              </a:defRPr>
            </a:pPr>
            <a:endParaRPr lang="en-US"/>
          </a:p>
        </c:txPr>
        <c:crossAx val="42110976"/>
        <c:crosses val="autoZero"/>
        <c:auto val="1"/>
        <c:lblOffset val="100"/>
        <c:baseTimeUnit val="months"/>
        <c:majorUnit val="1"/>
        <c:majorTimeUnit val="years"/>
      </c:dateAx>
      <c:valAx>
        <c:axId val="42110976"/>
        <c:scaling>
          <c:orientation val="minMax"/>
          <c:max val="320"/>
          <c:min val="220"/>
        </c:scaling>
        <c:delete val="0"/>
        <c:axPos val="l"/>
        <c:majorGridlines>
          <c:spPr>
            <a:ln>
              <a:solidFill>
                <a:sysClr val="windowText" lastClr="000000">
                  <a:alpha val="30000"/>
                </a:sysClr>
              </a:solidFill>
              <a:prstDash val="dash"/>
            </a:ln>
          </c:spPr>
        </c:majorGridlines>
        <c:numFmt formatCode="0" sourceLinked="0"/>
        <c:majorTickMark val="none"/>
        <c:minorTickMark val="none"/>
        <c:tickLblPos val="nextTo"/>
        <c:spPr>
          <a:ln>
            <a:solidFill>
              <a:sysClr val="windowText" lastClr="000000"/>
            </a:solidFill>
          </a:ln>
        </c:spPr>
        <c:txPr>
          <a:bodyPr/>
          <a:lstStyle/>
          <a:p>
            <a:pPr>
              <a:defRPr sz="900">
                <a:latin typeface="Arial" panose="020B0604020202020204" pitchFamily="34" charset="0"/>
                <a:cs typeface="Arial" panose="020B0604020202020204" pitchFamily="34" charset="0"/>
              </a:defRPr>
            </a:pPr>
            <a:endParaRPr lang="en-US"/>
          </a:p>
        </c:txPr>
        <c:crossAx val="41756928"/>
        <c:crosses val="autoZero"/>
        <c:crossBetween val="midCat"/>
        <c:majorUnit val="20"/>
      </c:valAx>
    </c:plotArea>
    <c:plotVisOnly val="1"/>
    <c:dispBlanksAs val="gap"/>
    <c:showDLblsOverMax val="0"/>
  </c:chart>
  <c:spPr>
    <a:ln>
      <a:noFill/>
    </a:ln>
  </c:spPr>
  <c:txPr>
    <a:bodyPr/>
    <a:lstStyle/>
    <a:p>
      <a:pPr>
        <a:defRPr sz="1000">
          <a:latin typeface="Tw Cen MT" panose="020B0602020104020603" pitchFamily="34" charset="0"/>
        </a:defRPr>
      </a:pPr>
      <a:endParaRPr lang="en-US"/>
    </a:p>
  </c:tx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1200" b="0">
                <a:latin typeface="Georgia" panose="02040502050405020303" pitchFamily="18" charset="0"/>
              </a:defRPr>
            </a:pPr>
            <a:r>
              <a:rPr lang="en-US" sz="1200">
                <a:latin typeface="Georgia" panose="02040502050405020303" pitchFamily="18" charset="0"/>
              </a:rPr>
              <a:t>State and Local Tax</a:t>
            </a:r>
            <a:r>
              <a:rPr lang="en-US" sz="1200" baseline="0">
                <a:latin typeface="Georgia" panose="02040502050405020303" pitchFamily="18" charset="0"/>
              </a:rPr>
              <a:t> Receipts</a:t>
            </a:r>
            <a:endParaRPr lang="en-US" sz="1200">
              <a:latin typeface="Georgia" panose="02040502050405020303" pitchFamily="18" charset="0"/>
            </a:endParaRPr>
          </a:p>
        </c:rich>
      </c:tx>
      <c:layout>
        <c:manualLayout>
          <c:xMode val="edge"/>
          <c:yMode val="edge"/>
          <c:x val="3.7297770960143678E-4"/>
          <c:y val="0"/>
        </c:manualLayout>
      </c:layout>
      <c:overlay val="0"/>
    </c:title>
    <c:autoTitleDeleted val="0"/>
    <c:plotArea>
      <c:layout>
        <c:manualLayout>
          <c:layoutTarget val="inner"/>
          <c:xMode val="edge"/>
          <c:yMode val="edge"/>
          <c:x val="6.5462682549296727E-2"/>
          <c:y val="0.17129629629629631"/>
          <c:w val="0.89747703412073487"/>
          <c:h val="0.63391951006124247"/>
        </c:manualLayout>
      </c:layout>
      <c:lineChart>
        <c:grouping val="standard"/>
        <c:varyColors val="0"/>
        <c:ser>
          <c:idx val="0"/>
          <c:order val="0"/>
          <c:tx>
            <c:strRef>
              <c:f>'State and Local Taxes'!$G$4</c:f>
              <c:strCache>
                <c:ptCount val="1"/>
                <c:pt idx="0">
                  <c:v>Sum of all taxes</c:v>
                </c:pt>
              </c:strCache>
            </c:strRef>
          </c:tx>
          <c:spPr>
            <a:ln w="38100">
              <a:solidFill>
                <a:schemeClr val="tx2"/>
              </a:solidFill>
            </a:ln>
          </c:spPr>
          <c:marker>
            <c:symbol val="none"/>
          </c:marker>
          <c:cat>
            <c:numRef>
              <c:f>'State and Local Taxes'!$B$15:$B$100</c:f>
              <c:numCache>
                <c:formatCode>mmm"-"yyyy</c:formatCode>
                <c:ptCount val="86"/>
                <c:pt idx="0">
                  <c:v>38077</c:v>
                </c:pt>
                <c:pt idx="1">
                  <c:v>38168</c:v>
                </c:pt>
                <c:pt idx="2">
                  <c:v>38260</c:v>
                </c:pt>
                <c:pt idx="3">
                  <c:v>38352</c:v>
                </c:pt>
                <c:pt idx="4">
                  <c:v>38442</c:v>
                </c:pt>
                <c:pt idx="5">
                  <c:v>38533</c:v>
                </c:pt>
                <c:pt idx="6">
                  <c:v>38625</c:v>
                </c:pt>
                <c:pt idx="7">
                  <c:v>38717</c:v>
                </c:pt>
                <c:pt idx="8">
                  <c:v>38807</c:v>
                </c:pt>
                <c:pt idx="9">
                  <c:v>38898</c:v>
                </c:pt>
                <c:pt idx="10">
                  <c:v>38990</c:v>
                </c:pt>
                <c:pt idx="11">
                  <c:v>39082</c:v>
                </c:pt>
                <c:pt idx="12">
                  <c:v>39172</c:v>
                </c:pt>
                <c:pt idx="13">
                  <c:v>39263</c:v>
                </c:pt>
                <c:pt idx="14">
                  <c:v>39355</c:v>
                </c:pt>
                <c:pt idx="15">
                  <c:v>39447</c:v>
                </c:pt>
                <c:pt idx="16">
                  <c:v>39538</c:v>
                </c:pt>
                <c:pt idx="17">
                  <c:v>39629</c:v>
                </c:pt>
                <c:pt idx="18">
                  <c:v>39721</c:v>
                </c:pt>
                <c:pt idx="19">
                  <c:v>39813</c:v>
                </c:pt>
                <c:pt idx="20">
                  <c:v>39903</c:v>
                </c:pt>
                <c:pt idx="21">
                  <c:v>39994</c:v>
                </c:pt>
                <c:pt idx="22">
                  <c:v>40086</c:v>
                </c:pt>
                <c:pt idx="23">
                  <c:v>40178</c:v>
                </c:pt>
                <c:pt idx="24">
                  <c:v>40268</c:v>
                </c:pt>
                <c:pt idx="25">
                  <c:v>40359</c:v>
                </c:pt>
                <c:pt idx="26">
                  <c:v>40451</c:v>
                </c:pt>
                <c:pt idx="27">
                  <c:v>40543</c:v>
                </c:pt>
                <c:pt idx="28">
                  <c:v>40633</c:v>
                </c:pt>
                <c:pt idx="29">
                  <c:v>40724</c:v>
                </c:pt>
                <c:pt idx="30">
                  <c:v>40816</c:v>
                </c:pt>
                <c:pt idx="31">
                  <c:v>40908</c:v>
                </c:pt>
                <c:pt idx="32">
                  <c:v>40999</c:v>
                </c:pt>
                <c:pt idx="33">
                  <c:v>41090</c:v>
                </c:pt>
                <c:pt idx="34">
                  <c:v>41182</c:v>
                </c:pt>
                <c:pt idx="35">
                  <c:v>41274</c:v>
                </c:pt>
                <c:pt idx="36">
                  <c:v>41364</c:v>
                </c:pt>
                <c:pt idx="37">
                  <c:v>41455</c:v>
                </c:pt>
                <c:pt idx="38">
                  <c:v>41547</c:v>
                </c:pt>
                <c:pt idx="39">
                  <c:v>41639</c:v>
                </c:pt>
                <c:pt idx="40">
                  <c:v>41729</c:v>
                </c:pt>
                <c:pt idx="41">
                  <c:v>41820</c:v>
                </c:pt>
              </c:numCache>
            </c:numRef>
          </c:cat>
          <c:val>
            <c:numRef>
              <c:f>'State and Local Taxes'!$I$15:$I$100</c:f>
              <c:numCache>
                <c:formatCode>General</c:formatCode>
                <c:ptCount val="86"/>
                <c:pt idx="0">
                  <c:v>5.369569361085616E-2</c:v>
                </c:pt>
                <c:pt idx="1">
                  <c:v>8.4668850475957902E-2</c:v>
                </c:pt>
                <c:pt idx="2">
                  <c:v>7.7355372377818199E-2</c:v>
                </c:pt>
                <c:pt idx="3">
                  <c:v>8.7155219216713931E-2</c:v>
                </c:pt>
                <c:pt idx="4">
                  <c:v>9.1891992433863146E-2</c:v>
                </c:pt>
                <c:pt idx="5">
                  <c:v>0.10554327532003155</c:v>
                </c:pt>
                <c:pt idx="6">
                  <c:v>0.11286371446153654</c:v>
                </c:pt>
                <c:pt idx="7">
                  <c:v>0.10713404615695266</c:v>
                </c:pt>
                <c:pt idx="8">
                  <c:v>0.10428649195065243</c:v>
                </c:pt>
                <c:pt idx="9">
                  <c:v>8.9825844314116221E-2</c:v>
                </c:pt>
                <c:pt idx="10">
                  <c:v>8.1490248325742087E-2</c:v>
                </c:pt>
                <c:pt idx="11">
                  <c:v>7.8124292015429975E-2</c:v>
                </c:pt>
                <c:pt idx="12">
                  <c:v>7.4419293738985148E-2</c:v>
                </c:pt>
                <c:pt idx="13">
                  <c:v>6.7165969925399804E-2</c:v>
                </c:pt>
                <c:pt idx="14">
                  <c:v>6.1469495952349407E-2</c:v>
                </c:pt>
                <c:pt idx="15">
                  <c:v>5.5742610957206451E-2</c:v>
                </c:pt>
                <c:pt idx="16">
                  <c:v>4.2831654343297498E-2</c:v>
                </c:pt>
                <c:pt idx="17">
                  <c:v>3.2506110606088878E-2</c:v>
                </c:pt>
                <c:pt idx="18">
                  <c:v>3.4112519525701213E-2</c:v>
                </c:pt>
                <c:pt idx="19">
                  <c:v>3.1858930056209878E-2</c:v>
                </c:pt>
                <c:pt idx="20">
                  <c:v>2.4784763905281892E-2</c:v>
                </c:pt>
                <c:pt idx="21">
                  <c:v>-1.0277739259967222E-2</c:v>
                </c:pt>
                <c:pt idx="22">
                  <c:v>-3.0534348460171945E-2</c:v>
                </c:pt>
                <c:pt idx="23">
                  <c:v>-3.8799180571538583E-2</c:v>
                </c:pt>
                <c:pt idx="24">
                  <c:v>-3.8376489810108966E-2</c:v>
                </c:pt>
                <c:pt idx="25">
                  <c:v>-5.8307719074097986E-3</c:v>
                </c:pt>
                <c:pt idx="26">
                  <c:v>1.3128412645023041E-2</c:v>
                </c:pt>
                <c:pt idx="27">
                  <c:v>1.1787426809910045E-2</c:v>
                </c:pt>
                <c:pt idx="28">
                  <c:v>2.7107959090362455E-2</c:v>
                </c:pt>
                <c:pt idx="29">
                  <c:v>4.2550513394760514E-2</c:v>
                </c:pt>
                <c:pt idx="30">
                  <c:v>4.1665284901465149E-2</c:v>
                </c:pt>
                <c:pt idx="31">
                  <c:v>5.1786615043659001E-2</c:v>
                </c:pt>
                <c:pt idx="32">
                  <c:v>4.5467232762942844E-2</c:v>
                </c:pt>
                <c:pt idx="33">
                  <c:v>3.312359756279798E-2</c:v>
                </c:pt>
                <c:pt idx="34">
                  <c:v>3.8314979040426356E-2</c:v>
                </c:pt>
                <c:pt idx="35">
                  <c:v>3.6606162855621904E-2</c:v>
                </c:pt>
                <c:pt idx="36">
                  <c:v>4.5498227428281746E-2</c:v>
                </c:pt>
                <c:pt idx="37">
                  <c:v>5.3365810626742061E-2</c:v>
                </c:pt>
                <c:pt idx="38">
                  <c:v>5.4641510076560984E-2</c:v>
                </c:pt>
                <c:pt idx="39">
                  <c:v>5.2387927754517116E-2</c:v>
                </c:pt>
                <c:pt idx="40">
                  <c:v>4.3400985219357091E-2</c:v>
                </c:pt>
                <c:pt idx="41">
                  <c:v>2.7035936441361846E-2</c:v>
                </c:pt>
              </c:numCache>
            </c:numRef>
          </c:val>
          <c:smooth val="0"/>
        </c:ser>
        <c:dLbls>
          <c:showLegendKey val="0"/>
          <c:showVal val="0"/>
          <c:showCatName val="0"/>
          <c:showSerName val="0"/>
          <c:showPercent val="0"/>
          <c:showBubbleSize val="0"/>
        </c:dLbls>
        <c:marker val="1"/>
        <c:smooth val="0"/>
        <c:axId val="40089856"/>
        <c:axId val="40194432"/>
      </c:lineChart>
      <c:dateAx>
        <c:axId val="40089856"/>
        <c:scaling>
          <c:orientation val="minMax"/>
          <c:min val="38047"/>
        </c:scaling>
        <c:delete val="0"/>
        <c:axPos val="b"/>
        <c:numFmt formatCode="yyyy" sourceLinked="0"/>
        <c:majorTickMark val="out"/>
        <c:minorTickMark val="none"/>
        <c:tickLblPos val="low"/>
        <c:txPr>
          <a:bodyPr/>
          <a:lstStyle/>
          <a:p>
            <a:pPr>
              <a:defRPr sz="900">
                <a:latin typeface="Arial" panose="020B0604020202020204" pitchFamily="34" charset="0"/>
                <a:cs typeface="Arial" panose="020B0604020202020204" pitchFamily="34" charset="0"/>
              </a:defRPr>
            </a:pPr>
            <a:endParaRPr lang="en-US"/>
          </a:p>
        </c:txPr>
        <c:crossAx val="40194432"/>
        <c:crossesAt val="0"/>
        <c:auto val="1"/>
        <c:lblOffset val="100"/>
        <c:baseTimeUnit val="months"/>
        <c:majorUnit val="1"/>
        <c:majorTimeUnit val="years"/>
      </c:dateAx>
      <c:valAx>
        <c:axId val="40194432"/>
        <c:scaling>
          <c:orientation val="minMax"/>
        </c:scaling>
        <c:delete val="0"/>
        <c:axPos val="l"/>
        <c:majorGridlines>
          <c:spPr>
            <a:ln>
              <a:prstDash val="dash"/>
            </a:ln>
          </c:spPr>
        </c:majorGridlines>
        <c:numFmt formatCode="0%" sourceLinked="0"/>
        <c:majorTickMark val="none"/>
        <c:minorTickMark val="none"/>
        <c:tickLblPos val="low"/>
        <c:spPr>
          <a:ln>
            <a:solidFill>
              <a:sysClr val="windowText" lastClr="000000"/>
            </a:solidFill>
            <a:prstDash val="solid"/>
          </a:ln>
        </c:spPr>
        <c:txPr>
          <a:bodyPr/>
          <a:lstStyle/>
          <a:p>
            <a:pPr>
              <a:defRPr sz="900">
                <a:latin typeface="Arial" panose="020B0604020202020204" pitchFamily="34" charset="0"/>
                <a:cs typeface="Arial" panose="020B0604020202020204" pitchFamily="34" charset="0"/>
              </a:defRPr>
            </a:pPr>
            <a:endParaRPr lang="en-US"/>
          </a:p>
        </c:txPr>
        <c:crossAx val="40089856"/>
        <c:crosses val="autoZero"/>
        <c:crossBetween val="midCat"/>
        <c:majorUnit val="4.0000000000000008E-2"/>
      </c:valAx>
    </c:plotArea>
    <c:plotVisOnly val="1"/>
    <c:dispBlanksAs val="gap"/>
    <c:showDLblsOverMax val="0"/>
  </c:chart>
  <c:spPr>
    <a:ln>
      <a:noFill/>
    </a:ln>
  </c:spPr>
  <c:txPr>
    <a:bodyPr/>
    <a:lstStyle/>
    <a:p>
      <a:pPr>
        <a:defRPr sz="1000">
          <a:latin typeface="Tw Cen MT" panose="020B0602020104020603" pitchFamily="34" charset="0"/>
        </a:defRPr>
      </a:pPr>
      <a:endParaRPr lang="en-US"/>
    </a:p>
  </c:txPr>
  <c:externalData r:id="rId2">
    <c:autoUpdate val="0"/>
  </c:externalData>
  <c:userShapes r:id="rId3"/>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1200" b="0">
                <a:latin typeface="Georgia" panose="02040502050405020303" pitchFamily="18" charset="0"/>
              </a:defRPr>
            </a:pPr>
            <a:r>
              <a:rPr lang="en-US"/>
              <a:t>Federal</a:t>
            </a:r>
            <a:r>
              <a:rPr lang="en-US" baseline="0"/>
              <a:t> Budget Deficit/Surplus</a:t>
            </a:r>
            <a:endParaRPr lang="en-US"/>
          </a:p>
        </c:rich>
      </c:tx>
      <c:layout>
        <c:manualLayout>
          <c:xMode val="edge"/>
          <c:yMode val="edge"/>
          <c:x val="5.0785849042495122E-4"/>
          <c:y val="0"/>
        </c:manualLayout>
      </c:layout>
      <c:overlay val="0"/>
    </c:title>
    <c:autoTitleDeleted val="0"/>
    <c:plotArea>
      <c:layout>
        <c:manualLayout>
          <c:layoutTarget val="inner"/>
          <c:xMode val="edge"/>
          <c:yMode val="edge"/>
          <c:x val="9.0921213785845945E-2"/>
          <c:y val="0.20671478565179352"/>
          <c:w val="0.87201824728171629"/>
          <c:h val="0.5943662510936133"/>
        </c:manualLayout>
      </c:layout>
      <c:lineChart>
        <c:grouping val="standard"/>
        <c:varyColors val="0"/>
        <c:ser>
          <c:idx val="0"/>
          <c:order val="0"/>
          <c:spPr>
            <a:ln w="38100">
              <a:solidFill>
                <a:srgbClr val="1F497D"/>
              </a:solidFill>
            </a:ln>
          </c:spPr>
          <c:marker>
            <c:symbol val="none"/>
          </c:marker>
          <c:cat>
            <c:numRef>
              <c:f>Deficit!$B$7:$B$100</c:f>
              <c:numCache>
                <c:formatCode>yyyy</c:formatCode>
                <c:ptCount val="94"/>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numCache>
            </c:numRef>
          </c:cat>
          <c:val>
            <c:numRef>
              <c:f>Deficit!$E$7:$E$100</c:f>
              <c:numCache>
                <c:formatCode>0.00</c:formatCode>
                <c:ptCount val="94"/>
                <c:pt idx="0">
                  <c:v>-3.306</c:v>
                </c:pt>
                <c:pt idx="1">
                  <c:v>-4.1180000000000003</c:v>
                </c:pt>
                <c:pt idx="2">
                  <c:v>-2.645</c:v>
                </c:pt>
                <c:pt idx="3">
                  <c:v>-2.5979999999999999</c:v>
                </c:pt>
                <c:pt idx="4">
                  <c:v>-1.585</c:v>
                </c:pt>
                <c:pt idx="5">
                  <c:v>-2.64</c:v>
                </c:pt>
                <c:pt idx="6">
                  <c:v>-2.516</c:v>
                </c:pt>
                <c:pt idx="7">
                  <c:v>-3.8620000000000001</c:v>
                </c:pt>
                <c:pt idx="8">
                  <c:v>-5.8680000000000003</c:v>
                </c:pt>
                <c:pt idx="9">
                  <c:v>-4.6890000000000001</c:v>
                </c:pt>
                <c:pt idx="10">
                  <c:v>-4.9720000000000004</c:v>
                </c:pt>
                <c:pt idx="11">
                  <c:v>-4.8769999999999998</c:v>
                </c:pt>
                <c:pt idx="12">
                  <c:v>-3.1309999999999998</c:v>
                </c:pt>
                <c:pt idx="13">
                  <c:v>-3.01</c:v>
                </c:pt>
                <c:pt idx="14">
                  <c:v>-2.74</c:v>
                </c:pt>
                <c:pt idx="15">
                  <c:v>-3.7370000000000001</c:v>
                </c:pt>
                <c:pt idx="16">
                  <c:v>-4.4059999999999997</c:v>
                </c:pt>
                <c:pt idx="17">
                  <c:v>-4.5119999999999996</c:v>
                </c:pt>
                <c:pt idx="18">
                  <c:v>-3.754</c:v>
                </c:pt>
                <c:pt idx="19">
                  <c:v>-2.823</c:v>
                </c:pt>
                <c:pt idx="20">
                  <c:v>-2.1619999999999999</c:v>
                </c:pt>
                <c:pt idx="21">
                  <c:v>-1.347</c:v>
                </c:pt>
                <c:pt idx="22">
                  <c:v>-0.25800000000000001</c:v>
                </c:pt>
                <c:pt idx="23">
                  <c:v>0.77400000000000002</c:v>
                </c:pt>
                <c:pt idx="24">
                  <c:v>1.32</c:v>
                </c:pt>
                <c:pt idx="25">
                  <c:v>2.327</c:v>
                </c:pt>
                <c:pt idx="26">
                  <c:v>1.2130000000000001</c:v>
                </c:pt>
                <c:pt idx="27">
                  <c:v>-1.45</c:v>
                </c:pt>
                <c:pt idx="28">
                  <c:v>-3.331</c:v>
                </c:pt>
                <c:pt idx="29">
                  <c:v>-3.4140000000000001</c:v>
                </c:pt>
                <c:pt idx="30">
                  <c:v>-2.4700000000000002</c:v>
                </c:pt>
                <c:pt idx="31">
                  <c:v>-1.8129999999999999</c:v>
                </c:pt>
                <c:pt idx="32">
                  <c:v>-1.1220000000000001</c:v>
                </c:pt>
                <c:pt idx="33">
                  <c:v>-3.1080000000000001</c:v>
                </c:pt>
                <c:pt idx="34">
                  <c:v>-9.8010000000000002</c:v>
                </c:pt>
                <c:pt idx="35">
                  <c:v>-8.7509999999999994</c:v>
                </c:pt>
                <c:pt idx="36">
                  <c:v>-8.4459999999999997</c:v>
                </c:pt>
                <c:pt idx="37">
                  <c:v>-6.7539999999999996</c:v>
                </c:pt>
                <c:pt idx="38">
                  <c:v>-4.085</c:v>
                </c:pt>
                <c:pt idx="39">
                  <c:v>#N/A</c:v>
                </c:pt>
                <c:pt idx="40">
                  <c:v>#N/A</c:v>
                </c:pt>
                <c:pt idx="41">
                  <c:v>#N/A</c:v>
                </c:pt>
                <c:pt idx="42">
                  <c:v>#N/A</c:v>
                </c:pt>
                <c:pt idx="43">
                  <c:v>#N/A</c:v>
                </c:pt>
                <c:pt idx="44">
                  <c:v>#N/A</c:v>
                </c:pt>
                <c:pt idx="45">
                  <c:v>#N/A</c:v>
                </c:pt>
                <c:pt idx="46">
                  <c:v>#N/A</c:v>
                </c:pt>
                <c:pt idx="47">
                  <c:v>#N/A</c:v>
                </c:pt>
                <c:pt idx="48">
                  <c:v>#N/A</c:v>
                </c:pt>
                <c:pt idx="49">
                  <c:v>#N/A</c:v>
                </c:pt>
              </c:numCache>
            </c:numRef>
          </c:val>
          <c:smooth val="0"/>
        </c:ser>
        <c:ser>
          <c:idx val="1"/>
          <c:order val="1"/>
          <c:spPr>
            <a:ln w="38100">
              <a:solidFill>
                <a:srgbClr val="1F497D"/>
              </a:solidFill>
              <a:prstDash val="dash"/>
            </a:ln>
          </c:spPr>
          <c:marker>
            <c:symbol val="none"/>
          </c:marker>
          <c:cat>
            <c:numRef>
              <c:f>Deficit!$B$7:$B$100</c:f>
              <c:numCache>
                <c:formatCode>yyyy</c:formatCode>
                <c:ptCount val="94"/>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numCache>
            </c:numRef>
          </c:cat>
          <c:val>
            <c:numRef>
              <c:f>Deficit!$F$7:$F$56</c:f>
              <c:numCache>
                <c:formatCode>0.00</c:formatCode>
                <c:ptCount val="5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-4.0999999999999996</c:v>
                </c:pt>
                <c:pt idx="39">
                  <c:v>-2.9</c:v>
                </c:pt>
                <c:pt idx="40">
                  <c:v>-2.6</c:v>
                </c:pt>
                <c:pt idx="41">
                  <c:v>-2.9</c:v>
                </c:pt>
                <c:pt idx="42">
                  <c:v>-2.7</c:v>
                </c:pt>
                <c:pt idx="43">
                  <c:v>-2.7</c:v>
                </c:pt>
                <c:pt idx="44">
                  <c:v>-3</c:v>
                </c:pt>
                <c:pt idx="45">
                  <c:v>-3.3</c:v>
                </c:pt>
                <c:pt idx="46">
                  <c:v>-3.5</c:v>
                </c:pt>
                <c:pt idx="47">
                  <c:v>-3.8</c:v>
                </c:pt>
                <c:pt idx="48">
                  <c:v>-3.7</c:v>
                </c:pt>
                <c:pt idx="49">
                  <c:v>-3.6</c:v>
                </c:pt>
              </c:numCache>
            </c:numRef>
          </c:val>
          <c:smooth val="0"/>
        </c:ser>
        <c:ser>
          <c:idx val="2"/>
          <c:order val="2"/>
          <c:tx>
            <c:v>zeroline</c:v>
          </c:tx>
          <c:spPr>
            <a:ln w="19050">
              <a:solidFill>
                <a:sysClr val="windowText" lastClr="000000"/>
              </a:solidFill>
            </a:ln>
          </c:spPr>
          <c:marker>
            <c:symbol val="none"/>
          </c:marker>
          <c:cat>
            <c:numRef>
              <c:f>Deficit!$B$7:$B$100</c:f>
              <c:numCache>
                <c:formatCode>yyyy</c:formatCode>
                <c:ptCount val="94"/>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numCache>
            </c:numRef>
          </c:cat>
          <c:val>
            <c:numRef>
              <c:f>Deficit!$G$7:$G$56</c:f>
              <c:numCache>
                <c:formatCode>General</c:formatCode>
                <c:ptCount val="5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numCache>
            </c:numRef>
          </c:val>
          <c:smooth val="0"/>
        </c:ser>
        <c:dLbls>
          <c:showLegendKey val="0"/>
          <c:showVal val="0"/>
          <c:showCatName val="0"/>
          <c:showSerName val="0"/>
          <c:showPercent val="0"/>
          <c:showBubbleSize val="0"/>
        </c:dLbls>
        <c:marker val="1"/>
        <c:smooth val="0"/>
        <c:axId val="42006016"/>
        <c:axId val="42007552"/>
      </c:lineChart>
      <c:dateAx>
        <c:axId val="42006016"/>
        <c:scaling>
          <c:orientation val="minMax"/>
        </c:scaling>
        <c:delete val="0"/>
        <c:axPos val="b"/>
        <c:numFmt formatCode="yyyy" sourceLinked="0"/>
        <c:majorTickMark val="out"/>
        <c:minorTickMark val="none"/>
        <c:tickLblPos val="nextTo"/>
        <c:spPr>
          <a:ln>
            <a:solidFill>
              <a:sysClr val="windowText" lastClr="000000"/>
            </a:solidFill>
          </a:ln>
        </c:spPr>
        <c:txPr>
          <a:bodyPr/>
          <a:lstStyle/>
          <a:p>
            <a:pPr>
              <a:defRPr sz="900">
                <a:latin typeface="Arial" panose="020B0604020202020204" pitchFamily="34" charset="0"/>
                <a:cs typeface="Arial" panose="020B0604020202020204" pitchFamily="34" charset="0"/>
              </a:defRPr>
            </a:pPr>
            <a:endParaRPr lang="en-US"/>
          </a:p>
        </c:txPr>
        <c:crossAx val="42007552"/>
        <c:crossesAt val="-1500"/>
        <c:auto val="1"/>
        <c:lblOffset val="100"/>
        <c:baseTimeUnit val="months"/>
        <c:majorUnit val="5"/>
        <c:majorTimeUnit val="years"/>
      </c:dateAx>
      <c:valAx>
        <c:axId val="42007552"/>
        <c:scaling>
          <c:orientation val="minMax"/>
          <c:max val="5"/>
        </c:scaling>
        <c:delete val="0"/>
        <c:axPos val="l"/>
        <c:majorGridlines>
          <c:spPr>
            <a:ln>
              <a:solidFill>
                <a:sysClr val="windowText" lastClr="000000">
                  <a:alpha val="30000"/>
                </a:sysClr>
              </a:solidFill>
              <a:prstDash val="dash"/>
            </a:ln>
          </c:spPr>
        </c:majorGridlines>
        <c:numFmt formatCode="0" sourceLinked="0"/>
        <c:majorTickMark val="none"/>
        <c:minorTickMark val="none"/>
        <c:tickLblPos val="nextTo"/>
        <c:spPr>
          <a:ln>
            <a:solidFill>
              <a:sysClr val="windowText" lastClr="000000"/>
            </a:solidFill>
          </a:ln>
        </c:spPr>
        <c:txPr>
          <a:bodyPr/>
          <a:lstStyle/>
          <a:p>
            <a:pPr>
              <a:defRPr sz="900">
                <a:latin typeface="Arial" panose="020B0604020202020204" pitchFamily="34" charset="0"/>
                <a:cs typeface="Arial" panose="020B0604020202020204" pitchFamily="34" charset="0"/>
              </a:defRPr>
            </a:pPr>
            <a:endParaRPr lang="en-US"/>
          </a:p>
        </c:txPr>
        <c:crossAx val="42006016"/>
        <c:crosses val="autoZero"/>
        <c:crossBetween val="midCat"/>
      </c:valAx>
    </c:plotArea>
    <c:plotVisOnly val="1"/>
    <c:dispBlanksAs val="gap"/>
    <c:showDLblsOverMax val="0"/>
  </c:chart>
  <c:spPr>
    <a:ln>
      <a:noFill/>
    </a:ln>
  </c:spPr>
  <c:txPr>
    <a:bodyPr/>
    <a:lstStyle/>
    <a:p>
      <a:pPr>
        <a:defRPr sz="1000">
          <a:latin typeface="Tw Cen MT" panose="020B0602020104020603" pitchFamily="34" charset="0"/>
        </a:defRPr>
      </a:pPr>
      <a:endParaRPr lang="en-US"/>
    </a:p>
  </c:txPr>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1200" b="0">
                <a:latin typeface="Georgia" panose="02040502050405020303" pitchFamily="18" charset="0"/>
              </a:defRPr>
            </a:pPr>
            <a:r>
              <a:rPr lang="en-US"/>
              <a:t>Federal</a:t>
            </a:r>
            <a:r>
              <a:rPr lang="en-US" baseline="0"/>
              <a:t> </a:t>
            </a:r>
            <a:r>
              <a:rPr lang="en-US"/>
              <a:t>Revenues and Outlays </a:t>
            </a:r>
          </a:p>
        </c:rich>
      </c:tx>
      <c:layout>
        <c:manualLayout>
          <c:xMode val="edge"/>
          <c:yMode val="edge"/>
          <c:x val="5.0785849042495122E-4"/>
          <c:y val="0"/>
        </c:manualLayout>
      </c:layout>
      <c:overlay val="0"/>
    </c:title>
    <c:autoTitleDeleted val="0"/>
    <c:plotArea>
      <c:layout>
        <c:manualLayout>
          <c:layoutTarget val="inner"/>
          <c:xMode val="edge"/>
          <c:yMode val="edge"/>
          <c:x val="8.8434989198435204E-2"/>
          <c:y val="0.19212981189851269"/>
          <c:w val="0.87450459317585305"/>
          <c:h val="0.65532092579336676"/>
        </c:manualLayout>
      </c:layout>
      <c:lineChart>
        <c:grouping val="standard"/>
        <c:varyColors val="0"/>
        <c:ser>
          <c:idx val="0"/>
          <c:order val="0"/>
          <c:tx>
            <c:v>Revenues</c:v>
          </c:tx>
          <c:spPr>
            <a:ln w="38100">
              <a:solidFill>
                <a:schemeClr val="tx2"/>
              </a:solidFill>
            </a:ln>
          </c:spPr>
          <c:marker>
            <c:symbol val="none"/>
          </c:marker>
          <c:cat>
            <c:numRef>
              <c:f>'Revenues &amp; Outlays in GDP'!$B$8:$B$100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numCache>
            </c:numRef>
          </c:cat>
          <c:val>
            <c:numRef>
              <c:f>'Revenues &amp; Outlays in GDP'!$E$8:$E$57</c:f>
              <c:numCache>
                <c:formatCode>0.000</c:formatCode>
                <c:ptCount val="50"/>
                <c:pt idx="0">
                  <c:v>17.327999999999999</c:v>
                </c:pt>
                <c:pt idx="1">
                  <c:v>16.649000000000001</c:v>
                </c:pt>
                <c:pt idx="2">
                  <c:v>17.529</c:v>
                </c:pt>
                <c:pt idx="3">
                  <c:v>17.538</c:v>
                </c:pt>
                <c:pt idx="4">
                  <c:v>18.027000000000001</c:v>
                </c:pt>
                <c:pt idx="5">
                  <c:v>18.489999999999998</c:v>
                </c:pt>
                <c:pt idx="6">
                  <c:v>19.094999999999999</c:v>
                </c:pt>
                <c:pt idx="7">
                  <c:v>18.641999999999999</c:v>
                </c:pt>
                <c:pt idx="8">
                  <c:v>16.96</c:v>
                </c:pt>
                <c:pt idx="9">
                  <c:v>16.86</c:v>
                </c:pt>
                <c:pt idx="10">
                  <c:v>17.189</c:v>
                </c:pt>
                <c:pt idx="11">
                  <c:v>16.956</c:v>
                </c:pt>
                <c:pt idx="12">
                  <c:v>17.864999999999998</c:v>
                </c:pt>
                <c:pt idx="13">
                  <c:v>17.638000000000002</c:v>
                </c:pt>
                <c:pt idx="14">
                  <c:v>17.794</c:v>
                </c:pt>
                <c:pt idx="15">
                  <c:v>17.448</c:v>
                </c:pt>
                <c:pt idx="16">
                  <c:v>17.266999999999999</c:v>
                </c:pt>
                <c:pt idx="17">
                  <c:v>16.957999999999998</c:v>
                </c:pt>
                <c:pt idx="18">
                  <c:v>16.988</c:v>
                </c:pt>
                <c:pt idx="19">
                  <c:v>17.486000000000001</c:v>
                </c:pt>
                <c:pt idx="20">
                  <c:v>17.826000000000001</c:v>
                </c:pt>
                <c:pt idx="21">
                  <c:v>18.213000000000001</c:v>
                </c:pt>
                <c:pt idx="22">
                  <c:v>18.616</c:v>
                </c:pt>
                <c:pt idx="23">
                  <c:v>19.227</c:v>
                </c:pt>
                <c:pt idx="24">
                  <c:v>19.207999999999998</c:v>
                </c:pt>
                <c:pt idx="25">
                  <c:v>19.945</c:v>
                </c:pt>
                <c:pt idx="26">
                  <c:v>18.84</c:v>
                </c:pt>
                <c:pt idx="27">
                  <c:v>17.033000000000001</c:v>
                </c:pt>
                <c:pt idx="28">
                  <c:v>15.725</c:v>
                </c:pt>
                <c:pt idx="29">
                  <c:v>15.55</c:v>
                </c:pt>
                <c:pt idx="30">
                  <c:v>16.707000000000001</c:v>
                </c:pt>
                <c:pt idx="31">
                  <c:v>17.585999999999999</c:v>
                </c:pt>
                <c:pt idx="32">
                  <c:v>17.927</c:v>
                </c:pt>
                <c:pt idx="33">
                  <c:v>17.105</c:v>
                </c:pt>
                <c:pt idx="34">
                  <c:v>14.603999999999999</c:v>
                </c:pt>
                <c:pt idx="35">
                  <c:v>14.621</c:v>
                </c:pt>
                <c:pt idx="36">
                  <c:v>14.97</c:v>
                </c:pt>
                <c:pt idx="37">
                  <c:v>15.224</c:v>
                </c:pt>
                <c:pt idx="38">
                  <c:v>16.684999999999999</c:v>
                </c:pt>
                <c:pt idx="39">
                  <c:v>#N/A</c:v>
                </c:pt>
                <c:pt idx="40">
                  <c:v>#N/A</c:v>
                </c:pt>
                <c:pt idx="41">
                  <c:v>#N/A</c:v>
                </c:pt>
                <c:pt idx="42">
                  <c:v>#N/A</c:v>
                </c:pt>
                <c:pt idx="43">
                  <c:v>#N/A</c:v>
                </c:pt>
                <c:pt idx="44">
                  <c:v>#N/A</c:v>
                </c:pt>
                <c:pt idx="45">
                  <c:v>#N/A</c:v>
                </c:pt>
                <c:pt idx="46">
                  <c:v>#N/A</c:v>
                </c:pt>
                <c:pt idx="47">
                  <c:v>#N/A</c:v>
                </c:pt>
                <c:pt idx="48">
                  <c:v>#N/A</c:v>
                </c:pt>
                <c:pt idx="49">
                  <c:v>#N/A</c:v>
                </c:pt>
              </c:numCache>
            </c:numRef>
          </c:val>
          <c:smooth val="0"/>
        </c:ser>
        <c:ser>
          <c:idx val="1"/>
          <c:order val="1"/>
          <c:tx>
            <c:v>Outlays</c:v>
          </c:tx>
          <c:spPr>
            <a:ln w="38100">
              <a:solidFill>
                <a:srgbClr val="4F81BD">
                  <a:lumMod val="40000"/>
                  <a:lumOff val="60000"/>
                </a:srgbClr>
              </a:solidFill>
            </a:ln>
          </c:spPr>
          <c:marker>
            <c:symbol val="none"/>
          </c:marker>
          <c:cat>
            <c:numRef>
              <c:f>'Revenues &amp; Outlays in GDP'!$B$8:$B$100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numCache>
            </c:numRef>
          </c:cat>
          <c:val>
            <c:numRef>
              <c:f>'Revenues &amp; Outlays in GDP'!$F$8:$F$100</c:f>
              <c:numCache>
                <c:formatCode>0.000</c:formatCode>
                <c:ptCount val="93"/>
                <c:pt idx="0">
                  <c:v>20.634</c:v>
                </c:pt>
                <c:pt idx="1">
                  <c:v>20.766999999999999</c:v>
                </c:pt>
                <c:pt idx="2">
                  <c:v>20.175000000000001</c:v>
                </c:pt>
                <c:pt idx="3">
                  <c:v>20.135999999999999</c:v>
                </c:pt>
                <c:pt idx="4">
                  <c:v>19.611999999999998</c:v>
                </c:pt>
                <c:pt idx="5">
                  <c:v>21.129000000000001</c:v>
                </c:pt>
                <c:pt idx="6">
                  <c:v>21.611000000000001</c:v>
                </c:pt>
                <c:pt idx="7">
                  <c:v>22.503</c:v>
                </c:pt>
                <c:pt idx="8">
                  <c:v>22.827999999999999</c:v>
                </c:pt>
                <c:pt idx="9">
                  <c:v>21.548999999999999</c:v>
                </c:pt>
                <c:pt idx="10">
                  <c:v>22.161000000000001</c:v>
                </c:pt>
                <c:pt idx="11">
                  <c:v>21.834</c:v>
                </c:pt>
                <c:pt idx="12">
                  <c:v>20.995999999999999</c:v>
                </c:pt>
                <c:pt idx="13">
                  <c:v>20.648</c:v>
                </c:pt>
                <c:pt idx="14">
                  <c:v>20.533999999999999</c:v>
                </c:pt>
                <c:pt idx="15">
                  <c:v>21.184999999999999</c:v>
                </c:pt>
                <c:pt idx="16">
                  <c:v>21.672999999999998</c:v>
                </c:pt>
                <c:pt idx="17">
                  <c:v>21.47</c:v>
                </c:pt>
                <c:pt idx="18">
                  <c:v>20.742000000000001</c:v>
                </c:pt>
                <c:pt idx="19">
                  <c:v>20.308</c:v>
                </c:pt>
                <c:pt idx="20">
                  <c:v>19.988</c:v>
                </c:pt>
                <c:pt idx="21">
                  <c:v>19.559000000000001</c:v>
                </c:pt>
                <c:pt idx="22">
                  <c:v>18.873999999999999</c:v>
                </c:pt>
                <c:pt idx="23">
                  <c:v>18.452999999999999</c:v>
                </c:pt>
                <c:pt idx="24">
                  <c:v>17.888000000000002</c:v>
                </c:pt>
                <c:pt idx="25">
                  <c:v>17.617999999999999</c:v>
                </c:pt>
                <c:pt idx="26">
                  <c:v>17.626999999999999</c:v>
                </c:pt>
                <c:pt idx="27">
                  <c:v>18.483000000000001</c:v>
                </c:pt>
                <c:pt idx="28">
                  <c:v>19.056999999999999</c:v>
                </c:pt>
                <c:pt idx="29">
                  <c:v>18.963999999999999</c:v>
                </c:pt>
                <c:pt idx="30">
                  <c:v>19.177</c:v>
                </c:pt>
                <c:pt idx="31">
                  <c:v>19.399000000000001</c:v>
                </c:pt>
                <c:pt idx="32">
                  <c:v>19.047999999999998</c:v>
                </c:pt>
                <c:pt idx="33">
                  <c:v>20.212</c:v>
                </c:pt>
                <c:pt idx="34">
                  <c:v>24.405000000000001</c:v>
                </c:pt>
                <c:pt idx="35">
                  <c:v>23.372</c:v>
                </c:pt>
                <c:pt idx="36">
                  <c:v>23.416</c:v>
                </c:pt>
                <c:pt idx="37">
                  <c:v>21.978000000000002</c:v>
                </c:pt>
                <c:pt idx="38">
                  <c:v>20.77</c:v>
                </c:pt>
                <c:pt idx="39">
                  <c:v>#N/A</c:v>
                </c:pt>
                <c:pt idx="40">
                  <c:v>#N/A</c:v>
                </c:pt>
                <c:pt idx="41">
                  <c:v>#N/A</c:v>
                </c:pt>
                <c:pt idx="42">
                  <c:v>#N/A</c:v>
                </c:pt>
                <c:pt idx="43">
                  <c:v>#N/A</c:v>
                </c:pt>
                <c:pt idx="44">
                  <c:v>#N/A</c:v>
                </c:pt>
                <c:pt idx="45">
                  <c:v>#N/A</c:v>
                </c:pt>
                <c:pt idx="46">
                  <c:v>#N/A</c:v>
                </c:pt>
                <c:pt idx="47">
                  <c:v>#N/A</c:v>
                </c:pt>
                <c:pt idx="48">
                  <c:v>#N/A</c:v>
                </c:pt>
                <c:pt idx="49">
                  <c:v>#N/A</c:v>
                </c:pt>
              </c:numCache>
            </c:numRef>
          </c:val>
          <c:smooth val="0"/>
        </c:ser>
        <c:ser>
          <c:idx val="2"/>
          <c:order val="2"/>
          <c:tx>
            <c:v>Projected Revenues</c:v>
          </c:tx>
          <c:spPr>
            <a:ln w="38100">
              <a:solidFill>
                <a:srgbClr val="1F497D"/>
              </a:solidFill>
              <a:prstDash val="sysDash"/>
            </a:ln>
          </c:spPr>
          <c:marker>
            <c:symbol val="none"/>
          </c:marker>
          <c:cat>
            <c:numRef>
              <c:f>'Revenues &amp; Outlays in GDP'!$B$8:$B$100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numCache>
            </c:numRef>
          </c:cat>
          <c:val>
            <c:numRef>
              <c:f>'Revenues &amp; Outlays in GDP'!$C$8:$C$100</c:f>
              <c:numCache>
                <c:formatCode>0.0</c:formatCode>
                <c:ptCount val="93"/>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15.2</c:v>
                </c:pt>
                <c:pt idx="38">
                  <c:v>16.7</c:v>
                </c:pt>
                <c:pt idx="39">
                  <c:v>17.5</c:v>
                </c:pt>
                <c:pt idx="40">
                  <c:v>18.3</c:v>
                </c:pt>
                <c:pt idx="41">
                  <c:v>18.100000000000001</c:v>
                </c:pt>
                <c:pt idx="42">
                  <c:v>18.100000000000001</c:v>
                </c:pt>
                <c:pt idx="43">
                  <c:v>18</c:v>
                </c:pt>
                <c:pt idx="44">
                  <c:v>18</c:v>
                </c:pt>
                <c:pt idx="45">
                  <c:v>18.100000000000001</c:v>
                </c:pt>
                <c:pt idx="46">
                  <c:v>18.100000000000001</c:v>
                </c:pt>
                <c:pt idx="47">
                  <c:v>18.100000000000001</c:v>
                </c:pt>
                <c:pt idx="48">
                  <c:v>18.2</c:v>
                </c:pt>
                <c:pt idx="49">
                  <c:v>18.2</c:v>
                </c:pt>
              </c:numCache>
            </c:numRef>
          </c:val>
          <c:smooth val="0"/>
        </c:ser>
        <c:ser>
          <c:idx val="3"/>
          <c:order val="3"/>
          <c:tx>
            <c:v>Projected Outlays</c:v>
          </c:tx>
          <c:spPr>
            <a:ln w="38100">
              <a:solidFill>
                <a:srgbClr val="4F81BD">
                  <a:lumMod val="40000"/>
                  <a:lumOff val="60000"/>
                </a:srgbClr>
              </a:solidFill>
              <a:prstDash val="sysDash"/>
            </a:ln>
          </c:spPr>
          <c:marker>
            <c:symbol val="none"/>
          </c:marker>
          <c:cat>
            <c:numRef>
              <c:f>'Revenues &amp; Outlays in GDP'!$B$8:$B$100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numCache>
            </c:numRef>
          </c:cat>
          <c:val>
            <c:numRef>
              <c:f>'Revenues &amp; Outlays in GDP'!$D$8:$D$57</c:f>
              <c:numCache>
                <c:formatCode>0.0</c:formatCode>
                <c:ptCount val="5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22</c:v>
                </c:pt>
                <c:pt idx="38">
                  <c:v>20.8</c:v>
                </c:pt>
                <c:pt idx="39">
                  <c:v>20.399999999999999</c:v>
                </c:pt>
                <c:pt idx="40">
                  <c:v>20.9</c:v>
                </c:pt>
                <c:pt idx="41">
                  <c:v>21</c:v>
                </c:pt>
                <c:pt idx="42">
                  <c:v>20.8</c:v>
                </c:pt>
                <c:pt idx="43">
                  <c:v>20.7</c:v>
                </c:pt>
                <c:pt idx="44">
                  <c:v>21.1</c:v>
                </c:pt>
                <c:pt idx="45">
                  <c:v>21.3</c:v>
                </c:pt>
                <c:pt idx="46">
                  <c:v>21.5</c:v>
                </c:pt>
                <c:pt idx="47">
                  <c:v>21.9</c:v>
                </c:pt>
                <c:pt idx="48">
                  <c:v>21.9</c:v>
                </c:pt>
                <c:pt idx="49">
                  <c:v>21.8</c:v>
                </c:pt>
              </c:numCache>
            </c:numRef>
          </c:val>
          <c:smooth val="0"/>
        </c:ser>
        <c:dLbls>
          <c:showLegendKey val="0"/>
          <c:showVal val="0"/>
          <c:showCatName val="0"/>
          <c:showSerName val="0"/>
          <c:showPercent val="0"/>
          <c:showBubbleSize val="0"/>
        </c:dLbls>
        <c:marker val="1"/>
        <c:smooth val="0"/>
        <c:axId val="40896000"/>
        <c:axId val="40897536"/>
      </c:lineChart>
      <c:dateAx>
        <c:axId val="40896000"/>
        <c:scaling>
          <c:orientation val="minMax"/>
        </c:scaling>
        <c:delete val="0"/>
        <c:axPos val="b"/>
        <c:numFmt formatCode="yyyy" sourceLinked="0"/>
        <c:majorTickMark val="out"/>
        <c:minorTickMark val="none"/>
        <c:tickLblPos val="nextTo"/>
        <c:txPr>
          <a:bodyPr/>
          <a:lstStyle/>
          <a:p>
            <a:pPr>
              <a:defRPr sz="900">
                <a:latin typeface="Arial" panose="020B0604020202020204" pitchFamily="34" charset="0"/>
                <a:cs typeface="Arial" panose="020B0604020202020204" pitchFamily="34" charset="0"/>
              </a:defRPr>
            </a:pPr>
            <a:endParaRPr lang="en-US"/>
          </a:p>
        </c:txPr>
        <c:crossAx val="40897536"/>
        <c:crosses val="autoZero"/>
        <c:auto val="1"/>
        <c:lblOffset val="100"/>
        <c:baseTimeUnit val="months"/>
        <c:majorUnit val="5"/>
        <c:majorTimeUnit val="years"/>
      </c:dateAx>
      <c:valAx>
        <c:axId val="40897536"/>
        <c:scaling>
          <c:orientation val="minMax"/>
          <c:max val="26"/>
          <c:min val="10"/>
        </c:scaling>
        <c:delete val="0"/>
        <c:axPos val="l"/>
        <c:majorGridlines>
          <c:spPr>
            <a:ln>
              <a:solidFill>
                <a:sysClr val="windowText" lastClr="000000">
                  <a:alpha val="30000"/>
                </a:sysClr>
              </a:solidFill>
              <a:prstDash val="dash"/>
            </a:ln>
          </c:spPr>
        </c:majorGridlines>
        <c:numFmt formatCode="0" sourceLinked="0"/>
        <c:majorTickMark val="none"/>
        <c:minorTickMark val="none"/>
        <c:tickLblPos val="nextTo"/>
        <c:spPr>
          <a:ln>
            <a:solidFill>
              <a:sysClr val="windowText" lastClr="000000"/>
            </a:solidFill>
          </a:ln>
        </c:spPr>
        <c:txPr>
          <a:bodyPr/>
          <a:lstStyle/>
          <a:p>
            <a:pPr>
              <a:defRPr sz="900">
                <a:latin typeface="Arial" panose="020B0604020202020204" pitchFamily="34" charset="0"/>
                <a:cs typeface="Arial" panose="020B0604020202020204" pitchFamily="34" charset="0"/>
              </a:defRPr>
            </a:pPr>
            <a:endParaRPr lang="en-US"/>
          </a:p>
        </c:txPr>
        <c:crossAx val="40896000"/>
        <c:crosses val="autoZero"/>
        <c:crossBetween val="midCat"/>
      </c:valAx>
    </c:plotArea>
    <c:legend>
      <c:legendPos val="b"/>
      <c:legendEntry>
        <c:idx val="2"/>
        <c:delete val="1"/>
      </c:legendEntry>
      <c:legendEntry>
        <c:idx val="3"/>
        <c:delete val="1"/>
      </c:legendEntry>
      <c:layout>
        <c:manualLayout>
          <c:xMode val="edge"/>
          <c:yMode val="edge"/>
          <c:x val="0.27741403773573953"/>
          <c:y val="0.69124398512685914"/>
          <c:w val="0.46234687505497818"/>
          <c:h val="0.14729736485171688"/>
        </c:manualLayout>
      </c:layout>
      <c:overlay val="0"/>
      <c:txPr>
        <a:bodyPr/>
        <a:lstStyle/>
        <a:p>
          <a:pPr>
            <a:defRPr sz="900">
              <a:latin typeface="Arial" panose="020B0604020202020204" pitchFamily="34" charset="0"/>
              <a:cs typeface="Arial" panose="020B0604020202020204" pitchFamily="34" charset="0"/>
            </a:defRPr>
          </a:pPr>
          <a:endParaRPr lang="en-US"/>
        </a:p>
      </c:txPr>
    </c:legend>
    <c:plotVisOnly val="1"/>
    <c:dispBlanksAs val="gap"/>
    <c:showDLblsOverMax val="0"/>
  </c:chart>
  <c:spPr>
    <a:ln>
      <a:noFill/>
      <a:prstDash val="dash"/>
    </a:ln>
  </c:spPr>
  <c:txPr>
    <a:bodyPr/>
    <a:lstStyle/>
    <a:p>
      <a:pPr>
        <a:defRPr sz="1000">
          <a:latin typeface="Tw Cen MT" panose="020B0602020104020603" pitchFamily="34" charset="0"/>
        </a:defRPr>
      </a:pPr>
      <a:endParaRPr lang="en-US"/>
    </a:p>
  </c:txPr>
  <c:externalData r:id="rId2">
    <c:autoUpdate val="0"/>
  </c:externalData>
  <c:userShapes r:id="rId3"/>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1200" b="0">
                <a:latin typeface="Georgia" panose="02040502050405020303" pitchFamily="18" charset="0"/>
              </a:defRPr>
            </a:pPr>
            <a:r>
              <a:rPr lang="en-US" sz="1200">
                <a:latin typeface="Georgia" panose="02040502050405020303" pitchFamily="18" charset="0"/>
              </a:rPr>
              <a:t>Federal Debt Held by the Public</a:t>
            </a:r>
          </a:p>
        </c:rich>
      </c:tx>
      <c:layout>
        <c:manualLayout>
          <c:xMode val="edge"/>
          <c:yMode val="edge"/>
          <c:x val="1.1419133624964431E-3"/>
          <c:y val="6.1931321084864391E-3"/>
        </c:manualLayout>
      </c:layout>
      <c:overlay val="0"/>
    </c:title>
    <c:autoTitleDeleted val="0"/>
    <c:plotArea>
      <c:layout>
        <c:manualLayout>
          <c:layoutTarget val="inner"/>
          <c:xMode val="edge"/>
          <c:yMode val="edge"/>
          <c:x val="8.8982639135794489E-2"/>
          <c:y val="0.22545548993875766"/>
          <c:w val="0.87395700287022682"/>
          <c:h val="0.57878171478565177"/>
        </c:manualLayout>
      </c:layout>
      <c:lineChart>
        <c:grouping val="standard"/>
        <c:varyColors val="0"/>
        <c:ser>
          <c:idx val="0"/>
          <c:order val="0"/>
          <c:tx>
            <c:v>Actual Debt Held by Public</c:v>
          </c:tx>
          <c:spPr>
            <a:ln w="38100">
              <a:solidFill>
                <a:schemeClr val="tx2"/>
              </a:solidFill>
            </a:ln>
          </c:spPr>
          <c:marker>
            <c:symbol val="none"/>
          </c:marker>
          <c:cat>
            <c:numRef>
              <c:f>'Debt to GDP Ratio'!$B$6:$B$100</c:f>
              <c:numCache>
                <c:formatCode>yyyy</c:formatCode>
                <c:ptCount val="95"/>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numCache>
            </c:numRef>
          </c:cat>
          <c:val>
            <c:numRef>
              <c:f>'Debt to GDP Ratio'!$D$6:$D$100</c:f>
              <c:numCache>
                <c:formatCode>General</c:formatCode>
                <c:ptCount val="95"/>
                <c:pt idx="0">
                  <c:v>24.5</c:v>
                </c:pt>
                <c:pt idx="1">
                  <c:v>26.7</c:v>
                </c:pt>
                <c:pt idx="2">
                  <c:v>27.1</c:v>
                </c:pt>
                <c:pt idx="3">
                  <c:v>26.6</c:v>
                </c:pt>
                <c:pt idx="4">
                  <c:v>24.9</c:v>
                </c:pt>
                <c:pt idx="5">
                  <c:v>25.5</c:v>
                </c:pt>
                <c:pt idx="6">
                  <c:v>25.2</c:v>
                </c:pt>
                <c:pt idx="7">
                  <c:v>27.9</c:v>
                </c:pt>
                <c:pt idx="8">
                  <c:v>32.1</c:v>
                </c:pt>
                <c:pt idx="9">
                  <c:v>33.1</c:v>
                </c:pt>
                <c:pt idx="10">
                  <c:v>35.299999999999997</c:v>
                </c:pt>
                <c:pt idx="11">
                  <c:v>38.4</c:v>
                </c:pt>
                <c:pt idx="12">
                  <c:v>39.5</c:v>
                </c:pt>
                <c:pt idx="13">
                  <c:v>39.799999999999997</c:v>
                </c:pt>
                <c:pt idx="14">
                  <c:v>39.299999999999997</c:v>
                </c:pt>
                <c:pt idx="15">
                  <c:v>40.799999999999997</c:v>
                </c:pt>
                <c:pt idx="16">
                  <c:v>44</c:v>
                </c:pt>
                <c:pt idx="17">
                  <c:v>46.6</c:v>
                </c:pt>
                <c:pt idx="18">
                  <c:v>47.8</c:v>
                </c:pt>
                <c:pt idx="19">
                  <c:v>47.7</c:v>
                </c:pt>
                <c:pt idx="20">
                  <c:v>47.5</c:v>
                </c:pt>
                <c:pt idx="21">
                  <c:v>46.8</c:v>
                </c:pt>
                <c:pt idx="22">
                  <c:v>44.5</c:v>
                </c:pt>
                <c:pt idx="23">
                  <c:v>41.6</c:v>
                </c:pt>
                <c:pt idx="24">
                  <c:v>38.200000000000003</c:v>
                </c:pt>
                <c:pt idx="25">
                  <c:v>33.6</c:v>
                </c:pt>
                <c:pt idx="26">
                  <c:v>31.4</c:v>
                </c:pt>
                <c:pt idx="27">
                  <c:v>32.5</c:v>
                </c:pt>
                <c:pt idx="28">
                  <c:v>34.5</c:v>
                </c:pt>
                <c:pt idx="29">
                  <c:v>35.5</c:v>
                </c:pt>
                <c:pt idx="30">
                  <c:v>35.6</c:v>
                </c:pt>
                <c:pt idx="31">
                  <c:v>35.299999999999997</c:v>
                </c:pt>
                <c:pt idx="32">
                  <c:v>35.1</c:v>
                </c:pt>
                <c:pt idx="33">
                  <c:v>39.299999999999997</c:v>
                </c:pt>
                <c:pt idx="34">
                  <c:v>52.3</c:v>
                </c:pt>
                <c:pt idx="35">
                  <c:v>61</c:v>
                </c:pt>
                <c:pt idx="36">
                  <c:v>65.8</c:v>
                </c:pt>
                <c:pt idx="37">
                  <c:v>70.099999999999994</c:v>
                </c:pt>
                <c:pt idx="38">
                  <c:v>72</c:v>
                </c:pt>
                <c:pt idx="39">
                  <c:v>74.400000000000006</c:v>
                </c:pt>
                <c:pt idx="40">
                  <c:v>#N/A</c:v>
                </c:pt>
                <c:pt idx="41">
                  <c:v>#N/A</c:v>
                </c:pt>
                <c:pt idx="42">
                  <c:v>#N/A</c:v>
                </c:pt>
                <c:pt idx="43">
                  <c:v>#N/A</c:v>
                </c:pt>
                <c:pt idx="44">
                  <c:v>#N/A</c:v>
                </c:pt>
                <c:pt idx="45">
                  <c:v>#N/A</c:v>
                </c:pt>
                <c:pt idx="46">
                  <c:v>#N/A</c:v>
                </c:pt>
                <c:pt idx="47">
                  <c:v>#N/A</c:v>
                </c:pt>
                <c:pt idx="48">
                  <c:v>#N/A</c:v>
                </c:pt>
                <c:pt idx="49">
                  <c:v>#N/A</c:v>
                </c:pt>
              </c:numCache>
            </c:numRef>
          </c:val>
          <c:smooth val="0"/>
        </c:ser>
        <c:ser>
          <c:idx val="1"/>
          <c:order val="1"/>
          <c:tx>
            <c:v>Projected</c:v>
          </c:tx>
          <c:spPr>
            <a:ln w="38100">
              <a:solidFill>
                <a:srgbClr val="1F497D"/>
              </a:solidFill>
              <a:prstDash val="dash"/>
            </a:ln>
          </c:spPr>
          <c:marker>
            <c:symbol val="none"/>
          </c:marker>
          <c:cat>
            <c:numRef>
              <c:f>'Debt to GDP Ratio'!$B$6:$B$100</c:f>
              <c:numCache>
                <c:formatCode>yyyy</c:formatCode>
                <c:ptCount val="95"/>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numCache>
            </c:numRef>
          </c:cat>
          <c:val>
            <c:numRef>
              <c:f>'Debt to GDP Ratio'!$E$6:$E$82</c:f>
              <c:numCache>
                <c:formatCode>0</c:formatCode>
                <c:ptCount val="77"/>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74.400000000000006</c:v>
                </c:pt>
                <c:pt idx="40">
                  <c:v>74</c:v>
                </c:pt>
                <c:pt idx="41">
                  <c:v>73.599999999999994</c:v>
                </c:pt>
                <c:pt idx="42">
                  <c:v>73</c:v>
                </c:pt>
                <c:pt idx="43">
                  <c:v>72.8</c:v>
                </c:pt>
                <c:pt idx="44">
                  <c:v>73.099999999999994</c:v>
                </c:pt>
                <c:pt idx="45">
                  <c:v>73.599999999999994</c:v>
                </c:pt>
                <c:pt idx="46">
                  <c:v>74.3</c:v>
                </c:pt>
                <c:pt idx="47">
                  <c:v>75.400000000000006</c:v>
                </c:pt>
                <c:pt idx="48">
                  <c:v>76.400000000000006</c:v>
                </c:pt>
                <c:pt idx="49">
                  <c:v>77.2</c:v>
                </c:pt>
              </c:numCache>
            </c:numRef>
          </c:val>
          <c:smooth val="0"/>
        </c:ser>
        <c:dLbls>
          <c:showLegendKey val="0"/>
          <c:showVal val="0"/>
          <c:showCatName val="0"/>
          <c:showSerName val="0"/>
          <c:showPercent val="0"/>
          <c:showBubbleSize val="0"/>
        </c:dLbls>
        <c:marker val="1"/>
        <c:smooth val="0"/>
        <c:axId val="42952192"/>
        <c:axId val="42953728"/>
      </c:lineChart>
      <c:dateAx>
        <c:axId val="42952192"/>
        <c:scaling>
          <c:orientation val="minMax"/>
        </c:scaling>
        <c:delete val="0"/>
        <c:axPos val="b"/>
        <c:numFmt formatCode="yyyy" sourceLinked="0"/>
        <c:majorTickMark val="out"/>
        <c:minorTickMark val="none"/>
        <c:tickLblPos val="nextTo"/>
        <c:txPr>
          <a:bodyPr/>
          <a:lstStyle/>
          <a:p>
            <a:pPr>
              <a:defRPr sz="900">
                <a:latin typeface="Arial" panose="020B0604020202020204" pitchFamily="34" charset="0"/>
                <a:cs typeface="Arial" panose="020B0604020202020204" pitchFamily="34" charset="0"/>
              </a:defRPr>
            </a:pPr>
            <a:endParaRPr lang="en-US"/>
          </a:p>
        </c:txPr>
        <c:crossAx val="42953728"/>
        <c:crosses val="autoZero"/>
        <c:auto val="1"/>
        <c:lblOffset val="100"/>
        <c:baseTimeUnit val="months"/>
        <c:majorUnit val="5"/>
        <c:majorTimeUnit val="years"/>
      </c:dateAx>
      <c:valAx>
        <c:axId val="42953728"/>
        <c:scaling>
          <c:orientation val="minMax"/>
          <c:max val="80"/>
          <c:min val="20"/>
        </c:scaling>
        <c:delete val="0"/>
        <c:axPos val="l"/>
        <c:majorGridlines>
          <c:spPr>
            <a:ln>
              <a:solidFill>
                <a:sysClr val="windowText" lastClr="000000">
                  <a:alpha val="30000"/>
                </a:sysClr>
              </a:solidFill>
              <a:prstDash val="dash"/>
            </a:ln>
          </c:spPr>
        </c:majorGridlines>
        <c:numFmt formatCode="0" sourceLinked="0"/>
        <c:majorTickMark val="none"/>
        <c:minorTickMark val="none"/>
        <c:tickLblPos val="nextTo"/>
        <c:spPr>
          <a:ln>
            <a:solidFill>
              <a:sysClr val="windowText" lastClr="000000"/>
            </a:solidFill>
          </a:ln>
        </c:spPr>
        <c:txPr>
          <a:bodyPr/>
          <a:lstStyle/>
          <a:p>
            <a:pPr>
              <a:defRPr sz="900">
                <a:latin typeface="Arial" panose="020B0604020202020204" pitchFamily="34" charset="0"/>
                <a:cs typeface="Arial" panose="020B0604020202020204" pitchFamily="34" charset="0"/>
              </a:defRPr>
            </a:pPr>
            <a:endParaRPr lang="en-US"/>
          </a:p>
        </c:txPr>
        <c:crossAx val="42952192"/>
        <c:crosses val="autoZero"/>
        <c:crossBetween val="midCat"/>
        <c:majorUnit val="20"/>
      </c:valAx>
    </c:plotArea>
    <c:plotVisOnly val="1"/>
    <c:dispBlanksAs val="gap"/>
    <c:showDLblsOverMax val="0"/>
  </c:chart>
  <c:spPr>
    <a:ln>
      <a:noFill/>
    </a:ln>
  </c:spPr>
  <c:txPr>
    <a:bodyPr/>
    <a:lstStyle/>
    <a:p>
      <a:pPr>
        <a:defRPr sz="1000">
          <a:latin typeface="Tw Cen MT" panose="020B0602020104020603" pitchFamily="34" charset="0"/>
        </a:defRPr>
      </a:pPr>
      <a:endParaRPr lang="en-US"/>
    </a:p>
  </c:txPr>
  <c:externalData r:id="rId2">
    <c:autoUpdate val="0"/>
  </c:externalData>
  <c:userShapes r:id="rId3"/>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l">
              <a:defRPr sz="1200" b="0">
                <a:latin typeface="Georgia" panose="02040502050405020303" pitchFamily="18" charset="0"/>
              </a:defRPr>
            </a:pPr>
            <a:r>
              <a:rPr lang="en-US"/>
              <a:t>Federal Spending by</a:t>
            </a:r>
            <a:r>
              <a:rPr lang="en-US" baseline="0"/>
              <a:t> Category</a:t>
            </a:r>
            <a:endParaRPr lang="en-US"/>
          </a:p>
        </c:rich>
      </c:tx>
      <c:layout>
        <c:manualLayout>
          <c:xMode val="edge"/>
          <c:yMode val="edge"/>
          <c:x val="7.0104548375723497E-4"/>
          <c:y val="2.1101268591426072E-3"/>
        </c:manualLayout>
      </c:layout>
      <c:overlay val="0"/>
    </c:title>
    <c:autoTitleDeleted val="0"/>
    <c:plotArea>
      <c:layout>
        <c:manualLayout>
          <c:layoutTarget val="inner"/>
          <c:xMode val="edge"/>
          <c:yMode val="edge"/>
          <c:x val="8.8788119022343667E-2"/>
          <c:y val="0.20989282589676289"/>
          <c:w val="0.85828738746140643"/>
          <c:h val="0.59387248468941378"/>
        </c:manualLayout>
      </c:layout>
      <c:lineChart>
        <c:grouping val="standard"/>
        <c:varyColors val="0"/>
        <c:ser>
          <c:idx val="0"/>
          <c:order val="0"/>
          <c:tx>
            <c:v>Health</c:v>
          </c:tx>
          <c:spPr>
            <a:ln w="38100">
              <a:solidFill>
                <a:sysClr val="window" lastClr="FFFFFF">
                  <a:lumMod val="50000"/>
                </a:sysClr>
              </a:solidFill>
              <a:prstDash val="sysDash"/>
            </a:ln>
          </c:spPr>
          <c:marker>
            <c:symbol val="none"/>
          </c:marker>
          <c:cat>
            <c:numRef>
              <c:f>'Spending by Category'!$B$8:$B$100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pt idx="50">
                  <c:v>46022</c:v>
                </c:pt>
                <c:pt idx="51">
                  <c:v>46387</c:v>
                </c:pt>
                <c:pt idx="52">
                  <c:v>46752</c:v>
                </c:pt>
                <c:pt idx="53">
                  <c:v>47118</c:v>
                </c:pt>
                <c:pt idx="54">
                  <c:v>47483</c:v>
                </c:pt>
                <c:pt idx="55">
                  <c:v>47848</c:v>
                </c:pt>
                <c:pt idx="56">
                  <c:v>48213</c:v>
                </c:pt>
                <c:pt idx="57">
                  <c:v>48579</c:v>
                </c:pt>
                <c:pt idx="58">
                  <c:v>48944</c:v>
                </c:pt>
                <c:pt idx="59">
                  <c:v>49309</c:v>
                </c:pt>
                <c:pt idx="60">
                  <c:v>49674</c:v>
                </c:pt>
              </c:numCache>
            </c:numRef>
          </c:cat>
          <c:val>
            <c:numRef>
              <c:f>'Spending by Category'!$C$8:$C$68</c:f>
              <c:numCache>
                <c:formatCode>0.0000</c:formatCode>
                <c:ptCount val="61"/>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4.9000000000000004</c:v>
                </c:pt>
                <c:pt idx="40">
                  <c:v>5.0999999999999996</c:v>
                </c:pt>
                <c:pt idx="41">
                  <c:v>5.3</c:v>
                </c:pt>
                <c:pt idx="42">
                  <c:v>5.3</c:v>
                </c:pt>
                <c:pt idx="43">
                  <c:v>5.3</c:v>
                </c:pt>
                <c:pt idx="44">
                  <c:v>5.4</c:v>
                </c:pt>
                <c:pt idx="45">
                  <c:v>5.6</c:v>
                </c:pt>
                <c:pt idx="46">
                  <c:v>5.7</c:v>
                </c:pt>
                <c:pt idx="47">
                  <c:v>5.9</c:v>
                </c:pt>
                <c:pt idx="48">
                  <c:v>6</c:v>
                </c:pt>
                <c:pt idx="49">
                  <c:v>5.9</c:v>
                </c:pt>
                <c:pt idx="50">
                  <c:v>6.1</c:v>
                </c:pt>
                <c:pt idx="51">
                  <c:v>6.3</c:v>
                </c:pt>
                <c:pt idx="52">
                  <c:v>6.3</c:v>
                </c:pt>
                <c:pt idx="53">
                  <c:v>6.5</c:v>
                </c:pt>
                <c:pt idx="54">
                  <c:v>6.6</c:v>
                </c:pt>
                <c:pt idx="55">
                  <c:v>6.8</c:v>
                </c:pt>
                <c:pt idx="56">
                  <c:v>6.9</c:v>
                </c:pt>
                <c:pt idx="57">
                  <c:v>7.1</c:v>
                </c:pt>
                <c:pt idx="58">
                  <c:v>7.1999999999999993</c:v>
                </c:pt>
                <c:pt idx="59">
                  <c:v>7.3000000000000007</c:v>
                </c:pt>
                <c:pt idx="60">
                  <c:v>7.5</c:v>
                </c:pt>
              </c:numCache>
            </c:numRef>
          </c:val>
          <c:smooth val="0"/>
        </c:ser>
        <c:ser>
          <c:idx val="1"/>
          <c:order val="1"/>
          <c:tx>
            <c:v>Social Security</c:v>
          </c:tx>
          <c:spPr>
            <a:ln w="38100">
              <a:solidFill>
                <a:srgbClr val="4F81BD">
                  <a:lumMod val="40000"/>
                  <a:lumOff val="60000"/>
                </a:srgbClr>
              </a:solidFill>
              <a:prstDash val="sysDash"/>
            </a:ln>
          </c:spPr>
          <c:marker>
            <c:symbol val="none"/>
          </c:marker>
          <c:cat>
            <c:numRef>
              <c:f>'Spending by Category'!$B$8:$B$100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pt idx="50">
                  <c:v>46022</c:v>
                </c:pt>
                <c:pt idx="51">
                  <c:v>46387</c:v>
                </c:pt>
                <c:pt idx="52">
                  <c:v>46752</c:v>
                </c:pt>
                <c:pt idx="53">
                  <c:v>47118</c:v>
                </c:pt>
                <c:pt idx="54">
                  <c:v>47483</c:v>
                </c:pt>
                <c:pt idx="55">
                  <c:v>47848</c:v>
                </c:pt>
                <c:pt idx="56">
                  <c:v>48213</c:v>
                </c:pt>
                <c:pt idx="57">
                  <c:v>48579</c:v>
                </c:pt>
                <c:pt idx="58">
                  <c:v>48944</c:v>
                </c:pt>
                <c:pt idx="59">
                  <c:v>49309</c:v>
                </c:pt>
                <c:pt idx="60">
                  <c:v>49674</c:v>
                </c:pt>
              </c:numCache>
            </c:numRef>
          </c:cat>
          <c:val>
            <c:numRef>
              <c:f>'Spending by Category'!$D$8:$D$100</c:f>
              <c:numCache>
                <c:formatCode>0.0</c:formatCode>
                <c:ptCount val="93"/>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4.9000000000000004</c:v>
                </c:pt>
                <c:pt idx="40">
                  <c:v>4.9000000000000004</c:v>
                </c:pt>
                <c:pt idx="41">
                  <c:v>4.9000000000000004</c:v>
                </c:pt>
                <c:pt idx="42">
                  <c:v>4.9000000000000004</c:v>
                </c:pt>
                <c:pt idx="43">
                  <c:v>5</c:v>
                </c:pt>
                <c:pt idx="44">
                  <c:v>5.0999999999999996</c:v>
                </c:pt>
                <c:pt idx="45">
                  <c:v>5.2</c:v>
                </c:pt>
                <c:pt idx="46">
                  <c:v>5.3</c:v>
                </c:pt>
                <c:pt idx="47">
                  <c:v>5.4</c:v>
                </c:pt>
                <c:pt idx="48">
                  <c:v>5.5</c:v>
                </c:pt>
                <c:pt idx="49">
                  <c:v>5.6</c:v>
                </c:pt>
                <c:pt idx="50">
                  <c:v>5.7</c:v>
                </c:pt>
                <c:pt idx="51">
                  <c:v>5.8</c:v>
                </c:pt>
                <c:pt idx="52">
                  <c:v>5.9</c:v>
                </c:pt>
                <c:pt idx="53">
                  <c:v>6</c:v>
                </c:pt>
                <c:pt idx="54">
                  <c:v>6.1</c:v>
                </c:pt>
                <c:pt idx="55">
                  <c:v>6.2</c:v>
                </c:pt>
                <c:pt idx="56">
                  <c:v>6.2</c:v>
                </c:pt>
                <c:pt idx="57">
                  <c:v>6.3</c:v>
                </c:pt>
                <c:pt idx="58">
                  <c:v>6.3</c:v>
                </c:pt>
                <c:pt idx="59">
                  <c:v>6.4</c:v>
                </c:pt>
                <c:pt idx="60">
                  <c:v>6.4</c:v>
                </c:pt>
              </c:numCache>
            </c:numRef>
          </c:val>
          <c:smooth val="0"/>
        </c:ser>
        <c:ser>
          <c:idx val="2"/>
          <c:order val="2"/>
          <c:tx>
            <c:v>Net Interest</c:v>
          </c:tx>
          <c:spPr>
            <a:ln w="38100">
              <a:solidFill>
                <a:sysClr val="windowText" lastClr="000000"/>
              </a:solidFill>
              <a:prstDash val="sysDash"/>
            </a:ln>
          </c:spPr>
          <c:marker>
            <c:symbol val="none"/>
          </c:marker>
          <c:cat>
            <c:numRef>
              <c:f>'Spending by Category'!$B$8:$B$100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pt idx="50">
                  <c:v>46022</c:v>
                </c:pt>
                <c:pt idx="51">
                  <c:v>46387</c:v>
                </c:pt>
                <c:pt idx="52">
                  <c:v>46752</c:v>
                </c:pt>
                <c:pt idx="53">
                  <c:v>47118</c:v>
                </c:pt>
                <c:pt idx="54">
                  <c:v>47483</c:v>
                </c:pt>
                <c:pt idx="55">
                  <c:v>47848</c:v>
                </c:pt>
                <c:pt idx="56">
                  <c:v>48213</c:v>
                </c:pt>
                <c:pt idx="57">
                  <c:v>48579</c:v>
                </c:pt>
                <c:pt idx="58">
                  <c:v>48944</c:v>
                </c:pt>
                <c:pt idx="59">
                  <c:v>49309</c:v>
                </c:pt>
                <c:pt idx="60">
                  <c:v>49674</c:v>
                </c:pt>
              </c:numCache>
            </c:numRef>
          </c:cat>
          <c:val>
            <c:numRef>
              <c:f>'Spending by Category'!$E$8:$E$100</c:f>
              <c:numCache>
                <c:formatCode>0.0</c:formatCode>
                <c:ptCount val="93"/>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1.3</c:v>
                </c:pt>
                <c:pt idx="40">
                  <c:v>1.5</c:v>
                </c:pt>
                <c:pt idx="41">
                  <c:v>1.7</c:v>
                </c:pt>
                <c:pt idx="42">
                  <c:v>2</c:v>
                </c:pt>
                <c:pt idx="43">
                  <c:v>2.2999999999999998</c:v>
                </c:pt>
                <c:pt idx="44">
                  <c:v>2.6</c:v>
                </c:pt>
                <c:pt idx="45">
                  <c:v>2.8</c:v>
                </c:pt>
                <c:pt idx="46">
                  <c:v>2.9</c:v>
                </c:pt>
                <c:pt idx="47">
                  <c:v>3.1</c:v>
                </c:pt>
                <c:pt idx="48">
                  <c:v>3.2</c:v>
                </c:pt>
                <c:pt idx="49">
                  <c:v>3.3</c:v>
                </c:pt>
                <c:pt idx="50">
                  <c:v>3.4</c:v>
                </c:pt>
                <c:pt idx="51">
                  <c:v>3.5</c:v>
                </c:pt>
                <c:pt idx="52">
                  <c:v>3.6</c:v>
                </c:pt>
                <c:pt idx="53">
                  <c:v>3.7</c:v>
                </c:pt>
                <c:pt idx="54">
                  <c:v>3.8</c:v>
                </c:pt>
                <c:pt idx="55">
                  <c:v>3.9</c:v>
                </c:pt>
                <c:pt idx="56">
                  <c:v>4</c:v>
                </c:pt>
                <c:pt idx="57">
                  <c:v>4.0999999999999996</c:v>
                </c:pt>
                <c:pt idx="58">
                  <c:v>4.0999999999999996</c:v>
                </c:pt>
                <c:pt idx="59">
                  <c:v>4.2</c:v>
                </c:pt>
                <c:pt idx="60">
                  <c:v>4.3</c:v>
                </c:pt>
              </c:numCache>
            </c:numRef>
          </c:val>
          <c:smooth val="0"/>
        </c:ser>
        <c:ser>
          <c:idx val="3"/>
          <c:order val="3"/>
          <c:tx>
            <c:v>Other Noninterest</c:v>
          </c:tx>
          <c:spPr>
            <a:ln w="38100">
              <a:solidFill>
                <a:srgbClr val="1F497D"/>
              </a:solidFill>
              <a:prstDash val="sysDash"/>
            </a:ln>
          </c:spPr>
          <c:marker>
            <c:symbol val="none"/>
          </c:marker>
          <c:cat>
            <c:numRef>
              <c:f>'Spending by Category'!$B$8:$B$100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pt idx="50">
                  <c:v>46022</c:v>
                </c:pt>
                <c:pt idx="51">
                  <c:v>46387</c:v>
                </c:pt>
                <c:pt idx="52">
                  <c:v>46752</c:v>
                </c:pt>
                <c:pt idx="53">
                  <c:v>47118</c:v>
                </c:pt>
                <c:pt idx="54">
                  <c:v>47483</c:v>
                </c:pt>
                <c:pt idx="55">
                  <c:v>47848</c:v>
                </c:pt>
                <c:pt idx="56">
                  <c:v>48213</c:v>
                </c:pt>
                <c:pt idx="57">
                  <c:v>48579</c:v>
                </c:pt>
                <c:pt idx="58">
                  <c:v>48944</c:v>
                </c:pt>
                <c:pt idx="59">
                  <c:v>49309</c:v>
                </c:pt>
                <c:pt idx="60">
                  <c:v>49674</c:v>
                </c:pt>
              </c:numCache>
            </c:numRef>
          </c:cat>
          <c:val>
            <c:numRef>
              <c:f>'Spending by Category'!$F$8:$F$100</c:f>
              <c:numCache>
                <c:formatCode>0.0</c:formatCode>
                <c:ptCount val="93"/>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9.3000000000000007</c:v>
                </c:pt>
                <c:pt idx="40">
                  <c:v>9.4</c:v>
                </c:pt>
                <c:pt idx="41">
                  <c:v>9.1</c:v>
                </c:pt>
                <c:pt idx="42">
                  <c:v>8.6999999999999993</c:v>
                </c:pt>
                <c:pt idx="43">
                  <c:v>8.3000000000000007</c:v>
                </c:pt>
                <c:pt idx="44">
                  <c:v>8.1</c:v>
                </c:pt>
                <c:pt idx="45">
                  <c:v>7.9</c:v>
                </c:pt>
                <c:pt idx="46">
                  <c:v>7.8</c:v>
                </c:pt>
                <c:pt idx="47">
                  <c:v>7.7</c:v>
                </c:pt>
                <c:pt idx="48">
                  <c:v>7.5</c:v>
                </c:pt>
                <c:pt idx="49">
                  <c:v>7.3</c:v>
                </c:pt>
                <c:pt idx="50">
                  <c:v>7.3</c:v>
                </c:pt>
                <c:pt idx="51">
                  <c:v>7.3</c:v>
                </c:pt>
                <c:pt idx="52">
                  <c:v>7.3</c:v>
                </c:pt>
                <c:pt idx="53">
                  <c:v>7.2</c:v>
                </c:pt>
                <c:pt idx="54">
                  <c:v>7.2</c:v>
                </c:pt>
                <c:pt idx="55">
                  <c:v>7.2</c:v>
                </c:pt>
                <c:pt idx="56">
                  <c:v>7.1</c:v>
                </c:pt>
                <c:pt idx="57">
                  <c:v>7.1</c:v>
                </c:pt>
                <c:pt idx="58">
                  <c:v>7.1</c:v>
                </c:pt>
                <c:pt idx="59">
                  <c:v>7</c:v>
                </c:pt>
                <c:pt idx="60">
                  <c:v>7</c:v>
                </c:pt>
              </c:numCache>
            </c:numRef>
          </c:val>
          <c:smooth val="0"/>
        </c:ser>
        <c:ser>
          <c:idx val="4"/>
          <c:order val="4"/>
          <c:tx>
            <c:v>Health</c:v>
          </c:tx>
          <c:spPr>
            <a:ln w="38100">
              <a:solidFill>
                <a:sysClr val="window" lastClr="FFFFFF">
                  <a:lumMod val="50000"/>
                </a:sysClr>
              </a:solidFill>
            </a:ln>
          </c:spPr>
          <c:marker>
            <c:symbol val="none"/>
          </c:marker>
          <c:cat>
            <c:numRef>
              <c:f>'Spending by Category'!$B$8:$B$100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pt idx="50">
                  <c:v>46022</c:v>
                </c:pt>
                <c:pt idx="51">
                  <c:v>46387</c:v>
                </c:pt>
                <c:pt idx="52">
                  <c:v>46752</c:v>
                </c:pt>
                <c:pt idx="53">
                  <c:v>47118</c:v>
                </c:pt>
                <c:pt idx="54">
                  <c:v>47483</c:v>
                </c:pt>
                <c:pt idx="55">
                  <c:v>47848</c:v>
                </c:pt>
                <c:pt idx="56">
                  <c:v>48213</c:v>
                </c:pt>
                <c:pt idx="57">
                  <c:v>48579</c:v>
                </c:pt>
                <c:pt idx="58">
                  <c:v>48944</c:v>
                </c:pt>
                <c:pt idx="59">
                  <c:v>49309</c:v>
                </c:pt>
                <c:pt idx="60">
                  <c:v>49674</c:v>
                </c:pt>
              </c:numCache>
            </c:numRef>
          </c:cat>
          <c:val>
            <c:numRef>
              <c:f>'Spending by Category'!$G$8:$G$100</c:f>
              <c:numCache>
                <c:formatCode>0.0</c:formatCode>
                <c:ptCount val="93"/>
                <c:pt idx="0">
                  <c:v>1.1830373773748915</c:v>
                </c:pt>
                <c:pt idx="1">
                  <c:v>1.3162782254122969</c:v>
                </c:pt>
                <c:pt idx="2">
                  <c:v>1.4026992050286557</c:v>
                </c:pt>
                <c:pt idx="3">
                  <c:v>1.4270759033897003</c:v>
                </c:pt>
                <c:pt idx="4">
                  <c:v>1.4752385677182129</c:v>
                </c:pt>
                <c:pt idx="5">
                  <c:v>1.6078161453817341</c:v>
                </c:pt>
                <c:pt idx="6">
                  <c:v>1.7448242350860701</c:v>
                </c:pt>
                <c:pt idx="7">
                  <c:v>1.8921067917952274</c:v>
                </c:pt>
                <c:pt idx="8">
                  <c:v>1.9833100351590627</c:v>
                </c:pt>
                <c:pt idx="9">
                  <c:v>1.9244464402041577</c:v>
                </c:pt>
                <c:pt idx="10">
                  <c:v>2.0312501829464629</c:v>
                </c:pt>
                <c:pt idx="11">
                  <c:v>2.0599420200394616</c:v>
                </c:pt>
                <c:pt idx="12">
                  <c:v>2.1085452881976217</c:v>
                </c:pt>
                <c:pt idx="13">
                  <c:v>2.0827429014815357</c:v>
                </c:pt>
                <c:pt idx="14">
                  <c:v>2.1061853958051873</c:v>
                </c:pt>
                <c:pt idx="15">
                  <c:v>2.2999999999999998</c:v>
                </c:pt>
                <c:pt idx="16">
                  <c:v>2.5299078154344707</c:v>
                </c:pt>
                <c:pt idx="17">
                  <c:v>2.8595627629774385</c:v>
                </c:pt>
                <c:pt idx="18">
                  <c:v>2.9974944351441342</c:v>
                </c:pt>
                <c:pt idx="19">
                  <c:v>3.1102358375881352</c:v>
                </c:pt>
                <c:pt idx="20">
                  <c:v>3.2433530146736427</c:v>
                </c:pt>
                <c:pt idx="21">
                  <c:v>3.299735845154498</c:v>
                </c:pt>
                <c:pt idx="22">
                  <c:v>3.335942427046557</c:v>
                </c:pt>
                <c:pt idx="23">
                  <c:v>3.2549247331040334</c:v>
                </c:pt>
                <c:pt idx="24">
                  <c:v>3.1143601157238918</c:v>
                </c:pt>
                <c:pt idx="25">
                  <c:v>3.0850578221829381</c:v>
                </c:pt>
                <c:pt idx="26">
                  <c:v>3.2846332353212522</c:v>
                </c:pt>
                <c:pt idx="27">
                  <c:v>3.482648479472767</c:v>
                </c:pt>
                <c:pt idx="28">
                  <c:v>3.6240893059204211</c:v>
                </c:pt>
                <c:pt idx="29">
                  <c:v>3.6865359325762777</c:v>
                </c:pt>
                <c:pt idx="30">
                  <c:v>3.7328352940720144</c:v>
                </c:pt>
                <c:pt idx="31">
                  <c:v>3.7332432210278284</c:v>
                </c:pt>
                <c:pt idx="32">
                  <c:v>3.9609143487411824</c:v>
                </c:pt>
                <c:pt idx="33">
                  <c:v>4.0264297924753025</c:v>
                </c:pt>
                <c:pt idx="34">
                  <c:v>4.7425070766498312</c:v>
                </c:pt>
                <c:pt idx="35">
                  <c:v>4.9159376394391332</c:v>
                </c:pt>
                <c:pt idx="36">
                  <c:v>4.9622166656105851</c:v>
                </c:pt>
                <c:pt idx="37">
                  <c:v>4.5096067365988004</c:v>
                </c:pt>
                <c:pt idx="38">
                  <c:v>4.6168276011391223</c:v>
                </c:pt>
                <c:pt idx="39" formatCode="0.0000">
                  <c:v>4.9000000000000004</c:v>
                </c:pt>
              </c:numCache>
            </c:numRef>
          </c:val>
          <c:smooth val="0"/>
        </c:ser>
        <c:ser>
          <c:idx val="7"/>
          <c:order val="5"/>
          <c:tx>
            <c:v>Net Interest</c:v>
          </c:tx>
          <c:spPr>
            <a:ln w="38100">
              <a:solidFill>
                <a:sysClr val="windowText" lastClr="000000"/>
              </a:solidFill>
            </a:ln>
          </c:spPr>
          <c:marker>
            <c:symbol val="none"/>
          </c:marker>
          <c:cat>
            <c:numRef>
              <c:f>'Spending by Category'!$B$8:$B$100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pt idx="50">
                  <c:v>46022</c:v>
                </c:pt>
                <c:pt idx="51">
                  <c:v>46387</c:v>
                </c:pt>
                <c:pt idx="52">
                  <c:v>46752</c:v>
                </c:pt>
                <c:pt idx="53">
                  <c:v>47118</c:v>
                </c:pt>
                <c:pt idx="54">
                  <c:v>47483</c:v>
                </c:pt>
                <c:pt idx="55">
                  <c:v>47848</c:v>
                </c:pt>
                <c:pt idx="56">
                  <c:v>48213</c:v>
                </c:pt>
                <c:pt idx="57">
                  <c:v>48579</c:v>
                </c:pt>
                <c:pt idx="58">
                  <c:v>48944</c:v>
                </c:pt>
                <c:pt idx="59">
                  <c:v>49309</c:v>
                </c:pt>
                <c:pt idx="60">
                  <c:v>49674</c:v>
                </c:pt>
              </c:numCache>
            </c:numRef>
          </c:cat>
          <c:val>
            <c:numRef>
              <c:f>'Spending by Category'!$I$8:$I$68</c:f>
              <c:numCache>
                <c:formatCode>0.000</c:formatCode>
                <c:ptCount val="61"/>
                <c:pt idx="0">
                  <c:v>1.4430000000000001</c:v>
                </c:pt>
                <c:pt idx="1">
                  <c:v>1.4930000000000001</c:v>
                </c:pt>
                <c:pt idx="2">
                  <c:v>1.474</c:v>
                </c:pt>
                <c:pt idx="3">
                  <c:v>1.556</c:v>
                </c:pt>
                <c:pt idx="4">
                  <c:v>1.659</c:v>
                </c:pt>
                <c:pt idx="5">
                  <c:v>1.8779999999999999</c:v>
                </c:pt>
                <c:pt idx="6">
                  <c:v>2.1909999999999998</c:v>
                </c:pt>
                <c:pt idx="7">
                  <c:v>2.5659999999999998</c:v>
                </c:pt>
                <c:pt idx="8">
                  <c:v>2.536</c:v>
                </c:pt>
                <c:pt idx="9">
                  <c:v>2.8109999999999999</c:v>
                </c:pt>
                <c:pt idx="10">
                  <c:v>3.032</c:v>
                </c:pt>
                <c:pt idx="11">
                  <c:v>2.9990000000000001</c:v>
                </c:pt>
                <c:pt idx="12">
                  <c:v>2.899</c:v>
                </c:pt>
                <c:pt idx="13">
                  <c:v>2.9449999999999998</c:v>
                </c:pt>
                <c:pt idx="14">
                  <c:v>3.0339999999999998</c:v>
                </c:pt>
                <c:pt idx="15">
                  <c:v>3.117</c:v>
                </c:pt>
                <c:pt idx="16">
                  <c:v>3.1819999999999999</c:v>
                </c:pt>
                <c:pt idx="17">
                  <c:v>3.0979999999999999</c:v>
                </c:pt>
                <c:pt idx="18">
                  <c:v>2.9239999999999999</c:v>
                </c:pt>
                <c:pt idx="19">
                  <c:v>2.819</c:v>
                </c:pt>
                <c:pt idx="20">
                  <c:v>3.0609999999999999</c:v>
                </c:pt>
                <c:pt idx="21">
                  <c:v>3.0209999999999999</c:v>
                </c:pt>
                <c:pt idx="22">
                  <c:v>2.8759999999999999</c:v>
                </c:pt>
                <c:pt idx="23">
                  <c:v>2.6930000000000001</c:v>
                </c:pt>
                <c:pt idx="24">
                  <c:v>2.415</c:v>
                </c:pt>
                <c:pt idx="25">
                  <c:v>2.1960000000000002</c:v>
                </c:pt>
                <c:pt idx="26">
                  <c:v>1.9510000000000001</c:v>
                </c:pt>
                <c:pt idx="27">
                  <c:v>1.571</c:v>
                </c:pt>
                <c:pt idx="28">
                  <c:v>1.351</c:v>
                </c:pt>
                <c:pt idx="29">
                  <c:v>1.325</c:v>
                </c:pt>
                <c:pt idx="30">
                  <c:v>1.427</c:v>
                </c:pt>
                <c:pt idx="31">
                  <c:v>1.6559999999999999</c:v>
                </c:pt>
                <c:pt idx="32">
                  <c:v>1.655</c:v>
                </c:pt>
                <c:pt idx="33">
                  <c:v>1.7130000000000001</c:v>
                </c:pt>
                <c:pt idx="34">
                  <c:v>1.2969999999999999</c:v>
                </c:pt>
                <c:pt idx="35">
                  <c:v>1.3260000000000001</c:v>
                </c:pt>
                <c:pt idx="36">
                  <c:v>1.4950000000000001</c:v>
                </c:pt>
                <c:pt idx="37">
                  <c:v>1.369</c:v>
                </c:pt>
                <c:pt idx="38">
                  <c:v>1.3280000000000001</c:v>
                </c:pt>
                <c:pt idx="39" formatCode="0.0">
                  <c:v>1.3</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numCache>
            </c:numRef>
          </c:val>
          <c:smooth val="0"/>
        </c:ser>
        <c:ser>
          <c:idx val="5"/>
          <c:order val="6"/>
          <c:tx>
            <c:v>Social Security</c:v>
          </c:tx>
          <c:spPr>
            <a:ln w="38100">
              <a:solidFill>
                <a:srgbClr val="4F81BD">
                  <a:lumMod val="40000"/>
                  <a:lumOff val="60000"/>
                </a:srgbClr>
              </a:solidFill>
            </a:ln>
          </c:spPr>
          <c:marker>
            <c:symbol val="none"/>
          </c:marker>
          <c:cat>
            <c:numRef>
              <c:f>'Spending by Category'!$B$8:$B$100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pt idx="50">
                  <c:v>46022</c:v>
                </c:pt>
                <c:pt idx="51">
                  <c:v>46387</c:v>
                </c:pt>
                <c:pt idx="52">
                  <c:v>46752</c:v>
                </c:pt>
                <c:pt idx="53">
                  <c:v>47118</c:v>
                </c:pt>
                <c:pt idx="54">
                  <c:v>47483</c:v>
                </c:pt>
                <c:pt idx="55">
                  <c:v>47848</c:v>
                </c:pt>
                <c:pt idx="56">
                  <c:v>48213</c:v>
                </c:pt>
                <c:pt idx="57">
                  <c:v>48579</c:v>
                </c:pt>
                <c:pt idx="58">
                  <c:v>48944</c:v>
                </c:pt>
                <c:pt idx="59">
                  <c:v>49309</c:v>
                </c:pt>
                <c:pt idx="60">
                  <c:v>49674</c:v>
                </c:pt>
              </c:numCache>
            </c:numRef>
          </c:cat>
          <c:val>
            <c:numRef>
              <c:f>'Spending by Category'!$H$8:$H$68</c:f>
              <c:numCache>
                <c:formatCode>0.000</c:formatCode>
                <c:ptCount val="61"/>
                <c:pt idx="0">
                  <c:v>3.9460000000000002</c:v>
                </c:pt>
                <c:pt idx="1">
                  <c:v>4.0609999999999999</c:v>
                </c:pt>
                <c:pt idx="2">
                  <c:v>4.1260000000000003</c:v>
                </c:pt>
                <c:pt idx="3">
                  <c:v>4.0579999999999998</c:v>
                </c:pt>
                <c:pt idx="4">
                  <c:v>3.992</c:v>
                </c:pt>
                <c:pt idx="5">
                  <c:v>4.1849999999999996</c:v>
                </c:pt>
                <c:pt idx="6">
                  <c:v>4.3929999999999998</c:v>
                </c:pt>
                <c:pt idx="7">
                  <c:v>4.6449999999999996</c:v>
                </c:pt>
                <c:pt idx="8">
                  <c:v>4.7590000000000003</c:v>
                </c:pt>
                <c:pt idx="9">
                  <c:v>4.4539999999999997</c:v>
                </c:pt>
                <c:pt idx="10">
                  <c:v>4.3659999999999997</c:v>
                </c:pt>
                <c:pt idx="11">
                  <c:v>4.3330000000000002</c:v>
                </c:pt>
                <c:pt idx="12">
                  <c:v>4.2889999999999997</c:v>
                </c:pt>
                <c:pt idx="13">
                  <c:v>4.2060000000000004</c:v>
                </c:pt>
                <c:pt idx="14">
                  <c:v>4.1360000000000001</c:v>
                </c:pt>
                <c:pt idx="15">
                  <c:v>4.1680000000000001</c:v>
                </c:pt>
                <c:pt idx="16">
                  <c:v>4.3659999999999997</c:v>
                </c:pt>
                <c:pt idx="17">
                  <c:v>4.4320000000000004</c:v>
                </c:pt>
                <c:pt idx="18">
                  <c:v>4.444</c:v>
                </c:pt>
                <c:pt idx="19">
                  <c:v>4.4029999999999996</c:v>
                </c:pt>
                <c:pt idx="20">
                  <c:v>4.3949999999999996</c:v>
                </c:pt>
                <c:pt idx="21">
                  <c:v>4.3499999999999996</c:v>
                </c:pt>
                <c:pt idx="22">
                  <c:v>4.2709999999999999</c:v>
                </c:pt>
                <c:pt idx="23">
                  <c:v>4.2</c:v>
                </c:pt>
                <c:pt idx="24">
                  <c:v>4.0679999999999996</c:v>
                </c:pt>
                <c:pt idx="25">
                  <c:v>3.9990000000000001</c:v>
                </c:pt>
                <c:pt idx="26">
                  <c:v>4.0629999999999997</c:v>
                </c:pt>
                <c:pt idx="27">
                  <c:v>4.1550000000000002</c:v>
                </c:pt>
                <c:pt idx="28">
                  <c:v>4.1509999999999998</c:v>
                </c:pt>
                <c:pt idx="29">
                  <c:v>4.0650000000000004</c:v>
                </c:pt>
                <c:pt idx="30">
                  <c:v>4.024</c:v>
                </c:pt>
                <c:pt idx="31">
                  <c:v>3.9740000000000002</c:v>
                </c:pt>
                <c:pt idx="32">
                  <c:v>4.0590000000000002</c:v>
                </c:pt>
                <c:pt idx="33">
                  <c:v>4.1479999999999997</c:v>
                </c:pt>
                <c:pt idx="34">
                  <c:v>4.702</c:v>
                </c:pt>
                <c:pt idx="35">
                  <c:v>4.7380000000000004</c:v>
                </c:pt>
                <c:pt idx="36">
                  <c:v>4.7110000000000003</c:v>
                </c:pt>
                <c:pt idx="37">
                  <c:v>4.7699999999999996</c:v>
                </c:pt>
                <c:pt idx="38">
                  <c:v>4.8570000000000002</c:v>
                </c:pt>
                <c:pt idx="39" formatCode="0.0">
                  <c:v>4.9000000000000004</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numCache>
            </c:numRef>
          </c:val>
          <c:smooth val="0"/>
        </c:ser>
        <c:ser>
          <c:idx val="6"/>
          <c:order val="7"/>
          <c:tx>
            <c:v>Everything Else</c:v>
          </c:tx>
          <c:spPr>
            <a:ln w="38100">
              <a:solidFill>
                <a:srgbClr val="1F497D"/>
              </a:solidFill>
            </a:ln>
          </c:spPr>
          <c:marker>
            <c:symbol val="none"/>
          </c:marker>
          <c:cat>
            <c:numRef>
              <c:f>'Spending by Category'!$B$8:$B$100</c:f>
              <c:numCache>
                <c:formatCode>yyyy</c:formatCode>
                <c:ptCount val="93"/>
                <c:pt idx="0">
                  <c:v>27759</c:v>
                </c:pt>
                <c:pt idx="1">
                  <c:v>28125</c:v>
                </c:pt>
                <c:pt idx="2">
                  <c:v>28490</c:v>
                </c:pt>
                <c:pt idx="3">
                  <c:v>28855</c:v>
                </c:pt>
                <c:pt idx="4">
                  <c:v>29220</c:v>
                </c:pt>
                <c:pt idx="5">
                  <c:v>29586</c:v>
                </c:pt>
                <c:pt idx="6">
                  <c:v>29951</c:v>
                </c:pt>
                <c:pt idx="7">
                  <c:v>30316</c:v>
                </c:pt>
                <c:pt idx="8">
                  <c:v>30681</c:v>
                </c:pt>
                <c:pt idx="9">
                  <c:v>31047</c:v>
                </c:pt>
                <c:pt idx="10">
                  <c:v>31412</c:v>
                </c:pt>
                <c:pt idx="11">
                  <c:v>31777</c:v>
                </c:pt>
                <c:pt idx="12">
                  <c:v>32142</c:v>
                </c:pt>
                <c:pt idx="13">
                  <c:v>32508</c:v>
                </c:pt>
                <c:pt idx="14">
                  <c:v>32873</c:v>
                </c:pt>
                <c:pt idx="15">
                  <c:v>33238</c:v>
                </c:pt>
                <c:pt idx="16">
                  <c:v>33603</c:v>
                </c:pt>
                <c:pt idx="17">
                  <c:v>33969</c:v>
                </c:pt>
                <c:pt idx="18">
                  <c:v>34334</c:v>
                </c:pt>
                <c:pt idx="19">
                  <c:v>34699</c:v>
                </c:pt>
                <c:pt idx="20">
                  <c:v>35064</c:v>
                </c:pt>
                <c:pt idx="21">
                  <c:v>35430</c:v>
                </c:pt>
                <c:pt idx="22">
                  <c:v>35795</c:v>
                </c:pt>
                <c:pt idx="23">
                  <c:v>36160</c:v>
                </c:pt>
                <c:pt idx="24">
                  <c:v>36525</c:v>
                </c:pt>
                <c:pt idx="25">
                  <c:v>36891</c:v>
                </c:pt>
                <c:pt idx="26">
                  <c:v>37256</c:v>
                </c:pt>
                <c:pt idx="27">
                  <c:v>37621</c:v>
                </c:pt>
                <c:pt idx="28">
                  <c:v>37986</c:v>
                </c:pt>
                <c:pt idx="29">
                  <c:v>38352</c:v>
                </c:pt>
                <c:pt idx="30">
                  <c:v>38717</c:v>
                </c:pt>
                <c:pt idx="31">
                  <c:v>39082</c:v>
                </c:pt>
                <c:pt idx="32">
                  <c:v>39447</c:v>
                </c:pt>
                <c:pt idx="33">
                  <c:v>39813</c:v>
                </c:pt>
                <c:pt idx="34">
                  <c:v>40178</c:v>
                </c:pt>
                <c:pt idx="35">
                  <c:v>40543</c:v>
                </c:pt>
                <c:pt idx="36">
                  <c:v>40908</c:v>
                </c:pt>
                <c:pt idx="37">
                  <c:v>41274</c:v>
                </c:pt>
                <c:pt idx="38">
                  <c:v>41639</c:v>
                </c:pt>
                <c:pt idx="39">
                  <c:v>42004</c:v>
                </c:pt>
                <c:pt idx="40">
                  <c:v>42369</c:v>
                </c:pt>
                <c:pt idx="41">
                  <c:v>42735</c:v>
                </c:pt>
                <c:pt idx="42">
                  <c:v>43100</c:v>
                </c:pt>
                <c:pt idx="43">
                  <c:v>43465</c:v>
                </c:pt>
                <c:pt idx="44">
                  <c:v>43830</c:v>
                </c:pt>
                <c:pt idx="45">
                  <c:v>44196</c:v>
                </c:pt>
                <c:pt idx="46">
                  <c:v>44561</c:v>
                </c:pt>
                <c:pt idx="47">
                  <c:v>44926</c:v>
                </c:pt>
                <c:pt idx="48">
                  <c:v>45291</c:v>
                </c:pt>
                <c:pt idx="49">
                  <c:v>45657</c:v>
                </c:pt>
                <c:pt idx="50">
                  <c:v>46022</c:v>
                </c:pt>
                <c:pt idx="51">
                  <c:v>46387</c:v>
                </c:pt>
                <c:pt idx="52">
                  <c:v>46752</c:v>
                </c:pt>
                <c:pt idx="53">
                  <c:v>47118</c:v>
                </c:pt>
                <c:pt idx="54">
                  <c:v>47483</c:v>
                </c:pt>
                <c:pt idx="55">
                  <c:v>47848</c:v>
                </c:pt>
                <c:pt idx="56">
                  <c:v>48213</c:v>
                </c:pt>
                <c:pt idx="57">
                  <c:v>48579</c:v>
                </c:pt>
                <c:pt idx="58">
                  <c:v>48944</c:v>
                </c:pt>
                <c:pt idx="59">
                  <c:v>49309</c:v>
                </c:pt>
                <c:pt idx="60">
                  <c:v>49674</c:v>
                </c:pt>
              </c:numCache>
            </c:numRef>
          </c:cat>
          <c:val>
            <c:numRef>
              <c:f>'Spending by Category'!$J$8:$J$68</c:f>
              <c:numCache>
                <c:formatCode>0.000</c:formatCode>
                <c:ptCount val="61"/>
                <c:pt idx="0">
                  <c:v>14.061962622625108</c:v>
                </c:pt>
                <c:pt idx="1">
                  <c:v>13.896721774587704</c:v>
                </c:pt>
                <c:pt idx="2">
                  <c:v>13.172300794971344</c:v>
                </c:pt>
                <c:pt idx="3">
                  <c:v>13.094924096610299</c:v>
                </c:pt>
                <c:pt idx="4">
                  <c:v>12.485761432281786</c:v>
                </c:pt>
                <c:pt idx="5">
                  <c:v>13.458183854618268</c:v>
                </c:pt>
                <c:pt idx="6">
                  <c:v>13.28217576491393</c:v>
                </c:pt>
                <c:pt idx="7">
                  <c:v>13.399893208204775</c:v>
                </c:pt>
                <c:pt idx="8">
                  <c:v>13.549689964840935</c:v>
                </c:pt>
                <c:pt idx="9">
                  <c:v>12.359553559795842</c:v>
                </c:pt>
                <c:pt idx="10">
                  <c:v>12.731749817053538</c:v>
                </c:pt>
                <c:pt idx="11">
                  <c:v>12.44205797996054</c:v>
                </c:pt>
                <c:pt idx="12">
                  <c:v>11.699454711802376</c:v>
                </c:pt>
                <c:pt idx="13">
                  <c:v>11.414257098518464</c:v>
                </c:pt>
                <c:pt idx="14">
                  <c:v>11.257814604194813</c:v>
                </c:pt>
                <c:pt idx="15">
                  <c:v>11.585277471331413</c:v>
                </c:pt>
                <c:pt idx="16">
                  <c:v>11.59509218456553</c:v>
                </c:pt>
                <c:pt idx="17">
                  <c:v>11.080437237022561</c:v>
                </c:pt>
                <c:pt idx="18">
                  <c:v>10.376505564855869</c:v>
                </c:pt>
                <c:pt idx="19">
                  <c:v>9.9757641624118669</c:v>
                </c:pt>
                <c:pt idx="20">
                  <c:v>9.2886469853263574</c:v>
                </c:pt>
                <c:pt idx="21">
                  <c:v>8.888264154845503</c:v>
                </c:pt>
                <c:pt idx="22">
                  <c:v>8.3910575729534429</c:v>
                </c:pt>
                <c:pt idx="23">
                  <c:v>8.3050752668959653</c:v>
                </c:pt>
                <c:pt idx="24">
                  <c:v>8.2906398842761106</c:v>
                </c:pt>
                <c:pt idx="25">
                  <c:v>8.3379421778170606</c:v>
                </c:pt>
                <c:pt idx="26">
                  <c:v>8.3283667646787478</c:v>
                </c:pt>
                <c:pt idx="27">
                  <c:v>9.2743515205272313</c:v>
                </c:pt>
                <c:pt idx="28">
                  <c:v>9.9309106940795786</c:v>
                </c:pt>
                <c:pt idx="29">
                  <c:v>9.8874640674237213</c:v>
                </c:pt>
                <c:pt idx="30">
                  <c:v>9.9931647059279847</c:v>
                </c:pt>
                <c:pt idx="31">
                  <c:v>10.035756778972173</c:v>
                </c:pt>
                <c:pt idx="32">
                  <c:v>9.3730856512588137</c:v>
                </c:pt>
                <c:pt idx="33">
                  <c:v>10.324570207524697</c:v>
                </c:pt>
                <c:pt idx="34">
                  <c:v>13.663492923350168</c:v>
                </c:pt>
                <c:pt idx="35">
                  <c:v>12.392062360560868</c:v>
                </c:pt>
                <c:pt idx="36">
                  <c:v>12.247783334389416</c:v>
                </c:pt>
                <c:pt idx="37">
                  <c:v>11.329393263401201</c:v>
                </c:pt>
                <c:pt idx="38">
                  <c:v>9.9731723988608785</c:v>
                </c:pt>
                <c:pt idx="39" formatCode="0.0">
                  <c:v>9.3000000000000007</c:v>
                </c:pt>
              </c:numCache>
            </c:numRef>
          </c:val>
          <c:smooth val="0"/>
        </c:ser>
        <c:dLbls>
          <c:showLegendKey val="0"/>
          <c:showVal val="0"/>
          <c:showCatName val="0"/>
          <c:showSerName val="0"/>
          <c:showPercent val="0"/>
          <c:showBubbleSize val="0"/>
        </c:dLbls>
        <c:marker val="1"/>
        <c:smooth val="0"/>
        <c:axId val="50057600"/>
        <c:axId val="50059904"/>
      </c:lineChart>
      <c:dateAx>
        <c:axId val="50057600"/>
        <c:scaling>
          <c:orientation val="minMax"/>
          <c:min val="27729"/>
        </c:scaling>
        <c:delete val="0"/>
        <c:axPos val="b"/>
        <c:numFmt formatCode="yyyy" sourceLinked="0"/>
        <c:majorTickMark val="out"/>
        <c:minorTickMark val="none"/>
        <c:tickLblPos val="nextTo"/>
        <c:txPr>
          <a:bodyPr/>
          <a:lstStyle/>
          <a:p>
            <a:pPr>
              <a:defRPr sz="900">
                <a:latin typeface="Arial" panose="020B0604020202020204" pitchFamily="34" charset="0"/>
                <a:cs typeface="Arial" panose="020B0604020202020204" pitchFamily="34" charset="0"/>
              </a:defRPr>
            </a:pPr>
            <a:endParaRPr lang="en-US"/>
          </a:p>
        </c:txPr>
        <c:crossAx val="50059904"/>
        <c:crosses val="autoZero"/>
        <c:auto val="1"/>
        <c:lblOffset val="100"/>
        <c:baseTimeUnit val="months"/>
        <c:majorUnit val="10"/>
        <c:majorTimeUnit val="years"/>
      </c:dateAx>
      <c:valAx>
        <c:axId val="50059904"/>
        <c:scaling>
          <c:orientation val="minMax"/>
        </c:scaling>
        <c:delete val="0"/>
        <c:axPos val="l"/>
        <c:majorGridlines>
          <c:spPr>
            <a:ln>
              <a:solidFill>
                <a:sysClr val="windowText" lastClr="000000">
                  <a:alpha val="30000"/>
                </a:sysClr>
              </a:solidFill>
              <a:prstDash val="dash"/>
            </a:ln>
          </c:spPr>
        </c:majorGridlines>
        <c:numFmt formatCode="0" sourceLinked="0"/>
        <c:majorTickMark val="none"/>
        <c:minorTickMark val="none"/>
        <c:tickLblPos val="nextTo"/>
        <c:spPr>
          <a:ln>
            <a:solidFill>
              <a:sysClr val="windowText" lastClr="000000"/>
            </a:solidFill>
          </a:ln>
        </c:spPr>
        <c:txPr>
          <a:bodyPr/>
          <a:lstStyle/>
          <a:p>
            <a:pPr>
              <a:defRPr sz="900">
                <a:latin typeface="Arial" panose="020B0604020202020204" pitchFamily="34" charset="0"/>
                <a:cs typeface="Arial" panose="020B0604020202020204" pitchFamily="34" charset="0"/>
              </a:defRPr>
            </a:pPr>
            <a:endParaRPr lang="en-US"/>
          </a:p>
        </c:txPr>
        <c:crossAx val="50057600"/>
        <c:crosses val="autoZero"/>
        <c:crossBetween val="midCat"/>
        <c:majorUnit val="4"/>
      </c:valAx>
    </c:plotArea>
    <c:legend>
      <c:legendPos val="t"/>
      <c:legendEntry>
        <c:idx val="0"/>
        <c:delete val="1"/>
      </c:legendEntry>
      <c:legendEntry>
        <c:idx val="1"/>
        <c:delete val="1"/>
      </c:legendEntry>
      <c:legendEntry>
        <c:idx val="2"/>
        <c:delete val="1"/>
      </c:legendEntry>
      <c:legendEntry>
        <c:idx val="3"/>
        <c:delete val="1"/>
      </c:legendEntry>
      <c:layout>
        <c:manualLayout>
          <c:xMode val="edge"/>
          <c:yMode val="edge"/>
          <c:x val="9.5865230387868178E-2"/>
          <c:y val="0.21475229658792652"/>
          <c:w val="0.90413485152354789"/>
          <c:h val="0.11004724409448818"/>
        </c:manualLayout>
      </c:layout>
      <c:overlay val="0"/>
      <c:txPr>
        <a:bodyPr/>
        <a:lstStyle/>
        <a:p>
          <a:pPr>
            <a:defRPr sz="900">
              <a:latin typeface="Arial" panose="020B0604020202020204" pitchFamily="34" charset="0"/>
              <a:cs typeface="Arial" panose="020B0604020202020204" pitchFamily="34" charset="0"/>
            </a:defRPr>
          </a:pPr>
          <a:endParaRPr lang="en-US"/>
        </a:p>
      </c:txPr>
    </c:legend>
    <c:plotVisOnly val="1"/>
    <c:dispBlanksAs val="gap"/>
    <c:showDLblsOverMax val="0"/>
  </c:chart>
  <c:spPr>
    <a:ln>
      <a:noFill/>
    </a:ln>
  </c:spPr>
  <c:txPr>
    <a:bodyPr/>
    <a:lstStyle/>
    <a:p>
      <a:pPr>
        <a:defRPr sz="1000">
          <a:latin typeface="Tw Cen MT" panose="020B0602020104020603" pitchFamily="34" charset="0"/>
        </a:defRPr>
      </a:pPr>
      <a:endParaRPr lang="en-US"/>
    </a:p>
  </c:tx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cdr:x>
      <cdr:y>0.88595</cdr:y>
    </cdr:from>
    <cdr:to>
      <cdr:x>0.59912</cdr:x>
      <cdr:y>0.96923</cdr:y>
    </cdr:to>
    <cdr:sp macro="" textlink="">
      <cdr:nvSpPr>
        <cdr:cNvPr id="3" name="TextBox 1"/>
        <cdr:cNvSpPr txBox="1"/>
      </cdr:nvSpPr>
      <cdr:spPr>
        <a:xfrm xmlns:a="http://schemas.openxmlformats.org/drawingml/2006/main">
          <a:off x="0" y="2959553"/>
          <a:ext cx="3971806" cy="27820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900" dirty="0">
              <a:latin typeface="Arial" panose="020B0604020202020204" pitchFamily="34" charset="0"/>
              <a:cs typeface="Arial" panose="020B0604020202020204" pitchFamily="34" charset="0"/>
            </a:rPr>
            <a:t>Source: Hutchins Center Calculations based</a:t>
          </a:r>
          <a:r>
            <a:rPr lang="en-US" sz="900" baseline="0" dirty="0">
              <a:latin typeface="Arial" panose="020B0604020202020204" pitchFamily="34" charset="0"/>
              <a:cs typeface="Arial" panose="020B0604020202020204" pitchFamily="34" charset="0"/>
            </a:rPr>
            <a:t> on </a:t>
          </a:r>
          <a:r>
            <a:rPr lang="en-US" sz="900" dirty="0">
              <a:latin typeface="Arial" panose="020B0604020202020204" pitchFamily="34" charset="0"/>
              <a:cs typeface="Arial" panose="020B0604020202020204" pitchFamily="34" charset="0"/>
            </a:rPr>
            <a:t> BEA</a:t>
          </a:r>
          <a:r>
            <a:rPr lang="en-US" sz="900" baseline="0" dirty="0">
              <a:latin typeface="Arial" panose="020B0604020202020204" pitchFamily="34" charset="0"/>
              <a:cs typeface="Arial" panose="020B0604020202020204" pitchFamily="34" charset="0"/>
            </a:rPr>
            <a:t> data; shaded areas indicate recessions.</a:t>
          </a:r>
          <a:endParaRPr lang="en-US" sz="9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cdr:x>
      <cdr:y>0.05994</cdr:y>
    </cdr:from>
    <cdr:to>
      <cdr:x>0.70141</cdr:x>
      <cdr:y>0.13239</cdr:y>
    </cdr:to>
    <cdr:sp macro="" textlink="">
      <cdr:nvSpPr>
        <cdr:cNvPr id="2" name="TextBox 1"/>
        <cdr:cNvSpPr txBox="1"/>
      </cdr:nvSpPr>
      <cdr:spPr>
        <a:xfrm xmlns:a="http://schemas.openxmlformats.org/drawingml/2006/main">
          <a:off x="0" y="164425"/>
          <a:ext cx="3223113" cy="19874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Contribution</a:t>
          </a:r>
          <a:r>
            <a:rPr lang="en-US" sz="900" baseline="0">
              <a:latin typeface="Arial" panose="020B0604020202020204" pitchFamily="34" charset="0"/>
              <a:cs typeface="Arial" panose="020B0604020202020204" pitchFamily="34" charset="0"/>
            </a:rPr>
            <a:t> of Fiscal Policy to Real GDP Growth</a:t>
          </a:r>
          <a:endParaRPr lang="en-US" sz="900">
            <a:latin typeface="Arial" panose="020B0604020202020204" pitchFamily="34" charset="0"/>
            <a:cs typeface="Arial" panose="020B0604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0.905</cdr:y>
    </cdr:from>
    <cdr:to>
      <cdr:x>0.36826</cdr:x>
      <cdr:y>1</cdr:y>
    </cdr:to>
    <cdr:sp macro="" textlink="">
      <cdr:nvSpPr>
        <cdr:cNvPr id="2" name="TextBox 1"/>
        <cdr:cNvSpPr txBox="1"/>
      </cdr:nvSpPr>
      <cdr:spPr>
        <a:xfrm xmlns:a="http://schemas.openxmlformats.org/drawingml/2006/main">
          <a:off x="0" y="2068839"/>
          <a:ext cx="2017060" cy="21716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900">
              <a:latin typeface="Arial" panose="020B0604020202020204" pitchFamily="34" charset="0"/>
              <a:cs typeface="Arial" panose="020B0604020202020204" pitchFamily="34" charset="0"/>
            </a:rPr>
            <a:t>Source: BLS; seasonally adjusted</a:t>
          </a:r>
        </a:p>
      </cdr:txBody>
    </cdr:sp>
  </cdr:relSizeAnchor>
  <cdr:relSizeAnchor xmlns:cdr="http://schemas.openxmlformats.org/drawingml/2006/chartDrawing">
    <cdr:from>
      <cdr:x>0.00343</cdr:x>
      <cdr:y>0.07614</cdr:y>
    </cdr:from>
    <cdr:to>
      <cdr:x>0.46351</cdr:x>
      <cdr:y>0.16769</cdr:y>
    </cdr:to>
    <cdr:sp macro="" textlink="">
      <cdr:nvSpPr>
        <cdr:cNvPr id="3" name="TextBox 1"/>
        <cdr:cNvSpPr txBox="1"/>
      </cdr:nvSpPr>
      <cdr:spPr>
        <a:xfrm xmlns:a="http://schemas.openxmlformats.org/drawingml/2006/main">
          <a:off x="17183" y="174064"/>
          <a:ext cx="2304147" cy="209283"/>
        </a:xfrm>
        <a:prstGeom xmlns:a="http://schemas.openxmlformats.org/drawingml/2006/main" prst="rect">
          <a:avLst/>
        </a:prstGeom>
      </cdr:spPr>
      <cdr:txBody>
        <a:bodyPr xmlns:a="http://schemas.openxmlformats.org/drawingml/2006/main" wrap="square" l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900">
              <a:latin typeface="Arial" panose="020B0604020202020204" pitchFamily="34" charset="0"/>
              <a:cs typeface="Arial" panose="020B0604020202020204" pitchFamily="34" charset="0"/>
            </a:rPr>
            <a:t>  Number of Jobs</a:t>
          </a:r>
        </a:p>
      </cdr:txBody>
    </cdr:sp>
  </cdr:relSizeAnchor>
</c:userShapes>
</file>

<file path=ppt/drawings/drawing3.xml><?xml version="1.0" encoding="utf-8"?>
<c:userShapes xmlns:c="http://schemas.openxmlformats.org/drawingml/2006/chart">
  <cdr:relSizeAnchor xmlns:cdr="http://schemas.openxmlformats.org/drawingml/2006/chartDrawing">
    <cdr:from>
      <cdr:x>1.7296E-7</cdr:x>
      <cdr:y>0.92014</cdr:y>
    </cdr:from>
    <cdr:to>
      <cdr:x>0.62109</cdr:x>
      <cdr:y>0.99608</cdr:y>
    </cdr:to>
    <cdr:sp macro="" textlink="">
      <cdr:nvSpPr>
        <cdr:cNvPr id="2" name="TextBox 1"/>
        <cdr:cNvSpPr txBox="1"/>
      </cdr:nvSpPr>
      <cdr:spPr>
        <a:xfrm xmlns:a="http://schemas.openxmlformats.org/drawingml/2006/main">
          <a:off x="1" y="2524125"/>
          <a:ext cx="3590923" cy="20832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panose="020B0604020202020204" pitchFamily="34" charset="0"/>
              <a:cs typeface="Arial" panose="020B0604020202020204" pitchFamily="34" charset="0"/>
            </a:rPr>
            <a:t>Source: BLS; </a:t>
          </a:r>
          <a:r>
            <a:rPr lang="en-US" sz="900" b="0" i="0" baseline="0" dirty="0">
              <a:effectLst/>
              <a:latin typeface="Arial" panose="020B0604020202020204" pitchFamily="34" charset="0"/>
              <a:ea typeface="+mn-ea"/>
              <a:cs typeface="Arial" panose="020B0604020202020204" pitchFamily="34" charset="0"/>
            </a:rPr>
            <a:t>excludes Postal Service and Census Workers</a:t>
          </a:r>
          <a:endParaRPr lang="en-US" sz="900" dirty="0">
            <a:effectLst/>
            <a:latin typeface="Arial" panose="020B0604020202020204" pitchFamily="34" charset="0"/>
            <a:cs typeface="Arial" panose="020B0604020202020204" pitchFamily="34" charset="0"/>
          </a:endParaRPr>
        </a:p>
        <a:p xmlns:a="http://schemas.openxmlformats.org/drawingml/2006/main">
          <a:pPr algn="l"/>
          <a:endParaRPr lang="en-US" sz="9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0.01014</cdr:x>
      <cdr:y>0.07124</cdr:y>
    </cdr:from>
    <cdr:to>
      <cdr:x>0.47013</cdr:x>
      <cdr:y>0.16279</cdr:y>
    </cdr:to>
    <cdr:sp macro="" textlink="">
      <cdr:nvSpPr>
        <cdr:cNvPr id="3" name="TextBox 1"/>
        <cdr:cNvSpPr txBox="1"/>
      </cdr:nvSpPr>
      <cdr:spPr>
        <a:xfrm xmlns:a="http://schemas.openxmlformats.org/drawingml/2006/main">
          <a:off x="50800" y="162858"/>
          <a:ext cx="2304147" cy="209283"/>
        </a:xfrm>
        <a:prstGeom xmlns:a="http://schemas.openxmlformats.org/drawingml/2006/main" prst="rect">
          <a:avLst/>
        </a:prstGeom>
      </cdr:spPr>
      <cdr:txBody>
        <a:bodyPr xmlns:a="http://schemas.openxmlformats.org/drawingml/2006/main" wrap="square" l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900">
              <a:latin typeface="Arial" panose="020B0604020202020204" pitchFamily="34" charset="0"/>
              <a:cs typeface="Arial" panose="020B0604020202020204" pitchFamily="34" charset="0"/>
            </a:rPr>
            <a:t> Number of Jobs</a:t>
          </a:r>
        </a:p>
      </cdr:txBody>
    </cdr:sp>
  </cdr:relSizeAnchor>
</c:userShapes>
</file>

<file path=ppt/drawings/drawing4.xml><?xml version="1.0" encoding="utf-8"?>
<c:userShapes xmlns:c="http://schemas.openxmlformats.org/drawingml/2006/chart">
  <cdr:relSizeAnchor xmlns:cdr="http://schemas.openxmlformats.org/drawingml/2006/chartDrawing">
    <cdr:from>
      <cdr:x>0</cdr:x>
      <cdr:y>0.91521</cdr:y>
    </cdr:from>
    <cdr:to>
      <cdr:x>0.32156</cdr:x>
      <cdr:y>0.97059</cdr:y>
    </cdr:to>
    <cdr:sp macro="" textlink="">
      <cdr:nvSpPr>
        <cdr:cNvPr id="4" name="TextBox 1"/>
        <cdr:cNvSpPr txBox="1"/>
      </cdr:nvSpPr>
      <cdr:spPr>
        <a:xfrm xmlns:a="http://schemas.openxmlformats.org/drawingml/2006/main">
          <a:off x="0" y="2092166"/>
          <a:ext cx="1853930" cy="12659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900">
              <a:latin typeface="Arial" panose="020B0604020202020204" pitchFamily="34" charset="0"/>
              <a:cs typeface="Arial" panose="020B0604020202020204" pitchFamily="34" charset="0"/>
            </a:rPr>
            <a:t>Source: BEA</a:t>
          </a:r>
        </a:p>
      </cdr:txBody>
    </cdr:sp>
  </cdr:relSizeAnchor>
  <cdr:relSizeAnchor xmlns:cdr="http://schemas.openxmlformats.org/drawingml/2006/chartDrawing">
    <cdr:from>
      <cdr:x>0</cdr:x>
      <cdr:y>0.09281</cdr:y>
    </cdr:from>
    <cdr:to>
      <cdr:x>0.46014</cdr:x>
      <cdr:y>0.18436</cdr:y>
    </cdr:to>
    <cdr:sp macro="" textlink="">
      <cdr:nvSpPr>
        <cdr:cNvPr id="2" name="TextBox 1"/>
        <cdr:cNvSpPr txBox="1"/>
      </cdr:nvSpPr>
      <cdr:spPr>
        <a:xfrm xmlns:a="http://schemas.openxmlformats.org/drawingml/2006/main">
          <a:off x="0" y="212167"/>
          <a:ext cx="2652903" cy="209284"/>
        </a:xfrm>
        <a:prstGeom xmlns:a="http://schemas.openxmlformats.org/drawingml/2006/main" prst="rect">
          <a:avLst/>
        </a:prstGeom>
      </cdr:spPr>
      <cdr:txBody>
        <a:bodyPr xmlns:a="http://schemas.openxmlformats.org/drawingml/2006/main" vertOverflow="clip" wrap="square" lIns="0"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  Billions of Chained 2009 Dollars,  Annual Rate</a:t>
          </a:r>
        </a:p>
      </cdr:txBody>
    </cdr:sp>
  </cdr:relSizeAnchor>
</c:userShapes>
</file>

<file path=ppt/drawings/drawing5.xml><?xml version="1.0" encoding="utf-8"?>
<c:userShapes xmlns:c="http://schemas.openxmlformats.org/drawingml/2006/chart">
  <cdr:relSizeAnchor xmlns:cdr="http://schemas.openxmlformats.org/drawingml/2006/chartDrawing">
    <cdr:from>
      <cdr:x>0</cdr:x>
      <cdr:y>0.92187</cdr:y>
    </cdr:from>
    <cdr:to>
      <cdr:x>0.34375</cdr:x>
      <cdr:y>1</cdr:y>
    </cdr:to>
    <cdr:sp macro="" textlink="">
      <cdr:nvSpPr>
        <cdr:cNvPr id="4" name="TextBox 1"/>
        <cdr:cNvSpPr txBox="1"/>
      </cdr:nvSpPr>
      <cdr:spPr>
        <a:xfrm xmlns:a="http://schemas.openxmlformats.org/drawingml/2006/main">
          <a:off x="0" y="2528874"/>
          <a:ext cx="1973548" cy="21432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900">
              <a:latin typeface="Arial" panose="020B0604020202020204" pitchFamily="34" charset="0"/>
              <a:cs typeface="Arial" panose="020B0604020202020204" pitchFamily="34" charset="0"/>
            </a:rPr>
            <a:t>Source: Census</a:t>
          </a:r>
        </a:p>
      </cdr:txBody>
    </cdr:sp>
  </cdr:relSizeAnchor>
  <cdr:relSizeAnchor xmlns:cdr="http://schemas.openxmlformats.org/drawingml/2006/chartDrawing">
    <cdr:from>
      <cdr:x>0</cdr:x>
      <cdr:y>0.05246</cdr:y>
    </cdr:from>
    <cdr:to>
      <cdr:x>0.92525</cdr:x>
      <cdr:y>0.12547</cdr:y>
    </cdr:to>
    <cdr:sp macro="" textlink="">
      <cdr:nvSpPr>
        <cdr:cNvPr id="2" name="TextBox 1"/>
        <cdr:cNvSpPr txBox="1"/>
      </cdr:nvSpPr>
      <cdr:spPr>
        <a:xfrm xmlns:a="http://schemas.openxmlformats.org/drawingml/2006/main">
          <a:off x="0" y="143909"/>
          <a:ext cx="5312074" cy="200281"/>
        </a:xfrm>
        <a:prstGeom xmlns:a="http://schemas.openxmlformats.org/drawingml/2006/main" prst="rect">
          <a:avLst/>
        </a:prstGeom>
      </cdr:spPr>
      <cdr:txBody>
        <a:bodyPr xmlns:a="http://schemas.openxmlformats.org/drawingml/2006/main" vertOverflow="clip" wrap="square" lIns="0" rtlCol="0"/>
        <a:lstStyle xmlns:a="http://schemas.openxmlformats.org/drawingml/2006/main"/>
        <a:p xmlns:a="http://schemas.openxmlformats.org/drawingml/2006/main">
          <a:r>
            <a:rPr lang="en-US" sz="500">
              <a:latin typeface="Arial" panose="020B0604020202020204" pitchFamily="34" charset="0"/>
              <a:cs typeface="Arial" panose="020B0604020202020204" pitchFamily="34" charset="0"/>
            </a:rPr>
            <a:t>  </a:t>
          </a:r>
          <a:r>
            <a:rPr lang="en-US" sz="900">
              <a:latin typeface="Arial" panose="020B0604020202020204" pitchFamily="34" charset="0"/>
              <a:cs typeface="Arial" panose="020B0604020202020204" pitchFamily="34" charset="0"/>
            </a:rPr>
            <a:t>Four-Quarter Moving Average of the Year-Over-Year</a:t>
          </a:r>
        </a:p>
      </cdr:txBody>
    </cdr:sp>
  </cdr:relSizeAnchor>
</c:userShapes>
</file>

<file path=ppt/drawings/drawing6.xml><?xml version="1.0" encoding="utf-8"?>
<c:userShapes xmlns:c="http://schemas.openxmlformats.org/drawingml/2006/chart">
  <cdr:relSizeAnchor xmlns:cdr="http://schemas.openxmlformats.org/drawingml/2006/chartDrawing">
    <cdr:from>
      <cdr:x>0</cdr:x>
      <cdr:y>0.88927</cdr:y>
    </cdr:from>
    <cdr:to>
      <cdr:x>0.51282</cdr:x>
      <cdr:y>1</cdr:y>
    </cdr:to>
    <cdr:sp macro="" textlink="">
      <cdr:nvSpPr>
        <cdr:cNvPr id="2" name="TextBox 1"/>
        <cdr:cNvSpPr txBox="1"/>
      </cdr:nvSpPr>
      <cdr:spPr>
        <a:xfrm xmlns:a="http://schemas.openxmlformats.org/drawingml/2006/main">
          <a:off x="0" y="1619810"/>
          <a:ext cx="3275562" cy="20170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900">
              <a:latin typeface="Arial" panose="020B0604020202020204" pitchFamily="34" charset="0"/>
              <a:cs typeface="Arial" panose="020B0604020202020204" pitchFamily="34" charset="0"/>
            </a:rPr>
            <a:t>Source: CBO</a:t>
          </a:r>
        </a:p>
      </cdr:txBody>
    </cdr:sp>
  </cdr:relSizeAnchor>
  <cdr:relSizeAnchor xmlns:cdr="http://schemas.openxmlformats.org/drawingml/2006/chartDrawing">
    <cdr:from>
      <cdr:x>0</cdr:x>
      <cdr:y>0.07626</cdr:y>
    </cdr:from>
    <cdr:to>
      <cdr:x>0.58173</cdr:x>
      <cdr:y>0.24361</cdr:y>
    </cdr:to>
    <cdr:sp macro="" textlink="">
      <cdr:nvSpPr>
        <cdr:cNvPr id="5" name="TextBox 1"/>
        <cdr:cNvSpPr txBox="1"/>
      </cdr:nvSpPr>
      <cdr:spPr>
        <a:xfrm xmlns:a="http://schemas.openxmlformats.org/drawingml/2006/main">
          <a:off x="0" y="139465"/>
          <a:ext cx="3191604" cy="3060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As a Percent of</a:t>
          </a:r>
          <a:r>
            <a:rPr lang="en-US" sz="900" baseline="0">
              <a:latin typeface="Arial" panose="020B0604020202020204" pitchFamily="34" charset="0"/>
              <a:cs typeface="Arial" panose="020B0604020202020204" pitchFamily="34" charset="0"/>
            </a:rPr>
            <a:t> GDP</a:t>
          </a:r>
          <a:endParaRPr lang="en-US" sz="900">
            <a:latin typeface="Arial" panose="020B0604020202020204" pitchFamily="34" charset="0"/>
            <a:cs typeface="Arial" panose="020B0604020202020204" pitchFamily="34" charset="0"/>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cdr:x>
      <cdr:y>0.91378</cdr:y>
    </cdr:from>
    <cdr:to>
      <cdr:x>0.53846</cdr:x>
      <cdr:y>1</cdr:y>
    </cdr:to>
    <cdr:sp macro="" textlink="">
      <cdr:nvSpPr>
        <cdr:cNvPr id="2" name="TextBox 1"/>
        <cdr:cNvSpPr txBox="1"/>
      </cdr:nvSpPr>
      <cdr:spPr>
        <a:xfrm xmlns:a="http://schemas.openxmlformats.org/drawingml/2006/main">
          <a:off x="0" y="1914819"/>
          <a:ext cx="3456832" cy="18068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900">
              <a:latin typeface="Arial" panose="020B0604020202020204" pitchFamily="34" charset="0"/>
              <a:cs typeface="Arial" panose="020B0604020202020204" pitchFamily="34" charset="0"/>
            </a:rPr>
            <a:t>Source: CBO</a:t>
          </a:r>
        </a:p>
      </cdr:txBody>
    </cdr:sp>
  </cdr:relSizeAnchor>
  <cdr:relSizeAnchor xmlns:cdr="http://schemas.openxmlformats.org/drawingml/2006/chartDrawing">
    <cdr:from>
      <cdr:x>0.0016</cdr:x>
      <cdr:y>0.07332</cdr:y>
    </cdr:from>
    <cdr:to>
      <cdr:x>0.45353</cdr:x>
      <cdr:y>0.17749</cdr:y>
    </cdr:to>
    <cdr:sp macro="" textlink="">
      <cdr:nvSpPr>
        <cdr:cNvPr id="5" name="TextBox 1"/>
        <cdr:cNvSpPr txBox="1"/>
      </cdr:nvSpPr>
      <cdr:spPr>
        <a:xfrm xmlns:a="http://schemas.openxmlformats.org/drawingml/2006/main">
          <a:off x="8822" y="134080"/>
          <a:ext cx="2491740" cy="19050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 As a Percent of GDP</a:t>
          </a:r>
        </a:p>
      </cdr:txBody>
    </cdr:sp>
  </cdr:relSizeAnchor>
</c:userShapes>
</file>

<file path=ppt/drawings/drawing8.xml><?xml version="1.0" encoding="utf-8"?>
<c:userShapes xmlns:c="http://schemas.openxmlformats.org/drawingml/2006/chart">
  <cdr:relSizeAnchor xmlns:cdr="http://schemas.openxmlformats.org/drawingml/2006/chartDrawing">
    <cdr:from>
      <cdr:x>0.00387</cdr:x>
      <cdr:y>0.90104</cdr:y>
    </cdr:from>
    <cdr:to>
      <cdr:x>0.34326</cdr:x>
      <cdr:y>1</cdr:y>
    </cdr:to>
    <cdr:sp macro="" textlink="">
      <cdr:nvSpPr>
        <cdr:cNvPr id="4" name="TextBox 1"/>
        <cdr:cNvSpPr txBox="1"/>
      </cdr:nvSpPr>
      <cdr:spPr>
        <a:xfrm xmlns:a="http://schemas.openxmlformats.org/drawingml/2006/main">
          <a:off x="19050" y="1647825"/>
          <a:ext cx="1668828" cy="18097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900">
              <a:latin typeface="Arial" panose="020B0604020202020204" pitchFamily="34" charset="0"/>
              <a:cs typeface="Arial" panose="020B0604020202020204" pitchFamily="34" charset="0"/>
            </a:rPr>
            <a:t>Source: CBO</a:t>
          </a:r>
        </a:p>
      </cdr:txBody>
    </cdr:sp>
  </cdr:relSizeAnchor>
  <cdr:relSizeAnchor xmlns:cdr="http://schemas.openxmlformats.org/drawingml/2006/chartDrawing">
    <cdr:from>
      <cdr:x>0</cdr:x>
      <cdr:y>0.08516</cdr:y>
    </cdr:from>
    <cdr:to>
      <cdr:x>0.45193</cdr:x>
      <cdr:y>0.22247</cdr:y>
    </cdr:to>
    <cdr:sp macro="" textlink="">
      <cdr:nvSpPr>
        <cdr:cNvPr id="2" name="TextBox 1"/>
        <cdr:cNvSpPr txBox="1"/>
      </cdr:nvSpPr>
      <cdr:spPr>
        <a:xfrm xmlns:a="http://schemas.openxmlformats.org/drawingml/2006/main">
          <a:off x="0" y="155740"/>
          <a:ext cx="2491740" cy="2511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 As a Percent of GDP</a:t>
          </a:r>
        </a:p>
      </cdr:txBody>
    </cdr:sp>
  </cdr:relSizeAnchor>
</c:userShapes>
</file>

<file path=ppt/drawings/drawing9.xml><?xml version="1.0" encoding="utf-8"?>
<c:userShapes xmlns:c="http://schemas.openxmlformats.org/drawingml/2006/chart">
  <cdr:relSizeAnchor xmlns:cdr="http://schemas.openxmlformats.org/drawingml/2006/chartDrawing">
    <cdr:from>
      <cdr:x>0</cdr:x>
      <cdr:y>0.90834</cdr:y>
    </cdr:from>
    <cdr:to>
      <cdr:x>0.44875</cdr:x>
      <cdr:y>1</cdr:y>
    </cdr:to>
    <cdr:sp macro="" textlink="">
      <cdr:nvSpPr>
        <cdr:cNvPr id="2" name="TextBox 1"/>
        <cdr:cNvSpPr txBox="1"/>
      </cdr:nvSpPr>
      <cdr:spPr>
        <a:xfrm xmlns:a="http://schemas.openxmlformats.org/drawingml/2006/main">
          <a:off x="0" y="1661172"/>
          <a:ext cx="2462022" cy="16762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900">
              <a:latin typeface="Arial" panose="020B0604020202020204" pitchFamily="34" charset="0"/>
              <a:cs typeface="Arial" panose="020B0604020202020204" pitchFamily="34" charset="0"/>
            </a:rPr>
            <a:t>Source: CBO</a:t>
          </a:r>
        </a:p>
      </cdr:txBody>
    </cdr:sp>
  </cdr:relSizeAnchor>
  <cdr:relSizeAnchor xmlns:cdr="http://schemas.openxmlformats.org/drawingml/2006/chartDrawing">
    <cdr:from>
      <cdr:x>0</cdr:x>
      <cdr:y>0.0801</cdr:y>
    </cdr:from>
    <cdr:to>
      <cdr:x>0.45193</cdr:x>
      <cdr:y>0.19372</cdr:y>
    </cdr:to>
    <cdr:sp macro="" textlink="">
      <cdr:nvSpPr>
        <cdr:cNvPr id="5" name="TextBox 1"/>
        <cdr:cNvSpPr txBox="1"/>
      </cdr:nvSpPr>
      <cdr:spPr>
        <a:xfrm xmlns:a="http://schemas.openxmlformats.org/drawingml/2006/main">
          <a:off x="0" y="146496"/>
          <a:ext cx="2491740" cy="20778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As a Percent</a:t>
          </a:r>
          <a:r>
            <a:rPr lang="en-US" sz="900" baseline="0">
              <a:latin typeface="Arial" panose="020B0604020202020204" pitchFamily="34" charset="0"/>
              <a:cs typeface="Arial" panose="020B0604020202020204" pitchFamily="34" charset="0"/>
            </a:rPr>
            <a:t> of GDP</a:t>
          </a:r>
          <a:endParaRPr lang="en-US" sz="900">
            <a:latin typeface="Arial" panose="020B0604020202020204" pitchFamily="34" charset="0"/>
            <a:cs typeface="Arial" panose="020B0604020202020204" pitchFamily="34" charset="0"/>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8B4BE1-E3B9-457F-963E-EDF59E4CEF99}"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2C6AF-3535-4457-B697-B6ED4B928ACE}" type="slidenum">
              <a:rPr lang="en-US" smtClean="0"/>
              <a:t>‹#›</a:t>
            </a:fld>
            <a:endParaRPr lang="en-US"/>
          </a:p>
        </p:txBody>
      </p:sp>
    </p:spTree>
    <p:extLst>
      <p:ext uri="{BB962C8B-B14F-4D97-AF65-F5344CB8AC3E}">
        <p14:creationId xmlns:p14="http://schemas.microsoft.com/office/powerpoint/2010/main" val="38721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B4BE1-E3B9-457F-963E-EDF59E4CEF99}"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2C6AF-3535-4457-B697-B6ED4B928ACE}" type="slidenum">
              <a:rPr lang="en-US" smtClean="0"/>
              <a:t>‹#›</a:t>
            </a:fld>
            <a:endParaRPr lang="en-US"/>
          </a:p>
        </p:txBody>
      </p:sp>
    </p:spTree>
    <p:extLst>
      <p:ext uri="{BB962C8B-B14F-4D97-AF65-F5344CB8AC3E}">
        <p14:creationId xmlns:p14="http://schemas.microsoft.com/office/powerpoint/2010/main" val="405315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B4BE1-E3B9-457F-963E-EDF59E4CEF99}"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2C6AF-3535-4457-B697-B6ED4B928ACE}" type="slidenum">
              <a:rPr lang="en-US" smtClean="0"/>
              <a:t>‹#›</a:t>
            </a:fld>
            <a:endParaRPr lang="en-US"/>
          </a:p>
        </p:txBody>
      </p:sp>
    </p:spTree>
    <p:extLst>
      <p:ext uri="{BB962C8B-B14F-4D97-AF65-F5344CB8AC3E}">
        <p14:creationId xmlns:p14="http://schemas.microsoft.com/office/powerpoint/2010/main" val="224089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B4BE1-E3B9-457F-963E-EDF59E4CEF99}"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2C6AF-3535-4457-B697-B6ED4B928ACE}" type="slidenum">
              <a:rPr lang="en-US" smtClean="0"/>
              <a:t>‹#›</a:t>
            </a:fld>
            <a:endParaRPr lang="en-US"/>
          </a:p>
        </p:txBody>
      </p:sp>
    </p:spTree>
    <p:extLst>
      <p:ext uri="{BB962C8B-B14F-4D97-AF65-F5344CB8AC3E}">
        <p14:creationId xmlns:p14="http://schemas.microsoft.com/office/powerpoint/2010/main" val="409022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8B4BE1-E3B9-457F-963E-EDF59E4CEF99}"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2C6AF-3535-4457-B697-B6ED4B928ACE}" type="slidenum">
              <a:rPr lang="en-US" smtClean="0"/>
              <a:t>‹#›</a:t>
            </a:fld>
            <a:endParaRPr lang="en-US"/>
          </a:p>
        </p:txBody>
      </p:sp>
    </p:spTree>
    <p:extLst>
      <p:ext uri="{BB962C8B-B14F-4D97-AF65-F5344CB8AC3E}">
        <p14:creationId xmlns:p14="http://schemas.microsoft.com/office/powerpoint/2010/main" val="190092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8B4BE1-E3B9-457F-963E-EDF59E4CEF99}" type="datetimeFigureOut">
              <a:rPr lang="en-US" smtClean="0"/>
              <a:t>10/24/2014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2C6AF-3535-4457-B697-B6ED4B928ACE}" type="slidenum">
              <a:rPr lang="en-US" smtClean="0"/>
              <a:t>‹#›</a:t>
            </a:fld>
            <a:endParaRPr lang="en-US"/>
          </a:p>
        </p:txBody>
      </p:sp>
    </p:spTree>
    <p:extLst>
      <p:ext uri="{BB962C8B-B14F-4D97-AF65-F5344CB8AC3E}">
        <p14:creationId xmlns:p14="http://schemas.microsoft.com/office/powerpoint/2010/main" val="23810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8B4BE1-E3B9-457F-963E-EDF59E4CEF99}" type="datetimeFigureOut">
              <a:rPr lang="en-US" smtClean="0"/>
              <a:t>10/24/2014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42C6AF-3535-4457-B697-B6ED4B928ACE}" type="slidenum">
              <a:rPr lang="en-US" smtClean="0"/>
              <a:t>‹#›</a:t>
            </a:fld>
            <a:endParaRPr lang="en-US"/>
          </a:p>
        </p:txBody>
      </p:sp>
    </p:spTree>
    <p:extLst>
      <p:ext uri="{BB962C8B-B14F-4D97-AF65-F5344CB8AC3E}">
        <p14:creationId xmlns:p14="http://schemas.microsoft.com/office/powerpoint/2010/main" val="172955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8B4BE1-E3B9-457F-963E-EDF59E4CEF99}" type="datetimeFigureOut">
              <a:rPr lang="en-US" smtClean="0"/>
              <a:t>10/24/2014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42C6AF-3535-4457-B697-B6ED4B928ACE}" type="slidenum">
              <a:rPr lang="en-US" smtClean="0"/>
              <a:t>‹#›</a:t>
            </a:fld>
            <a:endParaRPr lang="en-US"/>
          </a:p>
        </p:txBody>
      </p:sp>
    </p:spTree>
    <p:extLst>
      <p:ext uri="{BB962C8B-B14F-4D97-AF65-F5344CB8AC3E}">
        <p14:creationId xmlns:p14="http://schemas.microsoft.com/office/powerpoint/2010/main" val="107344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B4BE1-E3B9-457F-963E-EDF59E4CEF99}" type="datetimeFigureOut">
              <a:rPr lang="en-US" smtClean="0"/>
              <a:t>10/24/2014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42C6AF-3535-4457-B697-B6ED4B928ACE}" type="slidenum">
              <a:rPr lang="en-US" smtClean="0"/>
              <a:t>‹#›</a:t>
            </a:fld>
            <a:endParaRPr lang="en-US"/>
          </a:p>
        </p:txBody>
      </p:sp>
    </p:spTree>
    <p:extLst>
      <p:ext uri="{BB962C8B-B14F-4D97-AF65-F5344CB8AC3E}">
        <p14:creationId xmlns:p14="http://schemas.microsoft.com/office/powerpoint/2010/main" val="242804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B4BE1-E3B9-457F-963E-EDF59E4CEF99}" type="datetimeFigureOut">
              <a:rPr lang="en-US" smtClean="0"/>
              <a:t>10/24/2014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2C6AF-3535-4457-B697-B6ED4B928ACE}" type="slidenum">
              <a:rPr lang="en-US" smtClean="0"/>
              <a:t>‹#›</a:t>
            </a:fld>
            <a:endParaRPr lang="en-US"/>
          </a:p>
        </p:txBody>
      </p:sp>
    </p:spTree>
    <p:extLst>
      <p:ext uri="{BB962C8B-B14F-4D97-AF65-F5344CB8AC3E}">
        <p14:creationId xmlns:p14="http://schemas.microsoft.com/office/powerpoint/2010/main" val="411944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B4BE1-E3B9-457F-963E-EDF59E4CEF99}" type="datetimeFigureOut">
              <a:rPr lang="en-US" smtClean="0"/>
              <a:t>10/24/2014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2C6AF-3535-4457-B697-B6ED4B928ACE}" type="slidenum">
              <a:rPr lang="en-US" smtClean="0"/>
              <a:t>‹#›</a:t>
            </a:fld>
            <a:endParaRPr lang="en-US"/>
          </a:p>
        </p:txBody>
      </p:sp>
    </p:spTree>
    <p:extLst>
      <p:ext uri="{BB962C8B-B14F-4D97-AF65-F5344CB8AC3E}">
        <p14:creationId xmlns:p14="http://schemas.microsoft.com/office/powerpoint/2010/main" val="260905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B4BE1-E3B9-457F-963E-EDF59E4CEF99}" type="datetimeFigureOut">
              <a:rPr lang="en-US" smtClean="0"/>
              <a:t>10/24/2014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2C6AF-3535-4457-B697-B6ED4B928ACE}" type="slidenum">
              <a:rPr lang="en-US" smtClean="0"/>
              <a:t>‹#›</a:t>
            </a:fld>
            <a:endParaRPr lang="en-US"/>
          </a:p>
        </p:txBody>
      </p:sp>
    </p:spTree>
    <p:extLst>
      <p:ext uri="{BB962C8B-B14F-4D97-AF65-F5344CB8AC3E}">
        <p14:creationId xmlns:p14="http://schemas.microsoft.com/office/powerpoint/2010/main" val="51640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ookings.edu/~/media/Multimedia/Interactives/2014/FiscalBarometer/csv/fiscal_iFinal.csv" TargetMode="External"/><Relationship Id="rId2" Type="http://schemas.openxmlformats.org/officeDocument/2006/relationships/hyperlink" Target="http://www.brookings.edu/~/media/Multimedia/Interactives/2014/FiscalBarometer/csv/jobs_stateFinal.csv" TargetMode="External"/><Relationship Id="rId1" Type="http://schemas.openxmlformats.org/officeDocument/2006/relationships/slideLayout" Target="../slideLayouts/slideLayout6.xml"/><Relationship Id="rId5" Type="http://schemas.openxmlformats.org/officeDocument/2006/relationships/chart" Target="../charts/char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www.brookings.edu/~/media/Multimedia/Interactives/2014/FiscalBarometer/csv/long_categoryFinal.csv" TargetMode="External"/><Relationship Id="rId2" Type="http://schemas.openxmlformats.org/officeDocument/2006/relationships/hyperlink" Target="http://www.brookings.edu/~/media/Multimedia/Interactives/2014/FiscalBarometer/csv/jobs_stateFinal.csv" TargetMode="External"/><Relationship Id="rId1" Type="http://schemas.openxmlformats.org/officeDocument/2006/relationships/slideLayout" Target="../slideLayouts/slideLayout6.xml"/><Relationship Id="rId5" Type="http://schemas.openxmlformats.org/officeDocument/2006/relationships/chart" Target="../charts/chart9.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brookings.edu/~/media/Multimedia/Interactives/2014/FiscalBarometer/csv/jobs_stateFinal.csv" TargetMode="Externa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www.brookings.edu/~/media/Multimedia/Interactives/2014/FiscalBarometer/csv/jobs_fedFinal.csv" TargetMode="External"/><Relationship Id="rId4" Type="http://schemas.openxmlformats.org/officeDocument/2006/relationships/hyperlink" Target="http://www.brookings.edu/~/media/Multimedia/Interactives/2014/FiscalBarometer/csv/jobs_stateFinal.csv" TargetMode="Externa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www.brookings.edu/~/media/Multimedia/Interactives/2014/FiscalBarometer/csv/jobs_structures.csv" TargetMode="External"/><Relationship Id="rId4" Type="http://schemas.openxmlformats.org/officeDocument/2006/relationships/hyperlink" Target="http://www.brookings.edu/~/media/Multimedia/Interactives/2014/FiscalBarometer/csv/jobs_stateFinal.cs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brookings.edu/~/media/Multimedia/Interactives/2014/FiscalBarometer/csv/jobs_stateFinal.csv" TargetMode="Externa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www.brookings.edu/~/media/Multimedia/Interactives/2014/FiscalBarometer/csv/taxes_cboFinal.csv"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brookings.edu/~/media/Multimedia/Interactives/2014/FiscalBarometer/csv/taxes_stateFinal.csv" TargetMode="External"/><Relationship Id="rId2" Type="http://schemas.openxmlformats.org/officeDocument/2006/relationships/hyperlink" Target="http://www.brookings.edu/~/media/Multimedia/Interactives/2014/FiscalBarometer/csv/jobs_stateFinal.csv" TargetMode="External"/><Relationship Id="rId1" Type="http://schemas.openxmlformats.org/officeDocument/2006/relationships/slideLayout" Target="../slideLayouts/slideLayout6.xml"/><Relationship Id="rId5" Type="http://schemas.openxmlformats.org/officeDocument/2006/relationships/chart" Target="../charts/char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www.brookings.edu/~/media/Multimedia/Interactives/2014/FiscalBarometer/csv/long_deficitFinal.csv" TargetMode="External"/><Relationship Id="rId2" Type="http://schemas.openxmlformats.org/officeDocument/2006/relationships/hyperlink" Target="http://www.brookings.edu/~/media/Multimedia/Interactives/2014/FiscalBarometer/csv/jobs_stateFinal.csv" TargetMode="External"/><Relationship Id="rId1" Type="http://schemas.openxmlformats.org/officeDocument/2006/relationships/slideLayout" Target="../slideLayouts/slideLayout6.xml"/><Relationship Id="rId5" Type="http://schemas.openxmlformats.org/officeDocument/2006/relationships/chart" Target="../charts/char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www.brookings.edu/~/media/Multimedia/Interactives/2014/FiscalBarometer/csv/long_revenueFinal.csv" TargetMode="External"/><Relationship Id="rId2" Type="http://schemas.openxmlformats.org/officeDocument/2006/relationships/hyperlink" Target="http://www.brookings.edu/~/media/Multimedia/Interactives/2014/FiscalBarometer/csv/jobs_stateFinal.csv" TargetMode="External"/><Relationship Id="rId1" Type="http://schemas.openxmlformats.org/officeDocument/2006/relationships/slideLayout" Target="../slideLayouts/slideLayout6.xml"/><Relationship Id="rId5" Type="http://schemas.openxmlformats.org/officeDocument/2006/relationships/chart" Target="../charts/char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www.brookings.edu/~/media/Multimedia/Interactives/2014/FiscalBarometer/csv/long_debtFinal.csv" TargetMode="External"/><Relationship Id="rId2" Type="http://schemas.openxmlformats.org/officeDocument/2006/relationships/hyperlink" Target="http://www.brookings.edu/~/media/Multimedia/Interactives/2014/FiscalBarometer/csv/jobs_stateFinal.csv" TargetMode="External"/><Relationship Id="rId1" Type="http://schemas.openxmlformats.org/officeDocument/2006/relationships/slideLayout" Target="../slideLayouts/slideLayout6.xml"/><Relationship Id="rId5" Type="http://schemas.openxmlformats.org/officeDocument/2006/relationships/chart" Target="../charts/char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Autofit/>
          </a:bodyPr>
          <a:lstStyle/>
          <a:p>
            <a:r>
              <a:rPr lang="en-US" sz="2800" b="0" dirty="0" smtClean="0">
                <a:solidFill>
                  <a:srgbClr val="053769"/>
                </a:solidFill>
                <a:latin typeface="Georgia" panose="02040502050405020303" pitchFamily="18" charset="0"/>
              </a:rPr>
              <a:t>Fiscal Impact Measure</a:t>
            </a:r>
            <a:endParaRPr lang="en-US" sz="2800" dirty="0">
              <a:solidFill>
                <a:srgbClr val="053769"/>
              </a:solidFill>
              <a:latin typeface="Georgia" panose="02040502050405020303" pitchFamily="18" charset="0"/>
            </a:endParaRPr>
          </a:p>
        </p:txBody>
      </p:sp>
      <p:sp>
        <p:nvSpPr>
          <p:cNvPr id="4" name="Rectangle 3">
            <a:hlinkClick r:id="rId2"/>
          </p:cNvPr>
          <p:cNvSpPr/>
          <p:nvPr/>
        </p:nvSpPr>
        <p:spPr>
          <a:xfrm>
            <a:off x="0" y="6550223"/>
            <a:ext cx="3124200" cy="307777"/>
          </a:xfrm>
          <a:prstGeom prst="rect">
            <a:avLst/>
          </a:prstGeom>
        </p:spPr>
        <p:txBody>
          <a:bodyPr wrap="square">
            <a:spAutoFit/>
          </a:bodyPr>
          <a:lstStyle/>
          <a:p>
            <a:pPr algn="ctr"/>
            <a:r>
              <a:rPr lang="en-US" sz="1400" dirty="0" smtClean="0">
                <a:latin typeface="Arial" panose="020B0604020202020204" pitchFamily="34" charset="0"/>
                <a:cs typeface="Arial" panose="020B0604020202020204" pitchFamily="34" charset="0"/>
                <a:hlinkClick r:id="rId3"/>
              </a:rPr>
              <a:t>Click here to download the data</a:t>
            </a:r>
            <a:endParaRPr lang="en-US" sz="1400" dirty="0" smtClean="0">
              <a:latin typeface="Arial" panose="020B0604020202020204" pitchFamily="34" charset="0"/>
              <a:cs typeface="Arial" panose="020B0604020202020204" pitchFamily="34" charset="0"/>
            </a:endParaRPr>
          </a:p>
        </p:txBody>
      </p:sp>
      <p:pic>
        <p:nvPicPr>
          <p:cNvPr id="5" name="Picture 2" descr="N:\Hutchins\Administration\Logo Files\HC on Fiscal &amp; Monetary Policy_NEW_BROOKINGS_CMY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6153944"/>
            <a:ext cx="2570993" cy="5501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Chart 11"/>
          <p:cNvGraphicFramePr>
            <a:graphicFrameLocks/>
          </p:cNvGraphicFramePr>
          <p:nvPr>
            <p:extLst>
              <p:ext uri="{D42A27DB-BD31-4B8C-83A1-F6EECF244321}">
                <p14:modId xmlns:p14="http://schemas.microsoft.com/office/powerpoint/2010/main" val="3181197578"/>
              </p:ext>
            </p:extLst>
          </p:nvPr>
        </p:nvGraphicFramePr>
        <p:xfrm>
          <a:off x="1219200" y="1231447"/>
          <a:ext cx="6629399" cy="3340554"/>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p:cNvSpPr txBox="1"/>
          <p:nvPr/>
        </p:nvSpPr>
        <p:spPr>
          <a:xfrm>
            <a:off x="1676400" y="4800600"/>
            <a:ext cx="5295900" cy="120032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The fiscal impact measure shows how much federal, state, and local government taxes and spending added to or subtracted from the overall pace of economic growth.  Between 2008 and 2011, fiscal impact was positive, indicating that government policy was </a:t>
            </a:r>
            <a:r>
              <a:rPr lang="en-US" sz="1200" dirty="0" err="1" smtClean="0">
                <a:latin typeface="Arial" panose="020B0604020202020204" pitchFamily="34" charset="0"/>
                <a:cs typeface="Arial" panose="020B0604020202020204" pitchFamily="34" charset="0"/>
              </a:rPr>
              <a:t>stimulative</a:t>
            </a:r>
            <a:r>
              <a:rPr lang="en-US" sz="1200" dirty="0" smtClean="0">
                <a:latin typeface="Arial" panose="020B0604020202020204" pitchFamily="34" charset="0"/>
                <a:cs typeface="Arial" panose="020B0604020202020204" pitchFamily="34" charset="0"/>
              </a:rPr>
              <a:t>; in recent years, it has been negative, indicating restraint. (For more detail on how this measure was constructed and how to interpret it, see our methodology.)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979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Autofit/>
          </a:bodyPr>
          <a:lstStyle/>
          <a:p>
            <a:r>
              <a:rPr lang="en-US" sz="2800" b="0" dirty="0" smtClean="0">
                <a:solidFill>
                  <a:srgbClr val="053769"/>
                </a:solidFill>
                <a:latin typeface="Georgia" panose="02040502050405020303" pitchFamily="18" charset="0"/>
              </a:rPr>
              <a:t>Federal Spending by Category</a:t>
            </a:r>
            <a:endParaRPr lang="en-US" sz="2800" dirty="0">
              <a:solidFill>
                <a:srgbClr val="053769"/>
              </a:solidFill>
              <a:latin typeface="Georgia" panose="02040502050405020303" pitchFamily="18" charset="0"/>
            </a:endParaRPr>
          </a:p>
        </p:txBody>
      </p:sp>
      <p:sp>
        <p:nvSpPr>
          <p:cNvPr id="4" name="Rectangle 3">
            <a:hlinkClick r:id="rId2"/>
          </p:cNvPr>
          <p:cNvSpPr/>
          <p:nvPr/>
        </p:nvSpPr>
        <p:spPr>
          <a:xfrm>
            <a:off x="0" y="6550223"/>
            <a:ext cx="3124200" cy="307777"/>
          </a:xfrm>
          <a:prstGeom prst="rect">
            <a:avLst/>
          </a:prstGeom>
        </p:spPr>
        <p:txBody>
          <a:bodyPr wrap="square">
            <a:spAutoFit/>
          </a:bodyPr>
          <a:lstStyle/>
          <a:p>
            <a:pPr algn="ctr"/>
            <a:r>
              <a:rPr lang="en-US" sz="1400" dirty="0" smtClean="0">
                <a:latin typeface="Arial" panose="020B0604020202020204" pitchFamily="34" charset="0"/>
                <a:cs typeface="Arial" panose="020B0604020202020204" pitchFamily="34" charset="0"/>
                <a:hlinkClick r:id="rId3"/>
              </a:rPr>
              <a:t>Click here to download the data</a:t>
            </a:r>
            <a:endParaRPr lang="en-US" sz="1400" dirty="0" smtClean="0">
              <a:latin typeface="Arial" panose="020B0604020202020204" pitchFamily="34" charset="0"/>
              <a:cs typeface="Arial" panose="020B0604020202020204" pitchFamily="34" charset="0"/>
            </a:endParaRPr>
          </a:p>
        </p:txBody>
      </p:sp>
      <p:pic>
        <p:nvPicPr>
          <p:cNvPr id="5" name="Picture 2" descr="N:\Hutchins\Administration\Logo Files\HC on Fiscal &amp; Monetary Policy_NEW_BROOKINGS_CMY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6153944"/>
            <a:ext cx="2570993" cy="5501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p:cNvGraphicFramePr>
            <a:graphicFrameLocks noChangeAspect="1"/>
          </p:cNvGraphicFramePr>
          <p:nvPr/>
        </p:nvGraphicFramePr>
        <p:xfrm>
          <a:off x="269502" y="1828800"/>
          <a:ext cx="8604995" cy="32004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37950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0" dirty="0" smtClean="0">
                <a:solidFill>
                  <a:srgbClr val="053769"/>
                </a:solidFill>
                <a:latin typeface="Georgia" panose="02040502050405020303" pitchFamily="18" charset="0"/>
              </a:rPr>
              <a:t>Monthly Change in State &amp; Local Employment</a:t>
            </a:r>
            <a:endParaRPr lang="en-US" sz="2800" dirty="0">
              <a:solidFill>
                <a:srgbClr val="053769"/>
              </a:solidFill>
              <a:latin typeface="Georgia" panose="02040502050405020303" pitchFamily="18" charset="0"/>
            </a:endParaRPr>
          </a:p>
        </p:txBody>
      </p:sp>
      <p:sp>
        <p:nvSpPr>
          <p:cNvPr id="5" name="Rectangle 4">
            <a:hlinkClick r:id="rId2"/>
          </p:cNvPr>
          <p:cNvSpPr/>
          <p:nvPr/>
        </p:nvSpPr>
        <p:spPr>
          <a:xfrm>
            <a:off x="0" y="6550223"/>
            <a:ext cx="3124200" cy="307777"/>
          </a:xfrm>
          <a:prstGeom prst="rect">
            <a:avLst/>
          </a:prstGeom>
        </p:spPr>
        <p:txBody>
          <a:bodyPr wrap="square">
            <a:spAutoFit/>
          </a:bodyPr>
          <a:lstStyle/>
          <a:p>
            <a:pPr algn="ctr"/>
            <a:r>
              <a:rPr lang="en-US" sz="1400" dirty="0" smtClean="0">
                <a:latin typeface="Arial" panose="020B0604020202020204" pitchFamily="34" charset="0"/>
                <a:cs typeface="Arial" panose="020B0604020202020204" pitchFamily="34" charset="0"/>
                <a:hlinkClick r:id="rId2"/>
              </a:rPr>
              <a:t>Click here to download the data</a:t>
            </a:r>
            <a:endParaRPr lang="en-US" sz="1400" dirty="0" smtClean="0">
              <a:latin typeface="Arial" panose="020B0604020202020204" pitchFamily="34" charset="0"/>
              <a:cs typeface="Arial" panose="020B0604020202020204" pitchFamily="34" charset="0"/>
            </a:endParaRPr>
          </a:p>
        </p:txBody>
      </p:sp>
      <p:pic>
        <p:nvPicPr>
          <p:cNvPr id="1026" name="Picture 2" descr="N:\Hutchins\Administration\Logo Files\HC on Fiscal &amp; Monetary Policy_NEW_BROOKINGS_CMY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6153944"/>
            <a:ext cx="2570993" cy="5501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hart 9"/>
          <p:cNvGraphicFramePr>
            <a:graphicFrameLocks noChangeAspect="1"/>
          </p:cNvGraphicFramePr>
          <p:nvPr>
            <p:extLst>
              <p:ext uri="{D42A27DB-BD31-4B8C-83A1-F6EECF244321}">
                <p14:modId xmlns:p14="http://schemas.microsoft.com/office/powerpoint/2010/main" val="537890424"/>
              </p:ext>
            </p:extLst>
          </p:nvPr>
        </p:nvGraphicFramePr>
        <p:xfrm>
          <a:off x="536798" y="1600200"/>
          <a:ext cx="8070404" cy="3657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20157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0" dirty="0" smtClean="0">
                <a:solidFill>
                  <a:srgbClr val="053769"/>
                </a:solidFill>
                <a:latin typeface="Georgia" panose="02040502050405020303" pitchFamily="18" charset="0"/>
              </a:rPr>
              <a:t>Monthly Change in Federal Employment</a:t>
            </a:r>
            <a:endParaRPr lang="en-US" sz="2800" dirty="0">
              <a:solidFill>
                <a:srgbClr val="053769"/>
              </a:solidFill>
              <a:latin typeface="Georgia" panose="02040502050405020303" pitchFamily="18" charset="0"/>
            </a:endParaRPr>
          </a:p>
        </p:txBody>
      </p:sp>
      <p:pic>
        <p:nvPicPr>
          <p:cNvPr id="6" name="Picture 2" descr="N:\Hutchins\Administration\Logo Files\HC on Fiscal &amp; Monetary Policy_NEW_BROOKINGS_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6153944"/>
            <a:ext cx="2570993" cy="5501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hart 6"/>
          <p:cNvGraphicFramePr>
            <a:graphicFrameLocks noChangeAspect="1"/>
          </p:cNvGraphicFramePr>
          <p:nvPr/>
        </p:nvGraphicFramePr>
        <p:xfrm>
          <a:off x="536002" y="1600200"/>
          <a:ext cx="8071995"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hlinkClick r:id="rId4"/>
          </p:cNvPr>
          <p:cNvSpPr/>
          <p:nvPr/>
        </p:nvSpPr>
        <p:spPr>
          <a:xfrm>
            <a:off x="0" y="6550223"/>
            <a:ext cx="3124200" cy="307777"/>
          </a:xfrm>
          <a:prstGeom prst="rect">
            <a:avLst/>
          </a:prstGeom>
        </p:spPr>
        <p:txBody>
          <a:bodyPr wrap="square">
            <a:spAutoFit/>
          </a:bodyPr>
          <a:lstStyle/>
          <a:p>
            <a:pPr algn="ctr"/>
            <a:r>
              <a:rPr lang="en-US" sz="1400" dirty="0" smtClean="0">
                <a:latin typeface="Arial" panose="020B0604020202020204" pitchFamily="34" charset="0"/>
                <a:cs typeface="Arial" panose="020B0604020202020204" pitchFamily="34" charset="0"/>
                <a:hlinkClick r:id="rId5"/>
              </a:rPr>
              <a:t>Click here to download the data</a:t>
            </a: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0217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053769"/>
                </a:solidFill>
                <a:latin typeface="Georgia" panose="02040502050405020303" pitchFamily="18" charset="0"/>
              </a:rPr>
              <a:t>State and Local Government Spending on </a:t>
            </a:r>
            <a:r>
              <a:rPr lang="en-US" sz="2800" baseline="0" dirty="0" smtClean="0">
                <a:solidFill>
                  <a:srgbClr val="053769"/>
                </a:solidFill>
                <a:latin typeface="Georgia" panose="02040502050405020303" pitchFamily="18" charset="0"/>
              </a:rPr>
              <a:t>Structures</a:t>
            </a:r>
            <a:endParaRPr lang="en-US" sz="2800" dirty="0">
              <a:solidFill>
                <a:srgbClr val="053769"/>
              </a:solidFill>
            </a:endParaRPr>
          </a:p>
        </p:txBody>
      </p:sp>
      <p:pic>
        <p:nvPicPr>
          <p:cNvPr id="5" name="Picture 2" descr="N:\Hutchins\Administration\Logo Files\HC on Fiscal &amp; Monetary Policy_NEW_BROOKINGS_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6153944"/>
            <a:ext cx="2570993" cy="5501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hart 6"/>
          <p:cNvGraphicFramePr>
            <a:graphicFrameLocks noChangeAspect="1"/>
          </p:cNvGraphicFramePr>
          <p:nvPr/>
        </p:nvGraphicFramePr>
        <p:xfrm>
          <a:off x="537319" y="1600200"/>
          <a:ext cx="8069361"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hlinkClick r:id="rId4"/>
          </p:cNvPr>
          <p:cNvSpPr/>
          <p:nvPr/>
        </p:nvSpPr>
        <p:spPr>
          <a:xfrm>
            <a:off x="0" y="6550223"/>
            <a:ext cx="3124200" cy="307777"/>
          </a:xfrm>
          <a:prstGeom prst="rect">
            <a:avLst/>
          </a:prstGeom>
        </p:spPr>
        <p:txBody>
          <a:bodyPr wrap="square">
            <a:spAutoFit/>
          </a:bodyPr>
          <a:lstStyle/>
          <a:p>
            <a:pPr algn="ctr"/>
            <a:r>
              <a:rPr lang="en-US" sz="1400" dirty="0" smtClean="0">
                <a:latin typeface="Arial" panose="020B0604020202020204" pitchFamily="34" charset="0"/>
                <a:cs typeface="Arial" panose="020B0604020202020204" pitchFamily="34" charset="0"/>
                <a:hlinkClick r:id="rId5"/>
              </a:rPr>
              <a:t>Click here to download the data</a:t>
            </a: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5911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Autofit/>
          </a:bodyPr>
          <a:lstStyle/>
          <a:p>
            <a:r>
              <a:rPr lang="en-US" sz="2800" b="0" dirty="0" smtClean="0">
                <a:solidFill>
                  <a:srgbClr val="053769"/>
                </a:solidFill>
                <a:latin typeface="Georgia" panose="02040502050405020303" pitchFamily="18" charset="0"/>
              </a:rPr>
              <a:t>Federal Receipts and Outlays</a:t>
            </a:r>
            <a:endParaRPr lang="en-US" sz="2800" dirty="0">
              <a:solidFill>
                <a:srgbClr val="053769"/>
              </a:solidFill>
              <a:latin typeface="Georgia" panose="02040502050405020303" pitchFamily="18" charset="0"/>
            </a:endParaRPr>
          </a:p>
        </p:txBody>
      </p:sp>
      <p:pic>
        <p:nvPicPr>
          <p:cNvPr id="5" name="Picture 2" descr="N:\Hutchins\Administration\Logo Files\HC on Fiscal &amp; Monetary Policy_NEW_BROOKINGS_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6153944"/>
            <a:ext cx="2570993" cy="5501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1828800" y="2053431"/>
          <a:ext cx="5486400" cy="3619500"/>
        </p:xfrm>
        <a:graphic>
          <a:graphicData uri="http://schemas.openxmlformats.org/drawingml/2006/table">
            <a:tbl>
              <a:tblPr/>
              <a:tblGrid>
                <a:gridCol w="609600"/>
                <a:gridCol w="609600"/>
                <a:gridCol w="609600"/>
                <a:gridCol w="609600"/>
                <a:gridCol w="609600"/>
                <a:gridCol w="609600"/>
                <a:gridCol w="609600"/>
                <a:gridCol w="609600"/>
                <a:gridCol w="609600"/>
              </a:tblGrid>
              <a:tr h="190500">
                <a:tc gridSpan="4">
                  <a:txBody>
                    <a:bodyPr/>
                    <a:lstStyle/>
                    <a:p>
                      <a:pPr algn="l" fontAlgn="b"/>
                      <a:r>
                        <a:rPr lang="en-US" sz="1100" b="1" i="0" u="none" strike="noStrike" dirty="0">
                          <a:solidFill>
                            <a:srgbClr val="000000"/>
                          </a:solidFill>
                          <a:effectLst/>
                          <a:latin typeface="Georgia"/>
                        </a:rPr>
                        <a:t>Federal Receipts and Outlays</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1" i="0" u="none" strike="noStrike">
                          <a:solidFill>
                            <a:srgbClr val="000000"/>
                          </a:solidFill>
                          <a:effectLst/>
                          <a:latin typeface="Georgia"/>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1" i="0" u="none" strike="noStrike">
                          <a:solidFill>
                            <a:srgbClr val="000000"/>
                          </a:solidFill>
                          <a:effectLst/>
                          <a:latin typeface="Georgia"/>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1" i="0" u="none" strike="noStrike">
                          <a:solidFill>
                            <a:srgbClr val="000000"/>
                          </a:solidFill>
                          <a:effectLst/>
                          <a:latin typeface="Georgia"/>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1" i="0" u="none" strike="noStrike">
                          <a:solidFill>
                            <a:srgbClr val="000000"/>
                          </a:solidFill>
                          <a:effectLst/>
                          <a:latin typeface="Georgia"/>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1" i="0" u="none" strike="noStrike">
                          <a:solidFill>
                            <a:srgbClr val="000000"/>
                          </a:solidFill>
                          <a:effectLst/>
                          <a:latin typeface="Georgia"/>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r>
              <a:tr h="190500">
                <a:tc gridSpan="4">
                  <a:txBody>
                    <a:bodyPr/>
                    <a:lstStyle/>
                    <a:p>
                      <a:pPr algn="l" fontAlgn="b"/>
                      <a:r>
                        <a:rPr lang="en-US" sz="1100" b="1" i="0" u="none" strike="noStrike">
                          <a:solidFill>
                            <a:srgbClr val="000000"/>
                          </a:solidFill>
                          <a:effectLst/>
                          <a:latin typeface="Georgia"/>
                        </a:rPr>
                        <a:t>Rolling 12-Month Window</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1"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1" i="0" u="none" strike="noStrike">
                          <a:solidFill>
                            <a:srgbClr val="000000"/>
                          </a:solidFill>
                          <a:effectLst/>
                          <a:latin typeface="Georgia"/>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90500">
                <a:tc>
                  <a:txBody>
                    <a:bodyPr/>
                    <a:lstStyle/>
                    <a:p>
                      <a:pPr algn="l" fontAlgn="b"/>
                      <a:r>
                        <a:rPr lang="en-US" sz="1100" b="0" i="0" u="none" strike="noStrike">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053769"/>
                    </a:solidFill>
                  </a:tcPr>
                </a:tc>
                <a:tc>
                  <a:txBody>
                    <a:bodyPr/>
                    <a:lstStyle/>
                    <a:p>
                      <a:pPr algn="l" fontAlgn="b"/>
                      <a:r>
                        <a:rPr lang="en-US" sz="1100" b="0" i="0" u="none" strike="noStrike">
                          <a:solidFill>
                            <a:srgbClr val="FFFFFF"/>
                          </a:solidFill>
                          <a:effectLst/>
                          <a:latin typeface="Calibri"/>
                        </a:rPr>
                        <a:t> </a:t>
                      </a:r>
                    </a:p>
                  </a:txBody>
                  <a:tcPr marL="9525" marR="9525" marT="9525" marB="0" anchor="b">
                    <a:lnL>
                      <a:noFill/>
                    </a:lnL>
                    <a:lnR>
                      <a:noFill/>
                    </a:lnR>
                    <a:lnT>
                      <a:noFill/>
                    </a:lnT>
                    <a:lnB>
                      <a:noFill/>
                    </a:lnB>
                    <a:solidFill>
                      <a:srgbClr val="053769"/>
                    </a:solidFill>
                  </a:tcPr>
                </a:tc>
                <a:tc>
                  <a:txBody>
                    <a:bodyPr/>
                    <a:lstStyle/>
                    <a:p>
                      <a:pPr algn="l" fontAlgn="b"/>
                      <a:r>
                        <a:rPr lang="en-US" sz="1100" b="0" i="0" u="none" strike="noStrike">
                          <a:solidFill>
                            <a:srgbClr val="FFFFFF"/>
                          </a:solidFill>
                          <a:effectLst/>
                          <a:latin typeface="Calibri"/>
                        </a:rPr>
                        <a:t> </a:t>
                      </a:r>
                    </a:p>
                  </a:txBody>
                  <a:tcPr marL="9525" marR="9525" marT="9525" marB="0" anchor="b">
                    <a:lnL>
                      <a:noFill/>
                    </a:lnL>
                    <a:lnR>
                      <a:noFill/>
                    </a:lnR>
                    <a:lnT>
                      <a:noFill/>
                    </a:lnT>
                    <a:lnB>
                      <a:noFill/>
                    </a:lnB>
                    <a:solidFill>
                      <a:srgbClr val="053769"/>
                    </a:solidFill>
                  </a:tcPr>
                </a:tc>
                <a:tc rowSpan="2" gridSpan="3">
                  <a:txBody>
                    <a:bodyPr/>
                    <a:lstStyle/>
                    <a:p>
                      <a:pPr algn="ctr" fontAlgn="ctr"/>
                      <a:r>
                        <a:rPr lang="en-US" sz="1100" b="0" i="0" u="none" strike="noStrike">
                          <a:solidFill>
                            <a:srgbClr val="FFFFFF"/>
                          </a:solidFill>
                          <a:effectLst/>
                          <a:latin typeface="Georgia"/>
                        </a:rPr>
                        <a:t>Past 12 Months, </a:t>
                      </a:r>
                      <a:br>
                        <a:rPr lang="en-US" sz="1100" b="0" i="0" u="none" strike="noStrike">
                          <a:solidFill>
                            <a:srgbClr val="FFFFFF"/>
                          </a:solidFill>
                          <a:effectLst/>
                          <a:latin typeface="Georgia"/>
                        </a:rPr>
                      </a:br>
                      <a:r>
                        <a:rPr lang="en-US" sz="1100" b="0" i="0" u="none" strike="noStrike">
                          <a:solidFill>
                            <a:srgbClr val="FFFFFF"/>
                          </a:solidFill>
                          <a:effectLst/>
                          <a:latin typeface="Georgia"/>
                        </a:rPr>
                        <a:t>Billions of $</a:t>
                      </a:r>
                    </a:p>
                  </a:txBody>
                  <a:tcPr marL="9525" marR="9525" marT="9525" marB="0" anchor="ctr">
                    <a:lnL>
                      <a:noFill/>
                    </a:lnL>
                    <a:lnR>
                      <a:noFill/>
                    </a:lnR>
                    <a:lnT>
                      <a:noFill/>
                    </a:lnT>
                    <a:lnB>
                      <a:noFill/>
                    </a:lnB>
                    <a:solidFill>
                      <a:srgbClr val="053769"/>
                    </a:solidFill>
                  </a:tcPr>
                </a:tc>
                <a:tc rowSpan="2" hMerge="1">
                  <a:txBody>
                    <a:bodyPr/>
                    <a:lstStyle/>
                    <a:p>
                      <a:endParaRPr lang="en-US"/>
                    </a:p>
                  </a:txBody>
                  <a:tcPr/>
                </a:tc>
                <a:tc rowSpan="2" hMerge="1">
                  <a:txBody>
                    <a:bodyPr/>
                    <a:lstStyle/>
                    <a:p>
                      <a:endParaRPr lang="en-US"/>
                    </a:p>
                  </a:txBody>
                  <a:tcPr/>
                </a:tc>
                <a:tc rowSpan="2" gridSpan="3">
                  <a:txBody>
                    <a:bodyPr/>
                    <a:lstStyle/>
                    <a:p>
                      <a:pPr algn="ctr" fontAlgn="ctr"/>
                      <a:r>
                        <a:rPr lang="en-US" sz="1100" b="0" i="0" u="none" strike="noStrike">
                          <a:solidFill>
                            <a:srgbClr val="FFFFFF"/>
                          </a:solidFill>
                          <a:effectLst/>
                          <a:latin typeface="Georgia"/>
                        </a:rPr>
                        <a:t>Year-Over-Year </a:t>
                      </a:r>
                      <a:br>
                        <a:rPr lang="en-US" sz="1100" b="0" i="0" u="none" strike="noStrike">
                          <a:solidFill>
                            <a:srgbClr val="FFFFFF"/>
                          </a:solidFill>
                          <a:effectLst/>
                          <a:latin typeface="Georgia"/>
                        </a:rPr>
                      </a:br>
                      <a:r>
                        <a:rPr lang="en-US" sz="1100" b="0" i="0" u="none" strike="noStrike">
                          <a:solidFill>
                            <a:srgbClr val="FFFFFF"/>
                          </a:solidFill>
                          <a:effectLst/>
                          <a:latin typeface="Georgia"/>
                        </a:rPr>
                        <a:t>Percentage Change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053769"/>
                    </a:solidFill>
                  </a:tcPr>
                </a:tc>
                <a:tc rowSpan="2" hMerge="1">
                  <a:txBody>
                    <a:bodyPr/>
                    <a:lstStyle/>
                    <a:p>
                      <a:endParaRPr lang="en-US"/>
                    </a:p>
                  </a:txBody>
                  <a:tcPr/>
                </a:tc>
                <a:tc rowSpan="2" hMerge="1">
                  <a:txBody>
                    <a:bodyPr/>
                    <a:lstStyle/>
                    <a:p>
                      <a:endParaRPr lang="en-US"/>
                    </a:p>
                  </a:txBody>
                  <a:tcPr/>
                </a:tc>
              </a:tr>
              <a:tr h="190500">
                <a:tc>
                  <a:txBody>
                    <a:bodyPr/>
                    <a:lstStyle/>
                    <a:p>
                      <a:pPr algn="l" fontAlgn="b"/>
                      <a:r>
                        <a:rPr lang="en-US" sz="1100" b="0" i="0" u="none" strike="noStrike">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053769"/>
                    </a:solidFill>
                  </a:tcPr>
                </a:tc>
                <a:tc>
                  <a:txBody>
                    <a:bodyPr/>
                    <a:lstStyle/>
                    <a:p>
                      <a:pPr algn="l" fontAlgn="b"/>
                      <a:r>
                        <a:rPr lang="en-US" sz="1100" b="0" i="0" u="none" strike="noStrike">
                          <a:solidFill>
                            <a:srgbClr val="FFFFFF"/>
                          </a:solidFill>
                          <a:effectLst/>
                          <a:latin typeface="Calibri"/>
                        </a:rPr>
                        <a:t> </a:t>
                      </a:r>
                    </a:p>
                  </a:txBody>
                  <a:tcPr marL="9525" marR="9525" marT="9525" marB="0" anchor="b">
                    <a:lnL>
                      <a:noFill/>
                    </a:lnL>
                    <a:lnR>
                      <a:noFill/>
                    </a:lnR>
                    <a:lnT>
                      <a:noFill/>
                    </a:lnT>
                    <a:lnB>
                      <a:noFill/>
                    </a:lnB>
                    <a:solidFill>
                      <a:srgbClr val="053769"/>
                    </a:solidFill>
                  </a:tcPr>
                </a:tc>
                <a:tc>
                  <a:txBody>
                    <a:bodyPr/>
                    <a:lstStyle/>
                    <a:p>
                      <a:pPr algn="l" fontAlgn="b"/>
                      <a:r>
                        <a:rPr lang="en-US" sz="1100" b="0" i="0" u="none" strike="noStrike">
                          <a:solidFill>
                            <a:srgbClr val="FFFFFF"/>
                          </a:solidFill>
                          <a:effectLst/>
                          <a:latin typeface="Calibri"/>
                        </a:rPr>
                        <a:t> </a:t>
                      </a:r>
                    </a:p>
                  </a:txBody>
                  <a:tcPr marL="9525" marR="9525" marT="9525" marB="0" anchor="b">
                    <a:lnL>
                      <a:noFill/>
                    </a:lnL>
                    <a:lnR>
                      <a:noFill/>
                    </a:lnR>
                    <a:lnT>
                      <a:noFill/>
                    </a:lnT>
                    <a:lnB>
                      <a:noFill/>
                    </a:lnB>
                    <a:solidFill>
                      <a:srgbClr val="053769"/>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r>
              <a:tr h="190500">
                <a:tc gridSpan="2">
                  <a:txBody>
                    <a:bodyPr/>
                    <a:lstStyle/>
                    <a:p>
                      <a:pPr algn="l" fontAlgn="b"/>
                      <a:r>
                        <a:rPr lang="en-US" sz="1100" b="1" i="0" u="none" strike="noStrike">
                          <a:solidFill>
                            <a:srgbClr val="000000"/>
                          </a:solidFill>
                          <a:effectLst/>
                          <a:latin typeface="Georgia"/>
                        </a:rPr>
                        <a:t>Total Receipts</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2965</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8.5</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90500">
                <a:tc gridSpan="3">
                  <a:txBody>
                    <a:bodyPr/>
                    <a:lstStyle/>
                    <a:p>
                      <a:pPr algn="l" fontAlgn="b"/>
                      <a:r>
                        <a:rPr lang="en-US" sz="1100" b="0" i="0" u="none" strike="noStrike">
                          <a:solidFill>
                            <a:srgbClr val="000000"/>
                          </a:solidFill>
                          <a:effectLst/>
                          <a:latin typeface="Georgia"/>
                        </a:rPr>
                        <a:t>Individual and Payroll Tax</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2394</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dirty="0">
                          <a:solidFill>
                            <a:srgbClr val="000000"/>
                          </a:solidFill>
                          <a:effectLst/>
                          <a:latin typeface="Georgia"/>
                        </a:rPr>
                        <a:t>7.5</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90500">
                <a:tc gridSpan="3">
                  <a:txBody>
                    <a:bodyPr/>
                    <a:lstStyle/>
                    <a:p>
                      <a:pPr algn="l" fontAlgn="b"/>
                      <a:r>
                        <a:rPr lang="en-US" sz="1100" b="0" i="0" u="none" strike="noStrike">
                          <a:solidFill>
                            <a:srgbClr val="000000"/>
                          </a:solidFill>
                          <a:effectLst/>
                          <a:latin typeface="Georgia"/>
                        </a:rPr>
                        <a:t>Corporate and other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570</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13.1</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90500">
                <a:tc>
                  <a:txBody>
                    <a:bodyPr/>
                    <a:lstStyle/>
                    <a:p>
                      <a:pPr algn="l" fontAlgn="b"/>
                      <a:r>
                        <a:rPr lang="en-US" sz="1100" b="0" i="0" u="none" strike="noStrike">
                          <a:solidFill>
                            <a:srgbClr val="000000"/>
                          </a:solidFill>
                          <a:effectLst/>
                          <a:latin typeface="Georgia"/>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053769"/>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053769"/>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053769"/>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053769"/>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053769"/>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053769"/>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053769"/>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053769"/>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053769"/>
                    </a:solidFill>
                  </a:tcPr>
                </a:tc>
              </a:tr>
              <a:tr h="190500">
                <a:tc gridSpan="2">
                  <a:txBody>
                    <a:bodyPr/>
                    <a:lstStyle/>
                    <a:p>
                      <a:pPr algn="l" fontAlgn="b"/>
                      <a:r>
                        <a:rPr lang="en-US" sz="1100" b="1" i="0" u="none" strike="noStrike">
                          <a:solidFill>
                            <a:srgbClr val="000000"/>
                          </a:solidFill>
                          <a:effectLst/>
                          <a:latin typeface="Georgia"/>
                        </a:rPr>
                        <a:t>Total Outlays**</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3481</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1.0</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90500">
                <a:tc>
                  <a:txBody>
                    <a:bodyPr/>
                    <a:lstStyle/>
                    <a:p>
                      <a:pPr algn="l" fontAlgn="b"/>
                      <a:r>
                        <a:rPr lang="en-US" sz="1100" b="0" i="0" u="none" strike="noStrike">
                          <a:solidFill>
                            <a:srgbClr val="000000"/>
                          </a:solidFill>
                          <a:effectLst/>
                          <a:latin typeface="Georgia"/>
                        </a:rPr>
                        <a:t>Defense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580</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-4.9</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90500">
                <a:tc gridSpan="3">
                  <a:txBody>
                    <a:bodyPr/>
                    <a:lstStyle/>
                    <a:p>
                      <a:pPr algn="l" fontAlgn="b"/>
                      <a:r>
                        <a:rPr lang="en-US" sz="1100" b="0" i="0" u="none" strike="noStrike">
                          <a:solidFill>
                            <a:srgbClr val="000000"/>
                          </a:solidFill>
                          <a:effectLst/>
                          <a:latin typeface="Georgia"/>
                        </a:rPr>
                        <a:t>Social Security  Benefits</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836</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4.5</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90500">
                <a:tc gridSpan="2">
                  <a:txBody>
                    <a:bodyPr/>
                    <a:lstStyle/>
                    <a:p>
                      <a:pPr algn="l" fontAlgn="b"/>
                      <a:r>
                        <a:rPr lang="en-US" sz="1100" b="0" i="0" u="none" strike="noStrike">
                          <a:solidFill>
                            <a:srgbClr val="000000"/>
                          </a:solidFill>
                          <a:effectLst/>
                          <a:latin typeface="Georgia"/>
                        </a:rPr>
                        <a:t>Medicare*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487</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2.1</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90500">
                <a:tc gridSpan="2">
                  <a:txBody>
                    <a:bodyPr/>
                    <a:lstStyle/>
                    <a:p>
                      <a:pPr algn="l" fontAlgn="b"/>
                      <a:r>
                        <a:rPr lang="en-US" sz="1100" b="0" i="0" u="none" strike="noStrike">
                          <a:solidFill>
                            <a:srgbClr val="000000"/>
                          </a:solidFill>
                          <a:effectLst/>
                          <a:latin typeface="Georgia"/>
                        </a:rPr>
                        <a:t>Medicaid</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294</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11.4</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90500">
                <a:tc gridSpan="4">
                  <a:txBody>
                    <a:bodyPr/>
                    <a:lstStyle/>
                    <a:p>
                      <a:pPr algn="l" fontAlgn="b"/>
                      <a:r>
                        <a:rPr lang="en-US" sz="1100" b="0" i="0" u="none" strike="noStrike">
                          <a:solidFill>
                            <a:srgbClr val="000000"/>
                          </a:solidFill>
                          <a:effectLst/>
                          <a:latin typeface="Georgia"/>
                        </a:rPr>
                        <a:t>Net Interest on the Public Debt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1100" b="0" i="0" u="none" strike="noStrike">
                          <a:solidFill>
                            <a:srgbClr val="000000"/>
                          </a:solidFill>
                          <a:effectLst/>
                          <a:latin typeface="Georgia"/>
                        </a:rPr>
                        <a:t>271</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ctr" fontAlgn="b"/>
                      <a:r>
                        <a:rPr lang="en-US" sz="1100" b="0" i="0" u="none" strike="noStrike">
                          <a:solidFill>
                            <a:srgbClr val="000000"/>
                          </a:solidFill>
                          <a:effectLst/>
                          <a:latin typeface="Georgia"/>
                        </a:rPr>
                        <a:t>5.4</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r>
              <a:tr h="190500">
                <a:tc gridSpan="3">
                  <a:txBody>
                    <a:bodyPr/>
                    <a:lstStyle/>
                    <a:p>
                      <a:pPr algn="l" fontAlgn="b"/>
                      <a:r>
                        <a:rPr lang="en-US" sz="1100" b="0" i="0" u="none" strike="noStrike">
                          <a:solidFill>
                            <a:srgbClr val="000000"/>
                          </a:solidFill>
                          <a:effectLst/>
                          <a:latin typeface="Georgia"/>
                        </a:rPr>
                        <a:t>Other Activities***</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Georgia"/>
                        </a:rPr>
                        <a:t>1013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Georgia"/>
                        </a:rPr>
                        <a:t>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Georgia"/>
                        </a:rPr>
                        <a:t>0.6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r>
              <a:tr h="190500">
                <a:tc gridSpan="7">
                  <a:txBody>
                    <a:bodyPr/>
                    <a:lstStyle/>
                    <a:p>
                      <a:pPr algn="l" fontAlgn="b"/>
                      <a:r>
                        <a:rPr lang="en-US" sz="1100" b="0" i="0" u="none" strike="noStrike">
                          <a:solidFill>
                            <a:srgbClr val="000000"/>
                          </a:solidFill>
                          <a:effectLst/>
                          <a:latin typeface="Georgia"/>
                        </a:rPr>
                        <a:t>Source: Hutchins Center Calculations based on CBO data.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r>
              <a:tr h="190500">
                <a:tc gridSpan="3">
                  <a:txBody>
                    <a:bodyPr/>
                    <a:lstStyle/>
                    <a:p>
                      <a:pPr algn="l" fontAlgn="b"/>
                      <a:r>
                        <a:rPr lang="en-US" sz="1100" b="0" i="0" u="none" strike="noStrike">
                          <a:solidFill>
                            <a:srgbClr val="000000"/>
                          </a:solidFill>
                          <a:effectLst/>
                          <a:latin typeface="Georgia"/>
                        </a:rPr>
                        <a:t>*Adjusted for timing shifts. </a:t>
                      </a:r>
                    </a:p>
                  </a:txBody>
                  <a:tcPr marL="9525" marR="9525" marT="9525"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r>
              <a:tr h="190500">
                <a:tc gridSpan="6">
                  <a:txBody>
                    <a:bodyPr/>
                    <a:lstStyle/>
                    <a:p>
                      <a:pPr algn="l" fontAlgn="b"/>
                      <a:r>
                        <a:rPr lang="en-US" sz="1100" b="0" i="0" u="none" strike="noStrike">
                          <a:solidFill>
                            <a:srgbClr val="000000"/>
                          </a:solidFill>
                          <a:effectLst/>
                          <a:latin typeface="Georgia"/>
                        </a:rPr>
                        <a:t>**Medicare outlays are net of offsetting receipts</a:t>
                      </a:r>
                    </a:p>
                  </a:txBody>
                  <a:tcPr marL="9525" marR="9525" marT="9525"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r>
              <a:tr h="190500">
                <a:tc gridSpan="7">
                  <a:txBody>
                    <a:bodyPr/>
                    <a:lstStyle/>
                    <a:p>
                      <a:pPr algn="l" fontAlgn="b"/>
                      <a:r>
                        <a:rPr lang="en-US" sz="1100" b="0" i="0" u="none" strike="noStrike">
                          <a:solidFill>
                            <a:srgbClr val="000000"/>
                          </a:solidFill>
                          <a:effectLst/>
                          <a:latin typeface="Georgia"/>
                        </a:rPr>
                        <a:t>***Includes unemployment insurance,  TARP and GSE outlays </a:t>
                      </a:r>
                    </a:p>
                  </a:txBody>
                  <a:tcPr marL="9525" marR="9525" marT="9525" marB="0" anchor="b">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100" b="0" i="0" u="none" strike="noStrike">
                          <a:solidFill>
                            <a:srgbClr val="000000"/>
                          </a:solidFill>
                          <a:effectLst/>
                          <a:latin typeface="Georgia"/>
                        </a:rPr>
                        <a:t> </a:t>
                      </a:r>
                    </a:p>
                  </a:txBody>
                  <a:tcPr marL="9525" marR="9525" marT="9525"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a:rPr>
                        <a:t> </a:t>
                      </a:r>
                    </a:p>
                  </a:txBody>
                  <a:tcPr marL="9525" marR="9525" marT="9525" marB="0" anchor="b">
                    <a:lnL>
                      <a:noFill/>
                    </a:lnL>
                    <a:lnR>
                      <a:noFill/>
                    </a:lnR>
                    <a:lnT>
                      <a:noFill/>
                    </a:lnT>
                    <a:lnB>
                      <a:noFill/>
                    </a:lnB>
                    <a:solidFill>
                      <a:srgbClr val="FFFFFF"/>
                    </a:solidFill>
                  </a:tcPr>
                </a:tc>
              </a:tr>
            </a:tbl>
          </a:graphicData>
        </a:graphic>
      </p:graphicFrame>
      <p:sp>
        <p:nvSpPr>
          <p:cNvPr id="7" name="Rectangle 6">
            <a:hlinkClick r:id="rId3"/>
          </p:cNvPr>
          <p:cNvSpPr/>
          <p:nvPr/>
        </p:nvSpPr>
        <p:spPr>
          <a:xfrm>
            <a:off x="0" y="6550223"/>
            <a:ext cx="3124200" cy="307777"/>
          </a:xfrm>
          <a:prstGeom prst="rect">
            <a:avLst/>
          </a:prstGeom>
        </p:spPr>
        <p:txBody>
          <a:bodyPr wrap="square">
            <a:spAutoFit/>
          </a:bodyPr>
          <a:lstStyle/>
          <a:p>
            <a:pPr algn="ctr"/>
            <a:r>
              <a:rPr lang="en-US" sz="1400" dirty="0" smtClean="0">
                <a:latin typeface="Arial" panose="020B0604020202020204" pitchFamily="34" charset="0"/>
                <a:cs typeface="Arial" panose="020B0604020202020204" pitchFamily="34" charset="0"/>
                <a:hlinkClick r:id="rId4"/>
              </a:rPr>
              <a:t>Click here to download the data</a:t>
            </a: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2423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Autofit/>
          </a:bodyPr>
          <a:lstStyle/>
          <a:p>
            <a:r>
              <a:rPr lang="en-US" sz="2800" b="0" dirty="0" smtClean="0">
                <a:solidFill>
                  <a:srgbClr val="053769"/>
                </a:solidFill>
                <a:latin typeface="Georgia" panose="02040502050405020303" pitchFamily="18" charset="0"/>
              </a:rPr>
              <a:t>State and Local Tax Receipts</a:t>
            </a:r>
            <a:endParaRPr lang="en-US" sz="2800" dirty="0">
              <a:solidFill>
                <a:srgbClr val="053769"/>
              </a:solidFill>
              <a:latin typeface="Georgia" panose="02040502050405020303" pitchFamily="18" charset="0"/>
            </a:endParaRPr>
          </a:p>
        </p:txBody>
      </p:sp>
      <p:sp>
        <p:nvSpPr>
          <p:cNvPr id="4" name="Rectangle 3">
            <a:hlinkClick r:id="rId2"/>
          </p:cNvPr>
          <p:cNvSpPr/>
          <p:nvPr/>
        </p:nvSpPr>
        <p:spPr>
          <a:xfrm>
            <a:off x="0" y="6550223"/>
            <a:ext cx="3124200" cy="307777"/>
          </a:xfrm>
          <a:prstGeom prst="rect">
            <a:avLst/>
          </a:prstGeom>
        </p:spPr>
        <p:txBody>
          <a:bodyPr wrap="square">
            <a:spAutoFit/>
          </a:bodyPr>
          <a:lstStyle/>
          <a:p>
            <a:pPr algn="ctr"/>
            <a:r>
              <a:rPr lang="en-US" sz="1400" dirty="0" smtClean="0">
                <a:latin typeface="Arial" panose="020B0604020202020204" pitchFamily="34" charset="0"/>
                <a:cs typeface="Arial" panose="020B0604020202020204" pitchFamily="34" charset="0"/>
                <a:hlinkClick r:id="rId3"/>
              </a:rPr>
              <a:t>Click here to download the data</a:t>
            </a:r>
            <a:endParaRPr lang="en-US" sz="1400" dirty="0" smtClean="0">
              <a:latin typeface="Arial" panose="020B0604020202020204" pitchFamily="34" charset="0"/>
              <a:cs typeface="Arial" panose="020B0604020202020204" pitchFamily="34" charset="0"/>
            </a:endParaRPr>
          </a:p>
        </p:txBody>
      </p:sp>
      <p:pic>
        <p:nvPicPr>
          <p:cNvPr id="5" name="Picture 2" descr="N:\Hutchins\Administration\Logo Files\HC on Fiscal &amp; Monetary Policy_NEW_BROOKINGS_CMY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6153944"/>
            <a:ext cx="2570993" cy="5501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p:cNvGraphicFramePr>
            <a:graphicFrameLocks noChangeAspect="1"/>
          </p:cNvGraphicFramePr>
          <p:nvPr>
            <p:extLst>
              <p:ext uri="{D42A27DB-BD31-4B8C-83A1-F6EECF244321}">
                <p14:modId xmlns:p14="http://schemas.microsoft.com/office/powerpoint/2010/main" val="4046938548"/>
              </p:ext>
            </p:extLst>
          </p:nvPr>
        </p:nvGraphicFramePr>
        <p:xfrm>
          <a:off x="1233085" y="1600200"/>
          <a:ext cx="6677829" cy="36576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21388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Autofit/>
          </a:bodyPr>
          <a:lstStyle/>
          <a:p>
            <a:r>
              <a:rPr lang="en-US" sz="2800" b="0" dirty="0" smtClean="0">
                <a:solidFill>
                  <a:srgbClr val="053769"/>
                </a:solidFill>
                <a:latin typeface="Georgia" panose="02040502050405020303" pitchFamily="18" charset="0"/>
              </a:rPr>
              <a:t>Federal Budget Deficit/Surplus</a:t>
            </a:r>
            <a:endParaRPr lang="en-US" sz="2800" dirty="0">
              <a:solidFill>
                <a:srgbClr val="053769"/>
              </a:solidFill>
              <a:latin typeface="Georgia" panose="02040502050405020303" pitchFamily="18" charset="0"/>
            </a:endParaRPr>
          </a:p>
        </p:txBody>
      </p:sp>
      <p:sp>
        <p:nvSpPr>
          <p:cNvPr id="4" name="Rectangle 3">
            <a:hlinkClick r:id="rId2"/>
          </p:cNvPr>
          <p:cNvSpPr/>
          <p:nvPr/>
        </p:nvSpPr>
        <p:spPr>
          <a:xfrm>
            <a:off x="0" y="6550223"/>
            <a:ext cx="3124200" cy="307777"/>
          </a:xfrm>
          <a:prstGeom prst="rect">
            <a:avLst/>
          </a:prstGeom>
        </p:spPr>
        <p:txBody>
          <a:bodyPr wrap="square">
            <a:spAutoFit/>
          </a:bodyPr>
          <a:lstStyle/>
          <a:p>
            <a:pPr algn="ctr"/>
            <a:r>
              <a:rPr lang="en-US" sz="1400" dirty="0" smtClean="0">
                <a:latin typeface="Arial" panose="020B0604020202020204" pitchFamily="34" charset="0"/>
                <a:cs typeface="Arial" panose="020B0604020202020204" pitchFamily="34" charset="0"/>
                <a:hlinkClick r:id="rId3"/>
              </a:rPr>
              <a:t>Click here to download the data</a:t>
            </a:r>
            <a:endParaRPr lang="en-US" sz="1400" dirty="0" smtClean="0">
              <a:latin typeface="Arial" panose="020B0604020202020204" pitchFamily="34" charset="0"/>
              <a:cs typeface="Arial" panose="020B0604020202020204" pitchFamily="34" charset="0"/>
            </a:endParaRPr>
          </a:p>
        </p:txBody>
      </p:sp>
      <p:pic>
        <p:nvPicPr>
          <p:cNvPr id="5" name="Picture 2" descr="N:\Hutchins\Administration\Logo Files\HC on Fiscal &amp; Monetary Policy_NEW_BROOKINGS_CMY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6153944"/>
            <a:ext cx="2570993" cy="5501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p:cNvGraphicFramePr>
            <a:graphicFrameLocks noChangeAspect="1"/>
          </p:cNvGraphicFramePr>
          <p:nvPr>
            <p:extLst>
              <p:ext uri="{D42A27DB-BD31-4B8C-83A1-F6EECF244321}">
                <p14:modId xmlns:p14="http://schemas.microsoft.com/office/powerpoint/2010/main" val="3364735596"/>
              </p:ext>
            </p:extLst>
          </p:nvPr>
        </p:nvGraphicFramePr>
        <p:xfrm>
          <a:off x="269502" y="1828800"/>
          <a:ext cx="8604995" cy="32004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6855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Autofit/>
          </a:bodyPr>
          <a:lstStyle/>
          <a:p>
            <a:r>
              <a:rPr lang="en-US" sz="2800" b="0" dirty="0" smtClean="0">
                <a:solidFill>
                  <a:srgbClr val="053769"/>
                </a:solidFill>
                <a:latin typeface="Georgia" panose="02040502050405020303" pitchFamily="18" charset="0"/>
              </a:rPr>
              <a:t>Federal Revenues and Outlays</a:t>
            </a:r>
            <a:endParaRPr lang="en-US" sz="2800" dirty="0">
              <a:solidFill>
                <a:srgbClr val="053769"/>
              </a:solidFill>
              <a:latin typeface="Georgia" panose="02040502050405020303" pitchFamily="18" charset="0"/>
            </a:endParaRPr>
          </a:p>
        </p:txBody>
      </p:sp>
      <p:sp>
        <p:nvSpPr>
          <p:cNvPr id="4" name="Rectangle 3">
            <a:hlinkClick r:id="rId2"/>
          </p:cNvPr>
          <p:cNvSpPr/>
          <p:nvPr/>
        </p:nvSpPr>
        <p:spPr>
          <a:xfrm>
            <a:off x="0" y="6550223"/>
            <a:ext cx="3124200" cy="307777"/>
          </a:xfrm>
          <a:prstGeom prst="rect">
            <a:avLst/>
          </a:prstGeom>
        </p:spPr>
        <p:txBody>
          <a:bodyPr wrap="square">
            <a:spAutoFit/>
          </a:bodyPr>
          <a:lstStyle/>
          <a:p>
            <a:pPr algn="ctr"/>
            <a:r>
              <a:rPr lang="en-US" sz="1400" dirty="0" smtClean="0">
                <a:latin typeface="Arial" panose="020B0604020202020204" pitchFamily="34" charset="0"/>
                <a:cs typeface="Arial" panose="020B0604020202020204" pitchFamily="34" charset="0"/>
                <a:hlinkClick r:id="rId3"/>
              </a:rPr>
              <a:t>Click here to download the data</a:t>
            </a:r>
            <a:endParaRPr lang="en-US" sz="1400" dirty="0" smtClean="0">
              <a:latin typeface="Arial" panose="020B0604020202020204" pitchFamily="34" charset="0"/>
              <a:cs typeface="Arial" panose="020B0604020202020204" pitchFamily="34" charset="0"/>
            </a:endParaRPr>
          </a:p>
        </p:txBody>
      </p:sp>
      <p:pic>
        <p:nvPicPr>
          <p:cNvPr id="5" name="Picture 2" descr="N:\Hutchins\Administration\Logo Files\HC on Fiscal &amp; Monetary Policy_NEW_BROOKINGS_CMY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6153944"/>
            <a:ext cx="2570993" cy="5501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p:cNvGraphicFramePr>
            <a:graphicFrameLocks noChangeAspect="1"/>
          </p:cNvGraphicFramePr>
          <p:nvPr/>
        </p:nvGraphicFramePr>
        <p:xfrm>
          <a:off x="268087" y="1828800"/>
          <a:ext cx="8607825" cy="32004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14554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Autofit/>
          </a:bodyPr>
          <a:lstStyle/>
          <a:p>
            <a:r>
              <a:rPr lang="en-US" sz="2800" dirty="0" smtClean="0">
                <a:solidFill>
                  <a:srgbClr val="053769"/>
                </a:solidFill>
                <a:latin typeface="Georgia" panose="02040502050405020303" pitchFamily="18" charset="0"/>
              </a:rPr>
              <a:t>Federal Debt Held by the Public</a:t>
            </a:r>
            <a:endParaRPr lang="en-US" sz="2800" dirty="0">
              <a:solidFill>
                <a:srgbClr val="053769"/>
              </a:solidFill>
              <a:latin typeface="Georgia" panose="02040502050405020303" pitchFamily="18" charset="0"/>
            </a:endParaRPr>
          </a:p>
        </p:txBody>
      </p:sp>
      <p:sp>
        <p:nvSpPr>
          <p:cNvPr id="4" name="Rectangle 3">
            <a:hlinkClick r:id="rId2"/>
          </p:cNvPr>
          <p:cNvSpPr/>
          <p:nvPr/>
        </p:nvSpPr>
        <p:spPr>
          <a:xfrm>
            <a:off x="0" y="6550223"/>
            <a:ext cx="3124200" cy="307777"/>
          </a:xfrm>
          <a:prstGeom prst="rect">
            <a:avLst/>
          </a:prstGeom>
        </p:spPr>
        <p:txBody>
          <a:bodyPr wrap="square">
            <a:spAutoFit/>
          </a:bodyPr>
          <a:lstStyle/>
          <a:p>
            <a:pPr algn="ctr"/>
            <a:r>
              <a:rPr lang="en-US" sz="1400" dirty="0" smtClean="0">
                <a:latin typeface="Arial" panose="020B0604020202020204" pitchFamily="34" charset="0"/>
                <a:cs typeface="Arial" panose="020B0604020202020204" pitchFamily="34" charset="0"/>
                <a:hlinkClick r:id="rId3"/>
              </a:rPr>
              <a:t>Click here to download the data</a:t>
            </a:r>
            <a:endParaRPr lang="en-US" sz="1400" dirty="0" smtClean="0">
              <a:latin typeface="Arial" panose="020B0604020202020204" pitchFamily="34" charset="0"/>
              <a:cs typeface="Arial" panose="020B0604020202020204" pitchFamily="34" charset="0"/>
            </a:endParaRPr>
          </a:p>
        </p:txBody>
      </p:sp>
      <p:pic>
        <p:nvPicPr>
          <p:cNvPr id="5" name="Picture 2" descr="N:\Hutchins\Administration\Logo Files\HC on Fiscal &amp; Monetary Policy_NEW_BROOKINGS_CMY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6153944"/>
            <a:ext cx="2570993" cy="5501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p:cNvGraphicFramePr>
            <a:graphicFrameLocks noChangeAspect="1"/>
          </p:cNvGraphicFramePr>
          <p:nvPr/>
        </p:nvGraphicFramePr>
        <p:xfrm>
          <a:off x="269502" y="1828800"/>
          <a:ext cx="8604995" cy="32004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27367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Brookings Palette">
    <a:dk1>
      <a:sysClr val="windowText" lastClr="000000"/>
    </a:dk1>
    <a:lt1>
      <a:sysClr val="window" lastClr="FFFFFF"/>
    </a:lt1>
    <a:dk2>
      <a:srgbClr val="053769"/>
    </a:dk2>
    <a:lt2>
      <a:srgbClr val="D4C4A1"/>
    </a:lt2>
    <a:accent1>
      <a:srgbClr val="4F81BD"/>
    </a:accent1>
    <a:accent2>
      <a:srgbClr val="BB1813"/>
    </a:accent2>
    <a:accent3>
      <a:srgbClr val="91B571"/>
    </a:accent3>
    <a:accent4>
      <a:srgbClr val="CCCCCC"/>
    </a:accent4>
    <a:accent5>
      <a:srgbClr val="A4C7F2"/>
    </a:accent5>
    <a:accent6>
      <a:srgbClr val="4A8FDE"/>
    </a:accent6>
    <a:hlink>
      <a:srgbClr val="BDBDBD"/>
    </a:hlink>
    <a:folHlink>
      <a:srgbClr val="999999"/>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Brookings Palette">
    <a:dk1>
      <a:sysClr val="windowText" lastClr="000000"/>
    </a:dk1>
    <a:lt1>
      <a:sysClr val="window" lastClr="FFFFFF"/>
    </a:lt1>
    <a:dk2>
      <a:srgbClr val="053769"/>
    </a:dk2>
    <a:lt2>
      <a:srgbClr val="D4C4A1"/>
    </a:lt2>
    <a:accent1>
      <a:srgbClr val="4F81BD"/>
    </a:accent1>
    <a:accent2>
      <a:srgbClr val="BB1813"/>
    </a:accent2>
    <a:accent3>
      <a:srgbClr val="91B571"/>
    </a:accent3>
    <a:accent4>
      <a:srgbClr val="CCCCCC"/>
    </a:accent4>
    <a:accent5>
      <a:srgbClr val="A4C7F2"/>
    </a:accent5>
    <a:accent6>
      <a:srgbClr val="4A8FDE"/>
    </a:accent6>
    <a:hlink>
      <a:srgbClr val="BDBDBD"/>
    </a:hlink>
    <a:folHlink>
      <a:srgbClr val="999999"/>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Brookings Palette">
    <a:dk1>
      <a:sysClr val="windowText" lastClr="000000"/>
    </a:dk1>
    <a:lt1>
      <a:sysClr val="window" lastClr="FFFFFF"/>
    </a:lt1>
    <a:dk2>
      <a:srgbClr val="053769"/>
    </a:dk2>
    <a:lt2>
      <a:srgbClr val="D4C4A1"/>
    </a:lt2>
    <a:accent1>
      <a:srgbClr val="4F81BD"/>
    </a:accent1>
    <a:accent2>
      <a:srgbClr val="BB1813"/>
    </a:accent2>
    <a:accent3>
      <a:srgbClr val="91B571"/>
    </a:accent3>
    <a:accent4>
      <a:srgbClr val="CCCCCC"/>
    </a:accent4>
    <a:accent5>
      <a:srgbClr val="A4C7F2"/>
    </a:accent5>
    <a:accent6>
      <a:srgbClr val="4A8FDE"/>
    </a:accent6>
    <a:hlink>
      <a:srgbClr val="BDBDBD"/>
    </a:hlink>
    <a:folHlink>
      <a:srgbClr val="999999"/>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Brookings Palette">
    <a:dk1>
      <a:sysClr val="windowText" lastClr="000000"/>
    </a:dk1>
    <a:lt1>
      <a:sysClr val="window" lastClr="FFFFFF"/>
    </a:lt1>
    <a:dk2>
      <a:srgbClr val="053769"/>
    </a:dk2>
    <a:lt2>
      <a:srgbClr val="D4C4A1"/>
    </a:lt2>
    <a:accent1>
      <a:srgbClr val="4F81BD"/>
    </a:accent1>
    <a:accent2>
      <a:srgbClr val="BB1813"/>
    </a:accent2>
    <a:accent3>
      <a:srgbClr val="91B571"/>
    </a:accent3>
    <a:accent4>
      <a:srgbClr val="CCCCCC"/>
    </a:accent4>
    <a:accent5>
      <a:srgbClr val="A4C7F2"/>
    </a:accent5>
    <a:accent6>
      <a:srgbClr val="4A8FDE"/>
    </a:accent6>
    <a:hlink>
      <a:srgbClr val="BDBDBD"/>
    </a:hlink>
    <a:folHlink>
      <a:srgbClr val="999999"/>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F3DB0CD4D844B918872BCED9B9CF9" ma:contentTypeVersion="12" ma:contentTypeDescription="Create a new document." ma:contentTypeScope="" ma:versionID="61f75d9b13a46a58fd2456a565edcb9c">
  <xsd:schema xmlns:xsd="http://www.w3.org/2001/XMLSchema" xmlns:xs="http://www.w3.org/2001/XMLSchema" xmlns:p="http://schemas.microsoft.com/office/2006/metadata/properties" xmlns:ns2="cac5d118-ba7b-4807-b700-df6f95cfff50" xmlns:ns3="66951ee6-cd93-49c7-9437-e871b2a117d6" targetNamespace="http://schemas.microsoft.com/office/2006/metadata/properties" ma:root="true" ma:fieldsID="d86870d415110e2c98f3a885b29630d1" ns2:_="" ns3:_="">
    <xsd:import namespace="cac5d118-ba7b-4807-b700-df6f95cfff50"/>
    <xsd:import namespace="66951ee6-cd93-49c7-9437-e871b2a117d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5d118-ba7b-4807-b700-df6f95cfff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6951ee6-cd93-49c7-9437-e871b2a117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B75663-1FF6-452A-A573-7CAC20AB0FBC}"/>
</file>

<file path=customXml/itemProps2.xml><?xml version="1.0" encoding="utf-8"?>
<ds:datastoreItem xmlns:ds="http://schemas.openxmlformats.org/officeDocument/2006/customXml" ds:itemID="{04D9D23E-CDF0-44BF-9908-9E5A909D8A8E}"/>
</file>

<file path=customXml/itemProps3.xml><?xml version="1.0" encoding="utf-8"?>
<ds:datastoreItem xmlns:ds="http://schemas.openxmlformats.org/officeDocument/2006/customXml" ds:itemID="{7D9FBB4F-0993-44D3-8E61-030D9A3E5EB9}"/>
</file>

<file path=docProps/app.xml><?xml version="1.0" encoding="utf-8"?>
<Properties xmlns="http://schemas.openxmlformats.org/officeDocument/2006/extended-properties" xmlns:vt="http://schemas.openxmlformats.org/officeDocument/2006/docPropsVTypes">
  <TotalTime>423</TotalTime>
  <Words>430</Words>
  <Application>Microsoft Office PowerPoint</Application>
  <PresentationFormat>On-screen Show (4:3)</PresentationFormat>
  <Paragraphs>170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Fiscal Impact Measure</vt:lpstr>
      <vt:lpstr>Monthly Change in State &amp; Local Employment</vt:lpstr>
      <vt:lpstr>Monthly Change in Federal Employment</vt:lpstr>
      <vt:lpstr>State and Local Government Spending on Structures</vt:lpstr>
      <vt:lpstr>Federal Receipts and Outlays</vt:lpstr>
      <vt:lpstr>State and Local Tax Receipts</vt:lpstr>
      <vt:lpstr>Federal Budget Deficit/Surplus</vt:lpstr>
      <vt:lpstr>Federal Revenues and Outlays</vt:lpstr>
      <vt:lpstr>Federal Debt Held by the Public</vt:lpstr>
      <vt:lpstr>Federal Spending by Category</vt:lpstr>
    </vt:vector>
  </TitlesOfParts>
  <Company>The Brookings Institution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Parker</dc:creator>
  <cp:lastModifiedBy>Emily Parker</cp:lastModifiedBy>
  <cp:revision>11</cp:revision>
  <dcterms:created xsi:type="dcterms:W3CDTF">2014-10-24T13:19:50Z</dcterms:created>
  <dcterms:modified xsi:type="dcterms:W3CDTF">2014-10-24T20:23:20Z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0x010100FA9F3DB0CD4D844B918872BCED9B9CF9</vt:lpwstr>
  </property>
  <property fmtid="{D5CDD505-2E9C-101B-9397-08002B2CF9AE}" pid="3" name="Order">
    <vt:r8>100</vt:r8>
  </property>
</Properties>
</file>