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1" r:id="rId4"/>
  </p:sldMasterIdLst>
  <p:sldIdLst>
    <p:sldId id="256" r:id="rId5"/>
    <p:sldId id="259" r:id="rId6"/>
    <p:sldId id="260" r:id="rId7"/>
    <p:sldId id="258" r:id="rId8"/>
    <p:sldId id="262" r:id="rId9"/>
    <p:sldId id="263" r:id="rId10"/>
    <p:sldId id="264" r:id="rId11"/>
    <p:sldId id="265" r:id="rId12"/>
    <p:sldId id="274" r:id="rId13"/>
    <p:sldId id="270" r:id="rId14"/>
    <p:sldId id="275" r:id="rId15"/>
    <p:sldId id="271" r:id="rId16"/>
    <p:sldId id="276" r:id="rId17"/>
    <p:sldId id="277" r:id="rId18"/>
    <p:sldId id="279"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1469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170857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8153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177828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33889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131741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06079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497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1432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F6EE328-6AFF-436B-881F-213D56084544}"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045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6347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E37674-C1BA-4107-9B06-6D4CAC3A3DF5}" type="datetimeFigureOut">
              <a:rPr lang="en-US" smtClean="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03370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7842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3856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480828-6983-48AD-9E27-CBD3696F837E}" type="datetimeFigureOut">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5043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
        <p:nvSpPr>
          <p:cNvPr id="5" name="Date Placeholder 4"/>
          <p:cNvSpPr>
            <a:spLocks noGrp="1"/>
          </p:cNvSpPr>
          <p:nvPr>
            <p:ph type="dt" sz="half" idx="10"/>
          </p:nvPr>
        </p:nvSpPr>
        <p:spPr/>
        <p:txBody>
          <a:bodyPr/>
          <a:lstStyle/>
          <a:p>
            <a:fld id="{2C5EFB91-0324-450E-B17F-36DC0ECCE413}" type="datetimeFigureOut">
              <a:rPr lang="en-US" smtClean="0"/>
              <a:t>8/25/2021</a:t>
            </a:fld>
            <a:endParaRPr lang="en-US" dirty="0"/>
          </a:p>
        </p:txBody>
      </p:sp>
    </p:spTree>
    <p:extLst>
      <p:ext uri="{BB962C8B-B14F-4D97-AF65-F5344CB8AC3E}">
        <p14:creationId xmlns:p14="http://schemas.microsoft.com/office/powerpoint/2010/main" val="18236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E37674-C1BA-4107-9B06-6D4CAC3A3DF5}" type="datetimeFigureOut">
              <a:rPr lang="en-US" smtClean="0"/>
              <a:t>8/25/2021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48238384"/>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3643" y="1353311"/>
            <a:ext cx="8764059" cy="1998232"/>
          </a:xfrm>
        </p:spPr>
        <p:txBody>
          <a:bodyPr>
            <a:normAutofit/>
          </a:bodyPr>
          <a:lstStyle/>
          <a:p>
            <a:pPr algn="ctr"/>
            <a:br>
              <a:rPr lang="es-CR" sz="4400" b="1" dirty="0">
                <a:solidFill>
                  <a:schemeClr val="tx1"/>
                </a:solidFill>
              </a:rPr>
            </a:br>
            <a:r>
              <a:rPr lang="es-CR" sz="3200" b="1" dirty="0">
                <a:solidFill>
                  <a:schemeClr val="tx1"/>
                </a:solidFill>
              </a:rPr>
              <a:t>SISTEMA DE PYMES PARA VENTA DE CANFER ELECTRONICA</a:t>
            </a:r>
            <a:endParaRPr lang="es-CR" sz="4400" b="1" dirty="0">
              <a:solidFill>
                <a:schemeClr val="tx1"/>
              </a:solidFill>
            </a:endParaRPr>
          </a:p>
        </p:txBody>
      </p:sp>
      <p:sp>
        <p:nvSpPr>
          <p:cNvPr id="3" name="Subtítulo 2"/>
          <p:cNvSpPr>
            <a:spLocks noGrp="1"/>
          </p:cNvSpPr>
          <p:nvPr>
            <p:ph type="subTitle" idx="1"/>
          </p:nvPr>
        </p:nvSpPr>
        <p:spPr>
          <a:xfrm>
            <a:off x="1069848" y="4389119"/>
            <a:ext cx="7891272" cy="1998233"/>
          </a:xfrm>
        </p:spPr>
        <p:txBody>
          <a:bodyPr>
            <a:normAutofit/>
          </a:bodyPr>
          <a:lstStyle/>
          <a:p>
            <a:pPr algn="l"/>
            <a:r>
              <a:rPr lang="en-US" b="1" dirty="0">
                <a:solidFill>
                  <a:schemeClr val="accent2"/>
                </a:solidFill>
              </a:rPr>
              <a:t>Grupo # 2</a:t>
            </a:r>
          </a:p>
          <a:p>
            <a:pPr algn="l"/>
            <a:r>
              <a:rPr lang="en-US" b="1" dirty="0">
                <a:solidFill>
                  <a:schemeClr val="accent2"/>
                </a:solidFill>
              </a:rPr>
              <a:t>Integrates: </a:t>
            </a:r>
          </a:p>
          <a:p>
            <a:pPr algn="l"/>
            <a:r>
              <a:rPr lang="en-US" b="1" dirty="0">
                <a:solidFill>
                  <a:schemeClr val="accent2"/>
                </a:solidFill>
              </a:rPr>
              <a:t>Emanuel Chacon Salazar</a:t>
            </a:r>
          </a:p>
          <a:p>
            <a:pPr algn="l"/>
            <a:r>
              <a:rPr lang="en-US" b="1" dirty="0">
                <a:solidFill>
                  <a:schemeClr val="accent2"/>
                </a:solidFill>
              </a:rPr>
              <a:t>Anthony Vega Villalobos</a:t>
            </a:r>
          </a:p>
        </p:txBody>
      </p:sp>
      <p:pic>
        <p:nvPicPr>
          <p:cNvPr id="4" name="Imagen 3"/>
          <p:cNvPicPr/>
          <p:nvPr/>
        </p:nvPicPr>
        <p:blipFill>
          <a:blip r:embed="rId2">
            <a:alphaModFix amt="85000"/>
            <a:extLst>
              <a:ext uri="{BEBA8EAE-BF5A-486C-A8C5-ECC9F3942E4B}">
                <a14:imgProps xmlns:a14="http://schemas.microsoft.com/office/drawing/2010/main">
                  <a14:imgLayer r:embed="rId3">
                    <a14:imgEffect>
                      <a14:saturation sat="400000"/>
                    </a14:imgEffect>
                  </a14:imgLayer>
                </a14:imgProps>
              </a:ext>
            </a:extLst>
          </a:blip>
          <a:stretch>
            <a:fillRect/>
          </a:stretch>
        </p:blipFill>
        <p:spPr bwMode="auto">
          <a:xfrm>
            <a:off x="6924502" y="113156"/>
            <a:ext cx="2315210" cy="1240155"/>
          </a:xfrm>
          <a:prstGeom prst="rect">
            <a:avLst/>
          </a:prstGeom>
        </p:spPr>
      </p:pic>
    </p:spTree>
    <p:extLst>
      <p:ext uri="{BB962C8B-B14F-4D97-AF65-F5344CB8AC3E}">
        <p14:creationId xmlns:p14="http://schemas.microsoft.com/office/powerpoint/2010/main" val="146786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p:cNvSpPr>
            <a:spLocks noGrp="1"/>
          </p:cNvSpPr>
          <p:nvPr>
            <p:ph type="title"/>
          </p:nvPr>
        </p:nvSpPr>
        <p:spPr>
          <a:xfrm>
            <a:off x="1392809" y="3811545"/>
            <a:ext cx="8991600" cy="1264762"/>
          </a:xfrm>
        </p:spPr>
        <p:txBody>
          <a:bodyPr vert="horz" lIns="274320" tIns="182880" rIns="274320" bIns="182880" rtlCol="0" anchor="ctr" anchorCtr="1">
            <a:normAutofit/>
          </a:bodyPr>
          <a:lstStyle/>
          <a:p>
            <a:r>
              <a:rPr lang="en-US" sz="3200" dirty="0"/>
              <a:t>Subproceso – Funcion Limpiar Consola</a:t>
            </a:r>
          </a:p>
        </p:txBody>
      </p:sp>
      <p:pic>
        <p:nvPicPr>
          <p:cNvPr id="7" name="Imagen 6" descr="Icono&#10;&#10;Descripción generada automáticamente">
            <a:extLst>
              <a:ext uri="{FF2B5EF4-FFF2-40B4-BE49-F238E27FC236}">
                <a16:creationId xmlns:a16="http://schemas.microsoft.com/office/drawing/2014/main" id="{791BF745-85DB-4275-BCDD-4C22A29E9425}"/>
              </a:ext>
            </a:extLst>
          </p:cNvPr>
          <p:cNvPicPr>
            <a:picLocks noChangeAspect="1"/>
          </p:cNvPicPr>
          <p:nvPr/>
        </p:nvPicPr>
        <p:blipFill>
          <a:blip r:embed="rId2"/>
          <a:stretch>
            <a:fillRect/>
          </a:stretch>
        </p:blipFill>
        <p:spPr>
          <a:xfrm>
            <a:off x="170002" y="99178"/>
            <a:ext cx="1430198" cy="1154587"/>
          </a:xfrm>
          <a:prstGeom prst="rect">
            <a:avLst/>
          </a:prstGeom>
        </p:spPr>
      </p:pic>
      <p:pic>
        <p:nvPicPr>
          <p:cNvPr id="5" name="Imagen 4" descr="Texto&#10;&#10;Descripción generada automáticamente">
            <a:extLst>
              <a:ext uri="{FF2B5EF4-FFF2-40B4-BE49-F238E27FC236}">
                <a16:creationId xmlns:a16="http://schemas.microsoft.com/office/drawing/2014/main" id="{43FAC62B-42ED-4402-B0EA-A8112C8393CD}"/>
              </a:ext>
            </a:extLst>
          </p:cNvPr>
          <p:cNvPicPr>
            <a:picLocks noChangeAspect="1"/>
          </p:cNvPicPr>
          <p:nvPr/>
        </p:nvPicPr>
        <p:blipFill>
          <a:blip r:embed="rId3"/>
          <a:stretch>
            <a:fillRect/>
          </a:stretch>
        </p:blipFill>
        <p:spPr>
          <a:xfrm>
            <a:off x="3091097" y="1838226"/>
            <a:ext cx="5040935" cy="19733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6718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1797666" y="386377"/>
            <a:ext cx="8596668" cy="1320800"/>
          </a:xfrm>
        </p:spPr>
        <p:txBody>
          <a:bodyPr>
            <a:normAutofit/>
          </a:bodyPr>
          <a:lstStyle/>
          <a:p>
            <a:r>
              <a:rPr lang="es-CR" sz="3600" dirty="0"/>
              <a:t>Subproceso Venta</a:t>
            </a:r>
          </a:p>
        </p:txBody>
      </p:sp>
      <p:pic>
        <p:nvPicPr>
          <p:cNvPr id="5" name="Imagen 4" descr="Icono&#10;&#10;Descripción generada automáticamente">
            <a:extLst>
              <a:ext uri="{FF2B5EF4-FFF2-40B4-BE49-F238E27FC236}">
                <a16:creationId xmlns:a16="http://schemas.microsoft.com/office/drawing/2014/main" id="{66CF4AF5-02DE-466B-920C-87809D4C9126}"/>
              </a:ext>
            </a:extLst>
          </p:cNvPr>
          <p:cNvPicPr>
            <a:picLocks noChangeAspect="1"/>
          </p:cNvPicPr>
          <p:nvPr/>
        </p:nvPicPr>
        <p:blipFill>
          <a:blip r:embed="rId2"/>
          <a:stretch>
            <a:fillRect/>
          </a:stretch>
        </p:blipFill>
        <p:spPr>
          <a:xfrm>
            <a:off x="170002" y="99178"/>
            <a:ext cx="1430198" cy="1154587"/>
          </a:xfrm>
          <a:prstGeom prst="rect">
            <a:avLst/>
          </a:prstGeom>
        </p:spPr>
      </p:pic>
      <p:pic>
        <p:nvPicPr>
          <p:cNvPr id="7" name="Imagen 6" descr="Texto&#10;&#10;Descripción generada automáticamente">
            <a:extLst>
              <a:ext uri="{FF2B5EF4-FFF2-40B4-BE49-F238E27FC236}">
                <a16:creationId xmlns:a16="http://schemas.microsoft.com/office/drawing/2014/main" id="{F8BD8C85-50FE-45E9-82EE-D247521BC644}"/>
              </a:ext>
            </a:extLst>
          </p:cNvPr>
          <p:cNvPicPr>
            <a:picLocks noChangeAspect="1"/>
          </p:cNvPicPr>
          <p:nvPr/>
        </p:nvPicPr>
        <p:blipFill>
          <a:blip r:embed="rId3"/>
          <a:stretch>
            <a:fillRect/>
          </a:stretch>
        </p:blipFill>
        <p:spPr>
          <a:xfrm>
            <a:off x="885101" y="1253765"/>
            <a:ext cx="8931946" cy="51721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7215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667149" y="260808"/>
            <a:ext cx="8596668" cy="1320800"/>
          </a:xfrm>
        </p:spPr>
        <p:txBody>
          <a:bodyPr>
            <a:normAutofit/>
          </a:bodyPr>
          <a:lstStyle/>
          <a:p>
            <a:r>
              <a:rPr lang="es-CR" sz="3600" dirty="0"/>
              <a:t>Subproceso Venta</a:t>
            </a:r>
          </a:p>
        </p:txBody>
      </p:sp>
      <p:pic>
        <p:nvPicPr>
          <p:cNvPr id="3" name="Imagen 2" descr="Icono&#10;&#10;Descripción generada automáticamente">
            <a:extLst>
              <a:ext uri="{FF2B5EF4-FFF2-40B4-BE49-F238E27FC236}">
                <a16:creationId xmlns:a16="http://schemas.microsoft.com/office/drawing/2014/main" id="{359766E0-18A0-40E6-A322-A66CEB4E73A1}"/>
              </a:ext>
            </a:extLst>
          </p:cNvPr>
          <p:cNvPicPr>
            <a:picLocks noChangeAspect="1"/>
          </p:cNvPicPr>
          <p:nvPr/>
        </p:nvPicPr>
        <p:blipFill>
          <a:blip r:embed="rId2"/>
          <a:stretch>
            <a:fillRect/>
          </a:stretch>
        </p:blipFill>
        <p:spPr>
          <a:xfrm>
            <a:off x="170002" y="99178"/>
            <a:ext cx="1430198" cy="1154587"/>
          </a:xfrm>
          <a:prstGeom prst="rect">
            <a:avLst/>
          </a:prstGeom>
        </p:spPr>
      </p:pic>
      <p:pic>
        <p:nvPicPr>
          <p:cNvPr id="5" name="Imagen 4" descr="Texto&#10;&#10;Descripción generada automáticamente">
            <a:extLst>
              <a:ext uri="{FF2B5EF4-FFF2-40B4-BE49-F238E27FC236}">
                <a16:creationId xmlns:a16="http://schemas.microsoft.com/office/drawing/2014/main" id="{7D2B2D92-0F6A-42DA-B48E-579D22B6575A}"/>
              </a:ext>
            </a:extLst>
          </p:cNvPr>
          <p:cNvPicPr>
            <a:picLocks noChangeAspect="1"/>
          </p:cNvPicPr>
          <p:nvPr/>
        </p:nvPicPr>
        <p:blipFill>
          <a:blip r:embed="rId3"/>
          <a:stretch>
            <a:fillRect/>
          </a:stretch>
        </p:blipFill>
        <p:spPr>
          <a:xfrm>
            <a:off x="1755843" y="938785"/>
            <a:ext cx="6802949" cy="5658407"/>
          </a:xfrm>
          <a:prstGeom prst="rect">
            <a:avLst/>
          </a:prstGeom>
        </p:spPr>
      </p:pic>
    </p:spTree>
    <p:extLst>
      <p:ext uri="{BB962C8B-B14F-4D97-AF65-F5344CB8AC3E}">
        <p14:creationId xmlns:p14="http://schemas.microsoft.com/office/powerpoint/2010/main" val="22031514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Texto&#10;&#10;Descripción generada automáticamente">
            <a:extLst>
              <a:ext uri="{FF2B5EF4-FFF2-40B4-BE49-F238E27FC236}">
                <a16:creationId xmlns:a16="http://schemas.microsoft.com/office/drawing/2014/main" id="{4A9D0082-11D3-4B88-8ECA-97EA1F91984D}"/>
              </a:ext>
            </a:extLst>
          </p:cNvPr>
          <p:cNvPicPr>
            <a:picLocks noChangeAspect="1"/>
          </p:cNvPicPr>
          <p:nvPr/>
        </p:nvPicPr>
        <p:blipFill>
          <a:blip r:embed="rId2"/>
          <a:stretch>
            <a:fillRect/>
          </a:stretch>
        </p:blipFill>
        <p:spPr>
          <a:xfrm>
            <a:off x="999242" y="1347865"/>
            <a:ext cx="7410974" cy="34375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3900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Texto&#10;&#10;Descripción generada automáticamente">
            <a:extLst>
              <a:ext uri="{FF2B5EF4-FFF2-40B4-BE49-F238E27FC236}">
                <a16:creationId xmlns:a16="http://schemas.microsoft.com/office/drawing/2014/main" id="{5521A211-CC24-4192-A77B-D22B7239E924}"/>
              </a:ext>
            </a:extLst>
          </p:cNvPr>
          <p:cNvPicPr>
            <a:picLocks noChangeAspect="1"/>
          </p:cNvPicPr>
          <p:nvPr/>
        </p:nvPicPr>
        <p:blipFill>
          <a:blip r:embed="rId2"/>
          <a:stretch>
            <a:fillRect/>
          </a:stretch>
        </p:blipFill>
        <p:spPr>
          <a:xfrm>
            <a:off x="940276" y="3565806"/>
            <a:ext cx="8177848" cy="2993273"/>
          </a:xfrm>
          <a:prstGeom prst="rect">
            <a:avLst/>
          </a:prstGeom>
          <a:ln>
            <a:noFill/>
          </a:ln>
          <a:effectLst>
            <a:outerShdw blurRad="190500" algn="tl" rotWithShape="0">
              <a:srgbClr val="000000">
                <a:alpha val="70000"/>
              </a:srgbClr>
            </a:outerShdw>
          </a:effectLst>
        </p:spPr>
      </p:pic>
      <p:pic>
        <p:nvPicPr>
          <p:cNvPr id="7" name="Imagen 6" descr="Texto&#10;&#10;Descripción generada automáticamente">
            <a:extLst>
              <a:ext uri="{FF2B5EF4-FFF2-40B4-BE49-F238E27FC236}">
                <a16:creationId xmlns:a16="http://schemas.microsoft.com/office/drawing/2014/main" id="{EC38CC40-AB9E-415D-BDDC-4A8C612B45C1}"/>
              </a:ext>
            </a:extLst>
          </p:cNvPr>
          <p:cNvPicPr>
            <a:picLocks noChangeAspect="1"/>
          </p:cNvPicPr>
          <p:nvPr/>
        </p:nvPicPr>
        <p:blipFill>
          <a:blip r:embed="rId3"/>
          <a:stretch>
            <a:fillRect/>
          </a:stretch>
        </p:blipFill>
        <p:spPr>
          <a:xfrm>
            <a:off x="704275" y="136805"/>
            <a:ext cx="7097622" cy="32921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1014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Texto&#10;&#10;Descripción generada automáticamente">
            <a:extLst>
              <a:ext uri="{FF2B5EF4-FFF2-40B4-BE49-F238E27FC236}">
                <a16:creationId xmlns:a16="http://schemas.microsoft.com/office/drawing/2014/main" id="{153EEC58-0523-4905-B204-667DEC3193E7}"/>
              </a:ext>
            </a:extLst>
          </p:cNvPr>
          <p:cNvPicPr>
            <a:picLocks noChangeAspect="1"/>
          </p:cNvPicPr>
          <p:nvPr/>
        </p:nvPicPr>
        <p:blipFill>
          <a:blip r:embed="rId2"/>
          <a:stretch>
            <a:fillRect/>
          </a:stretch>
        </p:blipFill>
        <p:spPr>
          <a:xfrm>
            <a:off x="186451" y="222443"/>
            <a:ext cx="5182323" cy="2372056"/>
          </a:xfrm>
          <a:prstGeom prst="rect">
            <a:avLst/>
          </a:prstGeom>
          <a:ln>
            <a:noFill/>
          </a:ln>
          <a:effectLst>
            <a:outerShdw blurRad="190500" algn="tl" rotWithShape="0">
              <a:srgbClr val="000000">
                <a:alpha val="70000"/>
              </a:srgbClr>
            </a:outerShdw>
          </a:effectLst>
        </p:spPr>
      </p:pic>
      <p:pic>
        <p:nvPicPr>
          <p:cNvPr id="8" name="Imagen 7" descr="Texto&#10;&#10;Descripción generada automáticamente">
            <a:extLst>
              <a:ext uri="{FF2B5EF4-FFF2-40B4-BE49-F238E27FC236}">
                <a16:creationId xmlns:a16="http://schemas.microsoft.com/office/drawing/2014/main" id="{A332C9C7-3C53-4333-8228-AE4FE4339D2D}"/>
              </a:ext>
            </a:extLst>
          </p:cNvPr>
          <p:cNvPicPr>
            <a:picLocks noChangeAspect="1"/>
          </p:cNvPicPr>
          <p:nvPr/>
        </p:nvPicPr>
        <p:blipFill>
          <a:blip r:embed="rId3"/>
          <a:stretch>
            <a:fillRect/>
          </a:stretch>
        </p:blipFill>
        <p:spPr>
          <a:xfrm>
            <a:off x="5935853" y="451075"/>
            <a:ext cx="5334744" cy="1914792"/>
          </a:xfrm>
          <a:prstGeom prst="rect">
            <a:avLst/>
          </a:prstGeom>
          <a:ln>
            <a:noFill/>
          </a:ln>
          <a:effectLst>
            <a:outerShdw blurRad="190500" algn="tl" rotWithShape="0">
              <a:srgbClr val="000000">
                <a:alpha val="70000"/>
              </a:srgbClr>
            </a:outerShdw>
          </a:effectLst>
        </p:spPr>
      </p:pic>
      <p:pic>
        <p:nvPicPr>
          <p:cNvPr id="9" name="Imagen 8" descr="Texto&#10;&#10;Descripción generada automáticamente">
            <a:extLst>
              <a:ext uri="{FF2B5EF4-FFF2-40B4-BE49-F238E27FC236}">
                <a16:creationId xmlns:a16="http://schemas.microsoft.com/office/drawing/2014/main" id="{0C08D5CC-EF0B-4BEE-8FE8-8829C1892821}"/>
              </a:ext>
            </a:extLst>
          </p:cNvPr>
          <p:cNvPicPr>
            <a:picLocks noChangeAspect="1"/>
          </p:cNvPicPr>
          <p:nvPr/>
        </p:nvPicPr>
        <p:blipFill>
          <a:blip r:embed="rId4"/>
          <a:stretch>
            <a:fillRect/>
          </a:stretch>
        </p:blipFill>
        <p:spPr>
          <a:xfrm>
            <a:off x="481291" y="2825916"/>
            <a:ext cx="10093304" cy="33324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784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8481" y="1372632"/>
            <a:ext cx="8596668" cy="1320800"/>
          </a:xfrm>
        </p:spPr>
        <p:txBody>
          <a:bodyPr>
            <a:normAutofit/>
          </a:bodyPr>
          <a:lstStyle/>
          <a:p>
            <a:r>
              <a:rPr lang="es-CR" sz="3600" dirty="0"/>
              <a:t>Conclusiones</a:t>
            </a:r>
          </a:p>
        </p:txBody>
      </p:sp>
      <p:sp>
        <p:nvSpPr>
          <p:cNvPr id="5" name="CuadroTexto 4">
            <a:extLst>
              <a:ext uri="{FF2B5EF4-FFF2-40B4-BE49-F238E27FC236}">
                <a16:creationId xmlns:a16="http://schemas.microsoft.com/office/drawing/2014/main" id="{600A6B78-B5EA-4302-AE07-BCEAD8FE93B0}"/>
              </a:ext>
            </a:extLst>
          </p:cNvPr>
          <p:cNvSpPr txBox="1"/>
          <p:nvPr/>
        </p:nvSpPr>
        <p:spPr>
          <a:xfrm>
            <a:off x="1000263" y="2274838"/>
            <a:ext cx="8534400" cy="2308324"/>
          </a:xfrm>
          <a:prstGeom prst="rect">
            <a:avLst/>
          </a:prstGeom>
          <a:noFill/>
        </p:spPr>
        <p:txBody>
          <a:bodyPr wrap="square" rtlCol="0">
            <a:spAutoFit/>
          </a:bodyPr>
          <a:lstStyle/>
          <a:p>
            <a:r>
              <a:rPr lang="es-CR" dirty="0"/>
              <a:t>Llegamos a la conclusión que los programas automatizados, son una excelente </a:t>
            </a:r>
            <a:r>
              <a:rPr lang="es-CR"/>
              <a:t>opción para las </a:t>
            </a:r>
            <a:r>
              <a:rPr lang="es-CR" dirty="0"/>
              <a:t>labores cotidianas y respetivas, ya que podemos desarrollar un solución y así optimizar nuestro tiempo en otras actividades.</a:t>
            </a:r>
          </a:p>
          <a:p>
            <a:endParaRPr lang="es-CR" dirty="0"/>
          </a:p>
          <a:p>
            <a:r>
              <a:rPr lang="es-CR" dirty="0"/>
              <a:t>La programación no solo es un solo un campo de la informática si no también un pilar para la innovación, creación y ejecución de muchas áreas de la vida cotidiana como es producción en masa, IA, Incluso en la vida de nosotros futuros hijo.</a:t>
            </a:r>
            <a:endParaRPr lang="es-US" dirty="0"/>
          </a:p>
        </p:txBody>
      </p:sp>
      <p:pic>
        <p:nvPicPr>
          <p:cNvPr id="4" name="Imagen 3" descr="Icono&#10;&#10;Descripción generada automáticamente">
            <a:extLst>
              <a:ext uri="{FF2B5EF4-FFF2-40B4-BE49-F238E27FC236}">
                <a16:creationId xmlns:a16="http://schemas.microsoft.com/office/drawing/2014/main" id="{01F1D68F-908B-4CAA-8A97-63AAB93F3241}"/>
              </a:ext>
            </a:extLst>
          </p:cNvPr>
          <p:cNvPicPr>
            <a:picLocks noChangeAspect="1"/>
          </p:cNvPicPr>
          <p:nvPr/>
        </p:nvPicPr>
        <p:blipFill>
          <a:blip r:embed="rId2"/>
          <a:stretch>
            <a:fillRect/>
          </a:stretch>
        </p:blipFill>
        <p:spPr>
          <a:xfrm>
            <a:off x="170002" y="99178"/>
            <a:ext cx="1430198" cy="1154587"/>
          </a:xfrm>
          <a:prstGeom prst="rect">
            <a:avLst/>
          </a:prstGeom>
        </p:spPr>
      </p:pic>
    </p:spTree>
    <p:extLst>
      <p:ext uri="{BB962C8B-B14F-4D97-AF65-F5344CB8AC3E}">
        <p14:creationId xmlns:p14="http://schemas.microsoft.com/office/powerpoint/2010/main" val="21729125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600" dirty="0"/>
              <a:t>Introducci</a:t>
            </a:r>
            <a:r>
              <a:rPr lang="es-CR" sz="3600" dirty="0"/>
              <a:t>ón</a:t>
            </a:r>
          </a:p>
        </p:txBody>
      </p:sp>
      <p:sp>
        <p:nvSpPr>
          <p:cNvPr id="5" name="CuadroTexto 4">
            <a:extLst>
              <a:ext uri="{FF2B5EF4-FFF2-40B4-BE49-F238E27FC236}">
                <a16:creationId xmlns:a16="http://schemas.microsoft.com/office/drawing/2014/main" id="{CF26DE83-63AB-4015-BD18-D05DF5970903}"/>
              </a:ext>
            </a:extLst>
          </p:cNvPr>
          <p:cNvSpPr txBox="1"/>
          <p:nvPr/>
        </p:nvSpPr>
        <p:spPr>
          <a:xfrm>
            <a:off x="677334" y="1536174"/>
            <a:ext cx="8783782" cy="3785652"/>
          </a:xfrm>
          <a:prstGeom prst="rect">
            <a:avLst/>
          </a:prstGeom>
          <a:noFill/>
        </p:spPr>
        <p:txBody>
          <a:bodyPr wrap="square" rtlCol="0">
            <a:spAutoFit/>
          </a:bodyPr>
          <a:lstStyle/>
          <a:p>
            <a:pPr algn="just"/>
            <a:r>
              <a:rPr lang="es-MX" sz="2400" dirty="0"/>
              <a:t>El presente trabajo se ha aplicado a la</a:t>
            </a:r>
            <a:r>
              <a:rPr lang="es-CR" sz="2400" dirty="0"/>
              <a:t> micro empresa de Sistema de Pymes en ventas de Canfer electrónica, </a:t>
            </a:r>
            <a:r>
              <a:rPr lang="es-MX" sz="2400" dirty="0"/>
              <a:t>que se dedica al proceso de ventas en línea a nivel de pymes en Costa Rica, donde se le brinda al cliente un menú fácil y sencillo de utilizar, donde se le va a solicitar al usuario que ingrese su información y para posteriormente mostrarle al usuario una variedad de diferentes módulos, como Proceso de inventario, Proceso de venta, Proceso de reclamos, Reportearía general. Con el fin de facilitarle al usuario un forma mas rápida y segura de realizar sus consultas. </a:t>
            </a:r>
            <a:endParaRPr lang="es-US" sz="2400" dirty="0"/>
          </a:p>
        </p:txBody>
      </p:sp>
    </p:spTree>
    <p:extLst>
      <p:ext uri="{BB962C8B-B14F-4D97-AF65-F5344CB8AC3E}">
        <p14:creationId xmlns:p14="http://schemas.microsoft.com/office/powerpoint/2010/main" val="4044295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7083" y="336714"/>
            <a:ext cx="10058400" cy="1609344"/>
          </a:xfrm>
        </p:spPr>
        <p:txBody>
          <a:bodyPr>
            <a:normAutofit/>
          </a:bodyPr>
          <a:lstStyle/>
          <a:p>
            <a:r>
              <a:rPr lang="es-CR" sz="3600" dirty="0"/>
              <a:t>Desarrollo del Tema por Implementar</a:t>
            </a:r>
          </a:p>
        </p:txBody>
      </p:sp>
      <p:sp>
        <p:nvSpPr>
          <p:cNvPr id="3" name="CuadroTexto 2">
            <a:extLst>
              <a:ext uri="{FF2B5EF4-FFF2-40B4-BE49-F238E27FC236}">
                <a16:creationId xmlns:a16="http://schemas.microsoft.com/office/drawing/2014/main" id="{747D3266-7A89-4520-8616-94C1CA915742}"/>
              </a:ext>
            </a:extLst>
          </p:cNvPr>
          <p:cNvSpPr txBox="1"/>
          <p:nvPr/>
        </p:nvSpPr>
        <p:spPr>
          <a:xfrm>
            <a:off x="539689" y="2231962"/>
            <a:ext cx="9152952" cy="1323439"/>
          </a:xfrm>
          <a:prstGeom prst="rect">
            <a:avLst/>
          </a:prstGeom>
          <a:noFill/>
        </p:spPr>
        <p:txBody>
          <a:bodyPr wrap="square" rtlCol="0">
            <a:spAutoFit/>
          </a:bodyPr>
          <a:lstStyle/>
          <a:p>
            <a:pPr algn="just"/>
            <a:r>
              <a:rPr lang="es-MX" sz="2000" dirty="0"/>
              <a:t>El programa se desarrolla para sistema de proceso de venta en línea donde se integra diferentes funciones como es Ventas, Consulta e Inventario, donde se le brinda una solución a la pequeña y mediana empresa en su proceso y negocio de venta.</a:t>
            </a:r>
          </a:p>
        </p:txBody>
      </p:sp>
    </p:spTree>
    <p:extLst>
      <p:ext uri="{BB962C8B-B14F-4D97-AF65-F5344CB8AC3E}">
        <p14:creationId xmlns:p14="http://schemas.microsoft.com/office/powerpoint/2010/main" val="327415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7263" y="1991025"/>
            <a:ext cx="8596668" cy="1826581"/>
          </a:xfrm>
        </p:spPr>
        <p:txBody>
          <a:bodyPr/>
          <a:lstStyle/>
          <a:p>
            <a:r>
              <a:rPr lang="es-CR" dirty="0"/>
              <a:t>OBJETIVOS</a:t>
            </a:r>
          </a:p>
        </p:txBody>
      </p:sp>
      <p:pic>
        <p:nvPicPr>
          <p:cNvPr id="1026" name="Picture 2" descr="Objetivos">
            <a:extLst>
              <a:ext uri="{FF2B5EF4-FFF2-40B4-BE49-F238E27FC236}">
                <a16:creationId xmlns:a16="http://schemas.microsoft.com/office/drawing/2014/main" id="{E9785E94-F4AC-40E6-A42E-5924E0C8B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94" y="2150856"/>
            <a:ext cx="1698769" cy="127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28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687C50C-CAF9-4B85-BD63-31776859B721}"/>
              </a:ext>
            </a:extLst>
          </p:cNvPr>
          <p:cNvSpPr txBox="1"/>
          <p:nvPr/>
        </p:nvSpPr>
        <p:spPr>
          <a:xfrm>
            <a:off x="1899138" y="2716823"/>
            <a:ext cx="8475785" cy="646331"/>
          </a:xfrm>
          <a:prstGeom prst="rect">
            <a:avLst/>
          </a:prstGeom>
          <a:noFill/>
        </p:spPr>
        <p:txBody>
          <a:bodyPr wrap="square" rtlCol="0">
            <a:spAutoFit/>
          </a:bodyPr>
          <a:lstStyle/>
          <a:p>
            <a:r>
              <a:rPr lang="es-MX" dirty="0"/>
              <a:t>Se requiere el desarrollo de un programa en Python que gestione el proceso de venta en línea de productos para una Pyme Costarricense.</a:t>
            </a:r>
            <a:endParaRPr lang="es-US" dirty="0"/>
          </a:p>
        </p:txBody>
      </p:sp>
      <p:pic>
        <p:nvPicPr>
          <p:cNvPr id="2050" name="Picture 2" descr="SENNOVA | CENTRO NACIONAL COLOMBO ALEMÁN | CNCA: OBJETIVO GENERAL | GICNCA">
            <a:extLst>
              <a:ext uri="{FF2B5EF4-FFF2-40B4-BE49-F238E27FC236}">
                <a16:creationId xmlns:a16="http://schemas.microsoft.com/office/drawing/2014/main" id="{DA2EB6D7-2A61-485C-BB15-7E8D31F3B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27"/>
            <a:ext cx="75628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3359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72850AE-4A15-4C35-85D4-CDECC063CA6E}"/>
              </a:ext>
            </a:extLst>
          </p:cNvPr>
          <p:cNvSpPr txBox="1"/>
          <p:nvPr/>
        </p:nvSpPr>
        <p:spPr>
          <a:xfrm>
            <a:off x="2231136" y="2950263"/>
            <a:ext cx="6242539" cy="1754326"/>
          </a:xfrm>
          <a:prstGeom prst="rect">
            <a:avLst/>
          </a:prstGeom>
          <a:noFill/>
        </p:spPr>
        <p:txBody>
          <a:bodyPr wrap="square" rtlCol="0">
            <a:spAutoFit/>
          </a:bodyPr>
          <a:lstStyle/>
          <a:p>
            <a:pPr marL="285750" indent="-285750">
              <a:buFont typeface="Arial" panose="020B0604020202020204" pitchFamily="34" charset="0"/>
              <a:buChar char="•"/>
            </a:pPr>
            <a:r>
              <a:rPr lang="es-MX" dirty="0"/>
              <a:t>Desarrollar programa de gestión y proceso de ventas.    </a:t>
            </a:r>
          </a:p>
          <a:p>
            <a:pPr marL="285750" indent="-285750">
              <a:buFont typeface="Arial" panose="020B0604020202020204" pitchFamily="34" charset="0"/>
              <a:buChar char="•"/>
            </a:pPr>
            <a:r>
              <a:rPr lang="es-MX" dirty="0"/>
              <a:t>Desarrollar control de inventario y salida del mismo.    </a:t>
            </a:r>
          </a:p>
          <a:p>
            <a:pPr marL="285750" indent="-285750">
              <a:buFont typeface="Arial" panose="020B0604020202020204" pitchFamily="34" charset="0"/>
              <a:buChar char="•"/>
            </a:pPr>
            <a:r>
              <a:rPr lang="es-MX" dirty="0"/>
              <a:t>Archivado de Reclamos generados por cliente.    </a:t>
            </a:r>
          </a:p>
          <a:p>
            <a:pPr marL="285750" indent="-285750">
              <a:buFont typeface="Arial" panose="020B0604020202020204" pitchFamily="34" charset="0"/>
              <a:buChar char="•"/>
            </a:pPr>
            <a:r>
              <a:rPr lang="es-MX" dirty="0"/>
              <a:t>Consulta y Analices de Consulta de Inventario.    </a:t>
            </a:r>
          </a:p>
          <a:p>
            <a:pPr marL="285750" indent="-285750">
              <a:buFont typeface="Arial" panose="020B0604020202020204" pitchFamily="34" charset="0"/>
              <a:buChar char="•"/>
            </a:pPr>
            <a:r>
              <a:rPr lang="es-MX" dirty="0"/>
              <a:t>Consulta y Analices de Reportes Generales de sistema de venta. </a:t>
            </a:r>
          </a:p>
        </p:txBody>
      </p:sp>
      <p:pic>
        <p:nvPicPr>
          <p:cNvPr id="3074" name="Picture 2" descr="Objetivo Especificos">
            <a:extLst>
              <a:ext uri="{FF2B5EF4-FFF2-40B4-BE49-F238E27FC236}">
                <a16:creationId xmlns:a16="http://schemas.microsoft.com/office/drawing/2014/main" id="{50E13FE2-A0E1-431B-ACA3-8F422A499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17049" cy="295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3915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Subprocesos</a:t>
            </a:r>
          </a:p>
        </p:txBody>
      </p:sp>
      <p:pic>
        <p:nvPicPr>
          <p:cNvPr id="4" name="Imagen 3" descr="Icono&#10;&#10;Descripción generada automáticamente">
            <a:extLst>
              <a:ext uri="{FF2B5EF4-FFF2-40B4-BE49-F238E27FC236}">
                <a16:creationId xmlns:a16="http://schemas.microsoft.com/office/drawing/2014/main" id="{C17A393B-E750-460D-9729-7460AF16F108}"/>
              </a:ext>
            </a:extLst>
          </p:cNvPr>
          <p:cNvPicPr>
            <a:picLocks noChangeAspect="1"/>
          </p:cNvPicPr>
          <p:nvPr/>
        </p:nvPicPr>
        <p:blipFill>
          <a:blip r:embed="rId2"/>
          <a:stretch>
            <a:fillRect/>
          </a:stretch>
        </p:blipFill>
        <p:spPr>
          <a:xfrm>
            <a:off x="5517041" y="2099778"/>
            <a:ext cx="2796535" cy="2257620"/>
          </a:xfrm>
          <a:prstGeom prst="rect">
            <a:avLst/>
          </a:prstGeom>
        </p:spPr>
      </p:pic>
    </p:spTree>
    <p:extLst>
      <p:ext uri="{BB962C8B-B14F-4D97-AF65-F5344CB8AC3E}">
        <p14:creationId xmlns:p14="http://schemas.microsoft.com/office/powerpoint/2010/main" val="15230249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4222" y="1084081"/>
            <a:ext cx="4398924" cy="1131217"/>
          </a:xfrm>
          <a:noFill/>
          <a:ln>
            <a:solidFill>
              <a:schemeClr val="tx1"/>
            </a:solidFill>
          </a:ln>
        </p:spPr>
        <p:txBody>
          <a:bodyPr vert="horz" lIns="274320" tIns="182880" rIns="274320" bIns="182880" rtlCol="0" anchor="ctr" anchorCtr="1">
            <a:normAutofit/>
          </a:bodyPr>
          <a:lstStyle/>
          <a:p>
            <a:r>
              <a:rPr lang="en-US" sz="2200" dirty="0">
                <a:solidFill>
                  <a:schemeClr val="tx1"/>
                </a:solidFill>
              </a:rPr>
              <a:t>Subproceso – Proceso Principal</a:t>
            </a:r>
          </a:p>
        </p:txBody>
      </p:sp>
      <p:pic>
        <p:nvPicPr>
          <p:cNvPr id="4" name="Imagen 3">
            <a:extLst>
              <a:ext uri="{FF2B5EF4-FFF2-40B4-BE49-F238E27FC236}">
                <a16:creationId xmlns:a16="http://schemas.microsoft.com/office/drawing/2014/main" id="{2E47273D-D282-41DF-8BFB-C79F5BB7639F}"/>
              </a:ext>
            </a:extLst>
          </p:cNvPr>
          <p:cNvPicPr>
            <a:picLocks noChangeAspect="1"/>
          </p:cNvPicPr>
          <p:nvPr/>
        </p:nvPicPr>
        <p:blipFill>
          <a:blip r:embed="rId2"/>
          <a:stretch>
            <a:fillRect/>
          </a:stretch>
        </p:blipFill>
        <p:spPr>
          <a:xfrm>
            <a:off x="4702242" y="0"/>
            <a:ext cx="7489758"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45979255"/>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1"/>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Subproceso – Funciones Modulo Reclamo</a:t>
            </a:r>
          </a:p>
        </p:txBody>
      </p:sp>
      <p:pic>
        <p:nvPicPr>
          <p:cNvPr id="4" name="Imagen 3" descr="Icono&#10;&#10;Descripción generada automáticamente">
            <a:extLst>
              <a:ext uri="{FF2B5EF4-FFF2-40B4-BE49-F238E27FC236}">
                <a16:creationId xmlns:a16="http://schemas.microsoft.com/office/drawing/2014/main" id="{F17E3221-3ACA-46C6-9B21-801CAA40EA5B}"/>
              </a:ext>
            </a:extLst>
          </p:cNvPr>
          <p:cNvPicPr>
            <a:picLocks noChangeAspect="1"/>
          </p:cNvPicPr>
          <p:nvPr/>
        </p:nvPicPr>
        <p:blipFill>
          <a:blip r:embed="rId2"/>
          <a:stretch>
            <a:fillRect/>
          </a:stretch>
        </p:blipFill>
        <p:spPr>
          <a:xfrm>
            <a:off x="170002" y="99178"/>
            <a:ext cx="1430198" cy="1154587"/>
          </a:xfrm>
          <a:prstGeom prst="rect">
            <a:avLst/>
          </a:prstGeom>
        </p:spPr>
      </p:pic>
      <p:pic>
        <p:nvPicPr>
          <p:cNvPr id="6" name="Imagen 5" descr="Texto&#10;&#10;Descripción generada automáticamente">
            <a:extLst>
              <a:ext uri="{FF2B5EF4-FFF2-40B4-BE49-F238E27FC236}">
                <a16:creationId xmlns:a16="http://schemas.microsoft.com/office/drawing/2014/main" id="{9DAF4562-DA8E-4401-8EA3-D28A33338147}"/>
              </a:ext>
            </a:extLst>
          </p:cNvPr>
          <p:cNvPicPr>
            <a:picLocks noChangeAspect="1"/>
          </p:cNvPicPr>
          <p:nvPr/>
        </p:nvPicPr>
        <p:blipFill>
          <a:blip r:embed="rId3"/>
          <a:stretch>
            <a:fillRect/>
          </a:stretch>
        </p:blipFill>
        <p:spPr>
          <a:xfrm>
            <a:off x="2224083" y="878879"/>
            <a:ext cx="7743834" cy="34196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9000541"/>
      </p:ext>
    </p:extLst>
  </p:cSld>
  <p:clrMapOvr>
    <a:masterClrMapping/>
  </p:clrMapOvr>
  <p:transition spd="slow">
    <p:wipe/>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07CC30F4B7B85409E7BB390E196A4F8" ma:contentTypeVersion="7" ma:contentTypeDescription="Crear nuevo documento." ma:contentTypeScope="" ma:versionID="875e152b4f74fb2b4757a0d5292fd013">
  <xsd:schema xmlns:xsd="http://www.w3.org/2001/XMLSchema" xmlns:xs="http://www.w3.org/2001/XMLSchema" xmlns:p="http://schemas.microsoft.com/office/2006/metadata/properties" xmlns:ns2="323298b0-20c1-487f-a966-f31254aa6275" targetNamespace="http://schemas.microsoft.com/office/2006/metadata/properties" ma:root="true" ma:fieldsID="b5d7ffc4de6f02a5121129c7dd4d608d" ns2:_="">
    <xsd:import namespace="323298b0-20c1-487f-a966-f31254aa62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298b0-20c1-487f-a966-f31254aa62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62B5A6-94D2-451E-876D-FEC1FB5396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61C2FC-FADC-4FE0-B6A1-4D1E422ED210}">
  <ds:schemaRefs>
    <ds:schemaRef ds:uri="http://schemas.microsoft.com/sharepoint/v3/contenttype/forms"/>
  </ds:schemaRefs>
</ds:datastoreItem>
</file>

<file path=customXml/itemProps3.xml><?xml version="1.0" encoding="utf-8"?>
<ds:datastoreItem xmlns:ds="http://schemas.openxmlformats.org/officeDocument/2006/customXml" ds:itemID="{58DAC615-0740-4166-8AE5-EF5A50424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298b0-20c1-487f-a966-f31254aa62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738</TotalTime>
  <Words>353</Words>
  <Application>Microsoft Office PowerPoint</Application>
  <PresentationFormat>Panorámica</PresentationFormat>
  <Paragraphs>26</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Faceta</vt:lpstr>
      <vt:lpstr> SISTEMA DE PYMES PARA VENTA DE CANFER ELECTRONICA</vt:lpstr>
      <vt:lpstr>Introducción</vt:lpstr>
      <vt:lpstr>Desarrollo del Tema por Implementar</vt:lpstr>
      <vt:lpstr>OBJETIVOS</vt:lpstr>
      <vt:lpstr>Presentación de PowerPoint</vt:lpstr>
      <vt:lpstr>Presentación de PowerPoint</vt:lpstr>
      <vt:lpstr>Subprocesos</vt:lpstr>
      <vt:lpstr>Subproceso – Proceso Principal</vt:lpstr>
      <vt:lpstr>Subproceso – Funciones Modulo Reclamo</vt:lpstr>
      <vt:lpstr>Subproceso – Funcion Limpiar Consola</vt:lpstr>
      <vt:lpstr>Subproceso Venta</vt:lpstr>
      <vt:lpstr>Subproceso Venta</vt:lpstr>
      <vt:lpstr>Presentación de PowerPoint</vt:lpstr>
      <vt:lpstr>Presentación de PowerPoint</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Hispanoamericana</dc:title>
  <dc:creator>USER</dc:creator>
  <cp:lastModifiedBy>Anthony Vega Villalobos</cp:lastModifiedBy>
  <cp:revision>13</cp:revision>
  <dcterms:created xsi:type="dcterms:W3CDTF">2021-04-05T23:34:34Z</dcterms:created>
  <dcterms:modified xsi:type="dcterms:W3CDTF">2021-08-26T00:02:02Z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0x010100707CC30F4B7B85409E7BB390E196A4F8</vt:lpwstr>
  </property>
</Properties>
</file>