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6880" y="1122840"/>
            <a:ext cx="1131804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Recommendation System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final project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523880" y="210960"/>
            <a:ext cx="9143280" cy="10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1. Giới thiệu về Surprise (3/3)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523880" y="1575360"/>
            <a:ext cx="9143280" cy="44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600"/>
              </a:spcBef>
            </a:pPr>
            <a:r>
              <a:rPr b="0" lang="en-US" sz="3200" spc="-1" strike="noStrike">
                <a:latin typeface="Arial"/>
              </a:rPr>
              <a:t>=&gt; Matrix Factorization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+ SVD 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+ SVD++ :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+ NMF :   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final project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846320" y="3260160"/>
            <a:ext cx="5830200" cy="103752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4764600" y="2603880"/>
            <a:ext cx="3800160" cy="7520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4764600" y="2604240"/>
            <a:ext cx="3800160" cy="75204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4"/>
          <a:stretch/>
        </p:blipFill>
        <p:spPr>
          <a:xfrm>
            <a:off x="4764600" y="2604240"/>
            <a:ext cx="3800160" cy="75204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5"/>
          <a:stretch/>
        </p:blipFill>
        <p:spPr>
          <a:xfrm>
            <a:off x="4764600" y="2604600"/>
            <a:ext cx="3800160" cy="7520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6"/>
          <a:stretch/>
        </p:blipFill>
        <p:spPr>
          <a:xfrm>
            <a:off x="4764600" y="2604600"/>
            <a:ext cx="3800160" cy="7520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7"/>
          <a:stretch/>
        </p:blipFill>
        <p:spPr>
          <a:xfrm>
            <a:off x="4764600" y="2604960"/>
            <a:ext cx="3800160" cy="7520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8"/>
          <a:stretch/>
        </p:blipFill>
        <p:spPr>
          <a:xfrm>
            <a:off x="4764600" y="2604960"/>
            <a:ext cx="3800160" cy="75204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9"/>
          <a:stretch/>
        </p:blipFill>
        <p:spPr>
          <a:xfrm>
            <a:off x="4717440" y="4368600"/>
            <a:ext cx="3800160" cy="75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2. </a:t>
            </a:r>
            <a:r>
              <a:rPr b="0" lang="en-US" sz="4400" spc="-1" strike="noStrike">
                <a:latin typeface="Arial"/>
              </a:rPr>
              <a:t>Tri</a:t>
            </a:r>
            <a:r>
              <a:rPr b="0" lang="en-US" sz="4400" spc="-1" strike="noStrike">
                <a:latin typeface="Arial"/>
              </a:rPr>
              <a:t>ển </a:t>
            </a:r>
            <a:r>
              <a:rPr b="0" lang="en-US" sz="4400" spc="-1" strike="noStrike">
                <a:latin typeface="Arial"/>
              </a:rPr>
              <a:t>kh</a:t>
            </a:r>
            <a:r>
              <a:rPr b="0" lang="en-US" sz="4400" spc="-1" strike="noStrike">
                <a:latin typeface="Arial"/>
              </a:rPr>
              <a:t>ai </a:t>
            </a:r>
            <a:r>
              <a:rPr b="0" lang="en-US" sz="4400" spc="-1" strike="noStrike">
                <a:latin typeface="Arial"/>
              </a:rPr>
              <a:t>co</a:t>
            </a:r>
            <a:r>
              <a:rPr b="0" lang="en-US" sz="4400" spc="-1" strike="noStrike">
                <a:latin typeface="Arial"/>
              </a:rPr>
              <a:t>de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3. </a:t>
            </a:r>
            <a:r>
              <a:rPr b="0" lang="en-US" sz="4400" spc="-1" strike="noStrike">
                <a:latin typeface="Arial"/>
              </a:rPr>
              <a:t>Kế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qu</a:t>
            </a:r>
            <a:r>
              <a:rPr b="0" lang="en-US" sz="4400" spc="-1" strike="noStrike">
                <a:latin typeface="Arial"/>
              </a:rPr>
              <a:t>ả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365760" y="1280160"/>
          <a:ext cx="11338200" cy="5357160"/>
        </p:xfrm>
        <a:graphic>
          <a:graphicData uri="http://schemas.openxmlformats.org/drawingml/2006/table">
            <a:tbl>
              <a:tblPr/>
              <a:tblGrid>
                <a:gridCol w="943200"/>
                <a:gridCol w="1288800"/>
                <a:gridCol w="804240"/>
                <a:gridCol w="843480"/>
                <a:gridCol w="816480"/>
                <a:gridCol w="898200"/>
                <a:gridCol w="884520"/>
                <a:gridCol w="1047600"/>
                <a:gridCol w="1034280"/>
                <a:gridCol w="884160"/>
                <a:gridCol w="930600"/>
                <a:gridCol w="963000"/>
              </a:tblGrid>
              <a:tr h="834120">
                <a:tc gridSpan="2" rowSpan="2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 rowSpan="2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 rowSpan="2"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num_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user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 rowSpan="2"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num_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items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 rowSpan="2"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Time fit model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 gridSpan="4"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time recommendation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 gridSpan="3"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</a:tr>
              <a:tr h="1181160">
                <a:tc vMerge="1" gridSpan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 gridSpan="4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items to user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items to 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users to 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users to user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recall_10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recall_20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recall_30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add58a"/>
                    </a:solidFill>
                  </a:tcPr>
                </a:tc>
              </a:tr>
              <a:tr h="834120">
                <a:tc rowSpan="2"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aa61a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app_id_1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943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1628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~2.4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~0.024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~0.001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~0.055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~0.0008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0.0118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0.0379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34120">
                <a:tc v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aa61a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app_id_2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1895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2987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~1.6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~0.024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~0.002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~0.0018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~0.0015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0.0114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0.0197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34120">
                <a:tc rowSpan="2"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SVD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app_id_1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943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1628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~4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~0.028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~0.04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~0.0148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~0.0152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0.0192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0.0357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0.0567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39520">
                <a:tc v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59c5c7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app_id_2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1895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2987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~2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~0.038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~0.15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~0.0197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~0.082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0.0003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0.0015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0.0038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23880" y="210960"/>
            <a:ext cx="9143280" cy="10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Nội Dung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23880" y="1575360"/>
            <a:ext cx="9143280" cy="37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I. Các phương pháp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II. Kết quả thực hiện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III. Đánh giá mô hình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final project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23880" y="210960"/>
            <a:ext cx="9143280" cy="10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I. Các phương pháp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523880" y="1575360"/>
            <a:ext cx="9143280" cy="37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1. Content Based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2. Collaborative Filttering: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- K Nearest Neighborhood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- Matrix Factorization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final project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523880" y="210960"/>
            <a:ext cx="9651240" cy="10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 Nearest Neighborhood (1/2)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523880" y="1575360"/>
            <a:ext cx="9143280" cy="37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- tạo utility matrix từ dữ liệu đầu vào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final project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Picture 1" descr=""/>
          <p:cNvPicPr/>
          <p:nvPr/>
        </p:nvPicPr>
        <p:blipFill>
          <a:blip r:embed="rId1"/>
          <a:stretch/>
        </p:blipFill>
        <p:spPr>
          <a:xfrm>
            <a:off x="3685680" y="2453760"/>
            <a:ext cx="3628440" cy="282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10960"/>
            <a:ext cx="10125000" cy="10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 Nearest Neighborhood (2/2)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523880" y="1575360"/>
            <a:ext cx="9829080" cy="43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- Từ utility matrix xây dựng ma trận tương quan giữa các user-user hoặc item-item .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- sử dụng k-NN để lấy k item giống nhất sau đó tính ra rating dự đoán theo công thức :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final project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566160" y="4755240"/>
            <a:ext cx="5095080" cy="13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523880" y="210960"/>
            <a:ext cx="9143280" cy="10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Matrix  Factorization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523880" y="1575360"/>
            <a:ext cx="9143280" cy="46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- Loss function: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- Sử dụng các phương pháp tối ưu để tìm ra tham số X, W của model.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- Rating dự đoán :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r = W*X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final project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2128680" y="2166480"/>
            <a:ext cx="8326800" cy="89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23880" y="210960"/>
            <a:ext cx="9143280" cy="10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II. Triển khai mô hình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523880" y="1575360"/>
            <a:ext cx="9143280" cy="37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889"/>
              </a:spcBef>
            </a:pPr>
            <a:r>
              <a:rPr b="0" lang="en-US" sz="3200" spc="-1" strike="noStrike">
                <a:latin typeface="Arial"/>
              </a:rPr>
              <a:t>1. Giới thiệu về Suprise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89"/>
              </a:spcBef>
            </a:pPr>
            <a:r>
              <a:rPr b="0" lang="en-US" sz="3200" spc="-1" strike="noStrike">
                <a:latin typeface="Arial"/>
              </a:rPr>
              <a:t>2. Triển khai code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89"/>
              </a:spcBef>
            </a:pPr>
            <a:r>
              <a:rPr b="0" lang="en-US" sz="3200" spc="-1" strike="noStrike">
                <a:latin typeface="Arial"/>
              </a:rPr>
              <a:t>3. Kết quả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final project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23880" y="210960"/>
            <a:ext cx="9143280" cy="10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1. Giới thiệu về Surprise (1/3)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523880" y="1575360"/>
            <a:ext cx="9448920" cy="37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600"/>
              </a:spcBef>
            </a:pP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- là một package xây dựng chọ hệ thống gợi ý thuộc nhóm Collaborative Filltering.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- đi sâu vào 2 thuật toán : k Nearest Neighborhood và Matrix Factorization.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final project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23880" y="210960"/>
            <a:ext cx="9143280" cy="10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1. Giới thiệu về Surprise (2/3)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523880" y="1300680"/>
            <a:ext cx="9143280" cy="50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9"/>
              </a:spcBef>
            </a:pPr>
            <a:r>
              <a:rPr b="0" lang="en-US" sz="3200" spc="-1" strike="noStrike">
                <a:latin typeface="Arial"/>
              </a:rPr>
              <a:t>=&gt; K-Nearest Neighborhood 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+ KNNBasic :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+ KNNWithMeans :  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+ KNNWithZScore 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+ KNNBaseline :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final project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948640" y="4155840"/>
            <a:ext cx="5352840" cy="10875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6016320" y="3017520"/>
            <a:ext cx="4590720" cy="9144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6126480" y="1828800"/>
            <a:ext cx="3276360" cy="10166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4"/>
          <a:stretch/>
        </p:blipFill>
        <p:spPr>
          <a:xfrm>
            <a:off x="6035040" y="5463000"/>
            <a:ext cx="4790880" cy="100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Application>LibreOffice/6.0.7.3$Linux_X86_64 LibreOffice_project/00m0$Build-3</Application>
  <Words>723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2019-05-02T15:40:14Z</dcterms:created>
  <dc:creator>tronghiep</dc:creator>
  <dc:description/>
  <dc:language>en-US</dc:language>
  <cp:lastModifiedBy/>
  <dcterms:modified xsi:type="dcterms:W3CDTF">2019-05-03T16:30:59Z</dcterms:modified>
  <cp:revision>34</cp:revision>
  <dc:subject/>
  <dc:title>Recommendation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1033-11.1.0.8372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