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3" r:id="rId3"/>
    <p:sldId id="292" r:id="rId4"/>
    <p:sldId id="294" r:id="rId5"/>
    <p:sldId id="266" r:id="rId6"/>
    <p:sldId id="257" r:id="rId7"/>
    <p:sldId id="288" r:id="rId8"/>
    <p:sldId id="284" r:id="rId9"/>
    <p:sldId id="258" r:id="rId10"/>
    <p:sldId id="291" r:id="rId11"/>
    <p:sldId id="289" r:id="rId12"/>
    <p:sldId id="29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0931" autoAdjust="0"/>
  </p:normalViewPr>
  <p:slideViewPr>
    <p:cSldViewPr snapToGrid="0">
      <p:cViewPr varScale="1">
        <p:scale>
          <a:sx n="80" d="100"/>
          <a:sy n="80" d="100"/>
        </p:scale>
        <p:origin x="76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92DE18-A08F-4E5B-9ADD-8FBEC8732292}" type="datetimeFigureOut">
              <a:rPr lang="en-US" smtClean="0"/>
              <a:t>5/12/2021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731DD-2AD5-4E17-991D-F124AFF41C8E}" type="slidenum">
              <a:rPr lang="en-US" smtClean="0"/>
              <a:t>‹#›</a:t>
            </a:fld>
            <a:endParaRPr lang="en-US"/>
          </a:p>
        </p:txBody>
      </p:sp>
    </p:spTree>
    <p:extLst>
      <p:ext uri="{BB962C8B-B14F-4D97-AF65-F5344CB8AC3E}">
        <p14:creationId xmlns:p14="http://schemas.microsoft.com/office/powerpoint/2010/main" val="2770263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731DD-2AD5-4E17-991D-F124AFF41C8E}" type="slidenum">
              <a:rPr lang="en-US" smtClean="0"/>
              <a:t>3</a:t>
            </a:fld>
            <a:endParaRPr lang="en-US"/>
          </a:p>
        </p:txBody>
      </p:sp>
    </p:spTree>
    <p:extLst>
      <p:ext uri="{BB962C8B-B14F-4D97-AF65-F5344CB8AC3E}">
        <p14:creationId xmlns:p14="http://schemas.microsoft.com/office/powerpoint/2010/main" val="2182109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Ngăn chặn kẻ tấn công vi phạm các chính sách bảo mật</a:t>
            </a:r>
          </a:p>
          <a:p>
            <a:r>
              <a:rPr lang="en-US" dirty="0" smtClean="0"/>
              <a:t>Phát hiện các vi phạm chính sách bảo mật</a:t>
            </a:r>
          </a:p>
          <a:p>
            <a:r>
              <a:rPr lang="vi-VN" dirty="0" smtClean="0"/>
              <a:t>Chặn các hành vi vi phạm đang diễn ra, đánh giá và sửa lỗi </a:t>
            </a:r>
            <a:r>
              <a:rPr lang="en-US" dirty="0" smtClean="0"/>
              <a:t>.</a:t>
            </a:r>
            <a:r>
              <a:rPr lang="vi-VN" dirty="0" smtClean="0"/>
              <a:t> Tiếp tục hoạt động bình thường ngay cả khi tấn công đã xảy ra</a:t>
            </a:r>
            <a:endParaRPr lang="en-US" dirty="0"/>
          </a:p>
        </p:txBody>
      </p:sp>
      <p:sp>
        <p:nvSpPr>
          <p:cNvPr id="4" name="Slide Number Placeholder 3"/>
          <p:cNvSpPr>
            <a:spLocks noGrp="1"/>
          </p:cNvSpPr>
          <p:nvPr>
            <p:ph type="sldNum" sz="quarter" idx="10"/>
          </p:nvPr>
        </p:nvSpPr>
        <p:spPr/>
        <p:txBody>
          <a:bodyPr/>
          <a:lstStyle/>
          <a:p>
            <a:fld id="{7D8731DD-2AD5-4E17-991D-F124AFF41C8E}" type="slidenum">
              <a:rPr lang="en-US" smtClean="0"/>
              <a:t>4</a:t>
            </a:fld>
            <a:endParaRPr lang="en-US"/>
          </a:p>
        </p:txBody>
      </p:sp>
    </p:spTree>
    <p:extLst>
      <p:ext uri="{BB962C8B-B14F-4D97-AF65-F5344CB8AC3E}">
        <p14:creationId xmlns:p14="http://schemas.microsoft.com/office/powerpoint/2010/main" val="307693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800" kern="1200" dirty="0" smtClean="0">
                <a:solidFill>
                  <a:schemeClr val="tx1"/>
                </a:solidFill>
                <a:latin typeface="+mn-lt"/>
                <a:ea typeface="+mn-ea"/>
                <a:cs typeface="+mn-cs"/>
              </a:rPr>
              <a:t>Bên cạnh đó, thiết bị mà OpManager được cài đặt và các thiết bị Windows từ xa được giám sát phải có các dịch vụ WMI, RPC và DCOM được bật trên chúng. Đây là một yêu cầu của giao thức giám sát WMI của Windows.</a:t>
            </a:r>
            <a:endParaRPr lang="en-US" sz="8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D8731DD-2AD5-4E17-991D-F124AFF41C8E}" type="slidenum">
              <a:rPr lang="en-US" smtClean="0"/>
              <a:t>8</a:t>
            </a:fld>
            <a:endParaRPr lang="en-US"/>
          </a:p>
        </p:txBody>
      </p:sp>
    </p:spTree>
    <p:extLst>
      <p:ext uri="{BB962C8B-B14F-4D97-AF65-F5344CB8AC3E}">
        <p14:creationId xmlns:p14="http://schemas.microsoft.com/office/powerpoint/2010/main" val="2335440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C102-B8AE-4CC8-8DFD-907875E47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06CCF0-B4C9-4910-B71B-BC5228E90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BE8D5-EACC-475F-B772-4C6E30ECC271}"/>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5" name="Footer Placeholder 4">
            <a:extLst>
              <a:ext uri="{FF2B5EF4-FFF2-40B4-BE49-F238E27FC236}">
                <a16:creationId xmlns:a16="http://schemas.microsoft.com/office/drawing/2014/main" id="{217793E9-AE2F-44EA-9261-CDDE0A320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453C0-1394-4470-9C6B-5680634C4EC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31466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D5A0-D36B-42D3-8503-A08848E9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9DE344-B2E6-4D08-8EFD-71DBF314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F3758-74C8-452E-83A6-2CC57BC5F423}"/>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5" name="Footer Placeholder 4">
            <a:extLst>
              <a:ext uri="{FF2B5EF4-FFF2-40B4-BE49-F238E27FC236}">
                <a16:creationId xmlns:a16="http://schemas.microsoft.com/office/drawing/2014/main" id="{4A0A3BFC-EC66-4779-8648-8C5557A28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D2088-CE38-4639-9C50-5E8FE341BD1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46818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662CB-0803-47C7-B8F3-343BD6375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913163-7159-4A13-99D8-0BF55A008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37CC0-663F-45FD-AF01-CB2762545C84}"/>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5" name="Footer Placeholder 4">
            <a:extLst>
              <a:ext uri="{FF2B5EF4-FFF2-40B4-BE49-F238E27FC236}">
                <a16:creationId xmlns:a16="http://schemas.microsoft.com/office/drawing/2014/main" id="{36F24968-DE40-4BED-BFBB-FACFDD8CF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762EC-6177-4132-ACB5-5C730475D94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11702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93C6-3D1B-460E-B901-F4BB8F0EFEF2}"/>
              </a:ext>
            </a:extLst>
          </p:cNvPr>
          <p:cNvSpPr>
            <a:spLocks noGrp="1"/>
          </p:cNvSpPr>
          <p:nvPr>
            <p:ph type="title"/>
          </p:nvPr>
        </p:nvSpPr>
        <p:spPr>
          <a:xfrm>
            <a:off x="2043484" y="365126"/>
            <a:ext cx="9310315" cy="9468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9BE0FE-78F6-411B-A5F1-2D9DD895E4E1}"/>
              </a:ext>
            </a:extLst>
          </p:cNvPr>
          <p:cNvSpPr>
            <a:spLocks noGrp="1"/>
          </p:cNvSpPr>
          <p:nvPr>
            <p:ph idx="1"/>
          </p:nvPr>
        </p:nvSpPr>
        <p:spPr>
          <a:xfrm>
            <a:off x="572493" y="1431235"/>
            <a:ext cx="11100021" cy="48661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7351A-05B1-4209-ABD5-8A3B58E66BEF}"/>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5" name="Footer Placeholder 4">
            <a:extLst>
              <a:ext uri="{FF2B5EF4-FFF2-40B4-BE49-F238E27FC236}">
                <a16:creationId xmlns:a16="http://schemas.microsoft.com/office/drawing/2014/main" id="{D29372B3-9D16-415C-AFC6-5D4652E2A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6612-9E2F-40CF-99EB-6E186AFA1352}"/>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82541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84B0-B474-49DB-90DF-EA5251578B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1C19F0-1FB7-4AE0-896E-2777B6C62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464CF-570F-4361-9C22-BC3CA88D148C}"/>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5" name="Footer Placeholder 4">
            <a:extLst>
              <a:ext uri="{FF2B5EF4-FFF2-40B4-BE49-F238E27FC236}">
                <a16:creationId xmlns:a16="http://schemas.microsoft.com/office/drawing/2014/main" id="{E58B62D1-8837-45F2-8787-A2B9AB18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02877-DE60-4015-8FCF-892ACE36AA54}"/>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14061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C28F-0E26-4450-B5E9-87FEB7BDC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839B7-197F-4E24-9034-3FAB490EB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4A0A18-C706-495C-B58F-7AF0D336D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73B90-884B-4A9F-A8FA-7F1E17F9DBD1}"/>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6" name="Footer Placeholder 5">
            <a:extLst>
              <a:ext uri="{FF2B5EF4-FFF2-40B4-BE49-F238E27FC236}">
                <a16:creationId xmlns:a16="http://schemas.microsoft.com/office/drawing/2014/main" id="{488F9F5E-BDB1-45F3-BCE2-76B6520C3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4A89C-CCFA-45DE-98FF-AD7815AB839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31942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480A-21EF-4CFF-9025-CCD9FA4E3840}"/>
              </a:ext>
            </a:extLst>
          </p:cNvPr>
          <p:cNvSpPr>
            <a:spLocks noGrp="1"/>
          </p:cNvSpPr>
          <p:nvPr>
            <p:ph type="title"/>
          </p:nvPr>
        </p:nvSpPr>
        <p:spPr>
          <a:xfrm>
            <a:off x="2059536" y="365125"/>
            <a:ext cx="9295852" cy="95947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58E34F7-5664-4D9D-945D-F455A3DFE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230B20-378D-4F09-8BF3-DEC4AF859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6BB53C-6E2D-4274-9D7E-A670158CB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7D38A-88C4-4F01-BFB9-D94E541EC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9B471D-3ADB-4293-9A4B-67CF34A75DFE}"/>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8" name="Footer Placeholder 7">
            <a:extLst>
              <a:ext uri="{FF2B5EF4-FFF2-40B4-BE49-F238E27FC236}">
                <a16:creationId xmlns:a16="http://schemas.microsoft.com/office/drawing/2014/main" id="{F3774760-CCCB-42BA-9A1B-D8E7D8A94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3038AC-F431-4B77-9D3B-926E6AB6988E}"/>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79408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F7B9-53C0-4585-9B89-2FBA7B701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201745-3FA6-4569-A489-EF0EA162A557}"/>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4" name="Footer Placeholder 3">
            <a:extLst>
              <a:ext uri="{FF2B5EF4-FFF2-40B4-BE49-F238E27FC236}">
                <a16:creationId xmlns:a16="http://schemas.microsoft.com/office/drawing/2014/main" id="{7CBFEA74-BC5E-4B0B-835D-E657A873B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D1EE18-4D1C-4701-8BBA-0169DC7CC46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57584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FDDA1-6ACB-4F4D-B161-8B6F5641054C}"/>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3" name="Footer Placeholder 2">
            <a:extLst>
              <a:ext uri="{FF2B5EF4-FFF2-40B4-BE49-F238E27FC236}">
                <a16:creationId xmlns:a16="http://schemas.microsoft.com/office/drawing/2014/main" id="{57317F60-55C3-4BB3-BDEB-861CA825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89CA0-249C-4A75-A3B7-DBDE4463B16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93627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49C-EB4F-4ACF-8ADE-56A8C29C7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126C2B-8498-44CE-B005-71433DDB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0CAAFC-D17E-4850-87AB-4B0A70BF4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FB378-A528-4D34-A3DA-9AAD4037616B}"/>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6" name="Footer Placeholder 5">
            <a:extLst>
              <a:ext uri="{FF2B5EF4-FFF2-40B4-BE49-F238E27FC236}">
                <a16:creationId xmlns:a16="http://schemas.microsoft.com/office/drawing/2014/main" id="{3BE1E530-6145-4EB0-B9A0-4C5FC5E73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277388-E30C-4DA3-B6CF-2F6706424C68}"/>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77882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4CB1-3943-4F0E-9F85-C3E76CA8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3E7326-9859-4138-A3F6-5A4E1D605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411D02-CB68-43D9-85FC-185924DA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51B13-BF22-4142-BD28-F2F7C6142ECF}"/>
              </a:ext>
            </a:extLst>
          </p:cNvPr>
          <p:cNvSpPr>
            <a:spLocks noGrp="1"/>
          </p:cNvSpPr>
          <p:nvPr>
            <p:ph type="dt" sz="half" idx="10"/>
          </p:nvPr>
        </p:nvSpPr>
        <p:spPr/>
        <p:txBody>
          <a:bodyPr/>
          <a:lstStyle/>
          <a:p>
            <a:fld id="{084A6D4B-7653-4E0B-8F57-D38CF83377BB}" type="datetimeFigureOut">
              <a:rPr lang="en-US" smtClean="0"/>
              <a:t>5/12/2021</a:t>
            </a:fld>
            <a:endParaRPr lang="en-US"/>
          </a:p>
        </p:txBody>
      </p:sp>
      <p:sp>
        <p:nvSpPr>
          <p:cNvPr id="6" name="Footer Placeholder 5">
            <a:extLst>
              <a:ext uri="{FF2B5EF4-FFF2-40B4-BE49-F238E27FC236}">
                <a16:creationId xmlns:a16="http://schemas.microsoft.com/office/drawing/2014/main" id="{29197E58-C0D2-4770-BF0F-B8560F93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9F60B-0CBB-4728-801E-BBB606D2C381}"/>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99707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D6C713-6B5B-4652-B919-0C9C326BA8FB}"/>
              </a:ext>
            </a:extLst>
          </p:cNvPr>
          <p:cNvSpPr>
            <a:spLocks noGrp="1"/>
          </p:cNvSpPr>
          <p:nvPr>
            <p:ph type="title"/>
          </p:nvPr>
        </p:nvSpPr>
        <p:spPr>
          <a:xfrm>
            <a:off x="2043484" y="365126"/>
            <a:ext cx="9310315" cy="93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03E2E6-5E74-4663-AD70-D00426D6A4CF}"/>
              </a:ext>
            </a:extLst>
          </p:cNvPr>
          <p:cNvSpPr>
            <a:spLocks noGrp="1"/>
          </p:cNvSpPr>
          <p:nvPr>
            <p:ph type="body" idx="1"/>
          </p:nvPr>
        </p:nvSpPr>
        <p:spPr>
          <a:xfrm>
            <a:off x="564543" y="1447137"/>
            <a:ext cx="10789257" cy="47298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27BD6-A005-4E4E-8C32-0E1B6CC0CD1A}"/>
              </a:ext>
            </a:extLst>
          </p:cNvPr>
          <p:cNvSpPr>
            <a:spLocks noGrp="1"/>
          </p:cNvSpPr>
          <p:nvPr>
            <p:ph type="dt" sz="half" idx="2"/>
          </p:nvPr>
        </p:nvSpPr>
        <p:spPr>
          <a:xfrm>
            <a:off x="2050990" y="6520441"/>
            <a:ext cx="1530409" cy="346316"/>
          </a:xfrm>
          <a:prstGeom prst="rect">
            <a:avLst/>
          </a:prstGeom>
        </p:spPr>
        <p:txBody>
          <a:bodyPr vert="horz" lIns="91440" tIns="45720" rIns="91440" bIns="45720" rtlCol="0" anchor="ctr"/>
          <a:lstStyle>
            <a:lvl1pPr algn="l">
              <a:defRPr sz="1200">
                <a:solidFill>
                  <a:schemeClr val="tx1">
                    <a:tint val="75000"/>
                  </a:schemeClr>
                </a:solidFill>
              </a:defRPr>
            </a:lvl1pPr>
          </a:lstStyle>
          <a:p>
            <a:fld id="{084A6D4B-7653-4E0B-8F57-D38CF83377BB}" type="datetimeFigureOut">
              <a:rPr lang="en-US" smtClean="0"/>
              <a:t>5/12/2021</a:t>
            </a:fld>
            <a:endParaRPr lang="en-US"/>
          </a:p>
        </p:txBody>
      </p:sp>
      <p:sp>
        <p:nvSpPr>
          <p:cNvPr id="5" name="Footer Placeholder 4">
            <a:extLst>
              <a:ext uri="{FF2B5EF4-FFF2-40B4-BE49-F238E27FC236}">
                <a16:creationId xmlns:a16="http://schemas.microsoft.com/office/drawing/2014/main" id="{ED2D051F-F1D7-4D05-9D06-0B2E7BC10237}"/>
              </a:ext>
            </a:extLst>
          </p:cNvPr>
          <p:cNvSpPr>
            <a:spLocks noGrp="1"/>
          </p:cNvSpPr>
          <p:nvPr>
            <p:ph type="ftr" sz="quarter" idx="3"/>
          </p:nvPr>
        </p:nvSpPr>
        <p:spPr>
          <a:xfrm>
            <a:off x="4038600" y="6528987"/>
            <a:ext cx="4114800" cy="3292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91EC13-E05F-4BCF-8EC0-B2CDC677738E}"/>
              </a:ext>
            </a:extLst>
          </p:cNvPr>
          <p:cNvSpPr>
            <a:spLocks noGrp="1"/>
          </p:cNvSpPr>
          <p:nvPr>
            <p:ph type="sldNum" sz="quarter" idx="4"/>
          </p:nvPr>
        </p:nvSpPr>
        <p:spPr>
          <a:xfrm>
            <a:off x="8610600" y="6528987"/>
            <a:ext cx="2743200" cy="329224"/>
          </a:xfrm>
          <a:prstGeom prst="rect">
            <a:avLst/>
          </a:prstGeom>
        </p:spPr>
        <p:txBody>
          <a:bodyPr vert="horz" lIns="91440" tIns="45720" rIns="91440" bIns="45720" rtlCol="0" anchor="ctr"/>
          <a:lstStyle>
            <a:lvl1pPr algn="r">
              <a:defRPr sz="1200">
                <a:solidFill>
                  <a:schemeClr val="tx1">
                    <a:tint val="75000"/>
                  </a:schemeClr>
                </a:solidFill>
              </a:defRPr>
            </a:lvl1pPr>
          </a:lstStyle>
          <a:p>
            <a:fld id="{4AAB023F-0D85-424A-AD30-ACA224193313}" type="slidenum">
              <a:rPr lang="en-US" smtClean="0"/>
              <a:t>‹#›</a:t>
            </a:fld>
            <a:endParaRPr lang="en-US"/>
          </a:p>
        </p:txBody>
      </p:sp>
    </p:spTree>
    <p:extLst>
      <p:ext uri="{BB962C8B-B14F-4D97-AF65-F5344CB8AC3E}">
        <p14:creationId xmlns:p14="http://schemas.microsoft.com/office/powerpoint/2010/main" val="406002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86FF-B124-458F-B57B-2B1D24945A8B}"/>
              </a:ext>
            </a:extLst>
          </p:cNvPr>
          <p:cNvSpPr>
            <a:spLocks noGrp="1"/>
          </p:cNvSpPr>
          <p:nvPr>
            <p:ph type="ctrTitle"/>
          </p:nvPr>
        </p:nvSpPr>
        <p:spPr>
          <a:xfrm>
            <a:off x="957942" y="1706880"/>
            <a:ext cx="10511246" cy="2232082"/>
          </a:xfrm>
        </p:spPr>
        <p:txBody>
          <a:bodyPr>
            <a:noAutofit/>
          </a:bodyPr>
          <a:lstStyle/>
          <a:p>
            <a:r>
              <a:rPr lang="en-US" sz="3600" b="1" dirty="0">
                <a:latin typeface="Times New Roman" panose="02020603050405020304" pitchFamily="18" charset="0"/>
                <a:cs typeface="Times New Roman" panose="02020603050405020304" pitchFamily="18" charset="0"/>
              </a:rPr>
              <a:t>ĐỀ TÀI:</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TÌM HIỂU VÀ</a:t>
            </a:r>
            <a:r>
              <a:rPr lang="en-US" sz="3600"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NGHIÊN CỨU HỆ </a:t>
            </a:r>
            <a:r>
              <a:rPr lang="en-US" sz="3600" b="1" dirty="0">
                <a:latin typeface="Times New Roman" panose="02020603050405020304" pitchFamily="18" charset="0"/>
                <a:cs typeface="Times New Roman" panose="02020603050405020304" pitchFamily="18" charset="0"/>
              </a:rPr>
              <a:t>THỐNG GIÁM SÁT DỊCH VỤ </a:t>
            </a:r>
            <a:r>
              <a:rPr lang="en-US" sz="3600" b="1" dirty="0" smtClean="0">
                <a:latin typeface="Times New Roman" panose="02020603050405020304" pitchFamily="18" charset="0"/>
                <a:cs typeface="Times New Roman" panose="02020603050405020304" pitchFamily="18" charset="0"/>
              </a:rPr>
              <a:t>MẠNG BẰNG </a:t>
            </a:r>
            <a:r>
              <a:rPr lang="en-US" sz="3600" b="1" dirty="0" smtClean="0">
                <a:latin typeface="Times New Roman" panose="02020603050405020304" pitchFamily="18" charset="0"/>
                <a:cs typeface="Times New Roman" panose="02020603050405020304" pitchFamily="18" charset="0"/>
              </a:rPr>
              <a:t>PHẦN </a:t>
            </a:r>
            <a:r>
              <a:rPr lang="en-US" sz="3600" b="1" dirty="0">
                <a:latin typeface="Times New Roman" panose="02020603050405020304" pitchFamily="18" charset="0"/>
                <a:cs typeface="Times New Roman" panose="02020603050405020304" pitchFamily="18" charset="0"/>
              </a:rPr>
              <a:t>MỀM </a:t>
            </a:r>
            <a:r>
              <a:rPr lang="en-US" sz="3600" b="1" dirty="0" smtClean="0">
                <a:latin typeface="Times New Roman" panose="02020603050405020304" pitchFamily="18" charset="0"/>
                <a:cs typeface="Times New Roman" panose="02020603050405020304" pitchFamily="18" charset="0"/>
              </a:rPr>
              <a:t>MANAGERENGINE </a:t>
            </a:r>
            <a:r>
              <a:rPr lang="en-US" sz="3600" b="1" dirty="0">
                <a:latin typeface="Times New Roman" panose="02020603050405020304" pitchFamily="18" charset="0"/>
                <a:cs typeface="Times New Roman" panose="02020603050405020304" pitchFamily="18" charset="0"/>
              </a:rPr>
              <a:t>OPMANAGER. </a:t>
            </a: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71ED79-E603-4351-A7EB-B158BDF0BA05}"/>
              </a:ext>
            </a:extLst>
          </p:cNvPr>
          <p:cNvSpPr>
            <a:spLocks noGrp="1"/>
          </p:cNvSpPr>
          <p:nvPr>
            <p:ph type="subTitle" idx="1"/>
          </p:nvPr>
        </p:nvSpPr>
        <p:spPr>
          <a:xfrm>
            <a:off x="2917370" y="4574688"/>
            <a:ext cx="7750630" cy="1655762"/>
          </a:xfrm>
        </p:spPr>
        <p:txBody>
          <a:bodyPr>
            <a:normAutofit fontScale="70000" lnSpcReduction="20000"/>
          </a:bodyPr>
          <a:lstStyle/>
          <a:p>
            <a:pPr algn="l"/>
            <a:r>
              <a:rPr lang="en-US" dirty="0"/>
              <a:t>		                                   </a:t>
            </a:r>
            <a:r>
              <a:rPr lang="en-US" dirty="0" smtClean="0"/>
              <a:t>	</a:t>
            </a:r>
            <a:r>
              <a:rPr lang="en-US" dirty="0" smtClean="0">
                <a:latin typeface="Times New Roman" pitchFamily="18" charset="0"/>
                <a:cs typeface="Times New Roman" pitchFamily="18" charset="0"/>
              </a:rPr>
              <a:t>GVHD      :      TS. Hoàng Hữu Đức</a:t>
            </a:r>
            <a:endParaRPr lang="en-US" dirty="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Sinh </a:t>
            </a:r>
            <a:r>
              <a:rPr lang="en-US" dirty="0">
                <a:latin typeface="Times New Roman" pitchFamily="18" charset="0"/>
                <a:cs typeface="Times New Roman" pitchFamily="18" charset="0"/>
              </a:rPr>
              <a:t>viên  </a:t>
            </a:r>
            <a:r>
              <a:rPr lang="en-US" dirty="0" smtClean="0">
                <a:latin typeface="Times New Roman" pitchFamily="18" charset="0"/>
                <a:cs typeface="Times New Roman" pitchFamily="18" charset="0"/>
              </a:rPr>
              <a:t>:      Bùi </a:t>
            </a:r>
            <a:r>
              <a:rPr lang="en-US" dirty="0">
                <a:latin typeface="Times New Roman" pitchFamily="18" charset="0"/>
                <a:cs typeface="Times New Roman" pitchFamily="18" charset="0"/>
              </a:rPr>
              <a:t>Hữu Hảo 18IT4</a:t>
            </a:r>
          </a:p>
          <a:p>
            <a:pPr algn="l"/>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Nguyễn </a:t>
            </a:r>
            <a:r>
              <a:rPr lang="en-US" dirty="0">
                <a:latin typeface="Times New Roman" pitchFamily="18" charset="0"/>
                <a:cs typeface="Times New Roman" pitchFamily="18" charset="0"/>
              </a:rPr>
              <a:t>Hữu Dũng 18IT4</a:t>
            </a:r>
          </a:p>
          <a:p>
            <a:pPr algn="l"/>
            <a:r>
              <a:rPr lang="en-US" dirty="0" smtClean="0">
                <a:latin typeface="Times New Roman" pitchFamily="18" charset="0"/>
                <a:cs typeface="Times New Roman" pitchFamily="18" charset="0"/>
              </a:rPr>
              <a:t>					       Nguyễn </a:t>
            </a:r>
            <a:r>
              <a:rPr lang="en-US" dirty="0">
                <a:latin typeface="Times New Roman" pitchFamily="18" charset="0"/>
                <a:cs typeface="Times New Roman" pitchFamily="18" charset="0"/>
              </a:rPr>
              <a:t>Văn Bình </a:t>
            </a:r>
            <a:r>
              <a:rPr lang="en-US" dirty="0" smtClean="0">
                <a:latin typeface="Times New Roman" pitchFamily="18" charset="0"/>
                <a:cs typeface="Times New Roman" pitchFamily="18" charset="0"/>
              </a:rPr>
              <a:t>18IT4</a:t>
            </a:r>
          </a:p>
          <a:p>
            <a:pPr algn="l"/>
            <a:r>
              <a:rPr lang="en-US" dirty="0" smtClean="0">
                <a:latin typeface="Times New Roman" pitchFamily="18" charset="0"/>
                <a:cs typeface="Times New Roman" pitchFamily="18" charset="0"/>
              </a:rPr>
              <a:t>					       Nguyễn Thành Đạt 18IT4</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56091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latin typeface="Times New Roman" pitchFamily="18" charset="0"/>
                <a:cs typeface="Times New Roman" pitchFamily="18" charset="0"/>
              </a:rPr>
              <a:t>Triển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Khai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Giám</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sát</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dịch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vụ</a:t>
            </a:r>
            <a:endParaRPr lang="en-US" b="1" dirty="0">
              <a:latin typeface="Times New Roman" pitchFamily="18" charset="0"/>
              <a:cs typeface="Times New Roman" pitchFamily="18" charset="0"/>
            </a:endParaRPr>
          </a:p>
        </p:txBody>
      </p:sp>
      <p:pic>
        <p:nvPicPr>
          <p:cNvPr id="3"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828" y="1526825"/>
            <a:ext cx="8656698" cy="439249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2052760" y="6099342"/>
            <a:ext cx="8363449" cy="2367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err="1" smtClean="0">
                <a:latin typeface="Times New Roman" pitchFamily="18" charset="0"/>
                <a:cs typeface="Times New Roman" pitchFamily="18" charset="0"/>
              </a:rPr>
              <a:t>Liên</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kết</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Màn</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hình</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Dịch</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vụ</a:t>
            </a:r>
            <a:r>
              <a:rPr lang="en-US" sz="1800" b="1" dirty="0" smtClean="0">
                <a:latin typeface="Times New Roman" pitchFamily="18" charset="0"/>
                <a:cs typeface="Times New Roman" pitchFamily="18" charset="0"/>
              </a:rPr>
              <a:t> Windows </a:t>
            </a:r>
            <a:r>
              <a:rPr lang="en-US" sz="1800" b="1" dirty="0" err="1" smtClean="0">
                <a:latin typeface="Times New Roman" pitchFamily="18" charset="0"/>
                <a:cs typeface="Times New Roman" pitchFamily="18" charset="0"/>
              </a:rPr>
              <a:t>với</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một</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số</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thiết</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bị</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1993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itchFamily="18" charset="0"/>
                <a:cs typeface="Times New Roman" pitchFamily="18" charset="0"/>
              </a:rPr>
              <a:t>Triển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Khai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Giám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sát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dịch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vụ</a:t>
            </a:r>
            <a:endParaRPr lang="en-US" b="1" dirty="0"/>
          </a:p>
        </p:txBody>
      </p:sp>
      <p:sp>
        <p:nvSpPr>
          <p:cNvPr id="3" name="Content Placeholder 2"/>
          <p:cNvSpPr>
            <a:spLocks noGrp="1"/>
          </p:cNvSpPr>
          <p:nvPr>
            <p:ph idx="1"/>
          </p:nvPr>
        </p:nvSpPr>
        <p:spPr>
          <a:xfrm>
            <a:off x="644056" y="5677231"/>
            <a:ext cx="11028458" cy="620202"/>
          </a:xfrm>
        </p:spPr>
        <p:txBody>
          <a:bodyPr>
            <a:normAutofit/>
          </a:bodyPr>
          <a:lstStyle/>
          <a:p>
            <a:pPr marL="0" indent="0">
              <a:buNone/>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Các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dịch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vụ</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được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giám</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sát</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pic>
        <p:nvPicPr>
          <p:cNvPr id="4098"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034" y="1608440"/>
            <a:ext cx="8599306" cy="398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130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Times New Roman" pitchFamily="18" charset="0"/>
                <a:cs typeface="Times New Roman" pitchFamily="18" charset="0"/>
              </a:rPr>
              <a:t>Triển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Khai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Giám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sát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dịch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vụ</a:t>
            </a:r>
            <a:endParaRPr lang="en-US" b="1" dirty="0"/>
          </a:p>
        </p:txBody>
      </p:sp>
      <p:sp>
        <p:nvSpPr>
          <p:cNvPr id="3" name="Content Placeholder 2"/>
          <p:cNvSpPr>
            <a:spLocks noGrp="1"/>
          </p:cNvSpPr>
          <p:nvPr>
            <p:ph idx="1"/>
          </p:nvPr>
        </p:nvSpPr>
        <p:spPr>
          <a:xfrm>
            <a:off x="795130" y="5573864"/>
            <a:ext cx="10877384" cy="333956"/>
          </a:xfrm>
        </p:spPr>
        <p:txBody>
          <a:bodyPr>
            <a:normAutofit fontScale="77500" lnSpcReduction="20000"/>
          </a:bodyPr>
          <a:lstStyle/>
          <a:p>
            <a:pPr marL="0" indent="0">
              <a:buNone/>
            </a:pPr>
            <a:r>
              <a:rPr lang="en-US"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Các</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dịch</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vụ</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được</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giám</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sát</a:t>
            </a:r>
            <a:r>
              <a:rPr lang="en-US" sz="2600" b="1" dirty="0">
                <a:latin typeface="Times New Roman" pitchFamily="18" charset="0"/>
                <a:cs typeface="Times New Roman" pitchFamily="18" charset="0"/>
              </a:rPr>
              <a:t> </a:t>
            </a:r>
            <a:endParaRPr lang="en-US" b="1" dirty="0">
              <a:latin typeface="Times New Roman" pitchFamily="18" charset="0"/>
              <a:cs typeface="Times New Roman" pitchFamily="18" charset="0"/>
            </a:endParaRPr>
          </a:p>
          <a:p>
            <a:pPr marL="0" indent="0">
              <a:buNone/>
            </a:pPr>
            <a:endParaRPr lang="en-US" dirty="0"/>
          </a:p>
        </p:txBody>
      </p:sp>
      <p:pic>
        <p:nvPicPr>
          <p:cNvPr id="6146"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379" y="1417608"/>
            <a:ext cx="7912343" cy="376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33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ownloads\thank-you-png-transparent-images-40316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1748" y="1585787"/>
            <a:ext cx="6545178" cy="4908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20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Tổng quan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Giám sát mạng</a:t>
            </a:r>
          </a:p>
          <a:p>
            <a:r>
              <a:rPr lang="en-US" dirty="0" smtClean="0">
                <a:latin typeface="Times New Roman" panose="02020603050405020304" pitchFamily="18" charset="0"/>
                <a:cs typeface="Times New Roman" panose="02020603050405020304" pitchFamily="18" charset="0"/>
              </a:rPr>
              <a:t>Mục tiêu bảo mật </a:t>
            </a:r>
          </a:p>
          <a:p>
            <a:r>
              <a:rPr lang="en-US" dirty="0" smtClean="0">
                <a:latin typeface="Times New Roman" panose="02020603050405020304" pitchFamily="18" charset="0"/>
                <a:cs typeface="Times New Roman" panose="02020603050405020304" pitchFamily="18" charset="0"/>
              </a:rPr>
              <a:t>OpManager</a:t>
            </a:r>
          </a:p>
          <a:p>
            <a:r>
              <a:rPr lang="en-US" dirty="0" smtClean="0">
                <a:latin typeface="Times New Roman" panose="02020603050405020304" pitchFamily="18" charset="0"/>
                <a:cs typeface="Times New Roman" panose="02020603050405020304" pitchFamily="18" charset="0"/>
              </a:rPr>
              <a:t>Tính năng của OpManager</a:t>
            </a:r>
          </a:p>
          <a:p>
            <a:r>
              <a:rPr lang="en-US" dirty="0" smtClean="0">
                <a:latin typeface="Times New Roman" panose="02020603050405020304" pitchFamily="18" charset="0"/>
                <a:cs typeface="Times New Roman" panose="02020603050405020304" pitchFamily="18" charset="0"/>
              </a:rPr>
              <a:t>Mô hình triển khai</a:t>
            </a:r>
          </a:p>
          <a:p>
            <a:r>
              <a:rPr lang="en-US" dirty="0" smtClean="0">
                <a:latin typeface="Times New Roman" panose="02020603050405020304" pitchFamily="18" charset="0"/>
                <a:cs typeface="Times New Roman" panose="02020603050405020304" pitchFamily="18" charset="0"/>
              </a:rPr>
              <a:t>Công cụ giám sát</a:t>
            </a:r>
          </a:p>
          <a:p>
            <a:r>
              <a:rPr lang="en-US" dirty="0" smtClean="0">
                <a:latin typeface="Times New Roman" panose="02020603050405020304" pitchFamily="18" charset="0"/>
                <a:cs typeface="Times New Roman" panose="02020603050405020304" pitchFamily="18" charset="0"/>
              </a:rPr>
              <a:t>Triển khai giám sát dịch vụ</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8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Giám sát mạng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latin typeface="+mj-lt"/>
              </a:rPr>
              <a:t>Giám sát mạng là việc giám sát, theo dõi và ghi nhận những luồng dữ liệu </a:t>
            </a:r>
            <a:r>
              <a:rPr lang="vi-VN" dirty="0" smtClean="0">
                <a:latin typeface="+mj-lt"/>
              </a:rPr>
              <a:t>mạng</a:t>
            </a:r>
            <a:r>
              <a:rPr lang="en-US" dirty="0" smtClean="0">
                <a:latin typeface="+mj-lt"/>
              </a:rPr>
              <a:t>.</a:t>
            </a:r>
          </a:p>
          <a:p>
            <a:r>
              <a:rPr lang="en-US" dirty="0">
                <a:latin typeface="Times New Roman" pitchFamily="18" charset="0"/>
                <a:cs typeface="Times New Roman" pitchFamily="18" charset="0"/>
              </a:rPr>
              <a:t>G</a:t>
            </a:r>
            <a:r>
              <a:rPr lang="vi-VN" dirty="0" smtClean="0">
                <a:latin typeface="+mj-lt"/>
              </a:rPr>
              <a:t>iảm </a:t>
            </a:r>
            <a:r>
              <a:rPr lang="vi-VN" dirty="0">
                <a:latin typeface="+mj-lt"/>
              </a:rPr>
              <a:t>thiểu tối đa các sự cố làm gián đoạn hoạt động </a:t>
            </a:r>
            <a:r>
              <a:rPr lang="vi-VN" dirty="0" smtClean="0">
                <a:latin typeface="+mj-lt"/>
              </a:rPr>
              <a:t>của </a:t>
            </a:r>
            <a:r>
              <a:rPr lang="vi-VN" dirty="0">
                <a:latin typeface="+mj-lt"/>
              </a:rPr>
              <a:t>hệ thống mạng</a:t>
            </a:r>
            <a:endParaRPr lang="en-US" dirty="0">
              <a:latin typeface="+mj-lt"/>
            </a:endParaRPr>
          </a:p>
        </p:txBody>
      </p:sp>
      <p:pic>
        <p:nvPicPr>
          <p:cNvPr id="2050" name="Picture 2" descr="Bộ công cụ giám sát mạng toàn diện - DIGIS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575" y="3211511"/>
            <a:ext cx="57150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44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Mục tiêu bảo mật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Ngăn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chặn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Phát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Phục hồi</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241" y="1337733"/>
            <a:ext cx="2381250" cy="468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12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0" dirty="0">
                <a:latin typeface="Arial" panose="020B0604020202020204" pitchFamily="34" charset="0"/>
              </a:rPr>
              <a:t>  </a:t>
            </a:r>
            <a:r>
              <a:rPr lang="vi-VN" sz="4800" b="1" i="0" dirty="0"/>
              <a:t>OpManager</a:t>
            </a:r>
            <a:endParaRPr lang="en-US" sz="4800" dirty="0">
              <a:cs typeface="Times New Roman" pitchFamily="18" charset="0"/>
            </a:endParaRPr>
          </a:p>
        </p:txBody>
      </p:sp>
      <p:sp>
        <p:nvSpPr>
          <p:cNvPr id="3" name="Content Placeholder 2"/>
          <p:cNvSpPr>
            <a:spLocks noGrp="1"/>
          </p:cNvSpPr>
          <p:nvPr>
            <p:ph idx="1"/>
          </p:nvPr>
        </p:nvSpPr>
        <p:spPr>
          <a:xfrm>
            <a:off x="580445" y="1391479"/>
            <a:ext cx="8035522" cy="4866198"/>
          </a:xfrm>
        </p:spPr>
        <p:txBody>
          <a:bodyPr/>
          <a:lstStyle/>
          <a:p>
            <a:pPr marL="0" lvl="1" indent="0">
              <a:buNone/>
            </a:pPr>
            <a:endParaRPr lang="en-US" dirty="0">
              <a:latin typeface="Times New Roman" pitchFamily="18" charset="0"/>
              <a:cs typeface="Times New Roman" pitchFamily="18" charset="0"/>
            </a:endParaRPr>
          </a:p>
          <a:p>
            <a:pPr marL="342900" lvl="1" indent="-342900"/>
            <a:r>
              <a:rPr lang="vi-VN" b="1" i="0" dirty="0">
                <a:effectLst/>
                <a:latin typeface="+mj-lt"/>
              </a:rPr>
              <a:t>OpManager</a:t>
            </a:r>
            <a:r>
              <a:rPr lang="vi-VN" b="0" i="0" dirty="0">
                <a:effectLst/>
                <a:latin typeface="+mj-lt"/>
              </a:rPr>
              <a:t> là giải pháp giám sát mạng và máy chủ thời gian thực cung cấp thông tin chi tiết hơn qua trên bộ cơ sở hạ tầng mạng.</a:t>
            </a:r>
            <a:endParaRPr lang="en-US" b="0" i="0" dirty="0">
              <a:effectLst/>
              <a:latin typeface="+mj-lt"/>
            </a:endParaRPr>
          </a:p>
          <a:p>
            <a:pPr marL="342900" lvl="1" indent="-342900"/>
            <a:r>
              <a:rPr lang="vi-VN" b="0" i="0" dirty="0">
                <a:effectLst/>
                <a:latin typeface="+mj-lt"/>
              </a:rPr>
              <a:t> Sản phẩm bao gồm nhiều tính năng như giám sát mạng chủ động và phản ứng thời gian thực, giám sát máy chủ vật lý &amp; </a:t>
            </a:r>
            <a:r>
              <a:rPr lang="vi-VN" b="0" i="0" dirty="0" smtClean="0">
                <a:effectLst/>
                <a:latin typeface="+mj-lt"/>
              </a:rPr>
              <a:t>ảo</a:t>
            </a:r>
            <a:endParaRPr lang="en-US" b="0" i="0" dirty="0" smtClean="0">
              <a:effectLst/>
              <a:latin typeface="+mj-lt"/>
            </a:endParaRPr>
          </a:p>
          <a:p>
            <a:pPr marL="342900" lvl="1" indent="-342900"/>
            <a:r>
              <a:rPr lang="en-US" dirty="0">
                <a:latin typeface="+mj-lt"/>
              </a:rPr>
              <a:t>S</a:t>
            </a:r>
            <a:r>
              <a:rPr lang="vi-VN" b="0" i="0" dirty="0" smtClean="0">
                <a:effectLst/>
                <a:latin typeface="+mj-lt"/>
              </a:rPr>
              <a:t>ố </a:t>
            </a:r>
            <a:r>
              <a:rPr lang="vi-VN" b="0" i="0" dirty="0">
                <a:effectLst/>
                <a:latin typeface="+mj-lt"/>
              </a:rPr>
              <a:t>liệu trình bày trực quan đa dạng qua các bảng số liệu trực tiếp và đồ thị, các cảnh báo theo </a:t>
            </a:r>
            <a:r>
              <a:rPr lang="vi-VN" b="0" i="0" dirty="0" smtClean="0">
                <a:effectLst/>
                <a:latin typeface="+mj-lt"/>
              </a:rPr>
              <a:t>ngưỡng</a:t>
            </a:r>
            <a:endParaRPr lang="en-US" dirty="0">
              <a:latin typeface="+mj-lt"/>
              <a:cs typeface="Times New Roman" pitchFamily="18" charset="0"/>
            </a:endParaRPr>
          </a:p>
        </p:txBody>
      </p:sp>
      <p:pic>
        <p:nvPicPr>
          <p:cNvPr id="5" name="Picture 4">
            <a:extLst>
              <a:ext uri="{FF2B5EF4-FFF2-40B4-BE49-F238E27FC236}">
                <a16:creationId xmlns:a16="http://schemas.microsoft.com/office/drawing/2014/main" id="{A7ABA8FF-80B2-4C4C-AD78-A6B0CEE083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4943" y="613715"/>
            <a:ext cx="3387145" cy="2815285"/>
          </a:xfrm>
          <a:prstGeom prst="rect">
            <a:avLst/>
          </a:prstGeom>
        </p:spPr>
      </p:pic>
    </p:spTree>
    <p:extLst>
      <p:ext uri="{BB962C8B-B14F-4D97-AF65-F5344CB8AC3E}">
        <p14:creationId xmlns:p14="http://schemas.microsoft.com/office/powerpoint/2010/main" val="212428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1B0C-9F51-49D2-9435-3E7CBF678872}"/>
              </a:ext>
            </a:extLst>
          </p:cNvPr>
          <p:cNvSpPr>
            <a:spLocks noGrp="1"/>
          </p:cNvSpPr>
          <p:nvPr>
            <p:ph type="title"/>
          </p:nvPr>
        </p:nvSpPr>
        <p:spPr>
          <a:xfrm>
            <a:off x="2043484" y="365126"/>
            <a:ext cx="9310315" cy="888908"/>
          </a:xfrm>
        </p:spPr>
        <p:txBody>
          <a:bodyPr/>
          <a:lstStyle/>
          <a:p>
            <a:r>
              <a:rPr lang="en-US" b="1" i="0" dirty="0" err="1">
                <a:latin typeface="Times New Roman" panose="02020603050405020304" pitchFamily="18" charset="0"/>
                <a:cs typeface="Times New Roman" panose="02020603050405020304" pitchFamily="18" charset="0"/>
              </a:rPr>
              <a:t>Tính</a:t>
            </a:r>
            <a:r>
              <a:rPr lang="en-US" b="1" i="0" dirty="0">
                <a:latin typeface="Times New Roman" panose="02020603050405020304" pitchFamily="18" charset="0"/>
                <a:cs typeface="Times New Roman" panose="02020603050405020304" pitchFamily="18" charset="0"/>
              </a:rPr>
              <a:t> </a:t>
            </a:r>
            <a:r>
              <a:rPr lang="en-US" b="1" i="0" dirty="0" err="1">
                <a:latin typeface="Times New Roman" panose="02020603050405020304" pitchFamily="18" charset="0"/>
                <a:cs typeface="Times New Roman" panose="02020603050405020304" pitchFamily="18" charset="0"/>
              </a:rPr>
              <a:t>năng</a:t>
            </a:r>
            <a:r>
              <a:rPr lang="en-US" b="1" i="0" dirty="0">
                <a:latin typeface="Times New Roman" panose="02020603050405020304" pitchFamily="18" charset="0"/>
                <a:cs typeface="Times New Roman" panose="02020603050405020304" pitchFamily="18" charset="0"/>
              </a:rPr>
              <a:t> </a:t>
            </a:r>
            <a:r>
              <a:rPr lang="en-US" b="1" i="0" dirty="0" err="1">
                <a:latin typeface="Times New Roman" panose="02020603050405020304" pitchFamily="18" charset="0"/>
                <a:cs typeface="Times New Roman" panose="02020603050405020304" pitchFamily="18" charset="0"/>
              </a:rPr>
              <a:t>của</a:t>
            </a:r>
            <a:r>
              <a:rPr lang="en-US" b="1" i="0" dirty="0">
                <a:latin typeface="Times New Roman" panose="02020603050405020304" pitchFamily="18" charset="0"/>
                <a:cs typeface="Times New Roman" panose="02020603050405020304" pitchFamily="18" charset="0"/>
              </a:rPr>
              <a:t> </a:t>
            </a:r>
            <a:r>
              <a:rPr lang="en-US" b="1" i="0" dirty="0" err="1">
                <a:latin typeface="Times New Roman" panose="02020603050405020304" pitchFamily="18" charset="0"/>
                <a:cs typeface="Times New Roman" panose="02020603050405020304" pitchFamily="18" charset="0"/>
              </a:rPr>
              <a:t>OpManager</a:t>
            </a:r>
            <a:endParaRPr lang="en-US" b="0" i="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3BB65F-E818-4AC8-969E-874A837A92F9}"/>
              </a:ext>
            </a:extLst>
          </p:cNvPr>
          <p:cNvSpPr>
            <a:spLocks noGrp="1"/>
          </p:cNvSpPr>
          <p:nvPr>
            <p:ph idx="1"/>
          </p:nvPr>
        </p:nvSpPr>
        <p:spPr>
          <a:xfrm>
            <a:off x="469127" y="1825625"/>
            <a:ext cx="11235193" cy="4535418"/>
          </a:xfrm>
        </p:spPr>
        <p:txBody>
          <a:bodyPr>
            <a:normAutofit/>
          </a:bodyPr>
          <a:lstStyle/>
          <a:p>
            <a:pPr algn="l"/>
            <a:r>
              <a:rPr lang="en-US" sz="1400" b="0" i="0" dirty="0">
                <a:solidFill>
                  <a:srgbClr val="5B5B5B"/>
                </a:solidFill>
                <a:effectLst/>
                <a:latin typeface="Verdana" panose="020B0604030504040204" pitchFamily="34" charset="0"/>
              </a:rPr>
              <a:t> </a:t>
            </a:r>
            <a:endParaRPr lang="en-US" sz="3200" b="0" i="0" dirty="0">
              <a:solidFill>
                <a:srgbClr val="5B5B5B"/>
              </a:solidFill>
              <a:effectLst/>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Giám sát thiết bị mạng</a:t>
            </a:r>
          </a:p>
          <a:p>
            <a:r>
              <a:rPr lang="en-US" sz="3200" b="1" dirty="0" smtClean="0">
                <a:latin typeface="Times New Roman" panose="02020603050405020304" pitchFamily="18" charset="0"/>
                <a:cs typeface="Times New Roman" panose="02020603050405020304" pitchFamily="18" charset="0"/>
              </a:rPr>
              <a:t>Trình phân tích nhật ký sự kiện</a:t>
            </a:r>
          </a:p>
          <a:p>
            <a:r>
              <a:rPr lang="en-US" sz="3200" b="1" dirty="0" smtClean="0">
                <a:latin typeface="Times New Roman" panose="02020603050405020304" pitchFamily="18" charset="0"/>
                <a:cs typeface="Times New Roman" panose="02020603050405020304" pitchFamily="18" charset="0"/>
              </a:rPr>
              <a:t>Bộ định tuyến và chuyển mạch</a:t>
            </a:r>
          </a:p>
          <a:p>
            <a:r>
              <a:rPr lang="en-US" sz="3200" b="1" dirty="0" smtClean="0">
                <a:latin typeface="Times New Roman" panose="02020603050405020304" pitchFamily="18" charset="0"/>
                <a:cs typeface="Times New Roman" panose="02020603050405020304" pitchFamily="18" charset="0"/>
              </a:rPr>
              <a:t>Hệ </a:t>
            </a:r>
            <a:r>
              <a:rPr lang="en-US" sz="3200" b="1" dirty="0">
                <a:latin typeface="Times New Roman" panose="02020603050405020304" pitchFamily="18" charset="0"/>
                <a:cs typeface="Times New Roman" panose="02020603050405020304" pitchFamily="18" charset="0"/>
              </a:rPr>
              <a:t>thống phát hiện </a:t>
            </a:r>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Ngăn chặn </a:t>
            </a:r>
            <a:r>
              <a:rPr lang="en-US" sz="3200" b="1" dirty="0">
                <a:latin typeface="Times New Roman" panose="02020603050405020304" pitchFamily="18" charset="0"/>
                <a:cs typeface="Times New Roman" panose="02020603050405020304" pitchFamily="18" charset="0"/>
              </a:rPr>
              <a:t>xâm </a:t>
            </a:r>
            <a:r>
              <a:rPr lang="en-US" sz="3200" b="1" dirty="0" smtClean="0">
                <a:latin typeface="Times New Roman" panose="02020603050405020304" pitchFamily="18" charset="0"/>
                <a:cs typeface="Times New Roman" panose="02020603050405020304" pitchFamily="18" charset="0"/>
              </a:rPr>
              <a:t>nhập</a:t>
            </a:r>
          </a:p>
          <a:p>
            <a:r>
              <a:rPr lang="en-US" sz="3200" b="1" dirty="0">
                <a:latin typeface="Times New Roman" panose="02020603050405020304" pitchFamily="18" charset="0"/>
                <a:cs typeface="Times New Roman" panose="02020603050405020304" pitchFamily="18" charset="0"/>
              </a:rPr>
              <a:t>Tường lửa</a:t>
            </a:r>
          </a:p>
          <a:p>
            <a:endParaRPr lang="en-US" sz="3200" b="1" dirty="0">
              <a:latin typeface="Times New Roman" panose="02020603050405020304" pitchFamily="18" charset="0"/>
              <a:cs typeface="Times New Roman" panose="02020603050405020304" pitchFamily="18" charset="0"/>
            </a:endParaRPr>
          </a:p>
          <a:p>
            <a:endParaRPr lang="en-US" sz="3200" b="1" dirty="0" smtClean="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2400" b="0" i="0" dirty="0">
              <a:effectLst/>
              <a:latin typeface="Times New Roman" panose="02020603050405020304" pitchFamily="18" charset="0"/>
              <a:cs typeface="Times New Roman" panose="02020603050405020304" pitchFamily="18" charset="0"/>
            </a:endParaRPr>
          </a:p>
          <a:p>
            <a:endParaRPr lang="en-US" sz="2000" dirty="0">
              <a:latin typeface="+mj-lt"/>
            </a:endParaRPr>
          </a:p>
        </p:txBody>
      </p:sp>
      <p:pic>
        <p:nvPicPr>
          <p:cNvPr id="5" name="Graphic 4">
            <a:extLst>
              <a:ext uri="{FF2B5EF4-FFF2-40B4-BE49-F238E27FC236}">
                <a16:creationId xmlns:a16="http://schemas.microsoft.com/office/drawing/2014/main" id="{C75FFEC4-C687-4A55-8F90-17B0F9C2E23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514695" y="2329734"/>
            <a:ext cx="4160883" cy="3524250"/>
          </a:xfrm>
          <a:prstGeom prst="rect">
            <a:avLst/>
          </a:prstGeom>
        </p:spPr>
      </p:pic>
    </p:spTree>
    <p:extLst>
      <p:ext uri="{BB962C8B-B14F-4D97-AF65-F5344CB8AC3E}">
        <p14:creationId xmlns:p14="http://schemas.microsoft.com/office/powerpoint/2010/main" val="348644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856" y="600892"/>
            <a:ext cx="9310315" cy="876537"/>
          </a:xfrm>
        </p:spPr>
        <p:txBody>
          <a:bodyPr>
            <a:noAutofit/>
          </a:bodyPr>
          <a:lstStyle/>
          <a:p>
            <a:r>
              <a:rPr lang="en-US" b="1" dirty="0">
                <a:latin typeface="Times New Roman" panose="02020603050405020304" pitchFamily="18" charset="0"/>
                <a:cs typeface="Times New Roman" panose="02020603050405020304" pitchFamily="18" charset="0"/>
              </a:rPr>
              <a:t> Mô hình triển khai</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A1155BE-240A-40EB-85F5-066E83A687BD}"/>
              </a:ext>
            </a:extLst>
          </p:cNvPr>
          <p:cNvSpPr/>
          <p:nvPr/>
        </p:nvSpPr>
        <p:spPr>
          <a:xfrm>
            <a:off x="817976" y="1947733"/>
            <a:ext cx="4739425" cy="35030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SV: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server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(FTP server, Web Server)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server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sát</a:t>
            </a:r>
            <a:r>
              <a:rPr lang="en-US" sz="240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OpManager</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Windown</a:t>
            </a:r>
            <a:r>
              <a:rPr lang="en-US" sz="2400" dirty="0">
                <a:latin typeface="Times New Roman" panose="02020603050405020304" pitchFamily="18" charset="0"/>
                <a:cs typeface="Times New Roman" panose="02020603050405020304" pitchFamily="18" charset="0"/>
              </a:rPr>
              <a:t> Server 2012 + 1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b="1" i="0" dirty="0">
                <a:latin typeface="Times New Roman" panose="02020603050405020304" pitchFamily="18" charset="0"/>
                <a:cs typeface="Times New Roman" panose="02020603050405020304" pitchFamily="18" charset="0"/>
              </a:rPr>
              <a:t> </a:t>
            </a:r>
            <a:r>
              <a:rPr lang="en-US" sz="2400" i="0" dirty="0" err="1">
                <a:latin typeface="Times New Roman" panose="02020603050405020304" pitchFamily="18" charset="0"/>
                <a:cs typeface="Times New Roman" panose="02020603050405020304" pitchFamily="18" charset="0"/>
              </a:rPr>
              <a:t>OpManager</a:t>
            </a:r>
            <a:endParaRPr lang="vi-VN" sz="24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pic>
        <p:nvPicPr>
          <p:cNvPr id="3074" name="Picture 2" descr="Công cụ giám sát Windows Server - ManageEngine OpManag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5689" y="1876507"/>
            <a:ext cx="4027287" cy="364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96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Công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cụ</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giám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sát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vi-VN" dirty="0" smtClean="0">
                <a:latin typeface="+mj-lt"/>
              </a:rPr>
              <a:t>Dịch </a:t>
            </a:r>
            <a:r>
              <a:rPr lang="vi-VN" dirty="0">
                <a:latin typeface="+mj-lt"/>
              </a:rPr>
              <a:t>vụ giám sát WMI là một tính năng nổi bật của OpManager</a:t>
            </a:r>
            <a:r>
              <a:rPr lang="vi-VN" dirty="0" smtClean="0">
                <a:latin typeface="+mj-lt"/>
              </a:rPr>
              <a:t>.</a:t>
            </a:r>
            <a:endParaRPr lang="en-US" dirty="0" smtClean="0">
              <a:latin typeface="+mj-lt"/>
            </a:endParaRPr>
          </a:p>
          <a:p>
            <a:r>
              <a:rPr lang="vi-VN" dirty="0">
                <a:latin typeface="+mj-lt"/>
              </a:rPr>
              <a:t> Điều quan trọng là giám sát hiệu suất WMI của các máy chủ và thiết bị của bạn để duy trì tình trạng mạng. </a:t>
            </a:r>
            <a:endParaRPr lang="en-US" dirty="0" smtClean="0">
              <a:latin typeface="+mj-lt"/>
            </a:endParaRPr>
          </a:p>
          <a:p>
            <a:r>
              <a:rPr lang="vi-VN" dirty="0" smtClean="0">
                <a:latin typeface="+mj-lt"/>
              </a:rPr>
              <a:t>Để </a:t>
            </a:r>
            <a:r>
              <a:rPr lang="vi-VN" dirty="0">
                <a:latin typeface="+mj-lt"/>
              </a:rPr>
              <a:t>giám sát bằng giao thức màn hình WMI, OpManager phải được cài đặt trên Windows Server. </a:t>
            </a:r>
            <a:endParaRPr lang="en-US" dirty="0">
              <a:latin typeface="+mj-lt"/>
            </a:endParaRPr>
          </a:p>
        </p:txBody>
      </p:sp>
    </p:spTree>
    <p:extLst>
      <p:ext uri="{BB962C8B-B14F-4D97-AF65-F5344CB8AC3E}">
        <p14:creationId xmlns:p14="http://schemas.microsoft.com/office/powerpoint/2010/main" val="260122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latin typeface="Times New Roman" pitchFamily="18" charset="0"/>
                <a:cs typeface="Times New Roman" pitchFamily="18" charset="0"/>
              </a:rPr>
              <a:t>Triển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Khai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Giám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sát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dịch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vụ</a:t>
            </a:r>
            <a:endParaRPr lang="vi-VN" b="1" dirty="0">
              <a:latin typeface="Times New Roman" pitchFamily="18" charset="0"/>
              <a:cs typeface="Times New Roman" pitchFamily="18" charset="0"/>
            </a:endParaRPr>
          </a:p>
        </p:txBody>
      </p:sp>
      <p:sp>
        <p:nvSpPr>
          <p:cNvPr id="3" name="Content Placeholder 2"/>
          <p:cNvSpPr>
            <a:spLocks noGrp="1"/>
          </p:cNvSpPr>
          <p:nvPr>
            <p:ph idx="1"/>
          </p:nvPr>
        </p:nvSpPr>
        <p:spPr>
          <a:xfrm>
            <a:off x="572493" y="5883965"/>
            <a:ext cx="11100021" cy="413468"/>
          </a:xfrm>
        </p:spPr>
        <p:txBody>
          <a:bodyPr>
            <a:noAutofit/>
          </a:bodyPr>
          <a:lstStyle/>
          <a:p>
            <a:pPr marL="0" indent="0" algn="ctr">
              <a:buNone/>
            </a:pPr>
            <a:r>
              <a:rPr lang="en-US" sz="18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Opmanager</a:t>
            </a: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đã</a:t>
            </a: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nối</a:t>
            </a: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a:t>
            </a: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máy</a:t>
            </a: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a:t>
            </a: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192.168.127.136</a:t>
            </a:r>
            <a:endPar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Không có mô t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167" y="1497122"/>
            <a:ext cx="8294562" cy="4235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132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308</Words>
  <Application>Microsoft Office PowerPoint</Application>
  <PresentationFormat>Widescreen</PresentationFormat>
  <Paragraphs>63</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Verdana</vt:lpstr>
      <vt:lpstr>Office Theme</vt:lpstr>
      <vt:lpstr>ĐỀ TÀI:  TÌM HIỂU VÀ NGHIÊN CỨU HỆ THỐNG GIÁM SÁT DỊCH VỤ MẠNG BẰNG PHẦN MỀM MANAGERENGINE OPMANAGER. </vt:lpstr>
      <vt:lpstr>Tổng quan</vt:lpstr>
      <vt:lpstr>Giám sát mạng</vt:lpstr>
      <vt:lpstr>Mục tiêu bảo mật</vt:lpstr>
      <vt:lpstr>  OpManager</vt:lpstr>
      <vt:lpstr>Tính năng của OpManager</vt:lpstr>
      <vt:lpstr> Mô hình triển khai </vt:lpstr>
      <vt:lpstr>Công cụ giám sát</vt:lpstr>
      <vt:lpstr>Triển Khai Giám sát dịch vụ</vt:lpstr>
      <vt:lpstr>Triển Khai Giám sát dịch vụ</vt:lpstr>
      <vt:lpstr>Triển Khai Giám sát dịch vụ</vt:lpstr>
      <vt:lpstr>Triển Khai Giám sát dịch vụ</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Le</dc:creator>
  <cp:lastModifiedBy>dat29022000@gmail.com</cp:lastModifiedBy>
  <cp:revision>58</cp:revision>
  <dcterms:created xsi:type="dcterms:W3CDTF">2020-05-27T05:21:30Z</dcterms:created>
  <dcterms:modified xsi:type="dcterms:W3CDTF">2021-05-12T08:15:36Z</dcterms:modified>
</cp:coreProperties>
</file>