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4" r:id="rId6"/>
    <p:sldId id="280" r:id="rId7"/>
    <p:sldId id="261" r:id="rId8"/>
    <p:sldId id="287" r:id="rId9"/>
    <p:sldId id="27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ữu Dũng Nguyễn" initials="HDN" lastIdx="1" clrIdx="0">
    <p:extLst>
      <p:ext uri="{19B8F6BF-5375-455C-9EA6-DF929625EA0E}">
        <p15:presenceInfo xmlns:p15="http://schemas.microsoft.com/office/powerpoint/2012/main" userId="3de0418edc55c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7:03:04.38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8239574" y="3482258"/>
            <a:ext cx="461885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Thành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viên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:</a:t>
            </a:r>
          </a:p>
          <a:p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Bùi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Hữu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Hảo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Nguyễn Hữu Dũng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Nguyễn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Văn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Bình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Nguyễn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Thành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Đạt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EE7568-66DA-458C-B261-AFC8F7C265C2}"/>
              </a:ext>
            </a:extLst>
          </p:cNvPr>
          <p:cNvSpPr txBox="1"/>
          <p:nvPr/>
        </p:nvSpPr>
        <p:spPr>
          <a:xfrm>
            <a:off x="1524764" y="-2253322"/>
            <a:ext cx="76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F36B3A1-B726-48F1-A754-B6F7E5B3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25" y="77978"/>
            <a:ext cx="10589686" cy="10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E2BA75-13C8-4F61-9A70-EA8DBEE01AA6}"/>
              </a:ext>
            </a:extLst>
          </p:cNvPr>
          <p:cNvSpPr txBox="1"/>
          <p:nvPr/>
        </p:nvSpPr>
        <p:spPr>
          <a:xfrm>
            <a:off x="5322806" y="1426809"/>
            <a:ext cx="6801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tandout" panose="00000400000000000000" pitchFamily="2" charset="0"/>
                <a:ea typeface="Standout" panose="00000400000000000000" pitchFamily="2" charset="0"/>
                <a:cs typeface="Standout" panose="00000400000000000000" pitchFamily="2" charset="0"/>
              </a:rPr>
              <a:t>         CHUYÊN ĐỀ: STEM</a:t>
            </a:r>
          </a:p>
          <a:p>
            <a:r>
              <a:rPr lang="en-US" sz="2800" b="1" dirty="0">
                <a:latin typeface="Standout" panose="00000400000000000000" pitchFamily="2" charset="0"/>
                <a:ea typeface="Standout" panose="00000400000000000000" pitchFamily="2" charset="0"/>
                <a:cs typeface="Standout" panose="00000400000000000000" pitchFamily="2" charset="0"/>
              </a:rPr>
              <a:t>HỆ THỐNG NHẬN DIỆN KHUÔN MẶT 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1785" y="649472"/>
            <a:ext cx="69237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92893" y="2262043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05477" y="3159361"/>
            <a:ext cx="5354247" cy="769441"/>
            <a:chOff x="1872821" y="1893329"/>
            <a:chExt cx="5354247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19376" y="209482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72821" y="1893329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4137173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Nguyên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lí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hoạt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914978"/>
            <a:chOff x="1848112" y="1575921"/>
            <a:chExt cx="5383988" cy="914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Lợi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ích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2AEA7AC-71C4-4444-A6CC-45A330618788}"/>
              </a:ext>
            </a:extLst>
          </p:cNvPr>
          <p:cNvGrpSpPr/>
          <p:nvPr/>
        </p:nvGrpSpPr>
        <p:grpSpPr>
          <a:xfrm>
            <a:off x="1687116" y="1331790"/>
            <a:ext cx="5328760" cy="769441"/>
            <a:chOff x="1848112" y="1575921"/>
            <a:chExt cx="5328760" cy="76944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B12FE72-793C-429F-B41F-4F4AE48132F3}"/>
                </a:ext>
              </a:extLst>
            </p:cNvPr>
            <p:cNvSpPr txBox="1"/>
            <p:nvPr/>
          </p:nvSpPr>
          <p:spPr>
            <a:xfrm>
              <a:off x="2669180" y="181823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khuôn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mặt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9278B9-2AF7-4214-92A2-C817FE096DB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917827" y="1900997"/>
            <a:ext cx="56203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i="0" dirty="0">
                <a:effectLst/>
                <a:latin typeface="Arial" panose="020B0604020202020204" pitchFamily="34" charset="0"/>
              </a:rPr>
              <a:t>    </a:t>
            </a:r>
            <a:r>
              <a:rPr lang="vi-VN" sz="2000" i="0" dirty="0">
                <a:effectLst/>
                <a:latin typeface="Arial" panose="020B0604020202020204" pitchFamily="34" charset="0"/>
              </a:rPr>
              <a:t>Hệ thống nhận dạng khuôn mặt là một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ứng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máy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vi-VN" sz="2000" i="0" dirty="0">
                <a:effectLst/>
                <a:latin typeface="Arial" panose="020B0604020202020204" pitchFamily="34" charset="0"/>
              </a:rPr>
              <a:t>tự động xác định hoặc nhận dạng một người nào đó từ một bức 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hình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ảnh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kỹ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số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i="0" dirty="0">
                <a:effectLst/>
                <a:latin typeface="Arial" panose="020B0604020202020204" pitchFamily="34" charset="0"/>
              </a:rPr>
              <a:t>hoặc một khung hình video từ một nguồn video. Một trong những cách để thực hiện điều này là so sánh các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đặc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điểm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khuôn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mặt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i="0" dirty="0">
                <a:effectLst/>
                <a:latin typeface="Arial" panose="020B0604020202020204" pitchFamily="34" charset="0"/>
              </a:rPr>
              <a:t>chọn trước từ hình ảnh và một 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cơ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sở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dữ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i="0" dirty="0">
                <a:effectLst/>
                <a:latin typeface="Arial" panose="020B0604020202020204" pitchFamily="34" charset="0"/>
              </a:rPr>
              <a:t>về khuôn mặt.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683703" y="3485590"/>
            <a:ext cx="5769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C086-CACD-467C-A579-8D3A3BCDAA06}"/>
              </a:ext>
            </a:extLst>
          </p:cNvPr>
          <p:cNvSpPr txBox="1"/>
          <p:nvPr/>
        </p:nvSpPr>
        <p:spPr>
          <a:xfrm>
            <a:off x="1020418" y="576916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 DIỆN KHUÔN MẶT LÀ GÌ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THÀNH PHẦN CỦA HỆ THỐNG NHẬN DIỆN KHUÔN MẶT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830997"/>
            <a:chOff x="3017859" y="4283314"/>
            <a:chExt cx="1823203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Máy chủ tìm kiếm trong cơ sở dữ liệu</a:t>
              </a:r>
              <a:endParaRPr lang="ko-KR" altLang="en-US" sz="2400" dirty="0"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17643" y="1948137"/>
            <a:ext cx="3063404" cy="553998"/>
            <a:chOff x="3017859" y="4283314"/>
            <a:chExt cx="1866816" cy="5539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F2E8-3C3C-4D8C-8E52-767EE2379546}"/>
              </a:ext>
            </a:extLst>
          </p:cNvPr>
          <p:cNvGrpSpPr/>
          <p:nvPr/>
        </p:nvGrpSpPr>
        <p:grpSpPr>
          <a:xfrm>
            <a:off x="8208371" y="4466104"/>
            <a:ext cx="3462768" cy="1938992"/>
            <a:chOff x="3037896" y="4283314"/>
            <a:chExt cx="1870812" cy="19389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F570A-6D6A-4C66-9553-00D1FA444165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+mj-lt"/>
                </a:rPr>
                <a:t>Hệ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thống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hiển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thị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kết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quả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hoặc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thông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báo</a:t>
              </a:r>
              <a:r>
                <a:rPr lang="en-US" sz="2400" dirty="0">
                  <a:latin typeface="+mj-lt"/>
                </a:rPr>
                <a:t> sang </a:t>
              </a:r>
              <a:r>
                <a:rPr lang="en-US" sz="2400" dirty="0" err="1">
                  <a:latin typeface="+mj-lt"/>
                </a:rPr>
                <a:t>các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hệ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thống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khác</a:t>
              </a:r>
              <a:r>
                <a:rPr lang="en-US" sz="2400" dirty="0">
                  <a:latin typeface="+mj-lt"/>
                </a:rPr>
                <a:t>.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endParaRPr lang="ko-KR" altLang="en-US" sz="2400" dirty="0"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111795" y="1538353"/>
            <a:ext cx="3294508" cy="1938992"/>
            <a:chOff x="2958929" y="3873530"/>
            <a:chExt cx="2010253" cy="19389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2958929" y="3873530"/>
              <a:ext cx="20102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+mj-lt"/>
                </a:rPr>
                <a:t>Máy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chủ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phát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hiện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và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chuyển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các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khuôn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mặt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trong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ảnh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về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dạng</a:t>
              </a:r>
              <a:r>
                <a:rPr lang="en-US" sz="2400" dirty="0">
                  <a:latin typeface="+mj-lt"/>
                </a:rPr>
                <a:t> vector.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endParaRPr lang="ko-KR" altLang="en-US" sz="2400" dirty="0">
                <a:latin typeface="+mj-lt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5F6B78A5-B271-453E-91F4-C794F3BFF6C9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B04E1-CFDB-47FA-A221-8D397AFAFFED}"/>
              </a:ext>
            </a:extLst>
          </p:cNvPr>
          <p:cNvSpPr txBox="1"/>
          <p:nvPr/>
        </p:nvSpPr>
        <p:spPr>
          <a:xfrm>
            <a:off x="1036959" y="1732380"/>
            <a:ext cx="3202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+mj-lt"/>
              </a:rPr>
              <a:t>Camera </a:t>
            </a:r>
            <a:r>
              <a:rPr lang="en-US" sz="2400" b="0" i="0" dirty="0" err="1">
                <a:effectLst/>
                <a:latin typeface="+mj-lt"/>
              </a:rPr>
              <a:t>để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chụp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ảnh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hoặc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thu</a:t>
            </a:r>
            <a:r>
              <a:rPr lang="en-US" sz="2400" b="0" i="0" dirty="0">
                <a:effectLst/>
                <a:latin typeface="+mj-lt"/>
              </a:rPr>
              <a:t> video.</a:t>
            </a:r>
          </a:p>
        </p:txBody>
      </p:sp>
      <p:pic>
        <p:nvPicPr>
          <p:cNvPr id="32" name="Picture 2" descr="Điện thoại iPhone 7 plus có nhận diện khuôn mặt không?">
            <a:extLst>
              <a:ext uri="{FF2B5EF4-FFF2-40B4-BE49-F238E27FC236}">
                <a16:creationId xmlns:a16="http://schemas.microsoft.com/office/drawing/2014/main" id="{16222549-7E15-4725-B685-3992764B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74" y="2769704"/>
            <a:ext cx="1720944" cy="17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914749" y="1359118"/>
            <a:ext cx="5446295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Phát hiện và đưa ra vùng khuôn mặt của ảnh từ camera.</a:t>
            </a:r>
            <a:endParaRPr lang="en-US" sz="20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vi-VN" sz="20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Trích xuất đặc trưng khuôn mặt từ vùng khuôn mặt.</a:t>
            </a:r>
            <a:endParaRPr lang="en-US" sz="20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vi-VN" sz="20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Phân loại các đặc trưng để nhận diện khuôn mặt</a:t>
            </a:r>
            <a:endParaRPr lang="en-US" sz="20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vi-VN" sz="20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Xác định danh tính khuôn mặt và điểm danh tự động.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985961" y="167526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4BBA-DE1A-48AE-AD9E-904E50CC4665}"/>
              </a:ext>
            </a:extLst>
          </p:cNvPr>
          <p:cNvSpPr txBox="1"/>
          <p:nvPr/>
        </p:nvSpPr>
        <p:spPr>
          <a:xfrm>
            <a:off x="1166192" y="463826"/>
            <a:ext cx="227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 TIÊU 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46B5-3E9D-481D-AD27-9AE1BF86D55D}"/>
              </a:ext>
            </a:extLst>
          </p:cNvPr>
          <p:cNvGrpSpPr/>
          <p:nvPr/>
        </p:nvGrpSpPr>
        <p:grpSpPr>
          <a:xfrm>
            <a:off x="3720882" y="1375259"/>
            <a:ext cx="3804181" cy="1661993"/>
            <a:chOff x="6210997" y="1114355"/>
            <a:chExt cx="3926832" cy="11823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5E9035-982A-4EFA-81ED-239D0FCFC4B5}"/>
                </a:ext>
              </a:extLst>
            </p:cNvPr>
            <p:cNvSpPr txBox="1"/>
            <p:nvPr/>
          </p:nvSpPr>
          <p:spPr>
            <a:xfrm>
              <a:off x="6250509" y="1114355"/>
              <a:ext cx="3887320" cy="118238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latin typeface="+mj-lt"/>
                </a:rPr>
                <a:t>1. </a:t>
              </a:r>
              <a:r>
                <a:rPr lang="en-US" b="1" dirty="0" err="1">
                  <a:solidFill>
                    <a:srgbClr val="222222"/>
                  </a:solidFill>
                  <a:latin typeface="+mj-lt"/>
                </a:rPr>
                <a:t>Lấy</a:t>
              </a:r>
              <a:r>
                <a:rPr lang="en-US" b="1" dirty="0">
                  <a:solidFill>
                    <a:srgbClr val="222222"/>
                  </a:solidFill>
                  <a:latin typeface="+mj-lt"/>
                </a:rPr>
                <a:t> </a:t>
              </a:r>
              <a:r>
                <a:rPr lang="en-US" b="1" dirty="0" err="1">
                  <a:solidFill>
                    <a:srgbClr val="222222"/>
                  </a:solidFill>
                  <a:latin typeface="+mj-lt"/>
                </a:rPr>
                <a:t>mẫu</a:t>
              </a:r>
              <a:endParaRPr lang="en-US" b="1" dirty="0">
                <a:solidFill>
                  <a:srgbClr val="222222"/>
                </a:solidFill>
                <a:latin typeface="+mj-lt"/>
              </a:endParaRPr>
            </a:p>
            <a:p>
              <a:r>
                <a:rPr lang="vi-VN" dirty="0">
                  <a:solidFill>
                    <a:srgbClr val="222222"/>
                  </a:solidFill>
                  <a:latin typeface="+mj-lt"/>
                </a:rPr>
                <a:t>Trước hết, để có thể phân tích khuôn mặt và nhận diện, cần phải tách khuôn mặt ra khỏi khung cảnh còn lại trước</a:t>
              </a:r>
              <a:r>
                <a:rPr lang="vi-VN" sz="1200" i="0" dirty="0">
                  <a:solidFill>
                    <a:srgbClr val="222222"/>
                  </a:solidFill>
                  <a:effectLst/>
                  <a:latin typeface="+mj-lt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  <a:p>
              <a:pPr algn="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CE7854-7D2A-426A-B89A-FE20F6F34FD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19706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BF848-8540-4193-A521-A263C51C7C62}"/>
              </a:ext>
            </a:extLst>
          </p:cNvPr>
          <p:cNvGrpSpPr/>
          <p:nvPr/>
        </p:nvGrpSpPr>
        <p:grpSpPr>
          <a:xfrm>
            <a:off x="8808632" y="3045685"/>
            <a:ext cx="2725483" cy="553999"/>
            <a:chOff x="6210996" y="1433695"/>
            <a:chExt cx="1712589" cy="3941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40F8A-D696-4C92-A9A7-24AD96D360E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CF903-A9DD-4978-8541-EB3B19A36034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577926-49EE-452C-A8C3-33C9CCD80B88}"/>
              </a:ext>
            </a:extLst>
          </p:cNvPr>
          <p:cNvGrpSpPr/>
          <p:nvPr/>
        </p:nvGrpSpPr>
        <p:grpSpPr>
          <a:xfrm>
            <a:off x="657892" y="4335993"/>
            <a:ext cx="2718009" cy="553999"/>
            <a:chOff x="6210996" y="1433695"/>
            <a:chExt cx="1712589" cy="3941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DBBE5-25E6-4450-8420-FB11A451369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AEDCE-C538-490A-A8DA-31CE196C6CE0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1C9C6-75F4-454C-B9C7-D3DF65C867DD}"/>
              </a:ext>
            </a:extLst>
          </p:cNvPr>
          <p:cNvGrpSpPr/>
          <p:nvPr/>
        </p:nvGrpSpPr>
        <p:grpSpPr>
          <a:xfrm>
            <a:off x="4694774" y="5385827"/>
            <a:ext cx="3767574" cy="553998"/>
            <a:chOff x="4140240" y="1433695"/>
            <a:chExt cx="3889044" cy="3941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5AFFB7-E208-4DE7-88CF-90C028B0DCC7}"/>
                </a:ext>
              </a:extLst>
            </p:cNvPr>
            <p:cNvSpPr txBox="1"/>
            <p:nvPr/>
          </p:nvSpPr>
          <p:spPr>
            <a:xfrm>
              <a:off x="4140244" y="1433695"/>
              <a:ext cx="3889040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949F-A835-40AA-AA85-FFBEE629049B}"/>
                </a:ext>
              </a:extLst>
            </p:cNvPr>
            <p:cNvSpPr txBox="1"/>
            <p:nvPr/>
          </p:nvSpPr>
          <p:spPr>
            <a:xfrm>
              <a:off x="4140240" y="1630759"/>
              <a:ext cx="3889040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B92B284C-199E-4AEE-898C-FF4B7523C016}"/>
              </a:ext>
            </a:extLst>
          </p:cNvPr>
          <p:cNvGrpSpPr/>
          <p:nvPr/>
        </p:nvGrpSpPr>
        <p:grpSpPr>
          <a:xfrm>
            <a:off x="5003250" y="2726874"/>
            <a:ext cx="3210459" cy="1873214"/>
            <a:chOff x="3479248" y="2668635"/>
            <a:chExt cx="3210459" cy="1873214"/>
          </a:xfrm>
          <a:solidFill>
            <a:schemeClr val="accent1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C49E82E-177D-4877-883B-07A019F4B03C}"/>
                </a:ext>
              </a:extLst>
            </p:cNvPr>
            <p:cNvSpPr/>
            <p:nvPr/>
          </p:nvSpPr>
          <p:spPr>
            <a:xfrm>
              <a:off x="3479248" y="2752585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498EE14-4F15-487A-9EBB-0EFEAA0A002C}"/>
                </a:ext>
              </a:extLst>
            </p:cNvPr>
            <p:cNvSpPr/>
            <p:nvPr/>
          </p:nvSpPr>
          <p:spPr>
            <a:xfrm rot="5400000">
              <a:off x="6099962" y="261458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39">
            <a:extLst>
              <a:ext uri="{FF2B5EF4-FFF2-40B4-BE49-F238E27FC236}">
                <a16:creationId xmlns:a16="http://schemas.microsoft.com/office/drawing/2014/main" id="{31F8AD60-F644-468A-A896-39749CA17164}"/>
              </a:ext>
            </a:extLst>
          </p:cNvPr>
          <p:cNvGrpSpPr/>
          <p:nvPr/>
        </p:nvGrpSpPr>
        <p:grpSpPr>
          <a:xfrm>
            <a:off x="5313267" y="3112961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F014487-5736-4CE5-97DE-F9CAE42EF7A6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2234503-475D-4610-84CA-7A054F7321B6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E74C23BE-6086-45A3-930E-51D5A70B4E05}"/>
              </a:ext>
            </a:extLst>
          </p:cNvPr>
          <p:cNvSpPr/>
          <p:nvPr/>
        </p:nvSpPr>
        <p:spPr>
          <a:xfrm>
            <a:off x="5878520" y="3786928"/>
            <a:ext cx="467134" cy="553571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그룹 38">
            <a:extLst>
              <a:ext uri="{FF2B5EF4-FFF2-40B4-BE49-F238E27FC236}">
                <a16:creationId xmlns:a16="http://schemas.microsoft.com/office/drawing/2014/main" id="{3DCDC9CC-7730-448A-B271-8882FA8A2955}"/>
              </a:ext>
            </a:extLst>
          </p:cNvPr>
          <p:cNvGrpSpPr/>
          <p:nvPr/>
        </p:nvGrpSpPr>
        <p:grpSpPr>
          <a:xfrm>
            <a:off x="3983774" y="3562138"/>
            <a:ext cx="3197984" cy="1845978"/>
            <a:chOff x="2459774" y="3503899"/>
            <a:chExt cx="3197984" cy="1845978"/>
          </a:xfrm>
          <a:solidFill>
            <a:schemeClr val="accent1"/>
          </a:solidFill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C187A27-E681-46F2-B57E-8A1DEE11DE9A}"/>
                </a:ext>
              </a:extLst>
            </p:cNvPr>
            <p:cNvSpPr/>
            <p:nvPr/>
          </p:nvSpPr>
          <p:spPr>
            <a:xfrm rot="10800000">
              <a:off x="3091098" y="3503899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4694BE-D826-4A1E-B91E-5DE0D7396AA3}"/>
                </a:ext>
              </a:extLst>
            </p:cNvPr>
            <p:cNvSpPr/>
            <p:nvPr/>
          </p:nvSpPr>
          <p:spPr>
            <a:xfrm rot="16200000">
              <a:off x="2513828" y="476013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7">
            <a:extLst>
              <a:ext uri="{FF2B5EF4-FFF2-40B4-BE49-F238E27FC236}">
                <a16:creationId xmlns:a16="http://schemas.microsoft.com/office/drawing/2014/main" id="{B4350F3B-5B1E-4B37-93E9-95C9F6D1B921}"/>
              </a:ext>
            </a:extLst>
          </p:cNvPr>
          <p:cNvGrpSpPr/>
          <p:nvPr/>
        </p:nvGrpSpPr>
        <p:grpSpPr>
          <a:xfrm>
            <a:off x="4372289" y="3598954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DF43AD73-C1D9-4740-8C94-74BA09DE341F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70184B0-A443-4A00-8FFF-C90A702D8872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66E9D8-D525-42FB-87A4-B6B3C9FA1AD7}"/>
              </a:ext>
            </a:extLst>
          </p:cNvPr>
          <p:cNvSpPr txBox="1"/>
          <p:nvPr/>
        </p:nvSpPr>
        <p:spPr>
          <a:xfrm>
            <a:off x="4763629" y="4554128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21187-C910-4D07-9ACD-3D9B95AD0DBC}"/>
              </a:ext>
            </a:extLst>
          </p:cNvPr>
          <p:cNvSpPr txBox="1"/>
          <p:nvPr/>
        </p:nvSpPr>
        <p:spPr>
          <a:xfrm>
            <a:off x="7972757" y="3180749"/>
            <a:ext cx="4133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+mj-lt"/>
              </a:rPr>
              <a:t>2.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+mj-lt"/>
              </a:rPr>
              <a:t>Phân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+mj-lt"/>
              </a:rPr>
              <a:t>tích</a:t>
            </a:r>
            <a:endParaRPr lang="en-US" sz="18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r>
              <a:rPr lang="vi-VN" sz="1800" b="0" i="0" dirty="0">
                <a:solidFill>
                  <a:srgbClr val="222222"/>
                </a:solidFill>
                <a:effectLst/>
                <a:latin typeface="+mj-lt"/>
              </a:rPr>
              <a:t>Hệ thống thực hiện nhận diện qua các đặc điểm trên khuôn mặt người, thực hiện đánh giá các đặc điểm ở một level cao hơn.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15217E-C36E-441C-9701-5A1355F3F47E}"/>
              </a:ext>
            </a:extLst>
          </p:cNvPr>
          <p:cNvSpPr txBox="1"/>
          <p:nvPr/>
        </p:nvSpPr>
        <p:spPr>
          <a:xfrm>
            <a:off x="463827" y="3262566"/>
            <a:ext cx="41685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+mj-lt"/>
              </a:rPr>
              <a:t>3. So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+mj-lt"/>
              </a:rPr>
              <a:t>sánh</a:t>
            </a:r>
            <a:endParaRPr lang="en-US" sz="1800" b="1" i="0" dirty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Mỗi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khuôn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mặt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đều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có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nhiều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điểm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mốc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phần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lồi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lõm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tạo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nên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đặc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điểm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của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khuôn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mặt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+mj-lt"/>
              </a:rPr>
              <a:t>hệ</a:t>
            </a:r>
            <a:r>
              <a:rPr lang="en-US" sz="180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+mj-lt"/>
              </a:rPr>
              <a:t>thống</a:t>
            </a:r>
            <a:r>
              <a:rPr lang="en-US" sz="1800" i="0" dirty="0">
                <a:solidFill>
                  <a:srgbClr val="222222"/>
                </a:solidFill>
                <a:effectLst/>
                <a:latin typeface="+mj-lt"/>
              </a:rPr>
              <a:t> camera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en-US" sz="180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+mj-lt"/>
              </a:rPr>
              <a:t>diện</a:t>
            </a:r>
            <a:r>
              <a:rPr lang="en-US" sz="180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+mj-lt"/>
              </a:rPr>
              <a:t>khuôn</a:t>
            </a:r>
            <a:r>
              <a:rPr lang="en-US" sz="180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+mj-lt"/>
              </a:rPr>
              <a:t>mặt</a:t>
            </a:r>
            <a:r>
              <a:rPr lang="en-US" sz="180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định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nghĩa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điểm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này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điểm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nút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123676-B3B0-4A5B-91B7-ADBAAE9D1A60}"/>
              </a:ext>
            </a:extLst>
          </p:cNvPr>
          <p:cNvSpPr txBox="1"/>
          <p:nvPr/>
        </p:nvSpPr>
        <p:spPr>
          <a:xfrm>
            <a:off x="3375896" y="55822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+mj-lt"/>
              </a:rPr>
              <a:t>4.Kết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+mj-lt"/>
              </a:rPr>
              <a:t>quả</a:t>
            </a:r>
            <a:endParaRPr lang="en-US" sz="1800" b="1" dirty="0">
              <a:solidFill>
                <a:srgbClr val="222222"/>
              </a:solidFill>
              <a:latin typeface="+mj-lt"/>
            </a:endParaRPr>
          </a:p>
          <a:p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Hệ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thống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sau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đó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sẽ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quyết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định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kết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quả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so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sánh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có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phù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hợp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 hay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j-lt"/>
              </a:rPr>
              <a:t>không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F8992C4-A14B-41B3-9515-6BCBA8924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 LÍ HOẠT ĐỘNG </a:t>
            </a:r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819858" y="387937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LỢI  ÍCH 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12632" y="1698053"/>
            <a:ext cx="44130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+mj-lt"/>
              </a:rPr>
              <a:t> </a:t>
            </a:r>
            <a:r>
              <a:rPr lang="vi-VN" sz="2000" b="0" i="0" dirty="0">
                <a:solidFill>
                  <a:srgbClr val="0A0A0A"/>
                </a:solidFill>
                <a:effectLst/>
                <a:latin typeface="+mj-lt"/>
              </a:rPr>
              <a:t>Kiểm soát chặt chẽ việc ra vào trường của học sinh</a:t>
            </a:r>
            <a:endParaRPr lang="en-US" sz="2000" b="0" i="0" dirty="0">
              <a:solidFill>
                <a:srgbClr val="0A0A0A"/>
              </a:solidFill>
              <a:effectLst/>
              <a:latin typeface="+mj-lt"/>
            </a:endParaRPr>
          </a:p>
          <a:p>
            <a:pPr algn="l"/>
            <a:endParaRPr lang="vi-VN" sz="2000" b="0" i="0" dirty="0">
              <a:solidFill>
                <a:srgbClr val="0A0A0A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+mj-lt"/>
              </a:rPr>
              <a:t> </a:t>
            </a:r>
            <a:r>
              <a:rPr lang="vi-VN" sz="2000" b="0" i="0" dirty="0">
                <a:solidFill>
                  <a:srgbClr val="0A0A0A"/>
                </a:solidFill>
                <a:effectLst/>
                <a:latin typeface="+mj-lt"/>
              </a:rPr>
              <a:t>Nhà trường nhanh chóng nắm bắt được số lượng học sinh tới trường , số lượng học sinh vắng, đi muộn để tiện theo dõi</a:t>
            </a:r>
            <a:endParaRPr lang="en-US" sz="2000" b="0" i="0" dirty="0">
              <a:solidFill>
                <a:srgbClr val="0A0A0A"/>
              </a:solidFill>
              <a:effectLst/>
              <a:latin typeface="+mj-lt"/>
            </a:endParaRPr>
          </a:p>
          <a:p>
            <a:pPr algn="l"/>
            <a:endParaRPr lang="vi-VN" sz="2000" b="0" i="0" dirty="0">
              <a:solidFill>
                <a:srgbClr val="0A0A0A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+mj-lt"/>
              </a:rPr>
              <a:t> </a:t>
            </a:r>
            <a:r>
              <a:rPr lang="vi-VN" sz="2000" b="0" i="0" dirty="0">
                <a:solidFill>
                  <a:srgbClr val="0A0A0A"/>
                </a:solidFill>
                <a:effectLst/>
                <a:latin typeface="+mj-lt"/>
              </a:rPr>
              <a:t>Hệ thống tự động gửi thông báo cho phụ huynh khi con đến trường và ra về</a:t>
            </a:r>
            <a:endParaRPr lang="en-US" sz="2000" b="0" i="0" dirty="0">
              <a:solidFill>
                <a:srgbClr val="0A0A0A"/>
              </a:solidFill>
              <a:effectLst/>
              <a:latin typeface="+mj-lt"/>
            </a:endParaRPr>
          </a:p>
          <a:p>
            <a:pPr algn="l"/>
            <a:endParaRPr lang="vi-VN" sz="2000" b="0" i="0" dirty="0">
              <a:solidFill>
                <a:srgbClr val="0A0A0A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+mj-lt"/>
              </a:rPr>
              <a:t> </a:t>
            </a:r>
            <a:r>
              <a:rPr lang="vi-VN" sz="2000" b="0" i="0" dirty="0">
                <a:solidFill>
                  <a:srgbClr val="0A0A0A"/>
                </a:solidFill>
                <a:effectLst/>
                <a:latin typeface="+mj-lt"/>
              </a:rPr>
              <a:t>Hiện đại, tiện lợi trong các khâu quản lý</a:t>
            </a:r>
          </a:p>
          <a:p>
            <a:endParaRPr lang="en-US" altLang="ko-KR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446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Standout</vt:lpstr>
      <vt:lpstr>Tahoma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Hữu Dũng Nguyễn</cp:lastModifiedBy>
  <cp:revision>121</cp:revision>
  <dcterms:created xsi:type="dcterms:W3CDTF">2018-04-24T17:14:44Z</dcterms:created>
  <dcterms:modified xsi:type="dcterms:W3CDTF">2021-04-07T12:32:09Z</dcterms:modified>
</cp:coreProperties>
</file>