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83" r:id="rId4"/>
    <p:sldId id="284" r:id="rId5"/>
    <p:sldId id="285" r:id="rId6"/>
    <p:sldId id="286" r:id="rId7"/>
    <p:sldId id="296" r:id="rId8"/>
    <p:sldId id="287" r:id="rId9"/>
    <p:sldId id="288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18D7-8B8D-95B2-301F-C68FDD6C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E8366-3239-56E4-21FA-E5BDD4FA9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CE1B-5AC4-A53A-ADE1-3E34C72B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91F-1D46-436A-A0F9-B4BCD3733436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89DF3-68BB-A7E2-E3D2-9C9BFAB9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D4FF-A118-A322-6D5C-6024AB8A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D058-08AD-4945-8A5A-5206E1F6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48D-C1D3-B69C-2155-8AD78901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DAE9B-86BC-6450-C3F8-46F1A600F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4231-DA7C-99E9-4CC2-B29AB13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91F-1D46-436A-A0F9-B4BCD3733436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1B4AE-F358-F860-34FA-03FE2AA5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458E-1CE5-60E2-500B-EC798CB2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D058-08AD-4945-8A5A-5206E1F6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0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7E657-6D58-00FE-678E-61674A9EF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B223B-69A4-1482-C49B-B2DED1F5C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A8A1-6F93-E149-753B-0604E8A9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91F-1D46-436A-A0F9-B4BCD3733436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FD1C0-B75D-6AB2-5922-94344E4A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5CBA-DF15-2D0D-BC54-CA8C23D2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D058-08AD-4945-8A5A-5206E1F6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9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F840-47C6-36C4-A386-7659B196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9F04-865B-5127-D9BA-C35585AC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E6F0-E4D3-08AD-91EF-D162EBCE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91F-1D46-436A-A0F9-B4BCD3733436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A2E6F-DAFA-2DEC-84C3-26C9F4B8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F8EF-A3A5-5BBB-842D-C8656DEE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D058-08AD-4945-8A5A-5206E1F6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7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787B-840C-FE25-7458-03DC3386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F0B1F-520D-3163-EC16-59FE9A99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DC4C4-2310-953E-8F51-A8C1D19A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91F-1D46-436A-A0F9-B4BCD3733436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96632-3ECC-B8F1-F8EE-EDB393DF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8105-E0AF-6DB9-075A-8F445FD7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D058-08AD-4945-8A5A-5206E1F6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75B7-F633-6A85-F9A2-42DDFEB4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7017-1A2B-A8FC-2AD3-DBE57CF32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F66CF-991F-F0A2-AEC2-2ACB02C44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F1FF5-ABD0-85A0-CA85-5FE7F500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91F-1D46-436A-A0F9-B4BCD3733436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04AA8-3911-CEB0-5781-951FD4A3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F649A-CF0D-9C84-22C7-0405A1C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D058-08AD-4945-8A5A-5206E1F6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9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F3F2-5E70-7702-6332-45CC8880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9A7D8-D298-7E31-3EB8-59F6F4F3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4C875-64DD-AC8C-CD0A-EAEF4758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BFCE5-D979-6125-3464-4710578AC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EC5A7-A2F0-E552-D9D2-2F775AA46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6BE75-9D01-7CCF-EAAA-2EA13B80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91F-1D46-436A-A0F9-B4BCD3733436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A7819-CCC6-F9F3-ED0D-8569F7FB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38709-F259-61DA-2157-45C6A303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D058-08AD-4945-8A5A-5206E1F6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5AE5-60C6-D43C-45AB-A636F848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CCCEC-448E-1A3C-3EB9-69A978A9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91F-1D46-436A-A0F9-B4BCD3733436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E8930-7AE5-521C-9FB4-6F1F23ED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97060-E23C-F273-ABEA-7F43A329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D058-08AD-4945-8A5A-5206E1F6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0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A2691-C12C-0D2E-6966-818EE437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91F-1D46-436A-A0F9-B4BCD3733436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4C9DF-C3B7-D7DD-C503-2F998523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3F305-A529-6BF6-4756-AEF3D16C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D058-08AD-4945-8A5A-5206E1F6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E7C4-6BF9-7D06-58CC-7D3C2999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ADAA-E4EC-199D-6FD4-E6358BC14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B8DF0-7E37-CBB8-6EA0-8EA3954B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44540-66CB-87B0-7A03-9B9439C8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91F-1D46-436A-A0F9-B4BCD3733436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C6338-44B3-53E8-3F0A-8F01D9EB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608AF-4B4F-D541-0CB8-3406ECB8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D058-08AD-4945-8A5A-5206E1F6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9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CDCF-12E3-D0EE-72D9-61559E7C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C4C16-B9C8-94C7-8E43-BABDF6600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C46D-E8E4-76AF-87FA-19F73B5FE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1764B-1D79-BAED-8896-C30DD837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891F-1D46-436A-A0F9-B4BCD3733436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DB943-E60D-00DD-1C39-D7CDE786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85F27-2E5F-7CCA-ADF0-2005CB6D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ED058-08AD-4945-8A5A-5206E1F6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75F7E-E4C0-5814-6711-0C928EB6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83B6-5855-86E3-A566-8551B9792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0DBF-0B57-DDE4-8066-0DE633E1E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E891F-1D46-436A-A0F9-B4BCD3733436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81BF-EA89-2C8D-4915-7050B0E05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9D5D-F399-0BD1-8B71-F0CE626AC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ED058-08AD-4945-8A5A-5206E1F6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2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857720-EA07-A8B7-E6D9-122B4A3A8564}"/>
              </a:ext>
            </a:extLst>
          </p:cNvPr>
          <p:cNvSpPr/>
          <p:nvPr/>
        </p:nvSpPr>
        <p:spPr>
          <a:xfrm>
            <a:off x="0" y="5845"/>
            <a:ext cx="12192000" cy="685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AD49B-82CB-4393-215F-21C66D25AE59}"/>
              </a:ext>
            </a:extLst>
          </p:cNvPr>
          <p:cNvSpPr txBox="1"/>
          <p:nvPr/>
        </p:nvSpPr>
        <p:spPr>
          <a:xfrm>
            <a:off x="2447677" y="99095"/>
            <a:ext cx="7296635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KHOA KỸ THUẬT VÀ CÔNG NGHỆ</a:t>
            </a:r>
          </a:p>
          <a:p>
            <a:pPr algn="ctr"/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 KỸ THUẬT VÀ  CÔNG NGHỆ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D98B27-4EC3-065B-DF45-DC85FFAC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48" y="807095"/>
            <a:ext cx="1318498" cy="12916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84F3E9-EB4F-2C85-5B74-07A1AD7CB940}"/>
              </a:ext>
            </a:extLst>
          </p:cNvPr>
          <p:cNvSpPr/>
          <p:nvPr/>
        </p:nvSpPr>
        <p:spPr>
          <a:xfrm>
            <a:off x="3144074" y="2024082"/>
            <a:ext cx="5903844" cy="1026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KHÓA LUẬN TỐT NGHIỆP</a:t>
            </a:r>
            <a:endParaRPr lang="en-US" sz="2000" b="1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86AC2-03F5-9E87-CFA0-3C7EF10439C1}"/>
              </a:ext>
            </a:extLst>
          </p:cNvPr>
          <p:cNvSpPr/>
          <p:nvPr/>
        </p:nvSpPr>
        <p:spPr>
          <a:xfrm>
            <a:off x="100428" y="3022972"/>
            <a:ext cx="11991135" cy="1270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XÂY DỰNG ỨNG DỤNG WEB HỖ TRỢ DU KHÁCH </a:t>
            </a:r>
          </a:p>
          <a:p>
            <a:pPr algn="ctr">
              <a:lnSpc>
                <a:spcPct val="150000"/>
              </a:lnSpc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ĐẾN THAM QUAN TỈNH TRÀ VINH.</a:t>
            </a:r>
            <a:endParaRPr lang="en-US" sz="2400" b="1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7E066-B52E-BA08-CB43-4F20AA90F2DA}"/>
              </a:ext>
            </a:extLst>
          </p:cNvPr>
          <p:cNvSpPr/>
          <p:nvPr/>
        </p:nvSpPr>
        <p:spPr>
          <a:xfrm>
            <a:off x="965753" y="4485192"/>
            <a:ext cx="4093263" cy="807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Giáo viên hướng dẫn: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TS. </a:t>
            </a:r>
            <a:r>
              <a:rPr lang="en-US" sz="2000" b="1"/>
              <a:t>Thạch Kọng Saoane</a:t>
            </a:r>
            <a:endParaRPr lang="en-US" sz="2000" b="1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2749D2-0AA0-ADBA-C0F2-2A5E0B74DFC2}"/>
              </a:ext>
            </a:extLst>
          </p:cNvPr>
          <p:cNvSpPr/>
          <p:nvPr/>
        </p:nvSpPr>
        <p:spPr>
          <a:xfrm>
            <a:off x="8295860" y="4293911"/>
            <a:ext cx="3269972" cy="155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Sinh viên thực hiện: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 tên: </a:t>
            </a:r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Kim Hữu Ngân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MSSV: </a:t>
            </a:r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110121141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Lớp: </a:t>
            </a:r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DA21TTC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5E9B8-7DD5-8EA7-03BB-004766B7B312}"/>
              </a:ext>
            </a:extLst>
          </p:cNvPr>
          <p:cNvSpPr/>
          <p:nvPr/>
        </p:nvSpPr>
        <p:spPr>
          <a:xfrm>
            <a:off x="3606245" y="6130110"/>
            <a:ext cx="4979504" cy="564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Trà Vinh, năm 2025     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5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5 cách để nói &quot;cám ơn&quot; trong Tiếng Anh 12/06/2025">
            <a:extLst>
              <a:ext uri="{FF2B5EF4-FFF2-40B4-BE49-F238E27FC236}">
                <a16:creationId xmlns:a16="http://schemas.microsoft.com/office/drawing/2014/main" id="{188E81A0-B5F0-6740-DEAE-99673E90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10" y="1371711"/>
            <a:ext cx="7591647" cy="426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95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E97201-1CB9-00A5-61BE-19DC0F620D35}"/>
              </a:ext>
            </a:extLst>
          </p:cNvPr>
          <p:cNvSpPr txBox="1"/>
          <p:nvPr/>
        </p:nvSpPr>
        <p:spPr>
          <a:xfrm>
            <a:off x="1158950" y="924556"/>
            <a:ext cx="7070651" cy="526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NỘI DUNG: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Tính năng chính của hệ thống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Hướng phát triển </a:t>
            </a:r>
          </a:p>
        </p:txBody>
      </p:sp>
      <p:pic>
        <p:nvPicPr>
          <p:cNvPr id="1030" name="Picture 6" descr="Các định dạng của tiếp thị nội dung mà thương hiệu cần nắm rõ">
            <a:extLst>
              <a:ext uri="{FF2B5EF4-FFF2-40B4-BE49-F238E27FC236}">
                <a16:creationId xmlns:a16="http://schemas.microsoft.com/office/drawing/2014/main" id="{E984DDD9-A2F9-D9A6-D87F-BB250AF7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250" l="10000" r="90000">
                        <a14:foregroundMark x1="62000" y1="46875" x2="62000" y2="46875"/>
                        <a14:foregroundMark x1="65500" y1="42375" x2="65500" y2="42375"/>
                        <a14:foregroundMark x1="68300" y1="38875" x2="68300" y2="38875"/>
                        <a14:foregroundMark x1="68800" y1="33375" x2="68800" y2="33375"/>
                        <a14:foregroundMark x1="72700" y1="25250" x2="72700" y2="25250"/>
                        <a14:foregroundMark x1="76400" y1="21250" x2="76400" y2="21250"/>
                        <a14:foregroundMark x1="72000" y1="31375" x2="72000" y2="31375"/>
                        <a14:foregroundMark x1="51900" y1="93625" x2="51900" y2="93625"/>
                        <a14:foregroundMark x1="55800" y1="83875" x2="55800" y2="83875"/>
                        <a14:foregroundMark x1="55900" y1="82750" x2="55900" y2="82750"/>
                        <a14:foregroundMark x1="51300" y1="92375" x2="51300" y2="92375"/>
                        <a14:foregroundMark x1="73600" y1="96250" x2="73600" y2="96250"/>
                        <a14:foregroundMark x1="73600" y1="96250" x2="73600" y2="96250"/>
                        <a14:foregroundMark x1="68300" y1="96125" x2="68300" y2="96125"/>
                        <a14:foregroundMark x1="54500" y1="83000" x2="54500" y2="83000"/>
                        <a14:foregroundMark x1="54500" y1="83000" x2="54500" y2="83000"/>
                        <a14:foregroundMark x1="54500" y1="83000" x2="54500" y2="83000"/>
                        <a14:foregroundMark x1="54500" y1="83000" x2="54500" y2="83000"/>
                        <a14:foregroundMark x1="56200" y1="77375" x2="56200" y2="77375"/>
                        <a14:foregroundMark x1="52900" y1="75000" x2="529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759" y="127591"/>
            <a:ext cx="76496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27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2044-CDF7-6033-64F3-B4E0CE48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6463C-FD7B-9F60-3A87-85C1DB3C413A}"/>
              </a:ext>
            </a:extLst>
          </p:cNvPr>
          <p:cNvSpPr txBox="1"/>
          <p:nvPr/>
        </p:nvSpPr>
        <p:spPr>
          <a:xfrm>
            <a:off x="701750" y="1786270"/>
            <a:ext cx="10728250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Trà Vinh là tỉnh có nhiều tiềm năng phát triển du lịch nhưng chưa được khai thác hiệu quả qua công nghệ. Do đó,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 đề tài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Xây dựng ứng dụng web hỗ trợ du khách đến tham quan tỉnh Trà Vinh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1EC8-3210-DA9A-85AF-0440784F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18D81-0F9A-5984-B540-7233A99401AD}"/>
              </a:ext>
            </a:extLst>
          </p:cNvPr>
          <p:cNvSpPr txBox="1"/>
          <p:nvPr/>
        </p:nvSpPr>
        <p:spPr>
          <a:xfrm>
            <a:off x="838200" y="1309725"/>
            <a:ext cx="10591800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Theo xu hướng hiện nay n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hu cầu tra cứu và lập kế hoạch du lịch trực tuyến ngày càng phổ biến.</a:t>
            </a:r>
          </a:p>
          <a:p>
            <a:pPr algn="just">
              <a:lnSpc>
                <a:spcPct val="15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Trà Vinh có tiềm năng du lịch nhưng thông tin còn phân tán, khó tiếp cận.</a:t>
            </a:r>
          </a:p>
          <a:p>
            <a:pPr algn="just">
              <a:lnSpc>
                <a:spcPct val="15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Ứng dụng web giúp tập trung thông tin, hỗ trợ tìm kiếm, nâng cao trải nghiệm và quảng bá Trà Vinh.</a:t>
            </a:r>
          </a:p>
        </p:txBody>
      </p:sp>
    </p:spTree>
    <p:extLst>
      <p:ext uri="{BB962C8B-B14F-4D97-AF65-F5344CB8AC3E}">
        <p14:creationId xmlns:p14="http://schemas.microsoft.com/office/powerpoint/2010/main" val="351178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ại sao bạn nên làm việc trong lĩnh vực công nghệ thông tin?">
            <a:extLst>
              <a:ext uri="{FF2B5EF4-FFF2-40B4-BE49-F238E27FC236}">
                <a16:creationId xmlns:a16="http://schemas.microsoft.com/office/drawing/2014/main" id="{CE1AE098-50CE-49C8-5A28-D340ECEB3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7024" l="9699" r="97324">
                        <a14:foregroundMark x1="31438" y1="83333" x2="31438" y2="83333"/>
                        <a14:foregroundMark x1="29431" y1="76786" x2="29431" y2="76786"/>
                        <a14:foregroundMark x1="25753" y1="78571" x2="25753" y2="78571"/>
                        <a14:foregroundMark x1="23411" y1="79762" x2="23411" y2="79762"/>
                        <a14:foregroundMark x1="39130" y1="91667" x2="39130" y2="91667"/>
                        <a14:foregroundMark x1="37793" y1="91667" x2="37793" y2="91667"/>
                        <a14:foregroundMark x1="37793" y1="91667" x2="37793" y2="91667"/>
                        <a14:foregroundMark x1="36455" y1="92857" x2="36455" y2="92857"/>
                        <a14:foregroundMark x1="35452" y1="93452" x2="35452" y2="93452"/>
                        <a14:foregroundMark x1="35452" y1="94048" x2="35452" y2="94048"/>
                        <a14:foregroundMark x1="35452" y1="94048" x2="35452" y2="94048"/>
                        <a14:foregroundMark x1="34448" y1="94643" x2="34448" y2="94643"/>
                        <a14:foregroundMark x1="27759" y1="94643" x2="27759" y2="94643"/>
                        <a14:foregroundMark x1="27759" y1="94643" x2="27759" y2="94643"/>
                        <a14:foregroundMark x1="27759" y1="94643" x2="27759" y2="94643"/>
                        <a14:foregroundMark x1="27759" y1="94048" x2="27425" y2="92262"/>
                        <a14:foregroundMark x1="26756" y1="89881" x2="26756" y2="89881"/>
                        <a14:foregroundMark x1="26421" y1="89881" x2="26421" y2="89881"/>
                        <a14:foregroundMark x1="26087" y1="90476" x2="26087" y2="91667"/>
                        <a14:foregroundMark x1="26421" y1="93452" x2="27090" y2="94643"/>
                        <a14:foregroundMark x1="32107" y1="97024" x2="32107" y2="97024"/>
                        <a14:foregroundMark x1="32107" y1="96429" x2="32107" y2="96429"/>
                        <a14:foregroundMark x1="33110" y1="95833" x2="34783" y2="96429"/>
                        <a14:foregroundMark x1="36120" y1="97024" x2="36455" y2="97619"/>
                        <a14:foregroundMark x1="17391" y1="59524" x2="17391" y2="59524"/>
                        <a14:foregroundMark x1="17391" y1="59524" x2="17391" y2="59524"/>
                        <a14:foregroundMark x1="17726" y1="51786" x2="17726" y2="51786"/>
                        <a14:foregroundMark x1="17726" y1="51786" x2="17726" y2="51786"/>
                        <a14:foregroundMark x1="18395" y1="33333" x2="18395" y2="33333"/>
                        <a14:foregroundMark x1="18395" y1="33333" x2="18395" y2="33333"/>
                        <a14:foregroundMark x1="18395" y1="58333" x2="18395" y2="58333"/>
                        <a14:foregroundMark x1="19064" y1="65476" x2="19064" y2="65476"/>
                        <a14:foregroundMark x1="19064" y1="65476" x2="19064" y2="65476"/>
                        <a14:foregroundMark x1="13378" y1="62500" x2="13378" y2="62500"/>
                        <a14:foregroundMark x1="13378" y1="62500" x2="13378" y2="62500"/>
                        <a14:foregroundMark x1="30100" y1="32738" x2="30100" y2="32738"/>
                        <a14:foregroundMark x1="30100" y1="32738" x2="30100" y2="32738"/>
                        <a14:foregroundMark x1="30435" y1="32143" x2="30435" y2="32143"/>
                        <a14:foregroundMark x1="30435" y1="30357" x2="30435" y2="30357"/>
                        <a14:foregroundMark x1="30435" y1="30357" x2="30435" y2="30357"/>
                        <a14:foregroundMark x1="30435" y1="30357" x2="30435" y2="30357"/>
                        <a14:foregroundMark x1="30435" y1="30357" x2="30435" y2="30357"/>
                        <a14:foregroundMark x1="30435" y1="30357" x2="30435" y2="30357"/>
                        <a14:foregroundMark x1="30435" y1="30357" x2="30435" y2="30357"/>
                        <a14:foregroundMark x1="30435" y1="30357" x2="30435" y2="30357"/>
                        <a14:foregroundMark x1="30435" y1="30357" x2="30435" y2="30357"/>
                        <a14:foregroundMark x1="27759" y1="45238" x2="27759" y2="45238"/>
                        <a14:foregroundMark x1="27759" y1="45238" x2="27759" y2="45238"/>
                        <a14:foregroundMark x1="27759" y1="45238" x2="27759" y2="45238"/>
                        <a14:foregroundMark x1="27759" y1="44048" x2="27759" y2="44048"/>
                        <a14:foregroundMark x1="48495" y1="19643" x2="48495" y2="19643"/>
                        <a14:foregroundMark x1="48495" y1="19643" x2="48495" y2="19643"/>
                        <a14:foregroundMark x1="48495" y1="19643" x2="48495" y2="19643"/>
                        <a14:foregroundMark x1="48495" y1="19643" x2="48495" y2="19643"/>
                        <a14:foregroundMark x1="48495" y1="19643" x2="48495" y2="19643"/>
                        <a14:foregroundMark x1="48495" y1="19643" x2="48495" y2="19643"/>
                        <a14:foregroundMark x1="49833" y1="17857" x2="49833" y2="17857"/>
                        <a14:foregroundMark x1="50836" y1="22024" x2="50836" y2="22024"/>
                        <a14:foregroundMark x1="48495" y1="23214" x2="48495" y2="23214"/>
                        <a14:foregroundMark x1="46823" y1="23810" x2="46823" y2="23810"/>
                        <a14:foregroundMark x1="46823" y1="22024" x2="46823" y2="22024"/>
                        <a14:foregroundMark x1="48495" y1="19643" x2="49498" y2="19048"/>
                        <a14:foregroundMark x1="51839" y1="17262" x2="51839" y2="17262"/>
                        <a14:foregroundMark x1="72910" y1="16071" x2="72910" y2="16071"/>
                        <a14:foregroundMark x1="71572" y1="14286" x2="71572" y2="14286"/>
                        <a14:foregroundMark x1="69900" y1="13690" x2="69900" y2="13690"/>
                        <a14:foregroundMark x1="69565" y1="13690" x2="69565" y2="13690"/>
                        <a14:foregroundMark x1="70378" y1="17262" x2="70569" y2="17857"/>
                        <a14:foregroundMark x1="70187" y1="16667" x2="70378" y2="17262"/>
                        <a14:foregroundMark x1="69995" y1="16071" x2="70187" y2="16667"/>
                        <a14:foregroundMark x1="69804" y1="15476" x2="69995" y2="16071"/>
                        <a14:foregroundMark x1="69613" y1="14881" x2="69804" y2="15476"/>
                        <a14:foregroundMark x1="69422" y1="14286" x2="69613" y2="14881"/>
                        <a14:foregroundMark x1="69231" y1="13690" x2="69422" y2="14286"/>
                        <a14:foregroundMark x1="70903" y1="17857" x2="72192" y2="18316"/>
                        <a14:foregroundMark x1="73913" y1="19048" x2="74369" y2="19048"/>
                        <a14:foregroundMark x1="41137" y1="57143" x2="41472" y2="57143"/>
                        <a14:foregroundMark x1="42475" y1="56548" x2="42475" y2="56548"/>
                        <a14:foregroundMark x1="43144" y1="56548" x2="43144" y2="56548"/>
                        <a14:foregroundMark x1="45819" y1="77381" x2="45819" y2="77381"/>
                        <a14:foregroundMark x1="46154" y1="78571" x2="47826" y2="81548"/>
                        <a14:foregroundMark x1="62876" y1="91667" x2="64214" y2="91667"/>
                        <a14:foregroundMark x1="68227" y1="87500" x2="71237" y2="86310"/>
                        <a14:foregroundMark x1="94649" y1="85714" x2="94649" y2="85714"/>
                        <a14:foregroundMark x1="94649" y1="85714" x2="94649" y2="85714"/>
                        <a14:foregroundMark x1="94649" y1="85714" x2="94649" y2="85714"/>
                        <a14:foregroundMark x1="48161" y1="18452" x2="48161" y2="18452"/>
                        <a14:foregroundMark x1="45819" y1="19048" x2="45819" y2="19048"/>
                        <a14:foregroundMark x1="45151" y1="19643" x2="45151" y2="19643"/>
                        <a14:foregroundMark x1="45151" y1="26190" x2="45151" y2="26190"/>
                        <a14:foregroundMark x1="45151" y1="26786" x2="45151" y2="26786"/>
                        <a14:foregroundMark x1="45151" y1="27976" x2="45151" y2="27976"/>
                        <a14:foregroundMark x1="51171" y1="12500" x2="51171" y2="12500"/>
                        <a14:foregroundMark x1="50167" y1="13690" x2="50167" y2="13690"/>
                        <a14:foregroundMark x1="51839" y1="14881" x2="51839" y2="14881"/>
                        <a14:foregroundMark x1="48161" y1="26190" x2="48161" y2="26190"/>
                        <a14:foregroundMark x1="49164" y1="25595" x2="49164" y2="25595"/>
                        <a14:foregroundMark x1="52508" y1="22619" x2="52508" y2="22619"/>
                        <a14:foregroundMark x1="52843" y1="23810" x2="52843" y2="23810"/>
                        <a14:foregroundMark x1="54515" y1="25000" x2="54515" y2="25000"/>
                        <a14:foregroundMark x1="93645" y1="44643" x2="93645" y2="44643"/>
                        <a14:foregroundMark x1="93311" y1="58929" x2="93311" y2="58929"/>
                        <a14:foregroundMark x1="90635" y1="54762" x2="90635" y2="54762"/>
                        <a14:foregroundMark x1="90635" y1="51190" x2="90635" y2="51190"/>
                        <a14:foregroundMark x1="96990" y1="57143" x2="97324" y2="58929"/>
                        <a14:foregroundMark x1="95652" y1="66071" x2="95652" y2="68452"/>
                        <a14:foregroundMark x1="19732" y1="29167" x2="19732" y2="29167"/>
                        <a14:foregroundMark x1="18395" y1="28571" x2="18395" y2="28571"/>
                        <a14:foregroundMark x1="17057" y1="29762" x2="17057" y2="29762"/>
                        <a14:foregroundMark x1="15385" y1="30357" x2="15385" y2="30357"/>
                        <a14:foregroundMark x1="12375" y1="64881" x2="12375" y2="64881"/>
                        <a14:foregroundMark x1="13043" y1="75000" x2="13043" y2="75000"/>
                        <a14:foregroundMark x1="13043" y1="79762" x2="13043" y2="79762"/>
                        <a14:foregroundMark x1="12375" y1="86905" x2="12375" y2="86905"/>
                        <a14:foregroundMark x1="90301" y1="23810" x2="90301" y2="23810"/>
                        <a14:foregroundMark x1="90970" y1="13690" x2="90970" y2="13690"/>
                        <a14:backgroundMark x1="30100" y1="29167" x2="30100" y2="29167"/>
                        <a14:backgroundMark x1="30435" y1="30357" x2="30435" y2="30357"/>
                        <a14:backgroundMark x1="30100" y1="32738" x2="30100" y2="32738"/>
                        <a14:backgroundMark x1="30435" y1="32143" x2="30435" y2="32143"/>
                        <a14:backgroundMark x1="27090" y1="44048" x2="27090" y2="44048"/>
                        <a14:backgroundMark x1="27759" y1="45238" x2="27759" y2="45238"/>
                        <a14:backgroundMark x1="27759" y1="44048" x2="27759" y2="44048"/>
                        <a14:backgroundMark x1="30100" y1="37500" x2="30100" y2="37500"/>
                        <a14:backgroundMark x1="71906" y1="16667" x2="71906" y2="16667"/>
                        <a14:backgroundMark x1="71906" y1="14881" x2="71906" y2="14881"/>
                        <a14:backgroundMark x1="68562" y1="11310" x2="68562" y2="11310"/>
                        <a14:backgroundMark x1="71906" y1="14881" x2="71906" y2="14881"/>
                        <a14:backgroundMark x1="74247" y1="16667" x2="74247" y2="16667"/>
                        <a14:backgroundMark x1="72910" y1="18452" x2="72241" y2="18452"/>
                        <a14:backgroundMark x1="69900" y1="17857" x2="69900" y2="17857"/>
                        <a14:backgroundMark x1="69565" y1="17262" x2="69565" y2="17262"/>
                        <a14:backgroundMark x1="69900" y1="16071" x2="69900" y2="16071"/>
                        <a14:backgroundMark x1="71572" y1="16667" x2="71572" y2="16667"/>
                        <a14:backgroundMark x1="72575" y1="17857" x2="73244" y2="17857"/>
                        <a14:backgroundMark x1="73244" y1="17857" x2="73244" y2="17857"/>
                        <a14:backgroundMark x1="73913" y1="19048" x2="73913" y2="19048"/>
                        <a14:backgroundMark x1="75251" y1="20833" x2="75251" y2="20833"/>
                        <a14:backgroundMark x1="75251" y1="20833" x2="75251" y2="20833"/>
                        <a14:backgroundMark x1="75251" y1="20833" x2="75251" y2="19643"/>
                        <a14:backgroundMark x1="74247" y1="19048" x2="74247" y2="19048"/>
                        <a14:backgroundMark x1="75251" y1="20833" x2="75251" y2="20833"/>
                        <a14:backgroundMark x1="75585" y1="20238" x2="75585" y2="20238"/>
                        <a14:backgroundMark x1="75585" y1="20238" x2="75585" y2="20238"/>
                        <a14:backgroundMark x1="75585" y1="19643" x2="74582" y2="19643"/>
                        <a14:backgroundMark x1="74582" y1="19643" x2="74582" y2="19643"/>
                        <a14:backgroundMark x1="72910" y1="16667" x2="72910" y2="16667"/>
                        <a14:backgroundMark x1="72575" y1="14881" x2="72575" y2="14881"/>
                        <a14:backgroundMark x1="72241" y1="14881" x2="72241" y2="14881"/>
                        <a14:backgroundMark x1="70569" y1="14286" x2="70569" y2="14286"/>
                        <a14:backgroundMark x1="70569" y1="14286" x2="70569" y2="14286"/>
                        <a14:backgroundMark x1="70234" y1="14286" x2="70234" y2="14286"/>
                        <a14:backgroundMark x1="69231" y1="14881" x2="69231" y2="14881"/>
                        <a14:backgroundMark x1="69231" y1="14881" x2="69231" y2="14881"/>
                        <a14:backgroundMark x1="69231" y1="14286" x2="69231" y2="14286"/>
                        <a14:backgroundMark x1="69900" y1="13690" x2="69900" y2="13690"/>
                        <a14:backgroundMark x1="69900" y1="13095" x2="69900" y2="13095"/>
                        <a14:backgroundMark x1="69231" y1="12500" x2="69231" y2="12500"/>
                        <a14:backgroundMark x1="69231" y1="13095" x2="69231" y2="13095"/>
                        <a14:backgroundMark x1="70569" y1="19643" x2="70569" y2="19643"/>
                        <a14:backgroundMark x1="70903" y1="18452" x2="70903" y2="18452"/>
                        <a14:backgroundMark x1="70903" y1="17857" x2="70903" y2="17857"/>
                        <a14:backgroundMark x1="71572" y1="19643" x2="71572" y2="19643"/>
                        <a14:backgroundMark x1="71572" y1="14286" x2="71572" y2="14286"/>
                        <a14:backgroundMark x1="72241" y1="14286" x2="72241" y2="14286"/>
                        <a14:backgroundMark x1="73913" y1="15476" x2="73913" y2="15476"/>
                        <a14:backgroundMark x1="74582" y1="19048" x2="74582" y2="19048"/>
                        <a14:backgroundMark x1="72575" y1="16071" x2="72575" y2="16071"/>
                        <a14:backgroundMark x1="71572" y1="19048" x2="71572" y2="19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881" y="2509284"/>
            <a:ext cx="6791119" cy="434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46C56-17B7-CF2E-15DA-6D256408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27C6F-AD23-4B3E-CC40-EE7A7A8642ED}"/>
              </a:ext>
            </a:extLst>
          </p:cNvPr>
          <p:cNvSpPr txBox="1"/>
          <p:nvPr/>
        </p:nvSpPr>
        <p:spPr>
          <a:xfrm>
            <a:off x="1052623" y="2530549"/>
            <a:ext cx="55771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Ngôn ngữ: PHP, JavaScript</a:t>
            </a:r>
          </a:p>
          <a:p>
            <a:endParaRPr lang="vi-V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Cơ sở dữ liệu: MySQL</a:t>
            </a:r>
          </a:p>
          <a:p>
            <a:endParaRPr lang="vi-V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Giao diện: HTML, CSS, Bootstrap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5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5 tính năng hữu ích mà iPhone và Galaxy không có">
            <a:extLst>
              <a:ext uri="{FF2B5EF4-FFF2-40B4-BE49-F238E27FC236}">
                <a16:creationId xmlns:a16="http://schemas.microsoft.com/office/drawing/2014/main" id="{52B8F56D-A74C-9E34-44D5-E7924D7C0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9" b="89899" l="6385" r="90000">
                        <a14:foregroundMark x1="8231" y1="25253" x2="8231" y2="25253"/>
                        <a14:foregroundMark x1="7923" y1="26038" x2="7923" y2="26038"/>
                        <a14:foregroundMark x1="7154" y1="33221" x2="7154" y2="33221"/>
                        <a14:foregroundMark x1="6385" y1="27722" x2="6385" y2="27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34586"/>
            <a:ext cx="6810294" cy="466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E284BB-4413-3BEF-3C85-97C357B87DEF}"/>
              </a:ext>
            </a:extLst>
          </p:cNvPr>
          <p:cNvSpPr txBox="1"/>
          <p:nvPr/>
        </p:nvSpPr>
        <p:spPr>
          <a:xfrm>
            <a:off x="147083" y="1848906"/>
            <a:ext cx="11410508" cy="3419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>
                <a:cs typeface="Arial" panose="020B0604020202020204" pitchFamily="34" charset="0"/>
              </a:rPr>
              <a:t>	</a:t>
            </a:r>
            <a:r>
              <a:rPr lang="vi-VN" sz="2800" b="1">
                <a:cs typeface="Arial" panose="020B0604020202020204" pitchFamily="34" charset="0"/>
              </a:rPr>
              <a:t>Đăng ký/Đăng nhập: </a:t>
            </a:r>
            <a:r>
              <a:rPr lang="vi-VN" sz="2800">
                <a:cs typeface="Arial" panose="020B0604020202020204" pitchFamily="34" charset="0"/>
              </a:rPr>
              <a:t>Cho phép người dùng truy cập và khôi phục mật khẩu.</a:t>
            </a:r>
          </a:p>
          <a:p>
            <a:pPr algn="just">
              <a:lnSpc>
                <a:spcPct val="200000"/>
              </a:lnSpc>
            </a:pPr>
            <a:r>
              <a:rPr lang="en-US" sz="2800" b="1">
                <a:cs typeface="Arial" panose="020B0604020202020204" pitchFamily="34" charset="0"/>
              </a:rPr>
              <a:t>	</a:t>
            </a:r>
            <a:r>
              <a:rPr lang="vi-VN" sz="2800" b="1">
                <a:cs typeface="Arial" panose="020B0604020202020204" pitchFamily="34" charset="0"/>
              </a:rPr>
              <a:t>Trang chủ: </a:t>
            </a:r>
            <a:r>
              <a:rPr lang="vi-VN" sz="2800">
                <a:cs typeface="Arial" panose="020B0604020202020204" pitchFamily="34" charset="0"/>
              </a:rPr>
              <a:t>Hiển thị tổng quan, hình ảnh và menu chức năng.</a:t>
            </a:r>
          </a:p>
          <a:p>
            <a:pPr algn="just">
              <a:lnSpc>
                <a:spcPct val="200000"/>
              </a:lnSpc>
            </a:pPr>
            <a:r>
              <a:rPr lang="en-US" sz="2800" b="1">
                <a:cs typeface="Arial" panose="020B0604020202020204" pitchFamily="34" charset="0"/>
              </a:rPr>
              <a:t>	</a:t>
            </a:r>
            <a:r>
              <a:rPr lang="vi-VN" sz="2800" b="1">
                <a:cs typeface="Arial" panose="020B0604020202020204" pitchFamily="34" charset="0"/>
              </a:rPr>
              <a:t>Du lịch: </a:t>
            </a:r>
            <a:r>
              <a:rPr lang="vi-VN" sz="2800">
                <a:cs typeface="Arial" panose="020B0604020202020204" pitchFamily="34" charset="0"/>
              </a:rPr>
              <a:t>Cung cấp thông tin địa điểm tham quan tại Trà Vinh.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8D502-F15B-7B19-EBB8-C060062D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TÍNH NĂNG CHÍNH CỦA HỆ THỐNG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9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0D9C2-4C82-ACD5-0F0C-3BB9CE889DF6}"/>
              </a:ext>
            </a:extLst>
          </p:cNvPr>
          <p:cNvSpPr txBox="1"/>
          <p:nvPr/>
        </p:nvSpPr>
        <p:spPr>
          <a:xfrm>
            <a:off x="712382" y="1967134"/>
            <a:ext cx="11142920" cy="3405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vi-VN" sz="2800" b="1">
                <a:latin typeface="Arial" panose="020B0604020202020204" pitchFamily="34" charset="0"/>
                <a:cs typeface="Arial" panose="020B0604020202020204" pitchFamily="34" charset="0"/>
              </a:rPr>
              <a:t>Ẩm thực: 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Giới thiệu đặc sản và địa điểm ăn uống nổi bật.</a:t>
            </a:r>
          </a:p>
          <a:p>
            <a:pPr algn="just">
              <a:lnSpc>
                <a:spcPct val="200000"/>
              </a:lnSpc>
            </a:pPr>
            <a:r>
              <a:rPr lang="vi-VN" sz="2800" b="1">
                <a:latin typeface="Arial" panose="020B0604020202020204" pitchFamily="34" charset="0"/>
                <a:cs typeface="Arial" panose="020B0604020202020204" pitchFamily="34" charset="0"/>
              </a:rPr>
              <a:t>Khách sạn: 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Danh sách nơi lưu trú kèm thông tin liên hệ, giá cả.</a:t>
            </a:r>
          </a:p>
          <a:p>
            <a:pPr algn="just">
              <a:lnSpc>
                <a:spcPct val="200000"/>
              </a:lnSpc>
            </a:pPr>
            <a:r>
              <a:rPr lang="vi-VN" sz="2800" b="1">
                <a:latin typeface="Arial" panose="020B0604020202020204" pitchFamily="34" charset="0"/>
                <a:cs typeface="Arial" panose="020B0604020202020204" pitchFamily="34" charset="0"/>
              </a:rPr>
              <a:t>Phương tiện: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Các phương tiện di chuyển đi du lịch</a:t>
            </a:r>
            <a:endParaRPr lang="vi-V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vi-VN" sz="2800" b="1">
                <a:latin typeface="Arial" panose="020B0604020202020204" pitchFamily="34" charset="0"/>
                <a:cs typeface="Arial" panose="020B0604020202020204" pitchFamily="34" charset="0"/>
              </a:rPr>
              <a:t>Lịch trình: 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Gợi ý hành trình theo thời gian và sở thích du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khách.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87FBA2-A71F-06E3-8AF7-2715B3A4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TÍNH NĂNG CHÍNH CỦA HỆ THỐNG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4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uảng Cáo Hiệu Quả - GLOBAL ADS">
            <a:extLst>
              <a:ext uri="{FF2B5EF4-FFF2-40B4-BE49-F238E27FC236}">
                <a16:creationId xmlns:a16="http://schemas.microsoft.com/office/drawing/2014/main" id="{FC6534AF-162D-54B2-2320-D040C50A8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643" y="2674643"/>
            <a:ext cx="4183357" cy="418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426ED-B8EE-B973-732B-CD88DC6A3167}"/>
              </a:ext>
            </a:extLst>
          </p:cNvPr>
          <p:cNvSpPr txBox="1"/>
          <p:nvPr/>
        </p:nvSpPr>
        <p:spPr>
          <a:xfrm>
            <a:off x="444795" y="1137684"/>
            <a:ext cx="11302410" cy="5829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Xây dựng thành công ứng dụng website, giúp quản bá các địa điểm du lịch, ẩm thực, khách sạn, phương tiện tại Trà Vinh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Giao diện ổn định giúp người dùng tìm kiếm nhanh chóng các địa điểm du lịch muốn đến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Hỗ trợ người dùng tiếp cận thông tin du lịch Trà Vinh hiệu quả</a:t>
            </a:r>
          </a:p>
          <a:p>
            <a:pPr>
              <a:lnSpc>
                <a:spcPct val="150000"/>
              </a:lnSpc>
            </a:pP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vi-V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AF103-99CF-12A8-4C43-9B15B621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4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ết quả nghiên cứu">
            <a:extLst>
              <a:ext uri="{FF2B5EF4-FFF2-40B4-BE49-F238E27FC236}">
                <a16:creationId xmlns:a16="http://schemas.microsoft.com/office/drawing/2014/main" id="{88D72D6B-D373-3B05-6E8C-EDC4F948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365" y="3558387"/>
            <a:ext cx="4960635" cy="33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5FB2B-9AF2-6086-DEC1-383DDC91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HƯỚNG PHÁT TRIỂN 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363FC-CC21-74FB-61A4-0F9BFE5CAACB}"/>
              </a:ext>
            </a:extLst>
          </p:cNvPr>
          <p:cNvSpPr txBox="1"/>
          <p:nvPr/>
        </p:nvSpPr>
        <p:spPr>
          <a:xfrm>
            <a:off x="329609" y="1318437"/>
            <a:ext cx="11185451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Tích hợp chatbot AI: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Hỗ trợ tư vấn tour, gợi ý lịch trình, giải đáp thắc mắc và hỗ trợ đặt vé.</a:t>
            </a:r>
          </a:p>
          <a:p>
            <a:pPr algn="just">
              <a:lnSpc>
                <a:spcPct val="15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Cung cấp lịch trình chi tiết: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Hiển thị đầy đủ điểm dừng, thời gian, tuyến đi giúp du khách dễ lập kế hoạch.</a:t>
            </a:r>
          </a:p>
          <a:p>
            <a:pPr algn="just">
              <a:lnSpc>
                <a:spcPct val="15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Xây dựng nền tảng vững chắc: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Nâng cấp hạ tầng, tăng hiệu suất hệ thống, tối ưu trải nghiệm người dùng và bảo mật.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4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C13620A-E9E2-4946-9B9F-5066C9683E45}">
  <we:reference id="wa104379997" version="3.0.0.0" store="en-US" storeType="OMEX"/>
  <we:alternateReferences>
    <we:reference id="WA104379997" version="3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520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GIỚI THIỆU </vt:lpstr>
      <vt:lpstr>LÝ DO CHỌN ĐỀ TÀI </vt:lpstr>
      <vt:lpstr>CÔNG NGHỆ SỬ DỤNG </vt:lpstr>
      <vt:lpstr>TÍNH NĂNG CHÍNH CỦA HỆ THỐNG </vt:lpstr>
      <vt:lpstr>TÍNH NĂNG CHÍNH CỦA HỆ THỐNG </vt:lpstr>
      <vt:lpstr>KẾT QUẢ ĐẠT ĐƯỢC </vt:lpstr>
      <vt:lpstr>HƯỚNG PHÁT TRIỂN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Ngân Hữu</dc:creator>
  <cp:lastModifiedBy>Ngân Hữu</cp:lastModifiedBy>
  <cp:revision>4</cp:revision>
  <dcterms:created xsi:type="dcterms:W3CDTF">2025-06-14T00:13:50Z</dcterms:created>
  <dcterms:modified xsi:type="dcterms:W3CDTF">2025-06-14T06:01:23Z</dcterms:modified>
</cp:coreProperties>
</file>