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75" r:id="rId2"/>
    <p:sldId id="257" r:id="rId3"/>
    <p:sldId id="265" r:id="rId4"/>
    <p:sldId id="261" r:id="rId5"/>
    <p:sldId id="273" r:id="rId6"/>
    <p:sldId id="272" r:id="rId7"/>
    <p:sldId id="266" r:id="rId8"/>
    <p:sldId id="270" r:id="rId9"/>
    <p:sldId id="271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DF4DD-113F-48F9-AA71-9C49E5E1AF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4F846A-1A75-4131-9DFD-DE604523C363}">
      <dgm:prSet/>
      <dgm:spPr/>
      <dgm:t>
        <a:bodyPr/>
        <a:lstStyle/>
        <a:p>
          <a:r>
            <a:rPr lang="vi-VN"/>
            <a:t>Stator (phần đứng yên): Tạo ra từ trường, có thể là nam châm vĩnh cửu hoặc cuộn dây từ (field winding).</a:t>
          </a:r>
          <a:endParaRPr lang="en-US"/>
        </a:p>
      </dgm:t>
    </dgm:pt>
    <dgm:pt modelId="{2A53D0CD-C2EB-4B30-B704-56DF59F8568D}" type="parTrans" cxnId="{DA7A7E2C-C926-4057-8E5D-8533357C7EEB}">
      <dgm:prSet/>
      <dgm:spPr/>
      <dgm:t>
        <a:bodyPr/>
        <a:lstStyle/>
        <a:p>
          <a:endParaRPr lang="en-US"/>
        </a:p>
      </dgm:t>
    </dgm:pt>
    <dgm:pt modelId="{C22E33DF-56CD-4DBB-A8C2-2B7A2ABD9137}" type="sibTrans" cxnId="{DA7A7E2C-C926-4057-8E5D-8533357C7EEB}">
      <dgm:prSet/>
      <dgm:spPr/>
      <dgm:t>
        <a:bodyPr/>
        <a:lstStyle/>
        <a:p>
          <a:endParaRPr lang="en-US"/>
        </a:p>
      </dgm:t>
    </dgm:pt>
    <dgm:pt modelId="{E73B976C-950A-4F78-A061-9648036B491B}">
      <dgm:prSet/>
      <dgm:spPr/>
      <dgm:t>
        <a:bodyPr/>
        <a:lstStyle/>
        <a:p>
          <a:r>
            <a:rPr lang="vi-VN"/>
            <a:t>Rotor (phần quay – còn gọi là phần ứng/armature): Là cuộn dây dẫn có thể quay được, thường quấn quanh lõi sắt để tăng từ thông.</a:t>
          </a:r>
          <a:endParaRPr lang="en-US"/>
        </a:p>
      </dgm:t>
    </dgm:pt>
    <dgm:pt modelId="{7608D8FE-85A6-48DF-B20F-A02756129DD9}" type="parTrans" cxnId="{DD248888-4F94-4952-922E-361E9713A3C2}">
      <dgm:prSet/>
      <dgm:spPr/>
      <dgm:t>
        <a:bodyPr/>
        <a:lstStyle/>
        <a:p>
          <a:endParaRPr lang="en-US"/>
        </a:p>
      </dgm:t>
    </dgm:pt>
    <dgm:pt modelId="{FC0B796B-0501-441D-B042-4C451A01C746}" type="sibTrans" cxnId="{DD248888-4F94-4952-922E-361E9713A3C2}">
      <dgm:prSet/>
      <dgm:spPr/>
      <dgm:t>
        <a:bodyPr/>
        <a:lstStyle/>
        <a:p>
          <a:endParaRPr lang="en-US"/>
        </a:p>
      </dgm:t>
    </dgm:pt>
    <dgm:pt modelId="{C6969382-9CCD-4303-8682-27744B15E732}">
      <dgm:prSet/>
      <dgm:spPr/>
      <dgm:t>
        <a:bodyPr/>
        <a:lstStyle/>
        <a:p>
          <a:r>
            <a:rPr lang="vi-VN"/>
            <a:t>Cổ góp (commutator): Bộ phận đảo chiều dòng điện trong cuộn dây rotor để duy trì mô-men quay theo một chiều.</a:t>
          </a:r>
          <a:endParaRPr lang="en-US"/>
        </a:p>
      </dgm:t>
    </dgm:pt>
    <dgm:pt modelId="{0DA27986-BCD1-4D9D-8B7B-502203A80760}" type="parTrans" cxnId="{B1859E62-921D-437F-BB69-D237D2B2B174}">
      <dgm:prSet/>
      <dgm:spPr/>
      <dgm:t>
        <a:bodyPr/>
        <a:lstStyle/>
        <a:p>
          <a:endParaRPr lang="en-US"/>
        </a:p>
      </dgm:t>
    </dgm:pt>
    <dgm:pt modelId="{E8C84471-468A-42E5-B67C-78B2B1D79AAB}" type="sibTrans" cxnId="{B1859E62-921D-437F-BB69-D237D2B2B174}">
      <dgm:prSet/>
      <dgm:spPr/>
      <dgm:t>
        <a:bodyPr/>
        <a:lstStyle/>
        <a:p>
          <a:endParaRPr lang="en-US"/>
        </a:p>
      </dgm:t>
    </dgm:pt>
    <dgm:pt modelId="{8AB22687-45A1-4433-8CD2-A2D3359D34A9}">
      <dgm:prSet/>
      <dgm:spPr/>
      <dgm:t>
        <a:bodyPr/>
        <a:lstStyle/>
        <a:p>
          <a:r>
            <a:rPr lang="vi-VN"/>
            <a:t>Chổi than (brush): Tiếp xúc với cổ góp để cung cấp dòng điện cho cuộn dây quay.</a:t>
          </a:r>
          <a:endParaRPr lang="en-US"/>
        </a:p>
      </dgm:t>
    </dgm:pt>
    <dgm:pt modelId="{E8B5F2B9-7A1D-4B07-81CB-4A256F897B8D}" type="parTrans" cxnId="{D6BF5492-8AF2-4435-8D31-AFFAB73C634F}">
      <dgm:prSet/>
      <dgm:spPr/>
      <dgm:t>
        <a:bodyPr/>
        <a:lstStyle/>
        <a:p>
          <a:endParaRPr lang="en-US"/>
        </a:p>
      </dgm:t>
    </dgm:pt>
    <dgm:pt modelId="{C5E688CD-EBB3-4D4E-A82F-AAD4BD7A229C}" type="sibTrans" cxnId="{D6BF5492-8AF2-4435-8D31-AFFAB73C634F}">
      <dgm:prSet/>
      <dgm:spPr/>
      <dgm:t>
        <a:bodyPr/>
        <a:lstStyle/>
        <a:p>
          <a:endParaRPr lang="en-US"/>
        </a:p>
      </dgm:t>
    </dgm:pt>
    <dgm:pt modelId="{6994BC49-A89F-4873-ACAE-22AA41180B6E}" type="pres">
      <dgm:prSet presAssocID="{C2ADF4DD-113F-48F9-AA71-9C49E5E1AF5C}" presName="linear" presStyleCnt="0">
        <dgm:presLayoutVars>
          <dgm:animLvl val="lvl"/>
          <dgm:resizeHandles val="exact"/>
        </dgm:presLayoutVars>
      </dgm:prSet>
      <dgm:spPr/>
    </dgm:pt>
    <dgm:pt modelId="{4F1B9859-E752-4B4B-AB4A-3F36180F2AE1}" type="pres">
      <dgm:prSet presAssocID="{784F846A-1A75-4131-9DFD-DE604523C3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6821399-8D55-472D-8353-253A1062CC53}" type="pres">
      <dgm:prSet presAssocID="{C22E33DF-56CD-4DBB-A8C2-2B7A2ABD9137}" presName="spacer" presStyleCnt="0"/>
      <dgm:spPr/>
    </dgm:pt>
    <dgm:pt modelId="{3999AACF-35AC-4C6F-BFD9-D1D7108BE5B0}" type="pres">
      <dgm:prSet presAssocID="{E73B976C-950A-4F78-A061-9648036B49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BFF19D-42EC-4C4B-83BD-B0DA06E891D5}" type="pres">
      <dgm:prSet presAssocID="{FC0B796B-0501-441D-B042-4C451A01C746}" presName="spacer" presStyleCnt="0"/>
      <dgm:spPr/>
    </dgm:pt>
    <dgm:pt modelId="{76917543-36FB-43B9-B2ED-7F2F9BB867AA}" type="pres">
      <dgm:prSet presAssocID="{C6969382-9CCD-4303-8682-27744B15E7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0C5117-7E4E-4A9B-A0E6-AA51825DA05D}" type="pres">
      <dgm:prSet presAssocID="{E8C84471-468A-42E5-B67C-78B2B1D79AAB}" presName="spacer" presStyleCnt="0"/>
      <dgm:spPr/>
    </dgm:pt>
    <dgm:pt modelId="{4589BF39-F4BF-4D25-A925-7F6AE3AB05D9}" type="pres">
      <dgm:prSet presAssocID="{8AB22687-45A1-4433-8CD2-A2D3359D34A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A7A7E2C-C926-4057-8E5D-8533357C7EEB}" srcId="{C2ADF4DD-113F-48F9-AA71-9C49E5E1AF5C}" destId="{784F846A-1A75-4131-9DFD-DE604523C363}" srcOrd="0" destOrd="0" parTransId="{2A53D0CD-C2EB-4B30-B704-56DF59F8568D}" sibTransId="{C22E33DF-56CD-4DBB-A8C2-2B7A2ABD9137}"/>
    <dgm:cxn modelId="{033AF036-BB90-4D19-9818-3E8A7FBF2766}" type="presOf" srcId="{E73B976C-950A-4F78-A061-9648036B491B}" destId="{3999AACF-35AC-4C6F-BFD9-D1D7108BE5B0}" srcOrd="0" destOrd="0" presId="urn:microsoft.com/office/officeart/2005/8/layout/vList2"/>
    <dgm:cxn modelId="{B1859E62-921D-437F-BB69-D237D2B2B174}" srcId="{C2ADF4DD-113F-48F9-AA71-9C49E5E1AF5C}" destId="{C6969382-9CCD-4303-8682-27744B15E732}" srcOrd="2" destOrd="0" parTransId="{0DA27986-BCD1-4D9D-8B7B-502203A80760}" sibTransId="{E8C84471-468A-42E5-B67C-78B2B1D79AAB}"/>
    <dgm:cxn modelId="{B66ED26F-6F87-491C-A95D-3C23168BBA9F}" type="presOf" srcId="{784F846A-1A75-4131-9DFD-DE604523C363}" destId="{4F1B9859-E752-4B4B-AB4A-3F36180F2AE1}" srcOrd="0" destOrd="0" presId="urn:microsoft.com/office/officeart/2005/8/layout/vList2"/>
    <dgm:cxn modelId="{688DAA50-51A5-4BA6-BB20-D8FC3B73BE2F}" type="presOf" srcId="{C2ADF4DD-113F-48F9-AA71-9C49E5E1AF5C}" destId="{6994BC49-A89F-4873-ACAE-22AA41180B6E}" srcOrd="0" destOrd="0" presId="urn:microsoft.com/office/officeart/2005/8/layout/vList2"/>
    <dgm:cxn modelId="{4819D157-8B6A-4A7F-A174-6941979340E7}" type="presOf" srcId="{C6969382-9CCD-4303-8682-27744B15E732}" destId="{76917543-36FB-43B9-B2ED-7F2F9BB867AA}" srcOrd="0" destOrd="0" presId="urn:microsoft.com/office/officeart/2005/8/layout/vList2"/>
    <dgm:cxn modelId="{DD248888-4F94-4952-922E-361E9713A3C2}" srcId="{C2ADF4DD-113F-48F9-AA71-9C49E5E1AF5C}" destId="{E73B976C-950A-4F78-A061-9648036B491B}" srcOrd="1" destOrd="0" parTransId="{7608D8FE-85A6-48DF-B20F-A02756129DD9}" sibTransId="{FC0B796B-0501-441D-B042-4C451A01C746}"/>
    <dgm:cxn modelId="{D6BF5492-8AF2-4435-8D31-AFFAB73C634F}" srcId="{C2ADF4DD-113F-48F9-AA71-9C49E5E1AF5C}" destId="{8AB22687-45A1-4433-8CD2-A2D3359D34A9}" srcOrd="3" destOrd="0" parTransId="{E8B5F2B9-7A1D-4B07-81CB-4A256F897B8D}" sibTransId="{C5E688CD-EBB3-4D4E-A82F-AAD4BD7A229C}"/>
    <dgm:cxn modelId="{4E5839C9-4218-408F-8108-ED5EDEF69C27}" type="presOf" srcId="{8AB22687-45A1-4433-8CD2-A2D3359D34A9}" destId="{4589BF39-F4BF-4D25-A925-7F6AE3AB05D9}" srcOrd="0" destOrd="0" presId="urn:microsoft.com/office/officeart/2005/8/layout/vList2"/>
    <dgm:cxn modelId="{5A9B7285-18A6-4FE9-B37E-834940666832}" type="presParOf" srcId="{6994BC49-A89F-4873-ACAE-22AA41180B6E}" destId="{4F1B9859-E752-4B4B-AB4A-3F36180F2AE1}" srcOrd="0" destOrd="0" presId="urn:microsoft.com/office/officeart/2005/8/layout/vList2"/>
    <dgm:cxn modelId="{A6392252-9C8C-4E53-8714-D8B3D2599A5C}" type="presParOf" srcId="{6994BC49-A89F-4873-ACAE-22AA41180B6E}" destId="{B6821399-8D55-472D-8353-253A1062CC53}" srcOrd="1" destOrd="0" presId="urn:microsoft.com/office/officeart/2005/8/layout/vList2"/>
    <dgm:cxn modelId="{664BBC69-CB8A-4157-A8EE-2ADCCD1171D6}" type="presParOf" srcId="{6994BC49-A89F-4873-ACAE-22AA41180B6E}" destId="{3999AACF-35AC-4C6F-BFD9-D1D7108BE5B0}" srcOrd="2" destOrd="0" presId="urn:microsoft.com/office/officeart/2005/8/layout/vList2"/>
    <dgm:cxn modelId="{1018BCDB-4DDC-444D-81F0-ECB72F4C9CFD}" type="presParOf" srcId="{6994BC49-A89F-4873-ACAE-22AA41180B6E}" destId="{AFBFF19D-42EC-4C4B-83BD-B0DA06E891D5}" srcOrd="3" destOrd="0" presId="urn:microsoft.com/office/officeart/2005/8/layout/vList2"/>
    <dgm:cxn modelId="{11CA9672-8621-4D4A-A9BC-F0031E16D1D7}" type="presParOf" srcId="{6994BC49-A89F-4873-ACAE-22AA41180B6E}" destId="{76917543-36FB-43B9-B2ED-7F2F9BB867AA}" srcOrd="4" destOrd="0" presId="urn:microsoft.com/office/officeart/2005/8/layout/vList2"/>
    <dgm:cxn modelId="{E86E3CBF-8AB8-4AD9-9E19-123728351FB9}" type="presParOf" srcId="{6994BC49-A89F-4873-ACAE-22AA41180B6E}" destId="{070C5117-7E4E-4A9B-A0E6-AA51825DA05D}" srcOrd="5" destOrd="0" presId="urn:microsoft.com/office/officeart/2005/8/layout/vList2"/>
    <dgm:cxn modelId="{4B9C8E84-482B-4D03-8982-97201D471E70}" type="presParOf" srcId="{6994BC49-A89F-4873-ACAE-22AA41180B6E}" destId="{4589BF39-F4BF-4D25-A925-7F6AE3AB05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B9859-E752-4B4B-AB4A-3F36180F2AE1}">
      <dsp:nvSpPr>
        <dsp:cNvPr id="0" name=""/>
        <dsp:cNvSpPr/>
      </dsp:nvSpPr>
      <dsp:spPr>
        <a:xfrm>
          <a:off x="0" y="444258"/>
          <a:ext cx="4572000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Stator (phần đứng yên): Tạo ra từ trường, có thể là nam châm vĩnh cửu hoặc cuộn dây từ (field winding).</a:t>
          </a:r>
          <a:endParaRPr lang="en-US" sz="1500" kern="1200"/>
        </a:p>
      </dsp:txBody>
      <dsp:txXfrm>
        <a:off x="39409" y="483667"/>
        <a:ext cx="4493182" cy="728482"/>
      </dsp:txXfrm>
    </dsp:sp>
    <dsp:sp modelId="{3999AACF-35AC-4C6F-BFD9-D1D7108BE5B0}">
      <dsp:nvSpPr>
        <dsp:cNvPr id="0" name=""/>
        <dsp:cNvSpPr/>
      </dsp:nvSpPr>
      <dsp:spPr>
        <a:xfrm>
          <a:off x="0" y="1294758"/>
          <a:ext cx="4572000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Rotor (phần quay – còn gọi là phần ứng/armature): Là cuộn dây dẫn có thể quay được, thường quấn quanh lõi sắt để tăng từ thông.</a:t>
          </a:r>
          <a:endParaRPr lang="en-US" sz="1500" kern="1200"/>
        </a:p>
      </dsp:txBody>
      <dsp:txXfrm>
        <a:off x="39409" y="1334167"/>
        <a:ext cx="4493182" cy="728482"/>
      </dsp:txXfrm>
    </dsp:sp>
    <dsp:sp modelId="{76917543-36FB-43B9-B2ED-7F2F9BB867AA}">
      <dsp:nvSpPr>
        <dsp:cNvPr id="0" name=""/>
        <dsp:cNvSpPr/>
      </dsp:nvSpPr>
      <dsp:spPr>
        <a:xfrm>
          <a:off x="0" y="2145258"/>
          <a:ext cx="4572000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Cổ góp (commutator): Bộ phận đảo chiều dòng điện trong cuộn dây rotor để duy trì mô-men quay theo một chiều.</a:t>
          </a:r>
          <a:endParaRPr lang="en-US" sz="1500" kern="1200"/>
        </a:p>
      </dsp:txBody>
      <dsp:txXfrm>
        <a:off x="39409" y="2184667"/>
        <a:ext cx="4493182" cy="728482"/>
      </dsp:txXfrm>
    </dsp:sp>
    <dsp:sp modelId="{4589BF39-F4BF-4D25-A925-7F6AE3AB05D9}">
      <dsp:nvSpPr>
        <dsp:cNvPr id="0" name=""/>
        <dsp:cNvSpPr/>
      </dsp:nvSpPr>
      <dsp:spPr>
        <a:xfrm>
          <a:off x="0" y="2995758"/>
          <a:ext cx="4572000" cy="807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500" kern="1200"/>
            <a:t>Chổi than (brush): Tiếp xúc với cổ góp để cung cấp dòng điện cho cuộn dây quay.</a:t>
          </a:r>
          <a:endParaRPr lang="en-US" sz="1500" kern="1200"/>
        </a:p>
      </dsp:txBody>
      <dsp:txXfrm>
        <a:off x="39409" y="3035167"/>
        <a:ext cx="4493182" cy="728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83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832889" y="2873353"/>
            <a:ext cx="6762230" cy="146483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vi-VN" sz="3600" dirty="0"/>
              <a:t>Nguyên lý hoạt động của động cơ DC và động cơ Servo (SG90)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DC</a:t>
            </a:r>
          </a:p>
        </p:txBody>
      </p:sp>
      <p:pic>
        <p:nvPicPr>
          <p:cNvPr id="1026" name="Picture 2" descr="Động cơ DC là gì? Cấu tạo của động cơ DC trong máy chạy bộ">
            <a:extLst>
              <a:ext uri="{FF2B5EF4-FFF2-40B4-BE49-F238E27FC236}">
                <a16:creationId xmlns:a16="http://schemas.microsoft.com/office/drawing/2014/main" id="{E3011BD3-31D8-C95A-6770-C6631CD8E36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76" y="2043405"/>
            <a:ext cx="4336923" cy="25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28" name="TextBox 5">
            <a:extLst>
              <a:ext uri="{FF2B5EF4-FFF2-40B4-BE49-F238E27FC236}">
                <a16:creationId xmlns:a16="http://schemas.microsoft.com/office/drawing/2014/main" id="{5E2E3339-012A-5048-88A4-1D0AE60A833B}"/>
              </a:ext>
            </a:extLst>
          </p:cNvPr>
          <p:cNvGraphicFramePr/>
          <p:nvPr/>
        </p:nvGraphicFramePr>
        <p:xfrm>
          <a:off x="235077" y="1202704"/>
          <a:ext cx="4572000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Nguyên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604EC-4F4F-8466-87EA-95BFAB5B53C8}"/>
              </a:ext>
            </a:extLst>
          </p:cNvPr>
          <p:cNvSpPr txBox="1"/>
          <p:nvPr/>
        </p:nvSpPr>
        <p:spPr>
          <a:xfrm>
            <a:off x="382555" y="1364817"/>
            <a:ext cx="84348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Khi cấp điện một chiều vào động cơ, dòng điện chạy qua chổi than → cổ góp → cuộn dây rotor.</a:t>
            </a:r>
            <a:endParaRPr lang="en-US" dirty="0"/>
          </a:p>
          <a:p>
            <a:endParaRPr lang="en-US" dirty="0"/>
          </a:p>
          <a:p>
            <a:r>
              <a:rPr lang="vi-VN" dirty="0"/>
              <a:t>Dòng điện này tạo ra từ trường xung quanh cuộn dây rotor.</a:t>
            </a:r>
            <a:endParaRPr lang="en-US" dirty="0"/>
          </a:p>
          <a:p>
            <a:endParaRPr lang="en-US" dirty="0"/>
          </a:p>
          <a:p>
            <a:r>
              <a:rPr lang="vi-VN" dirty="0"/>
              <a:t>Từ trường của rotor tương tác với từ trường của stator, tạo ra lực điện từ (theo định luật bàn tay trái của Fleming).</a:t>
            </a:r>
            <a:endParaRPr lang="en-US" dirty="0"/>
          </a:p>
          <a:p>
            <a:endParaRPr lang="en-US" dirty="0"/>
          </a:p>
          <a:p>
            <a:r>
              <a:rPr lang="vi-VN" dirty="0"/>
              <a:t>Lực điện từ tạo ra mô-men xoắn làm rotor quay.</a:t>
            </a:r>
            <a:endParaRPr lang="en-US" dirty="0"/>
          </a:p>
          <a:p>
            <a:endParaRPr lang="en-US" dirty="0"/>
          </a:p>
          <a:p>
            <a:r>
              <a:rPr lang="vi-VN" dirty="0"/>
              <a:t>Khi rotor quay đến một vị trí nhất định, cổ góp đảo chiều dòng điện trong cuộn dây → đảm bảo lực điện từ luôn giữ chiều quay ổn định.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L298N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Module điều khiển động cơ L298N | Mecsu.vn">
            <a:extLst>
              <a:ext uri="{FF2B5EF4-FFF2-40B4-BE49-F238E27FC236}">
                <a16:creationId xmlns:a16="http://schemas.microsoft.com/office/drawing/2014/main" id="{6DBD4DC9-C35A-DB76-3BB6-636EB261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428750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DC</a:t>
            </a:r>
          </a:p>
        </p:txBody>
      </p:sp>
      <p:pic>
        <p:nvPicPr>
          <p:cNvPr id="2052" name="Picture 4" descr="Cách dùng Module điều khiển động cơ L298N - cầu H để điều khiển động cơ DC  | Cộng đồng Arduino Việt Nam">
            <a:extLst>
              <a:ext uri="{FF2B5EF4-FFF2-40B4-BE49-F238E27FC236}">
                <a16:creationId xmlns:a16="http://schemas.microsoft.com/office/drawing/2014/main" id="{654F7E1E-9B8B-95CE-58B8-8B3D4546A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471" y="1568318"/>
            <a:ext cx="4421057" cy="442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Servo(SG90)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95CCE-AE09-FF55-E29A-058EC2E1F93B}"/>
              </a:ext>
            </a:extLst>
          </p:cNvPr>
          <p:cNvSpPr txBox="1"/>
          <p:nvPr/>
        </p:nvSpPr>
        <p:spPr>
          <a:xfrm>
            <a:off x="235075" y="1223447"/>
            <a:ext cx="64419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Servo SG90 bao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DC mini (Coreless DC Motor):</a:t>
            </a:r>
          </a:p>
          <a:p>
            <a:r>
              <a:rPr lang="en-US" dirty="0"/>
              <a:t>-     </a:t>
            </a:r>
            <a:r>
              <a:rPr lang="vi-VN" dirty="0"/>
              <a:t>Là nguồn động lực quay chính của servo.</a:t>
            </a:r>
            <a:br>
              <a:rPr lang="vi-VN" dirty="0"/>
            </a:br>
            <a:r>
              <a:rPr lang="en-US" dirty="0"/>
              <a:t>-  </a:t>
            </a:r>
            <a:r>
              <a:rPr lang="vi-VN" dirty="0"/>
              <a:t> Không quay liên tục mà được điều khiển để quay đến một </a:t>
            </a:r>
            <a:r>
              <a:rPr lang="vi-VN" b="1" dirty="0"/>
              <a:t>góc cụ thể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bánh </a:t>
            </a:r>
            <a:r>
              <a:rPr lang="en-US" dirty="0" err="1"/>
              <a:t>răng</a:t>
            </a:r>
            <a:r>
              <a:rPr lang="en-US" dirty="0"/>
              <a:t> (Gearbox):</a:t>
            </a:r>
          </a:p>
          <a:p>
            <a:r>
              <a:rPr lang="en-US" dirty="0"/>
              <a:t>-    </a:t>
            </a:r>
            <a:r>
              <a:rPr lang="vi-VN" dirty="0"/>
              <a:t>Giảm tốc độ và tăng mô-men xoắn.</a:t>
            </a:r>
            <a:br>
              <a:rPr lang="vi-VN" dirty="0"/>
            </a:br>
            <a:r>
              <a:rPr lang="en-US" dirty="0"/>
              <a:t>-   </a:t>
            </a:r>
            <a:r>
              <a:rPr lang="vi-VN" dirty="0"/>
              <a:t>Kết nối giữa trục động cơ và trục đầu ra servo (cánh tay/servo horn).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+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(feedback </a:t>
            </a:r>
          </a:p>
          <a:p>
            <a:r>
              <a:rPr lang="en-US" dirty="0"/>
              <a:t>-   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PWM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quay.</a:t>
            </a:r>
            <a:br>
              <a:rPr lang="en-US" dirty="0"/>
            </a:br>
            <a:r>
              <a:rPr lang="en-US" dirty="0"/>
              <a:t>-   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(potentiometer)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định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servo.</a:t>
            </a:r>
            <a:br>
              <a:rPr lang="en-US" dirty="0"/>
            </a:br>
            <a:r>
              <a:rPr lang="en-US" dirty="0"/>
              <a:t>-  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→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Nguyên lý hoạt động</a:t>
            </a:r>
            <a:endParaRPr lang="en-US" dirty="0"/>
          </a:p>
        </p:txBody>
      </p:sp>
      <p:pic>
        <p:nvPicPr>
          <p:cNvPr id="3076" name="Picture 4" descr="Động cơ Servo SG90">
            <a:extLst>
              <a:ext uri="{FF2B5EF4-FFF2-40B4-BE49-F238E27FC236}">
                <a16:creationId xmlns:a16="http://schemas.microsoft.com/office/drawing/2014/main" id="{8D6060CE-B8B5-D11E-EF74-4A6510B69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08" y="4200522"/>
            <a:ext cx="3685592" cy="210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1B68-8E23-1D5D-66C4-71EAD645795F}"/>
              </a:ext>
            </a:extLst>
          </p:cNvPr>
          <p:cNvSpPr txBox="1"/>
          <p:nvPr/>
        </p:nvSpPr>
        <p:spPr>
          <a:xfrm>
            <a:off x="219217" y="1245635"/>
            <a:ext cx="61442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Servo SG90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trong</a:t>
            </a:r>
            <a:r>
              <a:rPr lang="en-US" dirty="0"/>
              <a:t> 3 </a:t>
            </a:r>
            <a:r>
              <a:rPr lang="en-US" dirty="0" err="1"/>
              <a:t>dây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Đỏ</a:t>
            </a:r>
            <a:r>
              <a:rPr lang="en-US" dirty="0"/>
              <a:t>: VCC (5V)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Nâu</a:t>
            </a:r>
            <a:r>
              <a:rPr lang="en-US" dirty="0"/>
              <a:t>: GND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Cam: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PWM</a:t>
            </a:r>
          </a:p>
          <a:p>
            <a:pPr>
              <a:buNone/>
            </a:pPr>
            <a:r>
              <a:rPr lang="en-US" b="1" dirty="0"/>
              <a:t>Thông </a:t>
            </a:r>
            <a:r>
              <a:rPr lang="en-US" b="1" dirty="0" err="1"/>
              <a:t>số</a:t>
            </a:r>
            <a:r>
              <a:rPr lang="en-US" b="1" dirty="0"/>
              <a:t> PWM </a:t>
            </a:r>
            <a:r>
              <a:rPr lang="en-US" b="1" dirty="0" err="1"/>
              <a:t>điều</a:t>
            </a:r>
            <a:r>
              <a:rPr lang="en-US" b="1" dirty="0"/>
              <a:t> </a:t>
            </a:r>
            <a:r>
              <a:rPr lang="en-US" b="1" dirty="0" err="1"/>
              <a:t>khiển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PWM </a:t>
            </a:r>
            <a:r>
              <a:rPr lang="en-US" dirty="0" err="1"/>
              <a:t>quyết</a:t>
            </a:r>
            <a:r>
              <a:rPr lang="en-US" dirty="0"/>
              <a:t> định </a:t>
            </a:r>
            <a:r>
              <a:rPr lang="en-US" b="1" dirty="0" err="1"/>
              <a:t>góc</a:t>
            </a:r>
            <a:r>
              <a:rPr lang="en-US" b="1" dirty="0"/>
              <a:t> quay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- 1 </a:t>
            </a:r>
            <a:r>
              <a:rPr lang="en-US" b="1" dirty="0" err="1"/>
              <a:t>ms</a:t>
            </a:r>
            <a:r>
              <a:rPr lang="en-US" dirty="0"/>
              <a:t> →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b="1" dirty="0"/>
              <a:t>0°</a:t>
            </a:r>
            <a:endParaRPr lang="en-US" dirty="0"/>
          </a:p>
          <a:p>
            <a:pPr lvl="1"/>
            <a:r>
              <a:rPr lang="en-US" b="1" dirty="0"/>
              <a:t>- 1.5 </a:t>
            </a:r>
            <a:r>
              <a:rPr lang="en-US" b="1" dirty="0" err="1"/>
              <a:t>ms</a:t>
            </a:r>
            <a:r>
              <a:rPr lang="en-US" dirty="0"/>
              <a:t> →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b="1" dirty="0"/>
              <a:t>90°</a:t>
            </a:r>
            <a:r>
              <a:rPr lang="en-US" dirty="0"/>
              <a:t> (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- 2 </a:t>
            </a:r>
            <a:r>
              <a:rPr lang="en-US" b="1" dirty="0" err="1"/>
              <a:t>ms</a:t>
            </a:r>
            <a:r>
              <a:rPr lang="en-US" dirty="0"/>
              <a:t> → </a:t>
            </a:r>
            <a:r>
              <a:rPr lang="en-US" dirty="0" err="1"/>
              <a:t>góc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b="1" dirty="0"/>
              <a:t>180°</a:t>
            </a:r>
            <a:endParaRPr lang="en-US" dirty="0"/>
          </a:p>
          <a:p>
            <a:pPr>
              <a:buNone/>
            </a:pPr>
            <a:r>
              <a:rPr lang="vi-VN" b="1" dirty="0"/>
              <a:t>Cách hoạt động:</a:t>
            </a:r>
          </a:p>
          <a:p>
            <a:pPr>
              <a:buFont typeface="+mj-lt"/>
              <a:buAutoNum type="arabicPeriod"/>
            </a:pPr>
            <a:r>
              <a:rPr lang="vi-VN" dirty="0"/>
              <a:t>Bộ điều khiển (ví dụ: Arduino) gửi xung PWM đến servo.</a:t>
            </a:r>
          </a:p>
          <a:p>
            <a:pPr>
              <a:buFont typeface="+mj-lt"/>
              <a:buAutoNum type="arabicPeriod"/>
            </a:pPr>
            <a:r>
              <a:rPr lang="vi-VN" dirty="0"/>
              <a:t>Mạch điều khiển trong servo đo độ rộng xung PWM.</a:t>
            </a:r>
          </a:p>
          <a:p>
            <a:pPr>
              <a:buFont typeface="+mj-lt"/>
              <a:buAutoNum type="arabicPeriod"/>
            </a:pPr>
            <a:r>
              <a:rPr lang="vi-VN" dirty="0"/>
              <a:t>So sánh với vị trí hiện tại (nhờ potentiometer).</a:t>
            </a:r>
          </a:p>
          <a:p>
            <a:pPr>
              <a:buFont typeface="+mj-lt"/>
              <a:buAutoNum type="arabicPeriod"/>
            </a:pPr>
            <a:r>
              <a:rPr lang="vi-VN" dirty="0"/>
              <a:t>Nếu chưa đúng → điều khiển động cơ quay để trục servo đạt đúng góc mục tiêu.</a:t>
            </a:r>
          </a:p>
          <a:p>
            <a:pPr>
              <a:buFont typeface="+mj-lt"/>
              <a:buAutoNum type="arabicPeriod"/>
            </a:pPr>
            <a:r>
              <a:rPr lang="vi-VN" dirty="0"/>
              <a:t>Khi đến đúng vị trí, động cơ sẽ </a:t>
            </a:r>
            <a:r>
              <a:rPr lang="vi-VN" b="1" dirty="0"/>
              <a:t>dừng lại</a:t>
            </a:r>
            <a:r>
              <a:rPr lang="vi-V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AVR - Điều khiển động cơ SERVO siêu chuẩn với biên độ góc cực nhỏ! | Cộng  đồng Arduino Việt Nam">
            <a:extLst>
              <a:ext uri="{FF2B5EF4-FFF2-40B4-BE49-F238E27FC236}">
                <a16:creationId xmlns:a16="http://schemas.microsoft.com/office/drawing/2014/main" id="{DCFDAF49-A889-9B33-3FFD-A8A0CCB5D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49" y="1764639"/>
            <a:ext cx="4028912" cy="21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Servo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888B5-C958-8051-1807-860037D0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9" y="1337915"/>
            <a:ext cx="6522098" cy="46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551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Lato</vt:lpstr>
      <vt:lpstr>Office Theme</vt:lpstr>
      <vt:lpstr>PowerPoint Presentation</vt:lpstr>
      <vt:lpstr>PowerPoint Presentation</vt:lpstr>
      <vt:lpstr>Cấu tạo động cơ DC</vt:lpstr>
      <vt:lpstr>Nguyên lý hoạt động</vt:lpstr>
      <vt:lpstr>L298N</vt:lpstr>
      <vt:lpstr>Mạch điều khiển động cơ DC</vt:lpstr>
      <vt:lpstr>Cấu tạo Servo(SG90)</vt:lpstr>
      <vt:lpstr>Nguyên lý hoạt động</vt:lpstr>
      <vt:lpstr>Mạch điều khiển Servo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Van Trung 20227497</cp:lastModifiedBy>
  <cp:revision>16</cp:revision>
  <dcterms:created xsi:type="dcterms:W3CDTF">2021-05-28T04:32:29Z</dcterms:created>
  <dcterms:modified xsi:type="dcterms:W3CDTF">2025-05-21T13:18:02Z</dcterms:modified>
</cp:coreProperties>
</file>