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386" r:id="rId2"/>
    <p:sldId id="261" r:id="rId3"/>
    <p:sldId id="256" r:id="rId4"/>
    <p:sldId id="359" r:id="rId5"/>
    <p:sldId id="371" r:id="rId6"/>
    <p:sldId id="369" r:id="rId7"/>
    <p:sldId id="370" r:id="rId8"/>
    <p:sldId id="322" r:id="rId9"/>
    <p:sldId id="307" r:id="rId10"/>
    <p:sldId id="373" r:id="rId11"/>
    <p:sldId id="372" r:id="rId12"/>
    <p:sldId id="374" r:id="rId13"/>
    <p:sldId id="376" r:id="rId14"/>
    <p:sldId id="380" r:id="rId15"/>
    <p:sldId id="377" r:id="rId16"/>
    <p:sldId id="330" r:id="rId17"/>
    <p:sldId id="331" r:id="rId18"/>
    <p:sldId id="332" r:id="rId19"/>
    <p:sldId id="333" r:id="rId20"/>
    <p:sldId id="334" r:id="rId21"/>
    <p:sldId id="335" r:id="rId22"/>
    <p:sldId id="336" r:id="rId23"/>
    <p:sldId id="337" r:id="rId24"/>
    <p:sldId id="298" r:id="rId25"/>
    <p:sldId id="299" r:id="rId26"/>
    <p:sldId id="350" r:id="rId27"/>
    <p:sldId id="327" r:id="rId28"/>
    <p:sldId id="283" r:id="rId29"/>
    <p:sldId id="341" r:id="rId30"/>
    <p:sldId id="285" r:id="rId31"/>
    <p:sldId id="339" r:id="rId32"/>
    <p:sldId id="379" r:id="rId33"/>
    <p:sldId id="286" r:id="rId34"/>
    <p:sldId id="340" r:id="rId35"/>
    <p:sldId id="361" r:id="rId36"/>
    <p:sldId id="365" r:id="rId37"/>
    <p:sldId id="366" r:id="rId38"/>
    <p:sldId id="362" r:id="rId39"/>
    <p:sldId id="363" r:id="rId40"/>
    <p:sldId id="364" r:id="rId41"/>
    <p:sldId id="293" r:id="rId42"/>
    <p:sldId id="259" r:id="rId43"/>
    <p:sldId id="367" r:id="rId44"/>
    <p:sldId id="265" r:id="rId45"/>
    <p:sldId id="382" r:id="rId46"/>
    <p:sldId id="268" r:id="rId47"/>
    <p:sldId id="269" r:id="rId48"/>
    <p:sldId id="270" r:id="rId49"/>
    <p:sldId id="271" r:id="rId50"/>
    <p:sldId id="272" r:id="rId51"/>
    <p:sldId id="273" r:id="rId52"/>
    <p:sldId id="274" r:id="rId53"/>
    <p:sldId id="275" r:id="rId54"/>
    <p:sldId id="303" r:id="rId55"/>
    <p:sldId id="319" r:id="rId56"/>
    <p:sldId id="383" r:id="rId57"/>
    <p:sldId id="384" r:id="rId58"/>
    <p:sldId id="385" r:id="rId59"/>
    <p:sldId id="381" r:id="rId60"/>
    <p:sldId id="353" r:id="rId61"/>
    <p:sldId id="378" r:id="rId6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9" roundtripDataSignature="AMtx7miYFU4z9k9wSp/cK4MiepUkQFZF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a:srgbClr val="76A4EE"/>
    <a:srgbClr val="FF3300"/>
    <a:srgbClr val="0000FF"/>
    <a:srgbClr val="BE982C"/>
    <a:srgbClr val="FF9900"/>
    <a:srgbClr val="DBF200"/>
    <a:srgbClr val="7030A0"/>
    <a:srgbClr val="CC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12D82B-AA6F-48D6-B697-7F4D1653E79A}">
  <a:tblStyle styleId="{7A12D82B-AA6F-48D6-B697-7F4D1653E7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662" y="86"/>
      </p:cViewPr>
      <p:guideLst>
        <p:guide orient="horz" pos="1620"/>
        <p:guide pos="2880"/>
      </p:guideLst>
    </p:cSldViewPr>
  </p:slideViewPr>
  <p:notesTextViewPr>
    <p:cViewPr>
      <p:scale>
        <a:sx n="1" d="1"/>
        <a:sy n="1" d="1"/>
      </p:scale>
      <p:origin x="0" y="0"/>
    </p:cViewPr>
  </p:notesTextViewPr>
  <p:sorterViewPr>
    <p:cViewPr>
      <p:scale>
        <a:sx n="200" d="100"/>
        <a:sy n="200" d="100"/>
      </p:scale>
      <p:origin x="0" y="-840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CD70E-3771-4286-BDAC-773A6AF90B1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835D4ECC-89A4-4C5B-98F6-C54314BDB75B}">
      <dgm:prSet phldrT="[Text]"/>
      <dgm:spPr>
        <a:solidFill>
          <a:srgbClr val="76A4EE">
            <a:alpha val="50000"/>
          </a:srgbClr>
        </a:solidFill>
        <a:ln>
          <a:solidFill>
            <a:srgbClr val="0000FF"/>
          </a:solidFill>
        </a:ln>
      </dgm:spPr>
      <dgm:t>
        <a:bodyPr/>
        <a:lstStyle/>
        <a:p>
          <a:pPr>
            <a:buSzPts val="2800"/>
          </a:pPr>
          <a:r>
            <a:rPr lang="en-US">
              <a:solidFill>
                <a:schemeClr val="tx1">
                  <a:lumMod val="85000"/>
                  <a:lumOff val="15000"/>
                </a:schemeClr>
              </a:solidFill>
            </a:rPr>
            <a:t>CS</a:t>
          </a:r>
        </a:p>
      </dgm:t>
    </dgm:pt>
    <dgm:pt modelId="{F5161BF9-B89E-4886-8068-48288B694754}" type="parTrans" cxnId="{C98DFB9B-14E5-4BBC-8170-EC3477D6388A}">
      <dgm:prSet/>
      <dgm:spPr/>
      <dgm:t>
        <a:bodyPr/>
        <a:lstStyle/>
        <a:p>
          <a:endParaRPr lang="en-US"/>
        </a:p>
      </dgm:t>
    </dgm:pt>
    <dgm:pt modelId="{2AB46186-98BA-4A0E-B856-5F724BA58D1C}" type="sibTrans" cxnId="{C98DFB9B-14E5-4BBC-8170-EC3477D6388A}">
      <dgm:prSet/>
      <dgm:spPr/>
      <dgm:t>
        <a:bodyPr/>
        <a:lstStyle/>
        <a:p>
          <a:endParaRPr lang="en-US"/>
        </a:p>
      </dgm:t>
    </dgm:pt>
    <dgm:pt modelId="{BB93AFDB-DF26-4C7E-843B-A2F465420F2B}">
      <dgm:prSet phldrT="[Text]"/>
      <dgm:spPr>
        <a:solidFill>
          <a:srgbClr val="76A4EE">
            <a:alpha val="50000"/>
          </a:srgbClr>
        </a:solidFill>
        <a:ln>
          <a:solidFill>
            <a:srgbClr val="0000FF"/>
          </a:solidFill>
        </a:ln>
      </dgm:spPr>
      <dgm:t>
        <a:bodyPr/>
        <a:lstStyle/>
        <a:p>
          <a:r>
            <a:rPr lang="en-US"/>
            <a:t>Trường học</a:t>
          </a:r>
        </a:p>
      </dgm:t>
    </dgm:pt>
    <dgm:pt modelId="{174C8A07-45B8-4E5C-9C3F-530615D0E0FF}" type="parTrans" cxnId="{2D96EE48-BE3B-459C-8D18-E2BBBE8231FF}">
      <dgm:prSet/>
      <dgm:spPr/>
      <dgm:t>
        <a:bodyPr/>
        <a:lstStyle/>
        <a:p>
          <a:endParaRPr lang="en-US"/>
        </a:p>
      </dgm:t>
    </dgm:pt>
    <dgm:pt modelId="{392866C0-6742-4BEC-B80D-0DA022CC21AD}" type="sibTrans" cxnId="{2D96EE48-BE3B-459C-8D18-E2BBBE8231FF}">
      <dgm:prSet/>
      <dgm:spPr/>
      <dgm:t>
        <a:bodyPr/>
        <a:lstStyle/>
        <a:p>
          <a:endParaRPr lang="en-US"/>
        </a:p>
      </dgm:t>
    </dgm:pt>
    <dgm:pt modelId="{6A1622B8-A25A-4296-9832-85AFD0E8B6D5}">
      <dgm:prSet phldrT="[Text]"/>
      <dgm:spPr>
        <a:solidFill>
          <a:srgbClr val="76A4EE">
            <a:alpha val="50000"/>
          </a:srgbClr>
        </a:solidFill>
        <a:ln>
          <a:solidFill>
            <a:srgbClr val="0000FF"/>
          </a:solidFill>
        </a:ln>
      </dgm:spPr>
      <dgm:t>
        <a:bodyPr/>
        <a:lstStyle/>
        <a:p>
          <a:r>
            <a:rPr lang="en-US"/>
            <a:t>Lớp học</a:t>
          </a:r>
        </a:p>
      </dgm:t>
    </dgm:pt>
    <dgm:pt modelId="{F9C56DF4-82BA-4001-8BCE-9D4EC7C2A7FC}" type="parTrans" cxnId="{D18AD87F-9CA1-43CC-A00F-9276539D8849}">
      <dgm:prSet/>
      <dgm:spPr/>
      <dgm:t>
        <a:bodyPr/>
        <a:lstStyle/>
        <a:p>
          <a:endParaRPr lang="en-US"/>
        </a:p>
      </dgm:t>
    </dgm:pt>
    <dgm:pt modelId="{DED4B9CC-E8D9-4E10-B611-F046E17C065F}" type="sibTrans" cxnId="{D18AD87F-9CA1-43CC-A00F-9276539D8849}">
      <dgm:prSet/>
      <dgm:spPr/>
      <dgm:t>
        <a:bodyPr/>
        <a:lstStyle/>
        <a:p>
          <a:endParaRPr lang="en-US"/>
        </a:p>
      </dgm:t>
    </dgm:pt>
    <dgm:pt modelId="{CF303A65-5B24-455F-9F1D-08F134D2A49C}">
      <dgm:prSet phldrT="[Text]"/>
      <dgm:spPr>
        <a:solidFill>
          <a:srgbClr val="76A4EE">
            <a:alpha val="50000"/>
          </a:srgbClr>
        </a:solidFill>
        <a:ln>
          <a:solidFill>
            <a:srgbClr val="0000FF"/>
          </a:solidFill>
        </a:ln>
      </dgm:spPr>
      <dgm:t>
        <a:bodyPr/>
        <a:lstStyle/>
        <a:p>
          <a:r>
            <a:rPr lang="en-US"/>
            <a:t>Công cụ</a:t>
          </a:r>
        </a:p>
      </dgm:t>
    </dgm:pt>
    <dgm:pt modelId="{58B2CF9A-9E8F-4EE7-A7FA-9C2C725B8515}" type="parTrans" cxnId="{B7447179-D339-4C37-966E-9A8A92AC84DD}">
      <dgm:prSet/>
      <dgm:spPr/>
      <dgm:t>
        <a:bodyPr/>
        <a:lstStyle/>
        <a:p>
          <a:endParaRPr lang="en-US"/>
        </a:p>
      </dgm:t>
    </dgm:pt>
    <dgm:pt modelId="{6056AD2F-5CA3-4168-ABB6-9DBDF4CAE034}" type="sibTrans" cxnId="{B7447179-D339-4C37-966E-9A8A92AC84DD}">
      <dgm:prSet/>
      <dgm:spPr/>
      <dgm:t>
        <a:bodyPr/>
        <a:lstStyle/>
        <a:p>
          <a:endParaRPr lang="en-US"/>
        </a:p>
      </dgm:t>
    </dgm:pt>
    <dgm:pt modelId="{0976A5E0-8A7C-47E1-98EB-BF806D08BC00}" type="pres">
      <dgm:prSet presAssocID="{1B6CD70E-3771-4286-BDAC-773A6AF90B1F}" presName="composite" presStyleCnt="0">
        <dgm:presLayoutVars>
          <dgm:chMax val="1"/>
          <dgm:dir/>
          <dgm:resizeHandles val="exact"/>
        </dgm:presLayoutVars>
      </dgm:prSet>
      <dgm:spPr/>
    </dgm:pt>
    <dgm:pt modelId="{BFEAF187-BE89-428A-AC53-A12621A28BC3}" type="pres">
      <dgm:prSet presAssocID="{1B6CD70E-3771-4286-BDAC-773A6AF90B1F}" presName="radial" presStyleCnt="0">
        <dgm:presLayoutVars>
          <dgm:animLvl val="ctr"/>
        </dgm:presLayoutVars>
      </dgm:prSet>
      <dgm:spPr/>
    </dgm:pt>
    <dgm:pt modelId="{4B5D1BFC-AA10-41A2-9D5D-0BAD5C7F5870}" type="pres">
      <dgm:prSet presAssocID="{835D4ECC-89A4-4C5B-98F6-C54314BDB75B}" presName="centerShape" presStyleLbl="vennNode1" presStyleIdx="0" presStyleCnt="4"/>
      <dgm:spPr/>
    </dgm:pt>
    <dgm:pt modelId="{0D72B2DE-95E7-4C70-9465-DD8FD37E39C4}" type="pres">
      <dgm:prSet presAssocID="{BB93AFDB-DF26-4C7E-843B-A2F465420F2B}" presName="node" presStyleLbl="vennNode1" presStyleIdx="1" presStyleCnt="4">
        <dgm:presLayoutVars>
          <dgm:bulletEnabled val="1"/>
        </dgm:presLayoutVars>
      </dgm:prSet>
      <dgm:spPr/>
    </dgm:pt>
    <dgm:pt modelId="{94DB4B71-1FC2-4979-95FB-A21C88E584DD}" type="pres">
      <dgm:prSet presAssocID="{6A1622B8-A25A-4296-9832-85AFD0E8B6D5}" presName="node" presStyleLbl="vennNode1" presStyleIdx="2" presStyleCnt="4">
        <dgm:presLayoutVars>
          <dgm:bulletEnabled val="1"/>
        </dgm:presLayoutVars>
      </dgm:prSet>
      <dgm:spPr/>
    </dgm:pt>
    <dgm:pt modelId="{03E416E1-73B4-4BC9-ACCA-CC06B83BAC60}" type="pres">
      <dgm:prSet presAssocID="{CF303A65-5B24-455F-9F1D-08F134D2A49C}" presName="node" presStyleLbl="vennNode1" presStyleIdx="3" presStyleCnt="4">
        <dgm:presLayoutVars>
          <dgm:bulletEnabled val="1"/>
        </dgm:presLayoutVars>
      </dgm:prSet>
      <dgm:spPr/>
    </dgm:pt>
  </dgm:ptLst>
  <dgm:cxnLst>
    <dgm:cxn modelId="{97664503-D2C9-4E4E-BB18-BC63184C4595}" type="presOf" srcId="{6A1622B8-A25A-4296-9832-85AFD0E8B6D5}" destId="{94DB4B71-1FC2-4979-95FB-A21C88E584DD}" srcOrd="0" destOrd="0" presId="urn:microsoft.com/office/officeart/2005/8/layout/radial3"/>
    <dgm:cxn modelId="{68AF3532-5F64-4566-B562-0FE4E3530167}" type="presOf" srcId="{1B6CD70E-3771-4286-BDAC-773A6AF90B1F}" destId="{0976A5E0-8A7C-47E1-98EB-BF806D08BC00}" srcOrd="0" destOrd="0" presId="urn:microsoft.com/office/officeart/2005/8/layout/radial3"/>
    <dgm:cxn modelId="{FDA1E23A-9332-4105-9BCC-161EACD8271E}" type="presOf" srcId="{CF303A65-5B24-455F-9F1D-08F134D2A49C}" destId="{03E416E1-73B4-4BC9-ACCA-CC06B83BAC60}" srcOrd="0" destOrd="0" presId="urn:microsoft.com/office/officeart/2005/8/layout/radial3"/>
    <dgm:cxn modelId="{27F43C62-3D9A-4928-B86C-911241620846}" type="presOf" srcId="{835D4ECC-89A4-4C5B-98F6-C54314BDB75B}" destId="{4B5D1BFC-AA10-41A2-9D5D-0BAD5C7F5870}" srcOrd="0" destOrd="0" presId="urn:microsoft.com/office/officeart/2005/8/layout/radial3"/>
    <dgm:cxn modelId="{2D96EE48-BE3B-459C-8D18-E2BBBE8231FF}" srcId="{835D4ECC-89A4-4C5B-98F6-C54314BDB75B}" destId="{BB93AFDB-DF26-4C7E-843B-A2F465420F2B}" srcOrd="0" destOrd="0" parTransId="{174C8A07-45B8-4E5C-9C3F-530615D0E0FF}" sibTransId="{392866C0-6742-4BEC-B80D-0DA022CC21AD}"/>
    <dgm:cxn modelId="{B7447179-D339-4C37-966E-9A8A92AC84DD}" srcId="{835D4ECC-89A4-4C5B-98F6-C54314BDB75B}" destId="{CF303A65-5B24-455F-9F1D-08F134D2A49C}" srcOrd="2" destOrd="0" parTransId="{58B2CF9A-9E8F-4EE7-A7FA-9C2C725B8515}" sibTransId="{6056AD2F-5CA3-4168-ABB6-9DBDF4CAE034}"/>
    <dgm:cxn modelId="{D18AD87F-9CA1-43CC-A00F-9276539D8849}" srcId="{835D4ECC-89A4-4C5B-98F6-C54314BDB75B}" destId="{6A1622B8-A25A-4296-9832-85AFD0E8B6D5}" srcOrd="1" destOrd="0" parTransId="{F9C56DF4-82BA-4001-8BCE-9D4EC7C2A7FC}" sibTransId="{DED4B9CC-E8D9-4E10-B611-F046E17C065F}"/>
    <dgm:cxn modelId="{C98DFB9B-14E5-4BBC-8170-EC3477D6388A}" srcId="{1B6CD70E-3771-4286-BDAC-773A6AF90B1F}" destId="{835D4ECC-89A4-4C5B-98F6-C54314BDB75B}" srcOrd="0" destOrd="0" parTransId="{F5161BF9-B89E-4886-8068-48288B694754}" sibTransId="{2AB46186-98BA-4A0E-B856-5F724BA58D1C}"/>
    <dgm:cxn modelId="{200573FA-1867-4370-B070-E5DAF39B3774}" type="presOf" srcId="{BB93AFDB-DF26-4C7E-843B-A2F465420F2B}" destId="{0D72B2DE-95E7-4C70-9465-DD8FD37E39C4}" srcOrd="0" destOrd="0" presId="urn:microsoft.com/office/officeart/2005/8/layout/radial3"/>
    <dgm:cxn modelId="{A2E1030B-4FDF-45AC-A911-8E3ABD455AF1}" type="presParOf" srcId="{0976A5E0-8A7C-47E1-98EB-BF806D08BC00}" destId="{BFEAF187-BE89-428A-AC53-A12621A28BC3}" srcOrd="0" destOrd="0" presId="urn:microsoft.com/office/officeart/2005/8/layout/radial3"/>
    <dgm:cxn modelId="{E531DECD-A3DC-4181-9513-29AA048193C2}" type="presParOf" srcId="{BFEAF187-BE89-428A-AC53-A12621A28BC3}" destId="{4B5D1BFC-AA10-41A2-9D5D-0BAD5C7F5870}" srcOrd="0" destOrd="0" presId="urn:microsoft.com/office/officeart/2005/8/layout/radial3"/>
    <dgm:cxn modelId="{9ECBD8D4-5D49-4726-8CFA-0554CD446BD4}" type="presParOf" srcId="{BFEAF187-BE89-428A-AC53-A12621A28BC3}" destId="{0D72B2DE-95E7-4C70-9465-DD8FD37E39C4}" srcOrd="1" destOrd="0" presId="urn:microsoft.com/office/officeart/2005/8/layout/radial3"/>
    <dgm:cxn modelId="{7B1FA77E-B2C4-4310-A164-B02082BB1F7A}" type="presParOf" srcId="{BFEAF187-BE89-428A-AC53-A12621A28BC3}" destId="{94DB4B71-1FC2-4979-95FB-A21C88E584DD}" srcOrd="2" destOrd="0" presId="urn:microsoft.com/office/officeart/2005/8/layout/radial3"/>
    <dgm:cxn modelId="{4306C1A1-12A9-473F-AF70-FF382CD8060D}" type="presParOf" srcId="{BFEAF187-BE89-428A-AC53-A12621A28BC3}" destId="{03E416E1-73B4-4BC9-ACCA-CC06B83BAC60}"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CD70E-3771-4286-BDAC-773A6AF90B1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835D4ECC-89A4-4C5B-98F6-C54314BDB75B}">
      <dgm:prSet phldrT="[Text]"/>
      <dgm:spPr>
        <a:solidFill>
          <a:srgbClr val="76A4EE">
            <a:alpha val="50000"/>
          </a:srgbClr>
        </a:solidFill>
        <a:ln>
          <a:solidFill>
            <a:srgbClr val="0000FF"/>
          </a:solidFill>
        </a:ln>
      </dgm:spPr>
      <dgm:t>
        <a:bodyPr/>
        <a:lstStyle/>
        <a:p>
          <a:pPr>
            <a:buSzPts val="2800"/>
          </a:pPr>
          <a:r>
            <a:rPr lang="en-US">
              <a:solidFill>
                <a:schemeClr val="tx1">
                  <a:lumMod val="85000"/>
                  <a:lumOff val="15000"/>
                </a:schemeClr>
              </a:solidFill>
            </a:rPr>
            <a:t>CS</a:t>
          </a:r>
        </a:p>
      </dgm:t>
    </dgm:pt>
    <dgm:pt modelId="{F5161BF9-B89E-4886-8068-48288B694754}" type="parTrans" cxnId="{C98DFB9B-14E5-4BBC-8170-EC3477D6388A}">
      <dgm:prSet/>
      <dgm:spPr/>
      <dgm:t>
        <a:bodyPr/>
        <a:lstStyle/>
        <a:p>
          <a:endParaRPr lang="en-US"/>
        </a:p>
      </dgm:t>
    </dgm:pt>
    <dgm:pt modelId="{2AB46186-98BA-4A0E-B856-5F724BA58D1C}" type="sibTrans" cxnId="{C98DFB9B-14E5-4BBC-8170-EC3477D6388A}">
      <dgm:prSet/>
      <dgm:spPr/>
      <dgm:t>
        <a:bodyPr/>
        <a:lstStyle/>
        <a:p>
          <a:endParaRPr lang="en-US"/>
        </a:p>
      </dgm:t>
    </dgm:pt>
    <dgm:pt modelId="{BB93AFDB-DF26-4C7E-843B-A2F465420F2B}">
      <dgm:prSet phldrT="[Text]"/>
      <dgm:spPr>
        <a:solidFill>
          <a:srgbClr val="76A4EE">
            <a:alpha val="50000"/>
          </a:srgbClr>
        </a:solidFill>
        <a:ln>
          <a:solidFill>
            <a:srgbClr val="0000FF"/>
          </a:solidFill>
        </a:ln>
      </dgm:spPr>
      <dgm:t>
        <a:bodyPr/>
        <a:lstStyle/>
        <a:p>
          <a:r>
            <a:rPr lang="en-US"/>
            <a:t>Phần mềm</a:t>
          </a:r>
        </a:p>
      </dgm:t>
    </dgm:pt>
    <dgm:pt modelId="{174C8A07-45B8-4E5C-9C3F-530615D0E0FF}" type="parTrans" cxnId="{2D96EE48-BE3B-459C-8D18-E2BBBE8231FF}">
      <dgm:prSet/>
      <dgm:spPr/>
      <dgm:t>
        <a:bodyPr/>
        <a:lstStyle/>
        <a:p>
          <a:endParaRPr lang="en-US"/>
        </a:p>
      </dgm:t>
    </dgm:pt>
    <dgm:pt modelId="{392866C0-6742-4BEC-B80D-0DA022CC21AD}" type="sibTrans" cxnId="{2D96EE48-BE3B-459C-8D18-E2BBBE8231FF}">
      <dgm:prSet/>
      <dgm:spPr/>
      <dgm:t>
        <a:bodyPr/>
        <a:lstStyle/>
        <a:p>
          <a:endParaRPr lang="en-US"/>
        </a:p>
      </dgm:t>
    </dgm:pt>
    <dgm:pt modelId="{6A1622B8-A25A-4296-9832-85AFD0E8B6D5}">
      <dgm:prSet phldrT="[Text]"/>
      <dgm:spPr>
        <a:solidFill>
          <a:srgbClr val="76A4EE">
            <a:alpha val="50000"/>
          </a:srgbClr>
        </a:solidFill>
        <a:ln>
          <a:solidFill>
            <a:srgbClr val="0000FF"/>
          </a:solidFill>
        </a:ln>
      </dgm:spPr>
      <dgm:t>
        <a:bodyPr/>
        <a:lstStyle/>
        <a:p>
          <a:r>
            <a:rPr lang="en-US"/>
            <a:t>Lớp học</a:t>
          </a:r>
        </a:p>
      </dgm:t>
    </dgm:pt>
    <dgm:pt modelId="{F9C56DF4-82BA-4001-8BCE-9D4EC7C2A7FC}" type="parTrans" cxnId="{D18AD87F-9CA1-43CC-A00F-9276539D8849}">
      <dgm:prSet/>
      <dgm:spPr/>
      <dgm:t>
        <a:bodyPr/>
        <a:lstStyle/>
        <a:p>
          <a:endParaRPr lang="en-US"/>
        </a:p>
      </dgm:t>
    </dgm:pt>
    <dgm:pt modelId="{DED4B9CC-E8D9-4E10-B611-F046E17C065F}" type="sibTrans" cxnId="{D18AD87F-9CA1-43CC-A00F-9276539D8849}">
      <dgm:prSet/>
      <dgm:spPr/>
      <dgm:t>
        <a:bodyPr/>
        <a:lstStyle/>
        <a:p>
          <a:endParaRPr lang="en-US"/>
        </a:p>
      </dgm:t>
    </dgm:pt>
    <dgm:pt modelId="{CF303A65-5B24-455F-9F1D-08F134D2A49C}">
      <dgm:prSet phldrT="[Text]"/>
      <dgm:spPr>
        <a:solidFill>
          <a:srgbClr val="76A4EE">
            <a:alpha val="50000"/>
          </a:srgbClr>
        </a:solidFill>
        <a:ln>
          <a:solidFill>
            <a:srgbClr val="0000FF"/>
          </a:solidFill>
        </a:ln>
      </dgm:spPr>
      <dgm:t>
        <a:bodyPr/>
        <a:lstStyle/>
        <a:p>
          <a:r>
            <a:rPr lang="en-US"/>
            <a:t>AI</a:t>
          </a:r>
        </a:p>
      </dgm:t>
    </dgm:pt>
    <dgm:pt modelId="{58B2CF9A-9E8F-4EE7-A7FA-9C2C725B8515}" type="parTrans" cxnId="{B7447179-D339-4C37-966E-9A8A92AC84DD}">
      <dgm:prSet/>
      <dgm:spPr/>
      <dgm:t>
        <a:bodyPr/>
        <a:lstStyle/>
        <a:p>
          <a:endParaRPr lang="en-US"/>
        </a:p>
      </dgm:t>
    </dgm:pt>
    <dgm:pt modelId="{6056AD2F-5CA3-4168-ABB6-9DBDF4CAE034}" type="sibTrans" cxnId="{B7447179-D339-4C37-966E-9A8A92AC84DD}">
      <dgm:prSet/>
      <dgm:spPr/>
      <dgm:t>
        <a:bodyPr/>
        <a:lstStyle/>
        <a:p>
          <a:endParaRPr lang="en-US"/>
        </a:p>
      </dgm:t>
    </dgm:pt>
    <dgm:pt modelId="{0976A5E0-8A7C-47E1-98EB-BF806D08BC00}" type="pres">
      <dgm:prSet presAssocID="{1B6CD70E-3771-4286-BDAC-773A6AF90B1F}" presName="composite" presStyleCnt="0">
        <dgm:presLayoutVars>
          <dgm:chMax val="1"/>
          <dgm:dir/>
          <dgm:resizeHandles val="exact"/>
        </dgm:presLayoutVars>
      </dgm:prSet>
      <dgm:spPr/>
    </dgm:pt>
    <dgm:pt modelId="{BFEAF187-BE89-428A-AC53-A12621A28BC3}" type="pres">
      <dgm:prSet presAssocID="{1B6CD70E-3771-4286-BDAC-773A6AF90B1F}" presName="radial" presStyleCnt="0">
        <dgm:presLayoutVars>
          <dgm:animLvl val="ctr"/>
        </dgm:presLayoutVars>
      </dgm:prSet>
      <dgm:spPr/>
    </dgm:pt>
    <dgm:pt modelId="{4B5D1BFC-AA10-41A2-9D5D-0BAD5C7F5870}" type="pres">
      <dgm:prSet presAssocID="{835D4ECC-89A4-4C5B-98F6-C54314BDB75B}" presName="centerShape" presStyleLbl="vennNode1" presStyleIdx="0" presStyleCnt="4"/>
      <dgm:spPr/>
    </dgm:pt>
    <dgm:pt modelId="{0D72B2DE-95E7-4C70-9465-DD8FD37E39C4}" type="pres">
      <dgm:prSet presAssocID="{BB93AFDB-DF26-4C7E-843B-A2F465420F2B}" presName="node" presStyleLbl="vennNode1" presStyleIdx="1" presStyleCnt="4">
        <dgm:presLayoutVars>
          <dgm:bulletEnabled val="1"/>
        </dgm:presLayoutVars>
      </dgm:prSet>
      <dgm:spPr/>
    </dgm:pt>
    <dgm:pt modelId="{94DB4B71-1FC2-4979-95FB-A21C88E584DD}" type="pres">
      <dgm:prSet presAssocID="{6A1622B8-A25A-4296-9832-85AFD0E8B6D5}" presName="node" presStyleLbl="vennNode1" presStyleIdx="2" presStyleCnt="4">
        <dgm:presLayoutVars>
          <dgm:bulletEnabled val="1"/>
        </dgm:presLayoutVars>
      </dgm:prSet>
      <dgm:spPr/>
    </dgm:pt>
    <dgm:pt modelId="{03E416E1-73B4-4BC9-ACCA-CC06B83BAC60}" type="pres">
      <dgm:prSet presAssocID="{CF303A65-5B24-455F-9F1D-08F134D2A49C}" presName="node" presStyleLbl="vennNode1" presStyleIdx="3" presStyleCnt="4">
        <dgm:presLayoutVars>
          <dgm:bulletEnabled val="1"/>
        </dgm:presLayoutVars>
      </dgm:prSet>
      <dgm:spPr/>
    </dgm:pt>
  </dgm:ptLst>
  <dgm:cxnLst>
    <dgm:cxn modelId="{97664503-D2C9-4E4E-BB18-BC63184C4595}" type="presOf" srcId="{6A1622B8-A25A-4296-9832-85AFD0E8B6D5}" destId="{94DB4B71-1FC2-4979-95FB-A21C88E584DD}" srcOrd="0" destOrd="0" presId="urn:microsoft.com/office/officeart/2005/8/layout/radial3"/>
    <dgm:cxn modelId="{68AF3532-5F64-4566-B562-0FE4E3530167}" type="presOf" srcId="{1B6CD70E-3771-4286-BDAC-773A6AF90B1F}" destId="{0976A5E0-8A7C-47E1-98EB-BF806D08BC00}" srcOrd="0" destOrd="0" presId="urn:microsoft.com/office/officeart/2005/8/layout/radial3"/>
    <dgm:cxn modelId="{FDA1E23A-9332-4105-9BCC-161EACD8271E}" type="presOf" srcId="{CF303A65-5B24-455F-9F1D-08F134D2A49C}" destId="{03E416E1-73B4-4BC9-ACCA-CC06B83BAC60}" srcOrd="0" destOrd="0" presId="urn:microsoft.com/office/officeart/2005/8/layout/radial3"/>
    <dgm:cxn modelId="{27F43C62-3D9A-4928-B86C-911241620846}" type="presOf" srcId="{835D4ECC-89A4-4C5B-98F6-C54314BDB75B}" destId="{4B5D1BFC-AA10-41A2-9D5D-0BAD5C7F5870}" srcOrd="0" destOrd="0" presId="urn:microsoft.com/office/officeart/2005/8/layout/radial3"/>
    <dgm:cxn modelId="{2D96EE48-BE3B-459C-8D18-E2BBBE8231FF}" srcId="{835D4ECC-89A4-4C5B-98F6-C54314BDB75B}" destId="{BB93AFDB-DF26-4C7E-843B-A2F465420F2B}" srcOrd="0" destOrd="0" parTransId="{174C8A07-45B8-4E5C-9C3F-530615D0E0FF}" sibTransId="{392866C0-6742-4BEC-B80D-0DA022CC21AD}"/>
    <dgm:cxn modelId="{B7447179-D339-4C37-966E-9A8A92AC84DD}" srcId="{835D4ECC-89A4-4C5B-98F6-C54314BDB75B}" destId="{CF303A65-5B24-455F-9F1D-08F134D2A49C}" srcOrd="2" destOrd="0" parTransId="{58B2CF9A-9E8F-4EE7-A7FA-9C2C725B8515}" sibTransId="{6056AD2F-5CA3-4168-ABB6-9DBDF4CAE034}"/>
    <dgm:cxn modelId="{D18AD87F-9CA1-43CC-A00F-9276539D8849}" srcId="{835D4ECC-89A4-4C5B-98F6-C54314BDB75B}" destId="{6A1622B8-A25A-4296-9832-85AFD0E8B6D5}" srcOrd="1" destOrd="0" parTransId="{F9C56DF4-82BA-4001-8BCE-9D4EC7C2A7FC}" sibTransId="{DED4B9CC-E8D9-4E10-B611-F046E17C065F}"/>
    <dgm:cxn modelId="{C98DFB9B-14E5-4BBC-8170-EC3477D6388A}" srcId="{1B6CD70E-3771-4286-BDAC-773A6AF90B1F}" destId="{835D4ECC-89A4-4C5B-98F6-C54314BDB75B}" srcOrd="0" destOrd="0" parTransId="{F5161BF9-B89E-4886-8068-48288B694754}" sibTransId="{2AB46186-98BA-4A0E-B856-5F724BA58D1C}"/>
    <dgm:cxn modelId="{200573FA-1867-4370-B070-E5DAF39B3774}" type="presOf" srcId="{BB93AFDB-DF26-4C7E-843B-A2F465420F2B}" destId="{0D72B2DE-95E7-4C70-9465-DD8FD37E39C4}" srcOrd="0" destOrd="0" presId="urn:microsoft.com/office/officeart/2005/8/layout/radial3"/>
    <dgm:cxn modelId="{A2E1030B-4FDF-45AC-A911-8E3ABD455AF1}" type="presParOf" srcId="{0976A5E0-8A7C-47E1-98EB-BF806D08BC00}" destId="{BFEAF187-BE89-428A-AC53-A12621A28BC3}" srcOrd="0" destOrd="0" presId="urn:microsoft.com/office/officeart/2005/8/layout/radial3"/>
    <dgm:cxn modelId="{E531DECD-A3DC-4181-9513-29AA048193C2}" type="presParOf" srcId="{BFEAF187-BE89-428A-AC53-A12621A28BC3}" destId="{4B5D1BFC-AA10-41A2-9D5D-0BAD5C7F5870}" srcOrd="0" destOrd="0" presId="urn:microsoft.com/office/officeart/2005/8/layout/radial3"/>
    <dgm:cxn modelId="{9ECBD8D4-5D49-4726-8CFA-0554CD446BD4}" type="presParOf" srcId="{BFEAF187-BE89-428A-AC53-A12621A28BC3}" destId="{0D72B2DE-95E7-4C70-9465-DD8FD37E39C4}" srcOrd="1" destOrd="0" presId="urn:microsoft.com/office/officeart/2005/8/layout/radial3"/>
    <dgm:cxn modelId="{7B1FA77E-B2C4-4310-A164-B02082BB1F7A}" type="presParOf" srcId="{BFEAF187-BE89-428A-AC53-A12621A28BC3}" destId="{94DB4B71-1FC2-4979-95FB-A21C88E584DD}" srcOrd="2" destOrd="0" presId="urn:microsoft.com/office/officeart/2005/8/layout/radial3"/>
    <dgm:cxn modelId="{4306C1A1-12A9-473F-AF70-FF382CD8060D}" type="presParOf" srcId="{BFEAF187-BE89-428A-AC53-A12621A28BC3}" destId="{03E416E1-73B4-4BC9-ACCA-CC06B83BAC60}"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CD70E-3771-4286-BDAC-773A6AF90B1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835D4ECC-89A4-4C5B-98F6-C54314BDB75B}">
      <dgm:prSet phldrT="[Text]"/>
      <dgm:spPr/>
      <dgm:t>
        <a:bodyPr/>
        <a:lstStyle/>
        <a:p>
          <a:pPr>
            <a:buSzPts val="2800"/>
          </a:pPr>
          <a:r>
            <a:rPr lang="vi-VN" b="1">
              <a:solidFill>
                <a:srgbClr val="BE982C"/>
              </a:solidFill>
            </a:rPr>
            <a:t>Library</a:t>
          </a:r>
          <a:endParaRPr lang="en-US"/>
        </a:p>
      </dgm:t>
    </dgm:pt>
    <dgm:pt modelId="{F5161BF9-B89E-4886-8068-48288B694754}" type="parTrans" cxnId="{C98DFB9B-14E5-4BBC-8170-EC3477D6388A}">
      <dgm:prSet/>
      <dgm:spPr/>
      <dgm:t>
        <a:bodyPr/>
        <a:lstStyle/>
        <a:p>
          <a:endParaRPr lang="en-US"/>
        </a:p>
      </dgm:t>
    </dgm:pt>
    <dgm:pt modelId="{2AB46186-98BA-4A0E-B856-5F724BA58D1C}" type="sibTrans" cxnId="{C98DFB9B-14E5-4BBC-8170-EC3477D6388A}">
      <dgm:prSet/>
      <dgm:spPr/>
      <dgm:t>
        <a:bodyPr/>
        <a:lstStyle/>
        <a:p>
          <a:endParaRPr lang="en-US"/>
        </a:p>
      </dgm:t>
    </dgm:pt>
    <dgm:pt modelId="{BB93AFDB-DF26-4C7E-843B-A2F465420F2B}">
      <dgm:prSet phldrT="[Text]"/>
      <dgm:spPr/>
      <dgm:t>
        <a:bodyPr/>
        <a:lstStyle/>
        <a:p>
          <a:r>
            <a:rPr lang="en-US"/>
            <a:t>Websites</a:t>
          </a:r>
        </a:p>
      </dgm:t>
    </dgm:pt>
    <dgm:pt modelId="{174C8A07-45B8-4E5C-9C3F-530615D0E0FF}" type="parTrans" cxnId="{2D96EE48-BE3B-459C-8D18-E2BBBE8231FF}">
      <dgm:prSet/>
      <dgm:spPr/>
      <dgm:t>
        <a:bodyPr/>
        <a:lstStyle/>
        <a:p>
          <a:endParaRPr lang="en-US"/>
        </a:p>
      </dgm:t>
    </dgm:pt>
    <dgm:pt modelId="{392866C0-6742-4BEC-B80D-0DA022CC21AD}" type="sibTrans" cxnId="{2D96EE48-BE3B-459C-8D18-E2BBBE8231FF}">
      <dgm:prSet/>
      <dgm:spPr/>
      <dgm:t>
        <a:bodyPr/>
        <a:lstStyle/>
        <a:p>
          <a:endParaRPr lang="en-US"/>
        </a:p>
      </dgm:t>
    </dgm:pt>
    <dgm:pt modelId="{6A1622B8-A25A-4296-9832-85AFD0E8B6D5}">
      <dgm:prSet phldrT="[Text]"/>
      <dgm:spPr/>
      <dgm:t>
        <a:bodyPr/>
        <a:lstStyle/>
        <a:p>
          <a:r>
            <a:rPr lang="en-US"/>
            <a:t>Máy</a:t>
          </a:r>
        </a:p>
      </dgm:t>
    </dgm:pt>
    <dgm:pt modelId="{F9C56DF4-82BA-4001-8BCE-9D4EC7C2A7FC}" type="parTrans" cxnId="{D18AD87F-9CA1-43CC-A00F-9276539D8849}">
      <dgm:prSet/>
      <dgm:spPr/>
      <dgm:t>
        <a:bodyPr/>
        <a:lstStyle/>
        <a:p>
          <a:endParaRPr lang="en-US"/>
        </a:p>
      </dgm:t>
    </dgm:pt>
    <dgm:pt modelId="{DED4B9CC-E8D9-4E10-B611-F046E17C065F}" type="sibTrans" cxnId="{D18AD87F-9CA1-43CC-A00F-9276539D8849}">
      <dgm:prSet/>
      <dgm:spPr/>
      <dgm:t>
        <a:bodyPr/>
        <a:lstStyle/>
        <a:p>
          <a:endParaRPr lang="en-US"/>
        </a:p>
      </dgm:t>
    </dgm:pt>
    <dgm:pt modelId="{CF303A65-5B24-455F-9F1D-08F134D2A49C}">
      <dgm:prSet phldrT="[Text]"/>
      <dgm:spPr/>
      <dgm:t>
        <a:bodyPr/>
        <a:lstStyle/>
        <a:p>
          <a:r>
            <a:rPr lang="en-US"/>
            <a:t>AI</a:t>
          </a:r>
        </a:p>
      </dgm:t>
    </dgm:pt>
    <dgm:pt modelId="{58B2CF9A-9E8F-4EE7-A7FA-9C2C725B8515}" type="parTrans" cxnId="{B7447179-D339-4C37-966E-9A8A92AC84DD}">
      <dgm:prSet/>
      <dgm:spPr/>
      <dgm:t>
        <a:bodyPr/>
        <a:lstStyle/>
        <a:p>
          <a:endParaRPr lang="en-US"/>
        </a:p>
      </dgm:t>
    </dgm:pt>
    <dgm:pt modelId="{6056AD2F-5CA3-4168-ABB6-9DBDF4CAE034}" type="sibTrans" cxnId="{B7447179-D339-4C37-966E-9A8A92AC84DD}">
      <dgm:prSet/>
      <dgm:spPr/>
      <dgm:t>
        <a:bodyPr/>
        <a:lstStyle/>
        <a:p>
          <a:endParaRPr lang="en-US"/>
        </a:p>
      </dgm:t>
    </dgm:pt>
    <dgm:pt modelId="{0976A5E0-8A7C-47E1-98EB-BF806D08BC00}" type="pres">
      <dgm:prSet presAssocID="{1B6CD70E-3771-4286-BDAC-773A6AF90B1F}" presName="composite" presStyleCnt="0">
        <dgm:presLayoutVars>
          <dgm:chMax val="1"/>
          <dgm:dir/>
          <dgm:resizeHandles val="exact"/>
        </dgm:presLayoutVars>
      </dgm:prSet>
      <dgm:spPr/>
    </dgm:pt>
    <dgm:pt modelId="{BFEAF187-BE89-428A-AC53-A12621A28BC3}" type="pres">
      <dgm:prSet presAssocID="{1B6CD70E-3771-4286-BDAC-773A6AF90B1F}" presName="radial" presStyleCnt="0">
        <dgm:presLayoutVars>
          <dgm:animLvl val="ctr"/>
        </dgm:presLayoutVars>
      </dgm:prSet>
      <dgm:spPr/>
    </dgm:pt>
    <dgm:pt modelId="{4B5D1BFC-AA10-41A2-9D5D-0BAD5C7F5870}" type="pres">
      <dgm:prSet presAssocID="{835D4ECC-89A4-4C5B-98F6-C54314BDB75B}" presName="centerShape" presStyleLbl="vennNode1" presStyleIdx="0" presStyleCnt="4"/>
      <dgm:spPr/>
    </dgm:pt>
    <dgm:pt modelId="{0D72B2DE-95E7-4C70-9465-DD8FD37E39C4}" type="pres">
      <dgm:prSet presAssocID="{BB93AFDB-DF26-4C7E-843B-A2F465420F2B}" presName="node" presStyleLbl="vennNode1" presStyleIdx="1" presStyleCnt="4">
        <dgm:presLayoutVars>
          <dgm:bulletEnabled val="1"/>
        </dgm:presLayoutVars>
      </dgm:prSet>
      <dgm:spPr/>
    </dgm:pt>
    <dgm:pt modelId="{94DB4B71-1FC2-4979-95FB-A21C88E584DD}" type="pres">
      <dgm:prSet presAssocID="{6A1622B8-A25A-4296-9832-85AFD0E8B6D5}" presName="node" presStyleLbl="vennNode1" presStyleIdx="2" presStyleCnt="4">
        <dgm:presLayoutVars>
          <dgm:bulletEnabled val="1"/>
        </dgm:presLayoutVars>
      </dgm:prSet>
      <dgm:spPr/>
    </dgm:pt>
    <dgm:pt modelId="{03E416E1-73B4-4BC9-ACCA-CC06B83BAC60}" type="pres">
      <dgm:prSet presAssocID="{CF303A65-5B24-455F-9F1D-08F134D2A49C}" presName="node" presStyleLbl="vennNode1" presStyleIdx="3" presStyleCnt="4">
        <dgm:presLayoutVars>
          <dgm:bulletEnabled val="1"/>
        </dgm:presLayoutVars>
      </dgm:prSet>
      <dgm:spPr/>
    </dgm:pt>
  </dgm:ptLst>
  <dgm:cxnLst>
    <dgm:cxn modelId="{97664503-D2C9-4E4E-BB18-BC63184C4595}" type="presOf" srcId="{6A1622B8-A25A-4296-9832-85AFD0E8B6D5}" destId="{94DB4B71-1FC2-4979-95FB-A21C88E584DD}" srcOrd="0" destOrd="0" presId="urn:microsoft.com/office/officeart/2005/8/layout/radial3"/>
    <dgm:cxn modelId="{68AF3532-5F64-4566-B562-0FE4E3530167}" type="presOf" srcId="{1B6CD70E-3771-4286-BDAC-773A6AF90B1F}" destId="{0976A5E0-8A7C-47E1-98EB-BF806D08BC00}" srcOrd="0" destOrd="0" presId="urn:microsoft.com/office/officeart/2005/8/layout/radial3"/>
    <dgm:cxn modelId="{FDA1E23A-9332-4105-9BCC-161EACD8271E}" type="presOf" srcId="{CF303A65-5B24-455F-9F1D-08F134D2A49C}" destId="{03E416E1-73B4-4BC9-ACCA-CC06B83BAC60}" srcOrd="0" destOrd="0" presId="urn:microsoft.com/office/officeart/2005/8/layout/radial3"/>
    <dgm:cxn modelId="{27F43C62-3D9A-4928-B86C-911241620846}" type="presOf" srcId="{835D4ECC-89A4-4C5B-98F6-C54314BDB75B}" destId="{4B5D1BFC-AA10-41A2-9D5D-0BAD5C7F5870}" srcOrd="0" destOrd="0" presId="urn:microsoft.com/office/officeart/2005/8/layout/radial3"/>
    <dgm:cxn modelId="{2D96EE48-BE3B-459C-8D18-E2BBBE8231FF}" srcId="{835D4ECC-89A4-4C5B-98F6-C54314BDB75B}" destId="{BB93AFDB-DF26-4C7E-843B-A2F465420F2B}" srcOrd="0" destOrd="0" parTransId="{174C8A07-45B8-4E5C-9C3F-530615D0E0FF}" sibTransId="{392866C0-6742-4BEC-B80D-0DA022CC21AD}"/>
    <dgm:cxn modelId="{B7447179-D339-4C37-966E-9A8A92AC84DD}" srcId="{835D4ECC-89A4-4C5B-98F6-C54314BDB75B}" destId="{CF303A65-5B24-455F-9F1D-08F134D2A49C}" srcOrd="2" destOrd="0" parTransId="{58B2CF9A-9E8F-4EE7-A7FA-9C2C725B8515}" sibTransId="{6056AD2F-5CA3-4168-ABB6-9DBDF4CAE034}"/>
    <dgm:cxn modelId="{D18AD87F-9CA1-43CC-A00F-9276539D8849}" srcId="{835D4ECC-89A4-4C5B-98F6-C54314BDB75B}" destId="{6A1622B8-A25A-4296-9832-85AFD0E8B6D5}" srcOrd="1" destOrd="0" parTransId="{F9C56DF4-82BA-4001-8BCE-9D4EC7C2A7FC}" sibTransId="{DED4B9CC-E8D9-4E10-B611-F046E17C065F}"/>
    <dgm:cxn modelId="{C98DFB9B-14E5-4BBC-8170-EC3477D6388A}" srcId="{1B6CD70E-3771-4286-BDAC-773A6AF90B1F}" destId="{835D4ECC-89A4-4C5B-98F6-C54314BDB75B}" srcOrd="0" destOrd="0" parTransId="{F5161BF9-B89E-4886-8068-48288B694754}" sibTransId="{2AB46186-98BA-4A0E-B856-5F724BA58D1C}"/>
    <dgm:cxn modelId="{200573FA-1867-4370-B070-E5DAF39B3774}" type="presOf" srcId="{BB93AFDB-DF26-4C7E-843B-A2F465420F2B}" destId="{0D72B2DE-95E7-4C70-9465-DD8FD37E39C4}" srcOrd="0" destOrd="0" presId="urn:microsoft.com/office/officeart/2005/8/layout/radial3"/>
    <dgm:cxn modelId="{A2E1030B-4FDF-45AC-A911-8E3ABD455AF1}" type="presParOf" srcId="{0976A5E0-8A7C-47E1-98EB-BF806D08BC00}" destId="{BFEAF187-BE89-428A-AC53-A12621A28BC3}" srcOrd="0" destOrd="0" presId="urn:microsoft.com/office/officeart/2005/8/layout/radial3"/>
    <dgm:cxn modelId="{E531DECD-A3DC-4181-9513-29AA048193C2}" type="presParOf" srcId="{BFEAF187-BE89-428A-AC53-A12621A28BC3}" destId="{4B5D1BFC-AA10-41A2-9D5D-0BAD5C7F5870}" srcOrd="0" destOrd="0" presId="urn:microsoft.com/office/officeart/2005/8/layout/radial3"/>
    <dgm:cxn modelId="{9ECBD8D4-5D49-4726-8CFA-0554CD446BD4}" type="presParOf" srcId="{BFEAF187-BE89-428A-AC53-A12621A28BC3}" destId="{0D72B2DE-95E7-4C70-9465-DD8FD37E39C4}" srcOrd="1" destOrd="0" presId="urn:microsoft.com/office/officeart/2005/8/layout/radial3"/>
    <dgm:cxn modelId="{7B1FA77E-B2C4-4310-A164-B02082BB1F7A}" type="presParOf" srcId="{BFEAF187-BE89-428A-AC53-A12621A28BC3}" destId="{94DB4B71-1FC2-4979-95FB-A21C88E584DD}" srcOrd="2" destOrd="0" presId="urn:microsoft.com/office/officeart/2005/8/layout/radial3"/>
    <dgm:cxn modelId="{4306C1A1-12A9-473F-AF70-FF382CD8060D}" type="presParOf" srcId="{BFEAF187-BE89-428A-AC53-A12621A28BC3}" destId="{03E416E1-73B4-4BC9-ACCA-CC06B83BAC60}"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D1BFC-AA10-41A2-9D5D-0BAD5C7F5870}">
      <dsp:nvSpPr>
        <dsp:cNvPr id="0" name=""/>
        <dsp:cNvSpPr/>
      </dsp:nvSpPr>
      <dsp:spPr>
        <a:xfrm>
          <a:off x="1799828" y="1189854"/>
          <a:ext cx="2496343" cy="2496343"/>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SzPts val="2800"/>
            <a:buNone/>
          </a:pPr>
          <a:r>
            <a:rPr lang="en-US" sz="6500" kern="1200">
              <a:solidFill>
                <a:schemeClr val="tx1">
                  <a:lumMod val="85000"/>
                  <a:lumOff val="15000"/>
                </a:schemeClr>
              </a:solidFill>
            </a:rPr>
            <a:t>CS</a:t>
          </a:r>
        </a:p>
      </dsp:txBody>
      <dsp:txXfrm>
        <a:off x="2165409" y="1555435"/>
        <a:ext cx="1765181" cy="1765181"/>
      </dsp:txXfrm>
    </dsp:sp>
    <dsp:sp modelId="{0D72B2DE-95E7-4C70-9465-DD8FD37E39C4}">
      <dsp:nvSpPr>
        <dsp:cNvPr id="0" name=""/>
        <dsp:cNvSpPr/>
      </dsp:nvSpPr>
      <dsp:spPr>
        <a:xfrm>
          <a:off x="2423914" y="189835"/>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Trường học</a:t>
          </a:r>
        </a:p>
      </dsp:txBody>
      <dsp:txXfrm>
        <a:off x="2606704" y="372625"/>
        <a:ext cx="882591" cy="882591"/>
      </dsp:txXfrm>
    </dsp:sp>
    <dsp:sp modelId="{94DB4B71-1FC2-4979-95FB-A21C88E584DD}">
      <dsp:nvSpPr>
        <dsp:cNvPr id="0" name=""/>
        <dsp:cNvSpPr/>
      </dsp:nvSpPr>
      <dsp:spPr>
        <a:xfrm>
          <a:off x="3830430" y="2625992"/>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Lớp học</a:t>
          </a:r>
        </a:p>
      </dsp:txBody>
      <dsp:txXfrm>
        <a:off x="4013220" y="2808782"/>
        <a:ext cx="882591" cy="882591"/>
      </dsp:txXfrm>
    </dsp:sp>
    <dsp:sp modelId="{03E416E1-73B4-4BC9-ACCA-CC06B83BAC60}">
      <dsp:nvSpPr>
        <dsp:cNvPr id="0" name=""/>
        <dsp:cNvSpPr/>
      </dsp:nvSpPr>
      <dsp:spPr>
        <a:xfrm>
          <a:off x="1017397" y="2625992"/>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Công cụ</a:t>
          </a:r>
        </a:p>
      </dsp:txBody>
      <dsp:txXfrm>
        <a:off x="1200187" y="2808782"/>
        <a:ext cx="882591" cy="882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D1BFC-AA10-41A2-9D5D-0BAD5C7F5870}">
      <dsp:nvSpPr>
        <dsp:cNvPr id="0" name=""/>
        <dsp:cNvSpPr/>
      </dsp:nvSpPr>
      <dsp:spPr>
        <a:xfrm>
          <a:off x="1799828" y="1189854"/>
          <a:ext cx="2496343" cy="2496343"/>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SzPts val="2800"/>
            <a:buNone/>
          </a:pPr>
          <a:r>
            <a:rPr lang="en-US" sz="6500" kern="1200">
              <a:solidFill>
                <a:schemeClr val="tx1">
                  <a:lumMod val="85000"/>
                  <a:lumOff val="15000"/>
                </a:schemeClr>
              </a:solidFill>
            </a:rPr>
            <a:t>CS</a:t>
          </a:r>
        </a:p>
      </dsp:txBody>
      <dsp:txXfrm>
        <a:off x="2165409" y="1555435"/>
        <a:ext cx="1765181" cy="1765181"/>
      </dsp:txXfrm>
    </dsp:sp>
    <dsp:sp modelId="{0D72B2DE-95E7-4C70-9465-DD8FD37E39C4}">
      <dsp:nvSpPr>
        <dsp:cNvPr id="0" name=""/>
        <dsp:cNvSpPr/>
      </dsp:nvSpPr>
      <dsp:spPr>
        <a:xfrm>
          <a:off x="2423914" y="189835"/>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Phần mềm</a:t>
          </a:r>
        </a:p>
      </dsp:txBody>
      <dsp:txXfrm>
        <a:off x="2606704" y="372625"/>
        <a:ext cx="882591" cy="882591"/>
      </dsp:txXfrm>
    </dsp:sp>
    <dsp:sp modelId="{94DB4B71-1FC2-4979-95FB-A21C88E584DD}">
      <dsp:nvSpPr>
        <dsp:cNvPr id="0" name=""/>
        <dsp:cNvSpPr/>
      </dsp:nvSpPr>
      <dsp:spPr>
        <a:xfrm>
          <a:off x="3830430" y="2625992"/>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Lớp học</a:t>
          </a:r>
        </a:p>
      </dsp:txBody>
      <dsp:txXfrm>
        <a:off x="4013220" y="2808782"/>
        <a:ext cx="882591" cy="882591"/>
      </dsp:txXfrm>
    </dsp:sp>
    <dsp:sp modelId="{03E416E1-73B4-4BC9-ACCA-CC06B83BAC60}">
      <dsp:nvSpPr>
        <dsp:cNvPr id="0" name=""/>
        <dsp:cNvSpPr/>
      </dsp:nvSpPr>
      <dsp:spPr>
        <a:xfrm>
          <a:off x="1017397" y="2625992"/>
          <a:ext cx="1248171" cy="1248171"/>
        </a:xfrm>
        <a:prstGeom prst="ellipse">
          <a:avLst/>
        </a:prstGeom>
        <a:solidFill>
          <a:srgbClr val="76A4EE">
            <a:alpha val="50000"/>
          </a:srgbClr>
        </a:solidFill>
        <a:ln w="25400" cap="flat" cmpd="sng" algn="ctr">
          <a:solidFill>
            <a:srgbClr val="0000FF"/>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AI</a:t>
          </a:r>
        </a:p>
      </dsp:txBody>
      <dsp:txXfrm>
        <a:off x="1200187" y="2808782"/>
        <a:ext cx="882591" cy="882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D1BFC-AA10-41A2-9D5D-0BAD5C7F5870}">
      <dsp:nvSpPr>
        <dsp:cNvPr id="0" name=""/>
        <dsp:cNvSpPr/>
      </dsp:nvSpPr>
      <dsp:spPr>
        <a:xfrm>
          <a:off x="1799828" y="1189854"/>
          <a:ext cx="2496343" cy="24963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SzPts val="2800"/>
            <a:buNone/>
          </a:pPr>
          <a:r>
            <a:rPr lang="vi-VN" sz="3800" b="1" kern="1200">
              <a:solidFill>
                <a:srgbClr val="BE982C"/>
              </a:solidFill>
            </a:rPr>
            <a:t>Library</a:t>
          </a:r>
          <a:endParaRPr lang="en-US" sz="3800" kern="1200"/>
        </a:p>
      </dsp:txBody>
      <dsp:txXfrm>
        <a:off x="2165409" y="1555435"/>
        <a:ext cx="1765181" cy="1765181"/>
      </dsp:txXfrm>
    </dsp:sp>
    <dsp:sp modelId="{0D72B2DE-95E7-4C70-9465-DD8FD37E39C4}">
      <dsp:nvSpPr>
        <dsp:cNvPr id="0" name=""/>
        <dsp:cNvSpPr/>
      </dsp:nvSpPr>
      <dsp:spPr>
        <a:xfrm>
          <a:off x="2423914" y="189835"/>
          <a:ext cx="1248171" cy="12481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Websites</a:t>
          </a:r>
        </a:p>
      </dsp:txBody>
      <dsp:txXfrm>
        <a:off x="2606704" y="372625"/>
        <a:ext cx="882591" cy="882591"/>
      </dsp:txXfrm>
    </dsp:sp>
    <dsp:sp modelId="{94DB4B71-1FC2-4979-95FB-A21C88E584DD}">
      <dsp:nvSpPr>
        <dsp:cNvPr id="0" name=""/>
        <dsp:cNvSpPr/>
      </dsp:nvSpPr>
      <dsp:spPr>
        <a:xfrm>
          <a:off x="3830430" y="2625992"/>
          <a:ext cx="1248171" cy="12481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Máy</a:t>
          </a:r>
        </a:p>
      </dsp:txBody>
      <dsp:txXfrm>
        <a:off x="4013220" y="2808782"/>
        <a:ext cx="882591" cy="882591"/>
      </dsp:txXfrm>
    </dsp:sp>
    <dsp:sp modelId="{03E416E1-73B4-4BC9-ACCA-CC06B83BAC60}">
      <dsp:nvSpPr>
        <dsp:cNvPr id="0" name=""/>
        <dsp:cNvSpPr/>
      </dsp:nvSpPr>
      <dsp:spPr>
        <a:xfrm>
          <a:off x="1017397" y="2625992"/>
          <a:ext cx="1248171" cy="12481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AI</a:t>
          </a:r>
        </a:p>
      </dsp:txBody>
      <dsp:txXfrm>
        <a:off x="1200187" y="2808782"/>
        <a:ext cx="882591" cy="88259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3" name="Google Shape;3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6286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93bf8a4c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793bf8a4c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93bf8a4c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g793bf8a4ca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93bf8a4ca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g793bf8a4ca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f8a4ca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793bf8a4ca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Font typeface="Arial"/>
              <a:buChar char="-"/>
            </a:pPr>
            <a:r>
              <a:rPr lang="vi" sz="1100">
                <a:latin typeface="Arial"/>
                <a:ea typeface="Arial"/>
                <a:cs typeface="Arial"/>
                <a:sym typeface="Arial"/>
              </a:rPr>
              <a:t>Thi, điểm TB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9182a23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9182a23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47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93bf8a4ca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g793bf8a4ca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93bf8a4ca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793bf8a4ca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r>
              <a:rPr lang="vi">
                <a:latin typeface="Arial"/>
                <a:ea typeface="Arial"/>
                <a:cs typeface="Arial"/>
                <a:sym typeface="Arial"/>
              </a:rPr>
              <a:t>Hiện tên giáo viên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93bf8a4ca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793bf8a4ca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93bf8a4ca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793bf8a4ca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48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442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917ef24a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7917ef24a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917ef24ac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g7917ef24ac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917ef24ac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g7917ef24ac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269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53"/>
          <p:cNvSpPr txBox="1">
            <a:spLocks noGrp="1"/>
          </p:cNvSpPr>
          <p:nvPr>
            <p:ph type="title"/>
          </p:nvPr>
        </p:nvSpPr>
        <p:spPr>
          <a:xfrm>
            <a:off x="311150" y="444500"/>
            <a:ext cx="8521700" cy="573088"/>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3"/>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lvl="0" indent="-228600" algn="l">
              <a:lnSpc>
                <a:spcPct val="115000"/>
              </a:lnSpc>
              <a:spcBef>
                <a:spcPts val="0"/>
              </a:spcBef>
              <a:spcAft>
                <a:spcPts val="0"/>
              </a:spcAft>
              <a:buSzPts val="14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53"/>
          <p:cNvSpPr txBox="1">
            <a:spLocks noGrp="1"/>
          </p:cNvSpPr>
          <p:nvPr>
            <p:ph type="sldNum" idx="12"/>
          </p:nvPr>
        </p:nvSpPr>
        <p:spPr>
          <a:xfrm>
            <a:off x="8472488" y="4662488"/>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extLst>
      <p:ext uri="{BB962C8B-B14F-4D97-AF65-F5344CB8AC3E}">
        <p14:creationId xmlns:p14="http://schemas.microsoft.com/office/powerpoint/2010/main" val="257491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slide" Target="slide9.xml"/></Relationships>
</file>

<file path=ppt/slides/_rels/slide4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slide" Target="slide5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p1">
            <a:extLst>
              <a:ext uri="{FF2B5EF4-FFF2-40B4-BE49-F238E27FC236}">
                <a16:creationId xmlns:a16="http://schemas.microsoft.com/office/drawing/2014/main" id="{5A167402-2980-4777-AAEE-C9247A97D959}"/>
              </a:ext>
            </a:extLst>
          </p:cNvPr>
          <p:cNvSpPr txBox="1">
            <a:spLocks/>
          </p:cNvSpPr>
          <p:nvPr/>
        </p:nvSpPr>
        <p:spPr>
          <a:xfrm>
            <a:off x="-195943" y="1249960"/>
            <a:ext cx="933994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800"/>
            </a:pPr>
            <a:r>
              <a:rPr lang="en-US" sz="8000" b="1">
                <a:solidFill>
                  <a:srgbClr val="0000FF"/>
                </a:solidFill>
                <a:latin typeface="+mj-lt"/>
                <a:cs typeface="Times New Roman" panose="02020603050405020304" pitchFamily="18" charset="0"/>
              </a:rPr>
              <a:t>ISOS</a:t>
            </a:r>
            <a:endParaRPr lang="en-US" sz="8000" b="1" dirty="0">
              <a:solidFill>
                <a:srgbClr val="0000FF"/>
              </a:solidFill>
              <a:latin typeface="+mj-lt"/>
              <a:cs typeface="Times New Roman" panose="02020603050405020304" pitchFamily="18" charset="0"/>
            </a:endParaRPr>
          </a:p>
        </p:txBody>
      </p:sp>
      <p:sp>
        <p:nvSpPr>
          <p:cNvPr id="3" name="Google Shape;86;p1">
            <a:extLst>
              <a:ext uri="{FF2B5EF4-FFF2-40B4-BE49-F238E27FC236}">
                <a16:creationId xmlns:a16="http://schemas.microsoft.com/office/drawing/2014/main" id="{2C98A366-09D0-445E-A52C-29886B90BF2B}"/>
              </a:ext>
            </a:extLst>
          </p:cNvPr>
          <p:cNvSpPr txBox="1"/>
          <p:nvPr/>
        </p:nvSpPr>
        <p:spPr>
          <a:xfrm>
            <a:off x="840059" y="2593588"/>
            <a:ext cx="7575395" cy="909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2500" b="1" i="1" u="none" strike="noStrike" cap="none">
                <a:solidFill>
                  <a:schemeClr val="dk1"/>
                </a:solidFill>
                <a:latin typeface="+mj-lt"/>
                <a:ea typeface="Times New Roman"/>
                <a:cs typeface="Times New Roman"/>
                <a:sym typeface="Times New Roman"/>
              </a:rPr>
              <a:t>(Information Systems On Schools)</a:t>
            </a:r>
            <a:endParaRPr sz="2500" b="0" i="0" u="none" strike="noStrike" cap="none" dirty="0">
              <a:solidFill>
                <a:srgbClr val="000000"/>
              </a:solidFill>
              <a:latin typeface="+mj-lt"/>
              <a:sym typeface="Arial"/>
            </a:endParaRPr>
          </a:p>
        </p:txBody>
      </p:sp>
    </p:spTree>
    <p:extLst>
      <p:ext uri="{BB962C8B-B14F-4D97-AF65-F5344CB8AC3E}">
        <p14:creationId xmlns:p14="http://schemas.microsoft.com/office/powerpoint/2010/main" val="32818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14A5D5-C5BB-42CD-903B-A51FC8B8DC84}"/>
              </a:ext>
            </a:extLst>
          </p:cNvPr>
          <p:cNvPicPr>
            <a:picLocks noChangeAspect="1"/>
          </p:cNvPicPr>
          <p:nvPr/>
        </p:nvPicPr>
        <p:blipFill>
          <a:blip r:embed="rId2"/>
          <a:stretch>
            <a:fillRect/>
          </a:stretch>
        </p:blipFill>
        <p:spPr>
          <a:xfrm>
            <a:off x="0" y="1159935"/>
            <a:ext cx="3511051" cy="3315421"/>
          </a:xfrm>
          <a:prstGeom prst="rect">
            <a:avLst/>
          </a:prstGeom>
        </p:spPr>
      </p:pic>
      <p:sp>
        <p:nvSpPr>
          <p:cNvPr id="5" name="Thought Bubble: Cloud 4">
            <a:extLst>
              <a:ext uri="{FF2B5EF4-FFF2-40B4-BE49-F238E27FC236}">
                <a16:creationId xmlns:a16="http://schemas.microsoft.com/office/drawing/2014/main" id="{DA3EB579-9DAF-465C-AECA-BD6327095016}"/>
              </a:ext>
            </a:extLst>
          </p:cNvPr>
          <p:cNvSpPr/>
          <p:nvPr/>
        </p:nvSpPr>
        <p:spPr>
          <a:xfrm>
            <a:off x="4466285" y="270931"/>
            <a:ext cx="4343178" cy="2353324"/>
          </a:xfrm>
          <a:prstGeom prst="cloudCallout">
            <a:avLst>
              <a:gd name="adj1" fmla="val -77367"/>
              <a:gd name="adj2" fmla="val 40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Lớp bảo quản Sổ đầu bài chưa tốt, mất bìa, rách, lem mực,….</a:t>
            </a:r>
            <a:endParaRPr lang="en-US" sz="2400" dirty="0">
              <a:solidFill>
                <a:schemeClr val="tx1"/>
              </a:solidFill>
            </a:endParaRPr>
          </a:p>
        </p:txBody>
      </p:sp>
      <p:sp>
        <p:nvSpPr>
          <p:cNvPr id="6" name="Thought Bubble: Cloud 5">
            <a:extLst>
              <a:ext uri="{FF2B5EF4-FFF2-40B4-BE49-F238E27FC236}">
                <a16:creationId xmlns:a16="http://schemas.microsoft.com/office/drawing/2014/main" id="{61515446-80F8-4167-8C36-82084C58197B}"/>
              </a:ext>
            </a:extLst>
          </p:cNvPr>
          <p:cNvSpPr/>
          <p:nvPr/>
        </p:nvSpPr>
        <p:spPr>
          <a:xfrm>
            <a:off x="4466285" y="2691931"/>
            <a:ext cx="4343178" cy="2353324"/>
          </a:xfrm>
          <a:prstGeom prst="cloudCallout">
            <a:avLst>
              <a:gd name="adj1" fmla="val -80619"/>
              <a:gd name="adj2" fmla="val -1652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Việc sử dụng và bảo quản Sổ Đầu Bài còn chưa tốt muốn hiện đại thì làm sao ?  </a:t>
            </a:r>
            <a:endParaRPr lang="en-US" sz="2400" dirty="0">
              <a:solidFill>
                <a:schemeClr val="tx1"/>
              </a:solidFill>
            </a:endParaRPr>
          </a:p>
        </p:txBody>
      </p:sp>
    </p:spTree>
    <p:extLst>
      <p:ext uri="{BB962C8B-B14F-4D97-AF65-F5344CB8AC3E}">
        <p14:creationId xmlns:p14="http://schemas.microsoft.com/office/powerpoint/2010/main" val="308334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2" presetClass="emph" presetSubtype="0" repeatCount="indefinite" fill="hold" nodeType="afterEffect">
                                  <p:stCondLst>
                                    <p:cond delay="500"/>
                                  </p:stCondLst>
                                  <p:childTnLst>
                                    <p:animRot by="120000">
                                      <p:cBhvr>
                                        <p:cTn id="10" dur="100" fill="hold">
                                          <p:stCondLst>
                                            <p:cond delay="0"/>
                                          </p:stCondLst>
                                        </p:cTn>
                                        <p:tgtEl>
                                          <p:spTgt spid="4"/>
                                        </p:tgtEl>
                                        <p:attrNameLst>
                                          <p:attrName>r</p:attrName>
                                        </p:attrNameLst>
                                      </p:cBhvr>
                                    </p:animRot>
                                    <p:animRot by="-240000">
                                      <p:cBhvr>
                                        <p:cTn id="11" dur="200" fill="hold">
                                          <p:stCondLst>
                                            <p:cond delay="200"/>
                                          </p:stCondLst>
                                        </p:cTn>
                                        <p:tgtEl>
                                          <p:spTgt spid="4"/>
                                        </p:tgtEl>
                                        <p:attrNameLst>
                                          <p:attrName>r</p:attrName>
                                        </p:attrNameLst>
                                      </p:cBhvr>
                                    </p:animRot>
                                    <p:animRot by="240000">
                                      <p:cBhvr>
                                        <p:cTn id="12" dur="200" fill="hold">
                                          <p:stCondLst>
                                            <p:cond delay="400"/>
                                          </p:stCondLst>
                                        </p:cTn>
                                        <p:tgtEl>
                                          <p:spTgt spid="4"/>
                                        </p:tgtEl>
                                        <p:attrNameLst>
                                          <p:attrName>r</p:attrName>
                                        </p:attrNameLst>
                                      </p:cBhvr>
                                    </p:animRot>
                                    <p:animRot by="-240000">
                                      <p:cBhvr>
                                        <p:cTn id="13" dur="200" fill="hold">
                                          <p:stCondLst>
                                            <p:cond delay="600"/>
                                          </p:stCondLst>
                                        </p:cTn>
                                        <p:tgtEl>
                                          <p:spTgt spid="4"/>
                                        </p:tgtEl>
                                        <p:attrNameLst>
                                          <p:attrName>r</p:attrName>
                                        </p:attrNameLst>
                                      </p:cBhvr>
                                    </p:animRot>
                                    <p:animRot by="120000">
                                      <p:cBhvr>
                                        <p:cTn id="14" dur="200" fill="hold">
                                          <p:stCondLst>
                                            <p:cond delay="800"/>
                                          </p:stCondLst>
                                        </p:cTn>
                                        <p:tgtEl>
                                          <p:spTgt spid="4"/>
                                        </p:tgtEl>
                                        <p:attrNameLst>
                                          <p:attrName>r</p:attrName>
                                        </p:attrNameLst>
                                      </p:cBhvr>
                                    </p:animRot>
                                  </p:childTnLst>
                                </p:cTn>
                              </p:par>
                              <p:par>
                                <p:cTn id="15" presetID="10" presetClass="entr"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3" presetClass="emph" presetSubtype="10" repeatCount="indefinite" fill="hold" grpId="0" nodeType="withEffect">
                                  <p:stCondLst>
                                    <p:cond delay="500"/>
                                  </p:stCondLst>
                                  <p:childTnLst>
                                    <p:animClr clrSpc="hsl" dir="ccw">
                                      <p:cBhvr override="childStyle">
                                        <p:cTn id="19" dur="2000" fill="hold"/>
                                        <p:tgtEl>
                                          <p:spTgt spid="5"/>
                                        </p:tgtEl>
                                        <p:attrNameLst>
                                          <p:attrName>style.color</p:attrName>
                                        </p:attrNameLst>
                                      </p:cBhvr>
                                      <p:to>
                                        <a:srgbClr val="A5AF1D"/>
                                      </p:to>
                                    </p:animClr>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3" presetClass="emph" presetSubtype="10" repeatCount="indefinite" fill="hold" grpId="0" nodeType="withEffect">
                                  <p:stCondLst>
                                    <p:cond delay="500"/>
                                  </p:stCondLst>
                                  <p:childTnLst>
                                    <p:animClr clrSpc="hsl" dir="ccw">
                                      <p:cBhvr override="childStyle">
                                        <p:cTn id="24" dur="2000" fill="hold"/>
                                        <p:tgtEl>
                                          <p:spTgt spid="6"/>
                                        </p:tgtEl>
                                        <p:attrNameLst>
                                          <p:attrName>style.color</p:attrName>
                                        </p:attrNameLst>
                                      </p:cBhvr>
                                      <p:to>
                                        <a:srgbClr val="A5AF1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BA47ABE3-39B0-4310-A250-FA8D08F43CB5}"/>
              </a:ext>
            </a:extLst>
          </p:cNvPr>
          <p:cNvSpPr/>
          <p:nvPr/>
        </p:nvSpPr>
        <p:spPr>
          <a:xfrm>
            <a:off x="2198648" y="690912"/>
            <a:ext cx="4746702" cy="2066692"/>
          </a:xfrm>
          <a:prstGeom prst="round2Diag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solidFill>
                  <a:srgbClr val="000000"/>
                </a:solidFill>
                <a:ea typeface="Arial"/>
                <a:cs typeface="Arial"/>
              </a:rPr>
              <a:t>Sổ đầu bài</a:t>
            </a:r>
          </a:p>
          <a:p>
            <a:pPr algn="ctr"/>
            <a:endParaRPr lang="en-US"/>
          </a:p>
        </p:txBody>
      </p:sp>
      <p:sp>
        <p:nvSpPr>
          <p:cNvPr id="8" name="Google Shape;86;p1">
            <a:extLst>
              <a:ext uri="{FF2B5EF4-FFF2-40B4-BE49-F238E27FC236}">
                <a16:creationId xmlns:a16="http://schemas.microsoft.com/office/drawing/2014/main" id="{B2DBC091-4D3A-4FF4-8802-9BD3716945D8}"/>
              </a:ext>
            </a:extLst>
          </p:cNvPr>
          <p:cNvSpPr txBox="1"/>
          <p:nvPr/>
        </p:nvSpPr>
        <p:spPr>
          <a:xfrm>
            <a:off x="784302" y="3091675"/>
            <a:ext cx="7575395" cy="909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2500" b="1" i="1" u="none" strike="noStrike" cap="none">
                <a:solidFill>
                  <a:schemeClr val="dk1"/>
                </a:solidFill>
                <a:latin typeface="+mj-lt"/>
                <a:ea typeface="Times New Roman"/>
                <a:cs typeface="Times New Roman"/>
                <a:sym typeface="Times New Roman"/>
              </a:rPr>
              <a:t>Hệ thống sổ đầu bài hiện đại</a:t>
            </a:r>
            <a:endParaRPr sz="2500" b="0" i="0" u="none" strike="noStrike" cap="none" dirty="0">
              <a:solidFill>
                <a:srgbClr val="000000"/>
              </a:solidFill>
              <a:latin typeface="+mj-lt"/>
              <a:sym typeface="Arial"/>
            </a:endParaRPr>
          </a:p>
        </p:txBody>
      </p:sp>
    </p:spTree>
    <p:extLst>
      <p:ext uri="{BB962C8B-B14F-4D97-AF65-F5344CB8AC3E}">
        <p14:creationId xmlns:p14="http://schemas.microsoft.com/office/powerpoint/2010/main" val="20853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42;g7917ef24ac_1_0">
            <a:extLst>
              <a:ext uri="{FF2B5EF4-FFF2-40B4-BE49-F238E27FC236}">
                <a16:creationId xmlns:a16="http://schemas.microsoft.com/office/drawing/2014/main" id="{850DBE2D-7B52-4D07-AE6F-BC87F0FD9E6B}"/>
              </a:ext>
            </a:extLst>
          </p:cNvPr>
          <p:cNvGrpSpPr/>
          <p:nvPr/>
        </p:nvGrpSpPr>
        <p:grpSpPr>
          <a:xfrm>
            <a:off x="311700" y="285750"/>
            <a:ext cx="8520600" cy="640200"/>
            <a:chOff x="311700" y="285750"/>
            <a:chExt cx="8520600" cy="640200"/>
          </a:xfrm>
        </p:grpSpPr>
        <p:sp>
          <p:nvSpPr>
            <p:cNvPr id="3" name="Google Shape;343;g7917ef24ac_1_0">
              <a:extLst>
                <a:ext uri="{FF2B5EF4-FFF2-40B4-BE49-F238E27FC236}">
                  <a16:creationId xmlns:a16="http://schemas.microsoft.com/office/drawing/2014/main" id="{956A5743-6A94-4341-9129-F02A567B5C19}"/>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344;g7917ef24ac_1_0">
              <a:extLst>
                <a:ext uri="{FF2B5EF4-FFF2-40B4-BE49-F238E27FC236}">
                  <a16:creationId xmlns:a16="http://schemas.microsoft.com/office/drawing/2014/main" id="{0A7EBBDB-7BE3-4C19-AD6D-096519B0B259}"/>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a:solidFill>
                    <a:srgbClr val="0000FF"/>
                  </a:solidFill>
                  <a:latin typeface="Arial"/>
                  <a:ea typeface="Arial"/>
                  <a:cs typeface="Arial"/>
                  <a:sym typeface="Arial"/>
                </a:rPr>
                <a:t>CS</a:t>
              </a:r>
              <a:endParaRPr sz="2800" b="0" i="0" u="none" strike="noStrike" cap="none">
                <a:solidFill>
                  <a:srgbClr val="0000FF"/>
                </a:solidFill>
                <a:latin typeface="Arial"/>
                <a:ea typeface="Arial"/>
                <a:cs typeface="Arial"/>
                <a:sym typeface="Arial"/>
              </a:endParaRPr>
            </a:p>
          </p:txBody>
        </p:sp>
      </p:grpSp>
      <p:sp>
        <p:nvSpPr>
          <p:cNvPr id="5" name="Google Shape;344;g7917ef24ac_1_0">
            <a:extLst>
              <a:ext uri="{FF2B5EF4-FFF2-40B4-BE49-F238E27FC236}">
                <a16:creationId xmlns:a16="http://schemas.microsoft.com/office/drawing/2014/main" id="{1D30D22A-B66F-4239-9DB9-02D0FE6BE590}"/>
              </a:ext>
            </a:extLst>
          </p:cNvPr>
          <p:cNvSpPr txBox="1"/>
          <p:nvPr/>
        </p:nvSpPr>
        <p:spPr>
          <a:xfrm>
            <a:off x="3608744"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FF"/>
                </a:solidFill>
                <a:latin typeface="Arial"/>
                <a:ea typeface="Arial"/>
                <a:cs typeface="Arial"/>
                <a:sym typeface="Arial"/>
              </a:rPr>
              <a:t>Ch</a:t>
            </a:r>
            <a:r>
              <a:rPr lang="en-US" sz="2800">
                <a:solidFill>
                  <a:srgbClr val="0000FF"/>
                </a:solidFill>
              </a:rPr>
              <a:t>ức năng</a:t>
            </a:r>
            <a:endParaRPr sz="2800" b="0" i="0" u="none" strike="noStrike" cap="none">
              <a:solidFill>
                <a:srgbClr val="0000FF"/>
              </a:solidFill>
              <a:latin typeface="Arial"/>
              <a:ea typeface="Arial"/>
              <a:cs typeface="Arial"/>
              <a:sym typeface="Arial"/>
            </a:endParaRPr>
          </a:p>
        </p:txBody>
      </p:sp>
    </p:spTree>
    <p:extLst>
      <p:ext uri="{BB962C8B-B14F-4D97-AF65-F5344CB8AC3E}">
        <p14:creationId xmlns:p14="http://schemas.microsoft.com/office/powerpoint/2010/main" val="186985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577BF0A-320E-43A3-B932-F07605CC2643}"/>
              </a:ext>
            </a:extLst>
          </p:cNvPr>
          <p:cNvGraphicFramePr/>
          <p:nvPr>
            <p:extLst>
              <p:ext uri="{D42A27DB-BD31-4B8C-83A1-F6EECF244321}">
                <p14:modId xmlns:p14="http://schemas.microsoft.com/office/powerpoint/2010/main" val="1506684274"/>
              </p:ext>
            </p:extLst>
          </p:nvPr>
        </p:nvGraphicFramePr>
        <p:xfrm>
          <a:off x="1524000" y="98425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oogle Shape;131;p4">
            <a:extLst>
              <a:ext uri="{FF2B5EF4-FFF2-40B4-BE49-F238E27FC236}">
                <a16:creationId xmlns:a16="http://schemas.microsoft.com/office/drawing/2014/main" id="{162ECDD8-B535-40CD-9F4F-C0D2065C0481}"/>
              </a:ext>
            </a:extLst>
          </p:cNvPr>
          <p:cNvSpPr txBox="1"/>
          <p:nvPr/>
        </p:nvSpPr>
        <p:spPr>
          <a:xfrm>
            <a:off x="3711958" y="346379"/>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Mô hình</a:t>
            </a:r>
            <a:endParaRPr sz="2800" b="0" i="0" u="none" strike="noStrike" cap="none">
              <a:solidFill>
                <a:srgbClr val="0000FF"/>
              </a:solidFill>
              <a:latin typeface="Arial"/>
              <a:ea typeface="Arial"/>
              <a:cs typeface="Arial"/>
              <a:sym typeface="Arial"/>
            </a:endParaRPr>
          </a:p>
        </p:txBody>
      </p:sp>
      <p:sp>
        <p:nvSpPr>
          <p:cNvPr id="10" name="Google Shape;131;p4">
            <a:extLst>
              <a:ext uri="{FF2B5EF4-FFF2-40B4-BE49-F238E27FC236}">
                <a16:creationId xmlns:a16="http://schemas.microsoft.com/office/drawing/2014/main" id="{EA14C808-99AA-41D9-9694-7494BA621C2F}"/>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nvGrpSpPr>
          <p:cNvPr id="11" name="Google Shape;129;p4">
            <a:extLst>
              <a:ext uri="{FF2B5EF4-FFF2-40B4-BE49-F238E27FC236}">
                <a16:creationId xmlns:a16="http://schemas.microsoft.com/office/drawing/2014/main" id="{C4E380C5-77E7-43A7-ADB1-43020EE0C9F8}"/>
              </a:ext>
            </a:extLst>
          </p:cNvPr>
          <p:cNvGrpSpPr/>
          <p:nvPr/>
        </p:nvGrpSpPr>
        <p:grpSpPr>
          <a:xfrm>
            <a:off x="311700" y="285750"/>
            <a:ext cx="8520600" cy="640080"/>
            <a:chOff x="311700" y="285750"/>
            <a:chExt cx="8520600" cy="640080"/>
          </a:xfrm>
        </p:grpSpPr>
        <p:sp>
          <p:nvSpPr>
            <p:cNvPr id="12" name="Google Shape;130;p4">
              <a:extLst>
                <a:ext uri="{FF2B5EF4-FFF2-40B4-BE49-F238E27FC236}">
                  <a16:creationId xmlns:a16="http://schemas.microsoft.com/office/drawing/2014/main" id="{AFF27669-9354-425D-91A2-FAB81D3EA41C}"/>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1;p4">
              <a:extLst>
                <a:ext uri="{FF2B5EF4-FFF2-40B4-BE49-F238E27FC236}">
                  <a16:creationId xmlns:a16="http://schemas.microsoft.com/office/drawing/2014/main" id="{83CE9689-07A1-4BEB-B1E2-D6EB2D081AC1}"/>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sp>
        <p:nvSpPr>
          <p:cNvPr id="14" name="Google Shape;131;p4">
            <a:extLst>
              <a:ext uri="{FF2B5EF4-FFF2-40B4-BE49-F238E27FC236}">
                <a16:creationId xmlns:a16="http://schemas.microsoft.com/office/drawing/2014/main" id="{63C9E1AB-FDE5-4F2C-B3DA-169A27FDBAA5}"/>
              </a:ext>
            </a:extLst>
          </p:cNvPr>
          <p:cNvSpPr txBox="1"/>
          <p:nvPr/>
        </p:nvSpPr>
        <p:spPr>
          <a:xfrm>
            <a:off x="6224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Sổ đầu bài</a:t>
            </a:r>
            <a:endParaRPr sz="2800" b="0" i="0" u="none" strike="noStrike" cap="none">
              <a:solidFill>
                <a:srgbClr val="0000FF"/>
              </a:solidFill>
              <a:latin typeface="Arial"/>
              <a:ea typeface="Arial"/>
              <a:cs typeface="Arial"/>
              <a:sym typeface="Arial"/>
            </a:endParaRPr>
          </a:p>
        </p:txBody>
      </p:sp>
    </p:spTree>
    <p:extLst>
      <p:ext uri="{BB962C8B-B14F-4D97-AF65-F5344CB8AC3E}">
        <p14:creationId xmlns:p14="http://schemas.microsoft.com/office/powerpoint/2010/main" val="420657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4">
            <a:extLst>
              <a:ext uri="{FF2B5EF4-FFF2-40B4-BE49-F238E27FC236}">
                <a16:creationId xmlns:a16="http://schemas.microsoft.com/office/drawing/2014/main" id="{0890100E-40AF-40A7-9330-5D45AB1A5E2B}"/>
              </a:ext>
            </a:extLst>
          </p:cNvPr>
          <p:cNvSpPr txBox="1"/>
          <p:nvPr/>
        </p:nvSpPr>
        <p:spPr>
          <a:xfrm>
            <a:off x="3711958" y="346379"/>
            <a:ext cx="205694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LIÊN KẾT</a:t>
            </a:r>
            <a:endParaRPr sz="2800" b="0" i="0" u="none" strike="noStrike" cap="none">
              <a:solidFill>
                <a:srgbClr val="0000FF"/>
              </a:solidFill>
              <a:latin typeface="Arial"/>
              <a:ea typeface="Arial"/>
              <a:cs typeface="Arial"/>
              <a:sym typeface="Arial"/>
            </a:endParaRPr>
          </a:p>
        </p:txBody>
      </p:sp>
      <p:sp>
        <p:nvSpPr>
          <p:cNvPr id="3" name="Google Shape;131;p4">
            <a:extLst>
              <a:ext uri="{FF2B5EF4-FFF2-40B4-BE49-F238E27FC236}">
                <a16:creationId xmlns:a16="http://schemas.microsoft.com/office/drawing/2014/main" id="{DBE7E3F2-A361-4138-A475-D6B6FDE40AF6}"/>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nvGrpSpPr>
          <p:cNvPr id="4" name="Google Shape;129;p4">
            <a:extLst>
              <a:ext uri="{FF2B5EF4-FFF2-40B4-BE49-F238E27FC236}">
                <a16:creationId xmlns:a16="http://schemas.microsoft.com/office/drawing/2014/main" id="{EF31C868-F258-4C4A-9A1E-926CA3BA9B38}"/>
              </a:ext>
            </a:extLst>
          </p:cNvPr>
          <p:cNvGrpSpPr/>
          <p:nvPr/>
        </p:nvGrpSpPr>
        <p:grpSpPr>
          <a:xfrm>
            <a:off x="311700" y="285750"/>
            <a:ext cx="8520600" cy="640080"/>
            <a:chOff x="311700" y="285750"/>
            <a:chExt cx="8520600" cy="640080"/>
          </a:xfrm>
        </p:grpSpPr>
        <p:sp>
          <p:nvSpPr>
            <p:cNvPr id="5" name="Google Shape;130;p4">
              <a:extLst>
                <a:ext uri="{FF2B5EF4-FFF2-40B4-BE49-F238E27FC236}">
                  <a16:creationId xmlns:a16="http://schemas.microsoft.com/office/drawing/2014/main" id="{5278DEB4-3252-44F9-B86E-E9505EED79D4}"/>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 name="Google Shape;131;p4">
              <a:extLst>
                <a:ext uri="{FF2B5EF4-FFF2-40B4-BE49-F238E27FC236}">
                  <a16:creationId xmlns:a16="http://schemas.microsoft.com/office/drawing/2014/main" id="{B9B59F2D-5F04-45ED-8C85-CBAD38626A17}"/>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sp>
        <p:nvSpPr>
          <p:cNvPr id="7" name="Google Shape;131;p4">
            <a:extLst>
              <a:ext uri="{FF2B5EF4-FFF2-40B4-BE49-F238E27FC236}">
                <a16:creationId xmlns:a16="http://schemas.microsoft.com/office/drawing/2014/main" id="{EEDE2B6B-0C2F-4B6A-925C-2071E97874BB}"/>
              </a:ext>
            </a:extLst>
          </p:cNvPr>
          <p:cNvSpPr txBox="1"/>
          <p:nvPr/>
        </p:nvSpPr>
        <p:spPr>
          <a:xfrm>
            <a:off x="6224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Sổ đầu bài</a:t>
            </a:r>
            <a:endParaRPr sz="2800" b="0" i="0" u="none" strike="noStrike" cap="none">
              <a:solidFill>
                <a:srgbClr val="0000FF"/>
              </a:solidFill>
              <a:latin typeface="Arial"/>
              <a:ea typeface="Arial"/>
              <a:cs typeface="Arial"/>
              <a:sym typeface="Arial"/>
            </a:endParaRPr>
          </a:p>
        </p:txBody>
      </p:sp>
      <p:sp>
        <p:nvSpPr>
          <p:cNvPr id="8" name="Rectangle: Rounded Corners 7">
            <a:extLst>
              <a:ext uri="{FF2B5EF4-FFF2-40B4-BE49-F238E27FC236}">
                <a16:creationId xmlns:a16="http://schemas.microsoft.com/office/drawing/2014/main" id="{851BEE4E-CFFC-40DF-907E-0395E629B844}"/>
              </a:ext>
            </a:extLst>
          </p:cNvPr>
          <p:cNvSpPr/>
          <p:nvPr/>
        </p:nvSpPr>
        <p:spPr>
          <a:xfrm>
            <a:off x="607741" y="1257300"/>
            <a:ext cx="2286000" cy="749300"/>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Công cụ nghỉ học Online</a:t>
            </a:r>
            <a:endParaRPr lang="en-US" dirty="0"/>
          </a:p>
        </p:txBody>
      </p:sp>
    </p:spTree>
    <p:extLst>
      <p:ext uri="{BB962C8B-B14F-4D97-AF65-F5344CB8AC3E}">
        <p14:creationId xmlns:p14="http://schemas.microsoft.com/office/powerpoint/2010/main" val="88683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4">
            <a:extLst>
              <a:ext uri="{FF2B5EF4-FFF2-40B4-BE49-F238E27FC236}">
                <a16:creationId xmlns:a16="http://schemas.microsoft.com/office/drawing/2014/main" id="{0890100E-40AF-40A7-9330-5D45AB1A5E2B}"/>
              </a:ext>
            </a:extLst>
          </p:cNvPr>
          <p:cNvSpPr txBox="1"/>
          <p:nvPr/>
        </p:nvSpPr>
        <p:spPr>
          <a:xfrm>
            <a:off x="3711958" y="346379"/>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AI</a:t>
            </a:r>
            <a:endParaRPr sz="2800" b="0" i="0" u="none" strike="noStrike" cap="none">
              <a:solidFill>
                <a:srgbClr val="0000FF"/>
              </a:solidFill>
              <a:latin typeface="Arial"/>
              <a:ea typeface="Arial"/>
              <a:cs typeface="Arial"/>
              <a:sym typeface="Arial"/>
            </a:endParaRPr>
          </a:p>
        </p:txBody>
      </p:sp>
      <p:sp>
        <p:nvSpPr>
          <p:cNvPr id="3" name="Google Shape;131;p4">
            <a:extLst>
              <a:ext uri="{FF2B5EF4-FFF2-40B4-BE49-F238E27FC236}">
                <a16:creationId xmlns:a16="http://schemas.microsoft.com/office/drawing/2014/main" id="{DBE7E3F2-A361-4138-A475-D6B6FDE40AF6}"/>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nvGrpSpPr>
          <p:cNvPr id="4" name="Google Shape;129;p4">
            <a:extLst>
              <a:ext uri="{FF2B5EF4-FFF2-40B4-BE49-F238E27FC236}">
                <a16:creationId xmlns:a16="http://schemas.microsoft.com/office/drawing/2014/main" id="{EF31C868-F258-4C4A-9A1E-926CA3BA9B38}"/>
              </a:ext>
            </a:extLst>
          </p:cNvPr>
          <p:cNvGrpSpPr/>
          <p:nvPr/>
        </p:nvGrpSpPr>
        <p:grpSpPr>
          <a:xfrm>
            <a:off x="311700" y="285750"/>
            <a:ext cx="8520600" cy="640080"/>
            <a:chOff x="311700" y="285750"/>
            <a:chExt cx="8520600" cy="640080"/>
          </a:xfrm>
        </p:grpSpPr>
        <p:sp>
          <p:nvSpPr>
            <p:cNvPr id="5" name="Google Shape;130;p4">
              <a:extLst>
                <a:ext uri="{FF2B5EF4-FFF2-40B4-BE49-F238E27FC236}">
                  <a16:creationId xmlns:a16="http://schemas.microsoft.com/office/drawing/2014/main" id="{5278DEB4-3252-44F9-B86E-E9505EED79D4}"/>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 name="Google Shape;131;p4">
              <a:extLst>
                <a:ext uri="{FF2B5EF4-FFF2-40B4-BE49-F238E27FC236}">
                  <a16:creationId xmlns:a16="http://schemas.microsoft.com/office/drawing/2014/main" id="{B9B59F2D-5F04-45ED-8C85-CBAD38626A17}"/>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sp>
        <p:nvSpPr>
          <p:cNvPr id="7" name="Google Shape;131;p4">
            <a:extLst>
              <a:ext uri="{FF2B5EF4-FFF2-40B4-BE49-F238E27FC236}">
                <a16:creationId xmlns:a16="http://schemas.microsoft.com/office/drawing/2014/main" id="{EEDE2B6B-0C2F-4B6A-925C-2071E97874BB}"/>
              </a:ext>
            </a:extLst>
          </p:cNvPr>
          <p:cNvSpPr txBox="1"/>
          <p:nvPr/>
        </p:nvSpPr>
        <p:spPr>
          <a:xfrm>
            <a:off x="6224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Sổ đầu bài</a:t>
            </a:r>
            <a:endParaRPr sz="2800" b="0" i="0" u="none" strike="noStrike" cap="none">
              <a:solidFill>
                <a:srgbClr val="0000FF"/>
              </a:solidFill>
              <a:latin typeface="Arial"/>
              <a:ea typeface="Arial"/>
              <a:cs typeface="Arial"/>
              <a:sym typeface="Arial"/>
            </a:endParaRPr>
          </a:p>
        </p:txBody>
      </p:sp>
      <p:sp>
        <p:nvSpPr>
          <p:cNvPr id="8" name="Rectangle: Rounded Corners 7">
            <a:extLst>
              <a:ext uri="{FF2B5EF4-FFF2-40B4-BE49-F238E27FC236}">
                <a16:creationId xmlns:a16="http://schemas.microsoft.com/office/drawing/2014/main" id="{851BEE4E-CFFC-40DF-907E-0395E629B844}"/>
              </a:ext>
            </a:extLst>
          </p:cNvPr>
          <p:cNvSpPr/>
          <p:nvPr/>
        </p:nvSpPr>
        <p:spPr>
          <a:xfrm>
            <a:off x="607741" y="1257300"/>
            <a:ext cx="2286000" cy="749300"/>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Tự động tổng kết sổ đầu bài.</a:t>
            </a:r>
            <a:endParaRPr lang="en-US" dirty="0"/>
          </a:p>
        </p:txBody>
      </p:sp>
      <p:sp>
        <p:nvSpPr>
          <p:cNvPr id="11" name="Rectangle: Rounded Corners 10">
            <a:extLst>
              <a:ext uri="{FF2B5EF4-FFF2-40B4-BE49-F238E27FC236}">
                <a16:creationId xmlns:a16="http://schemas.microsoft.com/office/drawing/2014/main" id="{621B448C-3359-44B4-AD90-A992845C8F21}"/>
              </a:ext>
            </a:extLst>
          </p:cNvPr>
          <p:cNvSpPr/>
          <p:nvPr/>
        </p:nvSpPr>
        <p:spPr>
          <a:xfrm>
            <a:off x="607741" y="3136901"/>
            <a:ext cx="2286000" cy="749300"/>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Vào thứ 2 </a:t>
            </a:r>
            <a:r>
              <a:rPr lang="vi-VN"/>
              <a:t>mỗi tuần</a:t>
            </a:r>
            <a:r>
              <a:rPr lang="vi-VN" dirty="0"/>
              <a:t>, tự đọc tổng kết tuần.về thứ hạng và số điểm thi </a:t>
            </a:r>
            <a:r>
              <a:rPr lang="vi-VN"/>
              <a:t>đua.</a:t>
            </a:r>
            <a:endParaRPr lang="en-US" dirty="0"/>
          </a:p>
        </p:txBody>
      </p:sp>
      <p:sp>
        <p:nvSpPr>
          <p:cNvPr id="12" name="Rectangle: Rounded Corners 11">
            <a:extLst>
              <a:ext uri="{FF2B5EF4-FFF2-40B4-BE49-F238E27FC236}">
                <a16:creationId xmlns:a16="http://schemas.microsoft.com/office/drawing/2014/main" id="{0AE872F3-400C-46AD-82E5-C61DC37135D4}"/>
              </a:ext>
            </a:extLst>
          </p:cNvPr>
          <p:cNvSpPr/>
          <p:nvPr/>
        </p:nvSpPr>
        <p:spPr>
          <a:xfrm>
            <a:off x="3102300" y="1257300"/>
            <a:ext cx="2286000" cy="749300"/>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Xử lí vi phạm, hạng của từng lớp</a:t>
            </a:r>
            <a:endParaRPr lang="en-US" dirty="0"/>
          </a:p>
        </p:txBody>
      </p:sp>
      <p:sp>
        <p:nvSpPr>
          <p:cNvPr id="14" name="Rectangle: Rounded Corners 13">
            <a:extLst>
              <a:ext uri="{FF2B5EF4-FFF2-40B4-BE49-F238E27FC236}">
                <a16:creationId xmlns:a16="http://schemas.microsoft.com/office/drawing/2014/main" id="{D3C5EDFD-9F33-45A5-B983-442AFBCCFBBC}"/>
              </a:ext>
            </a:extLst>
          </p:cNvPr>
          <p:cNvSpPr/>
          <p:nvPr/>
        </p:nvSpPr>
        <p:spPr>
          <a:xfrm>
            <a:off x="3365282" y="3136901"/>
            <a:ext cx="4046035" cy="939801"/>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Times New Roman" panose="02020603050405020304" pitchFamily="18" charset="0"/>
                <a:ea typeface="Times New Roman" panose="02020603050405020304" pitchFamily="18" charset="0"/>
              </a:rPr>
              <a:t>Tự động chiều thứ 7 lúc 17 giờ tổng kết sổ đầu bài -Về hạng và vi phạm- rồi sau đó xuất 2 thư mục âm thanh ‘Tổng kết tuần’ sáng - chiều cho tiết chào cờ thứ 2</a:t>
            </a:r>
            <a:endParaRPr lang="en-US" sz="1200">
              <a:latin typeface="Times New Roman" panose="02020603050405020304" pitchFamily="18" charset="0"/>
              <a:ea typeface="Times New Roman" panose="02020603050405020304" pitchFamily="18" charset="0"/>
            </a:endParaRPr>
          </a:p>
        </p:txBody>
      </p:sp>
      <p:sp>
        <p:nvSpPr>
          <p:cNvPr id="15" name="Rectangle: Rounded Corners 14">
            <a:extLst>
              <a:ext uri="{FF2B5EF4-FFF2-40B4-BE49-F238E27FC236}">
                <a16:creationId xmlns:a16="http://schemas.microsoft.com/office/drawing/2014/main" id="{B00F6E71-C362-48E4-8F04-564684BF7719}"/>
              </a:ext>
            </a:extLst>
          </p:cNvPr>
          <p:cNvSpPr/>
          <p:nvPr/>
        </p:nvSpPr>
        <p:spPr>
          <a:xfrm>
            <a:off x="5648898" y="1257300"/>
            <a:ext cx="2286000" cy="749300"/>
          </a:xfrm>
          <a:prstGeom prst="roundRect">
            <a:avLst/>
          </a:prstGeom>
          <a:solidFill>
            <a:srgbClr val="76A4E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Xử lí nghỉ phép và hiện lên Sổ Đầu Bài</a:t>
            </a:r>
            <a:endParaRPr lang="en-US" dirty="0"/>
          </a:p>
        </p:txBody>
      </p:sp>
    </p:spTree>
    <p:extLst>
      <p:ext uri="{BB962C8B-B14F-4D97-AF65-F5344CB8AC3E}">
        <p14:creationId xmlns:p14="http://schemas.microsoft.com/office/powerpoint/2010/main" val="139550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32;g7917ef24ac_0_192">
            <a:extLst>
              <a:ext uri="{FF2B5EF4-FFF2-40B4-BE49-F238E27FC236}">
                <a16:creationId xmlns:a16="http://schemas.microsoft.com/office/drawing/2014/main" id="{DD7EDB5B-F053-4961-9C20-EECF5DFB8461}"/>
              </a:ext>
            </a:extLst>
          </p:cNvPr>
          <p:cNvGrpSpPr/>
          <p:nvPr/>
        </p:nvGrpSpPr>
        <p:grpSpPr>
          <a:xfrm>
            <a:off x="311700" y="57150"/>
            <a:ext cx="8520600" cy="640200"/>
            <a:chOff x="311700" y="285750"/>
            <a:chExt cx="8520600" cy="64020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2857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6" name="Google Shape;536;g7917ef24ac_0_192">
              <a:extLst>
                <a:ext uri="{FF2B5EF4-FFF2-40B4-BE49-F238E27FC236}">
                  <a16:creationId xmlns:a16="http://schemas.microsoft.com/office/drawing/2014/main" id="{07D0F9B7-8725-4386-9D7B-31FFE5DA9159}"/>
                </a:ext>
              </a:extLst>
            </p:cNvPr>
            <p:cNvSpPr txBox="1"/>
            <p:nvPr/>
          </p:nvSpPr>
          <p:spPr>
            <a:xfrm>
              <a:off x="3376800" y="2857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HỌC BẠ</a:t>
              </a:r>
              <a:endParaRPr sz="2400" b="0" i="0" u="none" strike="noStrike" cap="none" dirty="0">
                <a:solidFill>
                  <a:srgbClr val="000000"/>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999836" y="115575"/>
            <a:ext cx="1832463"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a:solidFill>
                  <a:srgbClr val="0000FF"/>
                </a:solidFill>
                <a:latin typeface="Arial"/>
                <a:ea typeface="Arial"/>
                <a:cs typeface="Arial"/>
                <a:sym typeface="Arial"/>
              </a:rPr>
              <a:t>CÁ NHÂN</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533260" y="1262432"/>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Niên khóa</a:t>
            </a:r>
            <a:endParaRPr lang="en-US" dirty="0"/>
          </a:p>
        </p:txBody>
      </p:sp>
      <p:sp>
        <p:nvSpPr>
          <p:cNvPr id="12" name="Rectangle: Rounded Corners 11">
            <a:extLst>
              <a:ext uri="{FF2B5EF4-FFF2-40B4-BE49-F238E27FC236}">
                <a16:creationId xmlns:a16="http://schemas.microsoft.com/office/drawing/2014/main" id="{74A73D0F-D487-4E3D-B142-10382E208E0F}"/>
              </a:ext>
            </a:extLst>
          </p:cNvPr>
          <p:cNvSpPr/>
          <p:nvPr/>
        </p:nvSpPr>
        <p:spPr>
          <a:xfrm>
            <a:off x="6220340" y="1256736"/>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Điểm từng môn, trung bình môn các niên khóa</a:t>
            </a:r>
            <a:endParaRPr lang="en-US" dirty="0"/>
          </a:p>
        </p:txBody>
      </p:sp>
      <p:sp>
        <p:nvSpPr>
          <p:cNvPr id="14" name="Rectangle: Rounded Corners 13">
            <a:extLst>
              <a:ext uri="{FF2B5EF4-FFF2-40B4-BE49-F238E27FC236}">
                <a16:creationId xmlns:a16="http://schemas.microsoft.com/office/drawing/2014/main" id="{8E1876A7-3EF8-4F3C-83DD-2FBC742F7C31}"/>
              </a:ext>
            </a:extLst>
          </p:cNvPr>
          <p:cNvSpPr/>
          <p:nvPr/>
        </p:nvSpPr>
        <p:spPr>
          <a:xfrm>
            <a:off x="3376800" y="1256737"/>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Lớp học</a:t>
            </a:r>
            <a:endParaRPr lang="en-US" dirty="0"/>
          </a:p>
        </p:txBody>
      </p:sp>
      <p:sp>
        <p:nvSpPr>
          <p:cNvPr id="15" name="Rectangle: Rounded Corners 14">
            <a:extLst>
              <a:ext uri="{FF2B5EF4-FFF2-40B4-BE49-F238E27FC236}">
                <a16:creationId xmlns:a16="http://schemas.microsoft.com/office/drawing/2014/main" id="{C903A931-1B71-4A2D-8C51-37C15ECB0372}"/>
              </a:ext>
            </a:extLst>
          </p:cNvPr>
          <p:cNvSpPr/>
          <p:nvPr/>
        </p:nvSpPr>
        <p:spPr>
          <a:xfrm>
            <a:off x="533259" y="2180549"/>
            <a:ext cx="2410663" cy="9492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Hiện những nhận xét của nhà trường và giáo viên chủ nghiệm các niên khóa trước</a:t>
            </a:r>
            <a:endParaRPr lang="en-US" dirty="0"/>
          </a:p>
        </p:txBody>
      </p:sp>
    </p:spTree>
    <p:extLst>
      <p:ext uri="{BB962C8B-B14F-4D97-AF65-F5344CB8AC3E}">
        <p14:creationId xmlns:p14="http://schemas.microsoft.com/office/powerpoint/2010/main" val="4359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999836" y="115575"/>
            <a:ext cx="1832463"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THỦ QUỸ</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1375100" y="1466044"/>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Tạo đơn thu tiền</a:t>
            </a:r>
            <a:endParaRPr lang="en-US" dirty="0"/>
          </a:p>
        </p:txBody>
      </p:sp>
    </p:spTree>
    <p:extLst>
      <p:ext uri="{BB962C8B-B14F-4D97-AF65-F5344CB8AC3E}">
        <p14:creationId xmlns:p14="http://schemas.microsoft.com/office/powerpoint/2010/main" val="149781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167400" y="115575"/>
            <a:ext cx="2664899"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a:solidFill>
                  <a:srgbClr val="0000FF"/>
                </a:solidFill>
                <a:latin typeface="Arial"/>
                <a:ea typeface="Arial"/>
                <a:cs typeface="Arial"/>
                <a:sym typeface="Arial"/>
              </a:rPr>
              <a:t>LỚP TRƯỞNG</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424149" y="1167166"/>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Tạo thông báo cho lớp</a:t>
            </a:r>
            <a:endParaRPr lang="en-US" dirty="0"/>
          </a:p>
        </p:txBody>
      </p:sp>
      <p:sp>
        <p:nvSpPr>
          <p:cNvPr id="12" name="Rectangle: Rounded Corners 11">
            <a:extLst>
              <a:ext uri="{FF2B5EF4-FFF2-40B4-BE49-F238E27FC236}">
                <a16:creationId xmlns:a16="http://schemas.microsoft.com/office/drawing/2014/main" id="{74A73D0F-D487-4E3D-B142-10382E208E0F}"/>
              </a:ext>
            </a:extLst>
          </p:cNvPr>
          <p:cNvSpPr/>
          <p:nvPr/>
        </p:nvSpPr>
        <p:spPr>
          <a:xfrm>
            <a:off x="3102300" y="1167166"/>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Báo cáo vi phạm của thành viên</a:t>
            </a:r>
            <a:endParaRPr lang="en-US" dirty="0"/>
          </a:p>
        </p:txBody>
      </p:sp>
      <p:sp>
        <p:nvSpPr>
          <p:cNvPr id="14" name="Rectangle: Rounded Corners 13">
            <a:extLst>
              <a:ext uri="{FF2B5EF4-FFF2-40B4-BE49-F238E27FC236}">
                <a16:creationId xmlns:a16="http://schemas.microsoft.com/office/drawing/2014/main" id="{8E1876A7-3EF8-4F3C-83DD-2FBC742F7C31}"/>
              </a:ext>
            </a:extLst>
          </p:cNvPr>
          <p:cNvSpPr/>
          <p:nvPr/>
        </p:nvSpPr>
        <p:spPr>
          <a:xfrm>
            <a:off x="5970169" y="1109427"/>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Điểm danh sổ đầu bài</a:t>
            </a:r>
            <a:endParaRPr lang="en-US" dirty="0"/>
          </a:p>
        </p:txBody>
      </p:sp>
      <p:sp>
        <p:nvSpPr>
          <p:cNvPr id="10" name="Rectangle: Rounded Corners 9">
            <a:extLst>
              <a:ext uri="{FF2B5EF4-FFF2-40B4-BE49-F238E27FC236}">
                <a16:creationId xmlns:a16="http://schemas.microsoft.com/office/drawing/2014/main" id="{1651F785-780C-4767-A150-16244E7DB49A}"/>
              </a:ext>
            </a:extLst>
          </p:cNvPr>
          <p:cNvSpPr/>
          <p:nvPr/>
        </p:nvSpPr>
        <p:spPr>
          <a:xfrm>
            <a:off x="424149" y="2234739"/>
            <a:ext cx="2761383"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Điểm danh lớp bằng điện thoại</a:t>
            </a:r>
            <a:endParaRPr lang="en-US" dirty="0"/>
          </a:p>
        </p:txBody>
      </p:sp>
    </p:spTree>
    <p:extLst>
      <p:ext uri="{BB962C8B-B14F-4D97-AF65-F5344CB8AC3E}">
        <p14:creationId xmlns:p14="http://schemas.microsoft.com/office/powerpoint/2010/main" val="401408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769609" y="115575"/>
            <a:ext cx="2062692"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GIÁO VIÊN</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1806900" y="1668901"/>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Đánh </a:t>
            </a:r>
            <a:r>
              <a:rPr lang="vi-VN"/>
              <a:t>giá </a:t>
            </a:r>
            <a:r>
              <a:rPr lang="en-US"/>
              <a:t>tiết học trong ‘Sổ đầu bài’</a:t>
            </a:r>
            <a:endParaRPr lang="en-US" dirty="0"/>
          </a:p>
        </p:txBody>
      </p:sp>
      <p:sp>
        <p:nvSpPr>
          <p:cNvPr id="14" name="Rectangle: Rounded Corners 13">
            <a:extLst>
              <a:ext uri="{FF2B5EF4-FFF2-40B4-BE49-F238E27FC236}">
                <a16:creationId xmlns:a16="http://schemas.microsoft.com/office/drawing/2014/main" id="{8E1876A7-3EF8-4F3C-83DD-2FBC742F7C31}"/>
              </a:ext>
            </a:extLst>
          </p:cNvPr>
          <p:cNvSpPr/>
          <p:nvPr/>
        </p:nvSpPr>
        <p:spPr>
          <a:xfrm>
            <a:off x="5531555" y="1668901"/>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Tạo những câu hỏi bài học</a:t>
            </a:r>
            <a:endParaRPr lang="en-US" dirty="0"/>
          </a:p>
        </p:txBody>
      </p:sp>
      <p:sp>
        <p:nvSpPr>
          <p:cNvPr id="10" name="Google Shape;536;g7917ef24ac_0_192">
            <a:extLst>
              <a:ext uri="{FF2B5EF4-FFF2-40B4-BE49-F238E27FC236}">
                <a16:creationId xmlns:a16="http://schemas.microsoft.com/office/drawing/2014/main" id="{6BEF7137-1809-4F34-870B-A5C11E3B92CB}"/>
              </a:ext>
            </a:extLst>
          </p:cNvPr>
          <p:cNvSpPr txBox="1"/>
          <p:nvPr/>
        </p:nvSpPr>
        <p:spPr>
          <a:xfrm>
            <a:off x="3376800" y="571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BỘ MÔN</a:t>
            </a:r>
            <a:endParaRPr sz="2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494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cxnSp>
        <p:nvCxnSpPr>
          <p:cNvPr id="111" name="Google Shape;111;p3"/>
          <p:cNvCxnSpPr>
            <a:cxnSpLocks/>
            <a:stCxn id="121" idx="3"/>
            <a:endCxn id="112" idx="1"/>
          </p:cNvCxnSpPr>
          <p:nvPr/>
        </p:nvCxnSpPr>
        <p:spPr>
          <a:xfrm flipV="1">
            <a:off x="3111900" y="1462290"/>
            <a:ext cx="2998686" cy="1612574"/>
          </a:xfrm>
          <a:prstGeom prst="straightConnector1">
            <a:avLst/>
          </a:prstGeom>
          <a:noFill/>
          <a:ln w="31750" cap="flat" cmpd="sng">
            <a:solidFill>
              <a:srgbClr val="3D85C6"/>
            </a:solidFill>
            <a:prstDash val="solid"/>
            <a:round/>
            <a:headEnd type="none" w="sm" len="sm"/>
            <a:tailEnd type="triangle" w="med" len="med"/>
          </a:ln>
        </p:spPr>
      </p:cxnSp>
      <p:cxnSp>
        <p:nvCxnSpPr>
          <p:cNvPr id="113" name="Google Shape;113;p3"/>
          <p:cNvCxnSpPr>
            <a:cxnSpLocks/>
            <a:stCxn id="121" idx="3"/>
            <a:endCxn id="114" idx="1"/>
          </p:cNvCxnSpPr>
          <p:nvPr/>
        </p:nvCxnSpPr>
        <p:spPr>
          <a:xfrm flipV="1">
            <a:off x="3111900" y="2264087"/>
            <a:ext cx="2998686" cy="810777"/>
          </a:xfrm>
          <a:prstGeom prst="straightConnector1">
            <a:avLst/>
          </a:prstGeom>
          <a:noFill/>
          <a:ln w="31750" cap="flat" cmpd="sng">
            <a:solidFill>
              <a:srgbClr val="FF9900"/>
            </a:solidFill>
            <a:prstDash val="solid"/>
            <a:round/>
            <a:headEnd type="none" w="sm" len="sm"/>
            <a:tailEnd type="triangle" w="med" len="med"/>
          </a:ln>
        </p:spPr>
      </p:cxnSp>
      <p:cxnSp>
        <p:nvCxnSpPr>
          <p:cNvPr id="115" name="Google Shape;115;p3"/>
          <p:cNvCxnSpPr>
            <a:cxnSpLocks/>
            <a:stCxn id="121" idx="3"/>
            <a:endCxn id="116" idx="1"/>
          </p:cNvCxnSpPr>
          <p:nvPr/>
        </p:nvCxnSpPr>
        <p:spPr>
          <a:xfrm flipV="1">
            <a:off x="3111900" y="3062093"/>
            <a:ext cx="2998686" cy="12771"/>
          </a:xfrm>
          <a:prstGeom prst="straightConnector1">
            <a:avLst/>
          </a:prstGeom>
          <a:noFill/>
          <a:ln w="31750" cap="flat" cmpd="sng">
            <a:solidFill>
              <a:srgbClr val="38761D"/>
            </a:solidFill>
            <a:prstDash val="solid"/>
            <a:round/>
            <a:headEnd type="none" w="sm" len="sm"/>
            <a:tailEnd type="triangle" w="med" len="med"/>
          </a:ln>
        </p:spPr>
      </p:cxnSp>
      <p:cxnSp>
        <p:nvCxnSpPr>
          <p:cNvPr id="117" name="Google Shape;117;p3"/>
          <p:cNvCxnSpPr>
            <a:cxnSpLocks/>
            <a:stCxn id="121" idx="3"/>
            <a:endCxn id="118" idx="1"/>
          </p:cNvCxnSpPr>
          <p:nvPr/>
        </p:nvCxnSpPr>
        <p:spPr>
          <a:xfrm>
            <a:off x="3111900" y="3074864"/>
            <a:ext cx="2998686" cy="790800"/>
          </a:xfrm>
          <a:prstGeom prst="straightConnector1">
            <a:avLst/>
          </a:prstGeom>
          <a:noFill/>
          <a:ln w="31750" cap="flat" cmpd="sng">
            <a:solidFill>
              <a:srgbClr val="BE982C"/>
            </a:solidFill>
            <a:prstDash val="solid"/>
            <a:round/>
            <a:headEnd type="none" w="sm" len="sm"/>
            <a:tailEnd type="triangle" w="med" len="med"/>
          </a:ln>
        </p:spPr>
      </p:cxnSp>
      <p:cxnSp>
        <p:nvCxnSpPr>
          <p:cNvPr id="119" name="Google Shape;119;p3"/>
          <p:cNvCxnSpPr>
            <a:cxnSpLocks/>
            <a:stCxn id="121" idx="3"/>
            <a:endCxn id="120" idx="1"/>
          </p:cNvCxnSpPr>
          <p:nvPr/>
        </p:nvCxnSpPr>
        <p:spPr>
          <a:xfrm>
            <a:off x="3111900" y="3074864"/>
            <a:ext cx="2988722" cy="1594371"/>
          </a:xfrm>
          <a:prstGeom prst="straightConnector1">
            <a:avLst/>
          </a:prstGeom>
          <a:noFill/>
          <a:ln w="31750" cap="flat" cmpd="sng">
            <a:solidFill>
              <a:srgbClr val="7030A0"/>
            </a:solidFill>
            <a:prstDash val="solid"/>
            <a:round/>
            <a:headEnd type="none" w="sm" len="sm"/>
            <a:tailEnd type="triangle" w="med" len="med"/>
          </a:ln>
        </p:spPr>
      </p:cxnSp>
      <p:sp>
        <p:nvSpPr>
          <p:cNvPr id="112" name="Google Shape;112;p3"/>
          <p:cNvSpPr/>
          <p:nvPr/>
        </p:nvSpPr>
        <p:spPr>
          <a:xfrm>
            <a:off x="6110586" y="1164870"/>
            <a:ext cx="2790236" cy="594840"/>
          </a:xfrm>
          <a:prstGeom prst="roundRect">
            <a:avLst>
              <a:gd name="adj" fmla="val 16667"/>
            </a:avLst>
          </a:prstGeom>
          <a:noFill/>
          <a:ln w="25400" cap="flat" cmpd="sng">
            <a:solidFill>
              <a:srgbClr val="3D85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3D85C6"/>
                </a:solidFill>
                <a:latin typeface="Arial"/>
                <a:ea typeface="Arial"/>
                <a:cs typeface="Arial"/>
                <a:sym typeface="Arial"/>
              </a:rPr>
              <a:t>Cloud Schools</a:t>
            </a:r>
            <a:endParaRPr sz="2800" b="0" i="0" u="none" strike="noStrike" cap="none">
              <a:solidFill>
                <a:schemeClr val="lt1"/>
              </a:solidFill>
              <a:latin typeface="Arial"/>
              <a:ea typeface="Arial"/>
              <a:cs typeface="Arial"/>
              <a:sym typeface="Arial"/>
            </a:endParaRPr>
          </a:p>
        </p:txBody>
      </p:sp>
      <p:sp>
        <p:nvSpPr>
          <p:cNvPr id="114" name="Google Shape;114;p3"/>
          <p:cNvSpPr/>
          <p:nvPr/>
        </p:nvSpPr>
        <p:spPr>
          <a:xfrm>
            <a:off x="6110586" y="1966667"/>
            <a:ext cx="2790236" cy="594840"/>
          </a:xfrm>
          <a:prstGeom prst="roundRect">
            <a:avLst>
              <a:gd name="adj" fmla="val 16667"/>
            </a:avLst>
          </a:prstGeom>
          <a:noFill/>
          <a:ln w="25400" cap="flat" cmpd="sng">
            <a:solidFill>
              <a:srgbClr val="FF9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FF9900"/>
                </a:solidFill>
                <a:latin typeface="Arial"/>
                <a:ea typeface="Arial"/>
                <a:cs typeface="Arial"/>
                <a:sym typeface="Arial"/>
              </a:rPr>
              <a:t>Wang Jack</a:t>
            </a:r>
            <a:endParaRPr sz="2800" b="0" i="0" u="none" strike="noStrike" cap="none">
              <a:solidFill>
                <a:schemeClr val="lt1"/>
              </a:solidFill>
              <a:latin typeface="Arial"/>
              <a:ea typeface="Arial"/>
              <a:cs typeface="Arial"/>
              <a:sym typeface="Arial"/>
            </a:endParaRPr>
          </a:p>
        </p:txBody>
      </p:sp>
      <p:sp>
        <p:nvSpPr>
          <p:cNvPr id="116" name="Google Shape;116;p3"/>
          <p:cNvSpPr/>
          <p:nvPr/>
        </p:nvSpPr>
        <p:spPr>
          <a:xfrm>
            <a:off x="6110586" y="2764673"/>
            <a:ext cx="2790236" cy="594840"/>
          </a:xfrm>
          <a:prstGeom prst="roundRect">
            <a:avLst>
              <a:gd name="adj" fmla="val 16667"/>
            </a:avLst>
          </a:prstGeom>
          <a:noFill/>
          <a:ln w="25400" cap="flat" cmpd="sng">
            <a:solidFill>
              <a:srgbClr val="387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38761D"/>
                </a:solidFill>
                <a:latin typeface="Arial"/>
                <a:ea typeface="Arial"/>
                <a:cs typeface="Arial"/>
                <a:sym typeface="Arial"/>
              </a:rPr>
              <a:t>NAP</a:t>
            </a: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a:off x="6110586" y="3568244"/>
            <a:ext cx="2790236" cy="59484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BE982C"/>
                </a:solidFill>
                <a:latin typeface="Arial"/>
                <a:ea typeface="Arial"/>
                <a:cs typeface="Arial"/>
                <a:sym typeface="Arial"/>
              </a:rPr>
              <a:t>LBR</a:t>
            </a:r>
            <a:r>
              <a:rPr lang="en-US" sz="2800" b="0" i="0" u="none" strike="noStrike" cap="none">
                <a:solidFill>
                  <a:srgbClr val="BE982C"/>
                </a:solidFill>
                <a:latin typeface="Arial"/>
                <a:ea typeface="Arial"/>
                <a:cs typeface="Arial"/>
                <a:sym typeface="Arial"/>
              </a:rPr>
              <a:t> ‘Library’</a:t>
            </a:r>
            <a:endParaRPr sz="2800" b="0" i="0" u="none" strike="noStrike" cap="none">
              <a:solidFill>
                <a:srgbClr val="BE982C"/>
              </a:solidFill>
              <a:latin typeface="Arial"/>
              <a:ea typeface="Arial"/>
              <a:cs typeface="Arial"/>
              <a:sym typeface="Arial"/>
            </a:endParaRPr>
          </a:p>
        </p:txBody>
      </p:sp>
      <p:sp>
        <p:nvSpPr>
          <p:cNvPr id="120" name="Google Shape;120;p3"/>
          <p:cNvSpPr/>
          <p:nvPr/>
        </p:nvSpPr>
        <p:spPr>
          <a:xfrm>
            <a:off x="6100622" y="4371815"/>
            <a:ext cx="2790236" cy="594840"/>
          </a:xfrm>
          <a:prstGeom prst="roundRect">
            <a:avLst>
              <a:gd name="adj" fmla="val 16667"/>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rgbClr val="7030A0"/>
                </a:solidFill>
                <a:latin typeface="Arial"/>
                <a:ea typeface="Arial"/>
                <a:cs typeface="Arial"/>
                <a:sym typeface="Arial"/>
              </a:rPr>
              <a:t>LH</a:t>
            </a:r>
            <a:r>
              <a:rPr lang="en-US" sz="2800" b="0" i="0" u="none" strike="noStrike" cap="none" dirty="0">
                <a:solidFill>
                  <a:srgbClr val="7030A0"/>
                </a:solidFill>
                <a:latin typeface="Arial"/>
                <a:ea typeface="Arial"/>
                <a:cs typeface="Arial"/>
                <a:sym typeface="Arial"/>
              </a:rPr>
              <a:t> ‘</a:t>
            </a:r>
            <a:r>
              <a:rPr lang="vi-VN" sz="2800" dirty="0">
                <a:solidFill>
                  <a:srgbClr val="7030A0"/>
                </a:solidFill>
              </a:rPr>
              <a:t>Love Home</a:t>
            </a:r>
            <a:r>
              <a:rPr lang="en-US" sz="2800" b="0" i="0" u="none" strike="noStrike" cap="none" dirty="0">
                <a:solidFill>
                  <a:srgbClr val="7030A0"/>
                </a:solidFill>
                <a:latin typeface="Arial"/>
                <a:ea typeface="Arial"/>
                <a:cs typeface="Arial"/>
                <a:sym typeface="Arial"/>
              </a:rPr>
              <a:t>’</a:t>
            </a:r>
            <a:endParaRPr sz="2800" b="0" i="0" u="none" strike="noStrike" cap="none" dirty="0">
              <a:solidFill>
                <a:srgbClr val="7030A0"/>
              </a:solidFill>
              <a:latin typeface="Arial"/>
              <a:ea typeface="Arial"/>
              <a:cs typeface="Arial"/>
              <a:sym typeface="Arial"/>
            </a:endParaRPr>
          </a:p>
        </p:txBody>
      </p:sp>
      <p:sp>
        <p:nvSpPr>
          <p:cNvPr id="121" name="Google Shape;121;p3"/>
          <p:cNvSpPr/>
          <p:nvPr/>
        </p:nvSpPr>
        <p:spPr>
          <a:xfrm>
            <a:off x="311700" y="1974991"/>
            <a:ext cx="2800200" cy="2199745"/>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0000FF"/>
                </a:solidFill>
                <a:latin typeface="Arial"/>
                <a:ea typeface="Arial"/>
                <a:cs typeface="Arial"/>
                <a:sym typeface="Arial"/>
              </a:rPr>
              <a:t>ISOS</a:t>
            </a:r>
            <a:endParaRPr sz="4800" b="1" i="0" u="none" strike="noStrike" cap="none">
              <a:solidFill>
                <a:schemeClr val="lt1"/>
              </a:solidFill>
              <a:latin typeface="Arial"/>
              <a:ea typeface="Arial"/>
              <a:cs typeface="Arial"/>
              <a:sym typeface="Arial"/>
            </a:endParaRPr>
          </a:p>
        </p:txBody>
      </p:sp>
      <p:sp>
        <p:nvSpPr>
          <p:cNvPr id="19" name="Google Shape;130;p4">
            <a:extLst>
              <a:ext uri="{FF2B5EF4-FFF2-40B4-BE49-F238E27FC236}">
                <a16:creationId xmlns:a16="http://schemas.microsoft.com/office/drawing/2014/main" id="{55516D37-40F0-49BA-90DD-C477D3481B37}"/>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 name="Google Shape;131;p4">
            <a:extLst>
              <a:ext uri="{FF2B5EF4-FFF2-40B4-BE49-F238E27FC236}">
                <a16:creationId xmlns:a16="http://schemas.microsoft.com/office/drawing/2014/main" id="{89B2C98A-8E9A-4BE0-99F5-79F3A40F6B03}"/>
              </a:ext>
            </a:extLst>
          </p:cNvPr>
          <p:cNvSpPr txBox="1"/>
          <p:nvPr/>
        </p:nvSpPr>
        <p:spPr>
          <a:xfrm>
            <a:off x="3741694" y="327472"/>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Mô hình</a:t>
            </a:r>
            <a:endParaRPr sz="2800" b="0" i="0" u="none" strike="noStrike" cap="none">
              <a:solidFill>
                <a:srgbClr val="0000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500"/>
                                        <p:tgtEl>
                                          <p:spTgt spid="112"/>
                                        </p:tgtEl>
                                      </p:cBhvr>
                                    </p:animEffect>
                                  </p:childTnLst>
                                </p:cTn>
                              </p:par>
                              <p:par>
                                <p:cTn id="17" presetID="10" presetClass="entr" presetSubtype="0"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500"/>
                                        <p:tgtEl>
                                          <p:spTgt spid="11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500"/>
                                        <p:tgtEl>
                                          <p:spTgt spid="114"/>
                                        </p:tgtEl>
                                      </p:cBhvr>
                                    </p:animEffect>
                                  </p:childTnLst>
                                </p:cTn>
                              </p:par>
                              <p:par>
                                <p:cTn id="24" presetID="10" presetClass="entr" presetSubtype="0" fill="hold" nodeType="with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par>
                                <p:cTn id="31" presetID="10" presetClass="entr" presetSubtype="0"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120"/>
                                        </p:tgtEl>
                                        <p:attrNameLst>
                                          <p:attrName>style.visibility</p:attrName>
                                        </p:attrNameLst>
                                      </p:cBhvr>
                                      <p:to>
                                        <p:strVal val="visible"/>
                                      </p:to>
                                    </p:set>
                                    <p:animEffect transition="in" filter="fade">
                                      <p:cBhvr>
                                        <p:cTn id="4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769609" y="115575"/>
            <a:ext cx="2062692"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GIÁO VIÊN</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2385173" y="1031142"/>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a:t>Nghỉ phép và điểm danh online</a:t>
            </a:r>
            <a:endParaRPr lang="en-US" dirty="0"/>
          </a:p>
        </p:txBody>
      </p:sp>
      <p:sp>
        <p:nvSpPr>
          <p:cNvPr id="10" name="Google Shape;536;g7917ef24ac_0_192">
            <a:extLst>
              <a:ext uri="{FF2B5EF4-FFF2-40B4-BE49-F238E27FC236}">
                <a16:creationId xmlns:a16="http://schemas.microsoft.com/office/drawing/2014/main" id="{6BEF7137-1809-4F34-870B-A5C11E3B92CB}"/>
              </a:ext>
            </a:extLst>
          </p:cNvPr>
          <p:cNvSpPr txBox="1"/>
          <p:nvPr/>
        </p:nvSpPr>
        <p:spPr>
          <a:xfrm>
            <a:off x="3376800" y="571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BỘ MÔN</a:t>
            </a:r>
            <a:endParaRPr sz="2400" b="0" i="0" u="none" strike="noStrike" cap="none" dirty="0">
              <a:solidFill>
                <a:srgbClr val="000000"/>
              </a:solidFill>
              <a:latin typeface="Arial"/>
              <a:ea typeface="Arial"/>
              <a:cs typeface="Arial"/>
              <a:sym typeface="Arial"/>
            </a:endParaRPr>
          </a:p>
        </p:txBody>
      </p:sp>
      <p:sp>
        <p:nvSpPr>
          <p:cNvPr id="12" name="Google Shape;516;p30">
            <a:extLst>
              <a:ext uri="{FF2B5EF4-FFF2-40B4-BE49-F238E27FC236}">
                <a16:creationId xmlns:a16="http://schemas.microsoft.com/office/drawing/2014/main" id="{74421872-D158-4BB5-83AC-AE1B7E655B5C}"/>
              </a:ext>
            </a:extLst>
          </p:cNvPr>
          <p:cNvSpPr/>
          <p:nvPr/>
        </p:nvSpPr>
        <p:spPr>
          <a:xfrm>
            <a:off x="119500" y="927100"/>
            <a:ext cx="1587500" cy="774700"/>
          </a:xfrm>
          <a:prstGeom prst="rightArrow">
            <a:avLst>
              <a:gd name="adj1" fmla="val 50000"/>
              <a:gd name="adj2" fmla="val 50000"/>
            </a:avLst>
          </a:prstGeom>
          <a:solidFill>
            <a:schemeClr val="accent6"/>
          </a:solidFill>
          <a:ln w="25400" cap="flat" cmpd="sng">
            <a:solidFill>
              <a:srgbClr val="ADBA2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dirty="0"/>
              <a:t>Công cụ</a:t>
            </a:r>
            <a:endParaRPr dirty="0"/>
          </a:p>
        </p:txBody>
      </p:sp>
      <p:sp>
        <p:nvSpPr>
          <p:cNvPr id="16" name="Rectangle: Rounded Corners 15">
            <a:extLst>
              <a:ext uri="{FF2B5EF4-FFF2-40B4-BE49-F238E27FC236}">
                <a16:creationId xmlns:a16="http://schemas.microsoft.com/office/drawing/2014/main" id="{67E369D6-B524-42EB-B770-D51CB11FFE39}"/>
              </a:ext>
            </a:extLst>
          </p:cNvPr>
          <p:cNvSpPr/>
          <p:nvPr/>
        </p:nvSpPr>
        <p:spPr>
          <a:xfrm>
            <a:off x="5595869" y="1031142"/>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Random trả bài miệng</a:t>
            </a:r>
            <a:endParaRPr lang="en-US" dirty="0"/>
          </a:p>
        </p:txBody>
      </p:sp>
    </p:spTree>
    <p:extLst>
      <p:ext uri="{BB962C8B-B14F-4D97-AF65-F5344CB8AC3E}">
        <p14:creationId xmlns:p14="http://schemas.microsoft.com/office/powerpoint/2010/main" val="52423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6769609" y="115575"/>
            <a:ext cx="2062692"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GIÁO VIÊN</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358566" y="1217223"/>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Chỉnh sửa học bạ và nhận xét học sinh</a:t>
            </a:r>
            <a:endParaRPr lang="en-US" dirty="0"/>
          </a:p>
        </p:txBody>
      </p:sp>
      <p:sp>
        <p:nvSpPr>
          <p:cNvPr id="10" name="Google Shape;536;g7917ef24ac_0_192">
            <a:extLst>
              <a:ext uri="{FF2B5EF4-FFF2-40B4-BE49-F238E27FC236}">
                <a16:creationId xmlns:a16="http://schemas.microsoft.com/office/drawing/2014/main" id="{6BEF7137-1809-4F34-870B-A5C11E3B92CB}"/>
              </a:ext>
            </a:extLst>
          </p:cNvPr>
          <p:cNvSpPr txBox="1"/>
          <p:nvPr/>
        </p:nvSpPr>
        <p:spPr>
          <a:xfrm>
            <a:off x="3376800" y="571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CHỦ NHIỆM</a:t>
            </a:r>
            <a:endParaRPr sz="2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1899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7797799" y="116850"/>
            <a:ext cx="1034501"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BGH</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2035500" y="2272871"/>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Quản lí nhân sự</a:t>
            </a:r>
            <a:endParaRPr lang="en-US" dirty="0"/>
          </a:p>
        </p:txBody>
      </p:sp>
    </p:spTree>
    <p:extLst>
      <p:ext uri="{BB962C8B-B14F-4D97-AF65-F5344CB8AC3E}">
        <p14:creationId xmlns:p14="http://schemas.microsoft.com/office/powerpoint/2010/main" val="38301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xit" presetSubtype="0" accel="100000" fill="hold" grpId="1" nodeType="clickEffect">
                                  <p:stCondLst>
                                    <p:cond delay="0"/>
                                  </p:stCondLst>
                                  <p:childTnLst>
                                    <p:anim calcmode="lin" valueType="num">
                                      <p:cBhvr>
                                        <p:cTn id="11" dur="1000"/>
                                        <p:tgtEl>
                                          <p:spTgt spid="11"/>
                                        </p:tgtEl>
                                        <p:attrNameLst>
                                          <p:attrName>ppt_w</p:attrName>
                                        </p:attrNameLst>
                                      </p:cBhvr>
                                      <p:tavLst>
                                        <p:tav tm="0">
                                          <p:val>
                                            <p:strVal val="ppt_w"/>
                                          </p:val>
                                        </p:tav>
                                        <p:tav tm="100000">
                                          <p:val>
                                            <p:strVal val="ppt_w+.3"/>
                                          </p:val>
                                        </p:tav>
                                      </p:tavLst>
                                    </p:anim>
                                    <p:anim calcmode="lin" valueType="num">
                                      <p:cBhvr>
                                        <p:cTn id="12" dur="1000"/>
                                        <p:tgtEl>
                                          <p:spTgt spid="11"/>
                                        </p:tgtEl>
                                        <p:attrNameLst>
                                          <p:attrName>ppt_h</p:attrName>
                                        </p:attrNameLst>
                                      </p:cBhvr>
                                      <p:tavLst>
                                        <p:tav tm="0">
                                          <p:val>
                                            <p:strVal val="ppt_h"/>
                                          </p:val>
                                        </p:tav>
                                        <p:tav tm="100000">
                                          <p:val>
                                            <p:strVal val="ppt_h"/>
                                          </p:val>
                                        </p:tav>
                                      </p:tavLst>
                                    </p:anim>
                                    <p:animEffect transition="out" filter="fade">
                                      <p:cBhvr>
                                        <p:cTn id="13" dur="1000"/>
                                        <p:tgtEl>
                                          <p:spTgt spid="11"/>
                                        </p:tgtEl>
                                      </p:cBhvr>
                                    </p:animEffect>
                                    <p:set>
                                      <p:cBhvr>
                                        <p:cTn id="14"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533;g7917ef24ac_0_192">
            <a:extLst>
              <a:ext uri="{FF2B5EF4-FFF2-40B4-BE49-F238E27FC236}">
                <a16:creationId xmlns:a16="http://schemas.microsoft.com/office/drawing/2014/main" id="{ED7B9D82-C14A-4B02-B2E7-F454B64E9907}"/>
              </a:ext>
            </a:extLst>
          </p:cNvPr>
          <p:cNvGrpSpPr/>
          <p:nvPr/>
        </p:nvGrpSpPr>
        <p:grpSpPr>
          <a:xfrm>
            <a:off x="311700" y="57150"/>
            <a:ext cx="8520600" cy="640200"/>
            <a:chOff x="311700" y="285750"/>
            <a:chExt cx="8520600" cy="640200"/>
          </a:xfrm>
        </p:grpSpPr>
        <p:sp>
          <p:nvSpPr>
            <p:cNvPr id="7" name="Google Shape;534;g7917ef24ac_0_192">
              <a:extLst>
                <a:ext uri="{FF2B5EF4-FFF2-40B4-BE49-F238E27FC236}">
                  <a16:creationId xmlns:a16="http://schemas.microsoft.com/office/drawing/2014/main" id="{4C317C88-86FE-440F-BC93-1232BAD50D25}"/>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535;g7917ef24ac_0_192">
              <a:extLst>
                <a:ext uri="{FF2B5EF4-FFF2-40B4-BE49-F238E27FC236}">
                  <a16:creationId xmlns:a16="http://schemas.microsoft.com/office/drawing/2014/main" id="{0F2E7BDE-4DC3-408C-996F-AF759BDDE123}"/>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9" name="Google Shape;535;g7917ef24ac_0_192">
            <a:extLst>
              <a:ext uri="{FF2B5EF4-FFF2-40B4-BE49-F238E27FC236}">
                <a16:creationId xmlns:a16="http://schemas.microsoft.com/office/drawing/2014/main" id="{078B871F-A11B-4508-B318-487FEEB73CF7}"/>
              </a:ext>
            </a:extLst>
          </p:cNvPr>
          <p:cNvSpPr txBox="1"/>
          <p:nvPr/>
        </p:nvSpPr>
        <p:spPr>
          <a:xfrm>
            <a:off x="7797799" y="116850"/>
            <a:ext cx="1034501"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0000FF"/>
                </a:solidFill>
                <a:latin typeface="Arial"/>
                <a:ea typeface="Arial"/>
                <a:cs typeface="Arial"/>
                <a:sym typeface="Arial"/>
              </a:rPr>
              <a:t>BGH</a:t>
            </a:r>
            <a:endParaRPr sz="2800" b="0" i="0" u="none" strike="noStrike" cap="none" dirty="0">
              <a:solidFill>
                <a:srgbClr val="0000FF"/>
              </a:solidFill>
              <a:latin typeface="Arial"/>
              <a:ea typeface="Arial"/>
              <a:cs typeface="Arial"/>
              <a:sym typeface="Arial"/>
            </a:endParaRPr>
          </a:p>
        </p:txBody>
      </p:sp>
      <p:sp>
        <p:nvSpPr>
          <p:cNvPr id="11" name="Rectangle: Rounded Corners 10">
            <a:extLst>
              <a:ext uri="{FF2B5EF4-FFF2-40B4-BE49-F238E27FC236}">
                <a16:creationId xmlns:a16="http://schemas.microsoft.com/office/drawing/2014/main" id="{F7CEF85F-8F1D-4F57-B308-F1346C6A347B}"/>
              </a:ext>
            </a:extLst>
          </p:cNvPr>
          <p:cNvSpPr/>
          <p:nvPr/>
        </p:nvSpPr>
        <p:spPr>
          <a:xfrm>
            <a:off x="754821" y="2272871"/>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a:t>Xếp thời khóa biểu</a:t>
            </a:r>
            <a:endParaRPr lang="en-US" dirty="0"/>
          </a:p>
        </p:txBody>
      </p:sp>
      <p:sp>
        <p:nvSpPr>
          <p:cNvPr id="10" name="Google Shape;516;p30">
            <a:extLst>
              <a:ext uri="{FF2B5EF4-FFF2-40B4-BE49-F238E27FC236}">
                <a16:creationId xmlns:a16="http://schemas.microsoft.com/office/drawing/2014/main" id="{1D9B5C66-26A5-4903-A949-FA404815E02C}"/>
              </a:ext>
            </a:extLst>
          </p:cNvPr>
          <p:cNvSpPr/>
          <p:nvPr/>
        </p:nvSpPr>
        <p:spPr>
          <a:xfrm>
            <a:off x="119500" y="927100"/>
            <a:ext cx="1587500" cy="774700"/>
          </a:xfrm>
          <a:prstGeom prst="rightArrow">
            <a:avLst>
              <a:gd name="adj1" fmla="val 50000"/>
              <a:gd name="adj2" fmla="val 50000"/>
            </a:avLst>
          </a:prstGeom>
          <a:solidFill>
            <a:schemeClr val="accent6"/>
          </a:solidFill>
          <a:ln w="25400" cap="flat" cmpd="sng">
            <a:solidFill>
              <a:srgbClr val="ADBA2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dirty="0"/>
              <a:t>Công cụ</a:t>
            </a:r>
            <a:endParaRPr dirty="0"/>
          </a:p>
        </p:txBody>
      </p:sp>
      <p:sp>
        <p:nvSpPr>
          <p:cNvPr id="12" name="Rectangle: Rounded Corners 11">
            <a:extLst>
              <a:ext uri="{FF2B5EF4-FFF2-40B4-BE49-F238E27FC236}">
                <a16:creationId xmlns:a16="http://schemas.microsoft.com/office/drawing/2014/main" id="{4D1EA79C-43DA-41B8-BF0B-068C812BE8D9}"/>
              </a:ext>
            </a:extLst>
          </p:cNvPr>
          <p:cNvSpPr/>
          <p:nvPr/>
        </p:nvSpPr>
        <p:spPr>
          <a:xfrm>
            <a:off x="3398260" y="1973992"/>
            <a:ext cx="2347479" cy="5977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t>Xếp danh sách lớp học</a:t>
            </a:r>
            <a:endParaRPr lang="en-US" dirty="0"/>
          </a:p>
        </p:txBody>
      </p:sp>
    </p:spTree>
    <p:extLst>
      <p:ext uri="{BB962C8B-B14F-4D97-AF65-F5344CB8AC3E}">
        <p14:creationId xmlns:p14="http://schemas.microsoft.com/office/powerpoint/2010/main" val="69307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xit" presetSubtype="0" accel="100000" fill="hold" grpId="1" nodeType="clickEffect">
                                  <p:stCondLst>
                                    <p:cond delay="0"/>
                                  </p:stCondLst>
                                  <p:childTnLst>
                                    <p:anim calcmode="lin" valueType="num">
                                      <p:cBhvr>
                                        <p:cTn id="11" dur="1000"/>
                                        <p:tgtEl>
                                          <p:spTgt spid="11"/>
                                        </p:tgtEl>
                                        <p:attrNameLst>
                                          <p:attrName>ppt_w</p:attrName>
                                        </p:attrNameLst>
                                      </p:cBhvr>
                                      <p:tavLst>
                                        <p:tav tm="0">
                                          <p:val>
                                            <p:strVal val="ppt_w"/>
                                          </p:val>
                                        </p:tav>
                                        <p:tav tm="100000">
                                          <p:val>
                                            <p:strVal val="ppt_w+.3"/>
                                          </p:val>
                                        </p:tav>
                                      </p:tavLst>
                                    </p:anim>
                                    <p:anim calcmode="lin" valueType="num">
                                      <p:cBhvr>
                                        <p:cTn id="12" dur="1000"/>
                                        <p:tgtEl>
                                          <p:spTgt spid="11"/>
                                        </p:tgtEl>
                                        <p:attrNameLst>
                                          <p:attrName>ppt_h</p:attrName>
                                        </p:attrNameLst>
                                      </p:cBhvr>
                                      <p:tavLst>
                                        <p:tav tm="0">
                                          <p:val>
                                            <p:strVal val="ppt_h"/>
                                          </p:val>
                                        </p:tav>
                                        <p:tav tm="100000">
                                          <p:val>
                                            <p:strVal val="ppt_h"/>
                                          </p:val>
                                        </p:tav>
                                      </p:tavLst>
                                    </p:anim>
                                    <p:animEffect transition="out" filter="fade">
                                      <p:cBhvr>
                                        <p:cTn id="13" dur="1000"/>
                                        <p:tgtEl>
                                          <p:spTgt spid="11"/>
                                        </p:tgtEl>
                                      </p:cBhvr>
                                    </p:animEffect>
                                    <p:set>
                                      <p:cBhvr>
                                        <p:cTn id="14" dur="1" fill="hold">
                                          <p:stCondLst>
                                            <p:cond delay="9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xit" presetSubtype="0" accel="100000" fill="hold" grpId="1" nodeType="clickEffect">
                                  <p:stCondLst>
                                    <p:cond delay="0"/>
                                  </p:stCondLst>
                                  <p:childTnLst>
                                    <p:anim calcmode="lin" valueType="num">
                                      <p:cBhvr>
                                        <p:cTn id="23" dur="1000"/>
                                        <p:tgtEl>
                                          <p:spTgt spid="12"/>
                                        </p:tgtEl>
                                        <p:attrNameLst>
                                          <p:attrName>ppt_w</p:attrName>
                                        </p:attrNameLst>
                                      </p:cBhvr>
                                      <p:tavLst>
                                        <p:tav tm="0">
                                          <p:val>
                                            <p:strVal val="ppt_w"/>
                                          </p:val>
                                        </p:tav>
                                        <p:tav tm="100000">
                                          <p:val>
                                            <p:strVal val="ppt_w+.3"/>
                                          </p:val>
                                        </p:tav>
                                      </p:tavLst>
                                    </p:anim>
                                    <p:anim calcmode="lin" valueType="num">
                                      <p:cBhvr>
                                        <p:cTn id="24" dur="1000"/>
                                        <p:tgtEl>
                                          <p:spTgt spid="12"/>
                                        </p:tgtEl>
                                        <p:attrNameLst>
                                          <p:attrName>ppt_h</p:attrName>
                                        </p:attrNameLst>
                                      </p:cBhvr>
                                      <p:tavLst>
                                        <p:tav tm="0">
                                          <p:val>
                                            <p:strVal val="ppt_h"/>
                                          </p:val>
                                        </p:tav>
                                        <p:tav tm="100000">
                                          <p:val>
                                            <p:strVal val="ppt_h"/>
                                          </p:val>
                                        </p:tav>
                                      </p:tavLst>
                                    </p:anim>
                                    <p:animEffect transition="out" filter="fade">
                                      <p:cBhvr>
                                        <p:cTn id="25" dur="1000"/>
                                        <p:tgtEl>
                                          <p:spTgt spid="12"/>
                                        </p:tgtEl>
                                      </p:cBhvr>
                                    </p:animEffect>
                                    <p:set>
                                      <p:cBhvr>
                                        <p:cTn id="26"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1"/>
          <p:cNvSpPr/>
          <p:nvPr/>
        </p:nvSpPr>
        <p:spPr>
          <a:xfrm>
            <a:off x="266700" y="368300"/>
            <a:ext cx="1727200" cy="876300"/>
          </a:xfrm>
          <a:prstGeom prst="rightArrow">
            <a:avLst>
              <a:gd name="adj1" fmla="val 50000"/>
              <a:gd name="adj2" fmla="val 50000"/>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Thời Khóa Biểu</a:t>
            </a:r>
            <a:endParaRPr/>
          </a:p>
        </p:txBody>
      </p:sp>
      <p:sp>
        <p:nvSpPr>
          <p:cNvPr id="523" name="Google Shape;523;p31"/>
          <p:cNvSpPr/>
          <p:nvPr/>
        </p:nvSpPr>
        <p:spPr>
          <a:xfrm>
            <a:off x="1790700" y="1244600"/>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Đồng bộ</a:t>
            </a:r>
            <a:endParaRPr/>
          </a:p>
        </p:txBody>
      </p:sp>
      <p:sp>
        <p:nvSpPr>
          <p:cNvPr id="524" name="Google Shape;524;p31"/>
          <p:cNvSpPr/>
          <p:nvPr/>
        </p:nvSpPr>
        <p:spPr>
          <a:xfrm>
            <a:off x="1790700" y="2422525"/>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Xếp tự động</a:t>
            </a:r>
            <a:endParaRPr/>
          </a:p>
        </p:txBody>
      </p:sp>
      <p:sp>
        <p:nvSpPr>
          <p:cNvPr id="525" name="Google Shape;525;p31"/>
          <p:cNvSpPr/>
          <p:nvPr/>
        </p:nvSpPr>
        <p:spPr>
          <a:xfrm>
            <a:off x="1790700" y="3727671"/>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Đa dạng theo đối tượng</a:t>
            </a:r>
            <a:endParaRPr/>
          </a:p>
        </p:txBody>
      </p:sp>
      <p:sp>
        <p:nvSpPr>
          <p:cNvPr id="526" name="Google Shape;526;p31"/>
          <p:cNvSpPr/>
          <p:nvPr/>
        </p:nvSpPr>
        <p:spPr>
          <a:xfrm>
            <a:off x="5257800" y="1244600"/>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Đa dạng theo đối tượng</a:t>
            </a:r>
            <a:endParaRPr/>
          </a:p>
        </p:txBody>
      </p:sp>
      <p:sp>
        <p:nvSpPr>
          <p:cNvPr id="527" name="Google Shape;527;p31"/>
          <p:cNvSpPr/>
          <p:nvPr/>
        </p:nvSpPr>
        <p:spPr>
          <a:xfrm>
            <a:off x="5257800" y="2372968"/>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Đồng bộ website nhà trường</a:t>
            </a:r>
            <a:endParaRPr/>
          </a:p>
        </p:txBody>
      </p:sp>
      <p:sp>
        <p:nvSpPr>
          <p:cNvPr id="8" name="Google Shape;525;p31">
            <a:extLst>
              <a:ext uri="{FF2B5EF4-FFF2-40B4-BE49-F238E27FC236}">
                <a16:creationId xmlns:a16="http://schemas.microsoft.com/office/drawing/2014/main" id="{A6858F78-A5A4-40A3-8EA2-3F76C78BDDDA}"/>
              </a:ext>
            </a:extLst>
          </p:cNvPr>
          <p:cNvSpPr/>
          <p:nvPr/>
        </p:nvSpPr>
        <p:spPr>
          <a:xfrm>
            <a:off x="5257800" y="3727671"/>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Chỉ cần chọn điều kiện hệ thống sẻ tự động sắp xếp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grpSp>
        <p:nvGrpSpPr>
          <p:cNvPr id="532" name="Google Shape;532;g7917ef24ac_0_192"/>
          <p:cNvGrpSpPr/>
          <p:nvPr/>
        </p:nvGrpSpPr>
        <p:grpSpPr>
          <a:xfrm>
            <a:off x="311700" y="57150"/>
            <a:ext cx="8520600" cy="640200"/>
            <a:chOff x="311700" y="285750"/>
            <a:chExt cx="8520600" cy="640200"/>
          </a:xfrm>
        </p:grpSpPr>
        <p:grpSp>
          <p:nvGrpSpPr>
            <p:cNvPr id="533" name="Google Shape;533;g7917ef24ac_0_192"/>
            <p:cNvGrpSpPr/>
            <p:nvPr/>
          </p:nvGrpSpPr>
          <p:grpSpPr>
            <a:xfrm>
              <a:off x="311700" y="285750"/>
              <a:ext cx="8520600" cy="640200"/>
              <a:chOff x="311700" y="285750"/>
              <a:chExt cx="8520600" cy="640200"/>
            </a:xfrm>
          </p:grpSpPr>
          <p:sp>
            <p:nvSpPr>
              <p:cNvPr id="534" name="Google Shape;534;g7917ef24ac_0_192"/>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5" name="Google Shape;535;g7917ef24ac_0_192"/>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a:solidFill>
                      <a:srgbClr val="0000FF"/>
                    </a:solidFill>
                    <a:latin typeface="Arial"/>
                    <a:ea typeface="Arial"/>
                    <a:cs typeface="Arial"/>
                    <a:sym typeface="Arial"/>
                  </a:rPr>
                  <a:t>CS</a:t>
                </a:r>
                <a:endParaRPr sz="2800" b="0" i="0" u="none" strike="noStrike" cap="none">
                  <a:solidFill>
                    <a:srgbClr val="0000FF"/>
                  </a:solidFill>
                  <a:latin typeface="Arial"/>
                  <a:ea typeface="Arial"/>
                  <a:cs typeface="Arial"/>
                  <a:sym typeface="Arial"/>
                </a:endParaRPr>
              </a:p>
            </p:txBody>
          </p:sp>
        </p:grpSp>
        <p:sp>
          <p:nvSpPr>
            <p:cNvPr id="536" name="Google Shape;536;g7917ef24ac_0_192"/>
            <p:cNvSpPr txBox="1"/>
            <p:nvPr/>
          </p:nvSpPr>
          <p:spPr>
            <a:xfrm>
              <a:off x="3376800" y="2857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 sz="2400" b="0" i="0" u="none" strike="noStrike" cap="none">
                  <a:solidFill>
                    <a:srgbClr val="000000"/>
                  </a:solidFill>
                  <a:latin typeface="Arial"/>
                  <a:ea typeface="Arial"/>
                  <a:cs typeface="Arial"/>
                  <a:sym typeface="Arial"/>
                </a:rPr>
                <a:t>LỚP HỌC</a:t>
              </a:r>
              <a:endParaRPr sz="2400" b="0" i="0" u="none" strike="noStrike" cap="none">
                <a:solidFill>
                  <a:srgbClr val="000000"/>
                </a:solidFill>
                <a:latin typeface="Arial"/>
                <a:ea typeface="Arial"/>
                <a:cs typeface="Arial"/>
                <a:sym typeface="Arial"/>
              </a:endParaRPr>
            </a:p>
          </p:txBody>
        </p:sp>
      </p:grpSp>
      <p:sp>
        <p:nvSpPr>
          <p:cNvPr id="537" name="Google Shape;537;g7917ef24ac_0_192"/>
          <p:cNvSpPr/>
          <p:nvPr/>
        </p:nvSpPr>
        <p:spPr>
          <a:xfrm>
            <a:off x="343554" y="1195438"/>
            <a:ext cx="2351740"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THÔNG TIN</a:t>
            </a:r>
            <a:endParaRPr sz="1400" b="0" i="0" u="none" strike="noStrike" cap="none">
              <a:solidFill>
                <a:srgbClr val="FFFFFF"/>
              </a:solidFill>
              <a:latin typeface="Arial"/>
              <a:ea typeface="Arial"/>
              <a:cs typeface="Arial"/>
              <a:sym typeface="Arial"/>
            </a:endParaRPr>
          </a:p>
        </p:txBody>
      </p:sp>
      <p:sp>
        <p:nvSpPr>
          <p:cNvPr id="538" name="Google Shape;538;g7917ef24ac_0_192"/>
          <p:cNvSpPr/>
          <p:nvPr/>
        </p:nvSpPr>
        <p:spPr>
          <a:xfrm>
            <a:off x="345754" y="1838363"/>
            <a:ext cx="2351740" cy="64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Lớp: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Giáo viên chủ nhiệm:</a:t>
            </a:r>
            <a:endParaRPr sz="1400" b="0" i="0" u="none" strike="noStrike" cap="none">
              <a:solidFill>
                <a:srgbClr val="000000"/>
              </a:solidFill>
              <a:latin typeface="Arial"/>
              <a:ea typeface="Arial"/>
              <a:cs typeface="Arial"/>
              <a:sym typeface="Arial"/>
            </a:endParaRPr>
          </a:p>
        </p:txBody>
      </p:sp>
      <p:sp>
        <p:nvSpPr>
          <p:cNvPr id="539" name="Google Shape;539;g7917ef24ac_0_192"/>
          <p:cNvSpPr/>
          <p:nvPr/>
        </p:nvSpPr>
        <p:spPr>
          <a:xfrm>
            <a:off x="3371524" y="1195438"/>
            <a:ext cx="2393476"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CÁN SỰ LỚP</a:t>
            </a:r>
            <a:endParaRPr sz="1400" b="0" i="0" u="none" strike="noStrike" cap="none">
              <a:solidFill>
                <a:srgbClr val="FFFFFF"/>
              </a:solidFill>
              <a:latin typeface="Arial"/>
              <a:ea typeface="Arial"/>
              <a:cs typeface="Arial"/>
              <a:sym typeface="Arial"/>
            </a:endParaRPr>
          </a:p>
        </p:txBody>
      </p:sp>
      <p:sp>
        <p:nvSpPr>
          <p:cNvPr id="540" name="Google Shape;540;g7917ef24ac_0_192"/>
          <p:cNvSpPr/>
          <p:nvPr/>
        </p:nvSpPr>
        <p:spPr>
          <a:xfrm>
            <a:off x="3373724" y="1838363"/>
            <a:ext cx="2393476" cy="10326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Lớp trưởng: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Phó học tập: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Phó lao động: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Thủ quỹ:</a:t>
            </a:r>
            <a:endParaRPr sz="1400" b="0" i="0" u="none" strike="noStrike" cap="none">
              <a:solidFill>
                <a:srgbClr val="000000"/>
              </a:solidFill>
              <a:latin typeface="Arial"/>
              <a:ea typeface="Arial"/>
              <a:cs typeface="Arial"/>
              <a:sym typeface="Arial"/>
            </a:endParaRPr>
          </a:p>
        </p:txBody>
      </p:sp>
      <p:sp>
        <p:nvSpPr>
          <p:cNvPr id="13" name="Google Shape;541;g7917ef24ac_0_192">
            <a:extLst>
              <a:ext uri="{FF2B5EF4-FFF2-40B4-BE49-F238E27FC236}">
                <a16:creationId xmlns:a16="http://schemas.microsoft.com/office/drawing/2014/main" id="{7D8E1CDA-522D-4BF8-A4A1-3F6A783D4E54}"/>
              </a:ext>
            </a:extLst>
          </p:cNvPr>
          <p:cNvSpPr/>
          <p:nvPr/>
        </p:nvSpPr>
        <p:spPr>
          <a:xfrm>
            <a:off x="6566378" y="1195438"/>
            <a:ext cx="2265922"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CÁN SỰ LỚP</a:t>
            </a:r>
            <a:endParaRPr sz="1400" b="0" i="0" u="none" strike="noStrike" cap="none">
              <a:solidFill>
                <a:srgbClr val="FFFFFF"/>
              </a:solidFill>
              <a:latin typeface="Arial"/>
              <a:ea typeface="Arial"/>
              <a:cs typeface="Arial"/>
              <a:sym typeface="Arial"/>
            </a:endParaRPr>
          </a:p>
        </p:txBody>
      </p:sp>
      <p:sp>
        <p:nvSpPr>
          <p:cNvPr id="14" name="Google Shape;542;g7917ef24ac_0_192">
            <a:extLst>
              <a:ext uri="{FF2B5EF4-FFF2-40B4-BE49-F238E27FC236}">
                <a16:creationId xmlns:a16="http://schemas.microsoft.com/office/drawing/2014/main" id="{F9518F7B-98F5-4272-9862-3EEE926998E4}"/>
              </a:ext>
            </a:extLst>
          </p:cNvPr>
          <p:cNvSpPr/>
          <p:nvPr/>
        </p:nvSpPr>
        <p:spPr>
          <a:xfrm>
            <a:off x="6562403" y="1831013"/>
            <a:ext cx="2265922" cy="75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Bí thư:</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Phó bí thư:</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Ủy viên: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grpSp>
        <p:nvGrpSpPr>
          <p:cNvPr id="532" name="Google Shape;532;g7917ef24ac_0_192"/>
          <p:cNvGrpSpPr/>
          <p:nvPr/>
        </p:nvGrpSpPr>
        <p:grpSpPr>
          <a:xfrm>
            <a:off x="311700" y="57150"/>
            <a:ext cx="8520600" cy="640200"/>
            <a:chOff x="311700" y="285750"/>
            <a:chExt cx="8520600" cy="640200"/>
          </a:xfrm>
        </p:grpSpPr>
        <p:grpSp>
          <p:nvGrpSpPr>
            <p:cNvPr id="533" name="Google Shape;533;g7917ef24ac_0_192"/>
            <p:cNvGrpSpPr/>
            <p:nvPr/>
          </p:nvGrpSpPr>
          <p:grpSpPr>
            <a:xfrm>
              <a:off x="311700" y="285750"/>
              <a:ext cx="8520600" cy="640200"/>
              <a:chOff x="311700" y="285750"/>
              <a:chExt cx="8520600" cy="640200"/>
            </a:xfrm>
          </p:grpSpPr>
          <p:sp>
            <p:nvSpPr>
              <p:cNvPr id="534" name="Google Shape;534;g7917ef24ac_0_192"/>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5" name="Google Shape;535;g7917ef24ac_0_192"/>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dirty="0">
                    <a:solidFill>
                      <a:srgbClr val="0000FF"/>
                    </a:solidFill>
                    <a:latin typeface="Arial"/>
                    <a:ea typeface="Arial"/>
                    <a:cs typeface="Arial"/>
                    <a:sym typeface="Arial"/>
                  </a:rPr>
                  <a:t>CS</a:t>
                </a:r>
                <a:endParaRPr sz="2800" b="0" i="0" u="none" strike="noStrike" cap="none" dirty="0">
                  <a:solidFill>
                    <a:srgbClr val="0000FF"/>
                  </a:solidFill>
                  <a:latin typeface="Arial"/>
                  <a:ea typeface="Arial"/>
                  <a:cs typeface="Arial"/>
                  <a:sym typeface="Arial"/>
                </a:endParaRPr>
              </a:p>
            </p:txBody>
          </p:sp>
        </p:grpSp>
        <p:sp>
          <p:nvSpPr>
            <p:cNvPr id="536" name="Google Shape;536;g7917ef24ac_0_192"/>
            <p:cNvSpPr txBox="1"/>
            <p:nvPr/>
          </p:nvSpPr>
          <p:spPr>
            <a:xfrm>
              <a:off x="3376800" y="2857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CÔNG CỤ</a:t>
              </a:r>
              <a:endParaRPr sz="2400" b="0" i="0" u="none" strike="noStrike" cap="none" dirty="0">
                <a:solidFill>
                  <a:srgbClr val="000000"/>
                </a:solidFill>
                <a:latin typeface="Arial"/>
                <a:ea typeface="Arial"/>
                <a:cs typeface="Arial"/>
                <a:sym typeface="Arial"/>
              </a:endParaRPr>
            </a:p>
          </p:txBody>
        </p:sp>
      </p:grpSp>
      <p:sp>
        <p:nvSpPr>
          <p:cNvPr id="13" name="Google Shape;535;g7917ef24ac_0_192">
            <a:extLst>
              <a:ext uri="{FF2B5EF4-FFF2-40B4-BE49-F238E27FC236}">
                <a16:creationId xmlns:a16="http://schemas.microsoft.com/office/drawing/2014/main" id="{576A0E7C-72F8-4AB1-A10B-9E99E26FF7E8}"/>
              </a:ext>
            </a:extLst>
          </p:cNvPr>
          <p:cNvSpPr txBox="1"/>
          <p:nvPr/>
        </p:nvSpPr>
        <p:spPr>
          <a:xfrm>
            <a:off x="7231200" y="115575"/>
            <a:ext cx="1601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a:solidFill>
                  <a:srgbClr val="0000FF"/>
                </a:solidFill>
                <a:latin typeface="Arial"/>
                <a:ea typeface="Arial"/>
                <a:cs typeface="Arial"/>
                <a:sym typeface="Arial"/>
              </a:rPr>
              <a:t>Học sinh</a:t>
            </a:r>
            <a:endParaRPr sz="2800" b="0" i="0" u="none" strike="noStrike" cap="none" dirty="0">
              <a:solidFill>
                <a:srgbClr val="0000FF"/>
              </a:solidFill>
              <a:latin typeface="Arial"/>
              <a:ea typeface="Arial"/>
              <a:cs typeface="Arial"/>
              <a:sym typeface="Arial"/>
            </a:endParaRPr>
          </a:p>
        </p:txBody>
      </p:sp>
      <p:sp>
        <p:nvSpPr>
          <p:cNvPr id="14" name="Google Shape;523;p31">
            <a:extLst>
              <a:ext uri="{FF2B5EF4-FFF2-40B4-BE49-F238E27FC236}">
                <a16:creationId xmlns:a16="http://schemas.microsoft.com/office/drawing/2014/main" id="{D6F207F8-3CDB-4742-BE78-FFFE127E2615}"/>
              </a:ext>
            </a:extLst>
          </p:cNvPr>
          <p:cNvSpPr/>
          <p:nvPr/>
        </p:nvSpPr>
        <p:spPr>
          <a:xfrm>
            <a:off x="266700" y="1543050"/>
            <a:ext cx="2311400" cy="876300"/>
          </a:xfrm>
          <a:prstGeom prst="roundRect">
            <a:avLst>
              <a:gd name="adj" fmla="val 16667"/>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dirty="0">
                <a:solidFill>
                  <a:schemeClr val="bg1"/>
                </a:solidFill>
              </a:rPr>
              <a:t>Random câu hỏi do học sinh tự thêm vào giữa các bài học</a:t>
            </a:r>
            <a:endParaRPr dirty="0">
              <a:solidFill>
                <a:schemeClr val="bg1"/>
              </a:solidFill>
            </a:endParaRPr>
          </a:p>
        </p:txBody>
      </p:sp>
    </p:spTree>
    <p:extLst>
      <p:ext uri="{BB962C8B-B14F-4D97-AF65-F5344CB8AC3E}">
        <p14:creationId xmlns:p14="http://schemas.microsoft.com/office/powerpoint/2010/main" val="52895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32;g7917ef24ac_0_192">
            <a:extLst>
              <a:ext uri="{FF2B5EF4-FFF2-40B4-BE49-F238E27FC236}">
                <a16:creationId xmlns:a16="http://schemas.microsoft.com/office/drawing/2014/main" id="{46619CFA-D942-47EF-BDAF-9B5DC7C8F7A0}"/>
              </a:ext>
            </a:extLst>
          </p:cNvPr>
          <p:cNvGrpSpPr/>
          <p:nvPr/>
        </p:nvGrpSpPr>
        <p:grpSpPr>
          <a:xfrm>
            <a:off x="311700" y="57150"/>
            <a:ext cx="8520600" cy="641346"/>
            <a:chOff x="311700" y="285750"/>
            <a:chExt cx="8520600" cy="641346"/>
          </a:xfrm>
        </p:grpSpPr>
        <p:grpSp>
          <p:nvGrpSpPr>
            <p:cNvPr id="3" name="Google Shape;533;g7917ef24ac_0_192">
              <a:extLst>
                <a:ext uri="{FF2B5EF4-FFF2-40B4-BE49-F238E27FC236}">
                  <a16:creationId xmlns:a16="http://schemas.microsoft.com/office/drawing/2014/main" id="{A48F96D9-2E67-4381-A539-F09FCF5A0F95}"/>
                </a:ext>
              </a:extLst>
            </p:cNvPr>
            <p:cNvGrpSpPr/>
            <p:nvPr/>
          </p:nvGrpSpPr>
          <p:grpSpPr>
            <a:xfrm>
              <a:off x="311700" y="285750"/>
              <a:ext cx="8520600" cy="640200"/>
              <a:chOff x="311700" y="285750"/>
              <a:chExt cx="8520600" cy="640200"/>
            </a:xfrm>
          </p:grpSpPr>
          <p:sp>
            <p:nvSpPr>
              <p:cNvPr id="5" name="Google Shape;534;g7917ef24ac_0_192">
                <a:extLst>
                  <a:ext uri="{FF2B5EF4-FFF2-40B4-BE49-F238E27FC236}">
                    <a16:creationId xmlns:a16="http://schemas.microsoft.com/office/drawing/2014/main" id="{339C3A8C-9312-4493-B867-4BC36071D6B1}"/>
                  </a:ext>
                </a:extLst>
              </p:cNvPr>
              <p:cNvSpPr/>
              <p:nvPr/>
            </p:nvSpPr>
            <p:spPr>
              <a:xfrm>
                <a:off x="311700" y="285750"/>
                <a:ext cx="8520600" cy="64020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 name="Google Shape;535;g7917ef24ac_0_192">
                <a:extLst>
                  <a:ext uri="{FF2B5EF4-FFF2-40B4-BE49-F238E27FC236}">
                    <a16:creationId xmlns:a16="http://schemas.microsoft.com/office/drawing/2014/main" id="{32094F3E-E032-4EFC-BBD7-55B87B3EB3FC}"/>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vi" sz="2800" b="0" i="0" u="none" strike="noStrike" cap="none">
                    <a:solidFill>
                      <a:srgbClr val="0000FF"/>
                    </a:solidFill>
                    <a:latin typeface="Arial"/>
                    <a:ea typeface="Arial"/>
                    <a:cs typeface="Arial"/>
                    <a:sym typeface="Arial"/>
                  </a:rPr>
                  <a:t>CS</a:t>
                </a:r>
                <a:endParaRPr sz="2800" b="0" i="0" u="none" strike="noStrike" cap="none">
                  <a:solidFill>
                    <a:srgbClr val="0000FF"/>
                  </a:solidFill>
                  <a:latin typeface="Arial"/>
                  <a:ea typeface="Arial"/>
                  <a:cs typeface="Arial"/>
                  <a:sym typeface="Arial"/>
                </a:endParaRPr>
              </a:p>
            </p:txBody>
          </p:sp>
        </p:grpSp>
        <p:sp>
          <p:nvSpPr>
            <p:cNvPr id="4" name="Google Shape;536;g7917ef24ac_0_192">
              <a:extLst>
                <a:ext uri="{FF2B5EF4-FFF2-40B4-BE49-F238E27FC236}">
                  <a16:creationId xmlns:a16="http://schemas.microsoft.com/office/drawing/2014/main" id="{9E0ABB60-6C4C-4746-9F8D-5719590F54D2}"/>
                </a:ext>
              </a:extLst>
            </p:cNvPr>
            <p:cNvSpPr txBox="1"/>
            <p:nvPr/>
          </p:nvSpPr>
          <p:spPr>
            <a:xfrm>
              <a:off x="7909216" y="286896"/>
              <a:ext cx="860211"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0000FF"/>
                  </a:solidFill>
                  <a:latin typeface="Arial"/>
                  <a:ea typeface="Arial"/>
                  <a:cs typeface="Arial"/>
                  <a:sym typeface="Arial"/>
                </a:rPr>
                <a:t>BGH</a:t>
              </a:r>
              <a:endParaRPr sz="2400" b="0" i="0" u="none" strike="noStrike" cap="none" dirty="0">
                <a:solidFill>
                  <a:srgbClr val="0000FF"/>
                </a:solidFill>
                <a:latin typeface="Arial"/>
                <a:ea typeface="Arial"/>
                <a:cs typeface="Arial"/>
                <a:sym typeface="Arial"/>
              </a:endParaRPr>
            </a:p>
          </p:txBody>
        </p:sp>
      </p:grpSp>
      <p:sp>
        <p:nvSpPr>
          <p:cNvPr id="8" name="Rectangle: Top Corners Rounded 7">
            <a:extLst>
              <a:ext uri="{FF2B5EF4-FFF2-40B4-BE49-F238E27FC236}">
                <a16:creationId xmlns:a16="http://schemas.microsoft.com/office/drawing/2014/main" id="{C055FD51-5793-4D4A-8416-453B0EE93D78}"/>
              </a:ext>
            </a:extLst>
          </p:cNvPr>
          <p:cNvSpPr/>
          <p:nvPr/>
        </p:nvSpPr>
        <p:spPr>
          <a:xfrm>
            <a:off x="2784480" y="920195"/>
            <a:ext cx="3575039" cy="523200"/>
          </a:xfrm>
          <a:prstGeom prst="round2SameRect">
            <a:avLst/>
          </a:prstGeom>
          <a:solidFill>
            <a:srgbClr val="4A86E8"/>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1"/>
                </a:solidFill>
              </a:rPr>
              <a:t>Thêm lớp học</a:t>
            </a:r>
            <a:endParaRPr lang="en-US" b="1" dirty="0">
              <a:solidFill>
                <a:schemeClr val="bg1"/>
              </a:solidFill>
            </a:endParaRPr>
          </a:p>
        </p:txBody>
      </p:sp>
      <p:sp>
        <p:nvSpPr>
          <p:cNvPr id="11" name="Rectangle 10">
            <a:extLst>
              <a:ext uri="{FF2B5EF4-FFF2-40B4-BE49-F238E27FC236}">
                <a16:creationId xmlns:a16="http://schemas.microsoft.com/office/drawing/2014/main" id="{0260B460-54C2-4824-B160-7A0DDECDD537}"/>
              </a:ext>
            </a:extLst>
          </p:cNvPr>
          <p:cNvSpPr/>
          <p:nvPr/>
        </p:nvSpPr>
        <p:spPr>
          <a:xfrm>
            <a:off x="2784479" y="19665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Khối:</a:t>
            </a:r>
            <a:endParaRPr lang="en-US" dirty="0">
              <a:solidFill>
                <a:schemeClr val="tx1"/>
              </a:solidFill>
            </a:endParaRPr>
          </a:p>
        </p:txBody>
      </p:sp>
      <p:sp>
        <p:nvSpPr>
          <p:cNvPr id="12" name="Rectangle 11">
            <a:extLst>
              <a:ext uri="{FF2B5EF4-FFF2-40B4-BE49-F238E27FC236}">
                <a16:creationId xmlns:a16="http://schemas.microsoft.com/office/drawing/2014/main" id="{40020CFB-4D27-4DB3-9540-7380C9DAF486}"/>
              </a:ext>
            </a:extLst>
          </p:cNvPr>
          <p:cNvSpPr/>
          <p:nvPr/>
        </p:nvSpPr>
        <p:spPr>
          <a:xfrm>
            <a:off x="2784478" y="24897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Tên lớp:</a:t>
            </a:r>
            <a:endParaRPr lang="en-US" dirty="0">
              <a:solidFill>
                <a:schemeClr val="tx1"/>
              </a:solidFill>
            </a:endParaRPr>
          </a:p>
        </p:txBody>
      </p:sp>
      <p:sp>
        <p:nvSpPr>
          <p:cNvPr id="13" name="Rectangle 12">
            <a:extLst>
              <a:ext uri="{FF2B5EF4-FFF2-40B4-BE49-F238E27FC236}">
                <a16:creationId xmlns:a16="http://schemas.microsoft.com/office/drawing/2014/main" id="{9B829012-16A0-4C9C-A47A-B08B6F79C3FF}"/>
              </a:ext>
            </a:extLst>
          </p:cNvPr>
          <p:cNvSpPr/>
          <p:nvPr/>
        </p:nvSpPr>
        <p:spPr>
          <a:xfrm>
            <a:off x="2784478" y="30129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GV chủ nhiệm:</a:t>
            </a:r>
            <a:endParaRPr lang="en-US" dirty="0">
              <a:solidFill>
                <a:schemeClr val="tx1"/>
              </a:solidFill>
            </a:endParaRPr>
          </a:p>
        </p:txBody>
      </p:sp>
      <p:sp>
        <p:nvSpPr>
          <p:cNvPr id="14" name="Rectangle 13">
            <a:extLst>
              <a:ext uri="{FF2B5EF4-FFF2-40B4-BE49-F238E27FC236}">
                <a16:creationId xmlns:a16="http://schemas.microsoft.com/office/drawing/2014/main" id="{570F189C-CDD2-45E7-BD35-2DFFA4A8124A}"/>
              </a:ext>
            </a:extLst>
          </p:cNvPr>
          <p:cNvSpPr/>
          <p:nvPr/>
        </p:nvSpPr>
        <p:spPr>
          <a:xfrm>
            <a:off x="2784478" y="35361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Mô hình:</a:t>
            </a:r>
            <a:endParaRPr lang="en-US" dirty="0">
              <a:solidFill>
                <a:schemeClr val="tx1"/>
              </a:solidFill>
            </a:endParaRPr>
          </a:p>
        </p:txBody>
      </p:sp>
      <p:sp>
        <p:nvSpPr>
          <p:cNvPr id="16" name="Rectangle 15">
            <a:extLst>
              <a:ext uri="{FF2B5EF4-FFF2-40B4-BE49-F238E27FC236}">
                <a16:creationId xmlns:a16="http://schemas.microsoft.com/office/drawing/2014/main" id="{4EDE7935-A1E5-432E-826A-F57025EC599C}"/>
              </a:ext>
            </a:extLst>
          </p:cNvPr>
          <p:cNvSpPr/>
          <p:nvPr/>
        </p:nvSpPr>
        <p:spPr>
          <a:xfrm>
            <a:off x="2784479" y="14433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Năm học:</a:t>
            </a:r>
            <a:endParaRPr lang="en-US" dirty="0">
              <a:solidFill>
                <a:schemeClr val="tx1"/>
              </a:solidFill>
            </a:endParaRPr>
          </a:p>
        </p:txBody>
      </p:sp>
      <p:sp>
        <p:nvSpPr>
          <p:cNvPr id="17" name="Rectangle 16">
            <a:extLst>
              <a:ext uri="{FF2B5EF4-FFF2-40B4-BE49-F238E27FC236}">
                <a16:creationId xmlns:a16="http://schemas.microsoft.com/office/drawing/2014/main" id="{D36C4AF0-9DC9-40F5-8F03-090C5E855DE6}"/>
              </a:ext>
            </a:extLst>
          </p:cNvPr>
          <p:cNvSpPr/>
          <p:nvPr/>
        </p:nvSpPr>
        <p:spPr>
          <a:xfrm>
            <a:off x="2784477" y="4059395"/>
            <a:ext cx="3575039" cy="523200"/>
          </a:xfrm>
          <a:prstGeom prst="rect">
            <a:avLst/>
          </a:prstGeom>
          <a:no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Số lượng học sinh:</a:t>
            </a:r>
            <a:endParaRPr lang="en-US" dirty="0">
              <a:solidFill>
                <a:schemeClr val="tx1"/>
              </a:solidFill>
            </a:endParaRPr>
          </a:p>
        </p:txBody>
      </p:sp>
      <p:sp>
        <p:nvSpPr>
          <p:cNvPr id="18" name="Rectangle 17">
            <a:extLst>
              <a:ext uri="{FF2B5EF4-FFF2-40B4-BE49-F238E27FC236}">
                <a16:creationId xmlns:a16="http://schemas.microsoft.com/office/drawing/2014/main" id="{B452077C-BCC4-4755-B520-C70A7492570C}"/>
              </a:ext>
            </a:extLst>
          </p:cNvPr>
          <p:cNvSpPr/>
          <p:nvPr/>
        </p:nvSpPr>
        <p:spPr>
          <a:xfrm>
            <a:off x="7003500" y="4455004"/>
            <a:ext cx="914400" cy="404037"/>
          </a:xfrm>
          <a:prstGeom prst="rect">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Cập nhật</a:t>
            </a:r>
            <a:endParaRPr lang="en-US" dirty="0"/>
          </a:p>
        </p:txBody>
      </p:sp>
      <p:sp>
        <p:nvSpPr>
          <p:cNvPr id="19" name="Rectangle 18">
            <a:extLst>
              <a:ext uri="{FF2B5EF4-FFF2-40B4-BE49-F238E27FC236}">
                <a16:creationId xmlns:a16="http://schemas.microsoft.com/office/drawing/2014/main" id="{CF6D89C4-3E78-493C-B005-452D523FBA6D}"/>
              </a:ext>
            </a:extLst>
          </p:cNvPr>
          <p:cNvSpPr/>
          <p:nvPr/>
        </p:nvSpPr>
        <p:spPr>
          <a:xfrm>
            <a:off x="7917900" y="4455004"/>
            <a:ext cx="914400" cy="404037"/>
          </a:xfrm>
          <a:prstGeom prst="rect">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Bỏ qua</a:t>
            </a:r>
            <a:endParaRPr lang="en-US" dirty="0"/>
          </a:p>
        </p:txBody>
      </p:sp>
      <p:sp>
        <p:nvSpPr>
          <p:cNvPr id="20" name="Google Shape;536;g7917ef24ac_0_192">
            <a:extLst>
              <a:ext uri="{FF2B5EF4-FFF2-40B4-BE49-F238E27FC236}">
                <a16:creationId xmlns:a16="http://schemas.microsoft.com/office/drawing/2014/main" id="{096D16F7-5293-45CF-92E9-95E013A481FD}"/>
              </a:ext>
            </a:extLst>
          </p:cNvPr>
          <p:cNvSpPr txBox="1"/>
          <p:nvPr/>
        </p:nvSpPr>
        <p:spPr>
          <a:xfrm>
            <a:off x="3376800" y="57150"/>
            <a:ext cx="2390400" cy="6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0" i="0" u="none" strike="noStrike" cap="none" dirty="0">
                <a:solidFill>
                  <a:srgbClr val="000000"/>
                </a:solidFill>
                <a:latin typeface="Arial"/>
                <a:ea typeface="Arial"/>
                <a:cs typeface="Arial"/>
                <a:sym typeface="Arial"/>
              </a:rPr>
              <a:t>GIAO DIỆN</a:t>
            </a:r>
            <a:endParaRPr sz="2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11138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p:nvPr/>
        </p:nvSpPr>
        <p:spPr>
          <a:xfrm>
            <a:off x="450850" y="241300"/>
            <a:ext cx="2641600" cy="762000"/>
          </a:xfrm>
          <a:prstGeom prst="rightArrow">
            <a:avLst>
              <a:gd name="adj1" fmla="val 50000"/>
              <a:gd name="adj2" fmla="val 50000"/>
            </a:avLst>
          </a:prstGeom>
          <a:solidFill>
            <a:srgbClr val="FF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Quản trị website nhà trường</a:t>
            </a:r>
            <a:endParaRPr/>
          </a:p>
        </p:txBody>
      </p:sp>
      <p:sp>
        <p:nvSpPr>
          <p:cNvPr id="354" name="Google Shape;354;p24"/>
          <p:cNvSpPr/>
          <p:nvPr/>
        </p:nvSpPr>
        <p:spPr>
          <a:xfrm>
            <a:off x="546100" y="1422400"/>
            <a:ext cx="1917700" cy="520700"/>
          </a:xfrm>
          <a:prstGeom prst="roundRect">
            <a:avLst>
              <a:gd name="adj" fmla="val 16667"/>
            </a:avLst>
          </a:prstGeom>
          <a:solidFill>
            <a:srgbClr val="FF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Thông tin nhà trường</a:t>
            </a:r>
            <a:endParaRPr/>
          </a:p>
        </p:txBody>
      </p:sp>
      <p:sp>
        <p:nvSpPr>
          <p:cNvPr id="355" name="Google Shape;355;p24"/>
          <p:cNvSpPr/>
          <p:nvPr/>
        </p:nvSpPr>
        <p:spPr>
          <a:xfrm>
            <a:off x="546100" y="2178050"/>
            <a:ext cx="1917700" cy="520700"/>
          </a:xfrm>
          <a:prstGeom prst="roundRect">
            <a:avLst>
              <a:gd name="adj" fmla="val 16667"/>
            </a:avLst>
          </a:prstGeom>
          <a:solidFill>
            <a:srgbClr val="FF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Qui định</a:t>
            </a:r>
            <a:endParaRPr/>
          </a:p>
        </p:txBody>
      </p:sp>
      <p:sp>
        <p:nvSpPr>
          <p:cNvPr id="356" name="Google Shape;356;p24"/>
          <p:cNvSpPr/>
          <p:nvPr/>
        </p:nvSpPr>
        <p:spPr>
          <a:xfrm>
            <a:off x="3613150" y="361950"/>
            <a:ext cx="1917700" cy="520700"/>
          </a:xfrm>
          <a:prstGeom prst="roundRect">
            <a:avLst>
              <a:gd name="adj" fmla="val 16667"/>
            </a:avLst>
          </a:prstGeom>
          <a:solidFill>
            <a:srgbClr val="FF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Quản lý</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Google Shape;85;p1">
            <a:extLst>
              <a:ext uri="{FF2B5EF4-FFF2-40B4-BE49-F238E27FC236}">
                <a16:creationId xmlns:a16="http://schemas.microsoft.com/office/drawing/2014/main" id="{A95627B5-8FD1-406B-9656-F8DD6BD729F1}"/>
              </a:ext>
            </a:extLst>
          </p:cNvPr>
          <p:cNvSpPr txBox="1">
            <a:spLocks/>
          </p:cNvSpPr>
          <p:nvPr/>
        </p:nvSpPr>
        <p:spPr>
          <a:xfrm>
            <a:off x="311700" y="1104348"/>
            <a:ext cx="8520600" cy="1778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800"/>
            </a:pPr>
            <a:r>
              <a:rPr lang="vi-VN" sz="12000" b="1" dirty="0">
                <a:solidFill>
                  <a:srgbClr val="38761D"/>
                </a:solidFill>
                <a:latin typeface="+mn-lt"/>
              </a:rPr>
              <a:t>NAP</a:t>
            </a:r>
            <a:endParaRPr lang="en-US" sz="12000" b="1" dirty="0">
              <a:solidFill>
                <a:srgbClr val="38761D"/>
              </a:solidFill>
              <a:latin typeface="+mn-lt"/>
            </a:endParaRPr>
          </a:p>
        </p:txBody>
      </p:sp>
      <p:sp>
        <p:nvSpPr>
          <p:cNvPr id="7" name="Rectangle: Rounded Corners 6">
            <a:extLst>
              <a:ext uri="{FF2B5EF4-FFF2-40B4-BE49-F238E27FC236}">
                <a16:creationId xmlns:a16="http://schemas.microsoft.com/office/drawing/2014/main" id="{104D535A-CF53-4066-ABDD-AEFEEC1C42A7}"/>
              </a:ext>
            </a:extLst>
          </p:cNvPr>
          <p:cNvSpPr/>
          <p:nvPr/>
        </p:nvSpPr>
        <p:spPr>
          <a:xfrm>
            <a:off x="1422400" y="2882900"/>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i="1" dirty="0">
                <a:solidFill>
                  <a:schemeClr val="tx1"/>
                </a:solidFill>
              </a:rPr>
              <a:t>Ví điện tử</a:t>
            </a:r>
            <a:endParaRPr lang="en-US" sz="3600" b="1" i="1" dirty="0">
              <a:solidFill>
                <a:schemeClr val="tx1"/>
              </a:solidFill>
            </a:endParaRPr>
          </a:p>
        </p:txBody>
      </p:sp>
    </p:spTree>
    <p:extLst>
      <p:ext uri="{BB962C8B-B14F-4D97-AF65-F5344CB8AC3E}">
        <p14:creationId xmlns:p14="http://schemas.microsoft.com/office/powerpoint/2010/main" val="427214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2" name="Group 1">
            <a:extLst>
              <a:ext uri="{FF2B5EF4-FFF2-40B4-BE49-F238E27FC236}">
                <a16:creationId xmlns:a16="http://schemas.microsoft.com/office/drawing/2014/main" id="{E7B90F02-52E0-4D9F-8B90-0CE46A0B2A2C}"/>
              </a:ext>
            </a:extLst>
          </p:cNvPr>
          <p:cNvGrpSpPr/>
          <p:nvPr/>
        </p:nvGrpSpPr>
        <p:grpSpPr>
          <a:xfrm>
            <a:off x="254156" y="528585"/>
            <a:ext cx="6049421" cy="3402799"/>
            <a:chOff x="1641900" y="238125"/>
            <a:chExt cx="6049421" cy="3402799"/>
          </a:xfrm>
        </p:grpSpPr>
        <p:pic>
          <p:nvPicPr>
            <p:cNvPr id="54" name="Google Shape;54;g79182a2385_0_1"/>
            <p:cNvPicPr preferRelativeResize="0"/>
            <p:nvPr/>
          </p:nvPicPr>
          <p:blipFill>
            <a:blip r:embed="rId3">
              <a:alphaModFix/>
            </a:blip>
            <a:stretch>
              <a:fillRect/>
            </a:stretch>
          </p:blipFill>
          <p:spPr>
            <a:xfrm>
              <a:off x="1641900" y="238125"/>
              <a:ext cx="6049421" cy="34027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5" name="Google Shape;55;g79182a2385_0_1"/>
            <p:cNvSpPr/>
            <p:nvPr/>
          </p:nvSpPr>
          <p:spPr>
            <a:xfrm>
              <a:off x="2100275" y="2925375"/>
              <a:ext cx="3718200" cy="385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79182a2385_0_1"/>
            <p:cNvSpPr/>
            <p:nvPr/>
          </p:nvSpPr>
          <p:spPr>
            <a:xfrm>
              <a:off x="5722150" y="1116825"/>
              <a:ext cx="1457400" cy="2382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79182a2385_0_1"/>
            <p:cNvSpPr/>
            <p:nvPr/>
          </p:nvSpPr>
          <p:spPr>
            <a:xfrm>
              <a:off x="2100275" y="1697850"/>
              <a:ext cx="3718200" cy="122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g79182a2385_0_1"/>
          <p:cNvSpPr/>
          <p:nvPr/>
        </p:nvSpPr>
        <p:spPr>
          <a:xfrm>
            <a:off x="6744464" y="408789"/>
            <a:ext cx="2134622" cy="3883511"/>
          </a:xfrm>
          <a:prstGeom prst="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vi" sz="1800" dirty="0">
                <a:solidFill>
                  <a:schemeClr val="dk1"/>
                </a:solidFill>
              </a:rPr>
              <a:t>Trên thế giới có hàng ngàn website dành cho học sinh nhưng học sinh </a:t>
            </a:r>
            <a:r>
              <a:rPr lang="vi-VN" sz="1800" dirty="0">
                <a:solidFill>
                  <a:schemeClr val="dk1"/>
                </a:solidFill>
              </a:rPr>
              <a:t>thường </a:t>
            </a:r>
            <a:r>
              <a:rPr lang="vi" sz="1800" dirty="0">
                <a:solidFill>
                  <a:schemeClr val="dk1"/>
                </a:solidFill>
              </a:rPr>
              <a:t>bị lợi dụng từ các quảng cáo </a:t>
            </a:r>
            <a:r>
              <a:rPr lang="vi-VN" sz="1800" dirty="0">
                <a:solidFill>
                  <a:schemeClr val="dk1"/>
                </a:solidFill>
              </a:rPr>
              <a:t>trên các trang web này. Ngoài ra, </a:t>
            </a:r>
            <a:r>
              <a:rPr lang="vi" sz="1800" dirty="0">
                <a:solidFill>
                  <a:schemeClr val="dk1"/>
                </a:solidFill>
              </a:rPr>
              <a:t>các quảng cáo </a:t>
            </a:r>
            <a:r>
              <a:rPr lang="vi-VN" sz="1800" dirty="0">
                <a:solidFill>
                  <a:schemeClr val="dk1"/>
                </a:solidFill>
              </a:rPr>
              <a:t>còn </a:t>
            </a:r>
            <a:r>
              <a:rPr lang="vi" sz="1800" dirty="0">
                <a:solidFill>
                  <a:schemeClr val="dk1"/>
                </a:solidFill>
              </a:rPr>
              <a:t>gây phiền </a:t>
            </a:r>
            <a:r>
              <a:rPr lang="vi-VN" sz="1800" dirty="0">
                <a:solidFill>
                  <a:schemeClr val="dk1"/>
                </a:solidFill>
              </a:rPr>
              <a:t>toái, làm gián đoạn việc học tập của các bạn học sinh</a:t>
            </a:r>
            <a:endParaRPr sz="1800" dirty="0">
              <a:solidFill>
                <a:schemeClr val="dk1"/>
              </a:solidFill>
            </a:endParaRPr>
          </a:p>
        </p:txBody>
      </p:sp>
      <p:grpSp>
        <p:nvGrpSpPr>
          <p:cNvPr id="4" name="Group 3">
            <a:extLst>
              <a:ext uri="{FF2B5EF4-FFF2-40B4-BE49-F238E27FC236}">
                <a16:creationId xmlns:a16="http://schemas.microsoft.com/office/drawing/2014/main" id="{6560F557-3639-44DB-983B-3E07568FB8CF}"/>
              </a:ext>
            </a:extLst>
          </p:cNvPr>
          <p:cNvGrpSpPr/>
          <p:nvPr/>
        </p:nvGrpSpPr>
        <p:grpSpPr>
          <a:xfrm>
            <a:off x="264914" y="969651"/>
            <a:ext cx="6052374" cy="3402799"/>
            <a:chOff x="254156" y="528584"/>
            <a:chExt cx="6052374" cy="3402799"/>
          </a:xfrm>
        </p:grpSpPr>
        <p:pic>
          <p:nvPicPr>
            <p:cNvPr id="3" name="Picture 2">
              <a:extLst>
                <a:ext uri="{FF2B5EF4-FFF2-40B4-BE49-F238E27FC236}">
                  <a16:creationId xmlns:a16="http://schemas.microsoft.com/office/drawing/2014/main" id="{95C89742-8204-4C1A-856A-FB34460D720C}"/>
                </a:ext>
              </a:extLst>
            </p:cNvPr>
            <p:cNvPicPr>
              <a:picLocks noChangeAspect="1"/>
            </p:cNvPicPr>
            <p:nvPr/>
          </p:nvPicPr>
          <p:blipFill>
            <a:blip r:embed="rId4"/>
            <a:stretch>
              <a:fillRect/>
            </a:stretch>
          </p:blipFill>
          <p:spPr>
            <a:xfrm>
              <a:off x="254156" y="528584"/>
              <a:ext cx="6052374" cy="34027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Google Shape;56;g79182a2385_0_1">
              <a:extLst>
                <a:ext uri="{FF2B5EF4-FFF2-40B4-BE49-F238E27FC236}">
                  <a16:creationId xmlns:a16="http://schemas.microsoft.com/office/drawing/2014/main" id="{954BD5B1-2FBB-4E12-BA6E-F3EBB895BD29}"/>
                </a:ext>
              </a:extLst>
            </p:cNvPr>
            <p:cNvSpPr/>
            <p:nvPr/>
          </p:nvSpPr>
          <p:spPr>
            <a:xfrm>
              <a:off x="4787152" y="1151068"/>
              <a:ext cx="1420009" cy="2710927"/>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g79182a2385_0_1">
              <a:extLst>
                <a:ext uri="{FF2B5EF4-FFF2-40B4-BE49-F238E27FC236}">
                  <a16:creationId xmlns:a16="http://schemas.microsoft.com/office/drawing/2014/main" id="{12515BEC-CD1E-4901-8351-6DA5CE716886}"/>
                </a:ext>
              </a:extLst>
            </p:cNvPr>
            <p:cNvSpPr/>
            <p:nvPr/>
          </p:nvSpPr>
          <p:spPr>
            <a:xfrm>
              <a:off x="1546015" y="1886329"/>
              <a:ext cx="3025985" cy="94378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939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5"/>
          <p:cNvSpPr/>
          <p:nvPr/>
        </p:nvSpPr>
        <p:spPr>
          <a:xfrm>
            <a:off x="324000" y="230400"/>
            <a:ext cx="1879200" cy="986400"/>
          </a:xfrm>
          <a:prstGeom prst="rightArrow">
            <a:avLst>
              <a:gd name="adj1" fmla="val 50000"/>
              <a:gd name="adj2" fmla="val 50000"/>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NAP</a:t>
            </a:r>
            <a:endParaRPr/>
          </a:p>
        </p:txBody>
      </p:sp>
      <p:sp>
        <p:nvSpPr>
          <p:cNvPr id="371" name="Google Shape;371;p25"/>
          <p:cNvSpPr/>
          <p:nvPr/>
        </p:nvSpPr>
        <p:spPr>
          <a:xfrm>
            <a:off x="153538" y="2293256"/>
            <a:ext cx="1740576" cy="6552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dirty="0">
                <a:solidFill>
                  <a:schemeClr val="lt1"/>
                </a:solidFill>
                <a:latin typeface="Arial"/>
                <a:ea typeface="Arial"/>
                <a:cs typeface="Arial"/>
                <a:sym typeface="Arial"/>
              </a:rPr>
              <a:t>Điểm tích lũy</a:t>
            </a:r>
            <a:endParaRPr dirty="0"/>
          </a:p>
        </p:txBody>
      </p:sp>
      <p:sp>
        <p:nvSpPr>
          <p:cNvPr id="373" name="Google Shape;373;p25"/>
          <p:cNvSpPr/>
          <p:nvPr/>
        </p:nvSpPr>
        <p:spPr>
          <a:xfrm>
            <a:off x="3347780" y="889200"/>
            <a:ext cx="2131200" cy="6552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Chức năng</a:t>
            </a:r>
            <a:endParaRPr/>
          </a:p>
        </p:txBody>
      </p:sp>
      <p:sp>
        <p:nvSpPr>
          <p:cNvPr id="374" name="Google Shape;374;p25"/>
          <p:cNvSpPr/>
          <p:nvPr/>
        </p:nvSpPr>
        <p:spPr>
          <a:xfrm>
            <a:off x="4413380" y="2293256"/>
            <a:ext cx="1908472" cy="6552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Chuyển tiền</a:t>
            </a:r>
            <a:endParaRPr/>
          </a:p>
        </p:txBody>
      </p:sp>
      <p:sp>
        <p:nvSpPr>
          <p:cNvPr id="375" name="Google Shape;375;p25"/>
          <p:cNvSpPr/>
          <p:nvPr/>
        </p:nvSpPr>
        <p:spPr>
          <a:xfrm>
            <a:off x="2175856" y="2293256"/>
            <a:ext cx="1976266" cy="6552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Nạp tiền</a:t>
            </a:r>
            <a:endParaRPr/>
          </a:p>
        </p:txBody>
      </p:sp>
      <p:sp>
        <p:nvSpPr>
          <p:cNvPr id="376" name="Google Shape;376;p25"/>
          <p:cNvSpPr/>
          <p:nvPr/>
        </p:nvSpPr>
        <p:spPr>
          <a:xfrm>
            <a:off x="2098389" y="3443637"/>
            <a:ext cx="2131200" cy="7128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Thẻ ngân hàng, card điện thoại, ví điện tử: Momo, Viettelpa</a:t>
            </a:r>
            <a:r>
              <a:rPr lang="en-US" sz="1400" b="0" i="0" u="none" strike="noStrike" cap="none">
                <a:solidFill>
                  <a:schemeClr val="lt1"/>
                </a:solidFill>
                <a:latin typeface="Arial"/>
                <a:ea typeface="Arial"/>
                <a:cs typeface="Arial"/>
                <a:sym typeface="Arial"/>
              </a:rPr>
              <a:t>y</a:t>
            </a:r>
            <a:r>
              <a:rPr lang="vi" sz="1400" b="0" i="0" u="none" strike="noStrike" cap="none">
                <a:solidFill>
                  <a:schemeClr val="lt1"/>
                </a:solidFill>
                <a:latin typeface="Arial"/>
                <a:ea typeface="Arial"/>
                <a:cs typeface="Arial"/>
                <a:sym typeface="Arial"/>
              </a:rPr>
              <a:t>,...</a:t>
            </a:r>
            <a:endParaRPr/>
          </a:p>
        </p:txBody>
      </p:sp>
      <p:cxnSp>
        <p:nvCxnSpPr>
          <p:cNvPr id="377" name="Google Shape;377;p25"/>
          <p:cNvCxnSpPr>
            <a:cxnSpLocks/>
            <a:stCxn id="373" idx="2"/>
            <a:endCxn id="374" idx="0"/>
          </p:cNvCxnSpPr>
          <p:nvPr/>
        </p:nvCxnSpPr>
        <p:spPr>
          <a:xfrm>
            <a:off x="4413380" y="1544400"/>
            <a:ext cx="954236" cy="748856"/>
          </a:xfrm>
          <a:prstGeom prst="straightConnector1">
            <a:avLst/>
          </a:prstGeom>
          <a:noFill/>
          <a:ln w="9525" cap="flat" cmpd="sng">
            <a:solidFill>
              <a:srgbClr val="00B050"/>
            </a:solidFill>
            <a:prstDash val="solid"/>
            <a:round/>
            <a:headEnd type="none" w="sm" len="sm"/>
            <a:tailEnd type="triangle" w="med" len="med"/>
          </a:ln>
        </p:spPr>
      </p:cxnSp>
      <p:cxnSp>
        <p:nvCxnSpPr>
          <p:cNvPr id="378" name="Google Shape;378;p25"/>
          <p:cNvCxnSpPr>
            <a:cxnSpLocks/>
            <a:stCxn id="373" idx="2"/>
            <a:endCxn id="375" idx="0"/>
          </p:cNvCxnSpPr>
          <p:nvPr/>
        </p:nvCxnSpPr>
        <p:spPr>
          <a:xfrm flipH="1">
            <a:off x="3163989" y="1544400"/>
            <a:ext cx="1249391" cy="748856"/>
          </a:xfrm>
          <a:prstGeom prst="straightConnector1">
            <a:avLst/>
          </a:prstGeom>
          <a:noFill/>
          <a:ln w="9525" cap="flat" cmpd="sng">
            <a:solidFill>
              <a:srgbClr val="00B050"/>
            </a:solidFill>
            <a:prstDash val="solid"/>
            <a:round/>
            <a:headEnd type="none" w="sm" len="sm"/>
            <a:tailEnd type="triangle" w="med" len="med"/>
          </a:ln>
        </p:spPr>
      </p:cxnSp>
      <p:cxnSp>
        <p:nvCxnSpPr>
          <p:cNvPr id="379" name="Google Shape;379;p25"/>
          <p:cNvCxnSpPr>
            <a:cxnSpLocks/>
            <a:stCxn id="375" idx="2"/>
            <a:endCxn id="376" idx="0"/>
          </p:cNvCxnSpPr>
          <p:nvPr/>
        </p:nvCxnSpPr>
        <p:spPr>
          <a:xfrm>
            <a:off x="3163989" y="2948456"/>
            <a:ext cx="0" cy="495181"/>
          </a:xfrm>
          <a:prstGeom prst="straightConnector1">
            <a:avLst/>
          </a:prstGeom>
          <a:noFill/>
          <a:ln w="9525" cap="flat" cmpd="sng">
            <a:solidFill>
              <a:srgbClr val="00B050"/>
            </a:solidFill>
            <a:prstDash val="solid"/>
            <a:round/>
            <a:headEnd type="none" w="sm" len="sm"/>
            <a:tailEnd type="triangle" w="med" len="med"/>
          </a:ln>
        </p:spPr>
      </p:cxnSp>
      <p:cxnSp>
        <p:nvCxnSpPr>
          <p:cNvPr id="13" name="Google Shape;377;p25">
            <a:extLst>
              <a:ext uri="{FF2B5EF4-FFF2-40B4-BE49-F238E27FC236}">
                <a16:creationId xmlns:a16="http://schemas.microsoft.com/office/drawing/2014/main" id="{D5F00ABD-1463-4D11-A715-16D126863E08}"/>
              </a:ext>
            </a:extLst>
          </p:cNvPr>
          <p:cNvCxnSpPr>
            <a:cxnSpLocks/>
            <a:stCxn id="373" idx="2"/>
            <a:endCxn id="371" idx="0"/>
          </p:cNvCxnSpPr>
          <p:nvPr/>
        </p:nvCxnSpPr>
        <p:spPr>
          <a:xfrm flipH="1">
            <a:off x="1023826" y="1544400"/>
            <a:ext cx="3389554" cy="748856"/>
          </a:xfrm>
          <a:prstGeom prst="straightConnector1">
            <a:avLst/>
          </a:prstGeom>
          <a:noFill/>
          <a:ln w="9525" cap="flat" cmpd="sng">
            <a:solidFill>
              <a:srgbClr val="00B050"/>
            </a:solidFill>
            <a:prstDash val="solid"/>
            <a:round/>
            <a:headEnd type="none" w="sm" len="sm"/>
            <a:tailEnd type="triangle" w="med" len="med"/>
          </a:ln>
        </p:spPr>
      </p:cxnSp>
      <p:sp>
        <p:nvSpPr>
          <p:cNvPr id="16" name="Google Shape;374;p25">
            <a:extLst>
              <a:ext uri="{FF2B5EF4-FFF2-40B4-BE49-F238E27FC236}">
                <a16:creationId xmlns:a16="http://schemas.microsoft.com/office/drawing/2014/main" id="{8D66F087-B26F-4AA6-A1C4-CEE6DA859CDA}"/>
              </a:ext>
            </a:extLst>
          </p:cNvPr>
          <p:cNvSpPr/>
          <p:nvPr/>
        </p:nvSpPr>
        <p:spPr>
          <a:xfrm>
            <a:off x="4423622" y="3443637"/>
            <a:ext cx="1887987" cy="7128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Trong hệ thống NAP</a:t>
            </a:r>
            <a:endParaRPr/>
          </a:p>
        </p:txBody>
      </p:sp>
      <p:sp>
        <p:nvSpPr>
          <p:cNvPr id="24" name="Google Shape;374;p25">
            <a:extLst>
              <a:ext uri="{FF2B5EF4-FFF2-40B4-BE49-F238E27FC236}">
                <a16:creationId xmlns:a16="http://schemas.microsoft.com/office/drawing/2014/main" id="{8ABD6494-E5C9-4132-8FE0-396DAF199B81}"/>
              </a:ext>
            </a:extLst>
          </p:cNvPr>
          <p:cNvSpPr/>
          <p:nvPr/>
        </p:nvSpPr>
        <p:spPr>
          <a:xfrm>
            <a:off x="6693080" y="2244528"/>
            <a:ext cx="2131200" cy="655200"/>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Thanh toán</a:t>
            </a:r>
            <a:endParaRPr/>
          </a:p>
        </p:txBody>
      </p:sp>
      <p:cxnSp>
        <p:nvCxnSpPr>
          <p:cNvPr id="34" name="Google Shape;377;p25">
            <a:extLst>
              <a:ext uri="{FF2B5EF4-FFF2-40B4-BE49-F238E27FC236}">
                <a16:creationId xmlns:a16="http://schemas.microsoft.com/office/drawing/2014/main" id="{1A659A9F-2DB3-48BF-8457-F12CF0D4B22D}"/>
              </a:ext>
            </a:extLst>
          </p:cNvPr>
          <p:cNvCxnSpPr>
            <a:cxnSpLocks/>
            <a:stCxn id="373" idx="2"/>
            <a:endCxn id="24" idx="0"/>
          </p:cNvCxnSpPr>
          <p:nvPr/>
        </p:nvCxnSpPr>
        <p:spPr>
          <a:xfrm>
            <a:off x="4413380" y="1544400"/>
            <a:ext cx="3345300" cy="700128"/>
          </a:xfrm>
          <a:prstGeom prst="straightConnector1">
            <a:avLst/>
          </a:prstGeom>
          <a:noFill/>
          <a:ln w="9525" cap="flat" cmpd="sng">
            <a:solidFill>
              <a:srgbClr val="00B050"/>
            </a:solidFill>
            <a:prstDash val="solid"/>
            <a:round/>
            <a:headEnd type="none" w="sm" len="sm"/>
            <a:tailEnd type="triangle" w="med" len="med"/>
          </a:ln>
        </p:spPr>
      </p:cxnSp>
      <p:cxnSp>
        <p:nvCxnSpPr>
          <p:cNvPr id="44" name="Google Shape;379;p25">
            <a:extLst>
              <a:ext uri="{FF2B5EF4-FFF2-40B4-BE49-F238E27FC236}">
                <a16:creationId xmlns:a16="http://schemas.microsoft.com/office/drawing/2014/main" id="{174552CE-604E-43CA-915E-2B1EC26F4DD9}"/>
              </a:ext>
            </a:extLst>
          </p:cNvPr>
          <p:cNvCxnSpPr>
            <a:cxnSpLocks/>
            <a:stCxn id="374" idx="2"/>
            <a:endCxn id="16" idx="0"/>
          </p:cNvCxnSpPr>
          <p:nvPr/>
        </p:nvCxnSpPr>
        <p:spPr>
          <a:xfrm>
            <a:off x="5367616" y="2948456"/>
            <a:ext cx="0" cy="495181"/>
          </a:xfrm>
          <a:prstGeom prst="straightConnector1">
            <a:avLst/>
          </a:prstGeom>
          <a:noFill/>
          <a:ln w="9525" cap="flat" cmpd="sng">
            <a:solidFill>
              <a:srgbClr val="00B050"/>
            </a:solidFill>
            <a:prstDash val="solid"/>
            <a:round/>
            <a:headEnd type="none" w="sm" len="sm"/>
            <a:tailEnd type="triangle" w="med" len="med"/>
          </a:ln>
        </p:spPr>
      </p:cxnSp>
      <p:sp>
        <p:nvSpPr>
          <p:cNvPr id="50" name="Google Shape;374;p25">
            <a:extLst>
              <a:ext uri="{FF2B5EF4-FFF2-40B4-BE49-F238E27FC236}">
                <a16:creationId xmlns:a16="http://schemas.microsoft.com/office/drawing/2014/main" id="{16E4BAB9-FE02-442E-A063-B1A58F8C0527}"/>
              </a:ext>
            </a:extLst>
          </p:cNvPr>
          <p:cNvSpPr/>
          <p:nvPr/>
        </p:nvSpPr>
        <p:spPr>
          <a:xfrm>
            <a:off x="6814687" y="3443636"/>
            <a:ext cx="1887986" cy="960391"/>
          </a:xfrm>
          <a:prstGeom prst="roundRect">
            <a:avLst>
              <a:gd name="adj" fmla="val 16667"/>
            </a:avLst>
          </a:prstGeom>
          <a:solidFill>
            <a:srgbClr val="00B050"/>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rPr>
              <a:t>Khi mua đồ ở căn tin, mua đồng phục ở trường, đóng tiền học phí</a:t>
            </a:r>
            <a:endParaRPr/>
          </a:p>
        </p:txBody>
      </p:sp>
      <p:cxnSp>
        <p:nvCxnSpPr>
          <p:cNvPr id="51" name="Google Shape;379;p25">
            <a:extLst>
              <a:ext uri="{FF2B5EF4-FFF2-40B4-BE49-F238E27FC236}">
                <a16:creationId xmlns:a16="http://schemas.microsoft.com/office/drawing/2014/main" id="{5118B178-3920-400A-A760-36282461BA76}"/>
              </a:ext>
            </a:extLst>
          </p:cNvPr>
          <p:cNvCxnSpPr>
            <a:cxnSpLocks/>
            <a:stCxn id="24" idx="2"/>
            <a:endCxn id="50" idx="0"/>
          </p:cNvCxnSpPr>
          <p:nvPr/>
        </p:nvCxnSpPr>
        <p:spPr>
          <a:xfrm>
            <a:off x="7758680" y="2899728"/>
            <a:ext cx="0" cy="543908"/>
          </a:xfrm>
          <a:prstGeom prst="straightConnector1">
            <a:avLst/>
          </a:prstGeom>
          <a:noFill/>
          <a:ln w="9525" cap="flat" cmpd="sng">
            <a:solidFill>
              <a:srgbClr val="00B050"/>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wipe(down)">
                                      <p:cBhvr>
                                        <p:cTn id="7" dur="500"/>
                                        <p:tgtEl>
                                          <p:spTgt spid="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1"/>
                                        </p:tgtEl>
                                        <p:attrNameLst>
                                          <p:attrName>style.visibility</p:attrName>
                                        </p:attrNameLst>
                                      </p:cBhvr>
                                      <p:to>
                                        <p:strVal val="visible"/>
                                      </p:to>
                                    </p:set>
                                    <p:animEffect transition="in" filter="wipe(down)">
                                      <p:cBhvr>
                                        <p:cTn id="15" dur="500"/>
                                        <p:tgtEl>
                                          <p:spTgt spid="37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78"/>
                                        </p:tgtEl>
                                        <p:attrNameLst>
                                          <p:attrName>style.visibility</p:attrName>
                                        </p:attrNameLst>
                                      </p:cBhvr>
                                      <p:to>
                                        <p:strVal val="visible"/>
                                      </p:to>
                                    </p:set>
                                    <p:animEffect transition="in" filter="barn(inVertical)">
                                      <p:cBhvr>
                                        <p:cTn id="20" dur="500"/>
                                        <p:tgtEl>
                                          <p:spTgt spid="37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75"/>
                                        </p:tgtEl>
                                        <p:attrNameLst>
                                          <p:attrName>style.visibility</p:attrName>
                                        </p:attrNameLst>
                                      </p:cBhvr>
                                      <p:to>
                                        <p:strVal val="visible"/>
                                      </p:to>
                                    </p:set>
                                    <p:animEffect transition="in" filter="wipe(down)">
                                      <p:cBhvr>
                                        <p:cTn id="23" dur="500"/>
                                        <p:tgtEl>
                                          <p:spTgt spid="3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79"/>
                                        </p:tgtEl>
                                        <p:attrNameLst>
                                          <p:attrName>style.visibility</p:attrName>
                                        </p:attrNameLst>
                                      </p:cBhvr>
                                      <p:to>
                                        <p:strVal val="visible"/>
                                      </p:to>
                                    </p:set>
                                    <p:animEffect transition="in" filter="wipe(up)">
                                      <p:cBhvr>
                                        <p:cTn id="28" dur="500"/>
                                        <p:tgtEl>
                                          <p:spTgt spid="37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76"/>
                                        </p:tgtEl>
                                        <p:attrNameLst>
                                          <p:attrName>style.visibility</p:attrName>
                                        </p:attrNameLst>
                                      </p:cBhvr>
                                      <p:to>
                                        <p:strVal val="visible"/>
                                      </p:to>
                                    </p:set>
                                    <p:animEffect transition="in" filter="wipe(up)">
                                      <p:cBhvr>
                                        <p:cTn id="31" dur="500"/>
                                        <p:tgtEl>
                                          <p:spTgt spid="37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77"/>
                                        </p:tgtEl>
                                        <p:attrNameLst>
                                          <p:attrName>style.visibility</p:attrName>
                                        </p:attrNameLst>
                                      </p:cBhvr>
                                      <p:to>
                                        <p:strVal val="visible"/>
                                      </p:to>
                                    </p:set>
                                    <p:animEffect transition="in" filter="wipe(up)">
                                      <p:cBhvr>
                                        <p:cTn id="36" dur="500"/>
                                        <p:tgtEl>
                                          <p:spTgt spid="37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4"/>
                                        </p:tgtEl>
                                        <p:attrNameLst>
                                          <p:attrName>style.visibility</p:attrName>
                                        </p:attrNameLst>
                                      </p:cBhvr>
                                      <p:to>
                                        <p:strVal val="visible"/>
                                      </p:to>
                                    </p:set>
                                    <p:animEffect transition="in" filter="barn(inVertical)">
                                      <p:cBhvr>
                                        <p:cTn id="39" dur="500"/>
                                        <p:tgtEl>
                                          <p:spTgt spid="3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up)">
                                      <p:cBhvr>
                                        <p:cTn id="44" dur="500"/>
                                        <p:tgtEl>
                                          <p:spTgt spid="4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inVertical)">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barn(inVertical)">
                                      <p:cBhvr>
                                        <p:cTn id="6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73" grpId="0" animBg="1"/>
      <p:bldP spid="374" grpId="0" animBg="1"/>
      <p:bldP spid="375" grpId="0" animBg="1"/>
      <p:bldP spid="376" grpId="0" animBg="1"/>
      <p:bldP spid="16" grpId="0" animBg="1"/>
      <p:bldP spid="24" grpId="0" animBg="1"/>
      <p:bldP spid="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Google Shape;85;p1">
            <a:extLst>
              <a:ext uri="{FF2B5EF4-FFF2-40B4-BE49-F238E27FC236}">
                <a16:creationId xmlns:a16="http://schemas.microsoft.com/office/drawing/2014/main" id="{A95627B5-8FD1-406B-9656-F8DD6BD729F1}"/>
              </a:ext>
            </a:extLst>
          </p:cNvPr>
          <p:cNvSpPr txBox="1">
            <a:spLocks/>
          </p:cNvSpPr>
          <p:nvPr/>
        </p:nvSpPr>
        <p:spPr>
          <a:xfrm>
            <a:off x="311700" y="127255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800"/>
            </a:pPr>
            <a:r>
              <a:rPr lang="vi-VN" sz="9000" b="1">
                <a:solidFill>
                  <a:srgbClr val="FF9900"/>
                </a:solidFill>
              </a:rPr>
              <a:t>WANG JAC</a:t>
            </a:r>
            <a:r>
              <a:rPr lang="en-US" sz="9000" b="1">
                <a:solidFill>
                  <a:srgbClr val="FF9900"/>
                </a:solidFill>
              </a:rPr>
              <a:t>K</a:t>
            </a:r>
            <a:endParaRPr lang="en-US" sz="9000" b="1" dirty="0">
              <a:solidFill>
                <a:srgbClr val="FF9900"/>
              </a:solidFill>
            </a:endParaRPr>
          </a:p>
        </p:txBody>
      </p:sp>
      <p:sp>
        <p:nvSpPr>
          <p:cNvPr id="7" name="Rectangle: Rounded Corners 6">
            <a:extLst>
              <a:ext uri="{FF2B5EF4-FFF2-40B4-BE49-F238E27FC236}">
                <a16:creationId xmlns:a16="http://schemas.microsoft.com/office/drawing/2014/main" id="{104D535A-CF53-4066-ABDD-AEFEEC1C42A7}"/>
              </a:ext>
            </a:extLst>
          </p:cNvPr>
          <p:cNvSpPr/>
          <p:nvPr/>
        </p:nvSpPr>
        <p:spPr>
          <a:xfrm>
            <a:off x="311700" y="2885752"/>
            <a:ext cx="85206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solidFill>
                  <a:schemeClr val="tx1"/>
                </a:solidFill>
              </a:rPr>
              <a:t>Là mạng xã hội giúp học sinh đăng bài viết về khó khăn trong học tập, chia sẻ những kiến thức và những tâm tư của mình.</a:t>
            </a:r>
            <a:endParaRPr lang="en-US" sz="2500" dirty="0">
              <a:solidFill>
                <a:schemeClr val="tx1"/>
              </a:solidFill>
            </a:endParaRPr>
          </a:p>
        </p:txBody>
      </p:sp>
    </p:spTree>
    <p:extLst>
      <p:ext uri="{BB962C8B-B14F-4D97-AF65-F5344CB8AC3E}">
        <p14:creationId xmlns:p14="http://schemas.microsoft.com/office/powerpoint/2010/main" val="148265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6;p5">
            <a:extLst>
              <a:ext uri="{FF2B5EF4-FFF2-40B4-BE49-F238E27FC236}">
                <a16:creationId xmlns:a16="http://schemas.microsoft.com/office/drawing/2014/main" id="{8E0854F4-FB9F-48C3-A479-B4C5AC6787A7}"/>
              </a:ext>
            </a:extLst>
          </p:cNvPr>
          <p:cNvSpPr/>
          <p:nvPr/>
        </p:nvSpPr>
        <p:spPr>
          <a:xfrm>
            <a:off x="311700" y="285750"/>
            <a:ext cx="8520600" cy="640080"/>
          </a:xfrm>
          <a:prstGeom prst="roundRect">
            <a:avLst>
              <a:gd name="adj" fmla="val 16667"/>
            </a:avLst>
          </a:prstGeom>
          <a:noFill/>
          <a:ln w="25400" cap="flat" cmpd="sng">
            <a:solidFill>
              <a:srgbClr val="FF9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387;p5">
            <a:extLst>
              <a:ext uri="{FF2B5EF4-FFF2-40B4-BE49-F238E27FC236}">
                <a16:creationId xmlns:a16="http://schemas.microsoft.com/office/drawing/2014/main" id="{11812F0F-1A4E-4F4F-87C4-47BB5661EB88}"/>
              </a:ext>
            </a:extLst>
          </p:cNvPr>
          <p:cNvSpPr txBox="1"/>
          <p:nvPr/>
        </p:nvSpPr>
        <p:spPr>
          <a:xfrm>
            <a:off x="311700" y="344180"/>
            <a:ext cx="197058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a:solidFill>
                  <a:srgbClr val="FF9900"/>
                </a:solidFill>
                <a:latin typeface="Arial"/>
                <a:ea typeface="Arial"/>
                <a:cs typeface="Arial"/>
                <a:sym typeface="Arial"/>
              </a:rPr>
              <a:t>W</a:t>
            </a:r>
            <a:r>
              <a:rPr lang="en-US" sz="2800" b="0" i="0" u="none" strike="noStrike" cap="none">
                <a:solidFill>
                  <a:srgbClr val="FF9900"/>
                </a:solidFill>
                <a:latin typeface="Arial"/>
                <a:ea typeface="Arial"/>
                <a:cs typeface="Arial"/>
                <a:sym typeface="Arial"/>
              </a:rPr>
              <a:t>ang </a:t>
            </a:r>
            <a:r>
              <a:rPr lang="vi-VN" sz="2800" b="0" i="0" u="none" strike="noStrike" cap="none">
                <a:solidFill>
                  <a:srgbClr val="FF9900"/>
                </a:solidFill>
                <a:latin typeface="Arial"/>
                <a:ea typeface="Arial"/>
                <a:cs typeface="Arial"/>
                <a:sym typeface="Arial"/>
              </a:rPr>
              <a:t>J</a:t>
            </a:r>
            <a:r>
              <a:rPr lang="en-US" sz="2800">
                <a:solidFill>
                  <a:srgbClr val="FF9900"/>
                </a:solidFill>
              </a:rPr>
              <a:t>ack</a:t>
            </a:r>
            <a:endParaRPr sz="2800" b="0" i="0" u="none" strike="noStrike" cap="none" dirty="0">
              <a:solidFill>
                <a:srgbClr val="FF9900"/>
              </a:solidFill>
              <a:latin typeface="Arial"/>
              <a:ea typeface="Arial"/>
              <a:cs typeface="Arial"/>
              <a:sym typeface="Arial"/>
            </a:endParaRPr>
          </a:p>
        </p:txBody>
      </p:sp>
      <p:sp>
        <p:nvSpPr>
          <p:cNvPr id="6" name="Google Shape;387;p5">
            <a:extLst>
              <a:ext uri="{FF2B5EF4-FFF2-40B4-BE49-F238E27FC236}">
                <a16:creationId xmlns:a16="http://schemas.microsoft.com/office/drawing/2014/main" id="{F1ED4D6F-92D8-46A8-9C7F-09CCC4FF6D63}"/>
              </a:ext>
            </a:extLst>
          </p:cNvPr>
          <p:cNvSpPr txBox="1"/>
          <p:nvPr/>
        </p:nvSpPr>
        <p:spPr>
          <a:xfrm>
            <a:off x="3586708" y="344180"/>
            <a:ext cx="197058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9900"/>
                </a:solidFill>
                <a:latin typeface="Arial"/>
                <a:ea typeface="Arial"/>
                <a:cs typeface="Arial"/>
                <a:sym typeface="Arial"/>
              </a:rPr>
              <a:t>Ch</a:t>
            </a:r>
            <a:r>
              <a:rPr lang="en-US" sz="2800">
                <a:solidFill>
                  <a:srgbClr val="FF9900"/>
                </a:solidFill>
              </a:rPr>
              <a:t>ức năng</a:t>
            </a:r>
            <a:endParaRPr sz="2800" b="0" i="0" u="none" strike="noStrike" cap="none" dirty="0">
              <a:solidFill>
                <a:srgbClr val="FF9900"/>
              </a:solidFill>
              <a:latin typeface="Arial"/>
              <a:ea typeface="Arial"/>
              <a:cs typeface="Arial"/>
              <a:sym typeface="Arial"/>
            </a:endParaRPr>
          </a:p>
        </p:txBody>
      </p:sp>
      <p:sp>
        <p:nvSpPr>
          <p:cNvPr id="8" name="Google Shape;469;g7917ef24ac_1_74">
            <a:extLst>
              <a:ext uri="{FF2B5EF4-FFF2-40B4-BE49-F238E27FC236}">
                <a16:creationId xmlns:a16="http://schemas.microsoft.com/office/drawing/2014/main" id="{48BBDD51-1856-4B46-BEB1-E7A10A833ACC}"/>
              </a:ext>
            </a:extLst>
          </p:cNvPr>
          <p:cNvSpPr/>
          <p:nvPr/>
        </p:nvSpPr>
        <p:spPr>
          <a:xfrm>
            <a:off x="311700" y="1277623"/>
            <a:ext cx="8319344" cy="2855761"/>
          </a:xfrm>
          <a:prstGeom prst="roundRect">
            <a:avLst>
              <a:gd name="adj" fmla="val 16667"/>
            </a:avLst>
          </a:prstGeom>
          <a:noFill/>
          <a:ln w="25400" cap="flat" cmpd="sng">
            <a:solidFill>
              <a:srgbClr val="FF9900"/>
            </a:solidFill>
            <a:prstDash val="solid"/>
            <a:round/>
            <a:headEnd type="none" w="sm" len="sm"/>
            <a:tailEnd type="none" w="sm" len="sm"/>
          </a:ln>
        </p:spPr>
        <p:txBody>
          <a:bodyPr spcFirstLastPara="1" wrap="square" lIns="91425" tIns="45700" rIns="91425" bIns="45700" anchor="ctr" anchorCtr="0">
            <a:noAutofit/>
          </a:bodyPr>
          <a:lstStyle/>
          <a:p>
            <a:pPr lvl="0">
              <a:lnSpc>
                <a:spcPct val="115000"/>
              </a:lnSpc>
              <a:buSzPts val="1400"/>
            </a:pPr>
            <a:r>
              <a:rPr lang="vi-VN"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Là</a:t>
            </a:r>
            <a:r>
              <a:rPr lang="vi-VN"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n</a:t>
            </a:r>
            <a:r>
              <a:rPr lang="vi-VN" sz="1800">
                <a:solidFill>
                  <a:schemeClr val="dk1"/>
                </a:solidFill>
                <a:latin typeface="Times New Roman"/>
                <a:ea typeface="Times New Roman"/>
                <a:cs typeface="Times New Roman"/>
                <a:sym typeface="Times New Roman"/>
              </a:rPr>
              <a:t>gân hàng tri thức:</a:t>
            </a:r>
          </a:p>
          <a:p>
            <a:pPr lvl="0">
              <a:lnSpc>
                <a:spcPct val="115000"/>
              </a:lnSpc>
              <a:buSzPts val="1400"/>
            </a:pPr>
            <a:r>
              <a:rPr lang="vi-VN" sz="1800">
                <a:solidFill>
                  <a:schemeClr val="dk1"/>
                </a:solidFill>
                <a:latin typeface="Times New Roman"/>
                <a:ea typeface="Times New Roman"/>
                <a:cs typeface="Times New Roman"/>
                <a:sym typeface="Times New Roman"/>
              </a:rPr>
              <a:t>   - Trắc nghiệm: Các môn khối tự nhiên, xã hội, các môn khác và các chủ đề khác.</a:t>
            </a:r>
          </a:p>
          <a:p>
            <a:pPr lvl="0">
              <a:lnSpc>
                <a:spcPct val="115000"/>
              </a:lnSpc>
              <a:buSzPts val="1400"/>
            </a:pPr>
            <a:r>
              <a:rPr lang="vi-VN" sz="1800">
                <a:solidFill>
                  <a:schemeClr val="dk1"/>
                </a:solidFill>
                <a:latin typeface="Times New Roman"/>
                <a:ea typeface="Times New Roman"/>
                <a:cs typeface="Times New Roman"/>
                <a:sym typeface="Times New Roman"/>
              </a:rPr>
              <a:t>      + Đề kiểm tra, thi thử -</a:t>
            </a:r>
            <a:r>
              <a:rPr lang="en-US" sz="1800">
                <a:solidFill>
                  <a:schemeClr val="dk1"/>
                </a:solidFill>
                <a:latin typeface="Times New Roman"/>
                <a:ea typeface="Times New Roman"/>
                <a:cs typeface="Times New Roman"/>
                <a:sym typeface="Times New Roman"/>
              </a:rPr>
              <a:t> thi</a:t>
            </a:r>
            <a:r>
              <a:rPr lang="vi-VN" sz="1800">
                <a:solidFill>
                  <a:schemeClr val="dk1"/>
                </a:solidFill>
                <a:latin typeface="Times New Roman"/>
                <a:ea typeface="Times New Roman"/>
                <a:cs typeface="Times New Roman"/>
                <a:sym typeface="Times New Roman"/>
              </a:rPr>
              <a:t> chính thức.</a:t>
            </a:r>
          </a:p>
          <a:p>
            <a:pPr lvl="0">
              <a:lnSpc>
                <a:spcPct val="115000"/>
              </a:lnSpc>
              <a:buSzPts val="1400"/>
            </a:pPr>
            <a:r>
              <a:rPr lang="vi-VN" sz="1800">
                <a:solidFill>
                  <a:schemeClr val="dk1"/>
                </a:solidFill>
                <a:latin typeface="Times New Roman"/>
                <a:ea typeface="Times New Roman"/>
                <a:cs typeface="Times New Roman"/>
                <a:sym typeface="Times New Roman"/>
              </a:rPr>
              <a:t>      + Bài văn mẫu</a:t>
            </a:r>
          </a:p>
          <a:p>
            <a:pPr lvl="0">
              <a:lnSpc>
                <a:spcPct val="115000"/>
              </a:lnSpc>
              <a:buSzPts val="1400"/>
            </a:pPr>
            <a:r>
              <a:rPr lang="vi-VN" sz="1800">
                <a:solidFill>
                  <a:schemeClr val="dk1"/>
                </a:solidFill>
                <a:latin typeface="Times New Roman"/>
                <a:ea typeface="Times New Roman"/>
                <a:cs typeface="Times New Roman"/>
                <a:sym typeface="Times New Roman"/>
              </a:rPr>
              <a:t>      + Giáo án</a:t>
            </a:r>
          </a:p>
          <a:p>
            <a:pPr lvl="0">
              <a:lnSpc>
                <a:spcPct val="115000"/>
              </a:lnSpc>
              <a:buSzPts val="1400"/>
            </a:pPr>
            <a:r>
              <a:rPr lang="vi-VN" sz="1800">
                <a:solidFill>
                  <a:schemeClr val="dk1"/>
                </a:solidFill>
                <a:latin typeface="Times New Roman"/>
                <a:ea typeface="Times New Roman"/>
                <a:cs typeface="Times New Roman"/>
                <a:sym typeface="Times New Roman"/>
              </a:rPr>
              <a:t>      + Bài giảng</a:t>
            </a:r>
          </a:p>
          <a:p>
            <a:pPr lvl="0">
              <a:lnSpc>
                <a:spcPct val="115000"/>
              </a:lnSpc>
              <a:buSzPts val="1400"/>
            </a:pPr>
            <a:r>
              <a:rPr lang="vi-VN" sz="1800">
                <a:solidFill>
                  <a:schemeClr val="dk1"/>
                </a:solidFill>
                <a:latin typeface="Times New Roman"/>
                <a:ea typeface="Times New Roman"/>
                <a:cs typeface="Times New Roman"/>
                <a:sym typeface="Times New Roman"/>
              </a:rPr>
              <a:t>   + Đề thi: TH</a:t>
            </a:r>
            <a:r>
              <a:rPr lang="en-US" sz="1800">
                <a:solidFill>
                  <a:schemeClr val="dk1"/>
                </a:solidFill>
                <a:latin typeface="Times New Roman"/>
                <a:ea typeface="Times New Roman"/>
                <a:cs typeface="Times New Roman"/>
                <a:sym typeface="Times New Roman"/>
              </a:rPr>
              <a:t>PT </a:t>
            </a:r>
            <a:r>
              <a:rPr lang="vi-VN" sz="1800">
                <a:solidFill>
                  <a:schemeClr val="dk1"/>
                </a:solidFill>
                <a:latin typeface="Times New Roman"/>
                <a:ea typeface="Times New Roman"/>
                <a:cs typeface="Times New Roman"/>
                <a:sym typeface="Times New Roman"/>
              </a:rPr>
              <a:t>QG, kiểm tra 1 tiết, thi từng môn của các trường qua các năm</a:t>
            </a:r>
            <a:r>
              <a:rPr lang="en-US" sz="1800">
                <a:solidFill>
                  <a:schemeClr val="dk1"/>
                </a:solidFill>
                <a:latin typeface="Times New Roman"/>
                <a:ea typeface="Times New Roman"/>
                <a:cs typeface="Times New Roman"/>
                <a:sym typeface="Times New Roman"/>
              </a:rPr>
              <a:t>.</a:t>
            </a:r>
            <a:r>
              <a:rPr lang="vi-VN" sz="1800">
                <a:solidFill>
                  <a:schemeClr val="dk1"/>
                </a:solidFill>
                <a:latin typeface="Times New Roman"/>
                <a:ea typeface="Times New Roman"/>
                <a:cs typeface="Times New Roman"/>
                <a:sym typeface="Times New Roman"/>
              </a:rPr>
              <a:t> </a:t>
            </a:r>
          </a:p>
          <a:p>
            <a:pPr marL="0" marR="0" lvl="0" indent="0" algn="ctr" rtl="0">
              <a:lnSpc>
                <a:spcPct val="107916"/>
              </a:lnSpc>
              <a:spcBef>
                <a:spcPts val="0"/>
              </a:spcBef>
              <a:spcAft>
                <a:spcPts val="800"/>
              </a:spcAft>
              <a:buClr>
                <a:srgbClr val="000000"/>
              </a:buClr>
              <a:buSzPts val="11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26612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pSp>
        <p:nvGrpSpPr>
          <p:cNvPr id="385" name="Google Shape;385;p5"/>
          <p:cNvGrpSpPr/>
          <p:nvPr/>
        </p:nvGrpSpPr>
        <p:grpSpPr>
          <a:xfrm>
            <a:off x="311700" y="285750"/>
            <a:ext cx="8520600" cy="640080"/>
            <a:chOff x="311700" y="285750"/>
            <a:chExt cx="8520600" cy="640080"/>
          </a:xfrm>
        </p:grpSpPr>
        <p:sp>
          <p:nvSpPr>
            <p:cNvPr id="386" name="Google Shape;386;p5"/>
            <p:cNvSpPr/>
            <p:nvPr/>
          </p:nvSpPr>
          <p:spPr>
            <a:xfrm>
              <a:off x="311700" y="285750"/>
              <a:ext cx="8520600" cy="640080"/>
            </a:xfrm>
            <a:prstGeom prst="roundRect">
              <a:avLst>
                <a:gd name="adj" fmla="val 16667"/>
              </a:avLst>
            </a:prstGeom>
            <a:noFill/>
            <a:ln w="25400" cap="flat" cmpd="sng">
              <a:solidFill>
                <a:srgbClr val="FF9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7" name="Google Shape;387;p5"/>
            <p:cNvSpPr txBox="1"/>
            <p:nvPr/>
          </p:nvSpPr>
          <p:spPr>
            <a:xfrm>
              <a:off x="311700" y="344180"/>
              <a:ext cx="394467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0" u="none" strike="noStrike" cap="none" dirty="0">
                  <a:solidFill>
                    <a:srgbClr val="FF9900"/>
                  </a:solidFill>
                  <a:latin typeface="Arial"/>
                  <a:ea typeface="Arial"/>
                  <a:cs typeface="Arial"/>
                  <a:sym typeface="Arial"/>
                </a:rPr>
                <a:t>WJ</a:t>
              </a:r>
              <a:endParaRPr sz="2800" b="0" i="0" u="none" strike="noStrike" cap="none" dirty="0">
                <a:solidFill>
                  <a:srgbClr val="FF9900"/>
                </a:solidFill>
                <a:latin typeface="Arial"/>
                <a:ea typeface="Arial"/>
                <a:cs typeface="Arial"/>
                <a:sym typeface="Arial"/>
              </a:endParaRPr>
            </a:p>
          </p:txBody>
        </p:sp>
      </p:grpSp>
      <p:sp>
        <p:nvSpPr>
          <p:cNvPr id="388" name="Google Shape;388;p5"/>
          <p:cNvSpPr/>
          <p:nvPr/>
        </p:nvSpPr>
        <p:spPr>
          <a:xfrm>
            <a:off x="616500" y="1067375"/>
            <a:ext cx="1962300" cy="640200"/>
          </a:xfrm>
          <a:prstGeom prst="round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THỂ LOẠI</a:t>
            </a:r>
            <a:endParaRPr sz="1400" b="0" i="0" u="none" strike="noStrike" cap="none">
              <a:solidFill>
                <a:srgbClr val="FFFFFF"/>
              </a:solidFill>
              <a:latin typeface="Arial"/>
              <a:ea typeface="Arial"/>
              <a:cs typeface="Arial"/>
              <a:sym typeface="Arial"/>
            </a:endParaRPr>
          </a:p>
        </p:txBody>
      </p:sp>
      <p:sp>
        <p:nvSpPr>
          <p:cNvPr id="389" name="Google Shape;389;p5"/>
          <p:cNvSpPr/>
          <p:nvPr/>
        </p:nvSpPr>
        <p:spPr>
          <a:xfrm>
            <a:off x="2574475" y="1067375"/>
            <a:ext cx="1962300" cy="640200"/>
          </a:xfrm>
          <a:prstGeom prst="round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CHUYÊN MÔN</a:t>
            </a:r>
            <a:endParaRPr sz="1400" b="0" i="0" u="none" strike="noStrike" cap="none">
              <a:solidFill>
                <a:srgbClr val="FFFFFF"/>
              </a:solidFill>
              <a:latin typeface="Arial"/>
              <a:ea typeface="Arial"/>
              <a:cs typeface="Arial"/>
              <a:sym typeface="Arial"/>
            </a:endParaRPr>
          </a:p>
        </p:txBody>
      </p:sp>
      <p:sp>
        <p:nvSpPr>
          <p:cNvPr id="390" name="Google Shape;390;p5"/>
          <p:cNvSpPr/>
          <p:nvPr/>
        </p:nvSpPr>
        <p:spPr>
          <a:xfrm>
            <a:off x="618700" y="171030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BÀI GIẢNG</a:t>
            </a:r>
            <a:endParaRPr sz="1400" b="0" i="0" u="none" strike="noStrike" cap="none">
              <a:solidFill>
                <a:srgbClr val="000000"/>
              </a:solidFill>
              <a:latin typeface="Arial"/>
              <a:ea typeface="Arial"/>
              <a:cs typeface="Arial"/>
              <a:sym typeface="Arial"/>
            </a:endParaRPr>
          </a:p>
        </p:txBody>
      </p:sp>
      <p:sp>
        <p:nvSpPr>
          <p:cNvPr id="391" name="Google Shape;391;p5"/>
          <p:cNvSpPr/>
          <p:nvPr/>
        </p:nvSpPr>
        <p:spPr>
          <a:xfrm>
            <a:off x="618700" y="220772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GIÁO ÁN</a:t>
            </a:r>
            <a:endParaRPr sz="1400" b="0" i="0" u="none" strike="noStrike" cap="none">
              <a:solidFill>
                <a:srgbClr val="000000"/>
              </a:solidFill>
              <a:latin typeface="Arial"/>
              <a:ea typeface="Arial"/>
              <a:cs typeface="Arial"/>
              <a:sym typeface="Arial"/>
            </a:endParaRPr>
          </a:p>
        </p:txBody>
      </p:sp>
      <p:sp>
        <p:nvSpPr>
          <p:cNvPr id="392" name="Google Shape;392;p5"/>
          <p:cNvSpPr/>
          <p:nvPr/>
        </p:nvSpPr>
        <p:spPr>
          <a:xfrm>
            <a:off x="618700" y="270242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ĐỀ THI</a:t>
            </a:r>
            <a:endParaRPr sz="1400" b="0" i="0" u="none" strike="noStrike" cap="none">
              <a:solidFill>
                <a:srgbClr val="000000"/>
              </a:solidFill>
              <a:latin typeface="Arial"/>
              <a:ea typeface="Arial"/>
              <a:cs typeface="Arial"/>
              <a:sym typeface="Arial"/>
            </a:endParaRPr>
          </a:p>
        </p:txBody>
      </p:sp>
      <p:sp>
        <p:nvSpPr>
          <p:cNvPr id="393" name="Google Shape;393;p5"/>
          <p:cNvSpPr/>
          <p:nvPr/>
        </p:nvSpPr>
        <p:spPr>
          <a:xfrm>
            <a:off x="618700" y="320257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ĐỀ KIỂM TRA</a:t>
            </a:r>
            <a:endParaRPr sz="1400" b="0" i="0" u="none" strike="noStrike" cap="none">
              <a:solidFill>
                <a:srgbClr val="000000"/>
              </a:solidFill>
              <a:latin typeface="Arial"/>
              <a:ea typeface="Arial"/>
              <a:cs typeface="Arial"/>
              <a:sym typeface="Arial"/>
            </a:endParaRPr>
          </a:p>
        </p:txBody>
      </p:sp>
      <p:sp>
        <p:nvSpPr>
          <p:cNvPr id="394" name="Google Shape;394;p5"/>
          <p:cNvSpPr/>
          <p:nvPr/>
        </p:nvSpPr>
        <p:spPr>
          <a:xfrm>
            <a:off x="618700" y="369455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VĂN MẪU</a:t>
            </a:r>
            <a:endParaRPr sz="1400" b="0" i="0" u="none" strike="noStrike" cap="none">
              <a:solidFill>
                <a:srgbClr val="000000"/>
              </a:solidFill>
              <a:latin typeface="Arial"/>
              <a:ea typeface="Arial"/>
              <a:cs typeface="Arial"/>
              <a:sym typeface="Arial"/>
            </a:endParaRPr>
          </a:p>
        </p:txBody>
      </p:sp>
      <p:sp>
        <p:nvSpPr>
          <p:cNvPr id="395" name="Google Shape;395;p5"/>
          <p:cNvSpPr/>
          <p:nvPr/>
        </p:nvSpPr>
        <p:spPr>
          <a:xfrm>
            <a:off x="2574475" y="171030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HÓA HỌC</a:t>
            </a: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a:off x="2574463" y="220772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VĂN HỌC</a:t>
            </a:r>
            <a:endParaRPr sz="1400" b="0" i="0" u="none" strike="noStrike" cap="none">
              <a:solidFill>
                <a:srgbClr val="000000"/>
              </a:solidFill>
              <a:latin typeface="Arial"/>
              <a:ea typeface="Arial"/>
              <a:cs typeface="Arial"/>
              <a:sym typeface="Arial"/>
            </a:endParaRPr>
          </a:p>
        </p:txBody>
      </p:sp>
      <p:sp>
        <p:nvSpPr>
          <p:cNvPr id="397" name="Google Shape;397;p5"/>
          <p:cNvSpPr/>
          <p:nvPr/>
        </p:nvSpPr>
        <p:spPr>
          <a:xfrm>
            <a:off x="2574475" y="270515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TIN HỌC</a:t>
            </a:r>
            <a:endParaRPr sz="1400" b="0" i="0" u="none" strike="noStrike" cap="none">
              <a:solidFill>
                <a:srgbClr val="000000"/>
              </a:solidFill>
              <a:latin typeface="Arial"/>
              <a:ea typeface="Arial"/>
              <a:cs typeface="Arial"/>
              <a:sym typeface="Arial"/>
            </a:endParaRPr>
          </a:p>
        </p:txBody>
      </p:sp>
      <p:sp>
        <p:nvSpPr>
          <p:cNvPr id="398" name="Google Shape;398;p5"/>
          <p:cNvSpPr/>
          <p:nvPr/>
        </p:nvSpPr>
        <p:spPr>
          <a:xfrm>
            <a:off x="4536775" y="1067375"/>
            <a:ext cx="1962300" cy="640200"/>
          </a:xfrm>
          <a:prstGeom prst="round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MẸO HAY</a:t>
            </a:r>
            <a:endParaRPr sz="1400" b="0" i="0" u="none" strike="noStrike" cap="none">
              <a:solidFill>
                <a:srgbClr val="FFFFFF"/>
              </a:solidFill>
              <a:latin typeface="Arial"/>
              <a:ea typeface="Arial"/>
              <a:cs typeface="Arial"/>
              <a:sym typeface="Arial"/>
            </a:endParaRPr>
          </a:p>
        </p:txBody>
      </p:sp>
      <p:sp>
        <p:nvSpPr>
          <p:cNvPr id="399" name="Google Shape;399;p5"/>
          <p:cNvSpPr/>
          <p:nvPr/>
        </p:nvSpPr>
        <p:spPr>
          <a:xfrm>
            <a:off x="6499075" y="1067375"/>
            <a:ext cx="1962300" cy="640200"/>
          </a:xfrm>
          <a:prstGeom prst="round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FFFF"/>
                </a:solidFill>
                <a:latin typeface="Arial"/>
                <a:ea typeface="Arial"/>
                <a:cs typeface="Arial"/>
                <a:sym typeface="Arial"/>
              </a:rPr>
              <a:t>CÂU ĐỐ</a:t>
            </a:r>
            <a:endParaRPr sz="1400" b="0" i="0" u="none" strike="noStrike" cap="none">
              <a:solidFill>
                <a:srgbClr val="FFFFFF"/>
              </a:solidFill>
              <a:latin typeface="Arial"/>
              <a:ea typeface="Arial"/>
              <a:cs typeface="Arial"/>
              <a:sym typeface="Arial"/>
            </a:endParaRPr>
          </a:p>
        </p:txBody>
      </p:sp>
      <p:sp>
        <p:nvSpPr>
          <p:cNvPr id="400" name="Google Shape;400;p5"/>
          <p:cNvSpPr/>
          <p:nvPr/>
        </p:nvSpPr>
        <p:spPr>
          <a:xfrm>
            <a:off x="6499075" y="171030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KHỐI TỰ NHIÊN</a:t>
            </a:r>
            <a:endParaRPr sz="1400" b="0" i="0" u="none" strike="noStrike" cap="none">
              <a:solidFill>
                <a:srgbClr val="000000"/>
              </a:solidFill>
              <a:latin typeface="Arial"/>
              <a:ea typeface="Arial"/>
              <a:cs typeface="Arial"/>
              <a:sym typeface="Arial"/>
            </a:endParaRPr>
          </a:p>
        </p:txBody>
      </p:sp>
      <p:sp>
        <p:nvSpPr>
          <p:cNvPr id="401" name="Google Shape;401;p5"/>
          <p:cNvSpPr/>
          <p:nvPr/>
        </p:nvSpPr>
        <p:spPr>
          <a:xfrm>
            <a:off x="6499063" y="220772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KHỐI XÃ HỘI</a:t>
            </a:r>
            <a:endParaRPr sz="1400" b="0" i="0" u="none" strike="noStrike" cap="none">
              <a:solidFill>
                <a:srgbClr val="000000"/>
              </a:solidFill>
              <a:latin typeface="Arial"/>
              <a:ea typeface="Arial"/>
              <a:cs typeface="Arial"/>
              <a:sym typeface="Arial"/>
            </a:endParaRPr>
          </a:p>
        </p:txBody>
      </p:sp>
      <p:sp>
        <p:nvSpPr>
          <p:cNvPr id="402" name="Google Shape;402;p5"/>
          <p:cNvSpPr/>
          <p:nvPr/>
        </p:nvSpPr>
        <p:spPr>
          <a:xfrm>
            <a:off x="2574475" y="320257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LỊCH SỬ</a:t>
            </a:r>
            <a:endParaRPr sz="1400" b="0" i="0" u="none" strike="noStrike" cap="none">
              <a:solidFill>
                <a:srgbClr val="000000"/>
              </a:solidFill>
              <a:latin typeface="Arial"/>
              <a:ea typeface="Arial"/>
              <a:cs typeface="Arial"/>
              <a:sym typeface="Arial"/>
            </a:endParaRPr>
          </a:p>
        </p:txBody>
      </p:sp>
      <p:sp>
        <p:nvSpPr>
          <p:cNvPr id="403" name="Google Shape;403;p5"/>
          <p:cNvSpPr/>
          <p:nvPr/>
        </p:nvSpPr>
        <p:spPr>
          <a:xfrm>
            <a:off x="618700" y="4197425"/>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BIỂU MẪU</a:t>
            </a:r>
            <a:endParaRPr sz="1400" b="0" i="0" u="none" strike="noStrike" cap="none">
              <a:solidFill>
                <a:srgbClr val="000000"/>
              </a:solidFill>
              <a:latin typeface="Arial"/>
              <a:ea typeface="Arial"/>
              <a:cs typeface="Arial"/>
              <a:sym typeface="Arial"/>
            </a:endParaRPr>
          </a:p>
        </p:txBody>
      </p:sp>
      <p:sp>
        <p:nvSpPr>
          <p:cNvPr id="23" name="Google Shape;402;p5">
            <a:extLst>
              <a:ext uri="{FF2B5EF4-FFF2-40B4-BE49-F238E27FC236}">
                <a16:creationId xmlns:a16="http://schemas.microsoft.com/office/drawing/2014/main" id="{75D58B25-91BC-4530-938F-589C856AEB5E}"/>
              </a:ext>
            </a:extLst>
          </p:cNvPr>
          <p:cNvSpPr/>
          <p:nvPr/>
        </p:nvSpPr>
        <p:spPr>
          <a:xfrm>
            <a:off x="2574463" y="3695364"/>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FB01C71-2AAF-42CA-B57B-D453FF997DDD}"/>
              </a:ext>
            </a:extLst>
          </p:cNvPr>
          <p:cNvPicPr>
            <a:picLocks noChangeAspect="1"/>
          </p:cNvPicPr>
          <p:nvPr/>
        </p:nvPicPr>
        <p:blipFill>
          <a:blip r:embed="rId3"/>
          <a:stretch>
            <a:fillRect/>
          </a:stretch>
        </p:blipFill>
        <p:spPr>
          <a:xfrm>
            <a:off x="0" y="420360"/>
            <a:ext cx="9144000" cy="43027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par>
                                <p:cTn id="8" presetID="10" presetClass="entr" presetSubtype="0"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fade">
                                      <p:cBhvr>
                                        <p:cTn id="10" dur="1000"/>
                                        <p:tgtEl>
                                          <p:spTgt spid="391"/>
                                        </p:tgtEl>
                                      </p:cBhvr>
                                    </p:animEffect>
                                  </p:childTnLst>
                                </p:cTn>
                              </p:par>
                              <p:par>
                                <p:cTn id="11" presetID="10" presetClass="entr" presetSubtype="0" fill="hold" nodeType="withEffect">
                                  <p:stCondLst>
                                    <p:cond delay="0"/>
                                  </p:stCondLst>
                                  <p:childTnLst>
                                    <p:set>
                                      <p:cBhvr>
                                        <p:cTn id="12" dur="1" fill="hold">
                                          <p:stCondLst>
                                            <p:cond delay="0"/>
                                          </p:stCondLst>
                                        </p:cTn>
                                        <p:tgtEl>
                                          <p:spTgt spid="392"/>
                                        </p:tgtEl>
                                        <p:attrNameLst>
                                          <p:attrName>style.visibility</p:attrName>
                                        </p:attrNameLst>
                                      </p:cBhvr>
                                      <p:to>
                                        <p:strVal val="visible"/>
                                      </p:to>
                                    </p:set>
                                    <p:animEffect transition="in" filter="fade">
                                      <p:cBhvr>
                                        <p:cTn id="13" dur="1000"/>
                                        <p:tgtEl>
                                          <p:spTgt spid="392"/>
                                        </p:tgtEl>
                                      </p:cBhvr>
                                    </p:animEffect>
                                  </p:childTnLst>
                                </p:cTn>
                              </p:par>
                              <p:par>
                                <p:cTn id="14" presetID="10" presetClass="entr" presetSubtype="0"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Effect transition="in" filter="fade">
                                      <p:cBhvr>
                                        <p:cTn id="16" dur="1000"/>
                                        <p:tgtEl>
                                          <p:spTgt spid="393"/>
                                        </p:tgtEl>
                                      </p:cBhvr>
                                    </p:animEffect>
                                  </p:childTnLst>
                                </p:cTn>
                              </p:par>
                              <p:par>
                                <p:cTn id="17" presetID="10" presetClass="entr" presetSubtype="0" fill="hold" nodeType="withEffect">
                                  <p:stCondLst>
                                    <p:cond delay="0"/>
                                  </p:stCondLst>
                                  <p:childTnLst>
                                    <p:set>
                                      <p:cBhvr>
                                        <p:cTn id="18" dur="1" fill="hold">
                                          <p:stCondLst>
                                            <p:cond delay="0"/>
                                          </p:stCondLst>
                                        </p:cTn>
                                        <p:tgtEl>
                                          <p:spTgt spid="394"/>
                                        </p:tgtEl>
                                        <p:attrNameLst>
                                          <p:attrName>style.visibility</p:attrName>
                                        </p:attrNameLst>
                                      </p:cBhvr>
                                      <p:to>
                                        <p:strVal val="visible"/>
                                      </p:to>
                                    </p:set>
                                    <p:animEffect transition="in" filter="fade">
                                      <p:cBhvr>
                                        <p:cTn id="19" dur="1000"/>
                                        <p:tgtEl>
                                          <p:spTgt spid="394"/>
                                        </p:tgtEl>
                                      </p:cBhvr>
                                    </p:animEffect>
                                  </p:childTnLst>
                                </p:cTn>
                              </p:par>
                              <p:par>
                                <p:cTn id="20" presetID="10" presetClass="entr" presetSubtype="0" fill="hold" nodeType="withEffect">
                                  <p:stCondLst>
                                    <p:cond delay="0"/>
                                  </p:stCondLst>
                                  <p:childTnLst>
                                    <p:set>
                                      <p:cBhvr>
                                        <p:cTn id="21" dur="1" fill="hold">
                                          <p:stCondLst>
                                            <p:cond delay="0"/>
                                          </p:stCondLst>
                                        </p:cTn>
                                        <p:tgtEl>
                                          <p:spTgt spid="390"/>
                                        </p:tgtEl>
                                        <p:attrNameLst>
                                          <p:attrName>style.visibility</p:attrName>
                                        </p:attrNameLst>
                                      </p:cBhvr>
                                      <p:to>
                                        <p:strVal val="visible"/>
                                      </p:to>
                                    </p:set>
                                    <p:animEffect transition="in" filter="fade">
                                      <p:cBhvr>
                                        <p:cTn id="22" dur="1000"/>
                                        <p:tgtEl>
                                          <p:spTgt spid="3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animEffect transition="in" filter="fade">
                                      <p:cBhvr>
                                        <p:cTn id="25" dur="500"/>
                                        <p:tgtEl>
                                          <p:spTgt spid="40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9"/>
                                        </p:tgtEl>
                                        <p:attrNameLst>
                                          <p:attrName>style.visibility</p:attrName>
                                        </p:attrNameLst>
                                      </p:cBhvr>
                                      <p:to>
                                        <p:strVal val="visible"/>
                                      </p:to>
                                    </p:set>
                                    <p:animEffect transition="in" filter="fade">
                                      <p:cBhvr>
                                        <p:cTn id="30" dur="1000"/>
                                        <p:tgtEl>
                                          <p:spTgt spid="389"/>
                                        </p:tgtEl>
                                      </p:cBhvr>
                                    </p:animEffect>
                                  </p:childTnLst>
                                </p:cTn>
                              </p:par>
                              <p:par>
                                <p:cTn id="31" presetID="10" presetClass="entr" presetSubtype="0" fill="hold" nodeType="withEffect">
                                  <p:stCondLst>
                                    <p:cond delay="0"/>
                                  </p:stCondLst>
                                  <p:childTnLst>
                                    <p:set>
                                      <p:cBhvr>
                                        <p:cTn id="32" dur="1" fill="hold">
                                          <p:stCondLst>
                                            <p:cond delay="0"/>
                                          </p:stCondLst>
                                        </p:cTn>
                                        <p:tgtEl>
                                          <p:spTgt spid="396"/>
                                        </p:tgtEl>
                                        <p:attrNameLst>
                                          <p:attrName>style.visibility</p:attrName>
                                        </p:attrNameLst>
                                      </p:cBhvr>
                                      <p:to>
                                        <p:strVal val="visible"/>
                                      </p:to>
                                    </p:set>
                                    <p:animEffect transition="in" filter="fade">
                                      <p:cBhvr>
                                        <p:cTn id="33" dur="1000"/>
                                        <p:tgtEl>
                                          <p:spTgt spid="396"/>
                                        </p:tgtEl>
                                      </p:cBhvr>
                                    </p:animEffect>
                                  </p:childTnLst>
                                </p:cTn>
                              </p:par>
                              <p:par>
                                <p:cTn id="34" presetID="10" presetClass="entr" presetSubtype="0" fill="hold" nodeType="withEffect">
                                  <p:stCondLst>
                                    <p:cond delay="0"/>
                                  </p:stCondLst>
                                  <p:childTnLst>
                                    <p:set>
                                      <p:cBhvr>
                                        <p:cTn id="35" dur="1" fill="hold">
                                          <p:stCondLst>
                                            <p:cond delay="0"/>
                                          </p:stCondLst>
                                        </p:cTn>
                                        <p:tgtEl>
                                          <p:spTgt spid="397"/>
                                        </p:tgtEl>
                                        <p:attrNameLst>
                                          <p:attrName>style.visibility</p:attrName>
                                        </p:attrNameLst>
                                      </p:cBhvr>
                                      <p:to>
                                        <p:strVal val="visible"/>
                                      </p:to>
                                    </p:set>
                                    <p:animEffect transition="in" filter="fade">
                                      <p:cBhvr>
                                        <p:cTn id="36" dur="1000"/>
                                        <p:tgtEl>
                                          <p:spTgt spid="397"/>
                                        </p:tgtEl>
                                      </p:cBhvr>
                                    </p:animEffect>
                                  </p:childTnLst>
                                </p:cTn>
                              </p:par>
                              <p:par>
                                <p:cTn id="37" presetID="10" presetClass="entr" presetSubtype="0" fill="hold" nodeType="with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fade">
                                      <p:cBhvr>
                                        <p:cTn id="39" dur="1000"/>
                                        <p:tgtEl>
                                          <p:spTgt spid="402"/>
                                        </p:tgtEl>
                                      </p:cBhvr>
                                    </p:animEffect>
                                  </p:childTnLst>
                                </p:cTn>
                              </p:par>
                              <p:par>
                                <p:cTn id="40" presetID="10" presetClass="entr" presetSubtype="0" fill="hold" nodeType="withEffect">
                                  <p:stCondLst>
                                    <p:cond delay="0"/>
                                  </p:stCondLst>
                                  <p:childTnLst>
                                    <p:set>
                                      <p:cBhvr>
                                        <p:cTn id="41" dur="1" fill="hold">
                                          <p:stCondLst>
                                            <p:cond delay="0"/>
                                          </p:stCondLst>
                                        </p:cTn>
                                        <p:tgtEl>
                                          <p:spTgt spid="395"/>
                                        </p:tgtEl>
                                        <p:attrNameLst>
                                          <p:attrName>style.visibility</p:attrName>
                                        </p:attrNameLst>
                                      </p:cBhvr>
                                      <p:to>
                                        <p:strVal val="visible"/>
                                      </p:to>
                                    </p:set>
                                    <p:animEffect transition="in" filter="fade">
                                      <p:cBhvr>
                                        <p:cTn id="42" dur="1000"/>
                                        <p:tgtEl>
                                          <p:spTgt spid="395"/>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3"/>
                                        </p:tgtEl>
                                        <p:attrNameLst>
                                          <p:attrName>ppt_x</p:attrName>
                                        </p:attrNameLst>
                                      </p:cBhvr>
                                      <p:tavLst>
                                        <p:tav tm="0">
                                          <p:val>
                                            <p:strVal val="ppt_x"/>
                                          </p:val>
                                        </p:tav>
                                        <p:tav tm="100000">
                                          <p:val>
                                            <p:strVal val="ppt_x"/>
                                          </p:val>
                                        </p:tav>
                                      </p:tavLst>
                                    </p:anim>
                                    <p:anim calcmode="lin" valueType="num">
                                      <p:cBhvr additive="base">
                                        <p:cTn id="56" dur="500"/>
                                        <p:tgtEl>
                                          <p:spTgt spid="3"/>
                                        </p:tgtEl>
                                        <p:attrNameLst>
                                          <p:attrName>ppt_y</p:attrName>
                                        </p:attrNameLst>
                                      </p:cBhvr>
                                      <p:tavLst>
                                        <p:tav tm="0">
                                          <p:val>
                                            <p:strVal val="ppt_y"/>
                                          </p:val>
                                        </p:tav>
                                        <p:tav tm="100000">
                                          <p:val>
                                            <p:strVal val="1+ppt_h/2"/>
                                          </p:val>
                                        </p:tav>
                                      </p:tavLst>
                                    </p:anim>
                                    <p:set>
                                      <p:cBhvr>
                                        <p:cTn id="57" dur="1" fill="hold">
                                          <p:stCondLst>
                                            <p:cond delay="499"/>
                                          </p:stCondLst>
                                        </p:cTn>
                                        <p:tgtEl>
                                          <p:spTgt spid="3"/>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398"/>
                                        </p:tgtEl>
                                        <p:attrNameLst>
                                          <p:attrName>style.visibility</p:attrName>
                                        </p:attrNameLst>
                                      </p:cBhvr>
                                      <p:to>
                                        <p:strVal val="visible"/>
                                      </p:to>
                                    </p:set>
                                    <p:animEffect transition="in" filter="fade">
                                      <p:cBhvr>
                                        <p:cTn id="60" dur="1000"/>
                                        <p:tgtEl>
                                          <p:spTgt spid="398"/>
                                        </p:tgtEl>
                                      </p:cBhvr>
                                    </p:animEffect>
                                  </p:childTnLst>
                                </p:cTn>
                              </p:par>
                              <p:par>
                                <p:cTn id="61" presetID="10" presetClass="entr" presetSubtype="0" fill="hold" nodeType="withEffect">
                                  <p:stCondLst>
                                    <p:cond delay="0"/>
                                  </p:stCondLst>
                                  <p:childTnLst>
                                    <p:set>
                                      <p:cBhvr>
                                        <p:cTn id="62" dur="1" fill="hold">
                                          <p:stCondLst>
                                            <p:cond delay="0"/>
                                          </p:stCondLst>
                                        </p:cTn>
                                        <p:tgtEl>
                                          <p:spTgt spid="399"/>
                                        </p:tgtEl>
                                        <p:attrNameLst>
                                          <p:attrName>style.visibility</p:attrName>
                                        </p:attrNameLst>
                                      </p:cBhvr>
                                      <p:to>
                                        <p:strVal val="visible"/>
                                      </p:to>
                                    </p:set>
                                    <p:animEffect transition="in" filter="fade">
                                      <p:cBhvr>
                                        <p:cTn id="63" dur="1000"/>
                                        <p:tgtEl>
                                          <p:spTgt spid="39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1"/>
                                        </p:tgtEl>
                                        <p:attrNameLst>
                                          <p:attrName>style.visibility</p:attrName>
                                        </p:attrNameLst>
                                      </p:cBhvr>
                                      <p:to>
                                        <p:strVal val="visible"/>
                                      </p:to>
                                    </p:set>
                                    <p:animEffect transition="in" filter="fade">
                                      <p:cBhvr>
                                        <p:cTn id="68" dur="1000"/>
                                        <p:tgtEl>
                                          <p:spTgt spid="401"/>
                                        </p:tgtEl>
                                      </p:cBhvr>
                                    </p:animEffect>
                                  </p:childTnLst>
                                </p:cTn>
                              </p:par>
                              <p:par>
                                <p:cTn id="69" presetID="10" presetClass="entr" presetSubtype="0" fill="hold" nodeType="withEffect">
                                  <p:stCondLst>
                                    <p:cond delay="0"/>
                                  </p:stCondLst>
                                  <p:childTnLst>
                                    <p:set>
                                      <p:cBhvr>
                                        <p:cTn id="70" dur="1" fill="hold">
                                          <p:stCondLst>
                                            <p:cond delay="0"/>
                                          </p:stCondLst>
                                        </p:cTn>
                                        <p:tgtEl>
                                          <p:spTgt spid="400"/>
                                        </p:tgtEl>
                                        <p:attrNameLst>
                                          <p:attrName>style.visibility</p:attrName>
                                        </p:attrNameLst>
                                      </p:cBhvr>
                                      <p:to>
                                        <p:strVal val="visible"/>
                                      </p:to>
                                    </p:set>
                                    <p:animEffect transition="in" filter="fade">
                                      <p:cBhvr>
                                        <p:cTn id="71" dur="10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p1">
            <a:extLst>
              <a:ext uri="{FF2B5EF4-FFF2-40B4-BE49-F238E27FC236}">
                <a16:creationId xmlns:a16="http://schemas.microsoft.com/office/drawing/2014/main" id="{BBFFAB76-A1E0-46C9-ABDA-4F217828A277}"/>
              </a:ext>
            </a:extLst>
          </p:cNvPr>
          <p:cNvSpPr txBox="1">
            <a:spLocks/>
          </p:cNvSpPr>
          <p:nvPr/>
        </p:nvSpPr>
        <p:spPr>
          <a:xfrm>
            <a:off x="311700" y="1757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800"/>
            </a:pPr>
            <a:r>
              <a:rPr lang="vi-VN" sz="4800" b="1" dirty="0">
                <a:solidFill>
                  <a:srgbClr val="7030A0"/>
                </a:solidFill>
              </a:rPr>
              <a:t>LOVE HOME (LH)</a:t>
            </a:r>
            <a:endParaRPr lang="en-US" sz="4800" b="1" dirty="0">
              <a:solidFill>
                <a:srgbClr val="7030A0"/>
              </a:solidFill>
            </a:endParaRPr>
          </a:p>
        </p:txBody>
      </p:sp>
      <p:sp>
        <p:nvSpPr>
          <p:cNvPr id="3" name="Rectangle: Rounded Corners 2">
            <a:extLst>
              <a:ext uri="{FF2B5EF4-FFF2-40B4-BE49-F238E27FC236}">
                <a16:creationId xmlns:a16="http://schemas.microsoft.com/office/drawing/2014/main" id="{7A68F539-A38F-4453-AEDA-4BE129DD921E}"/>
              </a:ext>
            </a:extLst>
          </p:cNvPr>
          <p:cNvSpPr/>
          <p:nvPr/>
        </p:nvSpPr>
        <p:spPr>
          <a:xfrm>
            <a:off x="1422400" y="2330450"/>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Cấp học bổng cho những học sinh có hoàn cảnh khó khăn. Cung cấp thông tin cho nhà trường về học sinh có hoàn cảnh khó khăn.</a:t>
            </a:r>
            <a:endParaRPr lang="en-US" sz="1600" dirty="0">
              <a:solidFill>
                <a:schemeClr val="tx1"/>
              </a:solidFill>
            </a:endParaRPr>
          </a:p>
        </p:txBody>
      </p:sp>
    </p:spTree>
    <p:extLst>
      <p:ext uri="{BB962C8B-B14F-4D97-AF65-F5344CB8AC3E}">
        <p14:creationId xmlns:p14="http://schemas.microsoft.com/office/powerpoint/2010/main" val="157302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14A5D5-C5BB-42CD-903B-A51FC8B8DC84}"/>
              </a:ext>
            </a:extLst>
          </p:cNvPr>
          <p:cNvPicPr>
            <a:picLocks noChangeAspect="1"/>
          </p:cNvPicPr>
          <p:nvPr/>
        </p:nvPicPr>
        <p:blipFill>
          <a:blip r:embed="rId2"/>
          <a:stretch>
            <a:fillRect/>
          </a:stretch>
        </p:blipFill>
        <p:spPr>
          <a:xfrm>
            <a:off x="1174595" y="1233553"/>
            <a:ext cx="4140658" cy="3909947"/>
          </a:xfrm>
          <a:prstGeom prst="rect">
            <a:avLst/>
          </a:prstGeom>
        </p:spPr>
      </p:pic>
      <p:sp>
        <p:nvSpPr>
          <p:cNvPr id="5" name="Thought Bubble: Cloud 4">
            <a:extLst>
              <a:ext uri="{FF2B5EF4-FFF2-40B4-BE49-F238E27FC236}">
                <a16:creationId xmlns:a16="http://schemas.microsoft.com/office/drawing/2014/main" id="{DA3EB579-9DAF-465C-AECA-BD6327095016}"/>
              </a:ext>
            </a:extLst>
          </p:cNvPr>
          <p:cNvSpPr/>
          <p:nvPr/>
        </p:nvSpPr>
        <p:spPr>
          <a:xfrm>
            <a:off x="4466285" y="270931"/>
            <a:ext cx="2897627" cy="1925244"/>
          </a:xfrm>
          <a:prstGeom prst="cloudCallout">
            <a:avLst>
              <a:gd name="adj1" fmla="val -56827"/>
              <a:gd name="adj2" fmla="val 58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Vậy còn về việc cải tiến thư viện</a:t>
            </a:r>
            <a:endParaRPr lang="en-US" sz="2400" dirty="0">
              <a:solidFill>
                <a:schemeClr val="tx1"/>
              </a:solidFill>
            </a:endParaRPr>
          </a:p>
        </p:txBody>
      </p:sp>
    </p:spTree>
    <p:extLst>
      <p:ext uri="{BB962C8B-B14F-4D97-AF65-F5344CB8AC3E}">
        <p14:creationId xmlns:p14="http://schemas.microsoft.com/office/powerpoint/2010/main" val="72607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2" presetClass="emph" presetSubtype="0" repeatCount="indefinite" fill="hold" nodeType="afterEffect">
                                  <p:stCondLst>
                                    <p:cond delay="500"/>
                                  </p:stCondLst>
                                  <p:childTnLst>
                                    <p:animRot by="120000">
                                      <p:cBhvr>
                                        <p:cTn id="10" dur="100" fill="hold">
                                          <p:stCondLst>
                                            <p:cond delay="0"/>
                                          </p:stCondLst>
                                        </p:cTn>
                                        <p:tgtEl>
                                          <p:spTgt spid="4"/>
                                        </p:tgtEl>
                                        <p:attrNameLst>
                                          <p:attrName>r</p:attrName>
                                        </p:attrNameLst>
                                      </p:cBhvr>
                                    </p:animRot>
                                    <p:animRot by="-240000">
                                      <p:cBhvr>
                                        <p:cTn id="11" dur="200" fill="hold">
                                          <p:stCondLst>
                                            <p:cond delay="200"/>
                                          </p:stCondLst>
                                        </p:cTn>
                                        <p:tgtEl>
                                          <p:spTgt spid="4"/>
                                        </p:tgtEl>
                                        <p:attrNameLst>
                                          <p:attrName>r</p:attrName>
                                        </p:attrNameLst>
                                      </p:cBhvr>
                                    </p:animRot>
                                    <p:animRot by="240000">
                                      <p:cBhvr>
                                        <p:cTn id="12" dur="200" fill="hold">
                                          <p:stCondLst>
                                            <p:cond delay="400"/>
                                          </p:stCondLst>
                                        </p:cTn>
                                        <p:tgtEl>
                                          <p:spTgt spid="4"/>
                                        </p:tgtEl>
                                        <p:attrNameLst>
                                          <p:attrName>r</p:attrName>
                                        </p:attrNameLst>
                                      </p:cBhvr>
                                    </p:animRot>
                                    <p:animRot by="-240000">
                                      <p:cBhvr>
                                        <p:cTn id="13" dur="200" fill="hold">
                                          <p:stCondLst>
                                            <p:cond delay="600"/>
                                          </p:stCondLst>
                                        </p:cTn>
                                        <p:tgtEl>
                                          <p:spTgt spid="4"/>
                                        </p:tgtEl>
                                        <p:attrNameLst>
                                          <p:attrName>r</p:attrName>
                                        </p:attrNameLst>
                                      </p:cBhvr>
                                    </p:animRot>
                                    <p:animRot by="120000">
                                      <p:cBhvr>
                                        <p:cTn id="14" dur="200" fill="hold">
                                          <p:stCondLst>
                                            <p:cond delay="800"/>
                                          </p:stCondLst>
                                        </p:cTn>
                                        <p:tgtEl>
                                          <p:spTgt spid="4"/>
                                        </p:tgtEl>
                                        <p:attrNameLst>
                                          <p:attrName>r</p:attrName>
                                        </p:attrNameLst>
                                      </p:cBhvr>
                                    </p:animRot>
                                  </p:childTnLst>
                                </p:cTn>
                              </p:par>
                              <p:par>
                                <p:cTn id="15" presetID="10" presetClass="entr"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3" presetClass="emph" presetSubtype="10" repeatCount="indefinite" fill="hold" grpId="0" nodeType="withEffect">
                                  <p:stCondLst>
                                    <p:cond delay="500"/>
                                  </p:stCondLst>
                                  <p:childTnLst>
                                    <p:animClr clrSpc="hsl" dir="ccw">
                                      <p:cBhvr override="childStyle">
                                        <p:cTn id="19" dur="2000" fill="hold"/>
                                        <p:tgtEl>
                                          <p:spTgt spid="5"/>
                                        </p:tgtEl>
                                        <p:attrNameLst>
                                          <p:attrName>style.color</p:attrName>
                                        </p:attrNameLst>
                                      </p:cBhvr>
                                      <p:to>
                                        <a:srgbClr val="A5AF1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
            <a:extLst>
              <a:ext uri="{FF2B5EF4-FFF2-40B4-BE49-F238E27FC236}">
                <a16:creationId xmlns:a16="http://schemas.microsoft.com/office/drawing/2014/main" id="{EC8EE433-869A-4086-AA29-4F120816036E}"/>
              </a:ext>
            </a:extLst>
          </p:cNvPr>
          <p:cNvSpPr txBox="1">
            <a:spLocks/>
          </p:cNvSpPr>
          <p:nvPr/>
        </p:nvSpPr>
        <p:spPr>
          <a:xfrm>
            <a:off x="311700" y="1757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800"/>
            </a:pPr>
            <a:r>
              <a:rPr lang="en-US" sz="4800" b="1">
                <a:solidFill>
                  <a:srgbClr val="BE982C"/>
                </a:solidFill>
              </a:rPr>
              <a:t>Library</a:t>
            </a:r>
            <a:endParaRPr lang="en-US" sz="4800" b="1" dirty="0">
              <a:solidFill>
                <a:srgbClr val="BE982C"/>
              </a:solidFill>
            </a:endParaRPr>
          </a:p>
        </p:txBody>
      </p:sp>
      <p:sp>
        <p:nvSpPr>
          <p:cNvPr id="5" name="Rectangle: Rounded Corners 4">
            <a:extLst>
              <a:ext uri="{FF2B5EF4-FFF2-40B4-BE49-F238E27FC236}">
                <a16:creationId xmlns:a16="http://schemas.microsoft.com/office/drawing/2014/main" id="{01722D6A-1AAD-4C07-A88C-9F24B5282118}"/>
              </a:ext>
            </a:extLst>
          </p:cNvPr>
          <p:cNvSpPr/>
          <p:nvPr/>
        </p:nvSpPr>
        <p:spPr>
          <a:xfrm>
            <a:off x="1422400" y="2330450"/>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Hệ thống th</a:t>
            </a:r>
            <a:r>
              <a:rPr lang="vi-VN" sz="1600">
                <a:solidFill>
                  <a:schemeClr val="tx1"/>
                </a:solidFill>
              </a:rPr>
              <a:t>ư</a:t>
            </a:r>
            <a:r>
              <a:rPr lang="en-US" sz="1600">
                <a:solidFill>
                  <a:schemeClr val="tx1"/>
                </a:solidFill>
              </a:rPr>
              <a:t> viện online, hiện đại, giải quyết công tác quản lý th</a:t>
            </a:r>
            <a:r>
              <a:rPr lang="vi-VN" sz="1600">
                <a:solidFill>
                  <a:schemeClr val="tx1"/>
                </a:solidFill>
              </a:rPr>
              <a:t>ư</a:t>
            </a:r>
            <a:r>
              <a:rPr lang="en-US" sz="1600">
                <a:solidFill>
                  <a:schemeClr val="tx1"/>
                </a:solidFill>
              </a:rPr>
              <a:t> viện,..</a:t>
            </a:r>
            <a:endParaRPr lang="en-US" sz="1600" dirty="0">
              <a:solidFill>
                <a:schemeClr val="tx1"/>
              </a:solidFill>
            </a:endParaRPr>
          </a:p>
        </p:txBody>
      </p:sp>
    </p:spTree>
    <p:extLst>
      <p:ext uri="{BB962C8B-B14F-4D97-AF65-F5344CB8AC3E}">
        <p14:creationId xmlns:p14="http://schemas.microsoft.com/office/powerpoint/2010/main" val="17633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2;g7917ef24ac_1_74">
            <a:extLst>
              <a:ext uri="{FF2B5EF4-FFF2-40B4-BE49-F238E27FC236}">
                <a16:creationId xmlns:a16="http://schemas.microsoft.com/office/drawing/2014/main" id="{4C49E8D3-2802-49F7-92AF-79A42C1F862C}"/>
              </a:ext>
            </a:extLst>
          </p:cNvPr>
          <p:cNvSpPr/>
          <p:nvPr/>
        </p:nvSpPr>
        <p:spPr>
          <a:xfrm>
            <a:off x="311700" y="181672"/>
            <a:ext cx="8520600" cy="64020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463;g7917ef24ac_1_74">
            <a:extLst>
              <a:ext uri="{FF2B5EF4-FFF2-40B4-BE49-F238E27FC236}">
                <a16:creationId xmlns:a16="http://schemas.microsoft.com/office/drawing/2014/main" id="{83820B52-AA31-420C-AB5D-58C63CBB90F5}"/>
              </a:ext>
            </a:extLst>
          </p:cNvPr>
          <p:cNvSpPr txBox="1"/>
          <p:nvPr/>
        </p:nvSpPr>
        <p:spPr>
          <a:xfrm>
            <a:off x="333644" y="256346"/>
            <a:ext cx="2052000" cy="523200"/>
          </a:xfrm>
          <a:prstGeom prst="rect">
            <a:avLst/>
          </a:prstGeom>
          <a:noFill/>
          <a:ln>
            <a:noFill/>
          </a:ln>
        </p:spPr>
        <p:txBody>
          <a:bodyPr spcFirstLastPara="1" wrap="square" lIns="91425" tIns="45700" rIns="91425" bIns="45700" anchor="t" anchorCtr="0">
            <a:noAutofit/>
          </a:bodyPr>
          <a:lstStyle/>
          <a:p>
            <a:pPr lvl="0"/>
            <a:r>
              <a:rPr lang="vi-VN" sz="2800" b="1">
                <a:solidFill>
                  <a:srgbClr val="BE982C"/>
                </a:solidFill>
              </a:rPr>
              <a:t>Library</a:t>
            </a:r>
            <a:endParaRPr lang="en-US" sz="2800"/>
          </a:p>
        </p:txBody>
      </p:sp>
      <p:sp>
        <p:nvSpPr>
          <p:cNvPr id="6" name="Google Shape;463;g7917ef24ac_1_74">
            <a:extLst>
              <a:ext uri="{FF2B5EF4-FFF2-40B4-BE49-F238E27FC236}">
                <a16:creationId xmlns:a16="http://schemas.microsoft.com/office/drawing/2014/main" id="{8513FB3B-EDD6-4C97-9531-7EDFAE5CC28B}"/>
              </a:ext>
            </a:extLst>
          </p:cNvPr>
          <p:cNvSpPr txBox="1"/>
          <p:nvPr/>
        </p:nvSpPr>
        <p:spPr>
          <a:xfrm>
            <a:off x="3723972" y="240172"/>
            <a:ext cx="226795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Chức năng</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sp>
        <p:nvSpPr>
          <p:cNvPr id="7" name="Rectangle: Rounded Corners 6">
            <a:extLst>
              <a:ext uri="{FF2B5EF4-FFF2-40B4-BE49-F238E27FC236}">
                <a16:creationId xmlns:a16="http://schemas.microsoft.com/office/drawing/2014/main" id="{B173D06E-9BCF-428C-A360-D82A8757D971}"/>
              </a:ext>
            </a:extLst>
          </p:cNvPr>
          <p:cNvSpPr/>
          <p:nvPr/>
        </p:nvSpPr>
        <p:spPr>
          <a:xfrm>
            <a:off x="311700" y="1657815"/>
            <a:ext cx="2200507"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Vào website bằng tài khoảng ISOS</a:t>
            </a:r>
          </a:p>
        </p:txBody>
      </p:sp>
      <p:sp>
        <p:nvSpPr>
          <p:cNvPr id="8" name="Rectangle: Rounded Corners 7">
            <a:extLst>
              <a:ext uri="{FF2B5EF4-FFF2-40B4-BE49-F238E27FC236}">
                <a16:creationId xmlns:a16="http://schemas.microsoft.com/office/drawing/2014/main" id="{CABE929F-1E58-4215-B796-EBF7E762A0E9}"/>
              </a:ext>
            </a:extLst>
          </p:cNvPr>
          <p:cNvSpPr/>
          <p:nvPr/>
        </p:nvSpPr>
        <p:spPr>
          <a:xfrm>
            <a:off x="2843027" y="1657814"/>
            <a:ext cx="2200507"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Đọc sách online</a:t>
            </a:r>
          </a:p>
        </p:txBody>
      </p:sp>
      <p:sp>
        <p:nvSpPr>
          <p:cNvPr id="9" name="Rectangle: Rounded Corners 8">
            <a:extLst>
              <a:ext uri="{FF2B5EF4-FFF2-40B4-BE49-F238E27FC236}">
                <a16:creationId xmlns:a16="http://schemas.microsoft.com/office/drawing/2014/main" id="{C5871983-92C6-48B2-BEE3-F5ED291496FE}"/>
              </a:ext>
            </a:extLst>
          </p:cNvPr>
          <p:cNvSpPr/>
          <p:nvPr/>
        </p:nvSpPr>
        <p:spPr>
          <a:xfrm>
            <a:off x="5515869" y="1657812"/>
            <a:ext cx="2200507"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Coi thông tin và trình trạng sách</a:t>
            </a:r>
          </a:p>
        </p:txBody>
      </p:sp>
      <p:sp>
        <p:nvSpPr>
          <p:cNvPr id="10" name="Rectangle: Rounded Corners 9">
            <a:extLst>
              <a:ext uri="{FF2B5EF4-FFF2-40B4-BE49-F238E27FC236}">
                <a16:creationId xmlns:a16="http://schemas.microsoft.com/office/drawing/2014/main" id="{1FD39365-2CB7-493A-B2B8-F03A5498A32B}"/>
              </a:ext>
            </a:extLst>
          </p:cNvPr>
          <p:cNvSpPr/>
          <p:nvPr/>
        </p:nvSpPr>
        <p:spPr>
          <a:xfrm>
            <a:off x="5374353" y="2734837"/>
            <a:ext cx="2483539" cy="1272167"/>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Về: Ngày sản xuất, tác giả, mã số,… Sách có ở tr</a:t>
            </a:r>
            <a:r>
              <a:rPr lang="vi-VN"/>
              <a:t>ư</a:t>
            </a:r>
            <a:r>
              <a:rPr lang="en-US"/>
              <a:t>ờng mình không, số l</a:t>
            </a:r>
            <a:r>
              <a:rPr lang="vi-VN"/>
              <a:t>ư</a:t>
            </a:r>
            <a:r>
              <a:rPr lang="en-US"/>
              <a:t>ợng sách ở tr</a:t>
            </a:r>
            <a:r>
              <a:rPr lang="vi-VN"/>
              <a:t>ư</a:t>
            </a:r>
            <a:r>
              <a:rPr lang="en-US"/>
              <a:t>ờng mình. </a:t>
            </a:r>
          </a:p>
        </p:txBody>
      </p:sp>
      <p:sp>
        <p:nvSpPr>
          <p:cNvPr id="11" name="Rectangle: Rounded Corners 10">
            <a:extLst>
              <a:ext uri="{FF2B5EF4-FFF2-40B4-BE49-F238E27FC236}">
                <a16:creationId xmlns:a16="http://schemas.microsoft.com/office/drawing/2014/main" id="{C845D340-6671-4BC4-9C7E-8DE3700A5B3A}"/>
              </a:ext>
            </a:extLst>
          </p:cNvPr>
          <p:cNvSpPr/>
          <p:nvPr/>
        </p:nvSpPr>
        <p:spPr>
          <a:xfrm>
            <a:off x="333644" y="2782297"/>
            <a:ext cx="2260873" cy="1336220"/>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Theo dõi sách: Đăng kí theo dõi sách , nếu sách có ở tr</a:t>
            </a:r>
            <a:r>
              <a:rPr lang="vi-VN"/>
              <a:t>ư</a:t>
            </a:r>
            <a:r>
              <a:rPr lang="en-US"/>
              <a:t>ờng thì thông báo vào tài khoản ng</a:t>
            </a:r>
            <a:r>
              <a:rPr lang="vi-VN"/>
              <a:t>ư</a:t>
            </a:r>
            <a:r>
              <a:rPr lang="en-US"/>
              <a:t>ời đã đăng kí theo dõi</a:t>
            </a:r>
          </a:p>
        </p:txBody>
      </p:sp>
      <p:sp>
        <p:nvSpPr>
          <p:cNvPr id="12" name="Rectangle: Rounded Corners 11">
            <a:extLst>
              <a:ext uri="{FF2B5EF4-FFF2-40B4-BE49-F238E27FC236}">
                <a16:creationId xmlns:a16="http://schemas.microsoft.com/office/drawing/2014/main" id="{20605372-F306-4B12-9BB6-35394ADA708B}"/>
              </a:ext>
            </a:extLst>
          </p:cNvPr>
          <p:cNvSpPr/>
          <p:nvPr/>
        </p:nvSpPr>
        <p:spPr>
          <a:xfrm>
            <a:off x="2843026" y="2782297"/>
            <a:ext cx="2200507" cy="1224708"/>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Bỏ phiếu mua sách mới ở tr</a:t>
            </a:r>
            <a:r>
              <a:rPr lang="vi-VN"/>
              <a:t>ư</a:t>
            </a:r>
            <a:r>
              <a:rPr lang="en-US"/>
              <a:t>ờng học</a:t>
            </a:r>
          </a:p>
        </p:txBody>
      </p:sp>
      <p:cxnSp>
        <p:nvCxnSpPr>
          <p:cNvPr id="14" name="Straight Arrow Connector 13">
            <a:extLst>
              <a:ext uri="{FF2B5EF4-FFF2-40B4-BE49-F238E27FC236}">
                <a16:creationId xmlns:a16="http://schemas.microsoft.com/office/drawing/2014/main" id="{FC75092C-5E8C-48CE-A0EA-E47CBC90B441}"/>
              </a:ext>
            </a:extLst>
          </p:cNvPr>
          <p:cNvCxnSpPr>
            <a:cxnSpLocks/>
            <a:stCxn id="9" idx="2"/>
            <a:endCxn id="10" idx="0"/>
          </p:cNvCxnSpPr>
          <p:nvPr/>
        </p:nvCxnSpPr>
        <p:spPr>
          <a:xfrm>
            <a:off x="6616123" y="2408661"/>
            <a:ext cx="0" cy="326176"/>
          </a:xfrm>
          <a:prstGeom prst="straightConnector1">
            <a:avLst/>
          </a:prstGeom>
          <a:ln>
            <a:solidFill>
              <a:srgbClr val="BE982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2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out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out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A3D5ABF-F08A-44FC-A0F0-FC194EFAF462}"/>
              </a:ext>
            </a:extLst>
          </p:cNvPr>
          <p:cNvGraphicFramePr/>
          <p:nvPr>
            <p:extLst>
              <p:ext uri="{D42A27DB-BD31-4B8C-83A1-F6EECF244321}">
                <p14:modId xmlns:p14="http://schemas.microsoft.com/office/powerpoint/2010/main" val="3429547746"/>
              </p:ext>
            </p:extLst>
          </p:nvPr>
        </p:nvGraphicFramePr>
        <p:xfrm>
          <a:off x="1524000" y="71073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oogle Shape;461;g7917ef24ac_1_74">
            <a:extLst>
              <a:ext uri="{FF2B5EF4-FFF2-40B4-BE49-F238E27FC236}">
                <a16:creationId xmlns:a16="http://schemas.microsoft.com/office/drawing/2014/main" id="{35D5B70D-186F-44FB-B8D8-04A869B9F3AA}"/>
              </a:ext>
            </a:extLst>
          </p:cNvPr>
          <p:cNvGrpSpPr/>
          <p:nvPr/>
        </p:nvGrpSpPr>
        <p:grpSpPr>
          <a:xfrm>
            <a:off x="311700" y="181672"/>
            <a:ext cx="8520600" cy="640200"/>
            <a:chOff x="311700" y="285750"/>
            <a:chExt cx="8520600" cy="640200"/>
          </a:xfrm>
        </p:grpSpPr>
        <p:sp>
          <p:nvSpPr>
            <p:cNvPr id="4" name="Google Shape;462;g7917ef24ac_1_74">
              <a:extLst>
                <a:ext uri="{FF2B5EF4-FFF2-40B4-BE49-F238E27FC236}">
                  <a16:creationId xmlns:a16="http://schemas.microsoft.com/office/drawing/2014/main" id="{E7D4F103-4ECF-44E6-8F0A-E856C805A520}"/>
                </a:ext>
              </a:extLst>
            </p:cNvPr>
            <p:cNvSpPr/>
            <p:nvPr/>
          </p:nvSpPr>
          <p:spPr>
            <a:xfrm>
              <a:off x="311700" y="285750"/>
              <a:ext cx="8520600" cy="64020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463;g7917ef24ac_1_74">
              <a:extLst>
                <a:ext uri="{FF2B5EF4-FFF2-40B4-BE49-F238E27FC236}">
                  <a16:creationId xmlns:a16="http://schemas.microsoft.com/office/drawing/2014/main" id="{FBB3B9B1-413B-49E0-BF19-A7038C40941B}"/>
                </a:ext>
              </a:extLst>
            </p:cNvPr>
            <p:cNvSpPr txBox="1"/>
            <p:nvPr/>
          </p:nvSpPr>
          <p:spPr>
            <a:xfrm>
              <a:off x="3909826" y="344250"/>
              <a:ext cx="205200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Mô hình</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grpSp>
    </p:spTree>
    <p:extLst>
      <p:ext uri="{BB962C8B-B14F-4D97-AF65-F5344CB8AC3E}">
        <p14:creationId xmlns:p14="http://schemas.microsoft.com/office/powerpoint/2010/main" val="1439154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62;g7917ef24ac_1_74">
            <a:extLst>
              <a:ext uri="{FF2B5EF4-FFF2-40B4-BE49-F238E27FC236}">
                <a16:creationId xmlns:a16="http://schemas.microsoft.com/office/drawing/2014/main" id="{BE5EA0B4-2AD8-4AA5-A5E9-FCB6626457CE}"/>
              </a:ext>
            </a:extLst>
          </p:cNvPr>
          <p:cNvSpPr/>
          <p:nvPr/>
        </p:nvSpPr>
        <p:spPr>
          <a:xfrm>
            <a:off x="311700" y="181672"/>
            <a:ext cx="8520600" cy="64020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463;g7917ef24ac_1_74">
            <a:extLst>
              <a:ext uri="{FF2B5EF4-FFF2-40B4-BE49-F238E27FC236}">
                <a16:creationId xmlns:a16="http://schemas.microsoft.com/office/drawing/2014/main" id="{7A210944-8CAA-4BD3-9171-4539E17668A4}"/>
              </a:ext>
            </a:extLst>
          </p:cNvPr>
          <p:cNvSpPr txBox="1"/>
          <p:nvPr/>
        </p:nvSpPr>
        <p:spPr>
          <a:xfrm>
            <a:off x="333644" y="256346"/>
            <a:ext cx="2052000" cy="523200"/>
          </a:xfrm>
          <a:prstGeom prst="rect">
            <a:avLst/>
          </a:prstGeom>
          <a:noFill/>
          <a:ln>
            <a:noFill/>
          </a:ln>
        </p:spPr>
        <p:txBody>
          <a:bodyPr spcFirstLastPara="1" wrap="square" lIns="91425" tIns="45700" rIns="91425" bIns="45700" anchor="t" anchorCtr="0">
            <a:noAutofit/>
          </a:bodyPr>
          <a:lstStyle/>
          <a:p>
            <a:pPr lvl="0"/>
            <a:r>
              <a:rPr lang="vi-VN" sz="2800" b="1">
                <a:solidFill>
                  <a:srgbClr val="BE982C"/>
                </a:solidFill>
              </a:rPr>
              <a:t>Library</a:t>
            </a:r>
            <a:endParaRPr lang="en-US" sz="2800"/>
          </a:p>
        </p:txBody>
      </p:sp>
      <p:sp>
        <p:nvSpPr>
          <p:cNvPr id="11" name="Google Shape;463;g7917ef24ac_1_74">
            <a:extLst>
              <a:ext uri="{FF2B5EF4-FFF2-40B4-BE49-F238E27FC236}">
                <a16:creationId xmlns:a16="http://schemas.microsoft.com/office/drawing/2014/main" id="{40BEB083-359F-4DCC-B8BA-8BF965D208BB}"/>
              </a:ext>
            </a:extLst>
          </p:cNvPr>
          <p:cNvSpPr txBox="1"/>
          <p:nvPr/>
        </p:nvSpPr>
        <p:spPr>
          <a:xfrm>
            <a:off x="3723972" y="240172"/>
            <a:ext cx="205200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Websites</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sp>
        <p:nvSpPr>
          <p:cNvPr id="13" name="Rectangle: Single Corner Snipped 12">
            <a:extLst>
              <a:ext uri="{FF2B5EF4-FFF2-40B4-BE49-F238E27FC236}">
                <a16:creationId xmlns:a16="http://schemas.microsoft.com/office/drawing/2014/main" id="{1C67A1C9-504F-4929-9095-FA758DA6FE4F}"/>
              </a:ext>
            </a:extLst>
          </p:cNvPr>
          <p:cNvSpPr/>
          <p:nvPr/>
        </p:nvSpPr>
        <p:spPr>
          <a:xfrm>
            <a:off x="965903" y="2066693"/>
            <a:ext cx="2758069" cy="1338146"/>
          </a:xfrm>
          <a:prstGeom prst="snip1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bg1"/>
                </a:solidFill>
              </a:rPr>
              <a:t>Học sinh</a:t>
            </a:r>
          </a:p>
        </p:txBody>
      </p:sp>
      <p:sp>
        <p:nvSpPr>
          <p:cNvPr id="14" name="Rectangle: Single Corner Snipped 13">
            <a:extLst>
              <a:ext uri="{FF2B5EF4-FFF2-40B4-BE49-F238E27FC236}">
                <a16:creationId xmlns:a16="http://schemas.microsoft.com/office/drawing/2014/main" id="{6659418C-1864-4E19-B492-13E44FE6D26A}"/>
              </a:ext>
            </a:extLst>
          </p:cNvPr>
          <p:cNvSpPr/>
          <p:nvPr/>
        </p:nvSpPr>
        <p:spPr>
          <a:xfrm>
            <a:off x="5185316" y="2074128"/>
            <a:ext cx="2758069" cy="1338146"/>
          </a:xfrm>
          <a:prstGeom prst="snip1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bg1"/>
                </a:solidFill>
              </a:rPr>
              <a:t>Quản lý </a:t>
            </a:r>
          </a:p>
        </p:txBody>
      </p:sp>
    </p:spTree>
    <p:extLst>
      <p:ext uri="{BB962C8B-B14F-4D97-AF65-F5344CB8AC3E}">
        <p14:creationId xmlns:p14="http://schemas.microsoft.com/office/powerpoint/2010/main" val="244900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A4EE"/>
        </a:solidFill>
        <a:effectLst/>
      </p:bgPr>
    </p:bg>
    <p:spTree>
      <p:nvGrpSpPr>
        <p:cNvPr id="1" name="Shape 84"/>
        <p:cNvGrpSpPr/>
        <p:nvPr/>
      </p:nvGrpSpPr>
      <p:grpSpPr>
        <a:xfrm>
          <a:off x="0" y="0"/>
          <a:ext cx="0" cy="0"/>
          <a:chOff x="0" y="0"/>
          <a:chExt cx="0" cy="0"/>
        </a:xfrm>
      </p:grpSpPr>
      <p:sp>
        <p:nvSpPr>
          <p:cNvPr id="85" name="Google Shape;85;p1"/>
          <p:cNvSpPr txBox="1">
            <a:spLocks noGrp="1"/>
          </p:cNvSpPr>
          <p:nvPr>
            <p:ph type="title"/>
          </p:nvPr>
        </p:nvSpPr>
        <p:spPr>
          <a:xfrm>
            <a:off x="-195943" y="1249960"/>
            <a:ext cx="9339943"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8000" b="1">
                <a:solidFill>
                  <a:srgbClr val="0000FF"/>
                </a:solidFill>
                <a:latin typeface="+mj-lt"/>
                <a:cs typeface="Times New Roman" panose="02020603050405020304" pitchFamily="18" charset="0"/>
              </a:rPr>
              <a:t>Cloud Schools</a:t>
            </a:r>
            <a:endParaRPr sz="8000" b="1" dirty="0">
              <a:solidFill>
                <a:srgbClr val="0000FF"/>
              </a:solidFill>
              <a:latin typeface="+mj-lt"/>
              <a:cs typeface="Times New Roman" panose="02020603050405020304" pitchFamily="18" charset="0"/>
            </a:endParaRPr>
          </a:p>
        </p:txBody>
      </p:sp>
      <p:sp>
        <p:nvSpPr>
          <p:cNvPr id="86" name="Google Shape;86;p1"/>
          <p:cNvSpPr txBox="1"/>
          <p:nvPr/>
        </p:nvSpPr>
        <p:spPr>
          <a:xfrm>
            <a:off x="840059" y="2593588"/>
            <a:ext cx="7575395" cy="909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2500" b="1" i="1" u="none" strike="noStrike" cap="none">
                <a:solidFill>
                  <a:schemeClr val="dk1"/>
                </a:solidFill>
                <a:latin typeface="+mj-lt"/>
                <a:ea typeface="Times New Roman"/>
                <a:cs typeface="Times New Roman"/>
                <a:sym typeface="Times New Roman"/>
              </a:rPr>
              <a:t>Hệ thống trường học phục vụ cho nhà trường, giáo viên, học sinh và phụ huynh</a:t>
            </a:r>
            <a:endParaRPr sz="2500" b="0" i="0" u="none" strike="noStrike" cap="none" dirty="0">
              <a:solidFill>
                <a:srgbClr val="000000"/>
              </a:solidFill>
              <a:latin typeface="+mj-lt"/>
              <a:sym typeface="Arial"/>
            </a:endParaRPr>
          </a:p>
        </p:txBody>
      </p:sp>
    </p:spTree>
    <p:extLst>
      <p:ext uri="{BB962C8B-B14F-4D97-AF65-F5344CB8AC3E}">
        <p14:creationId xmlns:p14="http://schemas.microsoft.com/office/powerpoint/2010/main" val="39674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3;g7917ef24ac_1_74">
            <a:extLst>
              <a:ext uri="{FF2B5EF4-FFF2-40B4-BE49-F238E27FC236}">
                <a16:creationId xmlns:a16="http://schemas.microsoft.com/office/drawing/2014/main" id="{D321262A-0FDC-47F3-8A2A-AFFD9C1E5C62}"/>
              </a:ext>
            </a:extLst>
          </p:cNvPr>
          <p:cNvSpPr txBox="1"/>
          <p:nvPr/>
        </p:nvSpPr>
        <p:spPr>
          <a:xfrm>
            <a:off x="6954109" y="240172"/>
            <a:ext cx="205200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Học sinh</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sp>
        <p:nvSpPr>
          <p:cNvPr id="9" name="Rectangle: Rounded Corners 8">
            <a:extLst>
              <a:ext uri="{FF2B5EF4-FFF2-40B4-BE49-F238E27FC236}">
                <a16:creationId xmlns:a16="http://schemas.microsoft.com/office/drawing/2014/main" id="{4F72E0A2-75F7-4233-8B12-A579FD3901FB}"/>
              </a:ext>
            </a:extLst>
          </p:cNvPr>
          <p:cNvSpPr/>
          <p:nvPr/>
        </p:nvSpPr>
        <p:spPr>
          <a:xfrm>
            <a:off x="311700" y="1657815"/>
            <a:ext cx="2200507"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Sách</a:t>
            </a:r>
          </a:p>
        </p:txBody>
      </p:sp>
      <p:sp>
        <p:nvSpPr>
          <p:cNvPr id="10" name="Rectangle: Rounded Corners 9">
            <a:extLst>
              <a:ext uri="{FF2B5EF4-FFF2-40B4-BE49-F238E27FC236}">
                <a16:creationId xmlns:a16="http://schemas.microsoft.com/office/drawing/2014/main" id="{D4182810-C11C-49F0-8233-0FCEE4C6B76F}"/>
              </a:ext>
            </a:extLst>
          </p:cNvPr>
          <p:cNvSpPr/>
          <p:nvPr/>
        </p:nvSpPr>
        <p:spPr>
          <a:xfrm>
            <a:off x="2761251" y="1657814"/>
            <a:ext cx="2200507"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Truyện</a:t>
            </a:r>
          </a:p>
        </p:txBody>
      </p:sp>
      <p:sp>
        <p:nvSpPr>
          <p:cNvPr id="15" name="Google Shape;462;g7917ef24ac_1_74">
            <a:extLst>
              <a:ext uri="{FF2B5EF4-FFF2-40B4-BE49-F238E27FC236}">
                <a16:creationId xmlns:a16="http://schemas.microsoft.com/office/drawing/2014/main" id="{223BE292-3591-448F-9216-AC2B448A3C10}"/>
              </a:ext>
            </a:extLst>
          </p:cNvPr>
          <p:cNvSpPr/>
          <p:nvPr/>
        </p:nvSpPr>
        <p:spPr>
          <a:xfrm>
            <a:off x="311700" y="181672"/>
            <a:ext cx="8520600" cy="64020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 name="Google Shape;463;g7917ef24ac_1_74">
            <a:extLst>
              <a:ext uri="{FF2B5EF4-FFF2-40B4-BE49-F238E27FC236}">
                <a16:creationId xmlns:a16="http://schemas.microsoft.com/office/drawing/2014/main" id="{D6AAFDC4-D7F5-44CD-AB7C-666A7AB83E5B}"/>
              </a:ext>
            </a:extLst>
          </p:cNvPr>
          <p:cNvSpPr txBox="1"/>
          <p:nvPr/>
        </p:nvSpPr>
        <p:spPr>
          <a:xfrm>
            <a:off x="311700" y="240172"/>
            <a:ext cx="2052000" cy="523200"/>
          </a:xfrm>
          <a:prstGeom prst="rect">
            <a:avLst/>
          </a:prstGeom>
          <a:noFill/>
          <a:ln>
            <a:noFill/>
          </a:ln>
        </p:spPr>
        <p:txBody>
          <a:bodyPr spcFirstLastPara="1" wrap="square" lIns="91425" tIns="45700" rIns="91425" bIns="45700" anchor="t" anchorCtr="0">
            <a:noAutofit/>
          </a:bodyPr>
          <a:lstStyle/>
          <a:p>
            <a:pPr lvl="0"/>
            <a:r>
              <a:rPr lang="vi-VN" sz="2800" b="1">
                <a:solidFill>
                  <a:srgbClr val="BE982C"/>
                </a:solidFill>
              </a:rPr>
              <a:t>Library</a:t>
            </a:r>
            <a:endParaRPr lang="en-US" sz="2800"/>
          </a:p>
        </p:txBody>
      </p:sp>
      <p:sp>
        <p:nvSpPr>
          <p:cNvPr id="17" name="Google Shape;463;g7917ef24ac_1_74">
            <a:extLst>
              <a:ext uri="{FF2B5EF4-FFF2-40B4-BE49-F238E27FC236}">
                <a16:creationId xmlns:a16="http://schemas.microsoft.com/office/drawing/2014/main" id="{F556A9A0-37AC-4BBF-8145-416467565B40}"/>
              </a:ext>
            </a:extLst>
          </p:cNvPr>
          <p:cNvSpPr txBox="1"/>
          <p:nvPr/>
        </p:nvSpPr>
        <p:spPr>
          <a:xfrm>
            <a:off x="3546000" y="240172"/>
            <a:ext cx="205200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Websites</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spTree>
    <p:extLst>
      <p:ext uri="{BB962C8B-B14F-4D97-AF65-F5344CB8AC3E}">
        <p14:creationId xmlns:p14="http://schemas.microsoft.com/office/powerpoint/2010/main" val="3540871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26"/>
          <p:cNvSpPr/>
          <p:nvPr/>
        </p:nvSpPr>
        <p:spPr>
          <a:xfrm>
            <a:off x="2586651" y="1278006"/>
            <a:ext cx="2346150" cy="495300"/>
          </a:xfrm>
          <a:prstGeom prst="roundRect">
            <a:avLst>
              <a:gd name="adj" fmla="val 16667"/>
            </a:avLst>
          </a:prstGeom>
          <a:solidFill>
            <a:srgbClr val="BE982C"/>
          </a:solid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lvl="0" algn="ctr"/>
            <a:r>
              <a:rPr lang="vi-VN" dirty="0">
                <a:solidFill>
                  <a:schemeClr val="bg1"/>
                </a:solidFill>
              </a:rPr>
              <a:t>Các loại sách: SGK, sách ôn thi, truyện...</a:t>
            </a:r>
            <a:endParaRPr dirty="0">
              <a:solidFill>
                <a:schemeClr val="bg1"/>
              </a:solidFill>
            </a:endParaRPr>
          </a:p>
        </p:txBody>
      </p:sp>
      <p:sp>
        <p:nvSpPr>
          <p:cNvPr id="14" name="Google Shape;464;g7917ef24ac_1_74">
            <a:extLst>
              <a:ext uri="{FF2B5EF4-FFF2-40B4-BE49-F238E27FC236}">
                <a16:creationId xmlns:a16="http://schemas.microsoft.com/office/drawing/2014/main" id="{84AD719D-C411-4D59-94F9-98C42C957B5D}"/>
              </a:ext>
            </a:extLst>
          </p:cNvPr>
          <p:cNvSpPr txBox="1"/>
          <p:nvPr/>
        </p:nvSpPr>
        <p:spPr>
          <a:xfrm>
            <a:off x="3246300" y="344250"/>
            <a:ext cx="26514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chemeClr val="tx1"/>
                </a:solidFill>
                <a:latin typeface="Arial"/>
                <a:ea typeface="Arial"/>
                <a:cs typeface="Arial"/>
                <a:sym typeface="Arial"/>
              </a:rPr>
              <a:t>CHỨC NĂNG</a:t>
            </a:r>
            <a:endParaRPr sz="2800" b="0" i="0" u="none" strike="noStrike" cap="none" dirty="0">
              <a:solidFill>
                <a:schemeClr val="tx1"/>
              </a:solidFill>
              <a:latin typeface="Arial"/>
              <a:ea typeface="Arial"/>
              <a:cs typeface="Arial"/>
              <a:sym typeface="Arial"/>
            </a:endParaRPr>
          </a:p>
        </p:txBody>
      </p:sp>
      <p:sp>
        <p:nvSpPr>
          <p:cNvPr id="16" name="Google Shape;486;p26">
            <a:extLst>
              <a:ext uri="{FF2B5EF4-FFF2-40B4-BE49-F238E27FC236}">
                <a16:creationId xmlns:a16="http://schemas.microsoft.com/office/drawing/2014/main" id="{9B9630F6-B7DE-4BE3-AAB2-C7EF81052C42}"/>
              </a:ext>
            </a:extLst>
          </p:cNvPr>
          <p:cNvSpPr/>
          <p:nvPr/>
        </p:nvSpPr>
        <p:spPr>
          <a:xfrm>
            <a:off x="4343926" y="2183936"/>
            <a:ext cx="2346150" cy="1298678"/>
          </a:xfrm>
          <a:prstGeom prst="roundRect">
            <a:avLst>
              <a:gd name="adj" fmla="val 16667"/>
            </a:avLst>
          </a:prstGeom>
          <a:solidFill>
            <a:srgbClr val="BE982C"/>
          </a:solid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lvl="0">
              <a:lnSpc>
                <a:spcPct val="115000"/>
              </a:lnSpc>
              <a:buSzPts val="1400"/>
            </a:pPr>
            <a:r>
              <a:rPr lang="vi-VN" dirty="0">
                <a:solidFill>
                  <a:schemeClr val="bg1"/>
                </a:solidFill>
                <a:latin typeface="Times New Roman"/>
                <a:ea typeface="Times New Roman"/>
                <a:cs typeface="Times New Roman"/>
                <a:sym typeface="Times New Roman"/>
              </a:rPr>
              <a:t>Theo dõi sách online: Coi tình trạng sách có trong thư viện không, chừng nào có thông báo đến tài khoản theo dõi sách đó.</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862875" y="152400"/>
            <a:ext cx="7633121" cy="4838700"/>
          </a:xfrm>
          <a:prstGeom prst="rect">
            <a:avLst/>
          </a:prstGeom>
          <a:noFill/>
          <a:ln>
            <a:noFill/>
          </a:ln>
        </p:spPr>
      </p:pic>
      <p:cxnSp>
        <p:nvCxnSpPr>
          <p:cNvPr id="92" name="Google Shape;92;p2"/>
          <p:cNvCxnSpPr/>
          <p:nvPr/>
        </p:nvCxnSpPr>
        <p:spPr>
          <a:xfrm>
            <a:off x="6549650" y="4296575"/>
            <a:ext cx="814200" cy="0"/>
          </a:xfrm>
          <a:prstGeom prst="straightConnector1">
            <a:avLst/>
          </a:prstGeom>
          <a:noFill/>
          <a:ln w="9525" cap="flat" cmpd="sng">
            <a:solidFill>
              <a:srgbClr val="FF0000"/>
            </a:solidFill>
            <a:prstDash val="solid"/>
            <a:round/>
            <a:headEnd type="none" w="sm" len="sm"/>
            <a:tailEnd type="triangle" w="med" len="med"/>
          </a:ln>
        </p:spPr>
      </p:cxnSp>
      <p:sp>
        <p:nvSpPr>
          <p:cNvPr id="93" name="Google Shape;93;p2"/>
          <p:cNvSpPr txBox="1"/>
          <p:nvPr/>
        </p:nvSpPr>
        <p:spPr>
          <a:xfrm>
            <a:off x="7301852" y="3586125"/>
            <a:ext cx="1172072" cy="49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FF0000"/>
                </a:solidFill>
                <a:latin typeface="Arial"/>
                <a:ea typeface="Arial"/>
                <a:cs typeface="Arial"/>
                <a:sym typeface="Arial"/>
              </a:rPr>
              <a:t>QR</a:t>
            </a:r>
            <a:r>
              <a:rPr lang="en-US" sz="1400" b="0" i="0" u="none" strike="noStrike" cap="none">
                <a:solidFill>
                  <a:srgbClr val="FF0000"/>
                </a:solidFill>
                <a:latin typeface="Arial"/>
                <a:ea typeface="Arial"/>
                <a:cs typeface="Arial"/>
                <a:sym typeface="Arial"/>
              </a:rPr>
              <a:t> Code</a:t>
            </a:r>
            <a:endParaRPr sz="1400" b="0" i="0" u="none" strike="noStrike" cap="none">
              <a:solidFill>
                <a:srgbClr val="FF0000"/>
              </a:solidFill>
              <a:latin typeface="Arial"/>
              <a:ea typeface="Arial"/>
              <a:cs typeface="Arial"/>
              <a:sym typeface="Arial"/>
            </a:endParaRPr>
          </a:p>
        </p:txBody>
      </p:sp>
      <p:sp>
        <p:nvSpPr>
          <p:cNvPr id="94" name="Google Shape;94;p2"/>
          <p:cNvSpPr/>
          <p:nvPr/>
        </p:nvSpPr>
        <p:spPr>
          <a:xfrm>
            <a:off x="7385925" y="3885375"/>
            <a:ext cx="969600" cy="821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Rectangle: Rounded Corners 5">
            <a:extLst>
              <a:ext uri="{FF2B5EF4-FFF2-40B4-BE49-F238E27FC236}">
                <a16:creationId xmlns:a16="http://schemas.microsoft.com/office/drawing/2014/main" id="{8DCD89F0-EC4E-4C09-9736-A1BD222D1239}"/>
              </a:ext>
            </a:extLst>
          </p:cNvPr>
          <p:cNvSpPr/>
          <p:nvPr/>
        </p:nvSpPr>
        <p:spPr>
          <a:xfrm>
            <a:off x="2151297" y="3764972"/>
            <a:ext cx="4398353" cy="11607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QR Code ‘Quick Response Code’ là Mã phản hồi nhanh, </a:t>
            </a:r>
            <a:r>
              <a:rPr lang="vi-VN"/>
              <a:t>chứa đựng thông tin một địa chỉ web (URL), thời gian diễn ra một sự kiện, thông tin liên hệ (như vCard), địa chỉ email, tin nhắn SMS, nội dung ký tự văn bản hay thậm chí là thông tin định vị vị trí địa lý</a:t>
            </a:r>
            <a:r>
              <a:rPr lang="en-US"/>
              <a:t>. </a:t>
            </a:r>
          </a:p>
        </p:txBody>
      </p:sp>
    </p:spTree>
    <p:extLst>
      <p:ext uri="{BB962C8B-B14F-4D97-AF65-F5344CB8AC3E}">
        <p14:creationId xmlns:p14="http://schemas.microsoft.com/office/powerpoint/2010/main" val="22205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9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2500"/>
                                        <p:tgtEl>
                                          <p:spTgt spid="9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xit" presetSubtype="0" accel="100000" fill="hold" grpId="1" nodeType="clickEffect">
                                  <p:stCondLst>
                                    <p:cond delay="0"/>
                                  </p:stCondLst>
                                  <p:childTnLst>
                                    <p:anim calcmode="lin" valueType="num">
                                      <p:cBhvr>
                                        <p:cTn id="23" dur="1000"/>
                                        <p:tgtEl>
                                          <p:spTgt spid="6"/>
                                        </p:tgtEl>
                                        <p:attrNameLst>
                                          <p:attrName>ppt_w</p:attrName>
                                        </p:attrNameLst>
                                      </p:cBhvr>
                                      <p:tavLst>
                                        <p:tav tm="0">
                                          <p:val>
                                            <p:strVal val="ppt_w"/>
                                          </p:val>
                                        </p:tav>
                                        <p:tav tm="100000">
                                          <p:val>
                                            <p:strVal val="ppt_w+.3"/>
                                          </p:val>
                                        </p:tav>
                                      </p:tavLst>
                                    </p:anim>
                                    <p:anim calcmode="lin" valueType="num">
                                      <p:cBhvr>
                                        <p:cTn id="24" dur="1000"/>
                                        <p:tgtEl>
                                          <p:spTgt spid="6"/>
                                        </p:tgtEl>
                                        <p:attrNameLst>
                                          <p:attrName>ppt_h</p:attrName>
                                        </p:attrNameLst>
                                      </p:cBhvr>
                                      <p:tavLst>
                                        <p:tav tm="0">
                                          <p:val>
                                            <p:strVal val="ppt_h"/>
                                          </p:val>
                                        </p:tav>
                                        <p:tav tm="100000">
                                          <p:val>
                                            <p:strVal val="ppt_h"/>
                                          </p:val>
                                        </p:tav>
                                      </p:tavLst>
                                    </p:anim>
                                    <p:animEffect transition="out" filter="fade">
                                      <p:cBhvr>
                                        <p:cTn id="25" dur="1000"/>
                                        <p:tgtEl>
                                          <p:spTgt spid="6"/>
                                        </p:tgtEl>
                                      </p:cBhvr>
                                    </p:animEffect>
                                    <p:set>
                                      <p:cBhvr>
                                        <p:cTn id="26"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7E2BDC7-D261-4FAF-B573-E24A4EB5B551}"/>
              </a:ext>
            </a:extLst>
          </p:cNvPr>
          <p:cNvPicPr>
            <a:picLocks noChangeAspect="1"/>
          </p:cNvPicPr>
          <p:nvPr/>
        </p:nvPicPr>
        <p:blipFill>
          <a:blip r:embed="rId2"/>
          <a:stretch>
            <a:fillRect/>
          </a:stretch>
        </p:blipFill>
        <p:spPr>
          <a:xfrm>
            <a:off x="6372" y="3286265"/>
            <a:ext cx="1966823" cy="1857235"/>
          </a:xfrm>
          <a:prstGeom prst="rect">
            <a:avLst/>
          </a:prstGeom>
        </p:spPr>
      </p:pic>
      <p:sp>
        <p:nvSpPr>
          <p:cNvPr id="11" name="Rectangle: Rounded Corners 10">
            <a:extLst>
              <a:ext uri="{FF2B5EF4-FFF2-40B4-BE49-F238E27FC236}">
                <a16:creationId xmlns:a16="http://schemas.microsoft.com/office/drawing/2014/main" id="{12A43AB0-99CF-4DD2-A401-765EF8676380}"/>
              </a:ext>
            </a:extLst>
          </p:cNvPr>
          <p:cNvSpPr/>
          <p:nvPr/>
        </p:nvSpPr>
        <p:spPr>
          <a:xfrm>
            <a:off x="5598000" y="2571750"/>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Đưa mã vạch sách vào ô quét mã vạch sách</a:t>
            </a:r>
          </a:p>
        </p:txBody>
      </p:sp>
      <p:sp>
        <p:nvSpPr>
          <p:cNvPr id="16" name="Rectangle: Rounded Corners 15">
            <a:extLst>
              <a:ext uri="{FF2B5EF4-FFF2-40B4-BE49-F238E27FC236}">
                <a16:creationId xmlns:a16="http://schemas.microsoft.com/office/drawing/2014/main" id="{57027F0D-B22B-40D3-8964-A1AC8F6375C7}"/>
              </a:ext>
            </a:extLst>
          </p:cNvPr>
          <p:cNvSpPr/>
          <p:nvPr/>
        </p:nvSpPr>
        <p:spPr>
          <a:xfrm>
            <a:off x="5592513" y="2571750"/>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sách trên màng hình rồi chọn ‘Gia hạn’</a:t>
            </a:r>
          </a:p>
        </p:txBody>
      </p:sp>
      <p:sp>
        <p:nvSpPr>
          <p:cNvPr id="14" name="Rectangle: Rounded Corners 13">
            <a:extLst>
              <a:ext uri="{FF2B5EF4-FFF2-40B4-BE49-F238E27FC236}">
                <a16:creationId xmlns:a16="http://schemas.microsoft.com/office/drawing/2014/main" id="{31BE5937-6F13-4B8F-A29A-913950242612}"/>
              </a:ext>
            </a:extLst>
          </p:cNvPr>
          <p:cNvSpPr/>
          <p:nvPr/>
        </p:nvSpPr>
        <p:spPr>
          <a:xfrm>
            <a:off x="5598000" y="1481810"/>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‘Trả sách’</a:t>
            </a:r>
          </a:p>
        </p:txBody>
      </p:sp>
      <p:sp>
        <p:nvSpPr>
          <p:cNvPr id="10" name="Rectangle: Rounded Corners 9">
            <a:extLst>
              <a:ext uri="{FF2B5EF4-FFF2-40B4-BE49-F238E27FC236}">
                <a16:creationId xmlns:a16="http://schemas.microsoft.com/office/drawing/2014/main" id="{210FFB51-CB24-45B7-AAE6-BE5B00161002}"/>
              </a:ext>
            </a:extLst>
          </p:cNvPr>
          <p:cNvSpPr/>
          <p:nvPr/>
        </p:nvSpPr>
        <p:spPr>
          <a:xfrm>
            <a:off x="5598000" y="1481811"/>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‘M</a:t>
            </a:r>
            <a:r>
              <a:rPr lang="vi-VN"/>
              <a:t>ư</a:t>
            </a:r>
            <a:r>
              <a:rPr lang="en-US"/>
              <a:t>ợn sách’</a:t>
            </a:r>
          </a:p>
        </p:txBody>
      </p:sp>
      <p:sp>
        <p:nvSpPr>
          <p:cNvPr id="15" name="Rectangle: Rounded Corners 14">
            <a:extLst>
              <a:ext uri="{FF2B5EF4-FFF2-40B4-BE49-F238E27FC236}">
                <a16:creationId xmlns:a16="http://schemas.microsoft.com/office/drawing/2014/main" id="{20B664AD-EF6B-469B-AE45-FBEB919E9539}"/>
              </a:ext>
            </a:extLst>
          </p:cNvPr>
          <p:cNvSpPr/>
          <p:nvPr/>
        </p:nvSpPr>
        <p:spPr>
          <a:xfrm>
            <a:off x="5598000" y="1481809"/>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‘Gia hạn sách’</a:t>
            </a:r>
          </a:p>
        </p:txBody>
      </p:sp>
      <p:sp>
        <p:nvSpPr>
          <p:cNvPr id="4" name="Google Shape;462;g7917ef24ac_1_74">
            <a:extLst>
              <a:ext uri="{FF2B5EF4-FFF2-40B4-BE49-F238E27FC236}">
                <a16:creationId xmlns:a16="http://schemas.microsoft.com/office/drawing/2014/main" id="{AFE022D5-011B-491A-9931-CF7A5B4D252F}"/>
              </a:ext>
            </a:extLst>
          </p:cNvPr>
          <p:cNvSpPr/>
          <p:nvPr/>
        </p:nvSpPr>
        <p:spPr>
          <a:xfrm>
            <a:off x="311700" y="181672"/>
            <a:ext cx="8520600" cy="64020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463;g7917ef24ac_1_74">
            <a:extLst>
              <a:ext uri="{FF2B5EF4-FFF2-40B4-BE49-F238E27FC236}">
                <a16:creationId xmlns:a16="http://schemas.microsoft.com/office/drawing/2014/main" id="{354FA4D0-9B64-47C6-A9E5-1A657D9D3B46}"/>
              </a:ext>
            </a:extLst>
          </p:cNvPr>
          <p:cNvSpPr txBox="1"/>
          <p:nvPr/>
        </p:nvSpPr>
        <p:spPr>
          <a:xfrm>
            <a:off x="311700" y="240172"/>
            <a:ext cx="2052000" cy="523200"/>
          </a:xfrm>
          <a:prstGeom prst="rect">
            <a:avLst/>
          </a:prstGeom>
          <a:noFill/>
          <a:ln>
            <a:noFill/>
          </a:ln>
        </p:spPr>
        <p:txBody>
          <a:bodyPr spcFirstLastPara="1" wrap="square" lIns="91425" tIns="45700" rIns="91425" bIns="45700" anchor="t" anchorCtr="0">
            <a:noAutofit/>
          </a:bodyPr>
          <a:lstStyle/>
          <a:p>
            <a:pPr lvl="0"/>
            <a:r>
              <a:rPr lang="vi-VN" sz="2800" b="1">
                <a:solidFill>
                  <a:srgbClr val="BE982C"/>
                </a:solidFill>
              </a:rPr>
              <a:t>Library</a:t>
            </a:r>
            <a:endParaRPr lang="en-US" sz="2800"/>
          </a:p>
        </p:txBody>
      </p:sp>
      <p:sp>
        <p:nvSpPr>
          <p:cNvPr id="6" name="Google Shape;463;g7917ef24ac_1_74">
            <a:extLst>
              <a:ext uri="{FF2B5EF4-FFF2-40B4-BE49-F238E27FC236}">
                <a16:creationId xmlns:a16="http://schemas.microsoft.com/office/drawing/2014/main" id="{191FA9E2-5D8E-4C04-80DC-F39396E34BE9}"/>
              </a:ext>
            </a:extLst>
          </p:cNvPr>
          <p:cNvSpPr txBox="1"/>
          <p:nvPr/>
        </p:nvSpPr>
        <p:spPr>
          <a:xfrm>
            <a:off x="3546000" y="240172"/>
            <a:ext cx="2052000" cy="523200"/>
          </a:xfrm>
          <a:prstGeom prst="rect">
            <a:avLst/>
          </a:prstGeom>
          <a:noFill/>
          <a:ln>
            <a:noFill/>
          </a:ln>
        </p:spPr>
        <p:txBody>
          <a:bodyPr spcFirstLastPara="1" wrap="square" lIns="91425" tIns="45700" rIns="91425" bIns="45700" anchor="t" anchorCtr="0">
            <a:noAutofit/>
          </a:bodyPr>
          <a:lstStyle/>
          <a:p>
            <a:pPr>
              <a:buSzPts val="2800"/>
            </a:pPr>
            <a:r>
              <a:rPr lang="en-US" sz="2800" b="1">
                <a:solidFill>
                  <a:srgbClr val="BE982C"/>
                </a:solidFill>
              </a:rPr>
              <a:t>Máy</a:t>
            </a:r>
            <a:endParaRPr lang="en-US" sz="2800"/>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BE982C"/>
              </a:solidFill>
              <a:latin typeface="Arial"/>
              <a:ea typeface="Arial"/>
              <a:cs typeface="Arial"/>
              <a:sym typeface="Arial"/>
            </a:endParaRPr>
          </a:p>
        </p:txBody>
      </p:sp>
      <p:sp>
        <p:nvSpPr>
          <p:cNvPr id="8" name="Rectangle: Rounded Corners 7">
            <a:extLst>
              <a:ext uri="{FF2B5EF4-FFF2-40B4-BE49-F238E27FC236}">
                <a16:creationId xmlns:a16="http://schemas.microsoft.com/office/drawing/2014/main" id="{04076713-765C-443A-860A-99869A39FC57}"/>
              </a:ext>
            </a:extLst>
          </p:cNvPr>
          <p:cNvSpPr/>
          <p:nvPr/>
        </p:nvSpPr>
        <p:spPr>
          <a:xfrm>
            <a:off x="274705" y="1481810"/>
            <a:ext cx="2088995"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Học sinh đến máy LBR</a:t>
            </a:r>
          </a:p>
        </p:txBody>
      </p:sp>
      <p:sp>
        <p:nvSpPr>
          <p:cNvPr id="9" name="Rectangle: Rounded Corners 8">
            <a:extLst>
              <a:ext uri="{FF2B5EF4-FFF2-40B4-BE49-F238E27FC236}">
                <a16:creationId xmlns:a16="http://schemas.microsoft.com/office/drawing/2014/main" id="{5C7A3EAE-279D-423F-9426-6A705EA535AE}"/>
              </a:ext>
            </a:extLst>
          </p:cNvPr>
          <p:cNvSpPr/>
          <p:nvPr/>
        </p:nvSpPr>
        <p:spPr>
          <a:xfrm>
            <a:off x="2665140" y="1481811"/>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Đưa thẻ học sinh vào ô quét mã vạch</a:t>
            </a:r>
          </a:p>
        </p:txBody>
      </p:sp>
      <p:sp>
        <p:nvSpPr>
          <p:cNvPr id="12" name="Rectangle: Rounded Corners 11">
            <a:extLst>
              <a:ext uri="{FF2B5EF4-FFF2-40B4-BE49-F238E27FC236}">
                <a16:creationId xmlns:a16="http://schemas.microsoft.com/office/drawing/2014/main" id="{AC096E87-3E6A-4679-989C-18F7449AA584}"/>
              </a:ext>
            </a:extLst>
          </p:cNvPr>
          <p:cNvSpPr/>
          <p:nvPr/>
        </p:nvSpPr>
        <p:spPr>
          <a:xfrm>
            <a:off x="2665140" y="2571750"/>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‘Chấp nhập’</a:t>
            </a:r>
          </a:p>
        </p:txBody>
      </p:sp>
      <p:cxnSp>
        <p:nvCxnSpPr>
          <p:cNvPr id="18" name="Straight Arrow Connector 17">
            <a:extLst>
              <a:ext uri="{FF2B5EF4-FFF2-40B4-BE49-F238E27FC236}">
                <a16:creationId xmlns:a16="http://schemas.microsoft.com/office/drawing/2014/main" id="{DFCAC642-47D7-4503-8EDD-52AE30C1D7D5}"/>
              </a:ext>
            </a:extLst>
          </p:cNvPr>
          <p:cNvCxnSpPr>
            <a:stCxn id="8" idx="3"/>
            <a:endCxn id="9" idx="1"/>
          </p:cNvCxnSpPr>
          <p:nvPr/>
        </p:nvCxnSpPr>
        <p:spPr>
          <a:xfrm>
            <a:off x="2363700" y="1857235"/>
            <a:ext cx="301440" cy="1"/>
          </a:xfrm>
          <a:prstGeom prst="straightConnector1">
            <a:avLst/>
          </a:prstGeom>
          <a:ln>
            <a:solidFill>
              <a:srgbClr val="BE982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35963D-6805-4A64-A8E1-3DA0C61CB6D5}"/>
              </a:ext>
            </a:extLst>
          </p:cNvPr>
          <p:cNvCxnSpPr>
            <a:cxnSpLocks/>
            <a:stCxn id="9" idx="3"/>
            <a:endCxn id="15" idx="1"/>
          </p:cNvCxnSpPr>
          <p:nvPr/>
        </p:nvCxnSpPr>
        <p:spPr>
          <a:xfrm flipV="1">
            <a:off x="5181600" y="1857234"/>
            <a:ext cx="416400" cy="2"/>
          </a:xfrm>
          <a:prstGeom prst="straightConnector1">
            <a:avLst/>
          </a:prstGeom>
          <a:ln>
            <a:solidFill>
              <a:srgbClr val="BE982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F6C7C2D-033B-41A5-8DD6-614940527D6C}"/>
              </a:ext>
            </a:extLst>
          </p:cNvPr>
          <p:cNvCxnSpPr>
            <a:cxnSpLocks/>
            <a:stCxn id="15" idx="2"/>
            <a:endCxn id="16" idx="0"/>
          </p:cNvCxnSpPr>
          <p:nvPr/>
        </p:nvCxnSpPr>
        <p:spPr>
          <a:xfrm flipH="1">
            <a:off x="6850743" y="2232658"/>
            <a:ext cx="5487" cy="339092"/>
          </a:xfrm>
          <a:prstGeom prst="straightConnector1">
            <a:avLst/>
          </a:prstGeom>
          <a:ln>
            <a:solidFill>
              <a:srgbClr val="BE982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4A5078-C886-4927-A93B-AAA79905639F}"/>
              </a:ext>
            </a:extLst>
          </p:cNvPr>
          <p:cNvCxnSpPr>
            <a:cxnSpLocks/>
            <a:stCxn id="16" idx="1"/>
            <a:endCxn id="12" idx="3"/>
          </p:cNvCxnSpPr>
          <p:nvPr/>
        </p:nvCxnSpPr>
        <p:spPr>
          <a:xfrm flipH="1">
            <a:off x="5181600" y="2947175"/>
            <a:ext cx="410913" cy="0"/>
          </a:xfrm>
          <a:prstGeom prst="straightConnector1">
            <a:avLst/>
          </a:prstGeom>
          <a:ln>
            <a:solidFill>
              <a:srgbClr val="BE982C"/>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DEDDE9BE-0EC5-4825-8475-AE89F9B45959}"/>
              </a:ext>
            </a:extLst>
          </p:cNvPr>
          <p:cNvPicPr>
            <a:picLocks noChangeAspect="1"/>
          </p:cNvPicPr>
          <p:nvPr/>
        </p:nvPicPr>
        <p:blipFill>
          <a:blip r:embed="rId2"/>
          <a:stretch>
            <a:fillRect/>
          </a:stretch>
        </p:blipFill>
        <p:spPr>
          <a:xfrm>
            <a:off x="0" y="3285801"/>
            <a:ext cx="1966823" cy="1857235"/>
          </a:xfrm>
          <a:prstGeom prst="rect">
            <a:avLst/>
          </a:prstGeom>
        </p:spPr>
      </p:pic>
      <p:sp>
        <p:nvSpPr>
          <p:cNvPr id="33" name="Thought Bubble: Cloud 32">
            <a:extLst>
              <a:ext uri="{FF2B5EF4-FFF2-40B4-BE49-F238E27FC236}">
                <a16:creationId xmlns:a16="http://schemas.microsoft.com/office/drawing/2014/main" id="{38685C00-62A5-49EF-A85A-D052BC5731E6}"/>
              </a:ext>
            </a:extLst>
          </p:cNvPr>
          <p:cNvSpPr/>
          <p:nvPr/>
        </p:nvSpPr>
        <p:spPr>
          <a:xfrm>
            <a:off x="1739390" y="2276149"/>
            <a:ext cx="2594893" cy="1731181"/>
          </a:xfrm>
          <a:prstGeom prst="cloudCallout">
            <a:avLst>
              <a:gd name="adj1" fmla="val -56827"/>
              <a:gd name="adj2" fmla="val 58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Vậy còn về việc trả sách</a:t>
            </a:r>
            <a:endParaRPr lang="en-US" sz="2400" dirty="0">
              <a:solidFill>
                <a:schemeClr val="tx1"/>
              </a:solidFill>
            </a:endParaRPr>
          </a:p>
        </p:txBody>
      </p:sp>
      <p:sp>
        <p:nvSpPr>
          <p:cNvPr id="34" name="Thought Bubble: Cloud 33">
            <a:extLst>
              <a:ext uri="{FF2B5EF4-FFF2-40B4-BE49-F238E27FC236}">
                <a16:creationId xmlns:a16="http://schemas.microsoft.com/office/drawing/2014/main" id="{23CEEDF1-86F9-4830-8A8A-3E4DF8C47B57}"/>
              </a:ext>
            </a:extLst>
          </p:cNvPr>
          <p:cNvSpPr/>
          <p:nvPr/>
        </p:nvSpPr>
        <p:spPr>
          <a:xfrm>
            <a:off x="1752135" y="2254821"/>
            <a:ext cx="2594893" cy="1731181"/>
          </a:xfrm>
          <a:prstGeom prst="cloudCallout">
            <a:avLst>
              <a:gd name="adj1" fmla="val -56827"/>
              <a:gd name="adj2" fmla="val 58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Vậy còn về việc gia hạn sách</a:t>
            </a:r>
            <a:endParaRPr lang="en-US" sz="2400" dirty="0">
              <a:solidFill>
                <a:schemeClr val="tx1"/>
              </a:solidFill>
            </a:endParaRPr>
          </a:p>
        </p:txBody>
      </p:sp>
      <p:sp>
        <p:nvSpPr>
          <p:cNvPr id="36" name="Rectangle: Rounded Corners 35">
            <a:extLst>
              <a:ext uri="{FF2B5EF4-FFF2-40B4-BE49-F238E27FC236}">
                <a16:creationId xmlns:a16="http://schemas.microsoft.com/office/drawing/2014/main" id="{63FA8DB3-D8B7-4768-80C6-34A3CB50DA8C}"/>
              </a:ext>
            </a:extLst>
          </p:cNvPr>
          <p:cNvSpPr/>
          <p:nvPr/>
        </p:nvSpPr>
        <p:spPr>
          <a:xfrm>
            <a:off x="5598000" y="2571750"/>
            <a:ext cx="2516460" cy="750849"/>
          </a:xfrm>
          <a:prstGeom prst="roundRect">
            <a:avLst/>
          </a:prstGeom>
          <a:solidFill>
            <a:srgbClr val="BE9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Chọn sách trên màng hình rồi chọn ‘Trả sách’</a:t>
            </a:r>
          </a:p>
        </p:txBody>
      </p:sp>
    </p:spTree>
    <p:extLst>
      <p:ext uri="{BB962C8B-B14F-4D97-AF65-F5344CB8AC3E}">
        <p14:creationId xmlns:p14="http://schemas.microsoft.com/office/powerpoint/2010/main" val="152419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righ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6"/>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6"/>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2"/>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500"/>
                            </p:stCondLst>
                            <p:childTnLst>
                              <p:par>
                                <p:cTn id="60" presetID="32" presetClass="emph" presetSubtype="0" repeatCount="indefinite" fill="hold" nodeType="afterEffect">
                                  <p:stCondLst>
                                    <p:cond delay="500"/>
                                  </p:stCondLst>
                                  <p:childTnLst>
                                    <p:animRot by="120000">
                                      <p:cBhvr>
                                        <p:cTn id="61" dur="100" fill="hold">
                                          <p:stCondLst>
                                            <p:cond delay="0"/>
                                          </p:stCondLst>
                                        </p:cTn>
                                        <p:tgtEl>
                                          <p:spTgt spid="32"/>
                                        </p:tgtEl>
                                        <p:attrNameLst>
                                          <p:attrName>r</p:attrName>
                                        </p:attrNameLst>
                                      </p:cBhvr>
                                    </p:animRot>
                                    <p:animRot by="-240000">
                                      <p:cBhvr>
                                        <p:cTn id="62" dur="200" fill="hold">
                                          <p:stCondLst>
                                            <p:cond delay="200"/>
                                          </p:stCondLst>
                                        </p:cTn>
                                        <p:tgtEl>
                                          <p:spTgt spid="32"/>
                                        </p:tgtEl>
                                        <p:attrNameLst>
                                          <p:attrName>r</p:attrName>
                                        </p:attrNameLst>
                                      </p:cBhvr>
                                    </p:animRot>
                                    <p:animRot by="240000">
                                      <p:cBhvr>
                                        <p:cTn id="63" dur="200" fill="hold">
                                          <p:stCondLst>
                                            <p:cond delay="400"/>
                                          </p:stCondLst>
                                        </p:cTn>
                                        <p:tgtEl>
                                          <p:spTgt spid="32"/>
                                        </p:tgtEl>
                                        <p:attrNameLst>
                                          <p:attrName>r</p:attrName>
                                        </p:attrNameLst>
                                      </p:cBhvr>
                                    </p:animRot>
                                    <p:animRot by="-240000">
                                      <p:cBhvr>
                                        <p:cTn id="64" dur="200" fill="hold">
                                          <p:stCondLst>
                                            <p:cond delay="600"/>
                                          </p:stCondLst>
                                        </p:cTn>
                                        <p:tgtEl>
                                          <p:spTgt spid="32"/>
                                        </p:tgtEl>
                                        <p:attrNameLst>
                                          <p:attrName>r</p:attrName>
                                        </p:attrNameLst>
                                      </p:cBhvr>
                                    </p:animRot>
                                    <p:animRot by="120000">
                                      <p:cBhvr>
                                        <p:cTn id="65" dur="200" fill="hold">
                                          <p:stCondLst>
                                            <p:cond delay="800"/>
                                          </p:stCondLst>
                                        </p:cTn>
                                        <p:tgtEl>
                                          <p:spTgt spid="32"/>
                                        </p:tgtEl>
                                        <p:attrNameLst>
                                          <p:attrName>r</p:attrName>
                                        </p:attrNameLst>
                                      </p:cBhvr>
                                    </p:animRot>
                                  </p:childTnLst>
                                </p:cTn>
                              </p:par>
                              <p:par>
                                <p:cTn id="66" presetID="10" presetClass="entr" presetSubtype="0" fill="hold" grpId="1"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3" presetClass="emph" presetSubtype="10" repeatCount="indefinite" fill="hold" grpId="0" nodeType="withEffect">
                                  <p:stCondLst>
                                    <p:cond delay="500"/>
                                  </p:stCondLst>
                                  <p:childTnLst>
                                    <p:animClr clrSpc="hsl" dir="ccw">
                                      <p:cBhvr override="childStyle">
                                        <p:cTn id="70" dur="2000" fill="hold"/>
                                        <p:tgtEl>
                                          <p:spTgt spid="33"/>
                                        </p:tgtEl>
                                        <p:attrNameLst>
                                          <p:attrName>style.color</p:attrName>
                                        </p:attrNameLst>
                                      </p:cBhvr>
                                      <p:to>
                                        <a:srgbClr val="A5AF1D"/>
                                      </p:to>
                                    </p:animClr>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32"/>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33"/>
                                        </p:tgtEl>
                                        <p:attrNameLst>
                                          <p:attrName>style.visibility</p:attrName>
                                        </p:attrNameLst>
                                      </p:cBhvr>
                                      <p:to>
                                        <p:strVal val="hidden"/>
                                      </p:to>
                                    </p:set>
                                  </p:childTnLst>
                                </p:cTn>
                              </p:par>
                              <p:par>
                                <p:cTn id="77" presetID="16" presetClass="entr" presetSubtype="21"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barn(inVertical)">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up)">
                                      <p:cBhvr>
                                        <p:cTn id="84" dur="500"/>
                                        <p:tgtEl>
                                          <p:spTgt spid="22"/>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barn(inVertical)">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500"/>
                                        <p:tgtEl>
                                          <p:spTgt spid="26"/>
                                        </p:tgtEl>
                                      </p:cBhvr>
                                    </p:animEffect>
                                  </p:childTnLst>
                                </p:cTn>
                              </p:par>
                              <p:par>
                                <p:cTn id="93" presetID="22" presetClass="entr" presetSubtype="2"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right)">
                                      <p:cBhvr>
                                        <p:cTn id="95" dur="500"/>
                                        <p:tgtEl>
                                          <p:spTgt spid="26"/>
                                        </p:tgtEl>
                                      </p:cBhvr>
                                    </p:animEffect>
                                  </p:childTnLst>
                                </p:cTn>
                              </p:par>
                              <p:par>
                                <p:cTn id="96" presetID="16" presetClass="entr" presetSubtype="21" fill="hold" grpId="1"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barn(inVertical)">
                                      <p:cBhvr>
                                        <p:cTn id="98" dur="500"/>
                                        <p:tgtEl>
                                          <p:spTgt spid="12"/>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1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6"/>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par>
                                <p:cTn id="113" presetID="1" presetClass="exit" presetSubtype="0" fill="hold" grpId="3" nodeType="withEffect">
                                  <p:stCondLst>
                                    <p:cond delay="0"/>
                                  </p:stCondLst>
                                  <p:childTnLst>
                                    <p:set>
                                      <p:cBhvr>
                                        <p:cTn id="114" dur="1" fill="hold">
                                          <p:stCondLst>
                                            <p:cond delay="0"/>
                                          </p:stCondLst>
                                        </p:cTn>
                                        <p:tgtEl>
                                          <p:spTgt spid="12"/>
                                        </p:tgtEl>
                                        <p:attrNameLst>
                                          <p:attrName>style.visibility</p:attrName>
                                        </p:attrNameLst>
                                      </p:cBhvr>
                                      <p:to>
                                        <p:strVal val="hidden"/>
                                      </p:to>
                                    </p:set>
                                  </p:childTnLst>
                                </p:cTn>
                              </p:par>
                              <p:par>
                                <p:cTn id="115" presetID="10" presetClass="entr" presetSubtype="0" fill="hold" nodeType="with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childTnLst>
                                </p:cTn>
                              </p:par>
                            </p:childTnLst>
                          </p:cTn>
                        </p:par>
                        <p:par>
                          <p:cTn id="118" fill="hold">
                            <p:stCondLst>
                              <p:cond delay="500"/>
                            </p:stCondLst>
                            <p:childTnLst>
                              <p:par>
                                <p:cTn id="119" presetID="32" presetClass="emph" presetSubtype="0" repeatCount="indefinite" fill="hold" nodeType="afterEffect">
                                  <p:stCondLst>
                                    <p:cond delay="500"/>
                                  </p:stCondLst>
                                  <p:childTnLst>
                                    <p:animRot by="120000">
                                      <p:cBhvr>
                                        <p:cTn id="120" dur="100" fill="hold">
                                          <p:stCondLst>
                                            <p:cond delay="0"/>
                                          </p:stCondLst>
                                        </p:cTn>
                                        <p:tgtEl>
                                          <p:spTgt spid="37"/>
                                        </p:tgtEl>
                                        <p:attrNameLst>
                                          <p:attrName>r</p:attrName>
                                        </p:attrNameLst>
                                      </p:cBhvr>
                                    </p:animRot>
                                    <p:animRot by="-240000">
                                      <p:cBhvr>
                                        <p:cTn id="121" dur="200" fill="hold">
                                          <p:stCondLst>
                                            <p:cond delay="200"/>
                                          </p:stCondLst>
                                        </p:cTn>
                                        <p:tgtEl>
                                          <p:spTgt spid="37"/>
                                        </p:tgtEl>
                                        <p:attrNameLst>
                                          <p:attrName>r</p:attrName>
                                        </p:attrNameLst>
                                      </p:cBhvr>
                                    </p:animRot>
                                    <p:animRot by="240000">
                                      <p:cBhvr>
                                        <p:cTn id="122" dur="200" fill="hold">
                                          <p:stCondLst>
                                            <p:cond delay="400"/>
                                          </p:stCondLst>
                                        </p:cTn>
                                        <p:tgtEl>
                                          <p:spTgt spid="37"/>
                                        </p:tgtEl>
                                        <p:attrNameLst>
                                          <p:attrName>r</p:attrName>
                                        </p:attrNameLst>
                                      </p:cBhvr>
                                    </p:animRot>
                                    <p:animRot by="-240000">
                                      <p:cBhvr>
                                        <p:cTn id="123" dur="200" fill="hold">
                                          <p:stCondLst>
                                            <p:cond delay="600"/>
                                          </p:stCondLst>
                                        </p:cTn>
                                        <p:tgtEl>
                                          <p:spTgt spid="37"/>
                                        </p:tgtEl>
                                        <p:attrNameLst>
                                          <p:attrName>r</p:attrName>
                                        </p:attrNameLst>
                                      </p:cBhvr>
                                    </p:animRot>
                                    <p:animRot by="120000">
                                      <p:cBhvr>
                                        <p:cTn id="124" dur="200" fill="hold">
                                          <p:stCondLst>
                                            <p:cond delay="800"/>
                                          </p:stCondLst>
                                        </p:cTn>
                                        <p:tgtEl>
                                          <p:spTgt spid="37"/>
                                        </p:tgtEl>
                                        <p:attrNameLst>
                                          <p:attrName>r</p:attrName>
                                        </p:attrNameLst>
                                      </p:cBhvr>
                                    </p:animRot>
                                  </p:childTnLst>
                                </p:cTn>
                              </p:par>
                              <p:par>
                                <p:cTn id="125" presetID="10" presetClass="entr" presetSubtype="0" fill="hold" grpId="1"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par>
                                <p:cTn id="128" presetID="3" presetClass="emph" presetSubtype="10" repeatCount="indefinite" fill="hold" grpId="0" nodeType="withEffect">
                                  <p:stCondLst>
                                    <p:cond delay="500"/>
                                  </p:stCondLst>
                                  <p:childTnLst>
                                    <p:animClr clrSpc="hsl" dir="ccw">
                                      <p:cBhvr override="childStyle">
                                        <p:cTn id="129" dur="2000" fill="hold"/>
                                        <p:tgtEl>
                                          <p:spTgt spid="34"/>
                                        </p:tgtEl>
                                        <p:attrNameLst>
                                          <p:attrName>style.color</p:attrName>
                                        </p:attrNameLst>
                                      </p:cBhvr>
                                      <p:to>
                                        <a:srgbClr val="A5AF1D"/>
                                      </p:to>
                                    </p:animClr>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37"/>
                                        </p:tgtEl>
                                        <p:attrNameLst>
                                          <p:attrName>style.visibility</p:attrName>
                                        </p:attrNameLst>
                                      </p:cBhvr>
                                      <p:to>
                                        <p:strVal val="hidden"/>
                                      </p:to>
                                    </p:set>
                                  </p:childTnLst>
                                </p:cTn>
                              </p:par>
                              <p:par>
                                <p:cTn id="134" presetID="1" presetClass="exit" presetSubtype="0" fill="hold" grpId="2" nodeType="withEffect">
                                  <p:stCondLst>
                                    <p:cond delay="0"/>
                                  </p:stCondLst>
                                  <p:childTnLst>
                                    <p:set>
                                      <p:cBhvr>
                                        <p:cTn id="135" dur="1" fill="hold">
                                          <p:stCondLst>
                                            <p:cond delay="0"/>
                                          </p:stCondLst>
                                        </p:cTn>
                                        <p:tgtEl>
                                          <p:spTgt spid="34"/>
                                        </p:tgtEl>
                                        <p:attrNameLst>
                                          <p:attrName>style.visibility</p:attrName>
                                        </p:attrNameLst>
                                      </p:cBhvr>
                                      <p:to>
                                        <p:strVal val="hidden"/>
                                      </p:to>
                                    </p:set>
                                  </p:childTnLst>
                                </p:cTn>
                              </p:par>
                              <p:par>
                                <p:cTn id="136" presetID="16" presetClass="entr" presetSubtype="21" fill="hold" grpId="0" nodeType="with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barn(inVertical)">
                                      <p:cBhvr>
                                        <p:cTn id="138" dur="500"/>
                                        <p:tgtEl>
                                          <p:spTgt spid="1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Effect transition="in" filter="wipe(up)">
                                      <p:cBhvr>
                                        <p:cTn id="143" dur="500"/>
                                        <p:tgtEl>
                                          <p:spTgt spid="22"/>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6"/>
                                        </p:tgtEl>
                                        <p:attrNameLst>
                                          <p:attrName>style.visibility</p:attrName>
                                        </p:attrNameLst>
                                      </p:cBhvr>
                                      <p:to>
                                        <p:strVal val="visible"/>
                                      </p:to>
                                    </p:set>
                                    <p:animEffect transition="in" filter="barn(inVertical)">
                                      <p:cBhvr>
                                        <p:cTn id="146" dur="500"/>
                                        <p:tgtEl>
                                          <p:spTgt spid="16"/>
                                        </p:tgtEl>
                                      </p:cBhvr>
                                    </p:animEffect>
                                  </p:childTnLst>
                                </p:cTn>
                              </p:par>
                              <p:par>
                                <p:cTn id="147" presetID="22" presetClass="entr" presetSubtype="2" fill="hold" nodeType="withEffect">
                                  <p:stCondLst>
                                    <p:cond delay="0"/>
                                  </p:stCondLst>
                                  <p:childTnLst>
                                    <p:set>
                                      <p:cBhvr>
                                        <p:cTn id="148" dur="1" fill="hold">
                                          <p:stCondLst>
                                            <p:cond delay="0"/>
                                          </p:stCondLst>
                                        </p:cTn>
                                        <p:tgtEl>
                                          <p:spTgt spid="26"/>
                                        </p:tgtEl>
                                        <p:attrNameLst>
                                          <p:attrName>style.visibility</p:attrName>
                                        </p:attrNameLst>
                                      </p:cBhvr>
                                      <p:to>
                                        <p:strVal val="visible"/>
                                      </p:to>
                                    </p:set>
                                    <p:animEffect transition="in" filter="wipe(right)">
                                      <p:cBhvr>
                                        <p:cTn id="149" dur="500"/>
                                        <p:tgtEl>
                                          <p:spTgt spid="26"/>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4" nodeType="click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barn(inVertical)">
                                      <p:cBhvr>
                                        <p:cTn id="1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6" grpId="0" animBg="1"/>
      <p:bldP spid="14" grpId="0" animBg="1"/>
      <p:bldP spid="14" grpId="1" animBg="1"/>
      <p:bldP spid="14" grpId="2" animBg="1"/>
      <p:bldP spid="10" grpId="0" animBg="1"/>
      <p:bldP spid="10" grpId="1" animBg="1"/>
      <p:bldP spid="15" grpId="0" animBg="1"/>
      <p:bldP spid="8" grpId="0" animBg="1"/>
      <p:bldP spid="9" grpId="0" animBg="1"/>
      <p:bldP spid="12" grpId="0" animBg="1"/>
      <p:bldP spid="12" grpId="1" animBg="1"/>
      <p:bldP spid="12" grpId="2" animBg="1"/>
      <p:bldP spid="12" grpId="3" animBg="1"/>
      <p:bldP spid="12" grpId="4" animBg="1"/>
      <p:bldP spid="33" grpId="0" animBg="1"/>
      <p:bldP spid="33" grpId="1" animBg="1"/>
      <p:bldP spid="33" grpId="2" animBg="1"/>
      <p:bldP spid="34" grpId="0" animBg="1"/>
      <p:bldP spid="34" grpId="1" animBg="1"/>
      <p:bldP spid="34" grpId="2" animBg="1"/>
      <p:bldP spid="36" grpId="0" animBg="1"/>
      <p:bldP spid="3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7" name="Google Shape;167;p22"/>
          <p:cNvPicPr preferRelativeResize="0"/>
          <p:nvPr/>
        </p:nvPicPr>
        <p:blipFill rotWithShape="1">
          <a:blip r:embed="rId3">
            <a:alphaModFix/>
          </a:blip>
          <a:srcRect/>
          <a:stretch/>
        </p:blipFill>
        <p:spPr>
          <a:xfrm>
            <a:off x="548907" y="2422460"/>
            <a:ext cx="1924049" cy="927100"/>
          </a:xfrm>
          <a:prstGeom prst="rect">
            <a:avLst/>
          </a:prstGeom>
          <a:noFill/>
          <a:ln>
            <a:noFill/>
          </a:ln>
        </p:spPr>
      </p:pic>
      <p:sp>
        <p:nvSpPr>
          <p:cNvPr id="168" name="Google Shape;168;p22"/>
          <p:cNvSpPr/>
          <p:nvPr/>
        </p:nvSpPr>
        <p:spPr>
          <a:xfrm>
            <a:off x="2974914" y="2858343"/>
            <a:ext cx="552300" cy="368400"/>
          </a:xfrm>
          <a:prstGeom prst="mathPlus">
            <a:avLst>
              <a:gd name="adj1" fmla="val 23520"/>
            </a:avLst>
          </a:prstGeom>
          <a:solidFill>
            <a:srgbClr val="76A4EE"/>
          </a:solidFill>
          <a:ln w="25400" cap="flat" cmpd="sng">
            <a:solidFill>
              <a:srgbClr val="4A86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69" name="Google Shape;169;p22"/>
          <p:cNvPicPr preferRelativeResize="0"/>
          <p:nvPr/>
        </p:nvPicPr>
        <p:blipFill rotWithShape="1">
          <a:blip r:embed="rId4">
            <a:alphaModFix/>
          </a:blip>
          <a:srcRect/>
          <a:stretch/>
        </p:blipFill>
        <p:spPr>
          <a:xfrm>
            <a:off x="4062231" y="2279667"/>
            <a:ext cx="1185323" cy="1225679"/>
          </a:xfrm>
          <a:prstGeom prst="rect">
            <a:avLst/>
          </a:prstGeom>
          <a:noFill/>
          <a:ln>
            <a:noFill/>
          </a:ln>
        </p:spPr>
      </p:pic>
      <p:sp>
        <p:nvSpPr>
          <p:cNvPr id="170" name="Google Shape;170;p22"/>
          <p:cNvSpPr txBox="1"/>
          <p:nvPr/>
        </p:nvSpPr>
        <p:spPr>
          <a:xfrm>
            <a:off x="906432" y="3522096"/>
            <a:ext cx="1209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Thẻ học sinh</a:t>
            </a:r>
            <a:endParaRPr sz="1400" b="0" i="0" u="none" strike="noStrike" cap="none">
              <a:solidFill>
                <a:srgbClr val="000000"/>
              </a:solidFill>
              <a:latin typeface="Arial"/>
              <a:ea typeface="Arial"/>
              <a:cs typeface="Arial"/>
              <a:sym typeface="Arial"/>
            </a:endParaRPr>
          </a:p>
        </p:txBody>
      </p:sp>
      <p:sp>
        <p:nvSpPr>
          <p:cNvPr id="171" name="Google Shape;171;p22"/>
          <p:cNvSpPr txBox="1"/>
          <p:nvPr/>
        </p:nvSpPr>
        <p:spPr>
          <a:xfrm>
            <a:off x="3764150" y="3590833"/>
            <a:ext cx="1766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Khuôn mặt học sinh</a:t>
            </a:r>
            <a:endParaRPr sz="1400" b="0" i="0" u="none" strike="noStrike" cap="none">
              <a:solidFill>
                <a:srgbClr val="000000"/>
              </a:solidFill>
              <a:latin typeface="Arial"/>
              <a:ea typeface="Arial"/>
              <a:cs typeface="Arial"/>
              <a:sym typeface="Arial"/>
            </a:endParaRPr>
          </a:p>
        </p:txBody>
      </p:sp>
      <p:sp>
        <p:nvSpPr>
          <p:cNvPr id="172" name="Google Shape;172;p22"/>
          <p:cNvSpPr/>
          <p:nvPr/>
        </p:nvSpPr>
        <p:spPr>
          <a:xfrm>
            <a:off x="5876014" y="2701816"/>
            <a:ext cx="1130400" cy="520800"/>
          </a:xfrm>
          <a:prstGeom prst="rightArrow">
            <a:avLst>
              <a:gd name="adj1" fmla="val 50000"/>
              <a:gd name="adj2" fmla="val 50000"/>
            </a:avLst>
          </a:prstGeom>
          <a:solidFill>
            <a:srgbClr val="76A4EE"/>
          </a:solidFill>
          <a:ln w="38100" cap="flat" cmpd="sng">
            <a:solidFill>
              <a:srgbClr val="4A86E8"/>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3" name="Google Shape;173;p22"/>
          <p:cNvSpPr/>
          <p:nvPr/>
        </p:nvSpPr>
        <p:spPr>
          <a:xfrm>
            <a:off x="7465289" y="2442696"/>
            <a:ext cx="1130400" cy="1079400"/>
          </a:xfrm>
          <a:prstGeom prst="rect">
            <a:avLst/>
          </a:prstGeom>
          <a:solidFill>
            <a:srgbClr val="76A4EE"/>
          </a:solidFill>
          <a:ln w="9525" cap="flat" cmpd="sng">
            <a:solidFill>
              <a:srgbClr val="4A86E8"/>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bg1"/>
                </a:solidFill>
                <a:sym typeface="Arial"/>
              </a:rPr>
              <a:t>Xử lý và</a:t>
            </a:r>
            <a:endParaRPr>
              <a:solidFill>
                <a:schemeClr val="bg1"/>
              </a:solidFil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bg1"/>
                </a:solidFill>
                <a:latin typeface="Arial"/>
                <a:ea typeface="Arial"/>
                <a:cs typeface="Arial"/>
                <a:sym typeface="Arial"/>
              </a:rPr>
              <a:t>'</a:t>
            </a:r>
            <a:r>
              <a:rPr lang="vi" sz="1400" b="0" i="0" u="none" strike="noStrike" cap="none">
                <a:solidFill>
                  <a:schemeClr val="bg1"/>
                </a:solidFill>
                <a:latin typeface="Arial"/>
                <a:ea typeface="Arial"/>
                <a:cs typeface="Arial"/>
                <a:sym typeface="Arial"/>
              </a:rPr>
              <a:t>Xát nhận’</a:t>
            </a:r>
            <a:endParaRPr sz="1400" b="0" i="0" u="none" strike="noStrike" cap="none">
              <a:solidFill>
                <a:schemeClr val="bg1"/>
              </a:solidFill>
              <a:latin typeface="Arial"/>
              <a:ea typeface="Arial"/>
              <a:cs typeface="Arial"/>
              <a:sym typeface="Arial"/>
            </a:endParaRPr>
          </a:p>
        </p:txBody>
      </p:sp>
      <p:sp>
        <p:nvSpPr>
          <p:cNvPr id="2" name="Ribbon: Tilted Up 1">
            <a:extLst>
              <a:ext uri="{FF2B5EF4-FFF2-40B4-BE49-F238E27FC236}">
                <a16:creationId xmlns:a16="http://schemas.microsoft.com/office/drawing/2014/main" id="{6BE37BF7-AA6E-4B24-9A9E-6BA3A7850316}"/>
              </a:ext>
            </a:extLst>
          </p:cNvPr>
          <p:cNvSpPr/>
          <p:nvPr/>
        </p:nvSpPr>
        <p:spPr>
          <a:xfrm>
            <a:off x="2847538" y="199685"/>
            <a:ext cx="3448923" cy="1123140"/>
          </a:xfrm>
          <a:prstGeom prst="ribbon2">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ea typeface="Arial"/>
                <a:cs typeface="Arial"/>
              </a:rPr>
              <a:t>Máy điểm danh học sinh</a:t>
            </a:r>
          </a:p>
        </p:txBody>
      </p:sp>
      <p:sp>
        <p:nvSpPr>
          <p:cNvPr id="3" name="Rectangle: Rounded Corners 2">
            <a:extLst>
              <a:ext uri="{FF2B5EF4-FFF2-40B4-BE49-F238E27FC236}">
                <a16:creationId xmlns:a16="http://schemas.microsoft.com/office/drawing/2014/main" id="{6DF46D37-8F5E-4726-A041-D7A68B62FCC3}"/>
              </a:ext>
            </a:extLst>
          </p:cNvPr>
          <p:cNvSpPr/>
          <p:nvPr/>
        </p:nvSpPr>
        <p:spPr>
          <a:xfrm>
            <a:off x="5876014" y="2059388"/>
            <a:ext cx="960815" cy="458502"/>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Camera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
            <a:extLst>
              <a:ext uri="{FF2B5EF4-FFF2-40B4-BE49-F238E27FC236}">
                <a16:creationId xmlns:a16="http://schemas.microsoft.com/office/drawing/2014/main" id="{A95627B5-8FD1-406B-9656-F8DD6BD729F1}"/>
              </a:ext>
            </a:extLst>
          </p:cNvPr>
          <p:cNvSpPr txBox="1">
            <a:spLocks/>
          </p:cNvSpPr>
          <p:nvPr/>
        </p:nvSpPr>
        <p:spPr>
          <a:xfrm>
            <a:off x="311700" y="127255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800"/>
            </a:pPr>
            <a:r>
              <a:rPr lang="en-US" sz="9000" b="1">
                <a:solidFill>
                  <a:srgbClr val="4A86E8"/>
                </a:solidFill>
              </a:rPr>
              <a:t>ISOS</a:t>
            </a:r>
            <a:endParaRPr lang="en-US" sz="9000" b="1" dirty="0">
              <a:solidFill>
                <a:srgbClr val="4A86E8"/>
              </a:solidFill>
            </a:endParaRPr>
          </a:p>
        </p:txBody>
      </p:sp>
      <p:sp>
        <p:nvSpPr>
          <p:cNvPr id="7" name="Rectangle: Rounded Corners 6">
            <a:extLst>
              <a:ext uri="{FF2B5EF4-FFF2-40B4-BE49-F238E27FC236}">
                <a16:creationId xmlns:a16="http://schemas.microsoft.com/office/drawing/2014/main" id="{104D535A-CF53-4066-ABDD-AEFEEC1C42A7}"/>
              </a:ext>
            </a:extLst>
          </p:cNvPr>
          <p:cNvSpPr/>
          <p:nvPr/>
        </p:nvSpPr>
        <p:spPr>
          <a:xfrm>
            <a:off x="311700" y="2885752"/>
            <a:ext cx="85206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Là một máy tính có màng hình cảm ứng ở trong tr</a:t>
            </a:r>
            <a:r>
              <a:rPr lang="vi-VN" sz="2500">
                <a:solidFill>
                  <a:schemeClr val="tx1"/>
                </a:solidFill>
              </a:rPr>
              <a:t>ư</a:t>
            </a:r>
            <a:r>
              <a:rPr lang="en-US" sz="2500">
                <a:solidFill>
                  <a:schemeClr val="tx1"/>
                </a:solidFill>
              </a:rPr>
              <a:t>ờng t</a:t>
            </a:r>
            <a:r>
              <a:rPr lang="vi-VN" sz="2500">
                <a:solidFill>
                  <a:schemeClr val="tx1"/>
                </a:solidFill>
              </a:rPr>
              <a:t>ư</a:t>
            </a:r>
            <a:r>
              <a:rPr lang="en-US" sz="2500">
                <a:solidFill>
                  <a:schemeClr val="tx1"/>
                </a:solidFill>
              </a:rPr>
              <a:t>ơng tác học sinh để giúp học sinh coi thời khóa biểu, coi điểm, thông báo từ nhà tr</a:t>
            </a:r>
            <a:r>
              <a:rPr lang="vi-VN" sz="2500">
                <a:solidFill>
                  <a:schemeClr val="tx1"/>
                </a:solidFill>
              </a:rPr>
              <a:t>ư</a:t>
            </a:r>
            <a:r>
              <a:rPr lang="en-US" sz="2500">
                <a:solidFill>
                  <a:schemeClr val="tx1"/>
                </a:solidFill>
              </a:rPr>
              <a:t>ờng (Trong tr</a:t>
            </a:r>
            <a:r>
              <a:rPr lang="vi-VN" sz="2500">
                <a:solidFill>
                  <a:schemeClr val="tx1"/>
                </a:solidFill>
              </a:rPr>
              <a:t>ư</a:t>
            </a:r>
            <a:r>
              <a:rPr lang="en-US" sz="2500">
                <a:solidFill>
                  <a:schemeClr val="tx1"/>
                </a:solidFill>
              </a:rPr>
              <a:t>ờng hợp tr</a:t>
            </a:r>
            <a:r>
              <a:rPr lang="vi-VN" sz="2500">
                <a:solidFill>
                  <a:schemeClr val="tx1"/>
                </a:solidFill>
              </a:rPr>
              <a:t>ư</a:t>
            </a:r>
            <a:r>
              <a:rPr lang="en-US" sz="2500">
                <a:solidFill>
                  <a:schemeClr val="tx1"/>
                </a:solidFill>
              </a:rPr>
              <a:t>ờng không cho dung điện thoại)</a:t>
            </a:r>
            <a:endParaRPr lang="en-US" sz="2500" dirty="0">
              <a:solidFill>
                <a:schemeClr val="tx1"/>
              </a:solidFill>
            </a:endParaRPr>
          </a:p>
        </p:txBody>
      </p:sp>
    </p:spTree>
    <p:extLst>
      <p:ext uri="{BB962C8B-B14F-4D97-AF65-F5344CB8AC3E}">
        <p14:creationId xmlns:p14="http://schemas.microsoft.com/office/powerpoint/2010/main" val="68927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793bf8a4ca_1_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vi" sz="3000" b="1">
                <a:solidFill>
                  <a:srgbClr val="274E13"/>
                </a:solidFill>
                <a:latin typeface="Times New Roman"/>
                <a:ea typeface="Times New Roman"/>
                <a:cs typeface="Times New Roman"/>
                <a:sym typeface="Times New Roman"/>
              </a:rPr>
              <a:t>QUA MÃ “QR CODE”</a:t>
            </a:r>
            <a:br>
              <a:rPr lang="vi" sz="3000" b="1">
                <a:solidFill>
                  <a:srgbClr val="274E13"/>
                </a:solidFill>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200" name="Google Shape;200;g793bf8a4ca_1_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595959"/>
              </a:buClr>
              <a:buSzPts val="1800"/>
              <a:buFont typeface="Arial"/>
              <a:buNone/>
            </a:pPr>
            <a:r>
              <a:rPr lang="vi" sz="1800">
                <a:solidFill>
                  <a:srgbClr val="595959"/>
                </a:solidFill>
                <a:latin typeface="Times New Roman"/>
                <a:ea typeface="Times New Roman"/>
                <a:cs typeface="Times New Roman"/>
                <a:sym typeface="Times New Roman"/>
              </a:rPr>
              <a:t>Mời bạn để mã QR CODE vào máy quét.</a:t>
            </a:r>
            <a:endParaRPr/>
          </a:p>
        </p:txBody>
      </p:sp>
      <p:sp>
        <p:nvSpPr>
          <p:cNvPr id="201" name="Google Shape;201;g793bf8a4ca_1_9"/>
          <p:cNvSpPr txBox="1"/>
          <p:nvPr/>
        </p:nvSpPr>
        <p:spPr>
          <a:xfrm>
            <a:off x="4475237" y="2574925"/>
            <a:ext cx="3838500" cy="5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vi" sz="2400" b="0" i="0" u="none" strike="noStrike" cap="none">
                <a:solidFill>
                  <a:srgbClr val="FF0000"/>
                </a:solidFill>
                <a:latin typeface="Times New Roman"/>
                <a:ea typeface="Times New Roman"/>
                <a:cs typeface="Times New Roman"/>
                <a:sym typeface="Times New Roman"/>
              </a:rPr>
              <a:t>MÃ KHÔNG XÁC NHẬN!!!</a:t>
            </a:r>
            <a:endParaRPr sz="1400" b="0" i="0" u="none" strike="noStrike" cap="none">
              <a:solidFill>
                <a:srgbClr val="000000"/>
              </a:solidFill>
              <a:latin typeface="Arial"/>
              <a:ea typeface="Arial"/>
              <a:cs typeface="Arial"/>
              <a:sym typeface="Arial"/>
            </a:endParaRPr>
          </a:p>
        </p:txBody>
      </p:sp>
      <p:sp>
        <p:nvSpPr>
          <p:cNvPr id="203" name="Google Shape;203;g793bf8a4ca_1_9"/>
          <p:cNvSpPr txBox="1"/>
          <p:nvPr/>
        </p:nvSpPr>
        <p:spPr>
          <a:xfrm>
            <a:off x="4298950" y="3444875"/>
            <a:ext cx="4683000" cy="57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vi" sz="2400" b="0" i="0" u="none" strike="noStrike" cap="none">
                <a:solidFill>
                  <a:srgbClr val="38761D"/>
                </a:solidFill>
                <a:latin typeface="Times New Roman"/>
                <a:ea typeface="Times New Roman"/>
                <a:cs typeface="Times New Roman"/>
                <a:sym typeface="Times New Roman"/>
              </a:rPr>
              <a:t>MÃ XÁC NHẬN THÀNH CÔNG</a:t>
            </a:r>
            <a:endParaRPr sz="1400" b="0" i="0" u="none" strike="noStrike" cap="none">
              <a:solidFill>
                <a:srgbClr val="000000"/>
              </a:solidFill>
              <a:latin typeface="Arial"/>
              <a:ea typeface="Arial"/>
              <a:cs typeface="Arial"/>
              <a:sym typeface="Arial"/>
            </a:endParaRPr>
          </a:p>
        </p:txBody>
      </p:sp>
      <p:sp>
        <p:nvSpPr>
          <p:cNvPr id="204" name="Google Shape;204;g793bf8a4ca_1_9">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6"/>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par>
                          <p:cTn id="7" fill="hold">
                            <p:stCondLst>
                              <p:cond delay="1"/>
                            </p:stCondLst>
                            <p:childTnLst>
                              <p:par>
                                <p:cTn id="8" presetID="10" presetClass="exit" presetSubtype="0" fill="hold" nodeType="afterEffect">
                                  <p:stCondLst>
                                    <p:cond delay="0"/>
                                  </p:stCondLst>
                                  <p:childTnLst>
                                    <p:animEffect transition="out" filter="fade">
                                      <p:cBhvr>
                                        <p:cTn id="9" dur="2600"/>
                                        <p:tgtEl>
                                          <p:spTgt spid="201"/>
                                        </p:tgtEl>
                                      </p:cBhvr>
                                    </p:animEffect>
                                    <p:set>
                                      <p:cBhvr>
                                        <p:cTn id="10" dur="1" fill="hold">
                                          <p:stCondLst>
                                            <p:cond delay="2600"/>
                                          </p:stCondLst>
                                        </p:cTn>
                                        <p:tgtEl>
                                          <p:spTgt spid="20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793bf8a4ca_1_37"/>
          <p:cNvSpPr txBox="1"/>
          <p:nvPr/>
        </p:nvSpPr>
        <p:spPr>
          <a:xfrm>
            <a:off x="3351213" y="298450"/>
            <a:ext cx="3335834" cy="407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Họ và tên: Nguyễn Lan Anh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Lớp: 11A10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Trường: </a:t>
            </a:r>
            <a:r>
              <a:rPr lang="vi" sz="1400" b="0" i="0" u="none" strike="noStrike" cap="none">
                <a:solidFill>
                  <a:srgbClr val="FF0000"/>
                </a:solidFill>
                <a:latin typeface="Times New Roman"/>
                <a:ea typeface="Times New Roman"/>
                <a:cs typeface="Times New Roman"/>
                <a:sym typeface="Times New Roman"/>
              </a:rPr>
              <a:t>THPT Lưu Tấn Phát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Chức vụ trong lớp: </a:t>
            </a:r>
            <a:r>
              <a:rPr lang="vi" sz="1400" b="0" i="0" u="none" strike="noStrike" cap="none">
                <a:solidFill>
                  <a:srgbClr val="FF0000"/>
                </a:solidFill>
                <a:latin typeface="Times New Roman"/>
                <a:ea typeface="Times New Roman"/>
                <a:cs typeface="Times New Roman"/>
                <a:sym typeface="Times New Roman"/>
              </a:rPr>
              <a:t>Bí thư Đoàn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Hạnh kiểm: </a:t>
            </a:r>
            <a:r>
              <a:rPr lang="vi" sz="1400" b="0" i="0" u="none" strike="noStrike" cap="none">
                <a:solidFill>
                  <a:srgbClr val="FF0000"/>
                </a:solidFill>
                <a:latin typeface="Times New Roman"/>
                <a:ea typeface="Times New Roman"/>
                <a:cs typeface="Times New Roman"/>
                <a:sym typeface="Times New Roman"/>
              </a:rPr>
              <a:t>Khá</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Số ngày nghỉ: </a:t>
            </a:r>
            <a:r>
              <a:rPr lang="vi" sz="1400" b="0" i="0" u="sng" strike="noStrike" cap="none">
                <a:solidFill>
                  <a:schemeClr val="hlink"/>
                </a:solidFill>
                <a:latin typeface="Times New Roman"/>
                <a:ea typeface="Times New Roman"/>
                <a:cs typeface="Times New Roman"/>
                <a:sym typeface="Times New Roman"/>
                <a:hlinkClick r:id="rId3" action="ppaction://hlinksldjump"/>
              </a:rPr>
              <a:t>2</a:t>
            </a:r>
            <a:endParaRPr lang="vi" sz="1400" b="0" i="0" u="sng" strike="noStrike" cap="none">
              <a:solidFill>
                <a:schemeClr val="hlink"/>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MẬT KHẨU: </a:t>
            </a:r>
            <a:endParaRPr lang="en-US"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     Phụ huynh:  XXXXXXXXXX</a:t>
            </a:r>
            <a:endParaRPr lang="en-US"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     Học sinh: XXXXXXXXXX</a:t>
            </a:r>
            <a:endParaRPr lang="en-US" sz="1400" b="0" i="0" u="none" strike="noStrike" cap="none">
              <a:solidFill>
                <a:srgbClr val="000000"/>
              </a:solidFill>
              <a:latin typeface="Arial"/>
              <a:ea typeface="Arial"/>
              <a:cs typeface="Arial"/>
              <a:sym typeface="Arial"/>
            </a:endParaRPr>
          </a:p>
        </p:txBody>
      </p:sp>
      <p:graphicFrame>
        <p:nvGraphicFramePr>
          <p:cNvPr id="210" name="Google Shape;210;g793bf8a4ca_1_37"/>
          <p:cNvGraphicFramePr/>
          <p:nvPr>
            <p:extLst>
              <p:ext uri="{D42A27DB-BD31-4B8C-83A1-F6EECF244321}">
                <p14:modId xmlns:p14="http://schemas.microsoft.com/office/powerpoint/2010/main" val="2231750939"/>
              </p:ext>
            </p:extLst>
          </p:nvPr>
        </p:nvGraphicFramePr>
        <p:xfrm>
          <a:off x="404813" y="452438"/>
          <a:ext cx="1746250" cy="4238625"/>
        </p:xfrm>
        <a:graphic>
          <a:graphicData uri="http://schemas.openxmlformats.org/drawingml/2006/table">
            <a:tbl>
              <a:tblPr>
                <a:noFill/>
              </a:tblPr>
              <a:tblGrid>
                <a:gridCol w="1746250">
                  <a:extLst>
                    <a:ext uri="{9D8B030D-6E8A-4147-A177-3AD203B41FA5}">
                      <a16:colId xmlns:a16="http://schemas.microsoft.com/office/drawing/2014/main" val="20000"/>
                    </a:ext>
                  </a:extLst>
                </a:gridCol>
              </a:tblGrid>
              <a:tr h="847725">
                <a:tc>
                  <a:txBody>
                    <a:bodyPr/>
                    <a:lstStyle/>
                    <a:p>
                      <a:pPr marL="0" marR="0" lvl="0" indent="0" algn="ctr" rtl="0">
                        <a:lnSpc>
                          <a:spcPct val="100000"/>
                        </a:lnSpc>
                        <a:spcBef>
                          <a:spcPts val="0"/>
                        </a:spcBef>
                        <a:spcAft>
                          <a:spcPts val="0"/>
                        </a:spcAft>
                        <a:buClr>
                          <a:srgbClr val="000000"/>
                        </a:buClr>
                        <a:buSzPts val="1100"/>
                        <a:buFont typeface="Arial"/>
                        <a:buNone/>
                      </a:pPr>
                      <a:r>
                        <a:rPr lang="vi" sz="1800" b="1" i="0" u="none" strike="noStrike" cap="none">
                          <a:solidFill>
                            <a:srgbClr val="4A86E8"/>
                          </a:solidFill>
                          <a:latin typeface="Times New Roman"/>
                          <a:ea typeface="Times New Roman"/>
                          <a:cs typeface="Times New Roman"/>
                          <a:sym typeface="Times New Roman"/>
                        </a:rPr>
                        <a:t>THÔNG TIN</a:t>
                      </a:r>
                      <a:endParaRPr sz="1800" b="1" i="0" u="none" strike="noStrike" cap="none">
                        <a:solidFill>
                          <a:srgbClr val="4A86E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ĐIỂM TỪNG  MÔN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THỜI KHÓA BIỂU</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THÔNG BÁO</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LỊCH</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11" name="Google Shape;211;g793bf8a4ca_1_37">
            <a:hlinkClick r:id="rId4"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12" name="Google Shape;212;g793bf8a4ca_1_37"/>
          <p:cNvPicPr preferRelativeResize="0"/>
          <p:nvPr/>
        </p:nvPicPr>
        <p:blipFill rotWithShape="1">
          <a:blip r:embed="rId5">
            <a:alphaModFix/>
          </a:blip>
          <a:srcRect/>
          <a:stretch/>
        </p:blipFill>
        <p:spPr>
          <a:xfrm>
            <a:off x="4125906" y="452437"/>
            <a:ext cx="1767636" cy="1856923"/>
          </a:xfrm>
          <a:prstGeom prst="rect">
            <a:avLst/>
          </a:prstGeom>
          <a:noFill/>
          <a:ln>
            <a:noFill/>
          </a:ln>
        </p:spPr>
      </p:pic>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793bf8a4ca_1_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vi" sz="2800">
                <a:latin typeface="Arial"/>
                <a:ea typeface="Arial"/>
                <a:cs typeface="Arial"/>
                <a:sym typeface="Arial"/>
              </a:rPr>
              <a:t>NGHỈ HỌC</a:t>
            </a:r>
            <a:endParaRPr/>
          </a:p>
        </p:txBody>
      </p:sp>
      <p:graphicFrame>
        <p:nvGraphicFramePr>
          <p:cNvPr id="218" name="Google Shape;218;g793bf8a4ca_1_44"/>
          <p:cNvGraphicFramePr/>
          <p:nvPr/>
        </p:nvGraphicFramePr>
        <p:xfrm>
          <a:off x="2816225" y="444500"/>
          <a:ext cx="5791200" cy="1512840"/>
        </p:xfrm>
        <a:graphic>
          <a:graphicData uri="http://schemas.openxmlformats.org/drawingml/2006/table">
            <a:tbl>
              <a:tblPr>
                <a:noFil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2651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Arial"/>
                          <a:ea typeface="Arial"/>
                          <a:cs typeface="Arial"/>
                          <a:sym typeface="Arial"/>
                        </a:rPr>
                        <a:t>Ngày/ tháng /năm</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Arial"/>
                          <a:ea typeface="Arial"/>
                          <a:cs typeface="Arial"/>
                          <a:sym typeface="Arial"/>
                        </a:rPr>
                        <a:t>Lý do nghỉ</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76225">
                <a:tc>
                  <a:txBody>
                    <a:bodyPr/>
                    <a:lstStyle/>
                    <a:p>
                      <a:pPr marL="0" marR="0" lvl="0" indent="0" algn="l" rtl="0">
                        <a:lnSpc>
                          <a:spcPct val="100000"/>
                        </a:lnSpc>
                        <a:spcBef>
                          <a:spcPts val="0"/>
                        </a:spcBef>
                        <a:spcAft>
                          <a:spcPts val="0"/>
                        </a:spcAft>
                        <a:buClr>
                          <a:srgbClr val="000000"/>
                        </a:buClr>
                        <a:buSzPts val="1800"/>
                        <a:buFont typeface="Arial"/>
                        <a:buNone/>
                      </a:pPr>
                      <a:r>
                        <a:rPr lang="vi" sz="1800" b="0" i="0" u="none" strike="noStrike" cap="none">
                          <a:solidFill>
                            <a:srgbClr val="000000"/>
                          </a:solidFill>
                          <a:latin typeface="Arial"/>
                          <a:ea typeface="Arial"/>
                          <a:cs typeface="Arial"/>
                          <a:sym typeface="Arial"/>
                        </a:rPr>
                        <a:t>11/8/2018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vi" sz="1800" b="0" i="0" u="none" strike="noStrike" cap="none">
                          <a:solidFill>
                            <a:srgbClr val="000000"/>
                          </a:solidFill>
                          <a:latin typeface="Arial"/>
                          <a:ea typeface="Arial"/>
                          <a:cs typeface="Arial"/>
                          <a:sym typeface="Arial"/>
                        </a:rPr>
                        <a:t>Bệnh </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98500">
                <a:tc>
                  <a:txBody>
                    <a:bodyPr/>
                    <a:lstStyle/>
                    <a:p>
                      <a:pPr marL="0" marR="0" lvl="0" indent="0" algn="l" rtl="0">
                        <a:lnSpc>
                          <a:spcPct val="100000"/>
                        </a:lnSpc>
                        <a:spcBef>
                          <a:spcPts val="0"/>
                        </a:spcBef>
                        <a:spcAft>
                          <a:spcPts val="0"/>
                        </a:spcAft>
                        <a:buClr>
                          <a:srgbClr val="000000"/>
                        </a:buClr>
                        <a:buSzPts val="1800"/>
                        <a:buFont typeface="Arial"/>
                        <a:buNone/>
                      </a:pPr>
                      <a:r>
                        <a:rPr lang="vi" sz="1800" b="0" i="0" u="none" strike="noStrike" cap="none">
                          <a:solidFill>
                            <a:srgbClr val="000000"/>
                          </a:solidFill>
                          <a:latin typeface="Arial"/>
                          <a:ea typeface="Arial"/>
                          <a:cs typeface="Arial"/>
                          <a:sym typeface="Arial"/>
                        </a:rPr>
                        <a:t>26/10/2018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vi" sz="1800" b="0" i="0" u="none" strike="noStrike" cap="none">
                          <a:solidFill>
                            <a:srgbClr val="000000"/>
                          </a:solidFill>
                          <a:latin typeface="Arial"/>
                          <a:ea typeface="Arial"/>
                          <a:cs typeface="Arial"/>
                          <a:sym typeface="Arial"/>
                        </a:rPr>
                        <a:t>Bệnh</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19" name="Google Shape;219;g793bf8a4ca_1_44"/>
          <p:cNvSpPr txBox="1"/>
          <p:nvPr/>
        </p:nvSpPr>
        <p:spPr>
          <a:xfrm>
            <a:off x="493713" y="1012825"/>
            <a:ext cx="1779600" cy="57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Họ và tên: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     </a:t>
            </a:r>
            <a:r>
              <a:rPr lang="vi" sz="1400" b="0" i="0" u="none" strike="noStrike" cap="none">
                <a:solidFill>
                  <a:srgbClr val="FF0000"/>
                </a:solidFill>
                <a:latin typeface="Arial"/>
                <a:ea typeface="Arial"/>
                <a:cs typeface="Arial"/>
                <a:sym typeface="Arial"/>
              </a:rPr>
              <a:t>Nguyễn Văn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0" name="Google Shape;220;g793bf8a4ca_1_44"/>
          <p:cNvSpPr txBox="1"/>
          <p:nvPr/>
        </p:nvSpPr>
        <p:spPr>
          <a:xfrm>
            <a:off x="519113" y="1857375"/>
            <a:ext cx="2040000" cy="57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Arial"/>
                <a:ea typeface="Arial"/>
                <a:cs typeface="Arial"/>
                <a:sym typeface="Arial"/>
              </a:rPr>
              <a:t>Tổng số ngày nghỉ: </a:t>
            </a:r>
            <a:r>
              <a:rPr lang="vi" sz="1400" b="0" i="0" u="none" strike="noStrike" cap="none">
                <a:solidFill>
                  <a:srgbClr val="FF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21" name="Google Shape;221;g793bf8a4ca_1_44"/>
          <p:cNvSpPr txBox="1"/>
          <p:nvPr/>
        </p:nvSpPr>
        <p:spPr>
          <a:xfrm>
            <a:off x="5632450" y="3276600"/>
            <a:ext cx="2668500" cy="81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1" i="0" u="sng" strike="noStrike" cap="none">
                <a:solidFill>
                  <a:srgbClr val="0000FF"/>
                </a:solidFill>
                <a:latin typeface="Arial"/>
                <a:ea typeface="Arial"/>
                <a:cs typeface="Arial"/>
                <a:sym typeface="Arial"/>
              </a:rPr>
              <a:t>[ Về trang “THÔNG TIN” ]</a:t>
            </a:r>
            <a:endParaRPr sz="1400" b="1" i="0" u="none" strike="noStrike" cap="none">
              <a:solidFill>
                <a:srgbClr val="0000FF"/>
              </a:solidFill>
              <a:latin typeface="Arial"/>
              <a:ea typeface="Arial"/>
              <a:cs typeface="Arial"/>
              <a:sym typeface="Arial"/>
            </a:endParaRPr>
          </a:p>
        </p:txBody>
      </p:sp>
      <p:sp>
        <p:nvSpPr>
          <p:cNvPr id="222" name="Google Shape;222;g793bf8a4ca_1_44">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aphicFrame>
        <p:nvGraphicFramePr>
          <p:cNvPr id="227" name="Google Shape;227;g793bf8a4ca_1_53"/>
          <p:cNvGraphicFramePr/>
          <p:nvPr/>
        </p:nvGraphicFramePr>
        <p:xfrm>
          <a:off x="2430463" y="0"/>
          <a:ext cx="6535725" cy="4940645"/>
        </p:xfrm>
        <a:graphic>
          <a:graphicData uri="http://schemas.openxmlformats.org/drawingml/2006/table">
            <a:tbl>
              <a:tblPr>
                <a:noFill/>
              </a:tblPr>
              <a:tblGrid>
                <a:gridCol w="700075">
                  <a:extLst>
                    <a:ext uri="{9D8B030D-6E8A-4147-A177-3AD203B41FA5}">
                      <a16:colId xmlns:a16="http://schemas.microsoft.com/office/drawing/2014/main" val="20000"/>
                    </a:ext>
                  </a:extLst>
                </a:gridCol>
                <a:gridCol w="398475">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503225">
                  <a:extLst>
                    <a:ext uri="{9D8B030D-6E8A-4147-A177-3AD203B41FA5}">
                      <a16:colId xmlns:a16="http://schemas.microsoft.com/office/drawing/2014/main" val="20003"/>
                    </a:ext>
                  </a:extLst>
                </a:gridCol>
                <a:gridCol w="503250">
                  <a:extLst>
                    <a:ext uri="{9D8B030D-6E8A-4147-A177-3AD203B41FA5}">
                      <a16:colId xmlns:a16="http://schemas.microsoft.com/office/drawing/2014/main" val="20004"/>
                    </a:ext>
                  </a:extLst>
                </a:gridCol>
                <a:gridCol w="503225">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03250">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3225">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gridCol w="371475">
                  <a:extLst>
                    <a:ext uri="{9D8B030D-6E8A-4147-A177-3AD203B41FA5}">
                      <a16:colId xmlns:a16="http://schemas.microsoft.com/office/drawing/2014/main" val="20012"/>
                    </a:ext>
                  </a:extLst>
                </a:gridCol>
              </a:tblGrid>
              <a:tr h="52547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MÔN</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MIỆNG</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15’</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1 Tiết</a:t>
                      </a:r>
                      <a:endParaRPr sz="1400" u="none" strike="noStrike" cap="none"/>
                    </a:p>
                  </a:txBody>
                  <a:tcPr marL="91425" marR="91425" marT="91425" marB="91425">
                    <a:lnL w="9525" cap="flat" cmpd="sng">
                      <a:solidFill>
                        <a:srgbClr val="9E9E9E"/>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Thi</a:t>
                      </a:r>
                      <a:endParaRPr sz="1400" u="none" strike="noStrike" cap="none"/>
                    </a:p>
                  </a:txBody>
                  <a:tcPr marL="91425" marR="91425" marT="91425" marB="914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TB</a:t>
                      </a:r>
                      <a:endParaRPr sz="1400" u="none" strike="noStrike" cap="none"/>
                    </a:p>
                  </a:txBody>
                  <a:tcPr marL="91425" marR="91425" marT="91425" marB="914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9">
                  <a:txBody>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txBody>
                  <a:tcPr marL="91425" marR="91425" marT="91425" marB="914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96900">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Toán học</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1" i="0" u="none" strike="noStrike" cap="none">
                          <a:solidFill>
                            <a:srgbClr val="000000"/>
                          </a:solidFill>
                          <a:latin typeface="Times New Roman"/>
                          <a:ea typeface="Times New Roman"/>
                          <a:cs typeface="Times New Roman"/>
                          <a:sym typeface="Times New Roman"/>
                        </a:rPr>
                        <a:t>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1"/>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Ngữ văn</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99</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Vật lý</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7</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5381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Hóa học</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6</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Lịch sử</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6</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5"/>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Địa lý</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6</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Sinh học</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10</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r h="52547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Ngoại ngữ</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228" name="Google Shape;228;g793bf8a4ca_1_53"/>
          <p:cNvGraphicFramePr/>
          <p:nvPr>
            <p:extLst>
              <p:ext uri="{D42A27DB-BD31-4B8C-83A1-F6EECF244321}">
                <p14:modId xmlns:p14="http://schemas.microsoft.com/office/powerpoint/2010/main" val="4010743924"/>
              </p:ext>
            </p:extLst>
          </p:nvPr>
        </p:nvGraphicFramePr>
        <p:xfrm>
          <a:off x="1993900" y="757156"/>
          <a:ext cx="366725" cy="681050"/>
        </p:xfrm>
        <a:graphic>
          <a:graphicData uri="http://schemas.openxmlformats.org/drawingml/2006/table">
            <a:tbl>
              <a:tblPr>
                <a:noFill/>
              </a:tblPr>
              <a:tblGrid>
                <a:gridCol w="366725">
                  <a:extLst>
                    <a:ext uri="{9D8B030D-6E8A-4147-A177-3AD203B41FA5}">
                      <a16:colId xmlns:a16="http://schemas.microsoft.com/office/drawing/2014/main" val="20000"/>
                    </a:ext>
                  </a:extLst>
                </a:gridCol>
              </a:tblGrid>
              <a:tr h="341325">
                <a:tc>
                  <a:txBody>
                    <a:bodyPr/>
                    <a:lstStyle/>
                    <a:p>
                      <a:pPr marL="0" marR="0" lvl="0" indent="0" algn="ctr" rtl="0">
                        <a:lnSpc>
                          <a:spcPct val="100000"/>
                        </a:lnSpc>
                        <a:spcBef>
                          <a:spcPts val="0"/>
                        </a:spcBef>
                        <a:spcAft>
                          <a:spcPts val="0"/>
                        </a:spcAft>
                        <a:buClr>
                          <a:srgbClr val="000000"/>
                        </a:buClr>
                        <a:buSzPts val="1200"/>
                        <a:buFont typeface="Arial"/>
                        <a:buNone/>
                      </a:pPr>
                      <a:r>
                        <a:rPr lang="vi" sz="1200" b="1" i="0" u="none" strike="noStrike" cap="none">
                          <a:solidFill>
                            <a:srgbClr val="FF3300"/>
                          </a:solidFill>
                          <a:latin typeface="Times New Roman"/>
                          <a:ea typeface="Times New Roman"/>
                          <a:cs typeface="Times New Roman"/>
                          <a:sym typeface="Times New Roman"/>
                        </a:rPr>
                        <a:t>1</a:t>
                      </a:r>
                      <a:endParaRPr sz="1400" b="1" u="none" strike="noStrike" cap="none">
                        <a:solidFill>
                          <a:srgbClr val="FF3300"/>
                        </a:solidFil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9725">
                <a:tc>
                  <a:txBody>
                    <a:bodyPr/>
                    <a:lstStyle/>
                    <a:p>
                      <a:pPr marL="0" marR="0" lvl="0" indent="0" algn="ctr" rtl="0">
                        <a:lnSpc>
                          <a:spcPct val="100000"/>
                        </a:lnSpc>
                        <a:spcBef>
                          <a:spcPts val="0"/>
                        </a:spcBef>
                        <a:spcAft>
                          <a:spcPts val="0"/>
                        </a:spcAft>
                        <a:buClr>
                          <a:srgbClr val="000000"/>
                        </a:buClr>
                        <a:buSzPts val="1200"/>
                        <a:buFont typeface="Arial"/>
                        <a:buNone/>
                      </a:pPr>
                      <a:r>
                        <a:rPr lang="vi" sz="1200" b="0" i="0" u="none" strike="noStrike" cap="none">
                          <a:solidFill>
                            <a:srgbClr val="000000"/>
                          </a:solidFill>
                          <a:latin typeface="Times New Roman"/>
                          <a:ea typeface="Times New Roman"/>
                          <a:cs typeface="Times New Roman"/>
                          <a:sym typeface="Times New Roman"/>
                        </a:rPr>
                        <a:t>2</a:t>
                      </a:r>
                      <a:endParaRPr sz="1400" u="none" strike="noStrike" cap="none"/>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29" name="Google Shape;229;g793bf8a4ca_1_53">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7" name="Google Shape;210;g793bf8a4ca_1_37">
            <a:extLst>
              <a:ext uri="{FF2B5EF4-FFF2-40B4-BE49-F238E27FC236}">
                <a16:creationId xmlns:a16="http://schemas.microsoft.com/office/drawing/2014/main" id="{8EAABC09-688F-4C9A-93B9-B2539A3CAEC6}"/>
              </a:ext>
            </a:extLst>
          </p:cNvPr>
          <p:cNvGraphicFramePr/>
          <p:nvPr>
            <p:extLst>
              <p:ext uri="{D42A27DB-BD31-4B8C-83A1-F6EECF244321}">
                <p14:modId xmlns:p14="http://schemas.microsoft.com/office/powerpoint/2010/main" val="2690951901"/>
              </p:ext>
            </p:extLst>
          </p:nvPr>
        </p:nvGraphicFramePr>
        <p:xfrm>
          <a:off x="177812" y="452437"/>
          <a:ext cx="1746250" cy="4238625"/>
        </p:xfrm>
        <a:graphic>
          <a:graphicData uri="http://schemas.openxmlformats.org/drawingml/2006/table">
            <a:tbl>
              <a:tblPr>
                <a:noFill/>
              </a:tblPr>
              <a:tblGrid>
                <a:gridCol w="1746250">
                  <a:extLst>
                    <a:ext uri="{9D8B030D-6E8A-4147-A177-3AD203B41FA5}">
                      <a16:colId xmlns:a16="http://schemas.microsoft.com/office/drawing/2014/main" val="20000"/>
                    </a:ext>
                  </a:extLst>
                </a:gridCol>
              </a:tblGrid>
              <a:tr h="847725">
                <a:tc>
                  <a:txBody>
                    <a:bodyPr/>
                    <a:lstStyle/>
                    <a:p>
                      <a:pPr marL="0" marR="0" lvl="0" indent="0" algn="ctr" rtl="0">
                        <a:lnSpc>
                          <a:spcPct val="100000"/>
                        </a:lnSpc>
                        <a:spcBef>
                          <a:spcPts val="0"/>
                        </a:spcBef>
                        <a:spcAft>
                          <a:spcPts val="0"/>
                        </a:spcAft>
                        <a:buClr>
                          <a:srgbClr val="000000"/>
                        </a:buClr>
                        <a:buSzPts val="1100"/>
                        <a:buFont typeface="Arial"/>
                        <a:buNone/>
                      </a:pPr>
                      <a:r>
                        <a:rPr lang="vi" sz="1800" b="1" i="0" u="none" strike="noStrike" cap="none">
                          <a:solidFill>
                            <a:srgbClr val="4A86E8"/>
                          </a:solidFill>
                          <a:latin typeface="Times New Roman"/>
                          <a:ea typeface="Times New Roman"/>
                          <a:cs typeface="Times New Roman"/>
                          <a:sym typeface="Times New Roman"/>
                        </a:rPr>
                        <a:t>THÔNG TIN</a:t>
                      </a:r>
                      <a:endParaRPr sz="1800" b="1" i="0" u="none" strike="noStrike" cap="none">
                        <a:solidFill>
                          <a:srgbClr val="4A86E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ĐIỂM TỪNG  MÔN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THỜI KHÓA BIỂU</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THÔNG BÁO</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LỊCH</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3129F-D2D0-4DDC-BA16-982BC44DCE39}"/>
              </a:ext>
            </a:extLst>
          </p:cNvPr>
          <p:cNvPicPr>
            <a:picLocks noChangeAspect="1"/>
          </p:cNvPicPr>
          <p:nvPr/>
        </p:nvPicPr>
        <p:blipFill>
          <a:blip r:embed="rId3"/>
          <a:stretch>
            <a:fillRect/>
          </a:stretch>
        </p:blipFill>
        <p:spPr>
          <a:xfrm>
            <a:off x="0" y="280987"/>
            <a:ext cx="9144000" cy="4581525"/>
          </a:xfrm>
          <a:prstGeom prst="rect">
            <a:avLst/>
          </a:prstGeom>
        </p:spPr>
      </p:pic>
    </p:spTree>
    <p:extLst>
      <p:ext uri="{BB962C8B-B14F-4D97-AF65-F5344CB8AC3E}">
        <p14:creationId xmlns:p14="http://schemas.microsoft.com/office/powerpoint/2010/main" val="3886296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aphicFrame>
        <p:nvGraphicFramePr>
          <p:cNvPr id="235" name="Google Shape;235;g793bf8a4ca_1_60"/>
          <p:cNvGraphicFramePr/>
          <p:nvPr>
            <p:extLst>
              <p:ext uri="{D42A27DB-BD31-4B8C-83A1-F6EECF244321}">
                <p14:modId xmlns:p14="http://schemas.microsoft.com/office/powerpoint/2010/main" val="2962941273"/>
              </p:ext>
            </p:extLst>
          </p:nvPr>
        </p:nvGraphicFramePr>
        <p:xfrm>
          <a:off x="2768600" y="479425"/>
          <a:ext cx="5889625" cy="4181550"/>
        </p:xfrm>
        <a:graphic>
          <a:graphicData uri="http://schemas.openxmlformats.org/drawingml/2006/table">
            <a:tbl>
              <a:tblPr>
                <a:noFill/>
              </a:tblPr>
              <a:tblGrid>
                <a:gridCol w="761779">
                  <a:extLst>
                    <a:ext uri="{9D8B030D-6E8A-4147-A177-3AD203B41FA5}">
                      <a16:colId xmlns:a16="http://schemas.microsoft.com/office/drawing/2014/main" val="20000"/>
                    </a:ext>
                  </a:extLst>
                </a:gridCol>
                <a:gridCol w="622521">
                  <a:extLst>
                    <a:ext uri="{9D8B030D-6E8A-4147-A177-3AD203B41FA5}">
                      <a16:colId xmlns:a16="http://schemas.microsoft.com/office/drawing/2014/main" val="20001"/>
                    </a:ext>
                  </a:extLst>
                </a:gridCol>
                <a:gridCol w="588975">
                  <a:extLst>
                    <a:ext uri="{9D8B030D-6E8A-4147-A177-3AD203B41FA5}">
                      <a16:colId xmlns:a16="http://schemas.microsoft.com/office/drawing/2014/main" val="20002"/>
                    </a:ext>
                  </a:extLst>
                </a:gridCol>
                <a:gridCol w="382575">
                  <a:extLst>
                    <a:ext uri="{9D8B030D-6E8A-4147-A177-3AD203B41FA5}">
                      <a16:colId xmlns:a16="http://schemas.microsoft.com/office/drawing/2014/main" val="20003"/>
                    </a:ext>
                  </a:extLst>
                </a:gridCol>
                <a:gridCol w="588975">
                  <a:extLst>
                    <a:ext uri="{9D8B030D-6E8A-4147-A177-3AD203B41FA5}">
                      <a16:colId xmlns:a16="http://schemas.microsoft.com/office/drawing/2014/main" val="20004"/>
                    </a:ext>
                  </a:extLst>
                </a:gridCol>
                <a:gridCol w="588950">
                  <a:extLst>
                    <a:ext uri="{9D8B030D-6E8A-4147-A177-3AD203B41FA5}">
                      <a16:colId xmlns:a16="http://schemas.microsoft.com/office/drawing/2014/main" val="20005"/>
                    </a:ext>
                  </a:extLst>
                </a:gridCol>
                <a:gridCol w="588975">
                  <a:extLst>
                    <a:ext uri="{9D8B030D-6E8A-4147-A177-3AD203B41FA5}">
                      <a16:colId xmlns:a16="http://schemas.microsoft.com/office/drawing/2014/main" val="20006"/>
                    </a:ext>
                  </a:extLst>
                </a:gridCol>
                <a:gridCol w="588950">
                  <a:extLst>
                    <a:ext uri="{9D8B030D-6E8A-4147-A177-3AD203B41FA5}">
                      <a16:colId xmlns:a16="http://schemas.microsoft.com/office/drawing/2014/main" val="20007"/>
                    </a:ext>
                  </a:extLst>
                </a:gridCol>
                <a:gridCol w="588975">
                  <a:extLst>
                    <a:ext uri="{9D8B030D-6E8A-4147-A177-3AD203B41FA5}">
                      <a16:colId xmlns:a16="http://schemas.microsoft.com/office/drawing/2014/main" val="20008"/>
                    </a:ext>
                  </a:extLst>
                </a:gridCol>
                <a:gridCol w="588950">
                  <a:extLst>
                    <a:ext uri="{9D8B030D-6E8A-4147-A177-3AD203B41FA5}">
                      <a16:colId xmlns:a16="http://schemas.microsoft.com/office/drawing/2014/main" val="20009"/>
                    </a:ext>
                  </a:extLst>
                </a:gridCol>
              </a:tblGrid>
              <a:tr h="6969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MÔN</a:t>
                      </a: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MIỆNG</a:t>
                      </a: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15’</a:t>
                      </a: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000000"/>
                          </a:solidFill>
                          <a:latin typeface="Times New Roman"/>
                          <a:ea typeface="Times New Roman"/>
                          <a:cs typeface="Times New Roman"/>
                          <a:sym typeface="Times New Roman"/>
                        </a:rPr>
                        <a:t>1 Tiết</a:t>
                      </a:r>
                      <a:endParaRPr sz="1100" b="1"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692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GDCD</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9692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Công nghệ</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7</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9692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Tin học</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8</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96925">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GDQP</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vi" sz="1100" b="0" i="0" u="none" strike="noStrike" cap="none">
                          <a:solidFill>
                            <a:srgbClr val="000000"/>
                          </a:solidFill>
                          <a:latin typeface="Times New Roman"/>
                          <a:ea typeface="Times New Roman"/>
                          <a:cs typeface="Times New Roman"/>
                          <a:sym typeface="Times New Roman"/>
                        </a:rPr>
                        <a:t>9</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96925">
                <a:tc>
                  <a:txBody>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Times New Roman"/>
                          <a:ea typeface="Times New Roman"/>
                          <a:cs typeface="Times New Roman"/>
                          <a:sym typeface="Times New Roman"/>
                        </a:rPr>
                        <a:t>Thể dục</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vi" sz="1800" b="0" i="0" u="none" strike="noStrike" cap="none">
                          <a:solidFill>
                            <a:srgbClr val="000000"/>
                          </a:solidFill>
                          <a:latin typeface="Times New Roman"/>
                          <a:ea typeface="Times New Roman"/>
                          <a:cs typeface="Times New Roman"/>
                          <a:sym typeface="Times New Roman"/>
                        </a:rPr>
                        <a:t>Đ</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36" name="Google Shape;236;g793bf8a4ca_1_60"/>
          <p:cNvGraphicFramePr/>
          <p:nvPr>
            <p:extLst>
              <p:ext uri="{D42A27DB-BD31-4B8C-83A1-F6EECF244321}">
                <p14:modId xmlns:p14="http://schemas.microsoft.com/office/powerpoint/2010/main" val="2105256851"/>
              </p:ext>
            </p:extLst>
          </p:nvPr>
        </p:nvGraphicFramePr>
        <p:xfrm>
          <a:off x="2276481" y="820766"/>
          <a:ext cx="366700" cy="681050"/>
        </p:xfrm>
        <a:graphic>
          <a:graphicData uri="http://schemas.openxmlformats.org/drawingml/2006/table">
            <a:tbl>
              <a:tblPr>
                <a:noFill/>
              </a:tblPr>
              <a:tblGrid>
                <a:gridCol w="366700">
                  <a:extLst>
                    <a:ext uri="{9D8B030D-6E8A-4147-A177-3AD203B41FA5}">
                      <a16:colId xmlns:a16="http://schemas.microsoft.com/office/drawing/2014/main" val="20000"/>
                    </a:ext>
                  </a:extLst>
                </a:gridCol>
              </a:tblGrid>
              <a:tr h="341325">
                <a:tc>
                  <a:txBody>
                    <a:bodyPr/>
                    <a:lstStyle/>
                    <a:p>
                      <a:pPr marL="0" marR="0" lvl="0" indent="0" algn="ctr" rtl="0">
                        <a:lnSpc>
                          <a:spcPct val="100000"/>
                        </a:lnSpc>
                        <a:spcBef>
                          <a:spcPts val="0"/>
                        </a:spcBef>
                        <a:spcAft>
                          <a:spcPts val="0"/>
                        </a:spcAft>
                        <a:buClr>
                          <a:srgbClr val="000000"/>
                        </a:buClr>
                        <a:buSzPts val="1200"/>
                        <a:buFont typeface="Arial"/>
                        <a:buNone/>
                      </a:pPr>
                      <a:r>
                        <a:rPr lang="vi" sz="1200" b="0" i="0" u="none" strike="noStrike" cap="none">
                          <a:solidFill>
                            <a:srgbClr val="000000"/>
                          </a:solidFill>
                          <a:latin typeface="Arial"/>
                          <a:ea typeface="Arial"/>
                          <a:cs typeface="Arial"/>
                          <a:sym typeface="Arial"/>
                        </a:rPr>
                        <a:t>1</a:t>
                      </a:r>
                      <a:endParaRPr sz="1400" u="none" strike="noStrike" cap="none"/>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9725">
                <a:tc>
                  <a:txBody>
                    <a:bodyPr/>
                    <a:lstStyle/>
                    <a:p>
                      <a:pPr marL="0" marR="0" lvl="0" indent="0" algn="ctr" rtl="0">
                        <a:lnSpc>
                          <a:spcPct val="100000"/>
                        </a:lnSpc>
                        <a:spcBef>
                          <a:spcPts val="0"/>
                        </a:spcBef>
                        <a:spcAft>
                          <a:spcPts val="0"/>
                        </a:spcAft>
                        <a:buClr>
                          <a:srgbClr val="000000"/>
                        </a:buClr>
                        <a:buSzPts val="1200"/>
                        <a:buFont typeface="Arial"/>
                        <a:buNone/>
                      </a:pPr>
                      <a:r>
                        <a:rPr lang="vi" sz="1200" b="1" i="0" u="none" strike="noStrike" cap="none">
                          <a:solidFill>
                            <a:srgbClr val="FF3300"/>
                          </a:solidFill>
                          <a:latin typeface="Arial"/>
                          <a:ea typeface="Arial"/>
                          <a:cs typeface="Arial"/>
                          <a:sym typeface="Arial"/>
                        </a:rPr>
                        <a:t>2</a:t>
                      </a:r>
                      <a:endParaRPr sz="1400" b="1" u="none" strike="noStrike" cap="none">
                        <a:solidFill>
                          <a:srgbClr val="FF3300"/>
                        </a:solidFil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7" name="Google Shape;237;g793bf8a4ca_1_60">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6" name="Google Shape;210;g793bf8a4ca_1_37">
            <a:extLst>
              <a:ext uri="{FF2B5EF4-FFF2-40B4-BE49-F238E27FC236}">
                <a16:creationId xmlns:a16="http://schemas.microsoft.com/office/drawing/2014/main" id="{7A05AA6C-69F6-4610-83A6-935933B2D976}"/>
              </a:ext>
            </a:extLst>
          </p:cNvPr>
          <p:cNvGraphicFramePr/>
          <p:nvPr>
            <p:extLst>
              <p:ext uri="{D42A27DB-BD31-4B8C-83A1-F6EECF244321}">
                <p14:modId xmlns:p14="http://schemas.microsoft.com/office/powerpoint/2010/main" val="524265051"/>
              </p:ext>
            </p:extLst>
          </p:nvPr>
        </p:nvGraphicFramePr>
        <p:xfrm>
          <a:off x="404813" y="452438"/>
          <a:ext cx="1746250" cy="4238625"/>
        </p:xfrm>
        <a:graphic>
          <a:graphicData uri="http://schemas.openxmlformats.org/drawingml/2006/table">
            <a:tbl>
              <a:tblPr>
                <a:noFill/>
              </a:tblPr>
              <a:tblGrid>
                <a:gridCol w="1746250">
                  <a:extLst>
                    <a:ext uri="{9D8B030D-6E8A-4147-A177-3AD203B41FA5}">
                      <a16:colId xmlns:a16="http://schemas.microsoft.com/office/drawing/2014/main" val="20000"/>
                    </a:ext>
                  </a:extLst>
                </a:gridCol>
              </a:tblGrid>
              <a:tr h="847725">
                <a:tc>
                  <a:txBody>
                    <a:bodyPr/>
                    <a:lstStyle/>
                    <a:p>
                      <a:pPr marL="0" marR="0" lvl="0" indent="0" algn="ctr" rtl="0">
                        <a:lnSpc>
                          <a:spcPct val="100000"/>
                        </a:lnSpc>
                        <a:spcBef>
                          <a:spcPts val="0"/>
                        </a:spcBef>
                        <a:spcAft>
                          <a:spcPts val="0"/>
                        </a:spcAft>
                        <a:buClr>
                          <a:srgbClr val="000000"/>
                        </a:buClr>
                        <a:buSzPts val="1100"/>
                        <a:buFont typeface="Arial"/>
                        <a:buNone/>
                      </a:pPr>
                      <a:r>
                        <a:rPr lang="vi" sz="1800" b="1" i="0" u="none" strike="noStrike" cap="none">
                          <a:solidFill>
                            <a:srgbClr val="4A86E8"/>
                          </a:solidFill>
                          <a:latin typeface="+mj-lt"/>
                          <a:ea typeface="Times New Roman"/>
                          <a:cs typeface="Times New Roman"/>
                          <a:sym typeface="Times New Roman"/>
                        </a:rPr>
                        <a:t>THÔNG TIN</a:t>
                      </a:r>
                      <a:endParaRPr sz="1800" b="1" i="0" u="none" strike="noStrike" cap="none">
                        <a:solidFill>
                          <a:srgbClr val="4A86E8"/>
                        </a:solidFill>
                        <a:latin typeface="+mj-lt"/>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mj-lt"/>
                          <a:ea typeface="Times New Roman"/>
                          <a:cs typeface="Times New Roman"/>
                          <a:sym typeface="Times New Roman"/>
                        </a:rPr>
                        <a:t>ĐIỂM TỪNG  MÔN</a:t>
                      </a:r>
                      <a:endParaRPr sz="1800" b="1" i="0" u="none" strike="noStrike" cap="none">
                        <a:solidFill>
                          <a:schemeClr val="tx1"/>
                        </a:solidFill>
                        <a:latin typeface="+mj-lt"/>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mj-lt"/>
                          <a:ea typeface="Times New Roman"/>
                          <a:cs typeface="Times New Roman"/>
                          <a:sym typeface="Times New Roman"/>
                        </a:rPr>
                        <a:t>THỜI KHÓA BIỂU</a:t>
                      </a:r>
                      <a:endParaRPr sz="1800" b="1" i="0" u="none" strike="noStrike" cap="none">
                        <a:solidFill>
                          <a:schemeClr val="tx1"/>
                        </a:solidFill>
                        <a:latin typeface="+mj-lt"/>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mj-lt"/>
                          <a:ea typeface="Times New Roman"/>
                          <a:cs typeface="Times New Roman"/>
                          <a:sym typeface="Times New Roman"/>
                        </a:rPr>
                        <a:t>THÔNG BÁO</a:t>
                      </a:r>
                      <a:endParaRPr sz="1800" b="1" i="0" u="none" strike="noStrike" cap="none">
                        <a:solidFill>
                          <a:schemeClr val="tx1"/>
                        </a:solidFill>
                        <a:latin typeface="+mj-lt"/>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mj-lt"/>
                          <a:ea typeface="Times New Roman"/>
                          <a:cs typeface="Times New Roman"/>
                          <a:sym typeface="Times New Roman"/>
                        </a:rPr>
                        <a:t>LỊCH</a:t>
                      </a:r>
                      <a:endParaRPr sz="1800" b="1" i="0" u="none" strike="noStrike" cap="none">
                        <a:solidFill>
                          <a:schemeClr val="tx1"/>
                        </a:solidFill>
                        <a:latin typeface="+mj-lt"/>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93bf8a4ca_1_67"/>
          <p:cNvSpPr/>
          <p:nvPr/>
        </p:nvSpPr>
        <p:spPr>
          <a:xfrm>
            <a:off x="1665288" y="-1206500"/>
            <a:ext cx="184200" cy="73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vi"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44" name="Google Shape;244;g793bf8a4ca_1_67"/>
          <p:cNvGraphicFramePr/>
          <p:nvPr/>
        </p:nvGraphicFramePr>
        <p:xfrm>
          <a:off x="2419350" y="236538"/>
          <a:ext cx="6559550" cy="4743900"/>
        </p:xfrm>
        <a:graphic>
          <a:graphicData uri="http://schemas.openxmlformats.org/drawingml/2006/table">
            <a:tbl>
              <a:tblPr>
                <a:noFill/>
              </a:tblPr>
              <a:tblGrid>
                <a:gridCol w="1165225">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947750">
                  <a:extLst>
                    <a:ext uri="{9D8B030D-6E8A-4147-A177-3AD203B41FA5}">
                      <a16:colId xmlns:a16="http://schemas.microsoft.com/office/drawing/2014/main" val="20002"/>
                    </a:ext>
                  </a:extLst>
                </a:gridCol>
                <a:gridCol w="492125">
                  <a:extLst>
                    <a:ext uri="{9D8B030D-6E8A-4147-A177-3AD203B41FA5}">
                      <a16:colId xmlns:a16="http://schemas.microsoft.com/office/drawing/2014/main" val="20003"/>
                    </a:ext>
                  </a:extLst>
                </a:gridCol>
                <a:gridCol w="1171575">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935025">
                  <a:extLst>
                    <a:ext uri="{9D8B030D-6E8A-4147-A177-3AD203B41FA5}">
                      <a16:colId xmlns:a16="http://schemas.microsoft.com/office/drawing/2014/main" val="20007"/>
                    </a:ext>
                  </a:extLst>
                </a:gridCol>
              </a:tblGrid>
              <a:tr h="315925">
                <a:tc gridSpan="8">
                  <a:txBody>
                    <a:bodyPr/>
                    <a:lstStyle/>
                    <a:p>
                      <a:pPr marL="0" marR="0" lvl="0" indent="0" algn="ctr" rtl="0">
                        <a:lnSpc>
                          <a:spcPct val="100000"/>
                        </a:lnSpc>
                        <a:spcBef>
                          <a:spcPts val="0"/>
                        </a:spcBef>
                        <a:spcAft>
                          <a:spcPts val="0"/>
                        </a:spcAft>
                        <a:buClr>
                          <a:srgbClr val="000000"/>
                        </a:buClr>
                        <a:buSzPts val="1200"/>
                        <a:buFont typeface="Arial"/>
                        <a:buNone/>
                      </a:pPr>
                      <a:r>
                        <a:rPr lang="vi" sz="1200" b="1" i="0" u="none" strike="noStrike" cap="none" baseline="30000">
                          <a:solidFill>
                            <a:srgbClr val="000000"/>
                          </a:solidFill>
                          <a:latin typeface="Times New Roman"/>
                          <a:ea typeface="Times New Roman"/>
                          <a:cs typeface="Times New Roman"/>
                          <a:sym typeface="Times New Roman"/>
                        </a:rPr>
                        <a:t>THỜI KHÓA BIỂU | LỚP: 10A11</a:t>
                      </a:r>
                      <a:endParaRPr sz="12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50">
                <a:tc>
                  <a:txBody>
                    <a:bodyPr/>
                    <a:lstStyle/>
                    <a:p>
                      <a:pPr marL="0" marR="0" lvl="0" indent="0" algn="ctr" rtl="0">
                        <a:lnSpc>
                          <a:spcPct val="100000"/>
                        </a:lnSpc>
                        <a:spcBef>
                          <a:spcPts val="0"/>
                        </a:spcBef>
                        <a:spcAft>
                          <a:spcPts val="0"/>
                        </a:spcAft>
                        <a:buClr>
                          <a:srgbClr val="000000"/>
                        </a:buClr>
                        <a:buSzPts val="1400"/>
                        <a:buFont typeface="Arial"/>
                        <a:buNone/>
                      </a:pPr>
                      <a:r>
                        <a:rPr lang="vi" sz="1400" b="1" i="0" u="none" strike="noStrike" cap="none" baseline="30000">
                          <a:solidFill>
                            <a:srgbClr val="000000"/>
                          </a:solidFill>
                          <a:latin typeface="Times New Roman"/>
                          <a:ea typeface="Times New Roman"/>
                          <a:cs typeface="Times New Roman"/>
                          <a:sym typeface="Times New Roman"/>
                        </a:rPr>
                        <a:t>BUỔI</a:t>
                      </a:r>
                      <a:endParaRPr sz="14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THỨ</a:t>
                      </a:r>
                      <a:endParaRPr sz="1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TIẾT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2</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3</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4</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5</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6</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7</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7350">
                <a:tc rowSpan="5">
                  <a:txBody>
                    <a:bodyPr/>
                    <a:lstStyle/>
                    <a:p>
                      <a:pPr marL="0" marR="0" lvl="0" indent="0" algn="ctr" rtl="0">
                        <a:lnSpc>
                          <a:spcPct val="100000"/>
                        </a:lnSpc>
                        <a:spcBef>
                          <a:spcPts val="0"/>
                        </a:spcBef>
                        <a:spcAft>
                          <a:spcPts val="0"/>
                        </a:spcAft>
                        <a:buClr>
                          <a:srgbClr val="000000"/>
                        </a:buClr>
                        <a:buSzPts val="1400"/>
                        <a:buFont typeface="Arial"/>
                        <a:buNone/>
                      </a:pPr>
                      <a:r>
                        <a:rPr lang="vi" sz="1400" b="1" i="0" u="none" strike="noStrike" cap="none" baseline="30000">
                          <a:solidFill>
                            <a:srgbClr val="000000"/>
                          </a:solidFill>
                          <a:latin typeface="Times New Roman"/>
                          <a:ea typeface="Times New Roman"/>
                          <a:cs typeface="Times New Roman"/>
                          <a:sym typeface="Times New Roman"/>
                        </a:rPr>
                        <a:t>SÁNG</a:t>
                      </a:r>
                      <a:endParaRPr sz="14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1</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Chào cờ</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Văn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Toán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Lý</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GDCD</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Công nghệ</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73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2</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Chủ nhiệm</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Địa</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Sử</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Toán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73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3</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Toán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Hóa</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Văn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Anh</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Địa</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89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4</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Lý</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Hóa</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Tin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Anh</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Sinh</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337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5</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Anh</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Tin</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81000">
                <a:tc gridSpan="8">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82575">
                <a:tc rowSpan="5">
                  <a:txBody>
                    <a:bodyPr/>
                    <a:lstStyle/>
                    <a:p>
                      <a:pPr marL="0" marR="0" lvl="0" indent="0" algn="ctr" rtl="0">
                        <a:lnSpc>
                          <a:spcPct val="100000"/>
                        </a:lnSpc>
                        <a:spcBef>
                          <a:spcPts val="0"/>
                        </a:spcBef>
                        <a:spcAft>
                          <a:spcPts val="0"/>
                        </a:spcAft>
                        <a:buClr>
                          <a:srgbClr val="000000"/>
                        </a:buClr>
                        <a:buSzPts val="1400"/>
                        <a:buFont typeface="Arial"/>
                        <a:buNone/>
                      </a:pPr>
                      <a:r>
                        <a:rPr lang="vi" sz="1400" b="1" i="0" u="none" strike="noStrike" cap="none" baseline="30000">
                          <a:solidFill>
                            <a:srgbClr val="000000"/>
                          </a:solidFill>
                          <a:latin typeface="Times New Roman"/>
                          <a:ea typeface="Times New Roman"/>
                          <a:cs typeface="Times New Roman"/>
                          <a:sym typeface="Times New Roman"/>
                        </a:rPr>
                        <a:t>CHIỀU</a:t>
                      </a:r>
                      <a:endParaRPr sz="14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1</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00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2</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Hướng nghiệp</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Lý</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Thể dục</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00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3</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Quốc phòng</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984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4</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Hóa</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8257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1" i="0" u="none" strike="noStrike" cap="none" baseline="30000">
                          <a:solidFill>
                            <a:srgbClr val="000000"/>
                          </a:solidFill>
                          <a:latin typeface="Times New Roman"/>
                          <a:ea typeface="Times New Roman"/>
                          <a:cs typeface="Times New Roman"/>
                          <a:sym typeface="Times New Roman"/>
                        </a:rPr>
                        <a:t>5</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r>
                        <a:rPr lang="vi" sz="1000" b="0" i="0" u="none" strike="noStrike" cap="none" baseline="30000">
                          <a:solidFill>
                            <a:srgbClr val="000000"/>
                          </a:solidFill>
                          <a:latin typeface="Times New Roman"/>
                          <a:ea typeface="Times New Roman"/>
                          <a:cs typeface="Times New Roman"/>
                          <a:sym typeface="Times New Roman"/>
                        </a:rPr>
                        <a:t>//</a:t>
                      </a: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br>
                        <a:rPr lang="vi" sz="1000" b="0" i="0" u="none" strike="noStrike" cap="none">
                          <a:solidFill>
                            <a:srgbClr val="000000"/>
                          </a:solidFill>
                          <a:latin typeface="Times New Roman"/>
                          <a:ea typeface="Times New Roman"/>
                          <a:cs typeface="Times New Roman"/>
                          <a:sym typeface="Times New Roman"/>
                        </a:rPr>
                      </a:br>
                      <a:endParaRPr sz="1000" b="0" i="0" u="none" strike="noStrike" cap="none">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245" name="Google Shape;245;g793bf8a4ca_1_67"/>
          <p:cNvSpPr/>
          <p:nvPr/>
        </p:nvSpPr>
        <p:spPr>
          <a:xfrm>
            <a:off x="1665288" y="5834063"/>
            <a:ext cx="184200" cy="51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vi"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graphicFrame>
        <p:nvGraphicFramePr>
          <p:cNvPr id="6" name="Google Shape;210;g793bf8a4ca_1_37">
            <a:extLst>
              <a:ext uri="{FF2B5EF4-FFF2-40B4-BE49-F238E27FC236}">
                <a16:creationId xmlns:a16="http://schemas.microsoft.com/office/drawing/2014/main" id="{46EEA1A3-D873-4938-BBF6-568E3FDE5D65}"/>
              </a:ext>
            </a:extLst>
          </p:cNvPr>
          <p:cNvGraphicFramePr/>
          <p:nvPr>
            <p:extLst>
              <p:ext uri="{D42A27DB-BD31-4B8C-83A1-F6EECF244321}">
                <p14:modId xmlns:p14="http://schemas.microsoft.com/office/powerpoint/2010/main" val="1617793451"/>
              </p:ext>
            </p:extLst>
          </p:nvPr>
        </p:nvGraphicFramePr>
        <p:xfrm>
          <a:off x="404813" y="452438"/>
          <a:ext cx="1746250" cy="4238625"/>
        </p:xfrm>
        <a:graphic>
          <a:graphicData uri="http://schemas.openxmlformats.org/drawingml/2006/table">
            <a:tbl>
              <a:tblPr>
                <a:noFill/>
              </a:tblPr>
              <a:tblGrid>
                <a:gridCol w="1746250">
                  <a:extLst>
                    <a:ext uri="{9D8B030D-6E8A-4147-A177-3AD203B41FA5}">
                      <a16:colId xmlns:a16="http://schemas.microsoft.com/office/drawing/2014/main" val="20000"/>
                    </a:ext>
                  </a:extLst>
                </a:gridCol>
              </a:tblGrid>
              <a:tr h="847725">
                <a:tc>
                  <a:txBody>
                    <a:bodyPr/>
                    <a:lstStyle/>
                    <a:p>
                      <a:pPr marL="0" marR="0" lvl="0" indent="0" algn="ctr" rtl="0">
                        <a:lnSpc>
                          <a:spcPct val="100000"/>
                        </a:lnSpc>
                        <a:spcBef>
                          <a:spcPts val="0"/>
                        </a:spcBef>
                        <a:spcAft>
                          <a:spcPts val="0"/>
                        </a:spcAft>
                        <a:buClr>
                          <a:srgbClr val="000000"/>
                        </a:buClr>
                        <a:buSzPts val="1100"/>
                        <a:buFont typeface="Arial"/>
                        <a:buNone/>
                      </a:pPr>
                      <a:r>
                        <a:rPr lang="vi" sz="1800" b="1" i="0" u="none" strike="noStrike" cap="none">
                          <a:solidFill>
                            <a:schemeClr val="tx1"/>
                          </a:solidFill>
                          <a:latin typeface="Times New Roman"/>
                          <a:ea typeface="Times New Roman"/>
                          <a:cs typeface="Times New Roman"/>
                          <a:sym typeface="Times New Roman"/>
                        </a:rPr>
                        <a:t>THÔNG TIN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ĐIỂM TỪNG  MÔN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4A86E8"/>
                          </a:solidFill>
                          <a:latin typeface="Times New Roman"/>
                          <a:ea typeface="Times New Roman"/>
                          <a:cs typeface="Times New Roman"/>
                          <a:sym typeface="Times New Roman"/>
                        </a:rPr>
                        <a:t>THỜI KHÓA BIỂU</a:t>
                      </a:r>
                      <a:endParaRPr sz="1800" b="1" i="0" u="none" strike="noStrike" cap="none">
                        <a:solidFill>
                          <a:srgbClr val="4A86E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THÔNG BÁO</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LỊCH</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aphicFrame>
        <p:nvGraphicFramePr>
          <p:cNvPr id="251" name="Google Shape;251;g793bf8a4ca_1_74"/>
          <p:cNvGraphicFramePr/>
          <p:nvPr>
            <p:extLst>
              <p:ext uri="{D42A27DB-BD31-4B8C-83A1-F6EECF244321}">
                <p14:modId xmlns:p14="http://schemas.microsoft.com/office/powerpoint/2010/main" val="3896672069"/>
              </p:ext>
            </p:extLst>
          </p:nvPr>
        </p:nvGraphicFramePr>
        <p:xfrm>
          <a:off x="2387600" y="452438"/>
          <a:ext cx="5232400" cy="4151312"/>
        </p:xfrm>
        <a:graphic>
          <a:graphicData uri="http://schemas.openxmlformats.org/drawingml/2006/table">
            <a:tbl>
              <a:tblPr>
                <a:noFill/>
              </a:tblPr>
              <a:tblGrid>
                <a:gridCol w="5232400">
                  <a:extLst>
                    <a:ext uri="{9D8B030D-6E8A-4147-A177-3AD203B41FA5}">
                      <a16:colId xmlns:a16="http://schemas.microsoft.com/office/drawing/2014/main" val="20000"/>
                    </a:ext>
                  </a:extLst>
                </a:gridCol>
              </a:tblGrid>
              <a:tr h="1037828">
                <a:tc>
                  <a:txBody>
                    <a:bodyPr/>
                    <a:lstStyle/>
                    <a:p>
                      <a:pPr marL="0" marR="0" lvl="0" indent="0" algn="l" rtl="0">
                        <a:lnSpc>
                          <a:spcPct val="100000"/>
                        </a:lnSpc>
                        <a:spcBef>
                          <a:spcPts val="0"/>
                        </a:spcBef>
                        <a:spcAft>
                          <a:spcPts val="0"/>
                        </a:spcAft>
                        <a:buClr>
                          <a:srgbClr val="000000"/>
                        </a:buClr>
                        <a:buSzPts val="1400"/>
                        <a:buFont typeface="Arial"/>
                        <a:buNone/>
                      </a:pPr>
                      <a:r>
                        <a:rPr lang="vi" sz="1400" b="1" i="0" u="none" strike="noStrike" cap="none">
                          <a:solidFill>
                            <a:srgbClr val="000000"/>
                          </a:solidFill>
                          <a:latin typeface="Arial"/>
                          <a:ea typeface="Arial"/>
                          <a:cs typeface="Arial"/>
                          <a:sym typeface="Arial"/>
                        </a:rPr>
                        <a:t>Tham gia phong trào “Sáng tạo khoa học kỹ thuật”.</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37828">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37828">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37828">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2" name="Google Shape;252;g793bf8a4ca_1_74">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5" name="Google Shape;210;g793bf8a4ca_1_37">
            <a:extLst>
              <a:ext uri="{FF2B5EF4-FFF2-40B4-BE49-F238E27FC236}">
                <a16:creationId xmlns:a16="http://schemas.microsoft.com/office/drawing/2014/main" id="{EDEBBE69-AA16-4406-8D3A-DB4965191674}"/>
              </a:ext>
            </a:extLst>
          </p:cNvPr>
          <p:cNvGraphicFramePr/>
          <p:nvPr>
            <p:extLst>
              <p:ext uri="{D42A27DB-BD31-4B8C-83A1-F6EECF244321}">
                <p14:modId xmlns:p14="http://schemas.microsoft.com/office/powerpoint/2010/main" val="739029228"/>
              </p:ext>
            </p:extLst>
          </p:nvPr>
        </p:nvGraphicFramePr>
        <p:xfrm>
          <a:off x="404813" y="452438"/>
          <a:ext cx="1746250" cy="4238625"/>
        </p:xfrm>
        <a:graphic>
          <a:graphicData uri="http://schemas.openxmlformats.org/drawingml/2006/table">
            <a:tbl>
              <a:tblPr>
                <a:noFill/>
              </a:tblPr>
              <a:tblGrid>
                <a:gridCol w="1746250">
                  <a:extLst>
                    <a:ext uri="{9D8B030D-6E8A-4147-A177-3AD203B41FA5}">
                      <a16:colId xmlns:a16="http://schemas.microsoft.com/office/drawing/2014/main" val="20000"/>
                    </a:ext>
                  </a:extLst>
                </a:gridCol>
              </a:tblGrid>
              <a:tr h="847725">
                <a:tc>
                  <a:txBody>
                    <a:bodyPr/>
                    <a:lstStyle/>
                    <a:p>
                      <a:pPr marL="0" marR="0" lvl="0" indent="0" algn="ctr" rtl="0">
                        <a:lnSpc>
                          <a:spcPct val="100000"/>
                        </a:lnSpc>
                        <a:spcBef>
                          <a:spcPts val="0"/>
                        </a:spcBef>
                        <a:spcAft>
                          <a:spcPts val="0"/>
                        </a:spcAft>
                        <a:buClr>
                          <a:srgbClr val="000000"/>
                        </a:buClr>
                        <a:buSzPts val="1100"/>
                        <a:buFont typeface="Arial"/>
                        <a:buNone/>
                      </a:pPr>
                      <a:r>
                        <a:rPr lang="vi" sz="1800" b="1" i="0" u="none" strike="noStrike" cap="none">
                          <a:solidFill>
                            <a:schemeClr val="tx1"/>
                          </a:solidFill>
                          <a:latin typeface="Times New Roman"/>
                          <a:ea typeface="Times New Roman"/>
                          <a:cs typeface="Times New Roman"/>
                          <a:sym typeface="Times New Roman"/>
                        </a:rPr>
                        <a:t>THÔNG TIN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ĐIỂM TỪNG  MÔN</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THỜI KHÓA BIỂU</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rgbClr val="4A86E8"/>
                          </a:solidFill>
                          <a:latin typeface="Times New Roman"/>
                          <a:ea typeface="Times New Roman"/>
                          <a:cs typeface="Times New Roman"/>
                          <a:sym typeface="Times New Roman"/>
                        </a:rPr>
                        <a:t>THÔNG BÁO</a:t>
                      </a:r>
                      <a:endParaRPr sz="1800" b="1" i="0" u="none" strike="noStrike" cap="none">
                        <a:solidFill>
                          <a:srgbClr val="4A86E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47725">
                <a:tc>
                  <a:txBody>
                    <a:bodyPr/>
                    <a:lstStyle/>
                    <a:p>
                      <a:pPr marL="0" marR="0" lvl="0" indent="0" algn="ctr" rtl="0">
                        <a:lnSpc>
                          <a:spcPct val="100000"/>
                        </a:lnSpc>
                        <a:spcBef>
                          <a:spcPts val="0"/>
                        </a:spcBef>
                        <a:spcAft>
                          <a:spcPts val="0"/>
                        </a:spcAft>
                        <a:buClr>
                          <a:srgbClr val="000000"/>
                        </a:buClr>
                        <a:buSzPts val="1800"/>
                        <a:buFont typeface="Arial"/>
                        <a:buNone/>
                      </a:pPr>
                      <a:r>
                        <a:rPr lang="vi" sz="1800" b="1" i="0" u="none" strike="noStrike" cap="none">
                          <a:solidFill>
                            <a:schemeClr val="tx1"/>
                          </a:solidFill>
                          <a:latin typeface="Times New Roman"/>
                          <a:ea typeface="Times New Roman"/>
                          <a:cs typeface="Times New Roman"/>
                          <a:sym typeface="Times New Roman"/>
                        </a:rPr>
                        <a:t>LỊCH</a:t>
                      </a:r>
                      <a:endParaRPr sz="1800" b="1" i="0" u="none" strike="noStrike" cap="none">
                        <a:solidFill>
                          <a:schemeClr val="tx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793bf8a4ca_1_80"/>
          <p:cNvSpPr txBox="1">
            <a:spLocks noGrp="1"/>
          </p:cNvSpPr>
          <p:nvPr>
            <p:ph type="title"/>
          </p:nvPr>
        </p:nvSpPr>
        <p:spPr>
          <a:xfrm>
            <a:off x="311150" y="444500"/>
            <a:ext cx="8521800" cy="573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vi" b="1">
                <a:latin typeface="Arial"/>
                <a:ea typeface="Arial"/>
                <a:cs typeface="Arial"/>
                <a:sym typeface="Arial"/>
              </a:rPr>
              <a:t>Tham gia phong trào “Sáng tạo khoa học kỹ thuật”.</a:t>
            </a:r>
            <a:br>
              <a:rPr lang="vi" b="1">
                <a:latin typeface="Arial"/>
                <a:ea typeface="Arial"/>
                <a:cs typeface="Arial"/>
                <a:sym typeface="Arial"/>
              </a:rPr>
            </a:br>
            <a:endParaRPr b="1">
              <a:latin typeface="Arial"/>
              <a:ea typeface="Arial"/>
              <a:cs typeface="Arial"/>
              <a:sym typeface="Arial"/>
            </a:endParaRPr>
          </a:p>
        </p:txBody>
      </p:sp>
      <p:sp>
        <p:nvSpPr>
          <p:cNvPr id="259" name="Google Shape;259;g793bf8a4ca_1_80"/>
          <p:cNvSpPr/>
          <p:nvPr/>
        </p:nvSpPr>
        <p:spPr>
          <a:xfrm>
            <a:off x="8636000" y="2154238"/>
            <a:ext cx="325500" cy="579300"/>
          </a:xfrm>
          <a:prstGeom prst="rightArrow">
            <a:avLst>
              <a:gd name="adj1" fmla="val 50000"/>
              <a:gd name="adj2" fmla="val 25000"/>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60" name="Google Shape;260;g793bf8a4ca_1_80"/>
          <p:cNvSpPr/>
          <p:nvPr/>
        </p:nvSpPr>
        <p:spPr>
          <a:xfrm>
            <a:off x="0" y="2274888"/>
            <a:ext cx="365100" cy="426900"/>
          </a:xfrm>
          <a:prstGeom prst="leftArrow">
            <a:avLst>
              <a:gd name="adj1" fmla="val 50000"/>
              <a:gd name="adj2" fmla="val 25000"/>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61" name="Google Shape;261;g793bf8a4ca_1_80">
            <a:hlinkClick r:id="rId3" action="ppaction://hlinksldjump"/>
          </p:cNvPr>
          <p:cNvSpPr/>
          <p:nvPr/>
        </p:nvSpPr>
        <p:spPr>
          <a:xfrm>
            <a:off x="8724900" y="0"/>
            <a:ext cx="419100" cy="330300"/>
          </a:xfrm>
          <a:custGeom>
            <a:avLst/>
            <a:gdLst/>
            <a:ahLst/>
            <a:cxnLst/>
            <a:rect l="l" t="t" r="r" b="b"/>
            <a:pathLst>
              <a:path w="120000" h="120000" extrusionOk="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w="120000" h="120000" fill="darkenLess" extrusionOk="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w="120000" h="120000" fill="darken" extrusionOk="0">
                <a:moveTo>
                  <a:pt x="60000" y="15000"/>
                </a:moveTo>
                <a:lnTo>
                  <a:pt x="24545" y="60000"/>
                </a:lnTo>
                <a:lnTo>
                  <a:pt x="95455" y="60000"/>
                </a:lnTo>
                <a:close/>
                <a:moveTo>
                  <a:pt x="55568" y="82500"/>
                </a:moveTo>
                <a:lnTo>
                  <a:pt x="64432" y="82500"/>
                </a:lnTo>
                <a:lnTo>
                  <a:pt x="64432" y="105000"/>
                </a:lnTo>
                <a:lnTo>
                  <a:pt x="55568" y="105000"/>
                </a:lnTo>
                <a:close/>
              </a:path>
              <a:path w="120000" h="120000" fill="none" extrusionOk="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w="120000" h="120000" fill="none" extrusionOk="0">
                <a:moveTo>
                  <a:pt x="0" y="0"/>
                </a:moveTo>
                <a:lnTo>
                  <a:pt x="120000" y="0"/>
                </a:lnTo>
                <a:lnTo>
                  <a:pt x="120000" y="120000"/>
                </a:lnTo>
                <a:lnTo>
                  <a:pt x="0" y="120000"/>
                </a:lnTo>
                <a:close/>
              </a:path>
            </a:pathLst>
          </a:custGeom>
          <a:solidFill>
            <a:schemeClr val="dk2">
              <a:alpha val="3019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62" name="Google Shape;262;g793bf8a4ca_1_80">
            <a:hlinkClick r:id="rId4" action="ppaction://hlinksldjump"/>
          </p:cNvPr>
          <p:cNvSpPr/>
          <p:nvPr/>
        </p:nvSpPr>
        <p:spPr>
          <a:xfrm>
            <a:off x="182550" y="111150"/>
            <a:ext cx="1571700" cy="438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4A86E8"/>
                </a:solidFill>
                <a:latin typeface="Times New Roman"/>
                <a:ea typeface="Times New Roman"/>
                <a:cs typeface="Times New Roman"/>
                <a:sym typeface="Times New Roman"/>
              </a:rPr>
              <a:t>THÔNG BÁO</a:t>
            </a:r>
            <a:endParaRPr sz="1400" b="0" i="0" u="none" strike="noStrike" cap="none">
              <a:solidFill>
                <a:srgbClr val="4A86E8"/>
              </a:solidFill>
              <a:sym typeface="Arial"/>
            </a:endParaRP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5"/>
          <p:cNvSpPr/>
          <p:nvPr/>
        </p:nvSpPr>
        <p:spPr>
          <a:xfrm>
            <a:off x="438150" y="323850"/>
            <a:ext cx="2984500" cy="806450"/>
          </a:xfrm>
          <a:prstGeom prst="rightArrow">
            <a:avLst>
              <a:gd name="adj1" fmla="val 50000"/>
              <a:gd name="adj2" fmla="val 50000"/>
            </a:avLst>
          </a:prstGeom>
          <a:noFill/>
          <a:ln w="25400" cap="flat" cmpd="sng">
            <a:solidFill>
              <a:srgbClr val="31EAFE"/>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Máy xử lí chay nhựa tích điểm</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1" name="Google Shape;571;p35"/>
          <p:cNvSpPr/>
          <p:nvPr/>
        </p:nvSpPr>
        <p:spPr>
          <a:xfrm>
            <a:off x="1089025" y="1435100"/>
            <a:ext cx="1936750" cy="603250"/>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Điểm tích lũy</a:t>
            </a:r>
            <a:endParaRPr/>
          </a:p>
        </p:txBody>
      </p:sp>
      <p:sp>
        <p:nvSpPr>
          <p:cNvPr id="572" name="Google Shape;572;p35"/>
          <p:cNvSpPr/>
          <p:nvPr/>
        </p:nvSpPr>
        <p:spPr>
          <a:xfrm>
            <a:off x="231775" y="2501901"/>
            <a:ext cx="1936750" cy="603250"/>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1 chay -&gt; 1 Điểm</a:t>
            </a:r>
            <a:endParaRPr/>
          </a:p>
        </p:txBody>
      </p:sp>
      <p:cxnSp>
        <p:nvCxnSpPr>
          <p:cNvPr id="573" name="Google Shape;573;p35"/>
          <p:cNvCxnSpPr>
            <a:stCxn id="571" idx="2"/>
            <a:endCxn id="572" idx="0"/>
          </p:cNvCxnSpPr>
          <p:nvPr/>
        </p:nvCxnSpPr>
        <p:spPr>
          <a:xfrm flipH="1">
            <a:off x="1200300" y="2038350"/>
            <a:ext cx="857100" cy="463500"/>
          </a:xfrm>
          <a:prstGeom prst="straightConnector1">
            <a:avLst/>
          </a:prstGeom>
          <a:noFill/>
          <a:ln w="9525" cap="flat" cmpd="sng">
            <a:solidFill>
              <a:srgbClr val="0096A7"/>
            </a:solidFill>
            <a:prstDash val="solid"/>
            <a:round/>
            <a:headEnd type="none" w="sm" len="sm"/>
            <a:tailEnd type="triangle" w="med" len="med"/>
          </a:ln>
        </p:spPr>
      </p:cxnSp>
      <p:sp>
        <p:nvSpPr>
          <p:cNvPr id="574" name="Google Shape;574;p35"/>
          <p:cNvSpPr/>
          <p:nvPr/>
        </p:nvSpPr>
        <p:spPr>
          <a:xfrm>
            <a:off x="4943475" y="1225550"/>
            <a:ext cx="1936750" cy="603250"/>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Sử dụng điểm</a:t>
            </a:r>
            <a:endParaRPr/>
          </a:p>
        </p:txBody>
      </p:sp>
      <p:sp>
        <p:nvSpPr>
          <p:cNvPr id="575" name="Google Shape;575;p35"/>
          <p:cNvSpPr/>
          <p:nvPr/>
        </p:nvSpPr>
        <p:spPr>
          <a:xfrm>
            <a:off x="3422650" y="2260602"/>
            <a:ext cx="2425700" cy="806450"/>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Nhận được sự trợ giúp ưu tiên từ giáo viên ở trang “</a:t>
            </a:r>
            <a:r>
              <a:rPr lang="vi" sz="1400" b="0" i="0" u="none" strike="noStrike" cap="none">
                <a:solidFill>
                  <a:srgbClr val="EF8600"/>
                </a:solidFill>
                <a:latin typeface="Arial"/>
                <a:ea typeface="Arial"/>
                <a:cs typeface="Arial"/>
                <a:sym typeface="Arial"/>
              </a:rPr>
              <a:t>Wang Jack</a:t>
            </a:r>
            <a:r>
              <a:rPr lang="vi" sz="1400" b="0" i="0" u="none" strike="noStrike" cap="none">
                <a:solidFill>
                  <a:schemeClr val="dk1"/>
                </a:solidFill>
                <a:latin typeface="Arial"/>
                <a:ea typeface="Arial"/>
                <a:cs typeface="Arial"/>
                <a:sym typeface="Arial"/>
              </a:rPr>
              <a:t>”.</a:t>
            </a:r>
            <a:endParaRPr/>
          </a:p>
        </p:txBody>
      </p:sp>
      <p:cxnSp>
        <p:nvCxnSpPr>
          <p:cNvPr id="576" name="Google Shape;576;p35"/>
          <p:cNvCxnSpPr>
            <a:stCxn id="574" idx="2"/>
            <a:endCxn id="575" idx="0"/>
          </p:cNvCxnSpPr>
          <p:nvPr/>
        </p:nvCxnSpPr>
        <p:spPr>
          <a:xfrm flipH="1">
            <a:off x="4635650" y="1828800"/>
            <a:ext cx="1276200" cy="431700"/>
          </a:xfrm>
          <a:prstGeom prst="straightConnector1">
            <a:avLst/>
          </a:prstGeom>
          <a:noFill/>
          <a:ln w="9525" cap="flat" cmpd="sng">
            <a:solidFill>
              <a:srgbClr val="0096A7"/>
            </a:solidFill>
            <a:prstDash val="solid"/>
            <a:round/>
            <a:headEnd type="none" w="sm" len="sm"/>
            <a:tailEnd type="triangle" w="med" len="med"/>
          </a:ln>
        </p:spPr>
      </p:cxnSp>
      <p:sp>
        <p:nvSpPr>
          <p:cNvPr id="577" name="Google Shape;577;p35"/>
          <p:cNvSpPr/>
          <p:nvPr/>
        </p:nvSpPr>
        <p:spPr>
          <a:xfrm>
            <a:off x="6280150" y="2260602"/>
            <a:ext cx="2425700" cy="806450"/>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Tăng điểm thi đua của lớp.</a:t>
            </a:r>
            <a:endParaRPr/>
          </a:p>
        </p:txBody>
      </p:sp>
      <p:cxnSp>
        <p:nvCxnSpPr>
          <p:cNvPr id="578" name="Google Shape;578;p35"/>
          <p:cNvCxnSpPr>
            <a:stCxn id="574" idx="2"/>
            <a:endCxn id="577" idx="0"/>
          </p:cNvCxnSpPr>
          <p:nvPr/>
        </p:nvCxnSpPr>
        <p:spPr>
          <a:xfrm>
            <a:off x="5911850" y="1828800"/>
            <a:ext cx="1581300" cy="431700"/>
          </a:xfrm>
          <a:prstGeom prst="straightConnector1">
            <a:avLst/>
          </a:prstGeom>
          <a:noFill/>
          <a:ln w="9525" cap="flat" cmpd="sng">
            <a:solidFill>
              <a:srgbClr val="0096A7"/>
            </a:solidFill>
            <a:prstDash val="solid"/>
            <a:round/>
            <a:headEnd type="none" w="sm" len="sm"/>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A1B322FE-F20A-4DFE-B34D-BCFEA75DECCF}"/>
              </a:ext>
            </a:extLst>
          </p:cNvPr>
          <p:cNvSpPr/>
          <p:nvPr/>
        </p:nvSpPr>
        <p:spPr>
          <a:xfrm>
            <a:off x="2917603" y="87443"/>
            <a:ext cx="3410645" cy="81428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MÁY ĐỔI CHAI NHỰA TÍCH ĐIỂM</a:t>
            </a:r>
          </a:p>
        </p:txBody>
      </p:sp>
      <p:sp>
        <p:nvSpPr>
          <p:cNvPr id="4" name="Google Shape;671;p52">
            <a:extLst>
              <a:ext uri="{FF2B5EF4-FFF2-40B4-BE49-F238E27FC236}">
                <a16:creationId xmlns:a16="http://schemas.microsoft.com/office/drawing/2014/main" id="{C6CBA3A0-823F-473E-8061-5E51EC416D91}"/>
              </a:ext>
            </a:extLst>
          </p:cNvPr>
          <p:cNvSpPr/>
          <p:nvPr/>
        </p:nvSpPr>
        <p:spPr>
          <a:xfrm>
            <a:off x="1537255" y="1811618"/>
            <a:ext cx="1073748"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Chai nh</a:t>
            </a:r>
            <a:r>
              <a:rPr lang="en-US">
                <a:solidFill>
                  <a:schemeClr val="dk1"/>
                </a:solidFill>
              </a:rPr>
              <a:t>ựa</a:t>
            </a:r>
            <a:endParaRPr sz="1400" b="0" i="0" u="none" strike="noStrike" cap="none">
              <a:solidFill>
                <a:schemeClr val="dk1"/>
              </a:solidFill>
              <a:latin typeface="Arial"/>
              <a:ea typeface="Arial"/>
              <a:cs typeface="Arial"/>
              <a:sym typeface="Arial"/>
            </a:endParaRPr>
          </a:p>
        </p:txBody>
      </p:sp>
      <p:sp>
        <p:nvSpPr>
          <p:cNvPr id="5" name="Google Shape;671;p52">
            <a:extLst>
              <a:ext uri="{FF2B5EF4-FFF2-40B4-BE49-F238E27FC236}">
                <a16:creationId xmlns:a16="http://schemas.microsoft.com/office/drawing/2014/main" id="{9F9E0842-61AA-4F3E-B531-96AECA210E59}"/>
              </a:ext>
            </a:extLst>
          </p:cNvPr>
          <p:cNvSpPr/>
          <p:nvPr/>
        </p:nvSpPr>
        <p:spPr>
          <a:xfrm>
            <a:off x="2887770" y="1811618"/>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dk1"/>
                </a:solidFill>
              </a:rPr>
              <a:t>Đưa vào máy</a:t>
            </a:r>
            <a:endParaRPr sz="1400" b="0" i="0" u="none" strike="noStrike" cap="none">
              <a:solidFill>
                <a:schemeClr val="dk1"/>
              </a:solidFill>
              <a:latin typeface="Arial"/>
              <a:ea typeface="Arial"/>
              <a:cs typeface="Arial"/>
              <a:sym typeface="Arial"/>
            </a:endParaRPr>
          </a:p>
        </p:txBody>
      </p:sp>
      <p:cxnSp>
        <p:nvCxnSpPr>
          <p:cNvPr id="7" name="Straight Arrow Connector 6">
            <a:extLst>
              <a:ext uri="{FF2B5EF4-FFF2-40B4-BE49-F238E27FC236}">
                <a16:creationId xmlns:a16="http://schemas.microsoft.com/office/drawing/2014/main" id="{8E60F775-923E-4AE9-B048-2D995076C062}"/>
              </a:ext>
            </a:extLst>
          </p:cNvPr>
          <p:cNvCxnSpPr>
            <a:cxnSpLocks/>
            <a:stCxn id="4" idx="3"/>
            <a:endCxn id="5" idx="1"/>
          </p:cNvCxnSpPr>
          <p:nvPr/>
        </p:nvCxnSpPr>
        <p:spPr>
          <a:xfrm>
            <a:off x="2611003" y="2038052"/>
            <a:ext cx="276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671;p52">
            <a:extLst>
              <a:ext uri="{FF2B5EF4-FFF2-40B4-BE49-F238E27FC236}">
                <a16:creationId xmlns:a16="http://schemas.microsoft.com/office/drawing/2014/main" id="{994BB415-6D91-438F-B8F2-A56FAD0A59D6}"/>
              </a:ext>
            </a:extLst>
          </p:cNvPr>
          <p:cNvSpPr/>
          <p:nvPr/>
        </p:nvSpPr>
        <p:spPr>
          <a:xfrm>
            <a:off x="7718170" y="1811900"/>
            <a:ext cx="1453365"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Xử l</a:t>
            </a:r>
            <a:r>
              <a:rPr lang="en-US">
                <a:solidFill>
                  <a:schemeClr val="dk1"/>
                </a:solidFill>
              </a:rPr>
              <a:t>í</a:t>
            </a:r>
            <a:endParaRPr sz="1400" b="0" i="0" u="none" strike="noStrike" cap="none">
              <a:solidFill>
                <a:schemeClr val="dk1"/>
              </a:solidFill>
              <a:latin typeface="Arial"/>
              <a:ea typeface="Arial"/>
              <a:cs typeface="Arial"/>
              <a:sym typeface="Arial"/>
            </a:endParaRPr>
          </a:p>
        </p:txBody>
      </p:sp>
      <p:cxnSp>
        <p:nvCxnSpPr>
          <p:cNvPr id="11" name="Straight Arrow Connector 10">
            <a:extLst>
              <a:ext uri="{FF2B5EF4-FFF2-40B4-BE49-F238E27FC236}">
                <a16:creationId xmlns:a16="http://schemas.microsoft.com/office/drawing/2014/main" id="{9D11E699-CCA6-4358-9294-F6E6FA36DDAD}"/>
              </a:ext>
            </a:extLst>
          </p:cNvPr>
          <p:cNvCxnSpPr>
            <a:cxnSpLocks/>
            <a:stCxn id="5" idx="3"/>
            <a:endCxn id="50" idx="1"/>
          </p:cNvCxnSpPr>
          <p:nvPr/>
        </p:nvCxnSpPr>
        <p:spPr>
          <a:xfrm>
            <a:off x="4232673" y="2038052"/>
            <a:ext cx="28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671;p52">
            <a:extLst>
              <a:ext uri="{FF2B5EF4-FFF2-40B4-BE49-F238E27FC236}">
                <a16:creationId xmlns:a16="http://schemas.microsoft.com/office/drawing/2014/main" id="{502FD9A1-2EEF-4406-BC28-4CD25326BD2A}"/>
              </a:ext>
            </a:extLst>
          </p:cNvPr>
          <p:cNvSpPr/>
          <p:nvPr/>
        </p:nvSpPr>
        <p:spPr>
          <a:xfrm>
            <a:off x="7701133" y="2440052"/>
            <a:ext cx="1453365"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Loại chai nh</a:t>
            </a:r>
            <a:r>
              <a:rPr lang="en-US">
                <a:solidFill>
                  <a:schemeClr val="dk1"/>
                </a:solidFill>
              </a:rPr>
              <a:t>ựa</a:t>
            </a:r>
            <a:endParaRPr sz="1400" b="0" i="0" u="none" strike="noStrike" cap="none">
              <a:solidFill>
                <a:schemeClr val="dk1"/>
              </a:solidFill>
              <a:latin typeface="Arial"/>
              <a:ea typeface="Arial"/>
              <a:cs typeface="Arial"/>
              <a:sym typeface="Arial"/>
            </a:endParaRPr>
          </a:p>
        </p:txBody>
      </p:sp>
      <p:cxnSp>
        <p:nvCxnSpPr>
          <p:cNvPr id="16" name="Straight Arrow Connector 15">
            <a:extLst>
              <a:ext uri="{FF2B5EF4-FFF2-40B4-BE49-F238E27FC236}">
                <a16:creationId xmlns:a16="http://schemas.microsoft.com/office/drawing/2014/main" id="{B63C519A-6C22-4805-A238-CDA2DBDB0E2D}"/>
              </a:ext>
            </a:extLst>
          </p:cNvPr>
          <p:cNvCxnSpPr>
            <a:cxnSpLocks/>
            <a:stCxn id="10" idx="2"/>
            <a:endCxn id="15" idx="0"/>
          </p:cNvCxnSpPr>
          <p:nvPr/>
        </p:nvCxnSpPr>
        <p:spPr>
          <a:xfrm flipH="1">
            <a:off x="8427816" y="2264768"/>
            <a:ext cx="17037" cy="175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671;p52">
            <a:extLst>
              <a:ext uri="{FF2B5EF4-FFF2-40B4-BE49-F238E27FC236}">
                <a16:creationId xmlns:a16="http://schemas.microsoft.com/office/drawing/2014/main" id="{751D8322-37CE-4D08-BF47-6EE557276D60}"/>
              </a:ext>
            </a:extLst>
          </p:cNvPr>
          <p:cNvSpPr/>
          <p:nvPr/>
        </p:nvSpPr>
        <p:spPr>
          <a:xfrm>
            <a:off x="7701133" y="3052005"/>
            <a:ext cx="1453365" cy="803437"/>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dk1"/>
                </a:solidFill>
              </a:rPr>
              <a:t>Cắt chai nhựa thành những dây nhựa</a:t>
            </a:r>
            <a:endParaRPr sz="1400" b="0" i="0" u="none" strike="noStrike" cap="none">
              <a:solidFill>
                <a:schemeClr val="dk1"/>
              </a:solidFill>
              <a:latin typeface="Arial"/>
              <a:ea typeface="Arial"/>
              <a:cs typeface="Arial"/>
              <a:sym typeface="Arial"/>
            </a:endParaRPr>
          </a:p>
        </p:txBody>
      </p:sp>
      <p:cxnSp>
        <p:nvCxnSpPr>
          <p:cNvPr id="22" name="Straight Arrow Connector 21">
            <a:extLst>
              <a:ext uri="{FF2B5EF4-FFF2-40B4-BE49-F238E27FC236}">
                <a16:creationId xmlns:a16="http://schemas.microsoft.com/office/drawing/2014/main" id="{1B7F75CE-21A6-469A-AAEC-1626C378C2BA}"/>
              </a:ext>
            </a:extLst>
          </p:cNvPr>
          <p:cNvCxnSpPr>
            <a:cxnSpLocks/>
            <a:stCxn id="15" idx="2"/>
            <a:endCxn id="21" idx="0"/>
          </p:cNvCxnSpPr>
          <p:nvPr/>
        </p:nvCxnSpPr>
        <p:spPr>
          <a:xfrm>
            <a:off x="8427816" y="2892920"/>
            <a:ext cx="0" cy="159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Google Shape;671;p52">
            <a:extLst>
              <a:ext uri="{FF2B5EF4-FFF2-40B4-BE49-F238E27FC236}">
                <a16:creationId xmlns:a16="http://schemas.microsoft.com/office/drawing/2014/main" id="{9F61986B-30A1-4A05-91A0-E5B719D751C4}"/>
              </a:ext>
            </a:extLst>
          </p:cNvPr>
          <p:cNvSpPr/>
          <p:nvPr/>
        </p:nvSpPr>
        <p:spPr>
          <a:xfrm>
            <a:off x="2074129" y="2379780"/>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Ô nắp chai</a:t>
            </a:r>
            <a:endParaRPr sz="1400" b="0" i="0" u="none" strike="noStrike" cap="none">
              <a:solidFill>
                <a:schemeClr val="dk1"/>
              </a:solidFill>
              <a:latin typeface="Arial"/>
              <a:ea typeface="Arial"/>
              <a:cs typeface="Arial"/>
              <a:sym typeface="Arial"/>
            </a:endParaRPr>
          </a:p>
        </p:txBody>
      </p:sp>
      <p:cxnSp>
        <p:nvCxnSpPr>
          <p:cNvPr id="28" name="Straight Arrow Connector 27">
            <a:extLst>
              <a:ext uri="{FF2B5EF4-FFF2-40B4-BE49-F238E27FC236}">
                <a16:creationId xmlns:a16="http://schemas.microsoft.com/office/drawing/2014/main" id="{8026966C-2729-49A9-930E-DB9AA6FF221A}"/>
              </a:ext>
            </a:extLst>
          </p:cNvPr>
          <p:cNvCxnSpPr>
            <a:cxnSpLocks/>
            <a:stCxn id="5" idx="2"/>
            <a:endCxn id="27" idx="0"/>
          </p:cNvCxnSpPr>
          <p:nvPr/>
        </p:nvCxnSpPr>
        <p:spPr>
          <a:xfrm flipH="1">
            <a:off x="2746581" y="2264486"/>
            <a:ext cx="813641" cy="115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69589B-307D-4995-B934-8624AE32267C}"/>
              </a:ext>
            </a:extLst>
          </p:cNvPr>
          <p:cNvCxnSpPr>
            <a:cxnSpLocks/>
            <a:stCxn id="5" idx="2"/>
            <a:endCxn id="35" idx="0"/>
          </p:cNvCxnSpPr>
          <p:nvPr/>
        </p:nvCxnSpPr>
        <p:spPr>
          <a:xfrm flipH="1">
            <a:off x="3552472" y="2264486"/>
            <a:ext cx="7750" cy="809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Google Shape;671;p52">
            <a:extLst>
              <a:ext uri="{FF2B5EF4-FFF2-40B4-BE49-F238E27FC236}">
                <a16:creationId xmlns:a16="http://schemas.microsoft.com/office/drawing/2014/main" id="{753BAA42-3FF7-490A-8149-14633A037B85}"/>
              </a:ext>
            </a:extLst>
          </p:cNvPr>
          <p:cNvSpPr/>
          <p:nvPr/>
        </p:nvSpPr>
        <p:spPr>
          <a:xfrm>
            <a:off x="2880020" y="3073725"/>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Ô chai nh</a:t>
            </a:r>
            <a:r>
              <a:rPr lang="en-US">
                <a:solidFill>
                  <a:schemeClr val="dk1"/>
                </a:solidFill>
              </a:rPr>
              <a:t>ựa</a:t>
            </a:r>
            <a:endParaRPr sz="1400" b="0" i="0" u="none" strike="noStrike" cap="none">
              <a:solidFill>
                <a:schemeClr val="dk1"/>
              </a:solidFill>
              <a:latin typeface="Arial"/>
              <a:ea typeface="Arial"/>
              <a:cs typeface="Arial"/>
              <a:sym typeface="Arial"/>
            </a:endParaRPr>
          </a:p>
        </p:txBody>
      </p:sp>
      <p:sp>
        <p:nvSpPr>
          <p:cNvPr id="50" name="Google Shape;671;p52">
            <a:extLst>
              <a:ext uri="{FF2B5EF4-FFF2-40B4-BE49-F238E27FC236}">
                <a16:creationId xmlns:a16="http://schemas.microsoft.com/office/drawing/2014/main" id="{17ED5378-B220-47E4-AB12-67A057128173}"/>
              </a:ext>
            </a:extLst>
          </p:cNvPr>
          <p:cNvSpPr/>
          <p:nvPr/>
        </p:nvSpPr>
        <p:spPr>
          <a:xfrm>
            <a:off x="4515694" y="1811618"/>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Ấn nút “Xong”</a:t>
            </a:r>
            <a:endParaRPr sz="1400" b="0" i="0" u="none" strike="noStrike" cap="none">
              <a:solidFill>
                <a:schemeClr val="dk1"/>
              </a:solidFill>
              <a:latin typeface="Arial"/>
              <a:ea typeface="Arial"/>
              <a:cs typeface="Arial"/>
              <a:sym typeface="Arial"/>
            </a:endParaRPr>
          </a:p>
        </p:txBody>
      </p:sp>
      <p:cxnSp>
        <p:nvCxnSpPr>
          <p:cNvPr id="54" name="Straight Arrow Connector 53">
            <a:extLst>
              <a:ext uri="{FF2B5EF4-FFF2-40B4-BE49-F238E27FC236}">
                <a16:creationId xmlns:a16="http://schemas.microsoft.com/office/drawing/2014/main" id="{5789A4C1-E24C-41BA-B81B-A5E7503EDEF2}"/>
              </a:ext>
            </a:extLst>
          </p:cNvPr>
          <p:cNvCxnSpPr>
            <a:cxnSpLocks/>
            <a:stCxn id="76" idx="2"/>
            <a:endCxn id="82" idx="0"/>
          </p:cNvCxnSpPr>
          <p:nvPr/>
        </p:nvCxnSpPr>
        <p:spPr>
          <a:xfrm flipH="1">
            <a:off x="6045550" y="2264486"/>
            <a:ext cx="764909" cy="166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Google Shape;671;p52">
            <a:extLst>
              <a:ext uri="{FF2B5EF4-FFF2-40B4-BE49-F238E27FC236}">
                <a16:creationId xmlns:a16="http://schemas.microsoft.com/office/drawing/2014/main" id="{7221DF59-A865-44A6-ADEA-399EA185D4A5}"/>
              </a:ext>
            </a:extLst>
          </p:cNvPr>
          <p:cNvSpPr/>
          <p:nvPr/>
        </p:nvSpPr>
        <p:spPr>
          <a:xfrm>
            <a:off x="6138007" y="1811618"/>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dk1"/>
                </a:solidFill>
              </a:rPr>
              <a:t>Tự động đóng</a:t>
            </a:r>
            <a:endParaRPr sz="1400" b="0" i="0" u="none" strike="noStrike" cap="none">
              <a:solidFill>
                <a:schemeClr val="dk1"/>
              </a:solidFill>
              <a:latin typeface="Arial"/>
              <a:ea typeface="Arial"/>
              <a:cs typeface="Arial"/>
              <a:sym typeface="Arial"/>
            </a:endParaRPr>
          </a:p>
        </p:txBody>
      </p:sp>
      <p:sp>
        <p:nvSpPr>
          <p:cNvPr id="82" name="Google Shape;671;p52">
            <a:extLst>
              <a:ext uri="{FF2B5EF4-FFF2-40B4-BE49-F238E27FC236}">
                <a16:creationId xmlns:a16="http://schemas.microsoft.com/office/drawing/2014/main" id="{C21E81DD-6C5B-416F-BD10-5360A9546601}"/>
              </a:ext>
            </a:extLst>
          </p:cNvPr>
          <p:cNvSpPr/>
          <p:nvPr/>
        </p:nvSpPr>
        <p:spPr>
          <a:xfrm>
            <a:off x="5373098" y="2431020"/>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dk1"/>
                </a:solidFill>
              </a:rPr>
              <a:t>Ô nắp chai</a:t>
            </a:r>
            <a:endParaRPr sz="1400" b="0" i="0" u="none" strike="noStrike" cap="none">
              <a:solidFill>
                <a:schemeClr val="dk1"/>
              </a:solidFill>
              <a:latin typeface="Arial"/>
              <a:ea typeface="Arial"/>
              <a:cs typeface="Arial"/>
              <a:sym typeface="Arial"/>
            </a:endParaRPr>
          </a:p>
        </p:txBody>
      </p:sp>
      <p:sp>
        <p:nvSpPr>
          <p:cNvPr id="86" name="Google Shape;671;p52">
            <a:extLst>
              <a:ext uri="{FF2B5EF4-FFF2-40B4-BE49-F238E27FC236}">
                <a16:creationId xmlns:a16="http://schemas.microsoft.com/office/drawing/2014/main" id="{E84C03FC-AF90-4F97-A12B-BE62B8318F28}"/>
              </a:ext>
            </a:extLst>
          </p:cNvPr>
          <p:cNvSpPr/>
          <p:nvPr/>
        </p:nvSpPr>
        <p:spPr>
          <a:xfrm>
            <a:off x="6047120" y="2947944"/>
            <a:ext cx="1344903" cy="452868"/>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Ô chai nh</a:t>
            </a:r>
            <a:r>
              <a:rPr lang="en-US">
                <a:solidFill>
                  <a:schemeClr val="dk1"/>
                </a:solidFill>
              </a:rPr>
              <a:t>ựa</a:t>
            </a:r>
            <a:endParaRPr sz="1400" b="0" i="0" u="none" strike="noStrike" cap="none">
              <a:solidFill>
                <a:schemeClr val="dk1"/>
              </a:solidFill>
              <a:latin typeface="Arial"/>
              <a:ea typeface="Arial"/>
              <a:cs typeface="Arial"/>
              <a:sym typeface="Arial"/>
            </a:endParaRPr>
          </a:p>
        </p:txBody>
      </p:sp>
      <p:cxnSp>
        <p:nvCxnSpPr>
          <p:cNvPr id="89" name="Straight Arrow Connector 88">
            <a:extLst>
              <a:ext uri="{FF2B5EF4-FFF2-40B4-BE49-F238E27FC236}">
                <a16:creationId xmlns:a16="http://schemas.microsoft.com/office/drawing/2014/main" id="{FAB454AE-4062-4C18-B0EA-5D520BE21A97}"/>
              </a:ext>
            </a:extLst>
          </p:cNvPr>
          <p:cNvCxnSpPr>
            <a:cxnSpLocks/>
            <a:stCxn id="76" idx="2"/>
            <a:endCxn id="86" idx="0"/>
          </p:cNvCxnSpPr>
          <p:nvPr/>
        </p:nvCxnSpPr>
        <p:spPr>
          <a:xfrm flipH="1">
            <a:off x="6719572" y="2264486"/>
            <a:ext cx="90887" cy="683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E980272-DDCD-4F13-A276-5D876C0B2718}"/>
              </a:ext>
            </a:extLst>
          </p:cNvPr>
          <p:cNvCxnSpPr>
            <a:cxnSpLocks/>
            <a:stCxn id="50" idx="3"/>
            <a:endCxn id="76" idx="1"/>
          </p:cNvCxnSpPr>
          <p:nvPr/>
        </p:nvCxnSpPr>
        <p:spPr>
          <a:xfrm>
            <a:off x="5860597" y="2038052"/>
            <a:ext cx="2774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B9F7727-9313-4647-845E-E152C304CF20}"/>
              </a:ext>
            </a:extLst>
          </p:cNvPr>
          <p:cNvCxnSpPr>
            <a:cxnSpLocks/>
            <a:stCxn id="76" idx="3"/>
            <a:endCxn id="10" idx="1"/>
          </p:cNvCxnSpPr>
          <p:nvPr/>
        </p:nvCxnSpPr>
        <p:spPr>
          <a:xfrm>
            <a:off x="7482910" y="2038052"/>
            <a:ext cx="235260" cy="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Google Shape;671;p52">
            <a:extLst>
              <a:ext uri="{FF2B5EF4-FFF2-40B4-BE49-F238E27FC236}">
                <a16:creationId xmlns:a16="http://schemas.microsoft.com/office/drawing/2014/main" id="{51D965F7-F802-4565-A123-6541A466E959}"/>
              </a:ext>
            </a:extLst>
          </p:cNvPr>
          <p:cNvSpPr/>
          <p:nvPr/>
        </p:nvSpPr>
        <p:spPr>
          <a:xfrm>
            <a:off x="7701133" y="4014527"/>
            <a:ext cx="1453365" cy="434161"/>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Cắt xong</a:t>
            </a:r>
            <a:endParaRPr sz="1400" b="0" i="0" u="none" strike="noStrike" cap="none">
              <a:solidFill>
                <a:schemeClr val="dk1"/>
              </a:solidFill>
              <a:latin typeface="Arial"/>
              <a:ea typeface="Arial"/>
              <a:cs typeface="Arial"/>
              <a:sym typeface="Arial"/>
            </a:endParaRPr>
          </a:p>
        </p:txBody>
      </p:sp>
      <p:sp>
        <p:nvSpPr>
          <p:cNvPr id="114" name="Google Shape;671;p52">
            <a:extLst>
              <a:ext uri="{FF2B5EF4-FFF2-40B4-BE49-F238E27FC236}">
                <a16:creationId xmlns:a16="http://schemas.microsoft.com/office/drawing/2014/main" id="{51C36A22-506D-4D26-BD09-3C9A9250F6A0}"/>
              </a:ext>
            </a:extLst>
          </p:cNvPr>
          <p:cNvSpPr/>
          <p:nvPr/>
        </p:nvSpPr>
        <p:spPr>
          <a:xfrm>
            <a:off x="7780634" y="4621895"/>
            <a:ext cx="1293385" cy="434161"/>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Thông báo vào tài khoản</a:t>
            </a:r>
            <a:endParaRPr sz="1400" b="0" i="0" u="none" strike="noStrike" cap="none">
              <a:solidFill>
                <a:schemeClr val="dk1"/>
              </a:solidFill>
              <a:latin typeface="Arial"/>
              <a:ea typeface="Arial"/>
              <a:cs typeface="Arial"/>
              <a:sym typeface="Arial"/>
            </a:endParaRPr>
          </a:p>
        </p:txBody>
      </p:sp>
      <p:sp>
        <p:nvSpPr>
          <p:cNvPr id="115" name="Google Shape;671;p52">
            <a:extLst>
              <a:ext uri="{FF2B5EF4-FFF2-40B4-BE49-F238E27FC236}">
                <a16:creationId xmlns:a16="http://schemas.microsoft.com/office/drawing/2014/main" id="{55380795-BD0D-4E8F-B456-9127E1E4102A}"/>
              </a:ext>
            </a:extLst>
          </p:cNvPr>
          <p:cNvSpPr/>
          <p:nvPr/>
        </p:nvSpPr>
        <p:spPr>
          <a:xfrm>
            <a:off x="6328248" y="4625070"/>
            <a:ext cx="1293385" cy="434161"/>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Cộng điểm vào tài khoản</a:t>
            </a:r>
            <a:endParaRPr sz="1400" b="0" i="0" u="none" strike="noStrike" cap="none">
              <a:solidFill>
                <a:schemeClr val="dk1"/>
              </a:solidFill>
              <a:latin typeface="Arial"/>
              <a:ea typeface="Arial"/>
              <a:cs typeface="Arial"/>
              <a:sym typeface="Arial"/>
            </a:endParaRPr>
          </a:p>
        </p:txBody>
      </p:sp>
      <p:cxnSp>
        <p:nvCxnSpPr>
          <p:cNvPr id="116" name="Straight Arrow Connector 115">
            <a:extLst>
              <a:ext uri="{FF2B5EF4-FFF2-40B4-BE49-F238E27FC236}">
                <a16:creationId xmlns:a16="http://schemas.microsoft.com/office/drawing/2014/main" id="{0C51CD0E-AFF9-4C7F-9314-D6DF8FF0BCFD}"/>
              </a:ext>
            </a:extLst>
          </p:cNvPr>
          <p:cNvCxnSpPr>
            <a:cxnSpLocks/>
            <a:stCxn id="21" idx="2"/>
            <a:endCxn id="113" idx="0"/>
          </p:cNvCxnSpPr>
          <p:nvPr/>
        </p:nvCxnSpPr>
        <p:spPr>
          <a:xfrm>
            <a:off x="8427816" y="3855442"/>
            <a:ext cx="0" cy="159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D46EF10-36CC-416B-95C7-8C7F70396725}"/>
              </a:ext>
            </a:extLst>
          </p:cNvPr>
          <p:cNvCxnSpPr>
            <a:cxnSpLocks/>
            <a:stCxn id="113" idx="2"/>
            <a:endCxn id="114" idx="0"/>
          </p:cNvCxnSpPr>
          <p:nvPr/>
        </p:nvCxnSpPr>
        <p:spPr>
          <a:xfrm flipH="1">
            <a:off x="8427327" y="4448688"/>
            <a:ext cx="489" cy="173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F18FFEE-8DAF-4351-B0CE-A07599DC1CFB}"/>
              </a:ext>
            </a:extLst>
          </p:cNvPr>
          <p:cNvCxnSpPr>
            <a:cxnSpLocks/>
            <a:stCxn id="114" idx="1"/>
            <a:endCxn id="115" idx="3"/>
          </p:cNvCxnSpPr>
          <p:nvPr/>
        </p:nvCxnSpPr>
        <p:spPr>
          <a:xfrm flipH="1">
            <a:off x="7621633" y="4838976"/>
            <a:ext cx="159001" cy="3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3" name="Google Shape;671;p52">
            <a:extLst>
              <a:ext uri="{FF2B5EF4-FFF2-40B4-BE49-F238E27FC236}">
                <a16:creationId xmlns:a16="http://schemas.microsoft.com/office/drawing/2014/main" id="{C9B80338-A01C-41E1-AB6A-92E1821DDD65}"/>
              </a:ext>
            </a:extLst>
          </p:cNvPr>
          <p:cNvSpPr/>
          <p:nvPr/>
        </p:nvSpPr>
        <p:spPr>
          <a:xfrm>
            <a:off x="0" y="1723835"/>
            <a:ext cx="1324833" cy="628434"/>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Quét mã QR ng</a:t>
            </a:r>
            <a:r>
              <a:rPr lang="vi-VN" sz="1400" b="0" i="0" u="none" strike="noStrike" cap="none">
                <a:solidFill>
                  <a:schemeClr val="dk1"/>
                </a:solidFill>
                <a:latin typeface="Arial"/>
                <a:ea typeface="Arial"/>
                <a:cs typeface="Arial"/>
                <a:sym typeface="Arial"/>
              </a:rPr>
              <a:t>ư</a:t>
            </a:r>
            <a:r>
              <a:rPr lang="en-US" sz="1400" b="0" i="0" u="none" strike="noStrike" cap="none">
                <a:solidFill>
                  <a:schemeClr val="dk1"/>
                </a:solidFill>
                <a:latin typeface="Arial"/>
                <a:ea typeface="Arial"/>
                <a:cs typeface="Arial"/>
                <a:sym typeface="Arial"/>
              </a:rPr>
              <a:t>ời dùng</a:t>
            </a:r>
            <a:endParaRPr sz="1400" b="0" i="0" u="none" strike="noStrike" cap="none">
              <a:solidFill>
                <a:schemeClr val="dk1"/>
              </a:solidFill>
              <a:latin typeface="Arial"/>
              <a:ea typeface="Arial"/>
              <a:cs typeface="Arial"/>
              <a:sym typeface="Arial"/>
            </a:endParaRPr>
          </a:p>
        </p:txBody>
      </p:sp>
      <p:cxnSp>
        <p:nvCxnSpPr>
          <p:cNvPr id="194" name="Straight Arrow Connector 193">
            <a:extLst>
              <a:ext uri="{FF2B5EF4-FFF2-40B4-BE49-F238E27FC236}">
                <a16:creationId xmlns:a16="http://schemas.microsoft.com/office/drawing/2014/main" id="{CDEF9AB6-BE31-40EB-9DE5-1709A59EF9B7}"/>
              </a:ext>
            </a:extLst>
          </p:cNvPr>
          <p:cNvCxnSpPr>
            <a:cxnSpLocks/>
            <a:stCxn id="193" idx="3"/>
            <a:endCxn id="4" idx="1"/>
          </p:cNvCxnSpPr>
          <p:nvPr/>
        </p:nvCxnSpPr>
        <p:spPr>
          <a:xfrm>
            <a:off x="1324833" y="2038052"/>
            <a:ext cx="2124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Google Shape;671;p52">
            <a:extLst>
              <a:ext uri="{FF2B5EF4-FFF2-40B4-BE49-F238E27FC236}">
                <a16:creationId xmlns:a16="http://schemas.microsoft.com/office/drawing/2014/main" id="{E3664A37-BA43-4207-A713-90A5BA5951C4}"/>
              </a:ext>
            </a:extLst>
          </p:cNvPr>
          <p:cNvSpPr/>
          <p:nvPr/>
        </p:nvSpPr>
        <p:spPr>
          <a:xfrm>
            <a:off x="5884617" y="3635414"/>
            <a:ext cx="1598290" cy="536787"/>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dk1"/>
                </a:solidFill>
              </a:rPr>
              <a:t>Dây nhựa sẻ vào bao để chứa</a:t>
            </a:r>
            <a:endParaRPr sz="1400" b="0" i="0" u="none" strike="noStrike" cap="none">
              <a:solidFill>
                <a:schemeClr val="dk1"/>
              </a:solidFill>
              <a:latin typeface="Arial"/>
              <a:ea typeface="Arial"/>
              <a:cs typeface="Arial"/>
              <a:sym typeface="Arial"/>
            </a:endParaRPr>
          </a:p>
        </p:txBody>
      </p:sp>
      <p:cxnSp>
        <p:nvCxnSpPr>
          <p:cNvPr id="204" name="Straight Arrow Connector 203">
            <a:extLst>
              <a:ext uri="{FF2B5EF4-FFF2-40B4-BE49-F238E27FC236}">
                <a16:creationId xmlns:a16="http://schemas.microsoft.com/office/drawing/2014/main" id="{4FDD94D6-28B7-40AD-8EA5-F69F999160B2}"/>
              </a:ext>
            </a:extLst>
          </p:cNvPr>
          <p:cNvCxnSpPr>
            <a:cxnSpLocks/>
            <a:stCxn id="21" idx="1"/>
            <a:endCxn id="201" idx="3"/>
          </p:cNvCxnSpPr>
          <p:nvPr/>
        </p:nvCxnSpPr>
        <p:spPr>
          <a:xfrm flipH="1">
            <a:off x="7482907" y="3453724"/>
            <a:ext cx="218226" cy="450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Google Shape;671;p52">
            <a:extLst>
              <a:ext uri="{FF2B5EF4-FFF2-40B4-BE49-F238E27FC236}">
                <a16:creationId xmlns:a16="http://schemas.microsoft.com/office/drawing/2014/main" id="{887E6F29-C292-4A7C-93F9-AC13F47ECE23}"/>
              </a:ext>
            </a:extLst>
          </p:cNvPr>
          <p:cNvSpPr/>
          <p:nvPr/>
        </p:nvSpPr>
        <p:spPr>
          <a:xfrm>
            <a:off x="3925600" y="3638595"/>
            <a:ext cx="1598291" cy="375923"/>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Đến </a:t>
            </a:r>
            <a:r>
              <a:rPr lang="en-US">
                <a:solidFill>
                  <a:schemeClr val="dk1"/>
                </a:solidFill>
              </a:rPr>
              <a:t>khi đầy bao</a:t>
            </a:r>
            <a:endParaRPr sz="1400" b="0" i="0" u="none" strike="noStrike" cap="none">
              <a:solidFill>
                <a:schemeClr val="dk1"/>
              </a:solidFill>
              <a:latin typeface="Arial"/>
              <a:ea typeface="Arial"/>
              <a:cs typeface="Arial"/>
              <a:sym typeface="Arial"/>
            </a:endParaRPr>
          </a:p>
        </p:txBody>
      </p:sp>
      <p:cxnSp>
        <p:nvCxnSpPr>
          <p:cNvPr id="209" name="Straight Arrow Connector 208">
            <a:extLst>
              <a:ext uri="{FF2B5EF4-FFF2-40B4-BE49-F238E27FC236}">
                <a16:creationId xmlns:a16="http://schemas.microsoft.com/office/drawing/2014/main" id="{2AD8AEF2-089B-447E-86D0-3B12ACE4E2FD}"/>
              </a:ext>
            </a:extLst>
          </p:cNvPr>
          <p:cNvCxnSpPr>
            <a:cxnSpLocks/>
            <a:stCxn id="201" idx="1"/>
            <a:endCxn id="208" idx="3"/>
          </p:cNvCxnSpPr>
          <p:nvPr/>
        </p:nvCxnSpPr>
        <p:spPr>
          <a:xfrm flipH="1" flipV="1">
            <a:off x="5523891" y="3826557"/>
            <a:ext cx="360726" cy="77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Google Shape;671;p52">
            <a:extLst>
              <a:ext uri="{FF2B5EF4-FFF2-40B4-BE49-F238E27FC236}">
                <a16:creationId xmlns:a16="http://schemas.microsoft.com/office/drawing/2014/main" id="{0021EE1F-83A1-4BE1-9266-D2C5402DE386}"/>
              </a:ext>
            </a:extLst>
          </p:cNvPr>
          <p:cNvSpPr/>
          <p:nvPr/>
        </p:nvSpPr>
        <p:spPr>
          <a:xfrm>
            <a:off x="1897040" y="4348242"/>
            <a:ext cx="1934324" cy="580929"/>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r>
              <a:rPr lang="en-US">
                <a:solidFill>
                  <a:schemeClr val="dk1"/>
                </a:solidFill>
              </a:rPr>
              <a:t>Bao sẻ đ</a:t>
            </a:r>
            <a:r>
              <a:rPr lang="vi-VN">
                <a:solidFill>
                  <a:schemeClr val="dk1"/>
                </a:solidFill>
              </a:rPr>
              <a:t>ư</a:t>
            </a:r>
            <a:r>
              <a:rPr lang="en-US">
                <a:solidFill>
                  <a:schemeClr val="dk1"/>
                </a:solidFill>
              </a:rPr>
              <a:t>ợc bó lại và đổi bao khác</a:t>
            </a:r>
            <a:endParaRPr lang="en-US"/>
          </a:p>
        </p:txBody>
      </p:sp>
      <p:cxnSp>
        <p:nvCxnSpPr>
          <p:cNvPr id="219" name="Straight Arrow Connector 218">
            <a:extLst>
              <a:ext uri="{FF2B5EF4-FFF2-40B4-BE49-F238E27FC236}">
                <a16:creationId xmlns:a16="http://schemas.microsoft.com/office/drawing/2014/main" id="{922CD0BF-20E0-4799-97AA-DF2C6DCD5DB0}"/>
              </a:ext>
            </a:extLst>
          </p:cNvPr>
          <p:cNvCxnSpPr>
            <a:cxnSpLocks/>
            <a:stCxn id="208" idx="2"/>
            <a:endCxn id="218" idx="0"/>
          </p:cNvCxnSpPr>
          <p:nvPr/>
        </p:nvCxnSpPr>
        <p:spPr>
          <a:xfrm flipH="1">
            <a:off x="2864202" y="4014518"/>
            <a:ext cx="1860544" cy="333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Google Shape;671;p52">
            <a:extLst>
              <a:ext uri="{FF2B5EF4-FFF2-40B4-BE49-F238E27FC236}">
                <a16:creationId xmlns:a16="http://schemas.microsoft.com/office/drawing/2014/main" id="{DE5D95CC-718E-4A1D-B749-FA1ECCA03441}"/>
              </a:ext>
            </a:extLst>
          </p:cNvPr>
          <p:cNvSpPr/>
          <p:nvPr/>
        </p:nvSpPr>
        <p:spPr>
          <a:xfrm>
            <a:off x="4665165" y="4320226"/>
            <a:ext cx="1594378" cy="636961"/>
          </a:xfrm>
          <a:prstGeom prst="roundRect">
            <a:avLst>
              <a:gd name="adj" fmla="val 16667"/>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r>
              <a:rPr lang="en-US">
                <a:solidFill>
                  <a:schemeClr val="dk1"/>
                </a:solidFill>
              </a:rPr>
              <a:t>Thông báo vào tài khoản ng</a:t>
            </a:r>
            <a:r>
              <a:rPr lang="vi-VN">
                <a:solidFill>
                  <a:schemeClr val="dk1"/>
                </a:solidFill>
              </a:rPr>
              <a:t>ư</a:t>
            </a:r>
            <a:r>
              <a:rPr lang="en-US">
                <a:solidFill>
                  <a:schemeClr val="dk1"/>
                </a:solidFill>
              </a:rPr>
              <a:t>ời vệ sinh tr</a:t>
            </a:r>
            <a:r>
              <a:rPr lang="vi-VN">
                <a:solidFill>
                  <a:schemeClr val="dk1"/>
                </a:solidFill>
              </a:rPr>
              <a:t>ư</a:t>
            </a:r>
            <a:r>
              <a:rPr lang="en-US">
                <a:solidFill>
                  <a:schemeClr val="dk1"/>
                </a:solidFill>
              </a:rPr>
              <a:t>ờng</a:t>
            </a:r>
            <a:endParaRPr lang="en-US"/>
          </a:p>
        </p:txBody>
      </p:sp>
      <p:cxnSp>
        <p:nvCxnSpPr>
          <p:cNvPr id="226" name="Straight Arrow Connector 225">
            <a:extLst>
              <a:ext uri="{FF2B5EF4-FFF2-40B4-BE49-F238E27FC236}">
                <a16:creationId xmlns:a16="http://schemas.microsoft.com/office/drawing/2014/main" id="{68004714-0B8C-4162-B7FA-D83FA55776CB}"/>
              </a:ext>
            </a:extLst>
          </p:cNvPr>
          <p:cNvCxnSpPr>
            <a:cxnSpLocks/>
            <a:stCxn id="218" idx="3"/>
            <a:endCxn id="223" idx="1"/>
          </p:cNvCxnSpPr>
          <p:nvPr/>
        </p:nvCxnSpPr>
        <p:spPr>
          <a:xfrm>
            <a:off x="3831364" y="4638707"/>
            <a:ext cx="833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9" name="Speech Bubble: Rectangle 228">
            <a:extLst>
              <a:ext uri="{FF2B5EF4-FFF2-40B4-BE49-F238E27FC236}">
                <a16:creationId xmlns:a16="http://schemas.microsoft.com/office/drawing/2014/main" id="{69D34CD3-5E26-4137-AEFA-92FBFDDC6BAE}"/>
              </a:ext>
            </a:extLst>
          </p:cNvPr>
          <p:cNvSpPr/>
          <p:nvPr/>
        </p:nvSpPr>
        <p:spPr>
          <a:xfrm>
            <a:off x="7190298" y="351361"/>
            <a:ext cx="1254554" cy="738995"/>
          </a:xfrm>
          <a:prstGeom prst="wedgeRect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Vậy những dây nhựa đi đâu ?</a:t>
            </a:r>
          </a:p>
        </p:txBody>
      </p:sp>
      <p:sp>
        <p:nvSpPr>
          <p:cNvPr id="232" name="TextBox 231">
            <a:extLst>
              <a:ext uri="{FF2B5EF4-FFF2-40B4-BE49-F238E27FC236}">
                <a16:creationId xmlns:a16="http://schemas.microsoft.com/office/drawing/2014/main" id="{FF38439B-724D-4A3B-A7B4-81B6A0940A31}"/>
              </a:ext>
            </a:extLst>
          </p:cNvPr>
          <p:cNvSpPr txBox="1"/>
          <p:nvPr/>
        </p:nvSpPr>
        <p:spPr>
          <a:xfrm>
            <a:off x="3661893" y="2413976"/>
            <a:ext cx="752129" cy="307777"/>
          </a:xfrm>
          <a:prstGeom prst="rect">
            <a:avLst/>
          </a:prstGeom>
          <a:noFill/>
        </p:spPr>
        <p:txBody>
          <a:bodyPr wrap="none" rtlCol="0">
            <a:spAutoFit/>
          </a:bodyPr>
          <a:lstStyle/>
          <a:p>
            <a:r>
              <a:rPr lang="en-US"/>
              <a:t>Để vào</a:t>
            </a:r>
          </a:p>
        </p:txBody>
      </p:sp>
      <p:sp>
        <p:nvSpPr>
          <p:cNvPr id="233" name="TextBox 232">
            <a:extLst>
              <a:ext uri="{FF2B5EF4-FFF2-40B4-BE49-F238E27FC236}">
                <a16:creationId xmlns:a16="http://schemas.microsoft.com/office/drawing/2014/main" id="{8B5F61B0-233A-40DA-9585-911293C3A838}"/>
              </a:ext>
            </a:extLst>
          </p:cNvPr>
          <p:cNvSpPr txBox="1"/>
          <p:nvPr/>
        </p:nvSpPr>
        <p:spPr>
          <a:xfrm>
            <a:off x="3756210" y="4335832"/>
            <a:ext cx="968535" cy="307777"/>
          </a:xfrm>
          <a:prstGeom prst="rect">
            <a:avLst/>
          </a:prstGeom>
          <a:noFill/>
        </p:spPr>
        <p:txBody>
          <a:bodyPr wrap="none" rtlCol="0">
            <a:spAutoFit/>
          </a:bodyPr>
          <a:lstStyle/>
          <a:p>
            <a:r>
              <a:rPr lang="en-US"/>
              <a:t>Đồng thời</a:t>
            </a:r>
          </a:p>
        </p:txBody>
      </p:sp>
    </p:spTree>
    <p:extLst>
      <p:ext uri="{BB962C8B-B14F-4D97-AF65-F5344CB8AC3E}">
        <p14:creationId xmlns:p14="http://schemas.microsoft.com/office/powerpoint/2010/main" val="34377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2"/>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250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0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5" grpId="0" animBg="1"/>
      <p:bldP spid="21" grpId="0" animBg="1"/>
      <p:bldP spid="27" grpId="0" animBg="1"/>
      <p:bldP spid="35" grpId="0" animBg="1"/>
      <p:bldP spid="50" grpId="0" animBg="1"/>
      <p:bldP spid="76" grpId="0" animBg="1"/>
      <p:bldP spid="82" grpId="0" animBg="1"/>
      <p:bldP spid="86" grpId="0" animBg="1"/>
      <p:bldP spid="113" grpId="0" animBg="1"/>
      <p:bldP spid="114" grpId="0" animBg="1"/>
      <p:bldP spid="115" grpId="0" animBg="1"/>
      <p:bldP spid="193" grpId="0" animBg="1"/>
      <p:bldP spid="201" grpId="0" animBg="1"/>
      <p:bldP spid="208" grpId="0" animBg="1"/>
      <p:bldP spid="218" grpId="0" animBg="1"/>
      <p:bldP spid="223" grpId="0" animBg="1"/>
      <p:bldP spid="229" grpId="0" animBg="1"/>
      <p:bldP spid="232" grpId="0"/>
      <p:bldP spid="2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869FB3-193B-40E6-8941-4ACFB2619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86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8CFDCF65-AA91-4384-AC0F-C0DDD6493360}"/>
              </a:ext>
            </a:extLst>
          </p:cNvPr>
          <p:cNvSpPr/>
          <p:nvPr/>
        </p:nvSpPr>
        <p:spPr>
          <a:xfrm>
            <a:off x="137823" y="2313829"/>
            <a:ext cx="2274073" cy="1097280"/>
          </a:xfrm>
          <a:prstGeom prst="round1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Nhận diện học sinh đem quà bánh, xả rác,… =&gt; Chụp hình và liên kết với sổ đầu bài</a:t>
            </a:r>
          </a:p>
        </p:txBody>
      </p:sp>
      <p:pic>
        <p:nvPicPr>
          <p:cNvPr id="7" name="Graphic 6">
            <a:extLst>
              <a:ext uri="{FF2B5EF4-FFF2-40B4-BE49-F238E27FC236}">
                <a16:creationId xmlns:a16="http://schemas.microsoft.com/office/drawing/2014/main" id="{A3487C12-9113-4CA0-BBE2-3780B0313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4219" y="0"/>
            <a:ext cx="1595562" cy="1595562"/>
          </a:xfrm>
          <a:prstGeom prst="rect">
            <a:avLst/>
          </a:prstGeom>
        </p:spPr>
      </p:pic>
      <p:sp>
        <p:nvSpPr>
          <p:cNvPr id="8" name="Rectangle: Single Corner Rounded 7">
            <a:extLst>
              <a:ext uri="{FF2B5EF4-FFF2-40B4-BE49-F238E27FC236}">
                <a16:creationId xmlns:a16="http://schemas.microsoft.com/office/drawing/2014/main" id="{4ED21F4C-EACB-403B-8F1A-6CEC1890296D}"/>
              </a:ext>
            </a:extLst>
          </p:cNvPr>
          <p:cNvSpPr/>
          <p:nvPr/>
        </p:nvSpPr>
        <p:spPr>
          <a:xfrm>
            <a:off x="2637182" y="2313829"/>
            <a:ext cx="2594776" cy="1097280"/>
          </a:xfrm>
          <a:prstGeom prst="round1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Khi ra về không cần xát nhận bằng thẻ học sinh, camera tự nhận diện khuôn mặt học sinh và xử lý đ</a:t>
            </a:r>
            <a:r>
              <a:rPr lang="vi-VN"/>
              <a:t>ư</a:t>
            </a:r>
            <a:r>
              <a:rPr lang="en-US"/>
              <a:t>a vào “điểm danh ra về”</a:t>
            </a:r>
          </a:p>
        </p:txBody>
      </p:sp>
      <p:sp>
        <p:nvSpPr>
          <p:cNvPr id="9" name="Rectangle: Single Corner Rounded 8">
            <a:extLst>
              <a:ext uri="{FF2B5EF4-FFF2-40B4-BE49-F238E27FC236}">
                <a16:creationId xmlns:a16="http://schemas.microsoft.com/office/drawing/2014/main" id="{9C3D7BB1-3513-4509-8600-957DCA4A95E3}"/>
              </a:ext>
            </a:extLst>
          </p:cNvPr>
          <p:cNvSpPr/>
          <p:nvPr/>
        </p:nvSpPr>
        <p:spPr>
          <a:xfrm>
            <a:off x="5595067" y="2313829"/>
            <a:ext cx="2274073" cy="1097280"/>
          </a:xfrm>
          <a:prstGeom prst="round1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Khi hết năm học: Hệ thống sẻ tự động l</a:t>
            </a:r>
            <a:r>
              <a:rPr lang="vi-VN"/>
              <a:t>ư</a:t>
            </a:r>
            <a:r>
              <a:rPr lang="en-US"/>
              <a:t>u trữ và tạo dữ liệu năm mới</a:t>
            </a:r>
          </a:p>
        </p:txBody>
      </p:sp>
      <p:sp>
        <p:nvSpPr>
          <p:cNvPr id="10" name="TextBox 9">
            <a:extLst>
              <a:ext uri="{FF2B5EF4-FFF2-40B4-BE49-F238E27FC236}">
                <a16:creationId xmlns:a16="http://schemas.microsoft.com/office/drawing/2014/main" id="{39B99516-84D3-4B52-8CEC-745622CC3165}"/>
              </a:ext>
            </a:extLst>
          </p:cNvPr>
          <p:cNvSpPr txBox="1"/>
          <p:nvPr/>
        </p:nvSpPr>
        <p:spPr>
          <a:xfrm>
            <a:off x="5595067" y="251477"/>
            <a:ext cx="1018227" cy="1092607"/>
          </a:xfrm>
          <a:prstGeom prst="rect">
            <a:avLst/>
          </a:prstGeom>
          <a:noFill/>
        </p:spPr>
        <p:txBody>
          <a:bodyPr wrap="none" rtlCol="0">
            <a:spAutoFit/>
          </a:bodyPr>
          <a:lstStyle/>
          <a:p>
            <a:r>
              <a:rPr lang="en-US" sz="6500" b="1">
                <a:solidFill>
                  <a:srgbClr val="4A86E8"/>
                </a:solidFill>
              </a:rPr>
              <a:t>AI</a:t>
            </a:r>
          </a:p>
        </p:txBody>
      </p:sp>
      <p:sp>
        <p:nvSpPr>
          <p:cNvPr id="11" name="Rectangle: Single Corner Rounded 10">
            <a:extLst>
              <a:ext uri="{FF2B5EF4-FFF2-40B4-BE49-F238E27FC236}">
                <a16:creationId xmlns:a16="http://schemas.microsoft.com/office/drawing/2014/main" id="{FC5DCA58-96CC-4564-B814-26DE8D7DB4D8}"/>
              </a:ext>
            </a:extLst>
          </p:cNvPr>
          <p:cNvSpPr/>
          <p:nvPr/>
        </p:nvSpPr>
        <p:spPr>
          <a:xfrm>
            <a:off x="137822" y="3778194"/>
            <a:ext cx="2274073" cy="1097280"/>
          </a:xfrm>
          <a:prstGeom prst="round1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Nhập thông tin thi tuyển sinh 10 từ hình ảnh vào dữ liệu nhà tr</a:t>
            </a:r>
            <a:r>
              <a:rPr lang="vi-VN"/>
              <a:t>ư</a:t>
            </a:r>
            <a:r>
              <a:rPr lang="en-US"/>
              <a:t>ờng</a:t>
            </a:r>
          </a:p>
        </p:txBody>
      </p:sp>
    </p:spTree>
    <p:extLst>
      <p:ext uri="{BB962C8B-B14F-4D97-AF65-F5344CB8AC3E}">
        <p14:creationId xmlns:p14="http://schemas.microsoft.com/office/powerpoint/2010/main" val="2874521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A95600-6E4D-4E70-B997-A5922739C596}"/>
              </a:ext>
            </a:extLst>
          </p:cNvPr>
          <p:cNvSpPr txBox="1"/>
          <p:nvPr/>
        </p:nvSpPr>
        <p:spPr>
          <a:xfrm flipH="1">
            <a:off x="4882767" y="-28233"/>
            <a:ext cx="4190338" cy="1400383"/>
          </a:xfrm>
          <a:prstGeom prst="rect">
            <a:avLst/>
          </a:prstGeom>
          <a:noFill/>
        </p:spPr>
        <p:txBody>
          <a:bodyPr wrap="square" rtlCol="0">
            <a:spAutoFit/>
          </a:bodyPr>
          <a:lstStyle/>
          <a:p>
            <a:r>
              <a:rPr lang="en-US" sz="8500">
                <a:ln>
                  <a:solidFill>
                    <a:sysClr val="windowText" lastClr="000000"/>
                  </a:solidFill>
                </a:ln>
                <a:solidFill>
                  <a:srgbClr val="4A86E8"/>
                </a:solidFill>
              </a:rPr>
              <a:t>Quy mô</a:t>
            </a:r>
          </a:p>
        </p:txBody>
      </p:sp>
      <p:sp>
        <p:nvSpPr>
          <p:cNvPr id="4" name="Google Shape;112;p3">
            <a:extLst>
              <a:ext uri="{FF2B5EF4-FFF2-40B4-BE49-F238E27FC236}">
                <a16:creationId xmlns:a16="http://schemas.microsoft.com/office/drawing/2014/main" id="{E43F0D1D-D61B-4B38-8DB7-4EBC0BAC96E7}"/>
              </a:ext>
            </a:extLst>
          </p:cNvPr>
          <p:cNvSpPr/>
          <p:nvPr/>
        </p:nvSpPr>
        <p:spPr>
          <a:xfrm>
            <a:off x="303490" y="983344"/>
            <a:ext cx="2790236" cy="594840"/>
          </a:xfrm>
          <a:prstGeom prst="roundRect">
            <a:avLst>
              <a:gd name="adj" fmla="val 16667"/>
            </a:avLst>
          </a:prstGeom>
          <a:noFill/>
          <a:ln w="25400" cap="flat" cmpd="sng">
            <a:solidFill>
              <a:srgbClr val="3D85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3D85C6"/>
                </a:solidFill>
                <a:latin typeface="Arial"/>
                <a:ea typeface="Arial"/>
                <a:cs typeface="Arial"/>
                <a:sym typeface="Arial"/>
              </a:rPr>
              <a:t>Cloud Schools</a:t>
            </a:r>
            <a:endParaRPr sz="2800" b="0" i="0" u="none" strike="noStrike" cap="none">
              <a:solidFill>
                <a:schemeClr val="lt1"/>
              </a:solidFill>
              <a:latin typeface="Arial"/>
              <a:ea typeface="Arial"/>
              <a:cs typeface="Arial"/>
              <a:sym typeface="Arial"/>
            </a:endParaRPr>
          </a:p>
        </p:txBody>
      </p:sp>
      <p:sp>
        <p:nvSpPr>
          <p:cNvPr id="5" name="Google Shape;114;p3">
            <a:extLst>
              <a:ext uri="{FF2B5EF4-FFF2-40B4-BE49-F238E27FC236}">
                <a16:creationId xmlns:a16="http://schemas.microsoft.com/office/drawing/2014/main" id="{CEE23604-6CD8-42BB-827B-8FD5A7B6440B}"/>
              </a:ext>
            </a:extLst>
          </p:cNvPr>
          <p:cNvSpPr/>
          <p:nvPr/>
        </p:nvSpPr>
        <p:spPr>
          <a:xfrm>
            <a:off x="303490" y="1914840"/>
            <a:ext cx="2790236" cy="594840"/>
          </a:xfrm>
          <a:prstGeom prst="roundRect">
            <a:avLst>
              <a:gd name="adj" fmla="val 16667"/>
            </a:avLst>
          </a:prstGeom>
          <a:noFill/>
          <a:ln w="25400" cap="flat" cmpd="sng">
            <a:solidFill>
              <a:srgbClr val="FF9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FF9900"/>
                </a:solidFill>
                <a:latin typeface="Arial"/>
                <a:ea typeface="Arial"/>
                <a:cs typeface="Arial"/>
                <a:sym typeface="Arial"/>
              </a:rPr>
              <a:t>Wang Jack</a:t>
            </a:r>
            <a:endParaRPr sz="2800" b="0" i="0" u="none" strike="noStrike" cap="none">
              <a:solidFill>
                <a:schemeClr val="lt1"/>
              </a:solidFill>
              <a:latin typeface="Arial"/>
              <a:ea typeface="Arial"/>
              <a:cs typeface="Arial"/>
              <a:sym typeface="Arial"/>
            </a:endParaRPr>
          </a:p>
        </p:txBody>
      </p:sp>
      <p:sp>
        <p:nvSpPr>
          <p:cNvPr id="6" name="Google Shape;116;p3">
            <a:extLst>
              <a:ext uri="{FF2B5EF4-FFF2-40B4-BE49-F238E27FC236}">
                <a16:creationId xmlns:a16="http://schemas.microsoft.com/office/drawing/2014/main" id="{920A1FA7-B46A-41B9-9201-885DB50EB97F}"/>
              </a:ext>
            </a:extLst>
          </p:cNvPr>
          <p:cNvSpPr/>
          <p:nvPr/>
        </p:nvSpPr>
        <p:spPr>
          <a:xfrm>
            <a:off x="303490" y="3441175"/>
            <a:ext cx="2790236" cy="594840"/>
          </a:xfrm>
          <a:prstGeom prst="roundRect">
            <a:avLst>
              <a:gd name="adj" fmla="val 16667"/>
            </a:avLst>
          </a:prstGeom>
          <a:noFill/>
          <a:ln w="25400" cap="flat" cmpd="sng">
            <a:solidFill>
              <a:srgbClr val="387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38761D"/>
                </a:solidFill>
                <a:latin typeface="Arial"/>
                <a:ea typeface="Arial"/>
                <a:cs typeface="Arial"/>
                <a:sym typeface="Arial"/>
              </a:rPr>
              <a:t>NAP</a:t>
            </a:r>
            <a:endParaRPr sz="1400" b="0" i="0" u="none" strike="noStrike" cap="none">
              <a:solidFill>
                <a:srgbClr val="000000"/>
              </a:solidFill>
              <a:latin typeface="Arial"/>
              <a:ea typeface="Arial"/>
              <a:cs typeface="Arial"/>
              <a:sym typeface="Arial"/>
            </a:endParaRPr>
          </a:p>
        </p:txBody>
      </p:sp>
      <p:sp>
        <p:nvSpPr>
          <p:cNvPr id="7" name="Google Shape;118;p3">
            <a:extLst>
              <a:ext uri="{FF2B5EF4-FFF2-40B4-BE49-F238E27FC236}">
                <a16:creationId xmlns:a16="http://schemas.microsoft.com/office/drawing/2014/main" id="{D0D25826-0EBF-4A52-852B-186E65FBE409}"/>
              </a:ext>
            </a:extLst>
          </p:cNvPr>
          <p:cNvSpPr/>
          <p:nvPr/>
        </p:nvSpPr>
        <p:spPr>
          <a:xfrm>
            <a:off x="303490" y="4244833"/>
            <a:ext cx="2790236" cy="594840"/>
          </a:xfrm>
          <a:prstGeom prst="roundRect">
            <a:avLst>
              <a:gd name="adj" fmla="val 16667"/>
            </a:avLst>
          </a:prstGeom>
          <a:noFill/>
          <a:ln w="25400" cap="flat" cmpd="sng">
            <a:solidFill>
              <a:srgbClr val="BE98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vi" sz="2800" b="0" i="0" u="none" strike="noStrike" cap="none">
                <a:solidFill>
                  <a:srgbClr val="BE982C"/>
                </a:solidFill>
                <a:latin typeface="Arial"/>
                <a:ea typeface="Arial"/>
                <a:cs typeface="Arial"/>
                <a:sym typeface="Arial"/>
              </a:rPr>
              <a:t>LBR</a:t>
            </a:r>
            <a:r>
              <a:rPr lang="en-US" sz="2800" b="0" i="0" u="none" strike="noStrike" cap="none">
                <a:solidFill>
                  <a:srgbClr val="BE982C"/>
                </a:solidFill>
                <a:latin typeface="Arial"/>
                <a:ea typeface="Arial"/>
                <a:cs typeface="Arial"/>
                <a:sym typeface="Arial"/>
              </a:rPr>
              <a:t> ‘Library’</a:t>
            </a:r>
            <a:endParaRPr sz="2800" b="0" i="0" u="none" strike="noStrike" cap="none">
              <a:solidFill>
                <a:srgbClr val="BE982C"/>
              </a:solidFill>
              <a:latin typeface="Arial"/>
              <a:ea typeface="Arial"/>
              <a:cs typeface="Arial"/>
              <a:sym typeface="Arial"/>
            </a:endParaRPr>
          </a:p>
        </p:txBody>
      </p:sp>
      <p:sp>
        <p:nvSpPr>
          <p:cNvPr id="9" name="Arrow: Right 8">
            <a:extLst>
              <a:ext uri="{FF2B5EF4-FFF2-40B4-BE49-F238E27FC236}">
                <a16:creationId xmlns:a16="http://schemas.microsoft.com/office/drawing/2014/main" id="{4F031E8C-C5CF-4295-8B33-A9696B299C19}"/>
              </a:ext>
            </a:extLst>
          </p:cNvPr>
          <p:cNvSpPr/>
          <p:nvPr/>
        </p:nvSpPr>
        <p:spPr>
          <a:xfrm>
            <a:off x="3609892" y="2684076"/>
            <a:ext cx="1137037" cy="520300"/>
          </a:xfrm>
          <a:prstGeom prst="rightArrow">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F367E91-5F7F-4761-AD22-6F8BDE507AB9}"/>
              </a:ext>
            </a:extLst>
          </p:cNvPr>
          <p:cNvSpPr/>
          <p:nvPr/>
        </p:nvSpPr>
        <p:spPr>
          <a:xfrm>
            <a:off x="6357062" y="1895242"/>
            <a:ext cx="2170706" cy="983490"/>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t>
            </a:r>
            <a:r>
              <a:rPr lang="vi-VN"/>
              <a:t>ư</a:t>
            </a:r>
            <a:r>
              <a:rPr lang="en-US"/>
              <a:t>ờng học</a:t>
            </a:r>
          </a:p>
        </p:txBody>
      </p:sp>
      <p:sp>
        <p:nvSpPr>
          <p:cNvPr id="11" name="Rectangle: Rounded Corners 10">
            <a:extLst>
              <a:ext uri="{FF2B5EF4-FFF2-40B4-BE49-F238E27FC236}">
                <a16:creationId xmlns:a16="http://schemas.microsoft.com/office/drawing/2014/main" id="{44C20BD4-78F9-4BA1-921C-2227A3B54BDE}"/>
              </a:ext>
            </a:extLst>
          </p:cNvPr>
          <p:cNvSpPr/>
          <p:nvPr/>
        </p:nvSpPr>
        <p:spPr>
          <a:xfrm>
            <a:off x="6353759" y="3204376"/>
            <a:ext cx="2170706" cy="983490"/>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Xã hội</a:t>
            </a:r>
          </a:p>
        </p:txBody>
      </p:sp>
      <p:sp>
        <p:nvSpPr>
          <p:cNvPr id="12" name="Rectangle: Rounded Corners 11">
            <a:extLst>
              <a:ext uri="{FF2B5EF4-FFF2-40B4-BE49-F238E27FC236}">
                <a16:creationId xmlns:a16="http://schemas.microsoft.com/office/drawing/2014/main" id="{A0880FAF-3369-4EA7-BD67-E13E53A4DEF9}"/>
              </a:ext>
            </a:extLst>
          </p:cNvPr>
          <p:cNvSpPr/>
          <p:nvPr/>
        </p:nvSpPr>
        <p:spPr>
          <a:xfrm>
            <a:off x="3737113" y="4195321"/>
            <a:ext cx="1789044" cy="693864"/>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Đọc sách online</a:t>
            </a:r>
          </a:p>
        </p:txBody>
      </p:sp>
      <p:sp>
        <p:nvSpPr>
          <p:cNvPr id="13" name="Rectangle: Rounded Corners 12">
            <a:extLst>
              <a:ext uri="{FF2B5EF4-FFF2-40B4-BE49-F238E27FC236}">
                <a16:creationId xmlns:a16="http://schemas.microsoft.com/office/drawing/2014/main" id="{BCB8D12E-980C-408E-B13F-D64C67C43359}"/>
              </a:ext>
            </a:extLst>
          </p:cNvPr>
          <p:cNvSpPr/>
          <p:nvPr/>
        </p:nvSpPr>
        <p:spPr>
          <a:xfrm>
            <a:off x="3466770" y="3379428"/>
            <a:ext cx="2059388" cy="718979"/>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VÍ điện tử vừa học sinh, phụ huynh và ng</a:t>
            </a:r>
            <a:r>
              <a:rPr lang="vi-VN"/>
              <a:t>ư</a:t>
            </a:r>
            <a:r>
              <a:rPr lang="en-US"/>
              <a:t>ời ngoài</a:t>
            </a:r>
          </a:p>
        </p:txBody>
      </p:sp>
      <p:sp>
        <p:nvSpPr>
          <p:cNvPr id="14" name="Rectangle: Rounded Corners 13">
            <a:extLst>
              <a:ext uri="{FF2B5EF4-FFF2-40B4-BE49-F238E27FC236}">
                <a16:creationId xmlns:a16="http://schemas.microsoft.com/office/drawing/2014/main" id="{935B31F9-4AF4-4594-BEC2-63C247467EE2}"/>
              </a:ext>
            </a:extLst>
          </p:cNvPr>
          <p:cNvSpPr/>
          <p:nvPr/>
        </p:nvSpPr>
        <p:spPr>
          <a:xfrm>
            <a:off x="3609892" y="1852771"/>
            <a:ext cx="2059388" cy="718979"/>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t>
            </a:r>
            <a:r>
              <a:rPr lang="vi-VN"/>
              <a:t>ơ</a:t>
            </a:r>
            <a:r>
              <a:rPr lang="en-US"/>
              <a:t>i cung cấp kiến thức toàn lĩnh vực trên thế giới</a:t>
            </a:r>
          </a:p>
        </p:txBody>
      </p:sp>
      <p:cxnSp>
        <p:nvCxnSpPr>
          <p:cNvPr id="16" name="Straight Arrow Connector 15">
            <a:extLst>
              <a:ext uri="{FF2B5EF4-FFF2-40B4-BE49-F238E27FC236}">
                <a16:creationId xmlns:a16="http://schemas.microsoft.com/office/drawing/2014/main" id="{87AE7DC9-4C90-4BC2-A476-5A16CBDE3638}"/>
              </a:ext>
            </a:extLst>
          </p:cNvPr>
          <p:cNvCxnSpPr>
            <a:stCxn id="5" idx="3"/>
            <a:endCxn id="14" idx="1"/>
          </p:cNvCxnSpPr>
          <p:nvPr/>
        </p:nvCxnSpPr>
        <p:spPr>
          <a:xfrm>
            <a:off x="3093726" y="2212260"/>
            <a:ext cx="516166" cy="1"/>
          </a:xfrm>
          <a:prstGeom prst="straightConnector1">
            <a:avLst/>
          </a:prstGeom>
          <a:ln>
            <a:solidFill>
              <a:srgbClr val="4A86E8"/>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425A542-A448-44C9-8BAC-66A8045D58D6}"/>
              </a:ext>
            </a:extLst>
          </p:cNvPr>
          <p:cNvSpPr/>
          <p:nvPr/>
        </p:nvSpPr>
        <p:spPr>
          <a:xfrm>
            <a:off x="3323645" y="983344"/>
            <a:ext cx="1781092" cy="594840"/>
          </a:xfrm>
          <a:prstGeom prst="roundRect">
            <a:avLst/>
          </a:prstGeom>
          <a:solidFill>
            <a:srgbClr val="76A4EE"/>
          </a:solidFill>
          <a:ln>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Học bạ online</a:t>
            </a:r>
          </a:p>
        </p:txBody>
      </p:sp>
      <p:cxnSp>
        <p:nvCxnSpPr>
          <p:cNvPr id="19" name="Straight Arrow Connector 18">
            <a:extLst>
              <a:ext uri="{FF2B5EF4-FFF2-40B4-BE49-F238E27FC236}">
                <a16:creationId xmlns:a16="http://schemas.microsoft.com/office/drawing/2014/main" id="{79C55B4E-9ABC-4895-B6BE-24DC93A77A5C}"/>
              </a:ext>
            </a:extLst>
          </p:cNvPr>
          <p:cNvCxnSpPr>
            <a:cxnSpLocks/>
            <a:stCxn id="4" idx="3"/>
            <a:endCxn id="18" idx="1"/>
          </p:cNvCxnSpPr>
          <p:nvPr/>
        </p:nvCxnSpPr>
        <p:spPr>
          <a:xfrm>
            <a:off x="3093726" y="1280764"/>
            <a:ext cx="229919" cy="0"/>
          </a:xfrm>
          <a:prstGeom prst="straightConnector1">
            <a:avLst/>
          </a:prstGeom>
          <a:ln>
            <a:solidFill>
              <a:srgbClr val="4A86E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A5A0F7-2A4F-429D-BCAA-E2871EA7306F}"/>
              </a:ext>
            </a:extLst>
          </p:cNvPr>
          <p:cNvCxnSpPr>
            <a:cxnSpLocks/>
            <a:stCxn id="6" idx="3"/>
            <a:endCxn id="13" idx="1"/>
          </p:cNvCxnSpPr>
          <p:nvPr/>
        </p:nvCxnSpPr>
        <p:spPr>
          <a:xfrm>
            <a:off x="3093726" y="3738595"/>
            <a:ext cx="373044" cy="323"/>
          </a:xfrm>
          <a:prstGeom prst="straightConnector1">
            <a:avLst/>
          </a:prstGeom>
          <a:ln>
            <a:solidFill>
              <a:srgbClr val="4A86E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99CD46-D514-4F52-BAD8-FF8D27F9C59C}"/>
              </a:ext>
            </a:extLst>
          </p:cNvPr>
          <p:cNvCxnSpPr>
            <a:cxnSpLocks/>
            <a:stCxn id="7" idx="3"/>
            <a:endCxn id="12" idx="1"/>
          </p:cNvCxnSpPr>
          <p:nvPr/>
        </p:nvCxnSpPr>
        <p:spPr>
          <a:xfrm>
            <a:off x="3093726" y="4542253"/>
            <a:ext cx="643387" cy="0"/>
          </a:xfrm>
          <a:prstGeom prst="straightConnector1">
            <a:avLst/>
          </a:prstGeom>
          <a:ln>
            <a:solidFill>
              <a:srgbClr val="4A86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15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out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out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outVertic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arn(outVertical)">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par>
                                <p:cTn id="60" presetID="16" presetClass="entr" presetSubtype="37"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outVertical)">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255B8C4-7B54-4A63-9F10-8D2BAEE25077}"/>
              </a:ext>
            </a:extLst>
          </p:cNvPr>
          <p:cNvSpPr/>
          <p:nvPr/>
        </p:nvSpPr>
        <p:spPr>
          <a:xfrm>
            <a:off x="1229112" y="955133"/>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Nơi làm thí nghiệm ảo, giả lập các hiện tượng hóa học</a:t>
            </a:r>
            <a:endParaRPr lang="en-US" sz="1600" dirty="0">
              <a:solidFill>
                <a:schemeClr val="tx1"/>
              </a:solidFill>
            </a:endParaRPr>
          </a:p>
        </p:txBody>
      </p:sp>
      <p:sp>
        <p:nvSpPr>
          <p:cNvPr id="4" name="Rectangle 3">
            <a:extLst>
              <a:ext uri="{FF2B5EF4-FFF2-40B4-BE49-F238E27FC236}">
                <a16:creationId xmlns:a16="http://schemas.microsoft.com/office/drawing/2014/main" id="{EA27A45F-2BA5-4DBD-9D01-FC20FC14EA6E}"/>
              </a:ext>
            </a:extLst>
          </p:cNvPr>
          <p:cNvSpPr/>
          <p:nvPr/>
        </p:nvSpPr>
        <p:spPr>
          <a:xfrm>
            <a:off x="1420209" y="404568"/>
            <a:ext cx="5917005" cy="923330"/>
          </a:xfrm>
          <a:prstGeom prst="rect">
            <a:avLst/>
          </a:prstGeom>
          <a:noFill/>
        </p:spPr>
        <p:txBody>
          <a:bodyPr wrap="square" lIns="91440" tIns="45720" rIns="91440" bIns="45720">
            <a:spAutoFit/>
          </a:bodyPr>
          <a:lstStyle/>
          <a:p>
            <a:pPr algn="ctr"/>
            <a:r>
              <a:rPr lang="vi-V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Chemistry Online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Rounded Corners 4">
            <a:extLst>
              <a:ext uri="{FF2B5EF4-FFF2-40B4-BE49-F238E27FC236}">
                <a16:creationId xmlns:a16="http://schemas.microsoft.com/office/drawing/2014/main" id="{E15E2A9D-A10B-4440-8F42-576332B57EA1}"/>
              </a:ext>
            </a:extLst>
          </p:cNvPr>
          <p:cNvSpPr/>
          <p:nvPr/>
        </p:nvSpPr>
        <p:spPr>
          <a:xfrm>
            <a:off x="1422400" y="2330450"/>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Nơi giả lập các hiện tượng vật lí</a:t>
            </a:r>
            <a:endParaRPr lang="en-US" sz="1600" dirty="0">
              <a:solidFill>
                <a:schemeClr val="tx1"/>
              </a:solidFill>
            </a:endParaRPr>
          </a:p>
        </p:txBody>
      </p:sp>
      <p:sp>
        <p:nvSpPr>
          <p:cNvPr id="6" name="Rectangle 5">
            <a:extLst>
              <a:ext uri="{FF2B5EF4-FFF2-40B4-BE49-F238E27FC236}">
                <a16:creationId xmlns:a16="http://schemas.microsoft.com/office/drawing/2014/main" id="{C8C5FE77-0603-488D-B28B-0CBE3B0B3A8D}"/>
              </a:ext>
            </a:extLst>
          </p:cNvPr>
          <p:cNvSpPr/>
          <p:nvPr/>
        </p:nvSpPr>
        <p:spPr>
          <a:xfrm>
            <a:off x="1998218" y="1779885"/>
            <a:ext cx="5147564" cy="923330"/>
          </a:xfrm>
          <a:prstGeom prst="rect">
            <a:avLst/>
          </a:prstGeom>
          <a:noFill/>
        </p:spPr>
        <p:txBody>
          <a:bodyPr wrap="none" lIns="91440" tIns="45720" rIns="91440" bIns="45720">
            <a:spAutoFit/>
          </a:bodyPr>
          <a:lstStyle/>
          <a:p>
            <a:pPr algn="ctr"/>
            <a:r>
              <a:rPr lang="vi-VN" sz="5400" b="1" dirty="0">
                <a:ln w="12700">
                  <a:solidFill>
                    <a:schemeClr val="accent1"/>
                  </a:solidFill>
                  <a:prstDash val="solid"/>
                </a:ln>
                <a:solidFill>
                  <a:srgbClr val="FF3300"/>
                </a:solidFill>
                <a:effectLst>
                  <a:outerShdw dist="38100" dir="2640000" algn="bl" rotWithShape="0">
                    <a:schemeClr val="accent1"/>
                  </a:outerShdw>
                </a:effectLst>
              </a:rPr>
              <a:t>Physics Online</a:t>
            </a:r>
            <a:endParaRPr lang="en-US" sz="5400" b="1" dirty="0">
              <a:ln w="12700">
                <a:solidFill>
                  <a:schemeClr val="accent1"/>
                </a:solidFill>
                <a:prstDash val="solid"/>
              </a:ln>
              <a:solidFill>
                <a:srgbClr val="FF3300"/>
              </a:solidFill>
              <a:effectLst>
                <a:outerShdw dist="38100" dir="2640000" algn="bl" rotWithShape="0">
                  <a:schemeClr val="accent1"/>
                </a:outerShdw>
              </a:effectLst>
            </a:endParaRPr>
          </a:p>
        </p:txBody>
      </p:sp>
      <p:sp>
        <p:nvSpPr>
          <p:cNvPr id="7" name="Rectangle: Rounded Corners 6">
            <a:extLst>
              <a:ext uri="{FF2B5EF4-FFF2-40B4-BE49-F238E27FC236}">
                <a16:creationId xmlns:a16="http://schemas.microsoft.com/office/drawing/2014/main" id="{7E9F0496-C706-4391-84BB-44853626E779}"/>
              </a:ext>
            </a:extLst>
          </p:cNvPr>
          <p:cNvSpPr/>
          <p:nvPr/>
        </p:nvSpPr>
        <p:spPr>
          <a:xfrm>
            <a:off x="1496742" y="3705767"/>
            <a:ext cx="6299200" cy="11049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Nơi trao đổi mua bán giữa các người dùng</a:t>
            </a:r>
            <a:endParaRPr lang="en-US" sz="1600" dirty="0">
              <a:solidFill>
                <a:schemeClr val="tx1"/>
              </a:solidFill>
            </a:endParaRPr>
          </a:p>
        </p:txBody>
      </p:sp>
      <p:sp>
        <p:nvSpPr>
          <p:cNvPr id="8" name="Rectangle 7">
            <a:extLst>
              <a:ext uri="{FF2B5EF4-FFF2-40B4-BE49-F238E27FC236}">
                <a16:creationId xmlns:a16="http://schemas.microsoft.com/office/drawing/2014/main" id="{FFFD911A-7743-466D-8A73-160533D1E987}"/>
              </a:ext>
            </a:extLst>
          </p:cNvPr>
          <p:cNvSpPr/>
          <p:nvPr/>
        </p:nvSpPr>
        <p:spPr>
          <a:xfrm>
            <a:off x="2264923" y="3155202"/>
            <a:ext cx="4762843" cy="923330"/>
          </a:xfrm>
          <a:prstGeom prst="rect">
            <a:avLst/>
          </a:prstGeom>
          <a:noFill/>
        </p:spPr>
        <p:txBody>
          <a:bodyPr wrap="none" lIns="91440" tIns="45720" rIns="91440" bIns="45720">
            <a:spAutoFit/>
          </a:bodyPr>
          <a:lstStyle/>
          <a:p>
            <a:pPr algn="ctr"/>
            <a:r>
              <a:rPr lang="vi-VN" sz="5400" b="1" dirty="0">
                <a:ln w="12700">
                  <a:solidFill>
                    <a:schemeClr val="accent5"/>
                  </a:solidFill>
                  <a:prstDash val="solid"/>
                </a:ln>
                <a:pattFill prst="ltDnDiag">
                  <a:fgClr>
                    <a:schemeClr val="accent5">
                      <a:lumMod val="60000"/>
                      <a:lumOff val="40000"/>
                    </a:schemeClr>
                  </a:fgClr>
                  <a:bgClr>
                    <a:schemeClr val="bg1"/>
                  </a:bgClr>
                </a:pattFill>
              </a:rPr>
              <a:t>Market Online</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9" name="Rectangle: Rounded Corners 8">
            <a:extLst>
              <a:ext uri="{FF2B5EF4-FFF2-40B4-BE49-F238E27FC236}">
                <a16:creationId xmlns:a16="http://schemas.microsoft.com/office/drawing/2014/main" id="{91037EFB-1C60-47B8-9AFF-765891B6BD9E}"/>
              </a:ext>
            </a:extLst>
          </p:cNvPr>
          <p:cNvSpPr/>
          <p:nvPr/>
        </p:nvSpPr>
        <p:spPr>
          <a:xfrm>
            <a:off x="2497873" y="1851102"/>
            <a:ext cx="4073912" cy="147071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900">
                <a:ln>
                  <a:solidFill>
                    <a:schemeClr val="tx1"/>
                  </a:solidFill>
                </a:ln>
                <a:latin typeface="Times New Roman" panose="02020603050405020304" pitchFamily="18" charset="0"/>
                <a:cs typeface="Times New Roman" panose="02020603050405020304" pitchFamily="18" charset="0"/>
              </a:rPr>
              <a:t>Các nền tảng cùng hệ thống</a:t>
            </a:r>
          </a:p>
        </p:txBody>
      </p:sp>
    </p:spTree>
    <p:extLst>
      <p:ext uri="{BB962C8B-B14F-4D97-AF65-F5344CB8AC3E}">
        <p14:creationId xmlns:p14="http://schemas.microsoft.com/office/powerpoint/2010/main" val="9002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6" presetClass="entr" presetSubtype="37"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outVertical)">
                                      <p:cBhvr>
                                        <p:cTn id="18" dur="500"/>
                                        <p:tgtEl>
                                          <p:spTgt spid="3"/>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500"/>
                                        <p:tgtEl>
                                          <p:spTgt spid="6"/>
                                        </p:tgtEl>
                                      </p:cBhvr>
                                    </p:animEffect>
                                  </p:childTnLst>
                                </p:cTn>
                              </p:par>
                              <p:par>
                                <p:cTn id="22" presetID="16" presetClass="entr" presetSubtype="37" fill="hold" grpId="0" nodeType="withEffect">
                                  <p:stCondLst>
                                    <p:cond delay="500"/>
                                  </p:stCondLst>
                                  <p:childTnLst>
                                    <p:set>
                                      <p:cBhvr>
                                        <p:cTn id="23" dur="1" fill="hold">
                                          <p:stCondLst>
                                            <p:cond delay="0"/>
                                          </p:stCondLst>
                                        </p:cTn>
                                        <p:tgtEl>
                                          <p:spTgt spid="5"/>
                                        </p:tgtEl>
                                        <p:attrNameLst>
                                          <p:attrName>style.visibility</p:attrName>
                                        </p:attrNameLst>
                                      </p:cBhvr>
                                      <p:to>
                                        <p:strVal val="visible"/>
                                      </p:to>
                                    </p:set>
                                    <p:animEffect transition="in" filter="barn(outVertical)">
                                      <p:cBhvr>
                                        <p:cTn id="24" dur="500"/>
                                        <p:tgtEl>
                                          <p:spTgt spid="5"/>
                                        </p:tgtEl>
                                      </p:cBhvr>
                                    </p:animEffect>
                                  </p:childTnLst>
                                </p:cTn>
                              </p:par>
                              <p:par>
                                <p:cTn id="25" presetID="16" presetClass="entr" presetSubtype="37"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barn(outVertical)">
                                      <p:cBhvr>
                                        <p:cTn id="27" dur="500"/>
                                        <p:tgtEl>
                                          <p:spTgt spid="8"/>
                                        </p:tgtEl>
                                      </p:cBhvr>
                                    </p:animEffect>
                                  </p:childTnLst>
                                </p:cTn>
                              </p:par>
                              <p:par>
                                <p:cTn id="28" presetID="16" presetClass="entr" presetSubtype="37" fill="hold" grpId="0" nodeType="withEffect">
                                  <p:stCondLst>
                                    <p:cond delay="1000"/>
                                  </p:stCondLst>
                                  <p:childTnLst>
                                    <p:set>
                                      <p:cBhvr>
                                        <p:cTn id="29" dur="1" fill="hold">
                                          <p:stCondLst>
                                            <p:cond delay="0"/>
                                          </p:stCondLst>
                                        </p:cTn>
                                        <p:tgtEl>
                                          <p:spTgt spid="7"/>
                                        </p:tgtEl>
                                        <p:attrNameLst>
                                          <p:attrName>style.visibility</p:attrName>
                                        </p:attrNameLst>
                                      </p:cBhvr>
                                      <p:to>
                                        <p:strVal val="visible"/>
                                      </p:to>
                                    </p:set>
                                    <p:animEffect transition="in" filter="barn(out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29;p4">
            <a:extLst>
              <a:ext uri="{FF2B5EF4-FFF2-40B4-BE49-F238E27FC236}">
                <a16:creationId xmlns:a16="http://schemas.microsoft.com/office/drawing/2014/main" id="{FA4FCE4B-AE56-495E-8932-2D7ED63AE7C9}"/>
              </a:ext>
            </a:extLst>
          </p:cNvPr>
          <p:cNvGrpSpPr/>
          <p:nvPr/>
        </p:nvGrpSpPr>
        <p:grpSpPr>
          <a:xfrm>
            <a:off x="311700" y="285750"/>
            <a:ext cx="8520600" cy="640080"/>
            <a:chOff x="311700" y="285750"/>
            <a:chExt cx="8520600" cy="640080"/>
          </a:xfrm>
        </p:grpSpPr>
        <p:sp>
          <p:nvSpPr>
            <p:cNvPr id="3" name="Google Shape;130;p4">
              <a:extLst>
                <a:ext uri="{FF2B5EF4-FFF2-40B4-BE49-F238E27FC236}">
                  <a16:creationId xmlns:a16="http://schemas.microsoft.com/office/drawing/2014/main" id="{8FB7B762-0315-467B-9BAA-96508C15DB7F}"/>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 name="Google Shape;131;p4">
              <a:extLst>
                <a:ext uri="{FF2B5EF4-FFF2-40B4-BE49-F238E27FC236}">
                  <a16:creationId xmlns:a16="http://schemas.microsoft.com/office/drawing/2014/main" id="{70902B87-E65E-435F-AB06-95B38E57DB15}"/>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sp>
        <p:nvSpPr>
          <p:cNvPr id="5" name="Google Shape;131;p4">
            <a:extLst>
              <a:ext uri="{FF2B5EF4-FFF2-40B4-BE49-F238E27FC236}">
                <a16:creationId xmlns:a16="http://schemas.microsoft.com/office/drawing/2014/main" id="{A7C36FCA-A8DC-4378-AF2A-580180996856}"/>
              </a:ext>
            </a:extLst>
          </p:cNvPr>
          <p:cNvSpPr txBox="1"/>
          <p:nvPr/>
        </p:nvSpPr>
        <p:spPr>
          <a:xfrm>
            <a:off x="3711958" y="346379"/>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Chức năng</a:t>
            </a:r>
            <a:endParaRPr sz="2800" b="0" i="0" u="none" strike="noStrike" cap="none">
              <a:solidFill>
                <a:srgbClr val="0000FF"/>
              </a:solidFill>
              <a:latin typeface="Arial"/>
              <a:ea typeface="Arial"/>
              <a:cs typeface="Arial"/>
              <a:sym typeface="Arial"/>
            </a:endParaRPr>
          </a:p>
        </p:txBody>
      </p:sp>
    </p:spTree>
    <p:extLst>
      <p:ext uri="{BB962C8B-B14F-4D97-AF65-F5344CB8AC3E}">
        <p14:creationId xmlns:p14="http://schemas.microsoft.com/office/powerpoint/2010/main" val="2351106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A68F539-A38F-4453-AEDA-4BE129DD921E}"/>
              </a:ext>
            </a:extLst>
          </p:cNvPr>
          <p:cNvSpPr/>
          <p:nvPr/>
        </p:nvSpPr>
        <p:spPr>
          <a:xfrm>
            <a:off x="328346" y="1513751"/>
            <a:ext cx="2763024" cy="7547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i="1" dirty="0">
                <a:solidFill>
                  <a:schemeClr val="tx1"/>
                </a:solidFill>
              </a:rPr>
              <a:t>Chứa những ghi chú của học sinh</a:t>
            </a:r>
            <a:endParaRPr lang="en-US" sz="1600" b="1" i="1" dirty="0">
              <a:solidFill>
                <a:schemeClr val="tx1"/>
              </a:solidFill>
            </a:endParaRPr>
          </a:p>
        </p:txBody>
      </p:sp>
      <p:sp>
        <p:nvSpPr>
          <p:cNvPr id="4" name="Rectangle 3">
            <a:extLst>
              <a:ext uri="{FF2B5EF4-FFF2-40B4-BE49-F238E27FC236}">
                <a16:creationId xmlns:a16="http://schemas.microsoft.com/office/drawing/2014/main" id="{C2EE8313-029F-4D46-B01D-9E24B280779D}"/>
              </a:ext>
            </a:extLst>
          </p:cNvPr>
          <p:cNvSpPr/>
          <p:nvPr/>
        </p:nvSpPr>
        <p:spPr>
          <a:xfrm>
            <a:off x="713431" y="590421"/>
            <a:ext cx="1992854" cy="923330"/>
          </a:xfrm>
          <a:prstGeom prst="rect">
            <a:avLst/>
          </a:prstGeom>
          <a:noFill/>
        </p:spPr>
        <p:txBody>
          <a:bodyPr wrap="none" lIns="91440" tIns="45720" rIns="91440" bIns="45720">
            <a:spAutoFit/>
          </a:bodyPr>
          <a:lstStyle/>
          <a:p>
            <a:pPr algn="ctr"/>
            <a:r>
              <a:rPr lang="vi-VN" sz="5400" dirty="0">
                <a:ln w="0">
                  <a:solidFill>
                    <a:schemeClr val="tx1"/>
                  </a:solidFill>
                </a:ln>
                <a:solidFill>
                  <a:srgbClr val="DBF200"/>
                </a:solidFill>
                <a:effectLst>
                  <a:reflection blurRad="6350" stA="53000" endA="300" endPos="35500" dir="5400000" sy="-90000" algn="bl" rotWithShape="0"/>
                </a:effectLst>
              </a:rPr>
              <a:t>Notes</a:t>
            </a:r>
            <a:endParaRPr lang="en-US" sz="5400" dirty="0">
              <a:ln w="0">
                <a:solidFill>
                  <a:schemeClr val="tx1"/>
                </a:solidFill>
              </a:ln>
              <a:solidFill>
                <a:srgbClr val="DBF200"/>
              </a:solidFill>
              <a:effectLst>
                <a:reflection blurRad="6350" stA="53000" endA="300" endPos="35500" dir="5400000" sy="-90000" algn="bl" rotWithShape="0"/>
              </a:effectLst>
            </a:endParaRPr>
          </a:p>
        </p:txBody>
      </p:sp>
      <p:sp>
        <p:nvSpPr>
          <p:cNvPr id="5" name="Rectangle: Rounded Corners 4">
            <a:extLst>
              <a:ext uri="{FF2B5EF4-FFF2-40B4-BE49-F238E27FC236}">
                <a16:creationId xmlns:a16="http://schemas.microsoft.com/office/drawing/2014/main" id="{C4C5EB24-83BC-4BDE-A559-37E6E47DEC3F}"/>
              </a:ext>
            </a:extLst>
          </p:cNvPr>
          <p:cNvSpPr/>
          <p:nvPr/>
        </p:nvSpPr>
        <p:spPr>
          <a:xfrm>
            <a:off x="3190123" y="1514808"/>
            <a:ext cx="2763024" cy="7547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i="1" dirty="0">
                <a:solidFill>
                  <a:schemeClr val="tx1"/>
                </a:solidFill>
              </a:rPr>
              <a:t>Nơi lưu </a:t>
            </a:r>
            <a:r>
              <a:rPr lang="vi-VN" sz="1600" b="1" i="1">
                <a:solidFill>
                  <a:schemeClr val="tx1"/>
                </a:solidFill>
              </a:rPr>
              <a:t>trữ </a:t>
            </a:r>
            <a:r>
              <a:rPr lang="en-US" sz="1600" b="1" i="1">
                <a:solidFill>
                  <a:schemeClr val="tx1"/>
                </a:solidFill>
              </a:rPr>
              <a:t>file </a:t>
            </a:r>
            <a:r>
              <a:rPr lang="vi-VN" sz="1600" b="1" i="1">
                <a:solidFill>
                  <a:schemeClr val="tx1"/>
                </a:solidFill>
              </a:rPr>
              <a:t>đồng </a:t>
            </a:r>
            <a:r>
              <a:rPr lang="vi-VN" sz="1600" b="1" i="1" dirty="0">
                <a:solidFill>
                  <a:schemeClr val="tx1"/>
                </a:solidFill>
              </a:rPr>
              <a:t>bộ hóa online</a:t>
            </a:r>
            <a:endParaRPr lang="en-US" sz="1600" b="1" i="1" dirty="0">
              <a:solidFill>
                <a:schemeClr val="tx1"/>
              </a:solidFill>
            </a:endParaRPr>
          </a:p>
        </p:txBody>
      </p:sp>
      <p:sp>
        <p:nvSpPr>
          <p:cNvPr id="6" name="Rectangle 5">
            <a:extLst>
              <a:ext uri="{FF2B5EF4-FFF2-40B4-BE49-F238E27FC236}">
                <a16:creationId xmlns:a16="http://schemas.microsoft.com/office/drawing/2014/main" id="{87176E20-C05E-4368-8987-BFE4D656620C}"/>
              </a:ext>
            </a:extLst>
          </p:cNvPr>
          <p:cNvSpPr/>
          <p:nvPr/>
        </p:nvSpPr>
        <p:spPr>
          <a:xfrm>
            <a:off x="3190123" y="735542"/>
            <a:ext cx="2763024" cy="923330"/>
          </a:xfrm>
          <a:prstGeom prst="rect">
            <a:avLst/>
          </a:prstGeom>
          <a:noFill/>
        </p:spPr>
        <p:txBody>
          <a:bodyPr wrap="square" lIns="91440" tIns="45720" rIns="91440" bIns="45720">
            <a:spAutoFit/>
          </a:bodyPr>
          <a:lstStyle/>
          <a:p>
            <a:pPr algn="ctr"/>
            <a:r>
              <a:rPr lang="vi-VN"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FileLive</a:t>
            </a:r>
            <a:endPar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Rectangle: Rounded Corners 6">
            <a:extLst>
              <a:ext uri="{FF2B5EF4-FFF2-40B4-BE49-F238E27FC236}">
                <a16:creationId xmlns:a16="http://schemas.microsoft.com/office/drawing/2014/main" id="{28ED274B-4C17-44FA-B55B-579533894D2C}"/>
              </a:ext>
            </a:extLst>
          </p:cNvPr>
          <p:cNvSpPr/>
          <p:nvPr/>
        </p:nvSpPr>
        <p:spPr>
          <a:xfrm>
            <a:off x="6321210" y="1513751"/>
            <a:ext cx="2800767" cy="7547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i="1" dirty="0">
                <a:solidFill>
                  <a:schemeClr val="tx1"/>
                </a:solidFill>
              </a:rPr>
              <a:t>Nơi lưu trữ hình ảnh online</a:t>
            </a:r>
            <a:endParaRPr lang="en-US" sz="1600" b="1" i="1" dirty="0">
              <a:solidFill>
                <a:schemeClr val="tx1"/>
              </a:solidFill>
            </a:endParaRPr>
          </a:p>
        </p:txBody>
      </p:sp>
      <p:sp>
        <p:nvSpPr>
          <p:cNvPr id="8" name="Rectangle 7">
            <a:extLst>
              <a:ext uri="{FF2B5EF4-FFF2-40B4-BE49-F238E27FC236}">
                <a16:creationId xmlns:a16="http://schemas.microsoft.com/office/drawing/2014/main" id="{4FFD1046-CCD5-4F93-95E4-BF5F0A2861CA}"/>
              </a:ext>
            </a:extLst>
          </p:cNvPr>
          <p:cNvSpPr/>
          <p:nvPr/>
        </p:nvSpPr>
        <p:spPr>
          <a:xfrm>
            <a:off x="6321211" y="735542"/>
            <a:ext cx="2800767" cy="923330"/>
          </a:xfrm>
          <a:prstGeom prst="rect">
            <a:avLst/>
          </a:prstGeom>
          <a:noFill/>
        </p:spPr>
        <p:txBody>
          <a:bodyPr wrap="none" lIns="91440" tIns="45720" rIns="91440" bIns="45720">
            <a:spAutoFit/>
          </a:bodyPr>
          <a:lstStyle/>
          <a:p>
            <a:pPr algn="ctr"/>
            <a:r>
              <a:rPr lang="vi-V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ImgLive</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Rectangle: Rounded Corners 8">
            <a:extLst>
              <a:ext uri="{FF2B5EF4-FFF2-40B4-BE49-F238E27FC236}">
                <a16:creationId xmlns:a16="http://schemas.microsoft.com/office/drawing/2014/main" id="{2D6F9886-1E99-4904-86C6-8096379E05BD}"/>
              </a:ext>
            </a:extLst>
          </p:cNvPr>
          <p:cNvSpPr/>
          <p:nvPr/>
        </p:nvSpPr>
        <p:spPr>
          <a:xfrm>
            <a:off x="328346" y="3931421"/>
            <a:ext cx="2763024" cy="92333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i="1" dirty="0">
                <a:solidFill>
                  <a:schemeClr val="tx1"/>
                </a:solidFill>
              </a:rPr>
              <a:t>Nơi chia sẻ video, người dùng có thể tải lên hoặc tải xuống</a:t>
            </a:r>
            <a:endParaRPr lang="en-US" sz="1600" b="1" i="1" dirty="0">
              <a:solidFill>
                <a:schemeClr val="tx1"/>
              </a:solidFill>
            </a:endParaRPr>
          </a:p>
        </p:txBody>
      </p:sp>
      <p:sp>
        <p:nvSpPr>
          <p:cNvPr id="10" name="Rectangle 9">
            <a:extLst>
              <a:ext uri="{FF2B5EF4-FFF2-40B4-BE49-F238E27FC236}">
                <a16:creationId xmlns:a16="http://schemas.microsoft.com/office/drawing/2014/main" id="{8C8F15A8-0F72-43B7-AF70-5AB024F29E4A}"/>
              </a:ext>
            </a:extLst>
          </p:cNvPr>
          <p:cNvSpPr/>
          <p:nvPr/>
        </p:nvSpPr>
        <p:spPr>
          <a:xfrm>
            <a:off x="713432" y="2994280"/>
            <a:ext cx="1992853" cy="923330"/>
          </a:xfrm>
          <a:prstGeom prst="rect">
            <a:avLst/>
          </a:prstGeom>
          <a:noFill/>
        </p:spPr>
        <p:txBody>
          <a:bodyPr wrap="none" lIns="91440" tIns="45720" rIns="91440" bIns="45720">
            <a:spAutoFit/>
          </a:bodyPr>
          <a:lstStyle/>
          <a:p>
            <a:pPr algn="ctr"/>
            <a:r>
              <a:rPr lang="vi-VN" sz="5400" dirty="0">
                <a:ln w="0"/>
                <a:solidFill>
                  <a:srgbClr val="FF0000"/>
                </a:solidFill>
                <a:effectLst>
                  <a:reflection blurRad="6350" stA="53000" endA="300" endPos="35500" dir="5400000" sy="-90000" algn="bl" rotWithShape="0"/>
                </a:effectLst>
              </a:rPr>
              <a:t>Muvic</a:t>
            </a:r>
            <a:endParaRPr lang="en-US" sz="5400" dirty="0">
              <a:ln w="0"/>
              <a:solidFill>
                <a:srgbClr val="FF0000"/>
              </a:solidFill>
              <a:effectLst>
                <a:reflection blurRad="6350" stA="53000" endA="300" endPos="35500" dir="5400000" sy="-90000" algn="bl" rotWithShape="0"/>
              </a:effectLst>
            </a:endParaRPr>
          </a:p>
        </p:txBody>
      </p:sp>
      <p:sp>
        <p:nvSpPr>
          <p:cNvPr id="12" name="Rectangle: Rounded Corners 11">
            <a:extLst>
              <a:ext uri="{FF2B5EF4-FFF2-40B4-BE49-F238E27FC236}">
                <a16:creationId xmlns:a16="http://schemas.microsoft.com/office/drawing/2014/main" id="{F1007DDB-09D3-4084-AFFD-B997BD0E08D7}"/>
              </a:ext>
            </a:extLst>
          </p:cNvPr>
          <p:cNvSpPr/>
          <p:nvPr/>
        </p:nvSpPr>
        <p:spPr>
          <a:xfrm>
            <a:off x="3289608" y="3828061"/>
            <a:ext cx="2763024" cy="7547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a:solidFill>
                  <a:schemeClr val="tx1"/>
                </a:solidFill>
              </a:rPr>
              <a:t>Dịch vụ email gửi thư, đính kèm file</a:t>
            </a:r>
            <a:endParaRPr lang="en-US" sz="1600" b="1" i="1" dirty="0">
              <a:solidFill>
                <a:schemeClr val="tx1"/>
              </a:solidFill>
            </a:endParaRPr>
          </a:p>
        </p:txBody>
      </p:sp>
      <p:sp>
        <p:nvSpPr>
          <p:cNvPr id="13" name="Rectangle 12">
            <a:extLst>
              <a:ext uri="{FF2B5EF4-FFF2-40B4-BE49-F238E27FC236}">
                <a16:creationId xmlns:a16="http://schemas.microsoft.com/office/drawing/2014/main" id="{AE0FF5CD-6263-4DA5-9AB2-714EAFB4DFBF}"/>
              </a:ext>
            </a:extLst>
          </p:cNvPr>
          <p:cNvSpPr/>
          <p:nvPr/>
        </p:nvSpPr>
        <p:spPr>
          <a:xfrm>
            <a:off x="3190123" y="3048795"/>
            <a:ext cx="309519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Nat Chat</a:t>
            </a:r>
            <a:endPar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7552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grpId="0" nodeType="with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par>
                                <p:cTn id="26" presetID="16" presetClass="entr" presetSubtype="21" fill="hold" grpId="0" nodeType="withEffect">
                                  <p:stCondLst>
                                    <p:cond delay="200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250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2"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CA915-6D65-47BE-8C18-E2CBB29036BF}"/>
              </a:ext>
            </a:extLst>
          </p:cNvPr>
          <p:cNvSpPr txBox="1"/>
          <p:nvPr/>
        </p:nvSpPr>
        <p:spPr>
          <a:xfrm>
            <a:off x="1085385" y="2125474"/>
            <a:ext cx="6973229" cy="892552"/>
          </a:xfrm>
          <a:prstGeom prst="rect">
            <a:avLst/>
          </a:prstGeom>
          <a:noFill/>
        </p:spPr>
        <p:txBody>
          <a:bodyPr wrap="square" rtlCol="0">
            <a:spAutoFit/>
          </a:bodyPr>
          <a:lstStyle/>
          <a:p>
            <a:pPr algn="ctr"/>
            <a:r>
              <a:rPr lang="en-US" sz="2600" b="1" i="1"/>
              <a:t>Cám </a:t>
            </a:r>
            <a:r>
              <a:rPr lang="vi-VN" sz="2600" b="1" i="1"/>
              <a:t>ơ</a:t>
            </a:r>
            <a:r>
              <a:rPr lang="en-US" sz="2600" b="1" i="1"/>
              <a:t>n thầy cô đã theo dõi bài thuyết trình dự án </a:t>
            </a:r>
            <a:r>
              <a:rPr lang="en-US" sz="2600" b="1" i="1">
                <a:solidFill>
                  <a:srgbClr val="00B0F0"/>
                </a:solidFill>
              </a:rPr>
              <a:t>ISOS</a:t>
            </a:r>
            <a:r>
              <a:rPr lang="en-US" sz="2600" b="1" i="1"/>
              <a:t> của nhóm em.</a:t>
            </a:r>
          </a:p>
        </p:txBody>
      </p:sp>
      <p:sp>
        <p:nvSpPr>
          <p:cNvPr id="4" name="TextBox 3">
            <a:extLst>
              <a:ext uri="{FF2B5EF4-FFF2-40B4-BE49-F238E27FC236}">
                <a16:creationId xmlns:a16="http://schemas.microsoft.com/office/drawing/2014/main" id="{0F7C3B59-E532-40FA-990C-C33EB9D4E90B}"/>
              </a:ext>
            </a:extLst>
          </p:cNvPr>
          <p:cNvSpPr txBox="1"/>
          <p:nvPr/>
        </p:nvSpPr>
        <p:spPr>
          <a:xfrm>
            <a:off x="598447" y="4454965"/>
            <a:ext cx="7947104" cy="492443"/>
          </a:xfrm>
          <a:prstGeom prst="rect">
            <a:avLst/>
          </a:prstGeom>
          <a:noFill/>
        </p:spPr>
        <p:txBody>
          <a:bodyPr wrap="square" rtlCol="0">
            <a:spAutoFit/>
          </a:bodyPr>
          <a:lstStyle/>
          <a:p>
            <a:pPr algn="ctr"/>
            <a:r>
              <a:rPr lang="en-US" sz="2600" i="1"/>
              <a:t>Nguyễn Hữu Thọ (Juto) 11A10 - Mai Hữu Hậu 11A7</a:t>
            </a:r>
          </a:p>
        </p:txBody>
      </p:sp>
      <p:sp>
        <p:nvSpPr>
          <p:cNvPr id="5" name="Rectangle 4">
            <a:extLst>
              <a:ext uri="{FF2B5EF4-FFF2-40B4-BE49-F238E27FC236}">
                <a16:creationId xmlns:a16="http://schemas.microsoft.com/office/drawing/2014/main" id="{7872D0DB-AD74-4458-B75E-1247B2B6B0D1}"/>
              </a:ext>
            </a:extLst>
          </p:cNvPr>
          <p:cNvSpPr/>
          <p:nvPr/>
        </p:nvSpPr>
        <p:spPr>
          <a:xfrm>
            <a:off x="1328965" y="165315"/>
            <a:ext cx="6486071" cy="523220"/>
          </a:xfrm>
          <a:prstGeom prst="rect">
            <a:avLst/>
          </a:prstGeom>
        </p:spPr>
        <p:txBody>
          <a:bodyPr wrap="none">
            <a:spAutoFit/>
          </a:bodyPr>
          <a:lstStyle/>
          <a:p>
            <a:pPr algn="ctr"/>
            <a:r>
              <a:rPr lang="en-US" sz="2800" i="1"/>
              <a:t>Ý tưởng khoa học kỹ thuật 2019 – 2020</a:t>
            </a:r>
          </a:p>
        </p:txBody>
      </p:sp>
    </p:spTree>
    <p:extLst>
      <p:ext uri="{BB962C8B-B14F-4D97-AF65-F5344CB8AC3E}">
        <p14:creationId xmlns:p14="http://schemas.microsoft.com/office/powerpoint/2010/main" val="106506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endCondLst>
                                    <p:cond evt="onNext" delay="0">
                                      <p:tgtEl>
                                        <p:sldTgt/>
                                      </p:tgtEl>
                                    </p:cond>
                                  </p:endCondLst>
                                  <p:childTnLst>
                                    <p:animRot by="120000">
                                      <p:cBhvr>
                                        <p:cTn id="6" dur="300" fill="hold">
                                          <p:stCondLst>
                                            <p:cond delay="0"/>
                                          </p:stCondLst>
                                        </p:cTn>
                                        <p:tgtEl>
                                          <p:spTgt spid="2"/>
                                        </p:tgtEl>
                                        <p:attrNameLst>
                                          <p:attrName>r</p:attrName>
                                        </p:attrNameLst>
                                      </p:cBhvr>
                                    </p:animRot>
                                    <p:animRot by="-240000">
                                      <p:cBhvr>
                                        <p:cTn id="7" dur="600" fill="hold">
                                          <p:stCondLst>
                                            <p:cond delay="600"/>
                                          </p:stCondLst>
                                        </p:cTn>
                                        <p:tgtEl>
                                          <p:spTgt spid="2"/>
                                        </p:tgtEl>
                                        <p:attrNameLst>
                                          <p:attrName>r</p:attrName>
                                        </p:attrNameLst>
                                      </p:cBhvr>
                                    </p:animRot>
                                    <p:animRot by="240000">
                                      <p:cBhvr>
                                        <p:cTn id="8" dur="600" fill="hold">
                                          <p:stCondLst>
                                            <p:cond delay="1200"/>
                                          </p:stCondLst>
                                        </p:cTn>
                                        <p:tgtEl>
                                          <p:spTgt spid="2"/>
                                        </p:tgtEl>
                                        <p:attrNameLst>
                                          <p:attrName>r</p:attrName>
                                        </p:attrNameLst>
                                      </p:cBhvr>
                                    </p:animRot>
                                    <p:animRot by="-240000">
                                      <p:cBhvr>
                                        <p:cTn id="9" dur="600" fill="hold">
                                          <p:stCondLst>
                                            <p:cond delay="1800"/>
                                          </p:stCondLst>
                                        </p:cTn>
                                        <p:tgtEl>
                                          <p:spTgt spid="2"/>
                                        </p:tgtEl>
                                        <p:attrNameLst>
                                          <p:attrName>r</p:attrName>
                                        </p:attrNameLst>
                                      </p:cBhvr>
                                    </p:animRot>
                                    <p:animRot by="120000">
                                      <p:cBhvr>
                                        <p:cTn id="10" dur="600" fill="hold">
                                          <p:stCondLst>
                                            <p:cond delay="24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577BF0A-320E-43A3-B932-F07605CC2643}"/>
              </a:ext>
            </a:extLst>
          </p:cNvPr>
          <p:cNvGraphicFramePr/>
          <p:nvPr>
            <p:extLst>
              <p:ext uri="{D42A27DB-BD31-4B8C-83A1-F6EECF244321}">
                <p14:modId xmlns:p14="http://schemas.microsoft.com/office/powerpoint/2010/main" val="2664405654"/>
              </p:ext>
            </p:extLst>
          </p:nvPr>
        </p:nvGraphicFramePr>
        <p:xfrm>
          <a:off x="1524000" y="98425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oogle Shape;131;p4">
            <a:extLst>
              <a:ext uri="{FF2B5EF4-FFF2-40B4-BE49-F238E27FC236}">
                <a16:creationId xmlns:a16="http://schemas.microsoft.com/office/drawing/2014/main" id="{162ECDD8-B535-40CD-9F4F-C0D2065C0481}"/>
              </a:ext>
            </a:extLst>
          </p:cNvPr>
          <p:cNvSpPr txBox="1"/>
          <p:nvPr/>
        </p:nvSpPr>
        <p:spPr>
          <a:xfrm>
            <a:off x="3711958" y="346379"/>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rgbClr val="0000FF"/>
                </a:solidFill>
              </a:rPr>
              <a:t>Mô hình</a:t>
            </a:r>
            <a:endParaRPr sz="2800" b="0" i="0" u="none" strike="noStrike" cap="none">
              <a:solidFill>
                <a:srgbClr val="0000FF"/>
              </a:solidFill>
              <a:latin typeface="Arial"/>
              <a:ea typeface="Arial"/>
              <a:cs typeface="Arial"/>
              <a:sym typeface="Arial"/>
            </a:endParaRPr>
          </a:p>
        </p:txBody>
      </p:sp>
      <p:sp>
        <p:nvSpPr>
          <p:cNvPr id="10" name="Google Shape;131;p4">
            <a:extLst>
              <a:ext uri="{FF2B5EF4-FFF2-40B4-BE49-F238E27FC236}">
                <a16:creationId xmlns:a16="http://schemas.microsoft.com/office/drawing/2014/main" id="{EA14C808-99AA-41D9-9694-7494BA621C2F}"/>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nvGrpSpPr>
          <p:cNvPr id="11" name="Google Shape;129;p4">
            <a:extLst>
              <a:ext uri="{FF2B5EF4-FFF2-40B4-BE49-F238E27FC236}">
                <a16:creationId xmlns:a16="http://schemas.microsoft.com/office/drawing/2014/main" id="{C4E380C5-77E7-43A7-ADB1-43020EE0C9F8}"/>
              </a:ext>
            </a:extLst>
          </p:cNvPr>
          <p:cNvGrpSpPr/>
          <p:nvPr/>
        </p:nvGrpSpPr>
        <p:grpSpPr>
          <a:xfrm>
            <a:off x="311700" y="285750"/>
            <a:ext cx="8520600" cy="640080"/>
            <a:chOff x="311700" y="285750"/>
            <a:chExt cx="8520600" cy="640080"/>
          </a:xfrm>
        </p:grpSpPr>
        <p:sp>
          <p:nvSpPr>
            <p:cNvPr id="12" name="Google Shape;130;p4">
              <a:extLst>
                <a:ext uri="{FF2B5EF4-FFF2-40B4-BE49-F238E27FC236}">
                  <a16:creationId xmlns:a16="http://schemas.microsoft.com/office/drawing/2014/main" id="{AFF27669-9354-425D-91A2-FAB81D3EA41C}"/>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1;p4">
              <a:extLst>
                <a:ext uri="{FF2B5EF4-FFF2-40B4-BE49-F238E27FC236}">
                  <a16:creationId xmlns:a16="http://schemas.microsoft.com/office/drawing/2014/main" id="{83CE9689-07A1-4BEB-B1E2-D6EB2D081AC1}"/>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a:t>
              </a:r>
              <a:r>
                <a:rPr lang="en-US" sz="2800">
                  <a:solidFill>
                    <a:srgbClr val="0000FF"/>
                  </a:solidFill>
                </a:rPr>
                <a:t>loud Schools</a:t>
              </a:r>
              <a:endParaRPr sz="2800" b="0" i="0" u="none" strike="noStrike" cap="none">
                <a:solidFill>
                  <a:srgbClr val="0000FF"/>
                </a:solidFill>
                <a:latin typeface="Arial"/>
                <a:ea typeface="Arial"/>
                <a:cs typeface="Arial"/>
                <a:sym typeface="Arial"/>
              </a:endParaRPr>
            </a:p>
          </p:txBody>
        </p:sp>
      </p:grpSp>
    </p:spTree>
    <p:extLst>
      <p:ext uri="{BB962C8B-B14F-4D97-AF65-F5344CB8AC3E}">
        <p14:creationId xmlns:p14="http://schemas.microsoft.com/office/powerpoint/2010/main" val="317829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02" name="Google Shape;202;g7917ef24ac_0_57"/>
          <p:cNvSpPr/>
          <p:nvPr/>
        </p:nvSpPr>
        <p:spPr>
          <a:xfrm>
            <a:off x="4488722" y="171030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t>ĐÓNG TIỀN</a:t>
            </a:r>
          </a:p>
        </p:txBody>
      </p:sp>
      <p:grpSp>
        <p:nvGrpSpPr>
          <p:cNvPr id="5" name="Group 4">
            <a:extLst>
              <a:ext uri="{FF2B5EF4-FFF2-40B4-BE49-F238E27FC236}">
                <a16:creationId xmlns:a16="http://schemas.microsoft.com/office/drawing/2014/main" id="{1E7BA116-4C06-4A35-87DE-DD82B7B54DA1}"/>
              </a:ext>
            </a:extLst>
          </p:cNvPr>
          <p:cNvGrpSpPr/>
          <p:nvPr/>
        </p:nvGrpSpPr>
        <p:grpSpPr>
          <a:xfrm>
            <a:off x="2668077" y="1396371"/>
            <a:ext cx="4022086" cy="1867438"/>
            <a:chOff x="2644926" y="556498"/>
            <a:chExt cx="3473660" cy="3854369"/>
          </a:xfrm>
        </p:grpSpPr>
        <p:sp>
          <p:nvSpPr>
            <p:cNvPr id="3" name="Rectangle 2">
              <a:extLst>
                <a:ext uri="{FF2B5EF4-FFF2-40B4-BE49-F238E27FC236}">
                  <a16:creationId xmlns:a16="http://schemas.microsoft.com/office/drawing/2014/main" id="{8D6EBEBE-215A-441B-B3E5-CB365DA26D87}"/>
                </a:ext>
              </a:extLst>
            </p:cNvPr>
            <p:cNvSpPr/>
            <p:nvPr/>
          </p:nvSpPr>
          <p:spPr>
            <a:xfrm>
              <a:off x="2644926" y="556498"/>
              <a:ext cx="3473660" cy="38543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a:extLst>
                <a:ext uri="{FF2B5EF4-FFF2-40B4-BE49-F238E27FC236}">
                  <a16:creationId xmlns:a16="http://schemas.microsoft.com/office/drawing/2014/main" id="{FA931A3B-CB07-45C1-962E-25D5D20AB172}"/>
                </a:ext>
              </a:extLst>
            </p:cNvPr>
            <p:cNvSpPr txBox="1"/>
            <p:nvPr/>
          </p:nvSpPr>
          <p:spPr>
            <a:xfrm>
              <a:off x="2644932" y="617489"/>
              <a:ext cx="3396776" cy="323975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t>Thông tin nhà tr</a:t>
              </a:r>
              <a:r>
                <a:rPr lang="vi-VN" sz="1600"/>
                <a:t>ư</a:t>
              </a:r>
              <a:r>
                <a:rPr lang="en-US" sz="1600"/>
                <a:t>ờng</a:t>
              </a:r>
            </a:p>
            <a:p>
              <a:pPr marL="285750" indent="-285750" algn="just">
                <a:buFont typeface="Wingdings" panose="05000000000000000000" pitchFamily="2" charset="2"/>
                <a:buChar char="v"/>
              </a:pPr>
              <a:r>
                <a:rPr lang="vi-VN" sz="1600"/>
                <a:t>Lịch sử </a:t>
              </a:r>
              <a:r>
                <a:rPr lang="vi-VN" sz="1600" dirty="0"/>
                <a:t>nhà trường</a:t>
              </a:r>
            </a:p>
            <a:p>
              <a:pPr marL="285750" indent="-285750" algn="just">
                <a:buFont typeface="Wingdings" panose="05000000000000000000" pitchFamily="2" charset="2"/>
                <a:buChar char="v"/>
              </a:pPr>
              <a:r>
                <a:rPr lang="vi-VN" sz="1600" dirty="0"/>
                <a:t>Nội qui</a:t>
              </a:r>
            </a:p>
            <a:p>
              <a:pPr marL="285750" indent="-285750" algn="just">
                <a:buFont typeface="Wingdings" panose="05000000000000000000" pitchFamily="2" charset="2"/>
                <a:buChar char="v"/>
              </a:pPr>
              <a:r>
                <a:rPr lang="vi-VN" sz="1600" dirty="0"/>
                <a:t>Qui định về thời gian mở, đóng cổng, thời gian giải lao giữa các tiết</a:t>
              </a:r>
            </a:p>
            <a:p>
              <a:pPr marL="285750" indent="-285750" algn="just">
                <a:buFont typeface="Wingdings" panose="05000000000000000000" pitchFamily="2" charset="2"/>
                <a:buChar char="v"/>
              </a:pPr>
              <a:endParaRPr lang="en-US" sz="1600" dirty="0"/>
            </a:p>
          </p:txBody>
        </p:sp>
      </p:grpSp>
      <p:grpSp>
        <p:nvGrpSpPr>
          <p:cNvPr id="31" name="Group 30">
            <a:extLst>
              <a:ext uri="{FF2B5EF4-FFF2-40B4-BE49-F238E27FC236}">
                <a16:creationId xmlns:a16="http://schemas.microsoft.com/office/drawing/2014/main" id="{0F02EB25-444B-4EC1-9816-10F21CFC3C8E}"/>
              </a:ext>
            </a:extLst>
          </p:cNvPr>
          <p:cNvGrpSpPr/>
          <p:nvPr/>
        </p:nvGrpSpPr>
        <p:grpSpPr>
          <a:xfrm>
            <a:off x="2668077" y="1977068"/>
            <a:ext cx="4022086" cy="926537"/>
            <a:chOff x="2644926" y="556496"/>
            <a:chExt cx="3473660" cy="3854371"/>
          </a:xfrm>
        </p:grpSpPr>
        <p:sp>
          <p:nvSpPr>
            <p:cNvPr id="32" name="Rectangle 31">
              <a:extLst>
                <a:ext uri="{FF2B5EF4-FFF2-40B4-BE49-F238E27FC236}">
                  <a16:creationId xmlns:a16="http://schemas.microsoft.com/office/drawing/2014/main" id="{367CE3C3-A924-4B32-B921-BBD0778E328A}"/>
                </a:ext>
              </a:extLst>
            </p:cNvPr>
            <p:cNvSpPr/>
            <p:nvPr/>
          </p:nvSpPr>
          <p:spPr>
            <a:xfrm>
              <a:off x="2644926" y="556496"/>
              <a:ext cx="3473660" cy="3854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TextBox 32">
              <a:extLst>
                <a:ext uri="{FF2B5EF4-FFF2-40B4-BE49-F238E27FC236}">
                  <a16:creationId xmlns:a16="http://schemas.microsoft.com/office/drawing/2014/main" id="{52E43605-5A60-4C74-8300-639A880CC569}"/>
                </a:ext>
              </a:extLst>
            </p:cNvPr>
            <p:cNvSpPr txBox="1"/>
            <p:nvPr/>
          </p:nvSpPr>
          <p:spPr>
            <a:xfrm>
              <a:off x="2644932" y="617490"/>
              <a:ext cx="3396776" cy="3456927"/>
            </a:xfrm>
            <a:prstGeom prst="rect">
              <a:avLst/>
            </a:prstGeom>
            <a:noFill/>
          </p:spPr>
          <p:txBody>
            <a:bodyPr wrap="square" rtlCol="0">
              <a:spAutoFit/>
            </a:bodyPr>
            <a:lstStyle/>
            <a:p>
              <a:pPr algn="just"/>
              <a:r>
                <a:rPr lang="en-US" sz="1600" dirty="0" err="1"/>
                <a:t>Hiện</a:t>
              </a:r>
              <a:r>
                <a:rPr lang="en-US" sz="1600" dirty="0"/>
                <a:t>: </a:t>
              </a:r>
              <a:r>
                <a:rPr lang="en-US" sz="1600" dirty="0" err="1"/>
                <a:t>Hình</a:t>
              </a:r>
              <a:r>
                <a:rPr lang="en-US" sz="1600" dirty="0"/>
                <a:t> </a:t>
              </a:r>
              <a:r>
                <a:rPr lang="en-US" sz="1600" dirty="0" err="1"/>
                <a:t>giáo</a:t>
              </a:r>
              <a:r>
                <a:rPr lang="en-US" sz="1600" dirty="0"/>
                <a:t> </a:t>
              </a:r>
              <a:r>
                <a:rPr lang="en-US" sz="1600" dirty="0" err="1"/>
                <a:t>viên</a:t>
              </a:r>
              <a:r>
                <a:rPr lang="en-US" sz="1600" dirty="0"/>
                <a:t>, </a:t>
              </a:r>
              <a:r>
                <a:rPr lang="en-US" sz="1600" dirty="0" err="1"/>
                <a:t>họ</a:t>
              </a:r>
              <a:r>
                <a:rPr lang="en-US" sz="1600" dirty="0"/>
                <a:t> </a:t>
              </a:r>
              <a:r>
                <a:rPr lang="en-US" sz="1600" dirty="0" err="1"/>
                <a:t>và</a:t>
              </a:r>
              <a:r>
                <a:rPr lang="en-US" sz="1600" dirty="0"/>
                <a:t> </a:t>
              </a:r>
              <a:r>
                <a:rPr lang="en-US" sz="1600" dirty="0" err="1"/>
                <a:t>tên</a:t>
              </a:r>
              <a:r>
                <a:rPr lang="en-US" sz="1600" dirty="0"/>
                <a:t>, </a:t>
              </a:r>
              <a:r>
                <a:rPr lang="en-US" sz="1600" dirty="0" err="1"/>
                <a:t>sinh</a:t>
              </a:r>
              <a:r>
                <a:rPr lang="en-US" sz="1600" dirty="0"/>
                <a:t> </a:t>
              </a:r>
              <a:r>
                <a:rPr lang="en-US" sz="1600" dirty="0" err="1"/>
                <a:t>nhật</a:t>
              </a:r>
              <a:r>
                <a:rPr lang="en-US" sz="1600" dirty="0"/>
                <a:t>,</a:t>
              </a:r>
              <a:r>
                <a:rPr lang="vi-VN" sz="1600" dirty="0"/>
                <a:t> </a:t>
              </a:r>
              <a:r>
                <a:rPr lang="en-US" sz="1600" dirty="0" err="1"/>
                <a:t>thời</a:t>
              </a:r>
              <a:r>
                <a:rPr lang="en-US" sz="1600" dirty="0"/>
                <a:t> </a:t>
              </a:r>
              <a:r>
                <a:rPr lang="en-US" sz="1600" dirty="0" err="1"/>
                <a:t>khóa</a:t>
              </a:r>
              <a:r>
                <a:rPr lang="en-US" sz="1600" dirty="0"/>
                <a:t> </a:t>
              </a:r>
              <a:r>
                <a:rPr lang="en-US" sz="1600" dirty="0" err="1"/>
                <a:t>biểu</a:t>
              </a:r>
              <a:r>
                <a:rPr lang="en-US" sz="1600" dirty="0"/>
                <a:t> </a:t>
              </a:r>
              <a:r>
                <a:rPr lang="en-US" sz="1600" dirty="0" err="1"/>
                <a:t>dạy</a:t>
              </a:r>
              <a:r>
                <a:rPr lang="en-US" sz="1600" dirty="0"/>
                <a:t>, </a:t>
              </a:r>
              <a:r>
                <a:rPr lang="en-US" sz="1600" dirty="0" err="1"/>
                <a:t>trò</a:t>
              </a:r>
              <a:r>
                <a:rPr lang="en-US" sz="1600" dirty="0"/>
                <a:t> </a:t>
              </a:r>
              <a:r>
                <a:rPr lang="en-US" sz="1600" dirty="0" err="1"/>
                <a:t>chuyện</a:t>
              </a:r>
              <a:r>
                <a:rPr lang="en-US" sz="1600" dirty="0"/>
                <a:t> </a:t>
              </a:r>
              <a:r>
                <a:rPr lang="en-US" sz="1600" dirty="0" err="1"/>
                <a:t>với</a:t>
              </a:r>
              <a:r>
                <a:rPr lang="en-US" sz="1600" dirty="0"/>
                <a:t> </a:t>
              </a:r>
              <a:r>
                <a:rPr lang="en-US" sz="1600" dirty="0" err="1"/>
                <a:t>giáo</a:t>
              </a:r>
              <a:r>
                <a:rPr lang="en-US" sz="1600" dirty="0"/>
                <a:t> </a:t>
              </a:r>
              <a:r>
                <a:rPr lang="en-US" sz="1600" dirty="0" err="1"/>
                <a:t>viên</a:t>
              </a:r>
              <a:r>
                <a:rPr lang="en-US" sz="1600" dirty="0"/>
                <a:t>,…</a:t>
              </a:r>
            </a:p>
          </p:txBody>
        </p:sp>
      </p:grpSp>
      <p:sp>
        <p:nvSpPr>
          <p:cNvPr id="189" name="Google Shape;189;g7917ef24ac_0_57"/>
          <p:cNvSpPr/>
          <p:nvPr/>
        </p:nvSpPr>
        <p:spPr>
          <a:xfrm>
            <a:off x="570647" y="1710300"/>
            <a:ext cx="1947293"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THÔNG TIN</a:t>
            </a:r>
            <a:endParaRPr dirty="0"/>
          </a:p>
        </p:txBody>
      </p:sp>
      <p:sp>
        <p:nvSpPr>
          <p:cNvPr id="46" name="Rectangle 45">
            <a:extLst>
              <a:ext uri="{FF2B5EF4-FFF2-40B4-BE49-F238E27FC236}">
                <a16:creationId xmlns:a16="http://schemas.microsoft.com/office/drawing/2014/main" id="{ED969840-7671-4652-8F04-A74183E9C45E}"/>
              </a:ext>
            </a:extLst>
          </p:cNvPr>
          <p:cNvSpPr/>
          <p:nvPr/>
        </p:nvSpPr>
        <p:spPr>
          <a:xfrm>
            <a:off x="1687550" y="1849785"/>
            <a:ext cx="2727621" cy="132501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HỌC THÊM:</a:t>
            </a:r>
          </a:p>
          <a:p>
            <a:pPr marL="285750" indent="-285750">
              <a:buFont typeface="Wingdings" panose="05000000000000000000" pitchFamily="2" charset="2"/>
              <a:buChar char="v"/>
            </a:pPr>
            <a:r>
              <a:rPr lang="en-US">
                <a:solidFill>
                  <a:schemeClr val="tx1"/>
                </a:solidFill>
              </a:rPr>
              <a:t>Đăng kí </a:t>
            </a:r>
          </a:p>
          <a:p>
            <a:pPr marL="285750" indent="-285750">
              <a:buFont typeface="Wingdings" panose="05000000000000000000" pitchFamily="2" charset="2"/>
              <a:buChar char="v"/>
            </a:pPr>
            <a:r>
              <a:rPr lang="en-US">
                <a:solidFill>
                  <a:schemeClr val="tx1"/>
                </a:solidFill>
              </a:rPr>
              <a:t>Lịch</a:t>
            </a:r>
          </a:p>
          <a:p>
            <a:pPr marL="285750" indent="-285750">
              <a:buFont typeface="Wingdings" panose="05000000000000000000" pitchFamily="2" charset="2"/>
              <a:buChar char="v"/>
            </a:pPr>
            <a:r>
              <a:rPr lang="en-US">
                <a:solidFill>
                  <a:schemeClr val="tx1"/>
                </a:solidFill>
              </a:rPr>
              <a:t>Sơ đờ phòng</a:t>
            </a:r>
            <a:endParaRPr lang="en-US" dirty="0">
              <a:solidFill>
                <a:schemeClr val="tx1"/>
              </a:solidFill>
            </a:endParaRPr>
          </a:p>
        </p:txBody>
      </p:sp>
      <p:sp>
        <p:nvSpPr>
          <p:cNvPr id="45" name="Rectangle 44">
            <a:extLst>
              <a:ext uri="{FF2B5EF4-FFF2-40B4-BE49-F238E27FC236}">
                <a16:creationId xmlns:a16="http://schemas.microsoft.com/office/drawing/2014/main" id="{F4ACCCF1-CB1E-40BD-B23F-5BE7FD633DEE}"/>
              </a:ext>
            </a:extLst>
          </p:cNvPr>
          <p:cNvSpPr/>
          <p:nvPr/>
        </p:nvSpPr>
        <p:spPr>
          <a:xfrm>
            <a:off x="4630365" y="1855223"/>
            <a:ext cx="2727621" cy="132501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TRÒ CHUYỆN:</a:t>
            </a:r>
          </a:p>
          <a:p>
            <a:pPr marL="285750" indent="-285750">
              <a:buFont typeface="Wingdings" panose="05000000000000000000" pitchFamily="2" charset="2"/>
              <a:buChar char="v"/>
            </a:pPr>
            <a:r>
              <a:rPr lang="en-US">
                <a:solidFill>
                  <a:schemeClr val="tx1"/>
                </a:solidFill>
              </a:rPr>
              <a:t>Một tài khoản khác.</a:t>
            </a:r>
          </a:p>
          <a:p>
            <a:pPr marL="285750" indent="-285750">
              <a:buFont typeface="Wingdings" panose="05000000000000000000" pitchFamily="2" charset="2"/>
              <a:buChar char="v"/>
            </a:pPr>
            <a:r>
              <a:rPr lang="en-US">
                <a:solidFill>
                  <a:schemeClr val="tx1"/>
                </a:solidFill>
              </a:rPr>
              <a:t>Nhóm lớp học.</a:t>
            </a:r>
          </a:p>
          <a:p>
            <a:pPr marL="285750" indent="-285750">
              <a:buFont typeface="Wingdings" panose="05000000000000000000" pitchFamily="2" charset="2"/>
              <a:buChar char="v"/>
            </a:pPr>
            <a:r>
              <a:rPr lang="en-US">
                <a:solidFill>
                  <a:schemeClr val="tx1"/>
                </a:solidFill>
              </a:rPr>
              <a:t>Nhóm học thêm.</a:t>
            </a:r>
          </a:p>
          <a:p>
            <a:pPr marL="285750" indent="-285750">
              <a:buFont typeface="Wingdings" panose="05000000000000000000" pitchFamily="2" charset="2"/>
              <a:buChar char="v"/>
            </a:pPr>
            <a:r>
              <a:rPr lang="en-US">
                <a:solidFill>
                  <a:schemeClr val="tx1"/>
                </a:solidFill>
              </a:rPr>
              <a:t>Nhóm câu lạc bộ.</a:t>
            </a:r>
            <a:endParaRPr lang="en-US" dirty="0">
              <a:solidFill>
                <a:schemeClr val="tx1"/>
              </a:solidFill>
            </a:endParaRPr>
          </a:p>
        </p:txBody>
      </p:sp>
      <p:grpSp>
        <p:nvGrpSpPr>
          <p:cNvPr id="37" name="Group 36">
            <a:extLst>
              <a:ext uri="{FF2B5EF4-FFF2-40B4-BE49-F238E27FC236}">
                <a16:creationId xmlns:a16="http://schemas.microsoft.com/office/drawing/2014/main" id="{EEA2AD83-5423-4470-905A-BC1969417CC8}"/>
              </a:ext>
            </a:extLst>
          </p:cNvPr>
          <p:cNvGrpSpPr/>
          <p:nvPr/>
        </p:nvGrpSpPr>
        <p:grpSpPr>
          <a:xfrm>
            <a:off x="2668077" y="2517078"/>
            <a:ext cx="4022086" cy="926537"/>
            <a:chOff x="2644926" y="556496"/>
            <a:chExt cx="3473660" cy="3854371"/>
          </a:xfrm>
        </p:grpSpPr>
        <p:sp>
          <p:nvSpPr>
            <p:cNvPr id="38" name="Rectangle 37">
              <a:extLst>
                <a:ext uri="{FF2B5EF4-FFF2-40B4-BE49-F238E27FC236}">
                  <a16:creationId xmlns:a16="http://schemas.microsoft.com/office/drawing/2014/main" id="{276FD6B5-D64D-4EB0-B819-C20240B2A6D4}"/>
                </a:ext>
              </a:extLst>
            </p:cNvPr>
            <p:cNvSpPr/>
            <p:nvPr/>
          </p:nvSpPr>
          <p:spPr>
            <a:xfrm>
              <a:off x="2644926" y="556496"/>
              <a:ext cx="3473660" cy="3854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TextBox 38">
              <a:extLst>
                <a:ext uri="{FF2B5EF4-FFF2-40B4-BE49-F238E27FC236}">
                  <a16:creationId xmlns:a16="http://schemas.microsoft.com/office/drawing/2014/main" id="{C833D621-8DB6-4FCC-8AED-475ED50C13FB}"/>
                </a:ext>
              </a:extLst>
            </p:cNvPr>
            <p:cNvSpPr txBox="1"/>
            <p:nvPr/>
          </p:nvSpPr>
          <p:spPr>
            <a:xfrm>
              <a:off x="2644932" y="617490"/>
              <a:ext cx="3396776" cy="3456927"/>
            </a:xfrm>
            <a:prstGeom prst="rect">
              <a:avLst/>
            </a:prstGeom>
            <a:noFill/>
          </p:spPr>
          <p:txBody>
            <a:bodyPr wrap="square" rtlCol="0">
              <a:spAutoFit/>
            </a:bodyPr>
            <a:lstStyle/>
            <a:p>
              <a:pPr marL="285750" indent="-285750" algn="just">
                <a:buFont typeface="Wingdings" panose="05000000000000000000" pitchFamily="2" charset="2"/>
                <a:buChar char="v"/>
              </a:pPr>
              <a:r>
                <a:rPr lang="vi-VN" sz="1600" dirty="0"/>
                <a:t>Thông tin về các hoạt động, phong trào do Đoàn trường tổ chức</a:t>
              </a:r>
            </a:p>
            <a:p>
              <a:pPr marL="285750" indent="-285750" algn="just">
                <a:buFont typeface="Wingdings" panose="05000000000000000000" pitchFamily="2" charset="2"/>
                <a:buChar char="v"/>
              </a:pPr>
              <a:r>
                <a:rPr lang="vi-VN" sz="1600" dirty="0"/>
                <a:t>Thông báo của Đoàn trường</a:t>
              </a:r>
              <a:endParaRPr lang="en-US" sz="1600" dirty="0"/>
            </a:p>
          </p:txBody>
        </p:sp>
      </p:grpSp>
      <p:grpSp>
        <p:nvGrpSpPr>
          <p:cNvPr id="41" name="Group 40">
            <a:extLst>
              <a:ext uri="{FF2B5EF4-FFF2-40B4-BE49-F238E27FC236}">
                <a16:creationId xmlns:a16="http://schemas.microsoft.com/office/drawing/2014/main" id="{8EC401DC-8ABC-4BDA-A289-04B8585D4A06}"/>
              </a:ext>
            </a:extLst>
          </p:cNvPr>
          <p:cNvGrpSpPr/>
          <p:nvPr/>
        </p:nvGrpSpPr>
        <p:grpSpPr>
          <a:xfrm>
            <a:off x="2668077" y="2957421"/>
            <a:ext cx="4022086" cy="926537"/>
            <a:chOff x="2644926" y="556496"/>
            <a:chExt cx="3473660" cy="3854371"/>
          </a:xfrm>
        </p:grpSpPr>
        <p:sp>
          <p:nvSpPr>
            <p:cNvPr id="42" name="Rectangle 41">
              <a:extLst>
                <a:ext uri="{FF2B5EF4-FFF2-40B4-BE49-F238E27FC236}">
                  <a16:creationId xmlns:a16="http://schemas.microsoft.com/office/drawing/2014/main" id="{9103BB55-06E6-482E-998D-2FECA6E05579}"/>
                </a:ext>
              </a:extLst>
            </p:cNvPr>
            <p:cNvSpPr/>
            <p:nvPr/>
          </p:nvSpPr>
          <p:spPr>
            <a:xfrm>
              <a:off x="2644926" y="556496"/>
              <a:ext cx="3473660" cy="3854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3" name="TextBox 42">
              <a:extLst>
                <a:ext uri="{FF2B5EF4-FFF2-40B4-BE49-F238E27FC236}">
                  <a16:creationId xmlns:a16="http://schemas.microsoft.com/office/drawing/2014/main" id="{7BEADFC9-1A8E-4412-AC5F-1AB457E90C7B}"/>
                </a:ext>
              </a:extLst>
            </p:cNvPr>
            <p:cNvSpPr txBox="1"/>
            <p:nvPr/>
          </p:nvSpPr>
          <p:spPr>
            <a:xfrm>
              <a:off x="2644932" y="617490"/>
              <a:ext cx="3396776" cy="3456927"/>
            </a:xfrm>
            <a:prstGeom prst="rect">
              <a:avLst/>
            </a:prstGeom>
            <a:noFill/>
          </p:spPr>
          <p:txBody>
            <a:bodyPr wrap="square" rtlCol="0">
              <a:spAutoFit/>
            </a:bodyPr>
            <a:lstStyle/>
            <a:p>
              <a:pPr marL="285750" indent="-285750" algn="just">
                <a:buFont typeface="Wingdings" panose="05000000000000000000" pitchFamily="2" charset="2"/>
                <a:buChar char="v"/>
              </a:pPr>
              <a:r>
                <a:rPr lang="vi-VN" sz="1600" dirty="0"/>
                <a:t>Thông tin câu lạc bộ: Tên câu lạc bộ, danh sách thành viên,...</a:t>
              </a:r>
            </a:p>
            <a:p>
              <a:pPr marL="285750" indent="-285750" algn="just">
                <a:buFont typeface="Wingdings" panose="05000000000000000000" pitchFamily="2" charset="2"/>
                <a:buChar char="v"/>
              </a:pPr>
              <a:r>
                <a:rPr lang="vi-VN" sz="1600" dirty="0"/>
                <a:t>Lịch hoạt động</a:t>
              </a:r>
              <a:endParaRPr lang="en-US" sz="1600" dirty="0"/>
            </a:p>
          </p:txBody>
        </p:sp>
      </p:grpSp>
      <p:sp>
        <p:nvSpPr>
          <p:cNvPr id="187" name="Google Shape;187;g7917ef24ac_0_57"/>
          <p:cNvSpPr/>
          <p:nvPr/>
        </p:nvSpPr>
        <p:spPr>
          <a:xfrm>
            <a:off x="568447" y="1067375"/>
            <a:ext cx="1962300"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solidFill>
                  <a:srgbClr val="FFFFFF"/>
                </a:solidFill>
              </a:rPr>
              <a:t>TRƯỜNG HỌC</a:t>
            </a:r>
            <a:endParaRPr>
              <a:solidFill>
                <a:srgbClr val="FFFFFF"/>
              </a:solidFill>
            </a:endParaRPr>
          </a:p>
        </p:txBody>
      </p:sp>
      <p:sp>
        <p:nvSpPr>
          <p:cNvPr id="188" name="Google Shape;188;g7917ef24ac_0_57"/>
          <p:cNvSpPr/>
          <p:nvPr/>
        </p:nvSpPr>
        <p:spPr>
          <a:xfrm>
            <a:off x="2526422" y="1067375"/>
            <a:ext cx="1962300"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solidFill>
                  <a:srgbClr val="FFFFFF"/>
                </a:solidFill>
              </a:rPr>
              <a:t>LỚP HỌC</a:t>
            </a:r>
            <a:endParaRPr>
              <a:solidFill>
                <a:srgbClr val="FFFFFF"/>
              </a:solidFill>
            </a:endParaRPr>
          </a:p>
        </p:txBody>
      </p:sp>
      <p:sp>
        <p:nvSpPr>
          <p:cNvPr id="190" name="Google Shape;190;g7917ef24ac_0_57"/>
          <p:cNvSpPr/>
          <p:nvPr/>
        </p:nvSpPr>
        <p:spPr>
          <a:xfrm>
            <a:off x="570647" y="2196150"/>
            <a:ext cx="194652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GIÁO VIÊN</a:t>
            </a:r>
            <a:endParaRPr dirty="0"/>
          </a:p>
        </p:txBody>
      </p:sp>
      <p:sp>
        <p:nvSpPr>
          <p:cNvPr id="191" name="Google Shape;191;g7917ef24ac_0_57"/>
          <p:cNvSpPr/>
          <p:nvPr/>
        </p:nvSpPr>
        <p:spPr>
          <a:xfrm>
            <a:off x="570647" y="2690850"/>
            <a:ext cx="1944134"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ĐOÀN TRƯỜNG</a:t>
            </a:r>
            <a:endParaRPr dirty="0"/>
          </a:p>
        </p:txBody>
      </p:sp>
      <p:sp>
        <p:nvSpPr>
          <p:cNvPr id="192" name="Google Shape;192;g7917ef24ac_0_57"/>
          <p:cNvSpPr/>
          <p:nvPr/>
        </p:nvSpPr>
        <p:spPr>
          <a:xfrm>
            <a:off x="570647" y="3180242"/>
            <a:ext cx="1950353"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CÂU LẠC BỘ</a:t>
            </a:r>
            <a:endParaRPr/>
          </a:p>
        </p:txBody>
      </p:sp>
      <p:sp>
        <p:nvSpPr>
          <p:cNvPr id="193" name="Google Shape;193;g7917ef24ac_0_57"/>
          <p:cNvSpPr/>
          <p:nvPr/>
        </p:nvSpPr>
        <p:spPr>
          <a:xfrm>
            <a:off x="575053" y="3671097"/>
            <a:ext cx="1945947"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TIN TỨC - THÔNG BÁO</a:t>
            </a:r>
            <a:endParaRPr dirty="0"/>
          </a:p>
        </p:txBody>
      </p:sp>
      <p:sp>
        <p:nvSpPr>
          <p:cNvPr id="194" name="Google Shape;194;g7917ef24ac_0_57"/>
          <p:cNvSpPr/>
          <p:nvPr/>
        </p:nvSpPr>
        <p:spPr>
          <a:xfrm>
            <a:off x="575053" y="4163083"/>
            <a:ext cx="1945947"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THỜI KHÓA BIỂU TỔNG</a:t>
            </a:r>
            <a:endParaRPr dirty="0"/>
          </a:p>
        </p:txBody>
      </p:sp>
      <p:sp>
        <p:nvSpPr>
          <p:cNvPr id="195" name="Google Shape;195;g7917ef24ac_0_57"/>
          <p:cNvSpPr/>
          <p:nvPr/>
        </p:nvSpPr>
        <p:spPr>
          <a:xfrm>
            <a:off x="2526422" y="171030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THÔNG TIN</a:t>
            </a:r>
            <a:endParaRPr/>
          </a:p>
        </p:txBody>
      </p:sp>
      <p:sp>
        <p:nvSpPr>
          <p:cNvPr id="197" name="Google Shape;197;g7917ef24ac_0_57"/>
          <p:cNvSpPr/>
          <p:nvPr/>
        </p:nvSpPr>
        <p:spPr>
          <a:xfrm>
            <a:off x="2526410" y="219615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TRÒ CHUYỆN</a:t>
            </a:r>
            <a:endParaRPr dirty="0"/>
          </a:p>
        </p:txBody>
      </p:sp>
      <p:sp>
        <p:nvSpPr>
          <p:cNvPr id="198" name="Google Shape;198;g7917ef24ac_0_57"/>
          <p:cNvSpPr/>
          <p:nvPr/>
        </p:nvSpPr>
        <p:spPr>
          <a:xfrm>
            <a:off x="2520176" y="3665034"/>
            <a:ext cx="1961476" cy="50845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THÔNG BÁO - HOẠT ĐỘNG</a:t>
            </a:r>
            <a:endParaRPr dirty="0"/>
          </a:p>
        </p:txBody>
      </p:sp>
      <p:sp>
        <p:nvSpPr>
          <p:cNvPr id="199" name="Google Shape;199;g7917ef24ac_0_57"/>
          <p:cNvSpPr/>
          <p:nvPr/>
        </p:nvSpPr>
        <p:spPr>
          <a:xfrm>
            <a:off x="2523704" y="2692101"/>
            <a:ext cx="1964993"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THỜI KHÓA BIỂU</a:t>
            </a:r>
            <a:endParaRPr/>
          </a:p>
        </p:txBody>
      </p:sp>
      <p:sp>
        <p:nvSpPr>
          <p:cNvPr id="200" name="Google Shape;200;g7917ef24ac_0_57"/>
          <p:cNvSpPr/>
          <p:nvPr/>
        </p:nvSpPr>
        <p:spPr>
          <a:xfrm>
            <a:off x="4488722" y="1067375"/>
            <a:ext cx="1962300"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CÁ NHÂN</a:t>
            </a:r>
            <a:endParaRPr dirty="0">
              <a:solidFill>
                <a:srgbClr val="FFFFFF"/>
              </a:solidFill>
            </a:endParaRPr>
          </a:p>
        </p:txBody>
      </p:sp>
      <p:sp>
        <p:nvSpPr>
          <p:cNvPr id="201" name="Google Shape;201;g7917ef24ac_0_57"/>
          <p:cNvSpPr/>
          <p:nvPr/>
        </p:nvSpPr>
        <p:spPr>
          <a:xfrm>
            <a:off x="6451022" y="1067375"/>
            <a:ext cx="1962300" cy="640200"/>
          </a:xfrm>
          <a:prstGeom prst="round2SameRect">
            <a:avLst>
              <a:gd name="adj1" fmla="val 16667"/>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CÔNG CỤ</a:t>
            </a:r>
            <a:endParaRPr>
              <a:solidFill>
                <a:srgbClr val="FFFFFF"/>
              </a:solidFill>
            </a:endParaRPr>
          </a:p>
        </p:txBody>
      </p:sp>
      <p:sp>
        <p:nvSpPr>
          <p:cNvPr id="203" name="Google Shape;203;g7917ef24ac_0_57"/>
          <p:cNvSpPr/>
          <p:nvPr/>
        </p:nvSpPr>
        <p:spPr>
          <a:xfrm>
            <a:off x="4488710" y="2196150"/>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HỌC THÊM</a:t>
            </a:r>
            <a:endParaRPr/>
          </a:p>
        </p:txBody>
      </p:sp>
      <p:sp>
        <p:nvSpPr>
          <p:cNvPr id="205" name="Google Shape;205;g7917ef24ac_0_57"/>
          <p:cNvSpPr/>
          <p:nvPr/>
        </p:nvSpPr>
        <p:spPr>
          <a:xfrm>
            <a:off x="6444485" y="1703153"/>
            <a:ext cx="1962300" cy="49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t>NGHỈ PHÉP 4.0</a:t>
            </a:r>
          </a:p>
        </p:txBody>
      </p:sp>
      <p:grpSp>
        <p:nvGrpSpPr>
          <p:cNvPr id="24" name="Google Shape;129;p4">
            <a:extLst>
              <a:ext uri="{FF2B5EF4-FFF2-40B4-BE49-F238E27FC236}">
                <a16:creationId xmlns:a16="http://schemas.microsoft.com/office/drawing/2014/main" id="{EDAA69EC-DD89-46CF-B7D1-4C41F3DFC55A}"/>
              </a:ext>
            </a:extLst>
          </p:cNvPr>
          <p:cNvGrpSpPr/>
          <p:nvPr/>
        </p:nvGrpSpPr>
        <p:grpSpPr>
          <a:xfrm>
            <a:off x="311700" y="285750"/>
            <a:ext cx="8520600" cy="640080"/>
            <a:chOff x="311700" y="285750"/>
            <a:chExt cx="8520600" cy="640080"/>
          </a:xfrm>
        </p:grpSpPr>
        <p:sp>
          <p:nvSpPr>
            <p:cNvPr id="25" name="Google Shape;130;p4">
              <a:extLst>
                <a:ext uri="{FF2B5EF4-FFF2-40B4-BE49-F238E27FC236}">
                  <a16:creationId xmlns:a16="http://schemas.microsoft.com/office/drawing/2014/main" id="{C6775285-7A4D-4C93-90F7-D10324027A56}"/>
                </a:ext>
              </a:extLst>
            </p:cNvPr>
            <p:cNvSpPr/>
            <p:nvPr/>
          </p:nvSpPr>
          <p:spPr>
            <a:xfrm>
              <a:off x="311700" y="285750"/>
              <a:ext cx="8520600" cy="640080"/>
            </a:xfrm>
            <a:prstGeom prst="roundRect">
              <a:avLst>
                <a:gd name="adj" fmla="val 16667"/>
              </a:avLst>
            </a:prstGeom>
            <a:no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 name="Google Shape;131;p4">
              <a:extLst>
                <a:ext uri="{FF2B5EF4-FFF2-40B4-BE49-F238E27FC236}">
                  <a16:creationId xmlns:a16="http://schemas.microsoft.com/office/drawing/2014/main" id="{5C8AE4F6-460C-4142-B8EB-C2E3CC39DC76}"/>
                </a:ext>
              </a:extLst>
            </p:cNvPr>
            <p:cNvSpPr txBox="1"/>
            <p:nvPr/>
          </p:nvSpPr>
          <p:spPr>
            <a:xfrm>
              <a:off x="311700" y="344175"/>
              <a:ext cx="279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 sz="2800">
                  <a:solidFill>
                    <a:srgbClr val="0000FF"/>
                  </a:solidFill>
                </a:rPr>
                <a:t>CS</a:t>
              </a:r>
              <a:endParaRPr sz="2800" b="0" i="0" u="none" strike="noStrike" cap="none">
                <a:solidFill>
                  <a:srgbClr val="0000FF"/>
                </a:solidFill>
                <a:latin typeface="Arial"/>
                <a:ea typeface="Arial"/>
                <a:cs typeface="Arial"/>
                <a:sym typeface="Arial"/>
              </a:endParaRPr>
            </a:p>
          </p:txBody>
        </p:sp>
      </p:grpSp>
      <p:sp>
        <p:nvSpPr>
          <p:cNvPr id="196" name="Google Shape;196;g7917ef24ac_0_57"/>
          <p:cNvSpPr/>
          <p:nvPr/>
        </p:nvSpPr>
        <p:spPr>
          <a:xfrm>
            <a:off x="2521001" y="3189706"/>
            <a:ext cx="1961476" cy="48523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SỔ ĐẦU BÀI</a:t>
            </a:r>
            <a:endParaRPr dirty="0"/>
          </a:p>
        </p:txBody>
      </p:sp>
      <p:sp>
        <p:nvSpPr>
          <p:cNvPr id="48" name="Google Shape;198;g7917ef24ac_0_57">
            <a:extLst>
              <a:ext uri="{FF2B5EF4-FFF2-40B4-BE49-F238E27FC236}">
                <a16:creationId xmlns:a16="http://schemas.microsoft.com/office/drawing/2014/main" id="{7A103AA2-0767-483D-8B85-09F334E139C9}"/>
              </a:ext>
            </a:extLst>
          </p:cNvPr>
          <p:cNvSpPr/>
          <p:nvPr/>
        </p:nvSpPr>
        <p:spPr>
          <a:xfrm>
            <a:off x="2521001" y="4165797"/>
            <a:ext cx="1960652" cy="50239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ĐÓNG TIỀN</a:t>
            </a:r>
            <a:endParaRPr dirty="0"/>
          </a:p>
        </p:txBody>
      </p:sp>
      <p:sp>
        <p:nvSpPr>
          <p:cNvPr id="40" name="Rectangle 39">
            <a:extLst>
              <a:ext uri="{FF2B5EF4-FFF2-40B4-BE49-F238E27FC236}">
                <a16:creationId xmlns:a16="http://schemas.microsoft.com/office/drawing/2014/main" id="{0603D1ED-E754-4CAD-B2CF-C7715F7F693D}"/>
              </a:ext>
            </a:extLst>
          </p:cNvPr>
          <p:cNvSpPr/>
          <p:nvPr/>
        </p:nvSpPr>
        <p:spPr>
          <a:xfrm>
            <a:off x="1707000" y="1810363"/>
            <a:ext cx="2727621" cy="132501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HỌC THÊM:</a:t>
            </a:r>
          </a:p>
          <a:p>
            <a:pPr marL="285750" indent="-285750">
              <a:buFont typeface="Wingdings" panose="05000000000000000000" pitchFamily="2" charset="2"/>
              <a:buChar char="v"/>
            </a:pPr>
            <a:r>
              <a:rPr lang="en-US">
                <a:solidFill>
                  <a:schemeClr val="tx1"/>
                </a:solidFill>
              </a:rPr>
              <a:t>Đăng kí</a:t>
            </a:r>
          </a:p>
          <a:p>
            <a:pPr marL="285750" indent="-285750">
              <a:buFont typeface="Wingdings" panose="05000000000000000000" pitchFamily="2" charset="2"/>
              <a:buChar char="v"/>
            </a:pPr>
            <a:r>
              <a:rPr lang="en-US">
                <a:solidFill>
                  <a:schemeClr val="tx1"/>
                </a:solidFill>
              </a:rPr>
              <a:t>Lịch học</a:t>
            </a:r>
          </a:p>
          <a:p>
            <a:pPr marL="285750" indent="-285750">
              <a:buFont typeface="Wingdings" panose="05000000000000000000" pitchFamily="2" charset="2"/>
              <a:buChar char="v"/>
            </a:pPr>
            <a:r>
              <a:rPr lang="en-US">
                <a:solidFill>
                  <a:schemeClr val="tx1"/>
                </a:solidFill>
              </a:rPr>
              <a:t>Sơ đồ phòng học thêm</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p:cTn id="17" dur="1000"/>
                                        <p:tgtEl>
                                          <p:spTgt spid="187"/>
                                        </p:tgtEl>
                                      </p:cBhvr>
                                    </p:animEffect>
                                  </p:childTnLst>
                                </p:cTn>
                              </p:par>
                              <p:par>
                                <p:cTn id="18" presetID="10" presetClass="entr" presetSubtype="0" fill="hold" nodeType="withEffect">
                                  <p:stCondLst>
                                    <p:cond delay="0"/>
                                  </p:stCondLst>
                                  <p:childTnLst>
                                    <p:set>
                                      <p:cBhvr>
                                        <p:cTn id="19" dur="1" fill="hold">
                                          <p:stCondLst>
                                            <p:cond delay="0"/>
                                          </p:stCondLst>
                                        </p:cTn>
                                        <p:tgtEl>
                                          <p:spTgt spid="190"/>
                                        </p:tgtEl>
                                        <p:attrNameLst>
                                          <p:attrName>style.visibility</p:attrName>
                                        </p:attrNameLst>
                                      </p:cBhvr>
                                      <p:to>
                                        <p:strVal val="visible"/>
                                      </p:to>
                                    </p:set>
                                    <p:animEffect transition="in" filter="fade">
                                      <p:cBhvr>
                                        <p:cTn id="20" dur="1000"/>
                                        <p:tgtEl>
                                          <p:spTgt spid="190"/>
                                        </p:tgtEl>
                                      </p:cBhvr>
                                    </p:animEffect>
                                  </p:childTnLst>
                                </p:cTn>
                              </p:par>
                              <p:par>
                                <p:cTn id="21" presetID="10" presetClass="entr" presetSubtype="0" fill="hold" nodeType="withEffect">
                                  <p:stCondLst>
                                    <p:cond delay="0"/>
                                  </p:stCondLst>
                                  <p:childTnLst>
                                    <p:set>
                                      <p:cBhvr>
                                        <p:cTn id="22" dur="1" fill="hold">
                                          <p:stCondLst>
                                            <p:cond delay="0"/>
                                          </p:stCondLst>
                                        </p:cTn>
                                        <p:tgtEl>
                                          <p:spTgt spid="191"/>
                                        </p:tgtEl>
                                        <p:attrNameLst>
                                          <p:attrName>style.visibility</p:attrName>
                                        </p:attrNameLst>
                                      </p:cBhvr>
                                      <p:to>
                                        <p:strVal val="visible"/>
                                      </p:to>
                                    </p:set>
                                    <p:animEffect transition="in" filter="fade">
                                      <p:cBhvr>
                                        <p:cTn id="23" dur="1000"/>
                                        <p:tgtEl>
                                          <p:spTgt spid="191"/>
                                        </p:tgtEl>
                                      </p:cBhvr>
                                    </p:animEffect>
                                  </p:childTnLst>
                                </p:cTn>
                              </p:par>
                              <p:par>
                                <p:cTn id="24" presetID="10" presetClass="entr" presetSubtype="0" fill="hold" nodeType="with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fade">
                                      <p:cBhvr>
                                        <p:cTn id="26" dur="1000"/>
                                        <p:tgtEl>
                                          <p:spTgt spid="192"/>
                                        </p:tgtEl>
                                      </p:cBhvr>
                                    </p:animEffect>
                                  </p:childTnLst>
                                </p:cTn>
                              </p:par>
                              <p:par>
                                <p:cTn id="27" presetID="10" presetClass="entr" presetSubtype="0" fill="hold" nodeType="withEffect">
                                  <p:stCondLst>
                                    <p:cond delay="0"/>
                                  </p:stCondLst>
                                  <p:childTnLst>
                                    <p:set>
                                      <p:cBhvr>
                                        <p:cTn id="28" dur="1" fill="hold">
                                          <p:stCondLst>
                                            <p:cond delay="0"/>
                                          </p:stCondLst>
                                        </p:cTn>
                                        <p:tgtEl>
                                          <p:spTgt spid="193"/>
                                        </p:tgtEl>
                                        <p:attrNameLst>
                                          <p:attrName>style.visibility</p:attrName>
                                        </p:attrNameLst>
                                      </p:cBhvr>
                                      <p:to>
                                        <p:strVal val="visible"/>
                                      </p:to>
                                    </p:set>
                                    <p:animEffect transition="in" filter="fade">
                                      <p:cBhvr>
                                        <p:cTn id="29" dur="1000"/>
                                        <p:tgtEl>
                                          <p:spTgt spid="193"/>
                                        </p:tgtEl>
                                      </p:cBhvr>
                                    </p:animEffect>
                                  </p:childTnLst>
                                </p:cTn>
                              </p:par>
                              <p:par>
                                <p:cTn id="30" presetID="10" presetClass="entr" presetSubtype="0" fill="hold" nodeType="with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childTnLst>
                                </p:cTn>
                              </p:par>
                              <p:par>
                                <p:cTn id="33" presetID="10" presetClass="entr" presetSubtype="0" fill="hold" nodeType="withEffect">
                                  <p:stCondLst>
                                    <p:cond delay="0"/>
                                  </p:stCondLst>
                                  <p:childTnLst>
                                    <p:set>
                                      <p:cBhvr>
                                        <p:cTn id="34" dur="1" fill="hold">
                                          <p:stCondLst>
                                            <p:cond delay="0"/>
                                          </p:stCondLst>
                                        </p:cTn>
                                        <p:tgtEl>
                                          <p:spTgt spid="189"/>
                                        </p:tgtEl>
                                        <p:attrNameLst>
                                          <p:attrName>style.visibility</p:attrName>
                                        </p:attrNameLst>
                                      </p:cBhvr>
                                      <p:to>
                                        <p:strVal val="visible"/>
                                      </p:to>
                                    </p:set>
                                    <p:animEffect transition="in" filter="fade">
                                      <p:cBhvr>
                                        <p:cTn id="35" dur="1000"/>
                                        <p:tgtEl>
                                          <p:spTgt spid="18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4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88"/>
                                        </p:tgtEl>
                                        <p:attrNameLst>
                                          <p:attrName>style.visibility</p:attrName>
                                        </p:attrNameLst>
                                      </p:cBhvr>
                                      <p:to>
                                        <p:strVal val="visible"/>
                                      </p:to>
                                    </p:set>
                                    <p:animEffect transition="in" filter="fade">
                                      <p:cBhvr>
                                        <p:cTn id="76" dur="1000"/>
                                        <p:tgtEl>
                                          <p:spTgt spid="188"/>
                                        </p:tgtEl>
                                      </p:cBhvr>
                                    </p:animEffect>
                                  </p:childTnLst>
                                </p:cTn>
                              </p:par>
                              <p:par>
                                <p:cTn id="77" presetID="10" presetClass="entr" presetSubtype="0" fill="hold" nodeType="withEffect">
                                  <p:stCondLst>
                                    <p:cond delay="0"/>
                                  </p:stCondLst>
                                  <p:childTnLst>
                                    <p:set>
                                      <p:cBhvr>
                                        <p:cTn id="78" dur="1" fill="hold">
                                          <p:stCondLst>
                                            <p:cond delay="0"/>
                                          </p:stCondLst>
                                        </p:cTn>
                                        <p:tgtEl>
                                          <p:spTgt spid="195"/>
                                        </p:tgtEl>
                                        <p:attrNameLst>
                                          <p:attrName>style.visibility</p:attrName>
                                        </p:attrNameLst>
                                      </p:cBhvr>
                                      <p:to>
                                        <p:strVal val="visible"/>
                                      </p:to>
                                    </p:set>
                                    <p:animEffect transition="in" filter="fade">
                                      <p:cBhvr>
                                        <p:cTn id="79" dur="1000"/>
                                        <p:tgtEl>
                                          <p:spTgt spid="195"/>
                                        </p:tgtEl>
                                      </p:cBhvr>
                                    </p:animEffect>
                                  </p:childTnLst>
                                </p:cTn>
                              </p:par>
                              <p:par>
                                <p:cTn id="80" presetID="10" presetClass="entr" presetSubtype="0" fill="hold" nodeType="withEffect">
                                  <p:stCondLst>
                                    <p:cond delay="0"/>
                                  </p:stCondLst>
                                  <p:childTnLst>
                                    <p:set>
                                      <p:cBhvr>
                                        <p:cTn id="81" dur="1" fill="hold">
                                          <p:stCondLst>
                                            <p:cond delay="0"/>
                                          </p:stCondLst>
                                        </p:cTn>
                                        <p:tgtEl>
                                          <p:spTgt spid="197"/>
                                        </p:tgtEl>
                                        <p:attrNameLst>
                                          <p:attrName>style.visibility</p:attrName>
                                        </p:attrNameLst>
                                      </p:cBhvr>
                                      <p:to>
                                        <p:strVal val="visible"/>
                                      </p:to>
                                    </p:set>
                                    <p:animEffect transition="in" filter="fade">
                                      <p:cBhvr>
                                        <p:cTn id="82" dur="1000"/>
                                        <p:tgtEl>
                                          <p:spTgt spid="197"/>
                                        </p:tgtEl>
                                      </p:cBhvr>
                                    </p:animEffect>
                                  </p:childTnLst>
                                </p:cTn>
                              </p:par>
                              <p:par>
                                <p:cTn id="83" presetID="10" presetClass="entr" presetSubtype="0" fill="hold" nodeType="withEffect">
                                  <p:stCondLst>
                                    <p:cond delay="0"/>
                                  </p:stCondLst>
                                  <p:childTnLst>
                                    <p:set>
                                      <p:cBhvr>
                                        <p:cTn id="84" dur="1" fill="hold">
                                          <p:stCondLst>
                                            <p:cond delay="0"/>
                                          </p:stCondLst>
                                        </p:cTn>
                                        <p:tgtEl>
                                          <p:spTgt spid="199"/>
                                        </p:tgtEl>
                                        <p:attrNameLst>
                                          <p:attrName>style.visibility</p:attrName>
                                        </p:attrNameLst>
                                      </p:cBhvr>
                                      <p:to>
                                        <p:strVal val="visible"/>
                                      </p:to>
                                    </p:set>
                                    <p:animEffect transition="in" filter="fade">
                                      <p:cBhvr>
                                        <p:cTn id="85" dur="1000"/>
                                        <p:tgtEl>
                                          <p:spTgt spid="199"/>
                                        </p:tgtEl>
                                      </p:cBhvr>
                                    </p:animEffect>
                                  </p:childTnLst>
                                </p:cTn>
                              </p:par>
                              <p:par>
                                <p:cTn id="86" presetID="10" presetClass="entr" presetSubtype="0" fill="hold" nodeType="withEffect">
                                  <p:stCondLst>
                                    <p:cond delay="0"/>
                                  </p:stCondLst>
                                  <p:childTnLst>
                                    <p:set>
                                      <p:cBhvr>
                                        <p:cTn id="87" dur="1" fill="hold">
                                          <p:stCondLst>
                                            <p:cond delay="0"/>
                                          </p:stCondLst>
                                        </p:cTn>
                                        <p:tgtEl>
                                          <p:spTgt spid="196"/>
                                        </p:tgtEl>
                                        <p:attrNameLst>
                                          <p:attrName>style.visibility</p:attrName>
                                        </p:attrNameLst>
                                      </p:cBhvr>
                                      <p:to>
                                        <p:strVal val="visible"/>
                                      </p:to>
                                    </p:set>
                                    <p:animEffect transition="in" filter="fade">
                                      <p:cBhvr>
                                        <p:cTn id="88" dur="1000"/>
                                        <p:tgtEl>
                                          <p:spTgt spid="196"/>
                                        </p:tgtEl>
                                      </p:cBhvr>
                                    </p:animEffect>
                                  </p:childTnLst>
                                </p:cTn>
                              </p:par>
                              <p:par>
                                <p:cTn id="89" presetID="10" presetClass="entr" presetSubtype="0" fill="hold" nodeType="withEffect">
                                  <p:stCondLst>
                                    <p:cond delay="0"/>
                                  </p:stCondLst>
                                  <p:childTnLst>
                                    <p:set>
                                      <p:cBhvr>
                                        <p:cTn id="90" dur="1" fill="hold">
                                          <p:stCondLst>
                                            <p:cond delay="0"/>
                                          </p:stCondLst>
                                        </p:cTn>
                                        <p:tgtEl>
                                          <p:spTgt spid="198"/>
                                        </p:tgtEl>
                                        <p:attrNameLst>
                                          <p:attrName>style.visibility</p:attrName>
                                        </p:attrNameLst>
                                      </p:cBhvr>
                                      <p:to>
                                        <p:strVal val="visible"/>
                                      </p:to>
                                    </p:set>
                                    <p:animEffect transition="in" filter="fade">
                                      <p:cBhvr>
                                        <p:cTn id="91" dur="1000"/>
                                        <p:tgtEl>
                                          <p:spTgt spid="198"/>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5"/>
                                        </p:tgtEl>
                                        <p:attrNameLst>
                                          <p:attrName>style.visibility</p:attrName>
                                        </p:attrNameLst>
                                      </p:cBhvr>
                                      <p:to>
                                        <p:strVal val="hidden"/>
                                      </p:to>
                                    </p:set>
                                  </p:childTnLst>
                                </p:cTn>
                              </p:par>
                              <p:par>
                                <p:cTn id="104" presetID="10" presetClass="entr" presetSubtype="0" fill="hold" nodeType="withEffect">
                                  <p:stCondLst>
                                    <p:cond delay="0"/>
                                  </p:stCondLst>
                                  <p:childTnLst>
                                    <p:set>
                                      <p:cBhvr>
                                        <p:cTn id="105" dur="1" fill="hold">
                                          <p:stCondLst>
                                            <p:cond delay="0"/>
                                          </p:stCondLst>
                                        </p:cTn>
                                        <p:tgtEl>
                                          <p:spTgt spid="200"/>
                                        </p:tgtEl>
                                        <p:attrNameLst>
                                          <p:attrName>style.visibility</p:attrName>
                                        </p:attrNameLst>
                                      </p:cBhvr>
                                      <p:to>
                                        <p:strVal val="visible"/>
                                      </p:to>
                                    </p:set>
                                    <p:animEffect transition="in" filter="fade">
                                      <p:cBhvr>
                                        <p:cTn id="106" dur="1000"/>
                                        <p:tgtEl>
                                          <p:spTgt spid="200"/>
                                        </p:tgtEl>
                                      </p:cBhvr>
                                    </p:animEffect>
                                  </p:childTnLst>
                                </p:cTn>
                              </p:par>
                              <p:par>
                                <p:cTn id="107" presetID="10" presetClass="entr" presetSubtype="0" fill="hold" nodeType="withEffect">
                                  <p:stCondLst>
                                    <p:cond delay="0"/>
                                  </p:stCondLst>
                                  <p:childTnLst>
                                    <p:set>
                                      <p:cBhvr>
                                        <p:cTn id="108" dur="1" fill="hold">
                                          <p:stCondLst>
                                            <p:cond delay="0"/>
                                          </p:stCondLst>
                                        </p:cTn>
                                        <p:tgtEl>
                                          <p:spTgt spid="202"/>
                                        </p:tgtEl>
                                        <p:attrNameLst>
                                          <p:attrName>style.visibility</p:attrName>
                                        </p:attrNameLst>
                                      </p:cBhvr>
                                      <p:to>
                                        <p:strVal val="visible"/>
                                      </p:to>
                                    </p:set>
                                    <p:animEffect transition="in" filter="fade">
                                      <p:cBhvr>
                                        <p:cTn id="109" dur="1000"/>
                                        <p:tgtEl>
                                          <p:spTgt spid="202"/>
                                        </p:tgtEl>
                                      </p:cBhvr>
                                    </p:animEffect>
                                  </p:childTnLst>
                                </p:cTn>
                              </p:par>
                              <p:par>
                                <p:cTn id="110" presetID="10" presetClass="entr" presetSubtype="0" fill="hold" nodeType="withEffect">
                                  <p:stCondLst>
                                    <p:cond delay="0"/>
                                  </p:stCondLst>
                                  <p:childTnLst>
                                    <p:set>
                                      <p:cBhvr>
                                        <p:cTn id="111" dur="1" fill="hold">
                                          <p:stCondLst>
                                            <p:cond delay="0"/>
                                          </p:stCondLst>
                                        </p:cTn>
                                        <p:tgtEl>
                                          <p:spTgt spid="203"/>
                                        </p:tgtEl>
                                        <p:attrNameLst>
                                          <p:attrName>style.visibility</p:attrName>
                                        </p:attrNameLst>
                                      </p:cBhvr>
                                      <p:to>
                                        <p:strVal val="visible"/>
                                      </p:to>
                                    </p:set>
                                    <p:animEffect transition="in" filter="fade">
                                      <p:cBhvr>
                                        <p:cTn id="112" dur="1000"/>
                                        <p:tgtEl>
                                          <p:spTgt spid="20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righ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46"/>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201"/>
                                        </p:tgtEl>
                                        <p:attrNameLst>
                                          <p:attrName>style.visibility</p:attrName>
                                        </p:attrNameLst>
                                      </p:cBhvr>
                                      <p:to>
                                        <p:strVal val="visible"/>
                                      </p:to>
                                    </p:set>
                                    <p:animEffect transition="in" filter="fade">
                                      <p:cBhvr>
                                        <p:cTn id="129" dur="1000"/>
                                        <p:tgtEl>
                                          <p:spTgt spid="201"/>
                                        </p:tgtEl>
                                      </p:cBhvr>
                                    </p:animEffect>
                                  </p:childTnLst>
                                </p:cTn>
                              </p:par>
                              <p:par>
                                <p:cTn id="130" presetID="10" presetClass="entr" presetSubtype="0" fill="hold" nodeType="withEffect">
                                  <p:stCondLst>
                                    <p:cond delay="0"/>
                                  </p:stCondLst>
                                  <p:childTnLst>
                                    <p:set>
                                      <p:cBhvr>
                                        <p:cTn id="131" dur="1" fill="hold">
                                          <p:stCondLst>
                                            <p:cond delay="0"/>
                                          </p:stCondLst>
                                        </p:cTn>
                                        <p:tgtEl>
                                          <p:spTgt spid="205"/>
                                        </p:tgtEl>
                                        <p:attrNameLst>
                                          <p:attrName>style.visibility</p:attrName>
                                        </p:attrNameLst>
                                      </p:cBhvr>
                                      <p:to>
                                        <p:strVal val="visible"/>
                                      </p:to>
                                    </p:set>
                                    <p:animEffect transition="in" filter="fade">
                                      <p:cBhvr>
                                        <p:cTn id="13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5" grpId="0" animBg="1"/>
      <p:bldP spid="45" grpId="1"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7"/>
          <p:cNvSpPr/>
          <p:nvPr/>
        </p:nvSpPr>
        <p:spPr>
          <a:xfrm>
            <a:off x="381000" y="311150"/>
            <a:ext cx="1549400" cy="812800"/>
          </a:xfrm>
          <a:prstGeom prst="rightArrow">
            <a:avLst>
              <a:gd name="adj1" fmla="val 50000"/>
              <a:gd name="adj2" fmla="val 50000"/>
            </a:avLst>
          </a:prstGeom>
          <a:solidFill>
            <a:srgbClr val="B2B2B2"/>
          </a:solidFill>
          <a:ln w="25400" cap="flat" cmpd="sng">
            <a:solidFill>
              <a:srgbClr val="DDDDD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Công cụ</a:t>
            </a:r>
            <a:endParaRPr/>
          </a:p>
        </p:txBody>
      </p:sp>
      <p:sp>
        <p:nvSpPr>
          <p:cNvPr id="608" name="Google Shape;608;p37"/>
          <p:cNvSpPr/>
          <p:nvPr/>
        </p:nvSpPr>
        <p:spPr>
          <a:xfrm>
            <a:off x="2819400" y="457200"/>
            <a:ext cx="1752600" cy="520700"/>
          </a:xfrm>
          <a:prstGeom prst="roundRect">
            <a:avLst>
              <a:gd name="adj" fmla="val 16667"/>
            </a:avLst>
          </a:prstGeom>
          <a:solidFill>
            <a:srgbClr val="B2B2B2"/>
          </a:solidFill>
          <a:ln w="25400" cap="flat" cmpd="sng">
            <a:solidFill>
              <a:srgbClr val="DDDDD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Nghỉ phép</a:t>
            </a:r>
            <a:endParaRPr/>
          </a:p>
        </p:txBody>
      </p:sp>
      <p:sp>
        <p:nvSpPr>
          <p:cNvPr id="609" name="Google Shape;609;p37"/>
          <p:cNvSpPr/>
          <p:nvPr/>
        </p:nvSpPr>
        <p:spPr>
          <a:xfrm>
            <a:off x="1482600" y="1402989"/>
            <a:ext cx="1613400" cy="6192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HS</a:t>
            </a:r>
            <a:endParaRPr/>
          </a:p>
        </p:txBody>
      </p:sp>
      <p:sp>
        <p:nvSpPr>
          <p:cNvPr id="610" name="Google Shape;610;p37"/>
          <p:cNvSpPr/>
          <p:nvPr/>
        </p:nvSpPr>
        <p:spPr>
          <a:xfrm>
            <a:off x="277500" y="3884838"/>
            <a:ext cx="1843800" cy="818099"/>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Xát nhận bằng: Ghi âm giọng nói phụ huynh</a:t>
            </a:r>
            <a:endParaRPr/>
          </a:p>
        </p:txBody>
      </p:sp>
      <p:sp>
        <p:nvSpPr>
          <p:cNvPr id="611" name="Google Shape;611;p37"/>
          <p:cNvSpPr/>
          <p:nvPr/>
        </p:nvSpPr>
        <p:spPr>
          <a:xfrm>
            <a:off x="2620800" y="2305944"/>
            <a:ext cx="1613400" cy="5040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Trong trường học</a:t>
            </a:r>
            <a:endParaRPr/>
          </a:p>
        </p:txBody>
      </p:sp>
      <p:sp>
        <p:nvSpPr>
          <p:cNvPr id="612" name="Google Shape;612;p37"/>
          <p:cNvSpPr/>
          <p:nvPr/>
        </p:nvSpPr>
        <p:spPr>
          <a:xfrm>
            <a:off x="1393500" y="3069966"/>
            <a:ext cx="1613400" cy="5040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Học sinh tạo đơn</a:t>
            </a:r>
            <a:endParaRPr/>
          </a:p>
        </p:txBody>
      </p:sp>
      <p:sp>
        <p:nvSpPr>
          <p:cNvPr id="613" name="Google Shape;613;p37"/>
          <p:cNvSpPr/>
          <p:nvPr/>
        </p:nvSpPr>
        <p:spPr>
          <a:xfrm>
            <a:off x="392700" y="2310661"/>
            <a:ext cx="1613400" cy="5040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Ở xa</a:t>
            </a:r>
            <a:endParaRPr/>
          </a:p>
        </p:txBody>
      </p:sp>
      <p:cxnSp>
        <p:nvCxnSpPr>
          <p:cNvPr id="614" name="Google Shape;614;p37"/>
          <p:cNvCxnSpPr>
            <a:stCxn id="609" idx="4"/>
            <a:endCxn id="613" idx="0"/>
          </p:cNvCxnSpPr>
          <p:nvPr/>
        </p:nvCxnSpPr>
        <p:spPr>
          <a:xfrm flipH="1">
            <a:off x="1199400" y="2022189"/>
            <a:ext cx="1089900" cy="288600"/>
          </a:xfrm>
          <a:prstGeom prst="straightConnector1">
            <a:avLst/>
          </a:prstGeom>
          <a:noFill/>
          <a:ln w="9525" cap="flat" cmpd="sng">
            <a:solidFill>
              <a:srgbClr val="FDA739"/>
            </a:solidFill>
            <a:prstDash val="solid"/>
            <a:round/>
            <a:headEnd type="none" w="sm" len="sm"/>
            <a:tailEnd type="triangle" w="med" len="med"/>
          </a:ln>
        </p:spPr>
      </p:cxnSp>
      <p:cxnSp>
        <p:nvCxnSpPr>
          <p:cNvPr id="615" name="Google Shape;615;p37"/>
          <p:cNvCxnSpPr>
            <a:stCxn id="613" idx="2"/>
            <a:endCxn id="612" idx="0"/>
          </p:cNvCxnSpPr>
          <p:nvPr/>
        </p:nvCxnSpPr>
        <p:spPr>
          <a:xfrm>
            <a:off x="1199400" y="2814661"/>
            <a:ext cx="1000800" cy="255300"/>
          </a:xfrm>
          <a:prstGeom prst="straightConnector1">
            <a:avLst/>
          </a:prstGeom>
          <a:noFill/>
          <a:ln w="9525" cap="flat" cmpd="sng">
            <a:solidFill>
              <a:srgbClr val="FDA739"/>
            </a:solidFill>
            <a:prstDash val="solid"/>
            <a:round/>
            <a:headEnd type="none" w="sm" len="sm"/>
            <a:tailEnd type="triangle" w="med" len="med"/>
          </a:ln>
        </p:spPr>
      </p:cxnSp>
      <p:cxnSp>
        <p:nvCxnSpPr>
          <p:cNvPr id="616" name="Google Shape;616;p37"/>
          <p:cNvCxnSpPr>
            <a:stCxn id="612" idx="2"/>
            <a:endCxn id="610" idx="0"/>
          </p:cNvCxnSpPr>
          <p:nvPr/>
        </p:nvCxnSpPr>
        <p:spPr>
          <a:xfrm flipH="1">
            <a:off x="1199400" y="3573966"/>
            <a:ext cx="1000800" cy="310800"/>
          </a:xfrm>
          <a:prstGeom prst="straightConnector1">
            <a:avLst/>
          </a:prstGeom>
          <a:noFill/>
          <a:ln w="9525" cap="flat" cmpd="sng">
            <a:solidFill>
              <a:srgbClr val="FDA739"/>
            </a:solidFill>
            <a:prstDash val="solid"/>
            <a:round/>
            <a:headEnd type="none" w="sm" len="sm"/>
            <a:tailEnd type="triangle" w="med" len="med"/>
          </a:ln>
        </p:spPr>
      </p:cxnSp>
      <p:cxnSp>
        <p:nvCxnSpPr>
          <p:cNvPr id="617" name="Google Shape;617;p37"/>
          <p:cNvCxnSpPr>
            <a:stCxn id="609" idx="4"/>
            <a:endCxn id="611" idx="0"/>
          </p:cNvCxnSpPr>
          <p:nvPr/>
        </p:nvCxnSpPr>
        <p:spPr>
          <a:xfrm>
            <a:off x="2289300" y="2022189"/>
            <a:ext cx="1138200" cy="283800"/>
          </a:xfrm>
          <a:prstGeom prst="straightConnector1">
            <a:avLst/>
          </a:prstGeom>
          <a:noFill/>
          <a:ln w="9525" cap="flat" cmpd="sng">
            <a:solidFill>
              <a:srgbClr val="FDA739"/>
            </a:solidFill>
            <a:prstDash val="solid"/>
            <a:round/>
            <a:headEnd type="none" w="sm" len="sm"/>
            <a:tailEnd type="triangle" w="med" len="med"/>
          </a:ln>
        </p:spPr>
      </p:cxnSp>
      <p:sp>
        <p:nvSpPr>
          <p:cNvPr id="618" name="Google Shape;618;p37"/>
          <p:cNvSpPr/>
          <p:nvPr/>
        </p:nvSpPr>
        <p:spPr>
          <a:xfrm>
            <a:off x="2592301" y="3884838"/>
            <a:ext cx="1670397" cy="720398"/>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Giáo viên </a:t>
            </a:r>
            <a:endParaRPr/>
          </a:p>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 quét mã QR và Xát nhận</a:t>
            </a:r>
            <a:endParaRPr/>
          </a:p>
        </p:txBody>
      </p:sp>
      <p:cxnSp>
        <p:nvCxnSpPr>
          <p:cNvPr id="619" name="Google Shape;619;p37"/>
          <p:cNvCxnSpPr>
            <a:stCxn id="611" idx="2"/>
            <a:endCxn id="612" idx="0"/>
          </p:cNvCxnSpPr>
          <p:nvPr/>
        </p:nvCxnSpPr>
        <p:spPr>
          <a:xfrm flipH="1">
            <a:off x="2200200" y="2809944"/>
            <a:ext cx="1227300" cy="260100"/>
          </a:xfrm>
          <a:prstGeom prst="straightConnector1">
            <a:avLst/>
          </a:prstGeom>
          <a:noFill/>
          <a:ln w="9525" cap="flat" cmpd="sng">
            <a:solidFill>
              <a:srgbClr val="FDA739"/>
            </a:solidFill>
            <a:prstDash val="solid"/>
            <a:round/>
            <a:headEnd type="none" w="sm" len="sm"/>
            <a:tailEnd type="triangle" w="med" len="med"/>
          </a:ln>
        </p:spPr>
      </p:cxnSp>
      <p:sp>
        <p:nvSpPr>
          <p:cNvPr id="620" name="Google Shape;620;p37"/>
          <p:cNvSpPr/>
          <p:nvPr/>
        </p:nvSpPr>
        <p:spPr>
          <a:xfrm>
            <a:off x="5961002" y="1402989"/>
            <a:ext cx="1613400" cy="6192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Giáo viên</a:t>
            </a:r>
            <a:endParaRPr/>
          </a:p>
        </p:txBody>
      </p:sp>
      <p:cxnSp>
        <p:nvCxnSpPr>
          <p:cNvPr id="621" name="Google Shape;621;p37"/>
          <p:cNvCxnSpPr>
            <a:stCxn id="612" idx="2"/>
            <a:endCxn id="618" idx="0"/>
          </p:cNvCxnSpPr>
          <p:nvPr/>
        </p:nvCxnSpPr>
        <p:spPr>
          <a:xfrm>
            <a:off x="2200200" y="3573966"/>
            <a:ext cx="1227300" cy="310800"/>
          </a:xfrm>
          <a:prstGeom prst="straightConnector1">
            <a:avLst/>
          </a:prstGeom>
          <a:noFill/>
          <a:ln w="9525" cap="flat" cmpd="sng">
            <a:solidFill>
              <a:srgbClr val="FDA739"/>
            </a:solidFill>
            <a:prstDash val="solid"/>
            <a:round/>
            <a:headEnd type="none" w="sm" len="sm"/>
            <a:tailEnd type="triangle" w="med" len="med"/>
          </a:ln>
        </p:spPr>
      </p:cxnSp>
      <p:sp>
        <p:nvSpPr>
          <p:cNvPr id="622" name="Google Shape;622;p37"/>
          <p:cNvSpPr/>
          <p:nvPr/>
        </p:nvSpPr>
        <p:spPr>
          <a:xfrm>
            <a:off x="5961002" y="2435757"/>
            <a:ext cx="1613400" cy="5040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Tạo đơn</a:t>
            </a:r>
            <a:endParaRPr/>
          </a:p>
        </p:txBody>
      </p:sp>
      <p:cxnSp>
        <p:nvCxnSpPr>
          <p:cNvPr id="623" name="Google Shape;623;p37"/>
          <p:cNvCxnSpPr>
            <a:stCxn id="620" idx="4"/>
            <a:endCxn id="622" idx="0"/>
          </p:cNvCxnSpPr>
          <p:nvPr/>
        </p:nvCxnSpPr>
        <p:spPr>
          <a:xfrm>
            <a:off x="6767702" y="2022189"/>
            <a:ext cx="0" cy="413700"/>
          </a:xfrm>
          <a:prstGeom prst="straightConnector1">
            <a:avLst/>
          </a:prstGeom>
          <a:noFill/>
          <a:ln w="9525" cap="flat" cmpd="sng">
            <a:solidFill>
              <a:srgbClr val="FDA739"/>
            </a:solidFill>
            <a:prstDash val="solid"/>
            <a:round/>
            <a:headEnd type="none" w="sm" len="sm"/>
            <a:tailEnd type="triangle" w="med" len="med"/>
          </a:ln>
        </p:spPr>
      </p:cxnSp>
      <p:sp>
        <p:nvSpPr>
          <p:cNvPr id="19" name="Google Shape;631;p38">
            <a:extLst>
              <a:ext uri="{FF2B5EF4-FFF2-40B4-BE49-F238E27FC236}">
                <a16:creationId xmlns:a16="http://schemas.microsoft.com/office/drawing/2014/main" id="{1EFF81DC-444E-4D40-8490-04F0729D8E27}"/>
              </a:ext>
            </a:extLst>
          </p:cNvPr>
          <p:cNvSpPr/>
          <p:nvPr/>
        </p:nvSpPr>
        <p:spPr>
          <a:xfrm>
            <a:off x="5179802" y="3256905"/>
            <a:ext cx="3175800" cy="5040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rPr>
              <a:t>Đ</a:t>
            </a:r>
            <a:r>
              <a:rPr lang="vi" sz="1400" b="0" i="0" u="none" strike="noStrike" cap="none">
                <a:solidFill>
                  <a:schemeClr val="lt1"/>
                </a:solidFill>
                <a:latin typeface="Arial"/>
                <a:ea typeface="Arial"/>
                <a:cs typeface="Arial"/>
                <a:sym typeface="Arial"/>
              </a:rPr>
              <a:t>ồng thời hệ thống gửi thông báo cho học sinh. </a:t>
            </a:r>
            <a:endParaRPr/>
          </a:p>
        </p:txBody>
      </p:sp>
      <p:cxnSp>
        <p:nvCxnSpPr>
          <p:cNvPr id="20" name="Google Shape;619;p37">
            <a:extLst>
              <a:ext uri="{FF2B5EF4-FFF2-40B4-BE49-F238E27FC236}">
                <a16:creationId xmlns:a16="http://schemas.microsoft.com/office/drawing/2014/main" id="{FFFE7BF1-F0C2-4C52-8E0B-489A50881E19}"/>
              </a:ext>
            </a:extLst>
          </p:cNvPr>
          <p:cNvCxnSpPr>
            <a:cxnSpLocks/>
            <a:stCxn id="622" idx="2"/>
            <a:endCxn id="19" idx="0"/>
          </p:cNvCxnSpPr>
          <p:nvPr/>
        </p:nvCxnSpPr>
        <p:spPr>
          <a:xfrm>
            <a:off x="6767702" y="2939757"/>
            <a:ext cx="0" cy="317148"/>
          </a:xfrm>
          <a:prstGeom prst="straightConnector1">
            <a:avLst/>
          </a:prstGeom>
          <a:noFill/>
          <a:ln w="9525" cap="flat" cmpd="sng">
            <a:solidFill>
              <a:srgbClr val="FDA739"/>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barn(inVertical)">
                                      <p:cBhvr>
                                        <p:cTn id="7" dur="500"/>
                                        <p:tgtEl>
                                          <p:spTgt spid="6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
                                        </p:tgtEl>
                                        <p:attrNameLst>
                                          <p:attrName>style.visibility</p:attrName>
                                        </p:attrNameLst>
                                      </p:cBhvr>
                                      <p:to>
                                        <p:strVal val="visible"/>
                                      </p:to>
                                    </p:set>
                                    <p:animEffect transition="in" filter="wipe(left)">
                                      <p:cBhvr>
                                        <p:cTn id="12" dur="500"/>
                                        <p:tgtEl>
                                          <p:spTgt spid="614"/>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613"/>
                                        </p:tgtEl>
                                        <p:attrNameLst>
                                          <p:attrName>style.visibility</p:attrName>
                                        </p:attrNameLst>
                                      </p:cBhvr>
                                      <p:to>
                                        <p:strVal val="visible"/>
                                      </p:to>
                                    </p:set>
                                    <p:animEffect transition="in" filter="barn(outVertical)">
                                      <p:cBhvr>
                                        <p:cTn id="15" dur="500"/>
                                        <p:tgtEl>
                                          <p:spTgt spid="6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15"/>
                                        </p:tgtEl>
                                        <p:attrNameLst>
                                          <p:attrName>style.visibility</p:attrName>
                                        </p:attrNameLst>
                                      </p:cBhvr>
                                      <p:to>
                                        <p:strVal val="visible"/>
                                      </p:to>
                                    </p:set>
                                    <p:animEffect transition="in" filter="wipe(up)">
                                      <p:cBhvr>
                                        <p:cTn id="20" dur="500"/>
                                        <p:tgtEl>
                                          <p:spTgt spid="615"/>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612"/>
                                        </p:tgtEl>
                                        <p:attrNameLst>
                                          <p:attrName>style.visibility</p:attrName>
                                        </p:attrNameLst>
                                      </p:cBhvr>
                                      <p:to>
                                        <p:strVal val="visible"/>
                                      </p:to>
                                    </p:set>
                                    <p:animEffect transition="in" filter="barn(outVertical)">
                                      <p:cBhvr>
                                        <p:cTn id="23" dur="500"/>
                                        <p:tgtEl>
                                          <p:spTgt spid="6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16"/>
                                        </p:tgtEl>
                                        <p:attrNameLst>
                                          <p:attrName>style.visibility</p:attrName>
                                        </p:attrNameLst>
                                      </p:cBhvr>
                                      <p:to>
                                        <p:strVal val="visible"/>
                                      </p:to>
                                    </p:set>
                                    <p:animEffect transition="in" filter="wipe(up)">
                                      <p:cBhvr>
                                        <p:cTn id="28" dur="500"/>
                                        <p:tgtEl>
                                          <p:spTgt spid="616"/>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610"/>
                                        </p:tgtEl>
                                        <p:attrNameLst>
                                          <p:attrName>style.visibility</p:attrName>
                                        </p:attrNameLst>
                                      </p:cBhvr>
                                      <p:to>
                                        <p:strVal val="visible"/>
                                      </p:to>
                                    </p:set>
                                    <p:animEffect transition="in" filter="barn(outVertical)">
                                      <p:cBhvr>
                                        <p:cTn id="31" dur="500"/>
                                        <p:tgtEl>
                                          <p:spTgt spid="6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17"/>
                                        </p:tgtEl>
                                        <p:attrNameLst>
                                          <p:attrName>style.visibility</p:attrName>
                                        </p:attrNameLst>
                                      </p:cBhvr>
                                      <p:to>
                                        <p:strVal val="visible"/>
                                      </p:to>
                                    </p:set>
                                    <p:animEffect transition="in" filter="wipe(up)">
                                      <p:cBhvr>
                                        <p:cTn id="36" dur="500"/>
                                        <p:tgtEl>
                                          <p:spTgt spid="617"/>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611"/>
                                        </p:tgtEl>
                                        <p:attrNameLst>
                                          <p:attrName>style.visibility</p:attrName>
                                        </p:attrNameLst>
                                      </p:cBhvr>
                                      <p:to>
                                        <p:strVal val="visible"/>
                                      </p:to>
                                    </p:set>
                                    <p:animEffect transition="in" filter="barn(outVertical)">
                                      <p:cBhvr>
                                        <p:cTn id="39" dur="500"/>
                                        <p:tgtEl>
                                          <p:spTgt spid="6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19"/>
                                        </p:tgtEl>
                                        <p:attrNameLst>
                                          <p:attrName>style.visibility</p:attrName>
                                        </p:attrNameLst>
                                      </p:cBhvr>
                                      <p:to>
                                        <p:strVal val="visible"/>
                                      </p:to>
                                    </p:set>
                                    <p:animEffect transition="in" filter="wipe(up)">
                                      <p:cBhvr>
                                        <p:cTn id="44" dur="500"/>
                                        <p:tgtEl>
                                          <p:spTgt spid="6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21"/>
                                        </p:tgtEl>
                                        <p:attrNameLst>
                                          <p:attrName>style.visibility</p:attrName>
                                        </p:attrNameLst>
                                      </p:cBhvr>
                                      <p:to>
                                        <p:strVal val="visible"/>
                                      </p:to>
                                    </p:set>
                                    <p:animEffect transition="in" filter="wipe(up)">
                                      <p:cBhvr>
                                        <p:cTn id="49" dur="500"/>
                                        <p:tgtEl>
                                          <p:spTgt spid="621"/>
                                        </p:tgtEl>
                                      </p:cBhvr>
                                    </p:animEffect>
                                  </p:childTnLst>
                                </p:cTn>
                              </p:par>
                              <p:par>
                                <p:cTn id="50" presetID="16" presetClass="entr" presetSubtype="37" fill="hold" grpId="0" nodeType="withEffect">
                                  <p:stCondLst>
                                    <p:cond delay="0"/>
                                  </p:stCondLst>
                                  <p:childTnLst>
                                    <p:set>
                                      <p:cBhvr>
                                        <p:cTn id="51" dur="1" fill="hold">
                                          <p:stCondLst>
                                            <p:cond delay="0"/>
                                          </p:stCondLst>
                                        </p:cTn>
                                        <p:tgtEl>
                                          <p:spTgt spid="618"/>
                                        </p:tgtEl>
                                        <p:attrNameLst>
                                          <p:attrName>style.visibility</p:attrName>
                                        </p:attrNameLst>
                                      </p:cBhvr>
                                      <p:to>
                                        <p:strVal val="visible"/>
                                      </p:to>
                                    </p:set>
                                    <p:animEffect transition="in" filter="barn(outVertical)">
                                      <p:cBhvr>
                                        <p:cTn id="52" dur="500"/>
                                        <p:tgtEl>
                                          <p:spTgt spid="6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620"/>
                                        </p:tgtEl>
                                        <p:attrNameLst>
                                          <p:attrName>style.visibility</p:attrName>
                                        </p:attrNameLst>
                                      </p:cBhvr>
                                      <p:to>
                                        <p:strVal val="visible"/>
                                      </p:to>
                                    </p:set>
                                    <p:animEffect transition="in" filter="barn(outVertical)">
                                      <p:cBhvr>
                                        <p:cTn id="57" dur="500"/>
                                        <p:tgtEl>
                                          <p:spTgt spid="6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23"/>
                                        </p:tgtEl>
                                        <p:attrNameLst>
                                          <p:attrName>style.visibility</p:attrName>
                                        </p:attrNameLst>
                                      </p:cBhvr>
                                      <p:to>
                                        <p:strVal val="visible"/>
                                      </p:to>
                                    </p:set>
                                    <p:animEffect transition="in" filter="wipe(up)">
                                      <p:cBhvr>
                                        <p:cTn id="62" dur="500"/>
                                        <p:tgtEl>
                                          <p:spTgt spid="623"/>
                                        </p:tgtEl>
                                      </p:cBhvr>
                                    </p:animEffect>
                                  </p:childTnLst>
                                </p:cTn>
                              </p:par>
                              <p:par>
                                <p:cTn id="63" presetID="16" presetClass="entr" presetSubtype="37" fill="hold" grpId="0" nodeType="withEffect">
                                  <p:stCondLst>
                                    <p:cond delay="0"/>
                                  </p:stCondLst>
                                  <p:childTnLst>
                                    <p:set>
                                      <p:cBhvr>
                                        <p:cTn id="64" dur="1" fill="hold">
                                          <p:stCondLst>
                                            <p:cond delay="0"/>
                                          </p:stCondLst>
                                        </p:cTn>
                                        <p:tgtEl>
                                          <p:spTgt spid="622"/>
                                        </p:tgtEl>
                                        <p:attrNameLst>
                                          <p:attrName>style.visibility</p:attrName>
                                        </p:attrNameLst>
                                      </p:cBhvr>
                                      <p:to>
                                        <p:strVal val="visible"/>
                                      </p:to>
                                    </p:set>
                                    <p:animEffect transition="in" filter="barn(outVertical)">
                                      <p:cBhvr>
                                        <p:cTn id="65" dur="500"/>
                                        <p:tgtEl>
                                          <p:spTgt spid="62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animBg="1"/>
      <p:bldP spid="610" grpId="0" animBg="1"/>
      <p:bldP spid="611" grpId="0" animBg="1"/>
      <p:bldP spid="612" grpId="0" animBg="1"/>
      <p:bldP spid="613" grpId="0" animBg="1"/>
      <p:bldP spid="618" grpId="0" animBg="1"/>
      <p:bldP spid="620" grpId="0" animBg="1"/>
      <p:bldP spid="622"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2234</Words>
  <Application>Microsoft Office PowerPoint</Application>
  <PresentationFormat>On-screen Show (16:9)</PresentationFormat>
  <Paragraphs>531</Paragraphs>
  <Slides>61</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Times New Roman</vt:lpstr>
      <vt:lpstr>Wingdings</vt:lpstr>
      <vt:lpstr>Simple Light</vt:lpstr>
      <vt:lpstr>PowerPoint Presentation</vt:lpstr>
      <vt:lpstr>PowerPoint Presentation</vt:lpstr>
      <vt:lpstr>PowerPoint Presentation</vt:lpstr>
      <vt:lpstr>Cloud Schools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 MÃ “QR CODE” </vt:lpstr>
      <vt:lpstr>PowerPoint Presentation</vt:lpstr>
      <vt:lpstr>NGHỈ HỌC</vt:lpstr>
      <vt:lpstr>PowerPoint Presentation</vt:lpstr>
      <vt:lpstr>PowerPoint Presentation</vt:lpstr>
      <vt:lpstr>PowerPoint Presentation</vt:lpstr>
      <vt:lpstr>PowerPoint Presentation</vt:lpstr>
      <vt:lpstr>Tham gia phong trào “Sáng tạo khoa học kỹ thuật”.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Hau Nguyen</dc:creator>
  <cp:lastModifiedBy>Tho Nguyen</cp:lastModifiedBy>
  <cp:revision>207</cp:revision>
  <dcterms:modified xsi:type="dcterms:W3CDTF">2019-12-05T01:02:36Z</dcterms:modified>
</cp:coreProperties>
</file>