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3" r:id="rId6"/>
    <p:sldId id="262" r:id="rId7"/>
    <p:sldId id="270" r:id="rId8"/>
    <p:sldId id="271" r:id="rId9"/>
    <p:sldId id="264" r:id="rId10"/>
    <p:sldId id="267" r:id="rId11"/>
    <p:sldId id="265" r:id="rId12"/>
    <p:sldId id="266" r:id="rId13"/>
    <p:sldId id="268"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17F24-E992-4051-A1E5-FBCDCD7D25DF}"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DF4E0-F68F-4B0C-8967-5F06E0F53FA3}" type="slidenum">
              <a:rPr lang="en-US" smtClean="0"/>
              <a:t>‹#›</a:t>
            </a:fld>
            <a:endParaRPr lang="en-US"/>
          </a:p>
        </p:txBody>
      </p:sp>
    </p:spTree>
    <p:extLst>
      <p:ext uri="{BB962C8B-B14F-4D97-AF65-F5344CB8AC3E}">
        <p14:creationId xmlns:p14="http://schemas.microsoft.com/office/powerpoint/2010/main" val="2032507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0271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04770-A389-4CCA-8F51-361833296E1F}"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94817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04770-A389-4CCA-8F51-361833296E1F}"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0816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04770-A389-4CCA-8F51-361833296E1F}"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68716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04770-A389-4CCA-8F51-361833296E1F}"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19297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04770-A389-4CCA-8F51-361833296E1F}"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79907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04770-A389-4CCA-8F51-361833296E1F}"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168358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04770-A389-4CCA-8F51-361833296E1F}"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72774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04770-A389-4CCA-8F51-361833296E1F}"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26300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4770-A389-4CCA-8F51-361833296E1F}"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249581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B04770-A389-4CCA-8F51-361833296E1F}"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08079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B04770-A389-4CCA-8F51-361833296E1F}"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1D95C-D407-4F25-999F-5C987DACA8EB}" type="slidenum">
              <a:rPr lang="en-US" smtClean="0"/>
              <a:t>‹#›</a:t>
            </a:fld>
            <a:endParaRPr lang="en-US"/>
          </a:p>
        </p:txBody>
      </p:sp>
    </p:spTree>
    <p:extLst>
      <p:ext uri="{BB962C8B-B14F-4D97-AF65-F5344CB8AC3E}">
        <p14:creationId xmlns:p14="http://schemas.microsoft.com/office/powerpoint/2010/main" val="3494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4770-A389-4CCA-8F51-361833296E1F}" type="datetimeFigureOut">
              <a:rPr lang="en-US" smtClean="0"/>
              <a:t>6/7/2023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D95C-D407-4F25-999F-5C987DACA8EB}" type="slidenum">
              <a:rPr lang="en-US" smtClean="0"/>
              <a:t>‹#›</a:t>
            </a:fld>
            <a:endParaRPr lang="en-US"/>
          </a:p>
        </p:txBody>
      </p:sp>
    </p:spTree>
    <p:extLst>
      <p:ext uri="{BB962C8B-B14F-4D97-AF65-F5344CB8AC3E}">
        <p14:creationId xmlns:p14="http://schemas.microsoft.com/office/powerpoint/2010/main" val="56783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94B2-1B6C-4398-45BF-9963F4C6EC5E}"/>
              </a:ext>
            </a:extLst>
          </p:cNvPr>
          <p:cNvSpPr txBox="1"/>
          <p:nvPr/>
        </p:nvSpPr>
        <p:spPr>
          <a:xfrm>
            <a:off x="2038096" y="772980"/>
            <a:ext cx="8481833" cy="707886"/>
          </a:xfrm>
          <a:prstGeom prst="rect">
            <a:avLst/>
          </a:prstGeom>
          <a:noFill/>
        </p:spPr>
        <p:txBody>
          <a:bodyPr wrap="square" rtlCol="0">
            <a:spAutoFit/>
          </a:bodyPr>
          <a:lstStyle/>
          <a:p>
            <a:pPr algn="ctr"/>
            <a:r>
              <a:rPr lang="en-US" sz="20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TRƯỜNG ĐẠI HỌC SƯ PHẠM KỸ THUẬT VĨNH LONG</a:t>
            </a:r>
          </a:p>
          <a:p>
            <a:pPr algn="ctr"/>
            <a:r>
              <a:rPr lang="en-US" sz="20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KHOA CÔNG NGHỆ THÔNG TIN</a:t>
            </a:r>
          </a:p>
        </p:txBody>
      </p:sp>
      <p:pic>
        <p:nvPicPr>
          <p:cNvPr id="6" name="Picture 5">
            <a:extLst>
              <a:ext uri="{FF2B5EF4-FFF2-40B4-BE49-F238E27FC236}">
                <a16:creationId xmlns:a16="http://schemas.microsoft.com/office/drawing/2014/main" id="{B3DBE808-9862-5620-8DA3-121032978D7F}"/>
              </a:ext>
            </a:extLst>
          </p:cNvPr>
          <p:cNvPicPr>
            <a:picLocks noChangeAspect="1"/>
          </p:cNvPicPr>
          <p:nvPr/>
        </p:nvPicPr>
        <p:blipFill>
          <a:blip r:embed="rId2"/>
          <a:stretch>
            <a:fillRect/>
          </a:stretch>
        </p:blipFill>
        <p:spPr>
          <a:xfrm>
            <a:off x="2038096" y="822690"/>
            <a:ext cx="731520" cy="731520"/>
          </a:xfrm>
          <a:prstGeom prst="rect">
            <a:avLst/>
          </a:prstGeom>
        </p:spPr>
      </p:pic>
      <p:sp>
        <p:nvSpPr>
          <p:cNvPr id="7" name="TextBox 6">
            <a:extLst>
              <a:ext uri="{FF2B5EF4-FFF2-40B4-BE49-F238E27FC236}">
                <a16:creationId xmlns:a16="http://schemas.microsoft.com/office/drawing/2014/main" id="{5EE22994-7D5E-0892-3BCF-96BA072365C6}"/>
              </a:ext>
            </a:extLst>
          </p:cNvPr>
          <p:cNvSpPr txBox="1"/>
          <p:nvPr/>
        </p:nvSpPr>
        <p:spPr>
          <a:xfrm>
            <a:off x="1453896" y="1692539"/>
            <a:ext cx="9144000" cy="584775"/>
          </a:xfrm>
          <a:prstGeom prst="rect">
            <a:avLst/>
          </a:prstGeom>
          <a:noFill/>
        </p:spPr>
        <p:txBody>
          <a:bodyPr wrap="square" rtlCol="0">
            <a:spAutoFit/>
          </a:bodyPr>
          <a:lstStyle/>
          <a:p>
            <a:pPr algn="ctr"/>
            <a:r>
              <a:rPr lang="en-US" sz="3200" b="1" smtClean="0">
                <a:ln w="0"/>
                <a:solidFill>
                  <a:srgbClr val="F6263A"/>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TRÍ TUỆ NHÂN TẠO</a:t>
            </a:r>
            <a:endParaRPr lang="en-US" sz="3200" b="1" dirty="0">
              <a:ln w="0"/>
              <a:solidFill>
                <a:srgbClr val="F6263A"/>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9ADB86-19AD-F2C8-F8AB-D0AC6F52037B}"/>
              </a:ext>
            </a:extLst>
          </p:cNvPr>
          <p:cNvSpPr txBox="1"/>
          <p:nvPr/>
        </p:nvSpPr>
        <p:spPr>
          <a:xfrm>
            <a:off x="1082960" y="3087218"/>
            <a:ext cx="9885871" cy="523220"/>
          </a:xfrm>
          <a:prstGeom prst="rect">
            <a:avLst/>
          </a:prstGeom>
          <a:noFill/>
        </p:spPr>
        <p:txBody>
          <a:bodyPr wrap="square" rtlCol="0">
            <a:spAutoFit/>
          </a:bodyPr>
          <a:lstStyle/>
          <a:p>
            <a:pPr algn="ctr"/>
            <a:r>
              <a:rPr lang="en-US" sz="2800" b="1" smtClean="0">
                <a:ln w="0"/>
                <a:solidFill>
                  <a:srgbClr val="0C4BD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800" b="1" dirty="0">
              <a:ln w="0"/>
              <a:solidFill>
                <a:srgbClr val="0C4BD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01B0196-AD00-41F5-FCEC-BAF47E73E8F0}"/>
              </a:ext>
            </a:extLst>
          </p:cNvPr>
          <p:cNvSpPr txBox="1"/>
          <p:nvPr/>
        </p:nvSpPr>
        <p:spPr>
          <a:xfrm>
            <a:off x="4030558" y="4602120"/>
            <a:ext cx="4424594" cy="461665"/>
          </a:xfrm>
          <a:prstGeom prst="rect">
            <a:avLst/>
          </a:prstGeom>
          <a:noFill/>
        </p:spPr>
        <p:txBody>
          <a:bodyPr wrap="square" rtlCol="0">
            <a:spAutoFit/>
          </a:bodyPr>
          <a:lstStyle/>
          <a:p>
            <a:pPr algn="ctr"/>
            <a:r>
              <a:rPr lang="en-US" sz="2400" b="1" smtClean="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GVHD: </a:t>
            </a:r>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TS. Phan Anh </a:t>
            </a:r>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Cang</a:t>
            </a:r>
            <a:endPar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9AB338E-9B2C-49A4-3818-C7DBD8DDC423}"/>
              </a:ext>
            </a:extLst>
          </p:cNvPr>
          <p:cNvCxnSpPr>
            <a:cxnSpLocks/>
          </p:cNvCxnSpPr>
          <p:nvPr/>
        </p:nvCxnSpPr>
        <p:spPr>
          <a:xfrm>
            <a:off x="4355768" y="1480866"/>
            <a:ext cx="3846488"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6BEA18-6209-9AFE-6001-C6BDACDDA34A}"/>
              </a:ext>
            </a:extLst>
          </p:cNvPr>
          <p:cNvSpPr txBox="1"/>
          <p:nvPr/>
        </p:nvSpPr>
        <p:spPr>
          <a:xfrm>
            <a:off x="3592156" y="2365160"/>
            <a:ext cx="4610100" cy="461665"/>
          </a:xfrm>
          <a:prstGeom prst="rect">
            <a:avLst/>
          </a:prstGeom>
          <a:noFill/>
        </p:spPr>
        <p:txBody>
          <a:bodyPr wrap="square">
            <a:spAutoFit/>
          </a:bodyPr>
          <a:lstStyle/>
          <a:p>
            <a:pPr algn="ctr"/>
            <a:r>
              <a:rPr lang="en-US" sz="2400" b="1" u="sng" dirty="0">
                <a:ln w="0"/>
                <a:solidFill>
                  <a:srgbClr val="F6263A"/>
                </a:solidFill>
                <a:latin typeface="Times New Roman" panose="02020603050405020304" pitchFamily="18" charset="0"/>
                <a:cs typeface="Times New Roman" panose="02020603050405020304" pitchFamily="18" charset="0"/>
              </a:rPr>
              <a:t>ĐỀ TÀI</a:t>
            </a:r>
          </a:p>
        </p:txBody>
      </p:sp>
      <p:sp>
        <p:nvSpPr>
          <p:cNvPr id="12" name="TextBox 11">
            <a:extLst>
              <a:ext uri="{FF2B5EF4-FFF2-40B4-BE49-F238E27FC236}">
                <a16:creationId xmlns:a16="http://schemas.microsoft.com/office/drawing/2014/main" id="{82936ACD-0319-2C22-3791-F2B0028E4311}"/>
              </a:ext>
            </a:extLst>
          </p:cNvPr>
          <p:cNvSpPr txBox="1"/>
          <p:nvPr/>
        </p:nvSpPr>
        <p:spPr>
          <a:xfrm>
            <a:off x="4355768" y="5002563"/>
            <a:ext cx="5628406" cy="830997"/>
          </a:xfrm>
          <a:prstGeom prst="rect">
            <a:avLst/>
          </a:prstGeom>
          <a:noFill/>
        </p:spPr>
        <p:txBody>
          <a:bodyPr wrap="square">
            <a:spAutoFit/>
          </a:bodyPr>
          <a:lstStyle/>
          <a:p>
            <a:r>
              <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SVTH</a:t>
            </a:r>
            <a:r>
              <a:rPr lang="en-US" sz="2400" b="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smtClean="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4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b="1" dirty="0" err="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Lớp</a:t>
            </a:r>
            <a:r>
              <a:rPr lang="en-US" sz="2400" b="1">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smtClean="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800" b="1" dirty="0">
              <a:ln w="0"/>
              <a:solidFill>
                <a:schemeClr val="tx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45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48022" y="560704"/>
            <a:ext cx="8290122" cy="1403461"/>
          </a:xfrm>
          <a:prstGeom prst="rect">
            <a:avLst/>
          </a:prstGeom>
        </p:spPr>
        <p:txBody>
          <a:bodyPr wrap="square">
            <a:spAutoFit/>
          </a:bodyPr>
          <a:lstStyle/>
          <a:p>
            <a:pPr lvl="0" defTabSz="1733550">
              <a:lnSpc>
                <a:spcPct val="90000"/>
              </a:lnSpc>
              <a:spcBef>
                <a:spcPct val="0"/>
              </a:spcBef>
              <a:spcAft>
                <a:spcPct val="35000"/>
              </a:spcAft>
            </a:pPr>
            <a:r>
              <a:rPr lang="en-US" sz="4800" b="1" smtClean="0">
                <a:solidFill>
                  <a:schemeClr val="tx2"/>
                </a:solidFill>
                <a:latin typeface="Times New Roman" panose="02020603050405020304" pitchFamily="18" charset="0"/>
                <a:cs typeface="Times New Roman" panose="02020603050405020304" pitchFamily="18" charset="0"/>
              </a:rPr>
              <a:t>Kết quả </a:t>
            </a:r>
          </a:p>
          <a:p>
            <a:pPr lvl="0" defTabSz="1733550">
              <a:lnSpc>
                <a:spcPct val="90000"/>
              </a:lnSpc>
              <a:spcBef>
                <a:spcPct val="0"/>
              </a:spcBef>
              <a:spcAft>
                <a:spcPct val="35000"/>
              </a:spcAft>
            </a:pPr>
            <a:r>
              <a:rPr lang="en-US" sz="2800" smtClean="0">
                <a:solidFill>
                  <a:schemeClr val="tx2"/>
                </a:solidFill>
                <a:latin typeface="Times New Roman" panose="02020603050405020304" pitchFamily="18" charset="0"/>
                <a:cs typeface="Times New Roman" panose="02020603050405020304" pitchFamily="18" charset="0"/>
              </a:rPr>
              <a:t>Trình bày tất cả biểu đồ LOSS chung 1 slide</a:t>
            </a:r>
            <a:endParaRPr lang="vi-VN" sz="2800" dirty="0">
              <a:solidFill>
                <a:schemeClr val="tx2"/>
              </a:solidFill>
              <a:latin typeface="Times New Roman" panose="02020603050405020304" pitchFamily="18" charset="0"/>
              <a:cs typeface="Times New Roman" panose="02020603050405020304" pitchFamily="18" charset="0"/>
            </a:endParaRPr>
          </a:p>
        </p:txBody>
      </p:sp>
      <p:sp>
        <p:nvSpPr>
          <p:cNvPr id="15" name="Rectangle: Rounded Corners 7">
            <a:extLst>
              <a:ext uri="{FF2B5EF4-FFF2-40B4-BE49-F238E27FC236}">
                <a16:creationId xmlns:a16="http://schemas.microsoft.com/office/drawing/2014/main" id="{89481462-9C36-1C95-7DBF-8F4253FAE4E5}"/>
              </a:ext>
            </a:extLst>
          </p:cNvPr>
          <p:cNvSpPr>
            <a:spLocks noChangeArrowheads="1"/>
          </p:cNvSpPr>
          <p:nvPr/>
        </p:nvSpPr>
        <p:spPr bwMode="auto">
          <a:xfrm>
            <a:off x="1847876" y="5374824"/>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1</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16" name="Rectangle: Rounded Corners 14">
            <a:extLst>
              <a:ext uri="{FF2B5EF4-FFF2-40B4-BE49-F238E27FC236}">
                <a16:creationId xmlns:a16="http://schemas.microsoft.com/office/drawing/2014/main" id="{81659B94-8551-91A0-0A3A-A39F5C1FE1AE}"/>
              </a:ext>
            </a:extLst>
          </p:cNvPr>
          <p:cNvSpPr>
            <a:spLocks noChangeArrowheads="1"/>
          </p:cNvSpPr>
          <p:nvPr/>
        </p:nvSpPr>
        <p:spPr bwMode="auto">
          <a:xfrm>
            <a:off x="4856348" y="5344542"/>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2</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17" name="Rectangle: Rounded Corners 15">
            <a:extLst>
              <a:ext uri="{FF2B5EF4-FFF2-40B4-BE49-F238E27FC236}">
                <a16:creationId xmlns:a16="http://schemas.microsoft.com/office/drawing/2014/main" id="{C6964AD8-C06F-B3AC-833D-70E03565FC53}"/>
              </a:ext>
            </a:extLst>
          </p:cNvPr>
          <p:cNvSpPr>
            <a:spLocks noChangeArrowheads="1"/>
          </p:cNvSpPr>
          <p:nvPr/>
        </p:nvSpPr>
        <p:spPr bwMode="auto">
          <a:xfrm>
            <a:off x="7969835" y="5344542"/>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 </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3</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A947BFD-CD9E-32DA-7E77-07E814BB5488}"/>
              </a:ext>
            </a:extLst>
          </p:cNvPr>
          <p:cNvPicPr>
            <a:picLocks noChangeAspect="1"/>
          </p:cNvPicPr>
          <p:nvPr/>
        </p:nvPicPr>
        <p:blipFill>
          <a:blip r:embed="rId2"/>
          <a:stretch>
            <a:fillRect/>
          </a:stretch>
        </p:blipFill>
        <p:spPr>
          <a:xfrm>
            <a:off x="7250299" y="2693776"/>
            <a:ext cx="2923308" cy="2681048"/>
          </a:xfrm>
          <a:prstGeom prst="rect">
            <a:avLst/>
          </a:prstGeom>
          <a:ln w="3175">
            <a:solidFill>
              <a:schemeClr val="tx1"/>
            </a:solidFill>
          </a:ln>
        </p:spPr>
      </p:pic>
      <p:sp>
        <p:nvSpPr>
          <p:cNvPr id="19" name="TextBox 18">
            <a:extLst>
              <a:ext uri="{FF2B5EF4-FFF2-40B4-BE49-F238E27FC236}">
                <a16:creationId xmlns:a16="http://schemas.microsoft.com/office/drawing/2014/main" id="{79CE0BB0-70A8-6230-65FE-32985B4EA652}"/>
              </a:ext>
            </a:extLst>
          </p:cNvPr>
          <p:cNvSpPr txBox="1"/>
          <p:nvPr/>
        </p:nvSpPr>
        <p:spPr>
          <a:xfrm>
            <a:off x="2699206" y="5659136"/>
            <a:ext cx="6121958" cy="400110"/>
          </a:xfrm>
          <a:prstGeom prst="rect">
            <a:avLst/>
          </a:prstGeom>
          <a:noFill/>
        </p:spPr>
        <p:txBody>
          <a:bodyPr wrap="square" rtlCol="0">
            <a:spAutoFit/>
          </a:bodyPr>
          <a:lstStyle/>
          <a:p>
            <a:pPr algn="ctr"/>
            <a:r>
              <a:rPr lang="en-US" sz="2000" b="1" i="1" dirty="0" err="1">
                <a:solidFill>
                  <a:schemeClr val="accent5">
                    <a:lumMod val="50000"/>
                  </a:schemeClr>
                </a:solidFill>
                <a:latin typeface="Times New Roman" panose="02020603050405020304" pitchFamily="18" charset="0"/>
                <a:cs typeface="Times New Roman" panose="02020603050405020304" pitchFamily="18" charset="0"/>
              </a:rPr>
              <a:t>Hình</a:t>
            </a:r>
            <a:r>
              <a:rPr lang="en-US" sz="2000" b="1" i="1" dirty="0">
                <a:solidFill>
                  <a:schemeClr val="accent5">
                    <a:lumMod val="50000"/>
                  </a:schemeClr>
                </a:solidFill>
                <a:latin typeface="Times New Roman" panose="02020603050405020304" pitchFamily="18" charset="0"/>
                <a:cs typeface="Times New Roman" panose="02020603050405020304" pitchFamily="18" charset="0"/>
              </a:rPr>
              <a:t> 11: </a:t>
            </a:r>
            <a:r>
              <a:rPr lang="en-US" sz="2000" b="1" i="1" dirty="0" err="1">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Biểu</a:t>
            </a:r>
            <a:r>
              <a:rPr lang="en-US" sz="2000" b="1" i="1" dirty="0">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 </a:t>
            </a:r>
            <a:r>
              <a:rPr lang="en-US" sz="2000" b="1" i="1" dirty="0" err="1">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đồ</a:t>
            </a:r>
            <a:r>
              <a:rPr lang="en-US" sz="2000" b="1" i="1" dirty="0">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 </a:t>
            </a:r>
            <a:r>
              <a:rPr lang="nl-NL" sz="2000" b="1" i="1" dirty="0">
                <a:solidFill>
                  <a:schemeClr val="accent5">
                    <a:lumMod val="50000"/>
                  </a:schemeClr>
                </a:solidFill>
                <a:effectLst/>
                <a:latin typeface="Times New Roman" panose="02020603050405020304" pitchFamily="18" charset="0"/>
                <a:ea typeface="SimHei" panose="02010609060101010101" pitchFamily="49" charset="-122"/>
                <a:cs typeface="Times New Roman" panose="02020603050405020304" pitchFamily="18" charset="0"/>
              </a:rPr>
              <a:t>Loss</a:t>
            </a:r>
            <a:endParaRPr lang="en-US" sz="2000" b="1" i="1" dirty="0">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20" name="Picture 19">
            <a:extLst>
              <a:ext uri="{FF2B5EF4-FFF2-40B4-BE49-F238E27FC236}">
                <a16:creationId xmlns:a16="http://schemas.microsoft.com/office/drawing/2014/main" id="{896AEC79-7441-35BF-C48A-D160BE498242}"/>
              </a:ext>
            </a:extLst>
          </p:cNvPr>
          <p:cNvPicPr>
            <a:picLocks noChangeAspect="1"/>
          </p:cNvPicPr>
          <p:nvPr/>
        </p:nvPicPr>
        <p:blipFill>
          <a:blip r:embed="rId3"/>
          <a:stretch>
            <a:fillRect/>
          </a:stretch>
        </p:blipFill>
        <p:spPr>
          <a:xfrm>
            <a:off x="1287215" y="2663494"/>
            <a:ext cx="2838965" cy="2681048"/>
          </a:xfrm>
          <a:prstGeom prst="rect">
            <a:avLst/>
          </a:prstGeom>
          <a:ln w="3175">
            <a:solidFill>
              <a:schemeClr val="tx1"/>
            </a:solidFill>
          </a:ln>
        </p:spPr>
      </p:pic>
      <p:pic>
        <p:nvPicPr>
          <p:cNvPr id="21" name="Picture 20">
            <a:extLst>
              <a:ext uri="{FF2B5EF4-FFF2-40B4-BE49-F238E27FC236}">
                <a16:creationId xmlns:a16="http://schemas.microsoft.com/office/drawing/2014/main" id="{51E07AAC-477C-9750-E4FB-485D4A76DE5E}"/>
              </a:ext>
            </a:extLst>
          </p:cNvPr>
          <p:cNvPicPr>
            <a:picLocks noChangeAspect="1"/>
          </p:cNvPicPr>
          <p:nvPr/>
        </p:nvPicPr>
        <p:blipFill>
          <a:blip r:embed="rId4"/>
          <a:stretch>
            <a:fillRect/>
          </a:stretch>
        </p:blipFill>
        <p:spPr>
          <a:xfrm>
            <a:off x="4243467" y="2693776"/>
            <a:ext cx="2923308" cy="2681048"/>
          </a:xfrm>
          <a:prstGeom prst="rect">
            <a:avLst/>
          </a:prstGeom>
          <a:ln w="3175">
            <a:solidFill>
              <a:schemeClr val="tx1"/>
            </a:solidFill>
          </a:ln>
        </p:spPr>
      </p:pic>
    </p:spTree>
    <p:extLst>
      <p:ext uri="{BB962C8B-B14F-4D97-AF65-F5344CB8AC3E}">
        <p14:creationId xmlns:p14="http://schemas.microsoft.com/office/powerpoint/2010/main" val="278671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6B21A0-66AA-D309-0ECA-6B4FDE5A70E8}"/>
              </a:ext>
            </a:extLst>
          </p:cNvPr>
          <p:cNvPicPr>
            <a:picLocks noChangeAspect="1"/>
          </p:cNvPicPr>
          <p:nvPr/>
        </p:nvPicPr>
        <p:blipFill>
          <a:blip r:embed="rId2"/>
          <a:stretch>
            <a:fillRect/>
          </a:stretch>
        </p:blipFill>
        <p:spPr>
          <a:xfrm>
            <a:off x="3002619" y="1794581"/>
            <a:ext cx="6083496" cy="3872313"/>
          </a:xfrm>
          <a:prstGeom prst="rect">
            <a:avLst/>
          </a:prstGeom>
          <a:ln w="3175">
            <a:solidFill>
              <a:schemeClr val="tx1"/>
            </a:solidFill>
          </a:ln>
        </p:spPr>
      </p:pic>
    </p:spTree>
    <p:extLst>
      <p:ext uri="{BB962C8B-B14F-4D97-AF65-F5344CB8AC3E}">
        <p14:creationId xmlns:p14="http://schemas.microsoft.com/office/powerpoint/2010/main" val="428935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8022" y="560704"/>
            <a:ext cx="8290122" cy="1403461"/>
          </a:xfrm>
          <a:prstGeom prst="rect">
            <a:avLst/>
          </a:prstGeom>
        </p:spPr>
        <p:txBody>
          <a:bodyPr wrap="square">
            <a:spAutoFit/>
          </a:bodyPr>
          <a:lstStyle/>
          <a:p>
            <a:pPr lvl="0" defTabSz="1733550">
              <a:lnSpc>
                <a:spcPct val="90000"/>
              </a:lnSpc>
              <a:spcBef>
                <a:spcPct val="0"/>
              </a:spcBef>
              <a:spcAft>
                <a:spcPct val="35000"/>
              </a:spcAft>
            </a:pPr>
            <a:r>
              <a:rPr lang="en-US" sz="4800" b="1" smtClean="0">
                <a:solidFill>
                  <a:schemeClr val="tx2"/>
                </a:solidFill>
                <a:latin typeface="Times New Roman" panose="02020603050405020304" pitchFamily="18" charset="0"/>
                <a:cs typeface="Times New Roman" panose="02020603050405020304" pitchFamily="18" charset="0"/>
              </a:rPr>
              <a:t>Thực nghiệm </a:t>
            </a:r>
          </a:p>
          <a:p>
            <a:pPr lvl="0" defTabSz="1733550">
              <a:lnSpc>
                <a:spcPct val="90000"/>
              </a:lnSpc>
              <a:spcBef>
                <a:spcPct val="0"/>
              </a:spcBef>
              <a:spcAft>
                <a:spcPct val="35000"/>
              </a:spcAft>
            </a:pPr>
            <a:r>
              <a:rPr lang="en-US" sz="2800" smtClean="0">
                <a:solidFill>
                  <a:schemeClr val="tx2"/>
                </a:solidFill>
                <a:latin typeface="Times New Roman" panose="02020603050405020304" pitchFamily="18" charset="0"/>
                <a:cs typeface="Times New Roman" panose="02020603050405020304" pitchFamily="18" charset="0"/>
              </a:rPr>
              <a:t>Trình bày cùng 1 ảnh trên các mô hình </a:t>
            </a:r>
            <a:endParaRPr lang="vi-VN" sz="2800"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950976" y="2734056"/>
            <a:ext cx="2569464" cy="243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7">
            <a:extLst>
              <a:ext uri="{FF2B5EF4-FFF2-40B4-BE49-F238E27FC236}">
                <a16:creationId xmlns:a16="http://schemas.microsoft.com/office/drawing/2014/main" id="{89481462-9C36-1C95-7DBF-8F4253FAE4E5}"/>
              </a:ext>
            </a:extLst>
          </p:cNvPr>
          <p:cNvSpPr>
            <a:spLocks noChangeArrowheads="1"/>
          </p:cNvSpPr>
          <p:nvPr/>
        </p:nvSpPr>
        <p:spPr bwMode="auto">
          <a:xfrm>
            <a:off x="1696580" y="5572267"/>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1</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7" name="Rectangle: Rounded Corners 14">
            <a:extLst>
              <a:ext uri="{FF2B5EF4-FFF2-40B4-BE49-F238E27FC236}">
                <a16:creationId xmlns:a16="http://schemas.microsoft.com/office/drawing/2014/main" id="{81659B94-8551-91A0-0A3A-A39F5C1FE1AE}"/>
              </a:ext>
            </a:extLst>
          </p:cNvPr>
          <p:cNvSpPr>
            <a:spLocks noChangeArrowheads="1"/>
          </p:cNvSpPr>
          <p:nvPr/>
        </p:nvSpPr>
        <p:spPr bwMode="auto">
          <a:xfrm>
            <a:off x="4609099" y="5559344"/>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2</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8" name="Rectangle: Rounded Corners 15">
            <a:extLst>
              <a:ext uri="{FF2B5EF4-FFF2-40B4-BE49-F238E27FC236}">
                <a16:creationId xmlns:a16="http://schemas.microsoft.com/office/drawing/2014/main" id="{C6964AD8-C06F-B3AC-833D-70E03565FC53}"/>
              </a:ext>
            </a:extLst>
          </p:cNvPr>
          <p:cNvSpPr>
            <a:spLocks noChangeArrowheads="1"/>
          </p:cNvSpPr>
          <p:nvPr/>
        </p:nvSpPr>
        <p:spPr bwMode="auto">
          <a:xfrm>
            <a:off x="7870728" y="5559344"/>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3</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164730" y="2734056"/>
            <a:ext cx="2569464" cy="243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37325" y="2734056"/>
            <a:ext cx="2569464" cy="243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08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8022" y="560704"/>
            <a:ext cx="8290122" cy="1403461"/>
          </a:xfrm>
          <a:prstGeom prst="rect">
            <a:avLst/>
          </a:prstGeom>
        </p:spPr>
        <p:txBody>
          <a:bodyPr wrap="square">
            <a:spAutoFit/>
          </a:bodyPr>
          <a:lstStyle/>
          <a:p>
            <a:pPr lvl="0" defTabSz="1733550">
              <a:lnSpc>
                <a:spcPct val="90000"/>
              </a:lnSpc>
              <a:spcBef>
                <a:spcPct val="0"/>
              </a:spcBef>
              <a:spcAft>
                <a:spcPct val="35000"/>
              </a:spcAft>
            </a:pPr>
            <a:r>
              <a:rPr lang="en-US" sz="4800" b="1" smtClean="0">
                <a:solidFill>
                  <a:schemeClr val="tx2"/>
                </a:solidFill>
                <a:latin typeface="Times New Roman" panose="02020603050405020304" pitchFamily="18" charset="0"/>
                <a:cs typeface="Times New Roman" panose="02020603050405020304" pitchFamily="18" charset="0"/>
              </a:rPr>
              <a:t>Thực nghiệm </a:t>
            </a:r>
          </a:p>
          <a:p>
            <a:pPr lvl="0" defTabSz="1733550">
              <a:lnSpc>
                <a:spcPct val="90000"/>
              </a:lnSpc>
              <a:spcBef>
                <a:spcPct val="0"/>
              </a:spcBef>
              <a:spcAft>
                <a:spcPct val="35000"/>
              </a:spcAft>
            </a:pPr>
            <a:r>
              <a:rPr lang="en-US" sz="2800" smtClean="0">
                <a:solidFill>
                  <a:schemeClr val="tx2"/>
                </a:solidFill>
                <a:latin typeface="Times New Roman" panose="02020603050405020304" pitchFamily="18" charset="0"/>
                <a:cs typeface="Times New Roman" panose="02020603050405020304" pitchFamily="18" charset="0"/>
              </a:rPr>
              <a:t>Trình bày cùng 1 ảnh trên các mô hình </a:t>
            </a:r>
            <a:endParaRPr lang="vi-VN" sz="2800"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950976" y="2734056"/>
            <a:ext cx="2569464" cy="243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7">
            <a:extLst>
              <a:ext uri="{FF2B5EF4-FFF2-40B4-BE49-F238E27FC236}">
                <a16:creationId xmlns:a16="http://schemas.microsoft.com/office/drawing/2014/main" id="{89481462-9C36-1C95-7DBF-8F4253FAE4E5}"/>
              </a:ext>
            </a:extLst>
          </p:cNvPr>
          <p:cNvSpPr>
            <a:spLocks noChangeArrowheads="1"/>
          </p:cNvSpPr>
          <p:nvPr/>
        </p:nvSpPr>
        <p:spPr bwMode="auto">
          <a:xfrm>
            <a:off x="1696580" y="5572267"/>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1</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7" name="Rectangle: Rounded Corners 14">
            <a:extLst>
              <a:ext uri="{FF2B5EF4-FFF2-40B4-BE49-F238E27FC236}">
                <a16:creationId xmlns:a16="http://schemas.microsoft.com/office/drawing/2014/main" id="{81659B94-8551-91A0-0A3A-A39F5C1FE1AE}"/>
              </a:ext>
            </a:extLst>
          </p:cNvPr>
          <p:cNvSpPr>
            <a:spLocks noChangeArrowheads="1"/>
          </p:cNvSpPr>
          <p:nvPr/>
        </p:nvSpPr>
        <p:spPr bwMode="auto">
          <a:xfrm>
            <a:off x="4609099" y="5559344"/>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2</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8" name="Rectangle: Rounded Corners 15">
            <a:extLst>
              <a:ext uri="{FF2B5EF4-FFF2-40B4-BE49-F238E27FC236}">
                <a16:creationId xmlns:a16="http://schemas.microsoft.com/office/drawing/2014/main" id="{C6964AD8-C06F-B3AC-833D-70E03565FC53}"/>
              </a:ext>
            </a:extLst>
          </p:cNvPr>
          <p:cNvSpPr>
            <a:spLocks noChangeArrowheads="1"/>
          </p:cNvSpPr>
          <p:nvPr/>
        </p:nvSpPr>
        <p:spPr bwMode="auto">
          <a:xfrm>
            <a:off x="7870728" y="5559344"/>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3</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164730" y="2734056"/>
            <a:ext cx="2569464" cy="243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37325" y="2734056"/>
            <a:ext cx="2569464" cy="243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02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4165" y="707008"/>
            <a:ext cx="3060453" cy="341632"/>
          </a:xfrm>
          <a:prstGeom prst="rect">
            <a:avLst/>
          </a:prstGeom>
        </p:spPr>
        <p:txBody>
          <a:bodyPr wrap="none">
            <a:spAutoFit/>
          </a:bodyPr>
          <a:lstStyle/>
          <a:p>
            <a:pPr lvl="0" defTabSz="1733550">
              <a:lnSpc>
                <a:spcPct val="90000"/>
              </a:lnSpc>
              <a:spcBef>
                <a:spcPct val="0"/>
              </a:spcBef>
              <a:spcAft>
                <a:spcPct val="35000"/>
              </a:spcAft>
            </a:pPr>
            <a:r>
              <a:rPr lang="en-US" b="1">
                <a:solidFill>
                  <a:schemeClr val="tx2"/>
                </a:solidFill>
                <a:latin typeface="Times New Roman" panose="02020603050405020304" pitchFamily="18" charset="0"/>
                <a:cs typeface="Times New Roman" panose="02020603050405020304" pitchFamily="18" charset="0"/>
              </a:rPr>
              <a:t>Kết luận và hướng phát triển</a:t>
            </a:r>
            <a:endParaRPr lang="vi-VN"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24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4165" y="707008"/>
            <a:ext cx="10350719" cy="341632"/>
          </a:xfrm>
          <a:prstGeom prst="rect">
            <a:avLst/>
          </a:prstGeom>
        </p:spPr>
        <p:txBody>
          <a:bodyPr wrap="none">
            <a:spAutoFit/>
          </a:bodyPr>
          <a:lstStyle/>
          <a:p>
            <a:pPr lvl="0" defTabSz="1733550">
              <a:lnSpc>
                <a:spcPct val="90000"/>
              </a:lnSpc>
              <a:spcBef>
                <a:spcPct val="0"/>
              </a:spcBef>
              <a:spcAft>
                <a:spcPct val="35000"/>
              </a:spcAft>
            </a:pPr>
            <a:r>
              <a:rPr lang="en-US" b="1" smtClean="0">
                <a:solidFill>
                  <a:schemeClr val="tx2"/>
                </a:solidFill>
                <a:latin typeface="Times New Roman" panose="02020603050405020304" pitchFamily="18" charset="0"/>
                <a:cs typeface="Times New Roman" panose="02020603050405020304" pitchFamily="18" charset="0"/>
              </a:rPr>
              <a:t>TỰ ĐIỀU CHỈNH THÊM CÁC PHẦN KHÁC CHO HỢP LÝ VÀ LOGIC BÀI BÁO CÁO CỦA MÌNH</a:t>
            </a:r>
            <a:endParaRPr lang="vi-VN"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34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02B66A-7A00-01C4-E9CF-2D654C825B46}"/>
              </a:ext>
            </a:extLst>
          </p:cNvPr>
          <p:cNvSpPr/>
          <p:nvPr/>
        </p:nvSpPr>
        <p:spPr>
          <a:xfrm>
            <a:off x="1217507" y="452232"/>
            <a:ext cx="3198311" cy="646331"/>
          </a:xfrm>
          <a:prstGeom prst="rect">
            <a:avLst/>
          </a:prstGeom>
          <a:noFill/>
        </p:spPr>
        <p:txBody>
          <a:bodyPr wrap="square" lIns="91440" tIns="45720" rIns="91440" bIns="45720">
            <a:spAutoFit/>
          </a:bodyPr>
          <a:lstStyle/>
          <a:p>
            <a:pPr algn="ctr"/>
            <a:r>
              <a:rPr lang="en-US" sz="3600" b="1" cap="none" spc="0" dirty="0" err="1">
                <a:ln w="9525">
                  <a:solidFill>
                    <a:schemeClr val="tx1"/>
                  </a:solidFill>
                  <a:prstDash val="solid"/>
                </a:ln>
                <a:latin typeface="Times New Roman" panose="02020603050405020304" pitchFamily="18" charset="0"/>
                <a:cs typeface="Times New Roman" panose="02020603050405020304" pitchFamily="18" charset="0"/>
              </a:rPr>
              <a:t>Nội</a:t>
            </a:r>
            <a:r>
              <a:rPr lang="en-US" sz="3600" b="1" cap="none" spc="0" dirty="0">
                <a:ln w="9525">
                  <a:solidFill>
                    <a:schemeClr val="tx1"/>
                  </a:solidFill>
                  <a:prstDash val="solid"/>
                </a:ln>
                <a:latin typeface="Times New Roman" panose="02020603050405020304" pitchFamily="18" charset="0"/>
                <a:cs typeface="Times New Roman" panose="02020603050405020304" pitchFamily="18" charset="0"/>
              </a:rPr>
              <a:t> dung </a:t>
            </a:r>
            <a:r>
              <a:rPr lang="en-US" sz="3600" b="1" cap="none" spc="0" dirty="0" err="1">
                <a:ln w="9525">
                  <a:solidFill>
                    <a:schemeClr val="tx1"/>
                  </a:solidFill>
                  <a:prstDash val="solid"/>
                </a:ln>
                <a:latin typeface="Times New Roman" panose="02020603050405020304" pitchFamily="18" charset="0"/>
                <a:cs typeface="Times New Roman" panose="02020603050405020304" pitchFamily="18" charset="0"/>
              </a:rPr>
              <a:t>đê</a:t>
            </a:r>
            <a:r>
              <a:rPr lang="en-US" sz="3600" b="1" cap="none" spc="0" dirty="0">
                <a:ln w="9525">
                  <a:solidFill>
                    <a:schemeClr val="tx1"/>
                  </a:solidFill>
                  <a:prstDash val="solid"/>
                </a:ln>
                <a:latin typeface="Times New Roman" panose="02020603050405020304" pitchFamily="18" charset="0"/>
                <a:cs typeface="Times New Roman" panose="02020603050405020304" pitchFamily="18" charset="0"/>
              </a:rPr>
              <a:t>̀ </a:t>
            </a:r>
            <a:r>
              <a:rPr lang="en-US" sz="3600" b="1" cap="none" spc="0" dirty="0" err="1">
                <a:ln w="9525">
                  <a:solidFill>
                    <a:schemeClr val="tx1"/>
                  </a:solidFill>
                  <a:prstDash val="solid"/>
                </a:ln>
                <a:latin typeface="Times New Roman" panose="02020603050405020304" pitchFamily="18" charset="0"/>
                <a:cs typeface="Times New Roman" panose="02020603050405020304" pitchFamily="18" charset="0"/>
              </a:rPr>
              <a:t>tài</a:t>
            </a:r>
            <a:endParaRPr lang="en-US" sz="3600" b="1" cap="none" spc="0" dirty="0">
              <a:ln w="9525">
                <a:solidFill>
                  <a:schemeClr val="tx1"/>
                </a:solidFill>
                <a:prstDash val="solid"/>
              </a:ln>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F3415E7-0762-B0A3-ECA4-13E45ADBB279}"/>
              </a:ext>
            </a:extLst>
          </p:cNvPr>
          <p:cNvSpPr txBox="1"/>
          <p:nvPr/>
        </p:nvSpPr>
        <p:spPr>
          <a:xfrm>
            <a:off x="1217507" y="1273689"/>
            <a:ext cx="2822553" cy="4801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2800" b="1" kern="1200" dirty="0" err="1">
                <a:latin typeface="Times New Roman" panose="02020603050405020304" pitchFamily="18" charset="0"/>
                <a:cs typeface="Times New Roman" panose="02020603050405020304" pitchFamily="18" charset="0"/>
              </a:rPr>
              <a:t>Tổng</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quan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đề</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tài</a:t>
            </a:r>
            <a:endParaRPr lang="vi-VN" sz="2800" b="1" kern="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DC0B541-4702-D04B-0B74-AC1D20394850}"/>
              </a:ext>
            </a:extLst>
          </p:cNvPr>
          <p:cNvSpPr txBox="1"/>
          <p:nvPr/>
        </p:nvSpPr>
        <p:spPr>
          <a:xfrm>
            <a:off x="1217507" y="2104072"/>
            <a:ext cx="4631610" cy="4801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2800" b="1" kern="1200" dirty="0" err="1">
                <a:latin typeface="Times New Roman" panose="02020603050405020304" pitchFamily="18" charset="0"/>
                <a:cs typeface="Times New Roman" panose="02020603050405020304" pitchFamily="18" charset="0"/>
              </a:rPr>
              <a:t>Nghiên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cứu</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liên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quan</a:t>
            </a:r>
            <a:endParaRPr lang="vi-VN" sz="2800" b="1" kern="1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4249A251-9A09-411E-444B-53D132370ED7}"/>
              </a:ext>
            </a:extLst>
          </p:cNvPr>
          <p:cNvSpPr txBox="1"/>
          <p:nvPr/>
        </p:nvSpPr>
        <p:spPr>
          <a:xfrm>
            <a:off x="1258609" y="2931802"/>
            <a:ext cx="4631610" cy="4801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2800" b="1" kern="1200" dirty="0" err="1">
                <a:latin typeface="Times New Roman" panose="02020603050405020304" pitchFamily="18" charset="0"/>
                <a:cs typeface="Times New Roman" panose="02020603050405020304" pitchFamily="18" charset="0"/>
              </a:rPr>
              <a:t>Phương</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pháp</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đề</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xuất</a:t>
            </a:r>
            <a:endParaRPr lang="vi-VN" sz="2800" b="1" kern="12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13ECB80-4C6C-2FC9-1FAB-08B232A0AFBF}"/>
              </a:ext>
            </a:extLst>
          </p:cNvPr>
          <p:cNvSpPr txBox="1"/>
          <p:nvPr/>
        </p:nvSpPr>
        <p:spPr>
          <a:xfrm>
            <a:off x="1282463" y="4551914"/>
            <a:ext cx="4631610" cy="4801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2800" b="1" kern="1200" dirty="0" err="1">
                <a:latin typeface="Times New Roman" panose="02020603050405020304" pitchFamily="18" charset="0"/>
                <a:cs typeface="Times New Roman" panose="02020603050405020304" pitchFamily="18" charset="0"/>
              </a:rPr>
              <a:t>Kết</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luận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và</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hướng</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phát</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triển</a:t>
            </a:r>
            <a:endParaRPr lang="vi-VN" sz="2800" b="1" kern="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312617F-03A0-FA29-1C97-DA708E394B4F}"/>
              </a:ext>
            </a:extLst>
          </p:cNvPr>
          <p:cNvSpPr txBox="1"/>
          <p:nvPr/>
        </p:nvSpPr>
        <p:spPr>
          <a:xfrm>
            <a:off x="1258609" y="3759624"/>
            <a:ext cx="4631610" cy="4801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2800" b="1" kern="1200" err="1">
                <a:latin typeface="Times New Roman" panose="02020603050405020304" pitchFamily="18" charset="0"/>
                <a:cs typeface="Times New Roman" panose="02020603050405020304" pitchFamily="18" charset="0"/>
              </a:rPr>
              <a:t>Kết</a:t>
            </a:r>
            <a:r>
              <a:rPr lang="en-US" sz="2800" b="1" kern="1200">
                <a:latin typeface="Times New Roman" panose="02020603050405020304" pitchFamily="18" charset="0"/>
                <a:cs typeface="Times New Roman" panose="02020603050405020304" pitchFamily="18" charset="0"/>
              </a:rPr>
              <a:t> </a:t>
            </a:r>
            <a:r>
              <a:rPr lang="en-US" sz="2800" b="1" kern="1200" smtClean="0">
                <a:latin typeface="Times New Roman" panose="02020603050405020304" pitchFamily="18" charset="0"/>
                <a:cs typeface="Times New Roman" panose="02020603050405020304" pitchFamily="18" charset="0"/>
              </a:rPr>
              <a:t>quả</a:t>
            </a:r>
            <a:endParaRPr lang="vi-VN" sz="2800" b="1" kern="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73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415E7-0762-B0A3-ECA4-13E45ADBB279}"/>
              </a:ext>
            </a:extLst>
          </p:cNvPr>
          <p:cNvSpPr txBox="1"/>
          <p:nvPr/>
        </p:nvSpPr>
        <p:spPr>
          <a:xfrm>
            <a:off x="714587" y="395865"/>
            <a:ext cx="6646333" cy="7017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4400" b="1" kern="1200" dirty="0" err="1">
                <a:latin typeface="Times New Roman" panose="02020603050405020304" pitchFamily="18" charset="0"/>
                <a:cs typeface="Times New Roman" panose="02020603050405020304" pitchFamily="18" charset="0"/>
              </a:rPr>
              <a:t>Tổng</a:t>
            </a:r>
            <a:r>
              <a:rPr lang="en-US" sz="4400" b="1" kern="1200" dirty="0">
                <a:latin typeface="Times New Roman" panose="02020603050405020304" pitchFamily="18" charset="0"/>
                <a:cs typeface="Times New Roman" panose="02020603050405020304" pitchFamily="18" charset="0"/>
              </a:rPr>
              <a:t> </a:t>
            </a:r>
            <a:r>
              <a:rPr lang="en-US" sz="4400" b="1" kern="1200" dirty="0" err="1">
                <a:latin typeface="Times New Roman" panose="02020603050405020304" pitchFamily="18" charset="0"/>
                <a:cs typeface="Times New Roman" panose="02020603050405020304" pitchFamily="18" charset="0"/>
              </a:rPr>
              <a:t>quan</a:t>
            </a:r>
            <a:r>
              <a:rPr lang="en-US" sz="4400" b="1" kern="1200" dirty="0">
                <a:latin typeface="Times New Roman" panose="02020603050405020304" pitchFamily="18" charset="0"/>
                <a:cs typeface="Times New Roman" panose="02020603050405020304" pitchFamily="18" charset="0"/>
              </a:rPr>
              <a:t> </a:t>
            </a:r>
            <a:r>
              <a:rPr lang="en-US" sz="4400" b="1" kern="1200" dirty="0" err="1">
                <a:latin typeface="Times New Roman" panose="02020603050405020304" pitchFamily="18" charset="0"/>
                <a:cs typeface="Times New Roman" panose="02020603050405020304" pitchFamily="18" charset="0"/>
              </a:rPr>
              <a:t>đề</a:t>
            </a:r>
            <a:r>
              <a:rPr lang="en-US" sz="4400" b="1" kern="1200" dirty="0">
                <a:latin typeface="Times New Roman" panose="02020603050405020304" pitchFamily="18" charset="0"/>
                <a:cs typeface="Times New Roman" panose="02020603050405020304" pitchFamily="18" charset="0"/>
              </a:rPr>
              <a:t> </a:t>
            </a:r>
            <a:r>
              <a:rPr lang="en-US" sz="4400" b="1" kern="1200" dirty="0" err="1">
                <a:latin typeface="Times New Roman" panose="02020603050405020304" pitchFamily="18" charset="0"/>
                <a:cs typeface="Times New Roman" panose="02020603050405020304" pitchFamily="18" charset="0"/>
              </a:rPr>
              <a:t>tài</a:t>
            </a:r>
            <a:endParaRPr lang="vi-VN" sz="4400" b="1" kern="1200" dirty="0">
              <a:latin typeface="Times New Roman" panose="02020603050405020304" pitchFamily="18" charset="0"/>
              <a:cs typeface="Times New Roman" panose="02020603050405020304" pitchFamily="18" charset="0"/>
            </a:endParaRPr>
          </a:p>
        </p:txBody>
      </p:sp>
      <p:sp>
        <p:nvSpPr>
          <p:cNvPr id="3" name="Rectangle 2"/>
          <p:cNvSpPr/>
          <p:nvPr/>
        </p:nvSpPr>
        <p:spPr>
          <a:xfrm>
            <a:off x="815242" y="1401148"/>
            <a:ext cx="5347814" cy="4147739"/>
          </a:xfrm>
          <a:prstGeom prst="rect">
            <a:avLst/>
          </a:prstGeom>
        </p:spPr>
        <p:txBody>
          <a:bodyPr wrap="square">
            <a:spAutoFit/>
          </a:bodyPr>
          <a:lstStyle/>
          <a:p>
            <a:pPr>
              <a:lnSpc>
                <a:spcPct val="150000"/>
              </a:lnSpc>
            </a:pPr>
            <a:r>
              <a:rPr lang="en-US" sz="36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Tính cấp thiết của đề tài</a:t>
            </a:r>
            <a:r>
              <a:rPr lang="en-US" sz="360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sz="360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Mục tiêu</a:t>
            </a:r>
          </a:p>
          <a:p>
            <a:pPr>
              <a:lnSpc>
                <a:spcPct val="150000"/>
              </a:lnSpc>
            </a:pPr>
            <a:r>
              <a:rPr lang="en-US" sz="360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Đối tượng nghiên cứu</a:t>
            </a:r>
          </a:p>
          <a:p>
            <a:pPr>
              <a:lnSpc>
                <a:spcPct val="150000"/>
              </a:lnSpc>
            </a:pPr>
            <a:r>
              <a:rPr lang="en-US" sz="360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Phương pháp nghiên cứu</a:t>
            </a:r>
          </a:p>
          <a:p>
            <a:pPr>
              <a:lnSpc>
                <a:spcPct val="150000"/>
              </a:lnSpc>
            </a:pPr>
            <a:r>
              <a:rPr lang="en-US" sz="360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36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4752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0B541-4702-D04B-0B74-AC1D20394850}"/>
              </a:ext>
            </a:extLst>
          </p:cNvPr>
          <p:cNvSpPr txBox="1"/>
          <p:nvPr/>
        </p:nvSpPr>
        <p:spPr>
          <a:xfrm>
            <a:off x="870035" y="485584"/>
            <a:ext cx="4631610" cy="480131"/>
          </a:xfrm>
          <a:prstGeom prst="rect">
            <a:avLst/>
          </a:prstGeom>
          <a:noFill/>
        </p:spPr>
        <p:txBody>
          <a:bodyPr wrap="square">
            <a:spAutoFit/>
          </a:bodyPr>
          <a:lstStyle/>
          <a:p>
            <a:pPr marL="0" lvl="0" indent="0" algn="l" defTabSz="1733550">
              <a:lnSpc>
                <a:spcPct val="90000"/>
              </a:lnSpc>
              <a:spcBef>
                <a:spcPct val="0"/>
              </a:spcBef>
              <a:spcAft>
                <a:spcPct val="35000"/>
              </a:spcAft>
              <a:buNone/>
            </a:pPr>
            <a:r>
              <a:rPr lang="en-US" sz="2800" b="1" kern="1200" dirty="0" err="1">
                <a:latin typeface="Times New Roman" panose="02020603050405020304" pitchFamily="18" charset="0"/>
                <a:cs typeface="Times New Roman" panose="02020603050405020304" pitchFamily="18" charset="0"/>
              </a:rPr>
              <a:t>Nghiên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cứu</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liên</a:t>
            </a:r>
            <a:r>
              <a:rPr lang="en-US" sz="2800" b="1" kern="1200" dirty="0">
                <a:latin typeface="Times New Roman" panose="02020603050405020304" pitchFamily="18" charset="0"/>
                <a:cs typeface="Times New Roman" panose="02020603050405020304" pitchFamily="18" charset="0"/>
              </a:rPr>
              <a:t> </a:t>
            </a:r>
            <a:r>
              <a:rPr lang="en-US" sz="2800" b="1" kern="1200" dirty="0" err="1">
                <a:latin typeface="Times New Roman" panose="02020603050405020304" pitchFamily="18" charset="0"/>
                <a:cs typeface="Times New Roman" panose="02020603050405020304" pitchFamily="18" charset="0"/>
              </a:rPr>
              <a:t>quan</a:t>
            </a:r>
            <a:endParaRPr lang="vi-VN" sz="2800" b="1" kern="1200" dirty="0">
              <a:latin typeface="Times New Roman" panose="02020603050405020304" pitchFamily="18" charset="0"/>
              <a:cs typeface="Times New Roman" panose="02020603050405020304" pitchFamily="18" charset="0"/>
            </a:endParaRPr>
          </a:p>
        </p:txBody>
      </p:sp>
      <p:sp>
        <p:nvSpPr>
          <p:cNvPr id="7" name="矩形 9">
            <a:extLst>
              <a:ext uri="{FF2B5EF4-FFF2-40B4-BE49-F238E27FC236}">
                <a16:creationId xmlns:a16="http://schemas.microsoft.com/office/drawing/2014/main" id="{E3DD4B7E-9D15-4573-A4EA-F4B29F0E0E5D}"/>
              </a:ext>
            </a:extLst>
          </p:cNvPr>
          <p:cNvSpPr/>
          <p:nvPr/>
        </p:nvSpPr>
        <p:spPr>
          <a:xfrm>
            <a:off x="797267" y="1398021"/>
            <a:ext cx="743938" cy="461665"/>
          </a:xfrm>
          <a:prstGeom prst="rect">
            <a:avLst/>
          </a:prstGeom>
        </p:spPr>
        <p:txBody>
          <a:bodyPr wrap="square">
            <a:spAutoFit/>
          </a:bodyPr>
          <a:lstStyle/>
          <a:p>
            <a:pPr fontAlgn="auto">
              <a:spcBef>
                <a:spcPts val="0"/>
              </a:spcBef>
              <a:spcAft>
                <a:spcPts val="0"/>
              </a:spcAft>
              <a:defRPr/>
            </a:pPr>
            <a:r>
              <a:rPr lang="en-US" altLang="zh-CN" sz="2400" spc="300" smtClean="0">
                <a:solidFill>
                  <a:schemeClr val="bg1"/>
                </a:solidFill>
                <a:latin typeface=".VnBahamasBH" panose="020BE200000000000000" pitchFamily="34" charset="0"/>
                <a:ea typeface="字魂59号-创粗黑" panose="00000500000000000000" pitchFamily="2" charset="-122"/>
                <a:cs typeface="+mn-ea"/>
                <a:sym typeface="字魂59号-创粗黑" panose="00000500000000000000" pitchFamily="2" charset="-122"/>
              </a:rPr>
              <a:t>0</a:t>
            </a:r>
            <a:r>
              <a:rPr lang="en-US" altLang="zh-CN" sz="2400" spc="300">
                <a:solidFill>
                  <a:schemeClr val="bg1"/>
                </a:solidFill>
                <a:latin typeface=".VnBahamasBH" panose="020BE200000000000000" pitchFamily="34" charset="0"/>
                <a:ea typeface="字魂59号-创粗黑" panose="00000500000000000000" pitchFamily="2" charset="-122"/>
                <a:cs typeface="+mn-ea"/>
                <a:sym typeface="字魂59号-创粗黑" panose="00000500000000000000" pitchFamily="2" charset="-122"/>
              </a:rPr>
              <a:t>2</a:t>
            </a:r>
            <a:endParaRPr lang="zh-CN" altLang="en-US" sz="2400" spc="300" dirty="0">
              <a:solidFill>
                <a:schemeClr val="bg1"/>
              </a:solidFill>
              <a:latin typeface=".VnBahamasBH" panose="020BE200000000000000" pitchFamily="34" charset="0"/>
              <a:ea typeface="字魂59号-创粗黑" panose="00000500000000000000" pitchFamily="2" charset="-122"/>
              <a:cs typeface="+mn-ea"/>
              <a:sym typeface="字魂59号-创粗黑" panose="00000500000000000000" pitchFamily="2" charset="-122"/>
            </a:endParaRPr>
          </a:p>
        </p:txBody>
      </p:sp>
      <p:sp>
        <p:nvSpPr>
          <p:cNvPr id="9" name="TextBox 8"/>
          <p:cNvSpPr txBox="1"/>
          <p:nvPr/>
        </p:nvSpPr>
        <p:spPr>
          <a:xfrm>
            <a:off x="414220" y="865147"/>
            <a:ext cx="10887763" cy="954107"/>
          </a:xfrm>
          <a:prstGeom prst="rect">
            <a:avLst/>
          </a:prstGeom>
          <a:noFill/>
        </p:spPr>
        <p:txBody>
          <a:bodyPr wrap="square" rtlCol="0">
            <a:spAutoFit/>
          </a:bodyPr>
          <a:lstStyle/>
          <a:p>
            <a:pPr algn="just"/>
            <a:r>
              <a:rPr lang="nl-NL" sz="2800" smtClean="0">
                <a:latin typeface="Times New Roman" panose="02020603050405020304" pitchFamily="18" charset="0"/>
                <a:cs typeface="Times New Roman" panose="02020603050405020304" pitchFamily="18" charset="0"/>
              </a:rPr>
              <a:t>Chủ yếu đưa hình ảnh về bài nghiên cứu liên quan, chỉ hiện thị tên bài, tác giả, độ chính xác của nghiên cứu đó. Các nội dung còn lại nhớ đọc.</a:t>
            </a:r>
          </a:p>
        </p:txBody>
      </p:sp>
    </p:spTree>
    <p:extLst>
      <p:ext uri="{BB962C8B-B14F-4D97-AF65-F5344CB8AC3E}">
        <p14:creationId xmlns:p14="http://schemas.microsoft.com/office/powerpoint/2010/main" val="370121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7F20DD54-8F96-4208-980B-5A76C4692AF1}"/>
              </a:ext>
            </a:extLst>
          </p:cNvPr>
          <p:cNvSpPr txBox="1">
            <a:spLocks/>
          </p:cNvSpPr>
          <p:nvPr/>
        </p:nvSpPr>
        <p:spPr>
          <a:xfrm>
            <a:off x="684274" y="563826"/>
            <a:ext cx="4524753" cy="53824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3733" b="1">
                <a:solidFill>
                  <a:srgbClr val="0B3EA2"/>
                </a:solidFill>
                <a:latin typeface="Times New Roman" panose="02020603050405020304" pitchFamily="18" charset="0"/>
                <a:cs typeface="Times New Roman" panose="02020603050405020304" pitchFamily="18" charset="0"/>
              </a:rPr>
              <a:t>Phương pháp đề xuất</a:t>
            </a:r>
            <a:endParaRPr lang="en-US" sz="3733" b="1" dirty="0">
              <a:solidFill>
                <a:srgbClr val="0B3EA2"/>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76904" y="1294093"/>
            <a:ext cx="6720747" cy="1815690"/>
          </a:xfrm>
          <a:prstGeom prst="rect">
            <a:avLst/>
          </a:prstGeom>
          <a:noFill/>
        </p:spPr>
        <p:txBody>
          <a:bodyPr wrap="square" rtlCol="0">
            <a:spAutoFit/>
          </a:bodyPr>
          <a:lstStyle/>
          <a:p>
            <a:pPr marL="228594" indent="-228594">
              <a:buFont typeface="Wingdings" panose="05000000000000000000" pitchFamily="2" charset="2"/>
              <a:buChar char="v"/>
            </a:pPr>
            <a:r>
              <a:rPr lang="en-US" sz="3733">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Mô hình đề </a:t>
            </a:r>
            <a:r>
              <a:rPr lang="en-US" sz="3733"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xuất</a:t>
            </a:r>
          </a:p>
          <a:p>
            <a:pPr marL="228594" indent="-228594">
              <a:buFont typeface="Wingdings" panose="05000000000000000000" pitchFamily="2" charset="2"/>
              <a:buChar char="v"/>
            </a:pPr>
            <a:r>
              <a:rPr lang="en-US" sz="3733"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Phương pháp đề xuất</a:t>
            </a:r>
          </a:p>
          <a:p>
            <a:pPr marL="228594" indent="-228594">
              <a:buFont typeface="Wingdings" panose="05000000000000000000" pitchFamily="2" charset="2"/>
              <a:buChar char="v"/>
            </a:pPr>
            <a:r>
              <a:rPr lang="en-US" sz="3733"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Kịch bản (vẽ bảng)</a:t>
            </a:r>
            <a:endPar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18588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022" y="560704"/>
            <a:ext cx="5021258" cy="757130"/>
          </a:xfrm>
          <a:prstGeom prst="rect">
            <a:avLst/>
          </a:prstGeom>
        </p:spPr>
        <p:txBody>
          <a:bodyPr wrap="square">
            <a:spAutoFit/>
          </a:bodyPr>
          <a:lstStyle/>
          <a:p>
            <a:pPr lvl="0" defTabSz="1733550">
              <a:lnSpc>
                <a:spcPct val="90000"/>
              </a:lnSpc>
              <a:spcBef>
                <a:spcPct val="0"/>
              </a:spcBef>
              <a:spcAft>
                <a:spcPct val="35000"/>
              </a:spcAft>
            </a:pPr>
            <a:r>
              <a:rPr lang="en-US" sz="4800" b="1" smtClean="0">
                <a:solidFill>
                  <a:schemeClr val="tx2"/>
                </a:solidFill>
                <a:latin typeface="Times New Roman" panose="02020603050405020304" pitchFamily="18" charset="0"/>
                <a:cs typeface="Times New Roman" panose="02020603050405020304" pitchFamily="18" charset="0"/>
              </a:rPr>
              <a:t>Kết quả</a:t>
            </a:r>
            <a:endParaRPr lang="vi-VN" sz="4800" b="1" dirty="0">
              <a:solidFill>
                <a:schemeClr val="tx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76904" y="1294093"/>
            <a:ext cx="6720747" cy="2390141"/>
          </a:xfrm>
          <a:prstGeom prst="rect">
            <a:avLst/>
          </a:prstGeom>
          <a:noFill/>
        </p:spPr>
        <p:txBody>
          <a:bodyPr wrap="square" rtlCol="0">
            <a:spAutoFit/>
          </a:bodyPr>
          <a:lstStyle/>
          <a:p>
            <a:pPr marL="228594" indent="-228594">
              <a:buFont typeface="Wingdings" panose="05000000000000000000" pitchFamily="2" charset="2"/>
              <a:buChar char="v"/>
            </a:pPr>
            <a:r>
              <a:rPr lang="en-US" sz="3733"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Môi trường – tập dữ liệu </a:t>
            </a:r>
          </a:p>
          <a:p>
            <a:pPr marL="228594" indent="-228594">
              <a:buFont typeface="Wingdings" panose="05000000000000000000" pitchFamily="2" charset="2"/>
              <a:buChar char="v"/>
            </a:pPr>
            <a:r>
              <a:rPr lang="en-US" sz="3733"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Kết quả huấn luyện</a:t>
            </a:r>
          </a:p>
          <a:p>
            <a:pPr marL="228594" indent="-228594">
              <a:buFont typeface="Wingdings" panose="05000000000000000000" pitchFamily="2" charset="2"/>
              <a:buChar char="v"/>
            </a:pPr>
            <a:r>
              <a:rPr lang="en-US" sz="3733"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Kết quả thực nghiệm</a:t>
            </a:r>
          </a:p>
          <a:p>
            <a:pPr marL="228594" indent="-228594">
              <a:buFont typeface="Wingdings" panose="05000000000000000000" pitchFamily="2" charset="2"/>
              <a:buChar char="v"/>
            </a:pPr>
            <a:r>
              <a:rPr lang="en-US" sz="3733"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Đánh giá</a:t>
            </a:r>
            <a:endParaRPr lang="en-US" sz="3733"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5312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AC6A4DB-5E02-0A81-6FE2-40774560F1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131"/>
          <a:stretch/>
        </p:blipFill>
        <p:spPr bwMode="auto">
          <a:xfrm>
            <a:off x="2355801" y="1690170"/>
            <a:ext cx="6685163" cy="33473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8E1D95-148F-8BC9-8232-74B10D89DB5E}"/>
              </a:ext>
            </a:extLst>
          </p:cNvPr>
          <p:cNvSpPr txBox="1"/>
          <p:nvPr/>
        </p:nvSpPr>
        <p:spPr>
          <a:xfrm>
            <a:off x="2129322" y="5312350"/>
            <a:ext cx="8586218" cy="1015663"/>
          </a:xfrm>
          <a:prstGeom prst="rect">
            <a:avLst/>
          </a:prstGeom>
          <a:noFill/>
        </p:spPr>
        <p:txBody>
          <a:bodyPr wrap="square">
            <a:spAutoFit/>
          </a:bodyPr>
          <a:lstStyle/>
          <a:p>
            <a:pPr algn="ctr"/>
            <a:r>
              <a:rPr lang="en-US" sz="2000" i="1">
                <a:latin typeface="Roboto" panose="02000000000000000000" pitchFamily="2" charset="0"/>
                <a:ea typeface="Roboto" panose="02000000000000000000" pitchFamily="2" charset="0"/>
              </a:rPr>
              <a:t>Hình 3.7 </a:t>
            </a:r>
            <a:r>
              <a:rPr lang="en-US" sz="2000" i="1">
                <a:effectLst/>
                <a:latin typeface="Roboto" panose="02000000000000000000" pitchFamily="2" charset="0"/>
                <a:ea typeface="Roboto" panose="02000000000000000000" pitchFamily="2" charset="0"/>
              </a:rPr>
              <a:t>Bộ dữ liệu COVID-19 Radiography Dataset</a:t>
            </a:r>
            <a:r>
              <a:rPr lang="en-US" sz="2000" i="1">
                <a:latin typeface="Roboto" panose="02000000000000000000" pitchFamily="2" charset="0"/>
                <a:ea typeface="Roboto" panose="02000000000000000000" pitchFamily="2" charset="0"/>
              </a:rPr>
              <a:t> </a:t>
            </a:r>
            <a:endParaRPr lang="vi-VN" sz="2000" i="1">
              <a:latin typeface="Roboto" panose="02000000000000000000" pitchFamily="2" charset="0"/>
              <a:ea typeface="Roboto" panose="02000000000000000000" pitchFamily="2" charset="0"/>
            </a:endParaRPr>
          </a:p>
          <a:p>
            <a:pPr algn="ctr"/>
            <a:endParaRPr lang="vi-VN" sz="2000" i="1">
              <a:latin typeface="Roboto" panose="02000000000000000000" pitchFamily="2" charset="0"/>
              <a:ea typeface="Roboto" panose="02000000000000000000" pitchFamily="2" charset="0"/>
            </a:endParaRPr>
          </a:p>
          <a:p>
            <a:pPr algn="ctr"/>
            <a:endParaRPr lang="vi-VN" sz="2000" i="1">
              <a:latin typeface="Roboto" panose="02000000000000000000" pitchFamily="2" charset="0"/>
              <a:ea typeface="Roboto" panose="02000000000000000000" pitchFamily="2" charset="0"/>
            </a:endParaRPr>
          </a:p>
        </p:txBody>
      </p:sp>
      <p:sp>
        <p:nvSpPr>
          <p:cNvPr id="6" name="Rectangle 5"/>
          <p:cNvSpPr/>
          <p:nvPr/>
        </p:nvSpPr>
        <p:spPr>
          <a:xfrm>
            <a:off x="1335176" y="620006"/>
            <a:ext cx="2284600" cy="369332"/>
          </a:xfrm>
          <a:prstGeom prst="rect">
            <a:avLst/>
          </a:prstGeom>
        </p:spPr>
        <p:txBody>
          <a:bodyPr wrap="none">
            <a:spAutoFit/>
          </a:bodyPr>
          <a:lstStyle/>
          <a:p>
            <a:pPr marL="228594" indent="-228594">
              <a:buFont typeface="Wingdings" panose="05000000000000000000" pitchFamily="2" charset="2"/>
              <a:buChar char="v"/>
            </a:pPr>
            <a:r>
              <a:rPr lang="en-US"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Mô tả về bộ dữ liệu </a:t>
            </a:r>
            <a:endParaRPr 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7824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05E0F93-A813-FB48-A47E-2B80347821D2}"/>
              </a:ext>
            </a:extLst>
          </p:cNvPr>
          <p:cNvGraphicFramePr>
            <a:graphicFrameLocks noGrp="1"/>
          </p:cNvGraphicFramePr>
          <p:nvPr>
            <p:extLst>
              <p:ext uri="{D42A27DB-BD31-4B8C-83A1-F6EECF244321}">
                <p14:modId xmlns:p14="http://schemas.microsoft.com/office/powerpoint/2010/main" val="2868933982"/>
              </p:ext>
            </p:extLst>
          </p:nvPr>
        </p:nvGraphicFramePr>
        <p:xfrm>
          <a:off x="2445655" y="2315206"/>
          <a:ext cx="6852743" cy="2467656"/>
        </p:xfrm>
        <a:graphic>
          <a:graphicData uri="http://schemas.openxmlformats.org/drawingml/2006/table">
            <a:tbl>
              <a:tblPr firstRow="1" firstCol="1" bandRow="1">
                <a:tableStyleId>{5C22544A-7EE6-4342-B048-85BDC9FD1C3A}</a:tableStyleId>
              </a:tblPr>
              <a:tblGrid>
                <a:gridCol w="1199007">
                  <a:extLst>
                    <a:ext uri="{9D8B030D-6E8A-4147-A177-3AD203B41FA5}">
                      <a16:colId xmlns:a16="http://schemas.microsoft.com/office/drawing/2014/main" val="4104436319"/>
                    </a:ext>
                  </a:extLst>
                </a:gridCol>
                <a:gridCol w="1349871">
                  <a:extLst>
                    <a:ext uri="{9D8B030D-6E8A-4147-A177-3AD203B41FA5}">
                      <a16:colId xmlns:a16="http://schemas.microsoft.com/office/drawing/2014/main" val="3438123151"/>
                    </a:ext>
                  </a:extLst>
                </a:gridCol>
                <a:gridCol w="1349871">
                  <a:extLst>
                    <a:ext uri="{9D8B030D-6E8A-4147-A177-3AD203B41FA5}">
                      <a16:colId xmlns:a16="http://schemas.microsoft.com/office/drawing/2014/main" val="3559518927"/>
                    </a:ext>
                  </a:extLst>
                </a:gridCol>
                <a:gridCol w="1662678">
                  <a:extLst>
                    <a:ext uri="{9D8B030D-6E8A-4147-A177-3AD203B41FA5}">
                      <a16:colId xmlns:a16="http://schemas.microsoft.com/office/drawing/2014/main" val="1239182114"/>
                    </a:ext>
                  </a:extLst>
                </a:gridCol>
                <a:gridCol w="1291316">
                  <a:extLst>
                    <a:ext uri="{9D8B030D-6E8A-4147-A177-3AD203B41FA5}">
                      <a16:colId xmlns:a16="http://schemas.microsoft.com/office/drawing/2014/main" val="3642027262"/>
                    </a:ext>
                  </a:extLst>
                </a:gridCol>
              </a:tblGrid>
              <a:tr h="1084587">
                <a:tc>
                  <a:txBody>
                    <a:bodyPr/>
                    <a:lstStyle/>
                    <a:p>
                      <a:pPr algn="ctr"/>
                      <a:r>
                        <a:rPr lang="en-US" sz="2000">
                          <a:effectLst/>
                        </a:rPr>
                        <a:t>Mạng huấn luyện</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Learning rate</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Batch</a:t>
                      </a:r>
                      <a:endParaRPr lang="vi-VN" sz="2000">
                        <a:effectLst/>
                      </a:endParaRPr>
                    </a:p>
                    <a:p>
                      <a:pPr algn="ctr"/>
                      <a:r>
                        <a:rPr lang="en-US" sz="2000">
                          <a:effectLst/>
                        </a:rPr>
                        <a:t>size</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Num class</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Num step (epoch)</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9484174"/>
                  </a:ext>
                </a:extLst>
              </a:tr>
              <a:tr h="461023">
                <a:tc>
                  <a:txBody>
                    <a:bodyPr/>
                    <a:lstStyle/>
                    <a:p>
                      <a:pPr algn="ctr"/>
                      <a:r>
                        <a:rPr lang="en-US" sz="2000">
                          <a:effectLst/>
                        </a:rPr>
                        <a:t>Densenet</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0" kern="1200">
                          <a:solidFill>
                            <a:schemeClr val="dk1"/>
                          </a:solidFill>
                          <a:effectLst/>
                          <a:latin typeface="+mn-lt"/>
                          <a:ea typeface="+mn-ea"/>
                          <a:cs typeface="+mn-cs"/>
                        </a:rPr>
                        <a:t>0.00001</a:t>
                      </a:r>
                    </a:p>
                  </a:txBody>
                  <a:tcPr marL="68580" marR="68580" marT="0" marB="0" anchor="ctr"/>
                </a:tc>
                <a:tc>
                  <a:txBody>
                    <a:bodyPr/>
                    <a:lstStyle/>
                    <a:p>
                      <a:pPr algn="ctr"/>
                      <a:r>
                        <a:rPr lang="en-US" sz="2000">
                          <a:effectLst/>
                        </a:rPr>
                        <a:t>16</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3</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100</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0304919"/>
                  </a:ext>
                </a:extLst>
              </a:tr>
              <a:tr h="461023">
                <a:tc>
                  <a:txBody>
                    <a:bodyPr/>
                    <a:lstStyle/>
                    <a:p>
                      <a:pPr algn="ctr"/>
                      <a:r>
                        <a:rPr lang="en-US" sz="2000">
                          <a:effectLst/>
                        </a:rPr>
                        <a:t>Resnet</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0" kern="1200">
                          <a:solidFill>
                            <a:schemeClr val="dk1"/>
                          </a:solidFill>
                          <a:effectLst/>
                          <a:latin typeface="+mn-lt"/>
                          <a:ea typeface="+mn-ea"/>
                          <a:cs typeface="+mn-cs"/>
                        </a:rPr>
                        <a:t>0.00001</a:t>
                      </a:r>
                    </a:p>
                  </a:txBody>
                  <a:tcPr marL="68580" marR="68580" marT="0" marB="0" anchor="ctr"/>
                </a:tc>
                <a:tc>
                  <a:txBody>
                    <a:bodyPr/>
                    <a:lstStyle/>
                    <a:p>
                      <a:pPr algn="ctr"/>
                      <a:r>
                        <a:rPr lang="en-US" sz="2000">
                          <a:effectLst/>
                        </a:rPr>
                        <a:t>16</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3</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100</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6708845"/>
                  </a:ext>
                </a:extLst>
              </a:tr>
              <a:tr h="461023">
                <a:tc>
                  <a:txBody>
                    <a:bodyPr/>
                    <a:lstStyle/>
                    <a:p>
                      <a:pPr algn="ctr"/>
                      <a:r>
                        <a:rPr lang="en-US" sz="2000">
                          <a:effectLst/>
                        </a:rPr>
                        <a:t>VGG-16</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0" kern="1200">
                          <a:solidFill>
                            <a:schemeClr val="dk1"/>
                          </a:solidFill>
                          <a:effectLst/>
                          <a:latin typeface="+mn-lt"/>
                          <a:ea typeface="+mn-ea"/>
                          <a:cs typeface="+mn-cs"/>
                        </a:rPr>
                        <a:t>0.00001</a:t>
                      </a:r>
                    </a:p>
                  </a:txBody>
                  <a:tcPr marL="68580" marR="68580" marT="0" marB="0" anchor="ctr"/>
                </a:tc>
                <a:tc>
                  <a:txBody>
                    <a:bodyPr/>
                    <a:lstStyle/>
                    <a:p>
                      <a:pPr algn="ctr"/>
                      <a:r>
                        <a:rPr lang="en-US" sz="2000">
                          <a:effectLst/>
                        </a:rPr>
                        <a:t>16</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3</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a:effectLst/>
                        </a:rPr>
                        <a:t>100</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5241279"/>
                  </a:ext>
                </a:extLst>
              </a:tr>
            </a:tbl>
          </a:graphicData>
        </a:graphic>
      </p:graphicFrame>
    </p:spTree>
    <p:extLst>
      <p:ext uri="{BB962C8B-B14F-4D97-AF65-F5344CB8AC3E}">
        <p14:creationId xmlns:p14="http://schemas.microsoft.com/office/powerpoint/2010/main" val="3718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7">
            <a:extLst>
              <a:ext uri="{FF2B5EF4-FFF2-40B4-BE49-F238E27FC236}">
                <a16:creationId xmlns:a16="http://schemas.microsoft.com/office/drawing/2014/main" id="{89481462-9C36-1C95-7DBF-8F4253FAE4E5}"/>
              </a:ext>
            </a:extLst>
          </p:cNvPr>
          <p:cNvSpPr>
            <a:spLocks noChangeArrowheads="1"/>
          </p:cNvSpPr>
          <p:nvPr/>
        </p:nvSpPr>
        <p:spPr bwMode="auto">
          <a:xfrm>
            <a:off x="1833740" y="5121835"/>
            <a:ext cx="1588183"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1</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AA3848A-5CC4-29E6-388C-7C8E22DD68D0}"/>
              </a:ext>
            </a:extLst>
          </p:cNvPr>
          <p:cNvPicPr>
            <a:picLocks noChangeAspect="1"/>
          </p:cNvPicPr>
          <p:nvPr/>
        </p:nvPicPr>
        <p:blipFill>
          <a:blip r:embed="rId2"/>
          <a:stretch>
            <a:fillRect/>
          </a:stretch>
        </p:blipFill>
        <p:spPr>
          <a:xfrm>
            <a:off x="1227490" y="2550632"/>
            <a:ext cx="2800685" cy="2558281"/>
          </a:xfrm>
          <a:prstGeom prst="rect">
            <a:avLst/>
          </a:prstGeom>
          <a:ln w="3175">
            <a:solidFill>
              <a:schemeClr val="tx1"/>
            </a:solidFill>
          </a:ln>
        </p:spPr>
      </p:pic>
      <p:pic>
        <p:nvPicPr>
          <p:cNvPr id="4" name="Picture 3">
            <a:extLst>
              <a:ext uri="{FF2B5EF4-FFF2-40B4-BE49-F238E27FC236}">
                <a16:creationId xmlns:a16="http://schemas.microsoft.com/office/drawing/2014/main" id="{336926A9-1D9A-6862-2A7E-AC47BD7B467E}"/>
              </a:ext>
            </a:extLst>
          </p:cNvPr>
          <p:cNvPicPr>
            <a:picLocks noChangeAspect="1"/>
          </p:cNvPicPr>
          <p:nvPr/>
        </p:nvPicPr>
        <p:blipFill>
          <a:blip r:embed="rId3"/>
          <a:stretch>
            <a:fillRect/>
          </a:stretch>
        </p:blipFill>
        <p:spPr>
          <a:xfrm>
            <a:off x="4287226" y="2550631"/>
            <a:ext cx="2800685" cy="2558281"/>
          </a:xfrm>
          <a:prstGeom prst="rect">
            <a:avLst/>
          </a:prstGeom>
          <a:ln w="3175">
            <a:solidFill>
              <a:schemeClr val="tx1">
                <a:lumMod val="95000"/>
                <a:lumOff val="5000"/>
              </a:schemeClr>
            </a:solidFill>
          </a:ln>
        </p:spPr>
      </p:pic>
      <p:pic>
        <p:nvPicPr>
          <p:cNvPr id="5" name="Picture 4">
            <a:extLst>
              <a:ext uri="{FF2B5EF4-FFF2-40B4-BE49-F238E27FC236}">
                <a16:creationId xmlns:a16="http://schemas.microsoft.com/office/drawing/2014/main" id="{DD8928DD-77B2-0967-665C-E088553CF8D5}"/>
              </a:ext>
            </a:extLst>
          </p:cNvPr>
          <p:cNvPicPr>
            <a:picLocks noChangeAspect="1"/>
          </p:cNvPicPr>
          <p:nvPr/>
        </p:nvPicPr>
        <p:blipFill>
          <a:blip r:embed="rId4"/>
          <a:stretch>
            <a:fillRect/>
          </a:stretch>
        </p:blipFill>
        <p:spPr>
          <a:xfrm>
            <a:off x="7346963" y="2550632"/>
            <a:ext cx="2875662" cy="2558281"/>
          </a:xfrm>
          <a:prstGeom prst="rect">
            <a:avLst/>
          </a:prstGeom>
          <a:ln w="3175">
            <a:solidFill>
              <a:schemeClr val="tx1"/>
            </a:solidFill>
          </a:ln>
        </p:spPr>
      </p:pic>
      <p:sp>
        <p:nvSpPr>
          <p:cNvPr id="6" name="Rectangle: Rounded Corners 14">
            <a:extLst>
              <a:ext uri="{FF2B5EF4-FFF2-40B4-BE49-F238E27FC236}">
                <a16:creationId xmlns:a16="http://schemas.microsoft.com/office/drawing/2014/main" id="{81659B94-8551-91A0-0A3A-A39F5C1FE1AE}"/>
              </a:ext>
            </a:extLst>
          </p:cNvPr>
          <p:cNvSpPr>
            <a:spLocks noChangeArrowheads="1"/>
          </p:cNvSpPr>
          <p:nvPr/>
        </p:nvSpPr>
        <p:spPr bwMode="auto">
          <a:xfrm>
            <a:off x="4746259" y="5108912"/>
            <a:ext cx="1680727" cy="374588"/>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2</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7" name="Rectangle: Rounded Corners 15">
            <a:extLst>
              <a:ext uri="{FF2B5EF4-FFF2-40B4-BE49-F238E27FC236}">
                <a16:creationId xmlns:a16="http://schemas.microsoft.com/office/drawing/2014/main" id="{C6964AD8-C06F-B3AC-833D-70E03565FC53}"/>
              </a:ext>
            </a:extLst>
          </p:cNvPr>
          <p:cNvSpPr>
            <a:spLocks noChangeArrowheads="1"/>
          </p:cNvSpPr>
          <p:nvPr/>
        </p:nvSpPr>
        <p:spPr bwMode="auto">
          <a:xfrm>
            <a:off x="8007888" y="5108912"/>
            <a:ext cx="1702659" cy="363984"/>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vert="horz" wrap="square" lIns="68580" tIns="34290" rIns="68580" bIns="34290" numCol="1" anchor="ctr" anchorCtr="0" compatLnSpc="1">
            <a:prstTxWarp prst="textNoShape">
              <a:avLst/>
            </a:prstTxWarp>
          </a:bodyPr>
          <a:lstStyle/>
          <a:p>
            <a:pPr algn="ctr" defTabSz="685800" eaLnBrk="0" fontAlgn="base" hangingPunct="0">
              <a:spcBef>
                <a:spcPct val="0"/>
              </a:spcBef>
              <a:spcAft>
                <a:spcPct val="0"/>
              </a:spcAft>
              <a:buClrTx/>
            </a:pP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Kịch</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US" altLang="vi-VN" sz="2000" b="1" i="1" dirty="0" err="1">
                <a:solidFill>
                  <a:srgbClr val="FF0000"/>
                </a:solidFill>
                <a:latin typeface="Times New Roman" panose="02020603050405020304" pitchFamily="18" charset="0"/>
                <a:ea typeface="Arial" panose="020B0604020202020204" pitchFamily="34" charset="0"/>
                <a:cs typeface="Times New Roman" panose="02020603050405020304" pitchFamily="18" charset="0"/>
              </a:rPr>
              <a:t>bản</a:t>
            </a:r>
            <a:r>
              <a:rPr lang="en-US" altLang="vi-VN" sz="2000" b="1" i="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3</a:t>
            </a:r>
            <a:endParaRPr lang="en-US" altLang="vi-VN" sz="2000" b="1" i="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7BC75E9-8AD7-C0F3-D5BB-DFF6DF8BEBCA}"/>
              </a:ext>
            </a:extLst>
          </p:cNvPr>
          <p:cNvSpPr txBox="1"/>
          <p:nvPr/>
        </p:nvSpPr>
        <p:spPr>
          <a:xfrm>
            <a:off x="2779610" y="5472896"/>
            <a:ext cx="6121958" cy="400110"/>
          </a:xfrm>
          <a:prstGeom prst="rect">
            <a:avLst/>
          </a:prstGeom>
          <a:noFill/>
        </p:spPr>
        <p:txBody>
          <a:bodyPr wrap="square" rtlCol="0">
            <a:spAutoFit/>
          </a:bodyPr>
          <a:lstStyle/>
          <a:p>
            <a:pPr algn="ctr"/>
            <a:r>
              <a:rPr lang="en-US" sz="2000" b="1" i="1" dirty="0" err="1">
                <a:solidFill>
                  <a:schemeClr val="accent5">
                    <a:lumMod val="50000"/>
                  </a:schemeClr>
                </a:solidFill>
                <a:latin typeface="Times New Roman" panose="02020603050405020304" pitchFamily="18" charset="0"/>
                <a:cs typeface="Times New Roman" panose="02020603050405020304" pitchFamily="18" charset="0"/>
              </a:rPr>
              <a:t>Hình</a:t>
            </a:r>
            <a:r>
              <a:rPr lang="en-US" sz="2000" b="1" i="1" dirty="0">
                <a:solidFill>
                  <a:schemeClr val="accent5">
                    <a:lumMod val="50000"/>
                  </a:schemeClr>
                </a:solidFill>
                <a:latin typeface="Times New Roman" panose="02020603050405020304" pitchFamily="18" charset="0"/>
                <a:cs typeface="Times New Roman" panose="02020603050405020304" pitchFamily="18" charset="0"/>
              </a:rPr>
              <a:t> 10: </a:t>
            </a:r>
            <a:r>
              <a:rPr lang="en-US" sz="2000" b="1" i="1" dirty="0" err="1">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Biểu</a:t>
            </a:r>
            <a:r>
              <a:rPr lang="en-US" sz="2000" b="1" i="1" dirty="0">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 </a:t>
            </a:r>
            <a:r>
              <a:rPr lang="en-US" sz="2000" b="1" i="1" dirty="0" err="1">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đồ</a:t>
            </a:r>
            <a:r>
              <a:rPr lang="en-US" sz="2000" b="1" i="1" dirty="0">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rPr>
              <a:t> </a:t>
            </a:r>
            <a:r>
              <a:rPr lang="nl-NL" sz="2000" b="1" i="1" dirty="0">
                <a:solidFill>
                  <a:schemeClr val="accent5">
                    <a:lumMod val="50000"/>
                  </a:schemeClr>
                </a:solidFill>
                <a:effectLst/>
                <a:latin typeface="Times New Roman" panose="02020603050405020304" pitchFamily="18" charset="0"/>
                <a:ea typeface="SimHei" panose="02010609060101010101" pitchFamily="49" charset="-122"/>
                <a:cs typeface="Times New Roman" panose="02020603050405020304" pitchFamily="18" charset="0"/>
              </a:rPr>
              <a:t>Accuracy</a:t>
            </a:r>
            <a:endParaRPr lang="en-US" sz="2000" b="1" i="1" dirty="0">
              <a:solidFill>
                <a:schemeClr val="accent5">
                  <a:lumMod val="50000"/>
                </a:schemeClr>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Rectangle 8"/>
          <p:cNvSpPr/>
          <p:nvPr/>
        </p:nvSpPr>
        <p:spPr>
          <a:xfrm>
            <a:off x="648022" y="560704"/>
            <a:ext cx="8290122" cy="1403461"/>
          </a:xfrm>
          <a:prstGeom prst="rect">
            <a:avLst/>
          </a:prstGeom>
        </p:spPr>
        <p:txBody>
          <a:bodyPr wrap="square">
            <a:spAutoFit/>
          </a:bodyPr>
          <a:lstStyle/>
          <a:p>
            <a:pPr lvl="0" defTabSz="1733550">
              <a:lnSpc>
                <a:spcPct val="90000"/>
              </a:lnSpc>
              <a:spcBef>
                <a:spcPct val="0"/>
              </a:spcBef>
              <a:spcAft>
                <a:spcPct val="35000"/>
              </a:spcAft>
            </a:pPr>
            <a:r>
              <a:rPr lang="en-US" sz="4800" b="1" smtClean="0">
                <a:solidFill>
                  <a:schemeClr val="tx2"/>
                </a:solidFill>
                <a:latin typeface="Times New Roman" panose="02020603050405020304" pitchFamily="18" charset="0"/>
                <a:cs typeface="Times New Roman" panose="02020603050405020304" pitchFamily="18" charset="0"/>
              </a:rPr>
              <a:t>Kết quả </a:t>
            </a:r>
          </a:p>
          <a:p>
            <a:pPr lvl="0" defTabSz="1733550">
              <a:lnSpc>
                <a:spcPct val="90000"/>
              </a:lnSpc>
              <a:spcBef>
                <a:spcPct val="0"/>
              </a:spcBef>
              <a:spcAft>
                <a:spcPct val="35000"/>
              </a:spcAft>
            </a:pPr>
            <a:r>
              <a:rPr lang="en-US" sz="2800" smtClean="0">
                <a:solidFill>
                  <a:schemeClr val="tx2"/>
                </a:solidFill>
                <a:latin typeface="Times New Roman" panose="02020603050405020304" pitchFamily="18" charset="0"/>
                <a:cs typeface="Times New Roman" panose="02020603050405020304" pitchFamily="18" charset="0"/>
              </a:rPr>
              <a:t>Trình bày tất cả biểu đồ ACC chung 1 slide</a:t>
            </a:r>
            <a:endParaRPr lang="vi-VN"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88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319</Words>
  <Application>Microsoft Office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微软雅黑</vt:lpstr>
      <vt:lpstr>.VnBahamasBH</vt:lpstr>
      <vt:lpstr>Arial</vt:lpstr>
      <vt:lpstr>Calibri</vt:lpstr>
      <vt:lpstr>Calibri Light</vt:lpstr>
      <vt:lpstr>等线</vt:lpstr>
      <vt:lpstr>Roboto</vt:lpstr>
      <vt:lpstr>SimHei</vt:lpstr>
      <vt:lpstr>Times New Roman</vt:lpstr>
      <vt:lpstr>Wingdings</vt:lpstr>
      <vt:lpstr>字魂59号-创粗黑</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cp:revision>
  <dcterms:created xsi:type="dcterms:W3CDTF">2023-05-18T09:28:23Z</dcterms:created>
  <dcterms:modified xsi:type="dcterms:W3CDTF">2023-06-07T09:05:34Z</dcterms:modified>
</cp:coreProperties>
</file>