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8"/>
  </p:notesMasterIdLst>
  <p:sldIdLst>
    <p:sldId id="256" r:id="rId2"/>
    <p:sldId id="257" r:id="rId3"/>
    <p:sldId id="259" r:id="rId4"/>
    <p:sldId id="263" r:id="rId5"/>
    <p:sldId id="262" r:id="rId6"/>
    <p:sldId id="281" r:id="rId7"/>
    <p:sldId id="284" r:id="rId8"/>
    <p:sldId id="270" r:id="rId9"/>
    <p:sldId id="271" r:id="rId10"/>
    <p:sldId id="264" r:id="rId11"/>
    <p:sldId id="267" r:id="rId12"/>
    <p:sldId id="265" r:id="rId13"/>
    <p:sldId id="266" r:id="rId14"/>
    <p:sldId id="285" r:id="rId15"/>
    <p:sldId id="269" r:id="rId16"/>
    <p:sldId id="272"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m Chú" initials="HC" lastIdx="1" clrIdx="0">
    <p:extLst>
      <p:ext uri="{19B8F6BF-5375-455C-9EA6-DF929625EA0E}">
        <p15:presenceInfo xmlns:p15="http://schemas.microsoft.com/office/powerpoint/2012/main" userId="3c9d04acdd3474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660"/>
  </p:normalViewPr>
  <p:slideViewPr>
    <p:cSldViewPr snapToGrid="0">
      <p:cViewPr varScale="1">
        <p:scale>
          <a:sx n="73" d="100"/>
          <a:sy n="73" d="100"/>
        </p:scale>
        <p:origin x="64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vi-VN" dirty="0"/>
              <a:t>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CNN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Sheet1!$B$2</c:f>
              <c:numCache>
                <c:formatCode>General</c:formatCode>
                <c:ptCount val="1"/>
                <c:pt idx="0">
                  <c:v>94.52</c:v>
                </c:pt>
              </c:numCache>
            </c:numRef>
          </c:val>
          <c:extLst>
            <c:ext xmlns:c16="http://schemas.microsoft.com/office/drawing/2014/chart" uri="{C3380CC4-5D6E-409C-BE32-E72D297353CC}">
              <c16:uniqueId val="{00000000-0934-476B-ABA0-B741E386B930}"/>
            </c:ext>
          </c:extLst>
        </c:ser>
        <c:ser>
          <c:idx val="1"/>
          <c:order val="1"/>
          <c:tx>
            <c:strRef>
              <c:f>Sheet1!$C$1</c:f>
              <c:strCache>
                <c:ptCount val="1"/>
                <c:pt idx="0">
                  <c:v>InceptionV3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Sheet1!$C$2</c:f>
              <c:numCache>
                <c:formatCode>General</c:formatCode>
                <c:ptCount val="1"/>
                <c:pt idx="0">
                  <c:v>95.27</c:v>
                </c:pt>
              </c:numCache>
            </c:numRef>
          </c:val>
          <c:extLst>
            <c:ext xmlns:c16="http://schemas.microsoft.com/office/drawing/2014/chart" uri="{C3380CC4-5D6E-409C-BE32-E72D297353CC}">
              <c16:uniqueId val="{00000001-0934-476B-ABA0-B741E386B930}"/>
            </c:ext>
          </c:extLst>
        </c:ser>
        <c:ser>
          <c:idx val="2"/>
          <c:order val="2"/>
          <c:tx>
            <c:strRef>
              <c:f>Sheet1!$D$1</c:f>
              <c:strCache>
                <c:ptCount val="1"/>
                <c:pt idx="0">
                  <c:v>VGG16</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Sheet1!$D$2</c:f>
              <c:numCache>
                <c:formatCode>General</c:formatCode>
                <c:ptCount val="1"/>
                <c:pt idx="0">
                  <c:v>98.37</c:v>
                </c:pt>
              </c:numCache>
            </c:numRef>
          </c:val>
          <c:extLst>
            <c:ext xmlns:c16="http://schemas.microsoft.com/office/drawing/2014/chart" uri="{C3380CC4-5D6E-409C-BE32-E72D297353CC}">
              <c16:uniqueId val="{00000002-0934-476B-ABA0-B741E386B930}"/>
            </c:ext>
          </c:extLst>
        </c:ser>
        <c:ser>
          <c:idx val="3"/>
          <c:order val="3"/>
          <c:tx>
            <c:strRef>
              <c:f>Sheet1!$E$1</c:f>
              <c:strCache>
                <c:ptCount val="1"/>
                <c:pt idx="0">
                  <c:v>ResNet152V2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Sheet1!$E$2</c:f>
              <c:numCache>
                <c:formatCode>General</c:formatCode>
                <c:ptCount val="1"/>
                <c:pt idx="0">
                  <c:v>93.71</c:v>
                </c:pt>
              </c:numCache>
            </c:numRef>
          </c:val>
          <c:extLst>
            <c:ext xmlns:c16="http://schemas.microsoft.com/office/drawing/2014/chart" uri="{C3380CC4-5D6E-409C-BE32-E72D297353CC}">
              <c16:uniqueId val="{00000003-0934-476B-ABA0-B741E386B930}"/>
            </c:ext>
          </c:extLst>
        </c:ser>
        <c:ser>
          <c:idx val="4"/>
          <c:order val="4"/>
          <c:tx>
            <c:strRef>
              <c:f>Sheet1!$F$1</c:f>
              <c:strCache>
                <c:ptCount val="1"/>
                <c:pt idx="0">
                  <c:v>Xception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Sheet1!$F$2</c:f>
              <c:numCache>
                <c:formatCode>General</c:formatCode>
                <c:ptCount val="1"/>
                <c:pt idx="0">
                  <c:v>94.49</c:v>
                </c:pt>
              </c:numCache>
            </c:numRef>
          </c:val>
          <c:extLst>
            <c:ext xmlns:c16="http://schemas.microsoft.com/office/drawing/2014/chart" uri="{C3380CC4-5D6E-409C-BE32-E72D297353CC}">
              <c16:uniqueId val="{00000004-0934-476B-ABA0-B741E386B930}"/>
            </c:ext>
          </c:extLst>
        </c:ser>
        <c:dLbls>
          <c:dLblPos val="outEnd"/>
          <c:showLegendKey val="0"/>
          <c:showVal val="1"/>
          <c:showCatName val="0"/>
          <c:showSerName val="0"/>
          <c:showPercent val="0"/>
          <c:showBubbleSize val="0"/>
        </c:dLbls>
        <c:gapWidth val="219"/>
        <c:overlap val="-27"/>
        <c:axId val="130393216"/>
        <c:axId val="130394752"/>
      </c:barChart>
      <c:catAx>
        <c:axId val="130393216"/>
        <c:scaling>
          <c:orientation val="minMax"/>
        </c:scaling>
        <c:delete val="1"/>
        <c:axPos val="b"/>
        <c:numFmt formatCode="General" sourceLinked="1"/>
        <c:majorTickMark val="none"/>
        <c:minorTickMark val="none"/>
        <c:tickLblPos val="nextTo"/>
        <c:crossAx val="130394752"/>
        <c:crosses val="autoZero"/>
        <c:auto val="1"/>
        <c:lblAlgn val="ctr"/>
        <c:lblOffset val="100"/>
        <c:noMultiLvlLbl val="0"/>
      </c:catAx>
      <c:valAx>
        <c:axId val="130394752"/>
        <c:scaling>
          <c:orientation val="minMax"/>
          <c:max val="100"/>
          <c:min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vi-VN"/>
          </a:p>
        </c:txPr>
        <c:crossAx val="130393216"/>
        <c:crosses val="autoZero"/>
        <c:crossBetween val="between"/>
        <c:majorUnit val="1"/>
      </c:valAx>
      <c:spPr>
        <a:noFill/>
        <a:ln>
          <a:noFill/>
        </a:ln>
        <a:effectLst/>
      </c:spPr>
    </c:plotArea>
    <c:legend>
      <c:legendPos val="b"/>
      <c:layout>
        <c:manualLayout>
          <c:xMode val="edge"/>
          <c:yMode val="edge"/>
          <c:x val="0.14638900729698862"/>
          <c:y val="0.92249546111455605"/>
          <c:w val="0.77836009045196297"/>
          <c:h val="5.993242808521413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vi-VN"/>
              <a:t>Loss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CNN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Sheet1!$B$2</c:f>
              <c:numCache>
                <c:formatCode>General</c:formatCode>
                <c:ptCount val="1"/>
                <c:pt idx="0">
                  <c:v>0.19819999999999999</c:v>
                </c:pt>
              </c:numCache>
            </c:numRef>
          </c:val>
          <c:extLst>
            <c:ext xmlns:c16="http://schemas.microsoft.com/office/drawing/2014/chart" uri="{C3380CC4-5D6E-409C-BE32-E72D297353CC}">
              <c16:uniqueId val="{00000000-E318-4D62-90B8-FB08B2202F7F}"/>
            </c:ext>
          </c:extLst>
        </c:ser>
        <c:ser>
          <c:idx val="1"/>
          <c:order val="1"/>
          <c:tx>
            <c:strRef>
              <c:f>Sheet1!$C$1</c:f>
              <c:strCache>
                <c:ptCount val="1"/>
                <c:pt idx="0">
                  <c:v>InceptionV3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Sheet1!$C$2</c:f>
              <c:numCache>
                <c:formatCode>General</c:formatCode>
                <c:ptCount val="1"/>
                <c:pt idx="0">
                  <c:v>0.33179999999999998</c:v>
                </c:pt>
              </c:numCache>
            </c:numRef>
          </c:val>
          <c:extLst>
            <c:ext xmlns:c16="http://schemas.microsoft.com/office/drawing/2014/chart" uri="{C3380CC4-5D6E-409C-BE32-E72D297353CC}">
              <c16:uniqueId val="{00000001-E318-4D62-90B8-FB08B2202F7F}"/>
            </c:ext>
          </c:extLst>
        </c:ser>
        <c:ser>
          <c:idx val="2"/>
          <c:order val="2"/>
          <c:tx>
            <c:strRef>
              <c:f>Sheet1!$D$1</c:f>
              <c:strCache>
                <c:ptCount val="1"/>
                <c:pt idx="0">
                  <c:v>VGG16</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Sheet1!$D$2</c:f>
              <c:numCache>
                <c:formatCode>General</c:formatCode>
                <c:ptCount val="1"/>
                <c:pt idx="0">
                  <c:v>5.4800000000000001E-2</c:v>
                </c:pt>
              </c:numCache>
            </c:numRef>
          </c:val>
          <c:extLst>
            <c:ext xmlns:c16="http://schemas.microsoft.com/office/drawing/2014/chart" uri="{C3380CC4-5D6E-409C-BE32-E72D297353CC}">
              <c16:uniqueId val="{00000002-E318-4D62-90B8-FB08B2202F7F}"/>
            </c:ext>
          </c:extLst>
        </c:ser>
        <c:ser>
          <c:idx val="3"/>
          <c:order val="3"/>
          <c:tx>
            <c:strRef>
              <c:f>Sheet1!$E$1</c:f>
              <c:strCache>
                <c:ptCount val="1"/>
                <c:pt idx="0">
                  <c:v>ResNet152V2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Sheet1!$E$2</c:f>
              <c:numCache>
                <c:formatCode>General</c:formatCode>
                <c:ptCount val="1"/>
                <c:pt idx="0">
                  <c:v>0.23519999999999999</c:v>
                </c:pt>
              </c:numCache>
            </c:numRef>
          </c:val>
          <c:extLst>
            <c:ext xmlns:c16="http://schemas.microsoft.com/office/drawing/2014/chart" uri="{C3380CC4-5D6E-409C-BE32-E72D297353CC}">
              <c16:uniqueId val="{00000003-E318-4D62-90B8-FB08B2202F7F}"/>
            </c:ext>
          </c:extLst>
        </c:ser>
        <c:ser>
          <c:idx val="4"/>
          <c:order val="4"/>
          <c:tx>
            <c:strRef>
              <c:f>Sheet1!$F$1</c:f>
              <c:strCache>
                <c:ptCount val="1"/>
                <c:pt idx="0">
                  <c:v>Xception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Sheet1!$F$2</c:f>
              <c:numCache>
                <c:formatCode>General</c:formatCode>
                <c:ptCount val="1"/>
                <c:pt idx="0">
                  <c:v>0.21379999999999999</c:v>
                </c:pt>
              </c:numCache>
            </c:numRef>
          </c:val>
          <c:extLst>
            <c:ext xmlns:c16="http://schemas.microsoft.com/office/drawing/2014/chart" uri="{C3380CC4-5D6E-409C-BE32-E72D297353CC}">
              <c16:uniqueId val="{00000004-E318-4D62-90B8-FB08B2202F7F}"/>
            </c:ext>
          </c:extLst>
        </c:ser>
        <c:dLbls>
          <c:dLblPos val="outEnd"/>
          <c:showLegendKey val="0"/>
          <c:showVal val="1"/>
          <c:showCatName val="0"/>
          <c:showSerName val="0"/>
          <c:showPercent val="0"/>
          <c:showBubbleSize val="0"/>
        </c:dLbls>
        <c:gapWidth val="219"/>
        <c:overlap val="-27"/>
        <c:axId val="141583488"/>
        <c:axId val="141585408"/>
      </c:barChart>
      <c:catAx>
        <c:axId val="141583488"/>
        <c:scaling>
          <c:orientation val="minMax"/>
        </c:scaling>
        <c:delete val="1"/>
        <c:axPos val="b"/>
        <c:numFmt formatCode="General" sourceLinked="1"/>
        <c:majorTickMark val="none"/>
        <c:minorTickMark val="none"/>
        <c:tickLblPos val="nextTo"/>
        <c:crossAx val="141585408"/>
        <c:crosses val="autoZero"/>
        <c:auto val="1"/>
        <c:lblAlgn val="ctr"/>
        <c:lblOffset val="100"/>
        <c:noMultiLvlLbl val="0"/>
      </c:catAx>
      <c:valAx>
        <c:axId val="14158540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vi-VN"/>
          </a:p>
        </c:txPr>
        <c:crossAx val="141583488"/>
        <c:crosses val="autoZero"/>
        <c:crossBetween val="between"/>
        <c:majorUnit val="0.1"/>
      </c:valAx>
      <c:spPr>
        <a:noFill/>
        <a:ln>
          <a:noFill/>
        </a:ln>
        <a:effectLst/>
      </c:spPr>
    </c:plotArea>
    <c:legend>
      <c:legendPos val="b"/>
      <c:layout>
        <c:manualLayout>
          <c:xMode val="edge"/>
          <c:yMode val="edge"/>
          <c:x val="0.18008344856031799"/>
          <c:y val="0.91334447221786108"/>
          <c:w val="0.71179756979007436"/>
          <c:h val="7.0062611041344883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GB" sz="2400"/>
              <a:t>Dataset</a:t>
            </a:r>
            <a:endParaRPr lang="vi-VN"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Training Dataset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Lung benign tissue</c:v>
                </c:pt>
                <c:pt idx="1">
                  <c:v>Lung Adenocarcinomas</c:v>
                </c:pt>
                <c:pt idx="2">
                  <c:v>Lung Squamous Cell Carcinomas</c:v>
                </c:pt>
              </c:strCache>
            </c:strRef>
          </c:cat>
          <c:val>
            <c:numRef>
              <c:f>Sheet1!$B$2:$B$4</c:f>
              <c:numCache>
                <c:formatCode>General</c:formatCode>
                <c:ptCount val="3"/>
                <c:pt idx="0">
                  <c:v>5000</c:v>
                </c:pt>
                <c:pt idx="1">
                  <c:v>5000</c:v>
                </c:pt>
                <c:pt idx="2">
                  <c:v>5000</c:v>
                </c:pt>
              </c:numCache>
            </c:numRef>
          </c:val>
          <c:extLst>
            <c:ext xmlns:c16="http://schemas.microsoft.com/office/drawing/2014/chart" uri="{C3380CC4-5D6E-409C-BE32-E72D297353CC}">
              <c16:uniqueId val="{00000000-C897-440B-B8CF-A611DE7FAB3D}"/>
            </c:ext>
          </c:extLst>
        </c:ser>
        <c:dLbls>
          <c:showLegendKey val="0"/>
          <c:showVal val="0"/>
          <c:showCatName val="0"/>
          <c:showSerName val="0"/>
          <c:showPercent val="0"/>
          <c:showBubbleSize val="0"/>
        </c:dLbls>
        <c:gapWidth val="219"/>
        <c:overlap val="-27"/>
        <c:axId val="467593368"/>
        <c:axId val="467588328"/>
      </c:barChart>
      <c:catAx>
        <c:axId val="467593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vi-VN"/>
          </a:p>
        </c:txPr>
        <c:crossAx val="467588328"/>
        <c:crosses val="autoZero"/>
        <c:auto val="1"/>
        <c:lblAlgn val="ctr"/>
        <c:lblOffset val="100"/>
        <c:noMultiLvlLbl val="0"/>
      </c:catAx>
      <c:valAx>
        <c:axId val="467588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vi-VN"/>
          </a:p>
        </c:txPr>
        <c:crossAx val="467593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vi-VN" dirty="0"/>
              <a:t>Train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bar"/>
        <c:grouping val="clustered"/>
        <c:varyColors val="0"/>
        <c:ser>
          <c:idx val="0"/>
          <c:order val="0"/>
          <c:tx>
            <c:strRef>
              <c:f>Sheet1!$B$1</c:f>
              <c:strCache>
                <c:ptCount val="1"/>
                <c:pt idx="0">
                  <c:v>CNN</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61.43</c:v>
                </c:pt>
              </c:numCache>
            </c:numRef>
          </c:val>
          <c:extLst>
            <c:ext xmlns:c16="http://schemas.microsoft.com/office/drawing/2014/chart" uri="{C3380CC4-5D6E-409C-BE32-E72D297353CC}">
              <c16:uniqueId val="{00000000-67A9-475E-9D4C-9C2C3FE686F0}"/>
            </c:ext>
          </c:extLst>
        </c:ser>
        <c:ser>
          <c:idx val="1"/>
          <c:order val="1"/>
          <c:tx>
            <c:strRef>
              <c:f>Sheet1!$C$1</c:f>
              <c:strCache>
                <c:ptCount val="1"/>
                <c:pt idx="0">
                  <c:v>InceptionV3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88.52</c:v>
                </c:pt>
              </c:numCache>
            </c:numRef>
          </c:val>
          <c:extLst>
            <c:ext xmlns:c16="http://schemas.microsoft.com/office/drawing/2014/chart" uri="{C3380CC4-5D6E-409C-BE32-E72D297353CC}">
              <c16:uniqueId val="{00000001-67A9-475E-9D4C-9C2C3FE686F0}"/>
            </c:ext>
          </c:extLst>
        </c:ser>
        <c:ser>
          <c:idx val="2"/>
          <c:order val="2"/>
          <c:tx>
            <c:strRef>
              <c:f>Sheet1!$D$1</c:f>
              <c:strCache>
                <c:ptCount val="1"/>
                <c:pt idx="0">
                  <c:v>VGG16</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211.44</c:v>
                </c:pt>
              </c:numCache>
            </c:numRef>
          </c:val>
          <c:extLst>
            <c:ext xmlns:c16="http://schemas.microsoft.com/office/drawing/2014/chart" uri="{C3380CC4-5D6E-409C-BE32-E72D297353CC}">
              <c16:uniqueId val="{00000002-67A9-475E-9D4C-9C2C3FE686F0}"/>
            </c:ext>
          </c:extLst>
        </c:ser>
        <c:ser>
          <c:idx val="3"/>
          <c:order val="3"/>
          <c:tx>
            <c:strRef>
              <c:f>Sheet1!$E$1</c:f>
              <c:strCache>
                <c:ptCount val="1"/>
                <c:pt idx="0">
                  <c:v>ResNet152V2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303.61</c:v>
                </c:pt>
              </c:numCache>
            </c:numRef>
          </c:val>
          <c:extLst>
            <c:ext xmlns:c16="http://schemas.microsoft.com/office/drawing/2014/chart" uri="{C3380CC4-5D6E-409C-BE32-E72D297353CC}">
              <c16:uniqueId val="{00000004-67A9-475E-9D4C-9C2C3FE686F0}"/>
            </c:ext>
          </c:extLst>
        </c:ser>
        <c:ser>
          <c:idx val="4"/>
          <c:order val="4"/>
          <c:tx>
            <c:strRef>
              <c:f>Sheet1!$F$1</c:f>
              <c:strCache>
                <c:ptCount val="1"/>
                <c:pt idx="0">
                  <c:v>Xception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23.63</c:v>
                </c:pt>
              </c:numCache>
            </c:numRef>
          </c:val>
          <c:extLst>
            <c:ext xmlns:c16="http://schemas.microsoft.com/office/drawing/2014/chart" uri="{C3380CC4-5D6E-409C-BE32-E72D297353CC}">
              <c16:uniqueId val="{00000005-67A9-475E-9D4C-9C2C3FE686F0}"/>
            </c:ext>
          </c:extLst>
        </c:ser>
        <c:dLbls>
          <c:dLblPos val="outEnd"/>
          <c:showLegendKey val="0"/>
          <c:showVal val="1"/>
          <c:showCatName val="0"/>
          <c:showSerName val="0"/>
          <c:showPercent val="0"/>
          <c:showBubbleSize val="0"/>
        </c:dLbls>
        <c:gapWidth val="219"/>
        <c:axId val="142633600"/>
        <c:axId val="142659968"/>
      </c:barChart>
      <c:catAx>
        <c:axId val="142633600"/>
        <c:scaling>
          <c:orientation val="minMax"/>
        </c:scaling>
        <c:delete val="1"/>
        <c:axPos val="l"/>
        <c:numFmt formatCode="General" sourceLinked="1"/>
        <c:majorTickMark val="none"/>
        <c:minorTickMark val="none"/>
        <c:tickLblPos val="nextTo"/>
        <c:crossAx val="142659968"/>
        <c:crosses val="autoZero"/>
        <c:auto val="1"/>
        <c:lblAlgn val="ctr"/>
        <c:lblOffset val="100"/>
        <c:noMultiLvlLbl val="0"/>
      </c:catAx>
      <c:valAx>
        <c:axId val="142659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142633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17F24-E992-4051-A1E5-FBCDCD7D25DF}"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DF4E0-F68F-4B0C-8967-5F06E0F53FA3}" type="slidenum">
              <a:rPr lang="en-US" smtClean="0"/>
              <a:t>‹#›</a:t>
            </a:fld>
            <a:endParaRPr lang="en-US"/>
          </a:p>
        </p:txBody>
      </p:sp>
    </p:spTree>
    <p:extLst>
      <p:ext uri="{BB962C8B-B14F-4D97-AF65-F5344CB8AC3E}">
        <p14:creationId xmlns:p14="http://schemas.microsoft.com/office/powerpoint/2010/main" val="2032507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0271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50D6-18D0-4C27-B0AA-3E99BAF718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1B42F368-3FC9-4BA2-825B-A8B9A211D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70311646-C14A-4E65-9A93-704709978D97}"/>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5" name="Footer Placeholder 4">
            <a:extLst>
              <a:ext uri="{FF2B5EF4-FFF2-40B4-BE49-F238E27FC236}">
                <a16:creationId xmlns:a16="http://schemas.microsoft.com/office/drawing/2014/main" id="{DF9A47FE-082C-4DD0-8EDD-BAA93A7BF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AF30D-E261-4208-95C0-9CD403ADBEE3}"/>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41033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2AB8-87B3-43D1-8E6A-362EFCF60EF1}"/>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1EAC379-C09F-410F-896E-BA4BBAB6E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BBCC2E5-96CD-4154-9091-98184DC05BFD}"/>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5" name="Footer Placeholder 4">
            <a:extLst>
              <a:ext uri="{FF2B5EF4-FFF2-40B4-BE49-F238E27FC236}">
                <a16:creationId xmlns:a16="http://schemas.microsoft.com/office/drawing/2014/main" id="{AA2CF507-BF90-40AA-82A3-FA1B1EB8E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2432E-9B03-4555-B171-AB04F911668F}"/>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79019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BC3527-D90F-4DB6-9DDC-7480348E0F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0AAAFB5-00D6-4F95-A6D1-8442259D0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ED3A4FE-5C30-49DA-A335-A14EEBA9050F}"/>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5" name="Footer Placeholder 4">
            <a:extLst>
              <a:ext uri="{FF2B5EF4-FFF2-40B4-BE49-F238E27FC236}">
                <a16:creationId xmlns:a16="http://schemas.microsoft.com/office/drawing/2014/main" id="{B6A16CB7-A3CC-47E4-B924-15CBE437D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3DB29-6386-4D07-9749-D52F771D8B84}"/>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202688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42FF-BC0F-408F-8D2A-58F18CA0D36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51F0182-8F8F-4283-B0D8-C287E5959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9EC8538-93DB-438A-B528-9E9CEDB1E04B}"/>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5" name="Footer Placeholder 4">
            <a:extLst>
              <a:ext uri="{FF2B5EF4-FFF2-40B4-BE49-F238E27FC236}">
                <a16:creationId xmlns:a16="http://schemas.microsoft.com/office/drawing/2014/main" id="{AABEF90F-1542-4B6A-92EE-F321035ED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7C174-3C29-4513-955E-4F3F083280FD}"/>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280579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0F43-D7AF-40A8-8C19-FE3744C6DC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1ADCDE21-D948-4091-BE7F-7DF3A96A6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459A3E-D033-4CC7-987E-361FEB8BBD23}"/>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5" name="Footer Placeholder 4">
            <a:extLst>
              <a:ext uri="{FF2B5EF4-FFF2-40B4-BE49-F238E27FC236}">
                <a16:creationId xmlns:a16="http://schemas.microsoft.com/office/drawing/2014/main" id="{5C06BA6F-4EDB-41A8-92E5-618870720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84953-119B-490E-83BD-7BB40CACB591}"/>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414826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CFD5B-0BA6-4C6E-BF15-859F64A93A53}"/>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C148816-E027-48AC-83EB-586BB3610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C29737D1-E7C0-43D3-A40A-88C47842E6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4644D1F0-1487-43A5-9EA5-BC9272395A64}"/>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6" name="Footer Placeholder 5">
            <a:extLst>
              <a:ext uri="{FF2B5EF4-FFF2-40B4-BE49-F238E27FC236}">
                <a16:creationId xmlns:a16="http://schemas.microsoft.com/office/drawing/2014/main" id="{5475442F-2171-4726-BE3D-3955C4A87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03521-B513-41B0-B223-2E36AE3862EA}"/>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173112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CC41-A66F-4736-8202-80C513C35DDE}"/>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C8C8793F-A9D2-4D86-BF7E-99D9A3D49C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58D53D-283F-4778-BB35-48B55F3871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4DA0A66-00CB-4312-B816-A5E248B6D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440F0-A8F7-4D6E-AC09-67088A59C8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EC1BAA3A-9B08-4083-B4F6-2B9344A5D1C1}"/>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8" name="Footer Placeholder 7">
            <a:extLst>
              <a:ext uri="{FF2B5EF4-FFF2-40B4-BE49-F238E27FC236}">
                <a16:creationId xmlns:a16="http://schemas.microsoft.com/office/drawing/2014/main" id="{B47FE93A-342B-44EA-8A99-8655B379BC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6A983D-47A4-412E-AA8C-3DA0722B81C8}"/>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37997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ADCC-8332-4CBB-BA5D-C8381FC5D5B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63971E29-B45B-41B8-BC82-D277080F8A47}"/>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4" name="Footer Placeholder 3">
            <a:extLst>
              <a:ext uri="{FF2B5EF4-FFF2-40B4-BE49-F238E27FC236}">
                <a16:creationId xmlns:a16="http://schemas.microsoft.com/office/drawing/2014/main" id="{101868F9-1230-42B6-BEA9-570055FE8D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7D560F-73D4-4088-8FB5-23259C2415F9}"/>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283892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9CC57-ECFF-480D-BC43-D65F2546B5E3}"/>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3" name="Footer Placeholder 2">
            <a:extLst>
              <a:ext uri="{FF2B5EF4-FFF2-40B4-BE49-F238E27FC236}">
                <a16:creationId xmlns:a16="http://schemas.microsoft.com/office/drawing/2014/main" id="{C4EDB644-5CD8-48E6-9A54-0069FBC570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D6AF3B-5177-4BFF-AA7F-D141F8EF67C9}"/>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26729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581C-3302-4932-83B9-28FC19DCE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76F748C0-3972-438D-9504-D1F3793EB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3BFACA24-B1D7-4698-81BA-353E92C69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596C5-DF72-4B14-A691-B4CDCC3121CA}"/>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6" name="Footer Placeholder 5">
            <a:extLst>
              <a:ext uri="{FF2B5EF4-FFF2-40B4-BE49-F238E27FC236}">
                <a16:creationId xmlns:a16="http://schemas.microsoft.com/office/drawing/2014/main" id="{6AF2DAA4-9185-4A57-A725-4609837D5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B192-8F2E-4A1A-9121-BDCF4037AD1B}"/>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333163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1FE0-D2B8-4473-A289-A89EB1F4C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FA607BF9-FE3B-490A-B24F-178464711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8098A816-8A36-4FEE-A799-60D9A8B65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C009F-2B10-4022-9AE6-94B6FB9A88F0}"/>
              </a:ext>
            </a:extLst>
          </p:cNvPr>
          <p:cNvSpPr>
            <a:spLocks noGrp="1"/>
          </p:cNvSpPr>
          <p:nvPr>
            <p:ph type="dt" sz="half" idx="10"/>
          </p:nvPr>
        </p:nvSpPr>
        <p:spPr/>
        <p:txBody>
          <a:bodyPr/>
          <a:lstStyle/>
          <a:p>
            <a:fld id="{E6B04770-A389-4CCA-8F51-361833296E1F}" type="datetimeFigureOut">
              <a:rPr lang="en-US" smtClean="0"/>
              <a:t>6/16/2023</a:t>
            </a:fld>
            <a:endParaRPr lang="en-US"/>
          </a:p>
        </p:txBody>
      </p:sp>
      <p:sp>
        <p:nvSpPr>
          <p:cNvPr id="6" name="Footer Placeholder 5">
            <a:extLst>
              <a:ext uri="{FF2B5EF4-FFF2-40B4-BE49-F238E27FC236}">
                <a16:creationId xmlns:a16="http://schemas.microsoft.com/office/drawing/2014/main" id="{7B79DA98-D297-479C-9899-2F411E8DA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60A08-A42F-4018-975F-71F69B6C1769}"/>
              </a:ext>
            </a:extLst>
          </p:cNvPr>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3594491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94C24-5846-41AA-9D9F-473090B7E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C20E79EE-325B-4F1E-B74C-268DB6324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D4276E5-F54B-4D64-B6A3-C1E894276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4770-A389-4CCA-8F51-361833296E1F}" type="datetimeFigureOut">
              <a:rPr lang="en-US" smtClean="0"/>
              <a:t>6/16/2023</a:t>
            </a:fld>
            <a:endParaRPr lang="en-US"/>
          </a:p>
        </p:txBody>
      </p:sp>
      <p:sp>
        <p:nvSpPr>
          <p:cNvPr id="5" name="Footer Placeholder 4">
            <a:extLst>
              <a:ext uri="{FF2B5EF4-FFF2-40B4-BE49-F238E27FC236}">
                <a16:creationId xmlns:a16="http://schemas.microsoft.com/office/drawing/2014/main" id="{1E8CE69F-1998-4730-B7D4-DE3B95708D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32EF68-3DBC-47DD-827E-16C6A759E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D95C-D407-4F25-999F-5C987DACA8EB}" type="slidenum">
              <a:rPr lang="en-US" smtClean="0"/>
              <a:t>‹#›</a:t>
            </a:fld>
            <a:endParaRPr lang="en-US"/>
          </a:p>
        </p:txBody>
      </p:sp>
    </p:spTree>
    <p:extLst>
      <p:ext uri="{BB962C8B-B14F-4D97-AF65-F5344CB8AC3E}">
        <p14:creationId xmlns:p14="http://schemas.microsoft.com/office/powerpoint/2010/main" val="120476048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D94B2-1B6C-4398-45BF-9963F4C6EC5E}"/>
              </a:ext>
            </a:extLst>
          </p:cNvPr>
          <p:cNvSpPr txBox="1"/>
          <p:nvPr/>
        </p:nvSpPr>
        <p:spPr>
          <a:xfrm>
            <a:off x="2038096" y="772980"/>
            <a:ext cx="8481833" cy="707886"/>
          </a:xfrm>
          <a:prstGeom prst="rect">
            <a:avLst/>
          </a:prstGeom>
          <a:noFill/>
        </p:spPr>
        <p:txBody>
          <a:bodyPr wrap="square" rtlCol="0">
            <a:spAutoFit/>
          </a:bodyPr>
          <a:lstStyle/>
          <a:p>
            <a:pPr algn="ctr"/>
            <a:r>
              <a:rPr lang="en-US" sz="20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TRƯỜNG ĐẠI HỌC SƯ PHẠM KỸ THUẬT VĨNH LONG</a:t>
            </a:r>
          </a:p>
          <a:p>
            <a:pPr algn="ctr"/>
            <a:r>
              <a:rPr lang="en-US" sz="20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KHOA CÔNG NGHỆ THÔNG TIN</a:t>
            </a:r>
          </a:p>
        </p:txBody>
      </p:sp>
      <p:pic>
        <p:nvPicPr>
          <p:cNvPr id="6" name="Picture 5">
            <a:extLst>
              <a:ext uri="{FF2B5EF4-FFF2-40B4-BE49-F238E27FC236}">
                <a16:creationId xmlns:a16="http://schemas.microsoft.com/office/drawing/2014/main" id="{B3DBE808-9862-5620-8DA3-121032978D7F}"/>
              </a:ext>
            </a:extLst>
          </p:cNvPr>
          <p:cNvPicPr>
            <a:picLocks noChangeAspect="1"/>
          </p:cNvPicPr>
          <p:nvPr/>
        </p:nvPicPr>
        <p:blipFill>
          <a:blip r:embed="rId2"/>
          <a:stretch>
            <a:fillRect/>
          </a:stretch>
        </p:blipFill>
        <p:spPr>
          <a:xfrm>
            <a:off x="2038096" y="822690"/>
            <a:ext cx="731520" cy="731520"/>
          </a:xfrm>
          <a:prstGeom prst="rect">
            <a:avLst/>
          </a:prstGeom>
        </p:spPr>
      </p:pic>
      <p:sp>
        <p:nvSpPr>
          <p:cNvPr id="7" name="TextBox 6">
            <a:extLst>
              <a:ext uri="{FF2B5EF4-FFF2-40B4-BE49-F238E27FC236}">
                <a16:creationId xmlns:a16="http://schemas.microsoft.com/office/drawing/2014/main" id="{5EE22994-7D5E-0892-3BCF-96BA072365C6}"/>
              </a:ext>
            </a:extLst>
          </p:cNvPr>
          <p:cNvSpPr txBox="1"/>
          <p:nvPr/>
        </p:nvSpPr>
        <p:spPr>
          <a:xfrm>
            <a:off x="3287801" y="1692539"/>
            <a:ext cx="5616397" cy="584775"/>
          </a:xfrm>
          <a:prstGeom prst="rect">
            <a:avLst/>
          </a:prstGeom>
          <a:noFill/>
        </p:spPr>
        <p:txBody>
          <a:bodyPr wrap="square" rtlCol="0">
            <a:spAutoFit/>
          </a:bodyPr>
          <a:lstStyle/>
          <a:p>
            <a:pPr algn="ctr"/>
            <a:r>
              <a:rPr lang="en-US" sz="3200" b="1" dirty="0">
                <a:ln w="0"/>
                <a:solidFill>
                  <a:srgbClr val="F6263A"/>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NGUYÊN LÝ MÁY HỌC</a:t>
            </a:r>
          </a:p>
        </p:txBody>
      </p:sp>
      <p:sp>
        <p:nvSpPr>
          <p:cNvPr id="8" name="TextBox 7">
            <a:extLst>
              <a:ext uri="{FF2B5EF4-FFF2-40B4-BE49-F238E27FC236}">
                <a16:creationId xmlns:a16="http://schemas.microsoft.com/office/drawing/2014/main" id="{BC9ADB86-19AD-F2C8-F8AB-D0AC6F52037B}"/>
              </a:ext>
            </a:extLst>
          </p:cNvPr>
          <p:cNvSpPr txBox="1"/>
          <p:nvPr/>
        </p:nvSpPr>
        <p:spPr>
          <a:xfrm>
            <a:off x="1145614" y="3754975"/>
            <a:ext cx="9885871" cy="523220"/>
          </a:xfrm>
          <a:prstGeom prst="rect">
            <a:avLst/>
          </a:prstGeom>
          <a:noFill/>
        </p:spPr>
        <p:txBody>
          <a:bodyPr wrap="square" rtlCol="0">
            <a:spAutoFit/>
          </a:bodyPr>
          <a:lstStyle/>
          <a:p>
            <a:pPr algn="ctr"/>
            <a:r>
              <a:rPr lang="en-US" sz="2800" b="1" dirty="0">
                <a:ln w="0"/>
                <a:solidFill>
                  <a:srgbClr val="0C4BD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201B0196-AD00-41F5-FCEC-BAF47E73E8F0}"/>
              </a:ext>
            </a:extLst>
          </p:cNvPr>
          <p:cNvSpPr txBox="1"/>
          <p:nvPr/>
        </p:nvSpPr>
        <p:spPr>
          <a:xfrm>
            <a:off x="4030558" y="4602120"/>
            <a:ext cx="4424594" cy="461665"/>
          </a:xfrm>
          <a:prstGeom prst="rect">
            <a:avLst/>
          </a:prstGeom>
          <a:noFill/>
        </p:spPr>
        <p:txBody>
          <a:bodyPr wrap="square" rtlCol="0">
            <a:spAutoFit/>
          </a:bodyPr>
          <a:lstStyle/>
          <a:p>
            <a:pPr algn="ctr"/>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GVHD: TS. Phan Anh </a:t>
            </a:r>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Cang</a:t>
            </a:r>
            <a:endPar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9AB338E-9B2C-49A4-3818-C7DBD8DDC423}"/>
              </a:ext>
            </a:extLst>
          </p:cNvPr>
          <p:cNvCxnSpPr>
            <a:cxnSpLocks/>
          </p:cNvCxnSpPr>
          <p:nvPr/>
        </p:nvCxnSpPr>
        <p:spPr>
          <a:xfrm>
            <a:off x="4355768" y="1480866"/>
            <a:ext cx="3846488"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6BEA18-6209-9AFE-6001-C6BDACDDA34A}"/>
              </a:ext>
            </a:extLst>
          </p:cNvPr>
          <p:cNvSpPr txBox="1"/>
          <p:nvPr/>
        </p:nvSpPr>
        <p:spPr>
          <a:xfrm>
            <a:off x="2523044" y="2677757"/>
            <a:ext cx="7145911" cy="1077218"/>
          </a:xfrm>
          <a:prstGeom prst="rect">
            <a:avLst/>
          </a:prstGeom>
          <a:noFill/>
        </p:spPr>
        <p:txBody>
          <a:bodyPr wrap="square">
            <a:spAutoFit/>
          </a:bodyPr>
          <a:lstStyle/>
          <a:p>
            <a:pPr algn="ctr"/>
            <a:r>
              <a:rPr lang="en-US" sz="3200" b="1" u="sng" dirty="0">
                <a:ln w="0"/>
                <a:solidFill>
                  <a:srgbClr val="F6263A"/>
                </a:solidFill>
                <a:latin typeface="Times New Roman" panose="02020603050405020304" pitchFamily="18" charset="0"/>
                <a:cs typeface="Times New Roman" panose="02020603050405020304" pitchFamily="18" charset="0"/>
              </a:rPr>
              <a:t>ĐỀ TÀI</a:t>
            </a:r>
            <a:r>
              <a:rPr lang="en-US" sz="3200" b="1" dirty="0">
                <a:ln w="0"/>
                <a:solidFill>
                  <a:srgbClr val="F6263A"/>
                </a:solidFill>
                <a:latin typeface="Times New Roman" panose="02020603050405020304" pitchFamily="18" charset="0"/>
                <a:cs typeface="Times New Roman" panose="02020603050405020304" pitchFamily="18" charset="0"/>
              </a:rPr>
              <a:t>: </a:t>
            </a:r>
            <a:r>
              <a:rPr lang="vi-VN" sz="3200" b="1" dirty="0">
                <a:ln w="0"/>
                <a:solidFill>
                  <a:srgbClr val="F6263A"/>
                </a:solidFill>
                <a:latin typeface="Times New Roman" panose="02020603050405020304" pitchFamily="18" charset="0"/>
                <a:cs typeface="Times New Roman" panose="02020603050405020304" pitchFamily="18" charset="0"/>
              </a:rPr>
              <a:t>Phân loại một số bệnh ung thư phổi thông qua ảnh mô bệnh học</a:t>
            </a:r>
            <a:endParaRPr lang="en-US" sz="3200" b="1" dirty="0">
              <a:ln w="0"/>
              <a:solidFill>
                <a:srgbClr val="F6263A"/>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2936ACD-0319-2C22-3791-F2B0028E4311}"/>
              </a:ext>
            </a:extLst>
          </p:cNvPr>
          <p:cNvSpPr txBox="1"/>
          <p:nvPr/>
        </p:nvSpPr>
        <p:spPr>
          <a:xfrm>
            <a:off x="4355768" y="5002563"/>
            <a:ext cx="3846488" cy="1200329"/>
          </a:xfrm>
          <a:prstGeom prst="rect">
            <a:avLst/>
          </a:prstGeom>
          <a:noFill/>
        </p:spPr>
        <p:txBody>
          <a:bodyPr wrap="square">
            <a:spAutoFit/>
          </a:bodyPr>
          <a:lstStyle/>
          <a:p>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SVTH: </a:t>
            </a:r>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Huỳnh</a:t>
            </a:r>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Bảo</a:t>
            </a:r>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Thắng</a:t>
            </a:r>
            <a:endPar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Nguyễn</a:t>
            </a:r>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Văn</a:t>
            </a:r>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Huyên</a:t>
            </a:r>
            <a:endPar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Lớp</a:t>
            </a:r>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1KMT21A</a:t>
            </a:r>
            <a:endParaRPr lang="en-US" sz="28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5BA50CDC-39CB-4D11-8A5C-A32F44927074}"/>
              </a:ext>
            </a:extLst>
          </p:cNvPr>
          <p:cNvGrpSpPr/>
          <p:nvPr/>
        </p:nvGrpSpPr>
        <p:grpSpPr>
          <a:xfrm>
            <a:off x="-863778" y="-466725"/>
            <a:ext cx="13265327" cy="7972888"/>
            <a:chOff x="-863778" y="-466725"/>
            <a:chExt cx="13265327" cy="7972888"/>
          </a:xfrm>
        </p:grpSpPr>
        <p:sp>
          <p:nvSpPr>
            <p:cNvPr id="2" name="Rectangle 1">
              <a:extLst>
                <a:ext uri="{FF2B5EF4-FFF2-40B4-BE49-F238E27FC236}">
                  <a16:creationId xmlns:a16="http://schemas.microsoft.com/office/drawing/2014/main" id="{78B5CA51-9A9B-4B74-B5A4-A359F827C0C0}"/>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a:extLst>
                <a:ext uri="{FF2B5EF4-FFF2-40B4-BE49-F238E27FC236}">
                  <a16:creationId xmlns:a16="http://schemas.microsoft.com/office/drawing/2014/main" id="{4C57C01C-493E-4BF5-B928-2FE03899B2DE}"/>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4E428E5A-0564-46C5-9425-3A177C55E61E}"/>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66CBF1BD-8249-494A-8105-1ACC5A10366A}"/>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373445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7">
            <a:extLst>
              <a:ext uri="{FF2B5EF4-FFF2-40B4-BE49-F238E27FC236}">
                <a16:creationId xmlns:a16="http://schemas.microsoft.com/office/drawing/2014/main" id="{89481462-9C36-1C95-7DBF-8F4253FAE4E5}"/>
              </a:ext>
            </a:extLst>
          </p:cNvPr>
          <p:cNvSpPr>
            <a:spLocks noChangeArrowheads="1"/>
          </p:cNvSpPr>
          <p:nvPr/>
        </p:nvSpPr>
        <p:spPr bwMode="auto">
          <a:xfrm>
            <a:off x="7458651" y="6059296"/>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Xception</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6" name="Rectangle: Rounded Corners 14">
            <a:extLst>
              <a:ext uri="{FF2B5EF4-FFF2-40B4-BE49-F238E27FC236}">
                <a16:creationId xmlns:a16="http://schemas.microsoft.com/office/drawing/2014/main" id="{81659B94-8551-91A0-0A3A-A39F5C1FE1AE}"/>
              </a:ext>
            </a:extLst>
          </p:cNvPr>
          <p:cNvSpPr>
            <a:spLocks noChangeArrowheads="1"/>
          </p:cNvSpPr>
          <p:nvPr/>
        </p:nvSpPr>
        <p:spPr bwMode="auto">
          <a:xfrm>
            <a:off x="5465894" y="3235850"/>
            <a:ext cx="1680727" cy="374588"/>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InceptionV3</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7" name="Rectangle: Rounded Corners 15">
            <a:extLst>
              <a:ext uri="{FF2B5EF4-FFF2-40B4-BE49-F238E27FC236}">
                <a16:creationId xmlns:a16="http://schemas.microsoft.com/office/drawing/2014/main" id="{C6964AD8-C06F-B3AC-833D-70E03565FC53}"/>
              </a:ext>
            </a:extLst>
          </p:cNvPr>
          <p:cNvSpPr>
            <a:spLocks noChangeArrowheads="1"/>
          </p:cNvSpPr>
          <p:nvPr/>
        </p:nvSpPr>
        <p:spPr bwMode="auto">
          <a:xfrm>
            <a:off x="9262259" y="3156799"/>
            <a:ext cx="1702659"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ResNet152V2</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544488" y="311495"/>
            <a:ext cx="7735150" cy="757130"/>
          </a:xfrm>
          <a:prstGeom prst="rect">
            <a:avLst/>
          </a:prstGeom>
        </p:spPr>
        <p:txBody>
          <a:bodyPr wrap="square">
            <a:spAutoFit/>
          </a:bodyPr>
          <a:lstStyle/>
          <a:p>
            <a:pPr defTabSz="1733550">
              <a:lnSpc>
                <a:spcPct val="90000"/>
              </a:lnSpc>
              <a:spcBef>
                <a:spcPct val="0"/>
              </a:spcBef>
              <a:spcAft>
                <a:spcPct val="35000"/>
              </a:spcAft>
            </a:pPr>
            <a:r>
              <a:rPr lang="en-US" sz="4800" b="1" dirty="0" err="1">
                <a:solidFill>
                  <a:schemeClr val="tx2"/>
                </a:solidFill>
                <a:latin typeface="Times New Roman" panose="02020603050405020304" pitchFamily="18" charset="0"/>
                <a:cs typeface="Times New Roman" panose="02020603050405020304" pitchFamily="18" charset="0"/>
              </a:rPr>
              <a:t>Kết</a:t>
            </a:r>
            <a:r>
              <a:rPr lang="en-US" sz="4800" b="1" dirty="0">
                <a:solidFill>
                  <a:schemeClr val="tx2"/>
                </a:solidFill>
                <a:latin typeface="Times New Roman" panose="02020603050405020304" pitchFamily="18" charset="0"/>
                <a:cs typeface="Times New Roman" panose="02020603050405020304" pitchFamily="18" charset="0"/>
              </a:rPr>
              <a:t> </a:t>
            </a:r>
            <a:r>
              <a:rPr lang="en-US" sz="4800" b="1" dirty="0" err="1">
                <a:solidFill>
                  <a:schemeClr val="tx2"/>
                </a:solidFill>
                <a:latin typeface="Times New Roman" panose="02020603050405020304" pitchFamily="18" charset="0"/>
                <a:cs typeface="Times New Roman" panose="02020603050405020304" pitchFamily="18" charset="0"/>
              </a:rPr>
              <a:t>quả</a:t>
            </a:r>
            <a:r>
              <a:rPr lang="en-US" sz="4800" b="1" dirty="0">
                <a:solidFill>
                  <a:schemeClr val="tx2"/>
                </a:solidFill>
                <a:latin typeface="Times New Roman" panose="02020603050405020304" pitchFamily="18" charset="0"/>
                <a:cs typeface="Times New Roman" panose="02020603050405020304" pitchFamily="18" charset="0"/>
              </a:rPr>
              <a:t> : </a:t>
            </a:r>
            <a:r>
              <a:rPr lang="vi-VN" sz="3000" dirty="0">
                <a:latin typeface="+mj-lt"/>
              </a:rPr>
              <a:t>Accuracy</a:t>
            </a:r>
            <a:r>
              <a:rPr lang="en-US" sz="4800" b="1" dirty="0">
                <a:solidFill>
                  <a:schemeClr val="tx2"/>
                </a:solidFill>
                <a:latin typeface="Times New Roman" panose="02020603050405020304" pitchFamily="18" charset="0"/>
                <a:cs typeface="Times New Roman" panose="02020603050405020304" pitchFamily="18" charset="0"/>
              </a:rPr>
              <a:t> </a:t>
            </a:r>
          </a:p>
        </p:txBody>
      </p:sp>
      <p:grpSp>
        <p:nvGrpSpPr>
          <p:cNvPr id="10" name="Group 9">
            <a:extLst>
              <a:ext uri="{FF2B5EF4-FFF2-40B4-BE49-F238E27FC236}">
                <a16:creationId xmlns:a16="http://schemas.microsoft.com/office/drawing/2014/main" id="{7EA71F7B-8E9C-4273-A94F-2DE4901A8371}"/>
              </a:ext>
            </a:extLst>
          </p:cNvPr>
          <p:cNvGrpSpPr/>
          <p:nvPr/>
        </p:nvGrpSpPr>
        <p:grpSpPr>
          <a:xfrm>
            <a:off x="-863778" y="-466725"/>
            <a:ext cx="13265327" cy="7972888"/>
            <a:chOff x="-863778" y="-466725"/>
            <a:chExt cx="13265327" cy="7972888"/>
          </a:xfrm>
        </p:grpSpPr>
        <p:sp>
          <p:nvSpPr>
            <p:cNvPr id="11" name="Rectangle 10">
              <a:extLst>
                <a:ext uri="{FF2B5EF4-FFF2-40B4-BE49-F238E27FC236}">
                  <a16:creationId xmlns:a16="http://schemas.microsoft.com/office/drawing/2014/main" id="{B2F393DD-1588-4E88-B11E-1BA658C24085}"/>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a:extLst>
                <a:ext uri="{FF2B5EF4-FFF2-40B4-BE49-F238E27FC236}">
                  <a16:creationId xmlns:a16="http://schemas.microsoft.com/office/drawing/2014/main" id="{D52899BA-9CFD-4777-AA89-BAA80B77A2F7}"/>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a:extLst>
                <a:ext uri="{FF2B5EF4-FFF2-40B4-BE49-F238E27FC236}">
                  <a16:creationId xmlns:a16="http://schemas.microsoft.com/office/drawing/2014/main" id="{1D387A02-5599-4785-BDEB-BF6AA2C3DAFF}"/>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1C1CAF30-2FF0-47EB-B98F-662F5A0FA909}"/>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028" name="Picture 4">
            <a:extLst>
              <a:ext uri="{FF2B5EF4-FFF2-40B4-BE49-F238E27FC236}">
                <a16:creationId xmlns:a16="http://schemas.microsoft.com/office/drawing/2014/main" id="{804B2D61-BD9C-479A-9F35-F0AD21DF6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09" y="1164978"/>
            <a:ext cx="3667902" cy="20377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1BCFA2A-DC73-4264-8EB1-22B855C73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307" y="1164979"/>
            <a:ext cx="3667902" cy="20377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BDC342A-F4EA-4CBF-93CF-6B5846719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638" y="1164979"/>
            <a:ext cx="3667902" cy="203772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49DF17C-651E-4547-98D6-DAC4453FC9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7676" y="3883898"/>
            <a:ext cx="3667902" cy="20162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7C9F061-D321-48BC-B04C-DF11E2E42A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8792" y="3928519"/>
            <a:ext cx="3667902" cy="201627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7">
            <a:extLst>
              <a:ext uri="{FF2B5EF4-FFF2-40B4-BE49-F238E27FC236}">
                <a16:creationId xmlns:a16="http://schemas.microsoft.com/office/drawing/2014/main" id="{AB51900D-1216-4340-84B0-02967D724C3D}"/>
              </a:ext>
            </a:extLst>
          </p:cNvPr>
          <p:cNvSpPr>
            <a:spLocks noChangeArrowheads="1"/>
          </p:cNvSpPr>
          <p:nvPr/>
        </p:nvSpPr>
        <p:spPr bwMode="auto">
          <a:xfrm>
            <a:off x="1833740" y="3246454"/>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CNN</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24" name="Rectangle: Rounded Corners 7">
            <a:extLst>
              <a:ext uri="{FF2B5EF4-FFF2-40B4-BE49-F238E27FC236}">
                <a16:creationId xmlns:a16="http://schemas.microsoft.com/office/drawing/2014/main" id="{E01AB278-8C16-4FDD-B747-40C077BE2A2E}"/>
              </a:ext>
            </a:extLst>
          </p:cNvPr>
          <p:cNvSpPr>
            <a:spLocks noChangeArrowheads="1"/>
          </p:cNvSpPr>
          <p:nvPr/>
        </p:nvSpPr>
        <p:spPr bwMode="auto">
          <a:xfrm>
            <a:off x="2969935" y="6059296"/>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VGG16</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288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4DBBDC-CF15-4D65-AD71-67C646878F7A}"/>
              </a:ext>
            </a:extLst>
          </p:cNvPr>
          <p:cNvGrpSpPr/>
          <p:nvPr/>
        </p:nvGrpSpPr>
        <p:grpSpPr>
          <a:xfrm>
            <a:off x="-863778" y="-466725"/>
            <a:ext cx="13265327" cy="7972888"/>
            <a:chOff x="-863778" y="-466725"/>
            <a:chExt cx="13265327" cy="7972888"/>
          </a:xfrm>
        </p:grpSpPr>
        <p:sp>
          <p:nvSpPr>
            <p:cNvPr id="11" name="Rectangle 10">
              <a:extLst>
                <a:ext uri="{FF2B5EF4-FFF2-40B4-BE49-F238E27FC236}">
                  <a16:creationId xmlns:a16="http://schemas.microsoft.com/office/drawing/2014/main" id="{FAE37A3B-863C-4654-B308-3E032BB701C5}"/>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a:extLst>
                <a:ext uri="{FF2B5EF4-FFF2-40B4-BE49-F238E27FC236}">
                  <a16:creationId xmlns:a16="http://schemas.microsoft.com/office/drawing/2014/main" id="{AE690B80-7AE5-444E-802B-0E62EA8E2D48}"/>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a:extLst>
                <a:ext uri="{FF2B5EF4-FFF2-40B4-BE49-F238E27FC236}">
                  <a16:creationId xmlns:a16="http://schemas.microsoft.com/office/drawing/2014/main" id="{8AFF3AA7-A998-43EC-B0A1-95E62C1EC7DD}"/>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4AB085C1-A29E-4E5A-BA0D-592EA64E9C01}"/>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2" name="Rectangle 21">
            <a:extLst>
              <a:ext uri="{FF2B5EF4-FFF2-40B4-BE49-F238E27FC236}">
                <a16:creationId xmlns:a16="http://schemas.microsoft.com/office/drawing/2014/main" id="{3D355F6D-47F1-4927-8726-984C365D37BD}"/>
              </a:ext>
            </a:extLst>
          </p:cNvPr>
          <p:cNvSpPr/>
          <p:nvPr/>
        </p:nvSpPr>
        <p:spPr>
          <a:xfrm>
            <a:off x="544488" y="311495"/>
            <a:ext cx="6065318" cy="757130"/>
          </a:xfrm>
          <a:prstGeom prst="rect">
            <a:avLst/>
          </a:prstGeom>
        </p:spPr>
        <p:txBody>
          <a:bodyPr wrap="square">
            <a:spAutoFit/>
          </a:bodyPr>
          <a:lstStyle/>
          <a:p>
            <a:pPr lvl="0" defTabSz="1733550">
              <a:lnSpc>
                <a:spcPct val="90000"/>
              </a:lnSpc>
              <a:spcBef>
                <a:spcPct val="0"/>
              </a:spcBef>
              <a:spcAft>
                <a:spcPct val="35000"/>
              </a:spcAft>
            </a:pPr>
            <a:r>
              <a:rPr lang="en-US" sz="4800" b="1" dirty="0" err="1">
                <a:solidFill>
                  <a:schemeClr val="tx2"/>
                </a:solidFill>
                <a:latin typeface="Times New Roman" panose="02020603050405020304" pitchFamily="18" charset="0"/>
                <a:cs typeface="Times New Roman" panose="02020603050405020304" pitchFamily="18" charset="0"/>
              </a:rPr>
              <a:t>Kết</a:t>
            </a:r>
            <a:r>
              <a:rPr lang="en-US" sz="4800" b="1" dirty="0">
                <a:solidFill>
                  <a:schemeClr val="tx2"/>
                </a:solidFill>
                <a:latin typeface="Times New Roman" panose="02020603050405020304" pitchFamily="18" charset="0"/>
                <a:cs typeface="Times New Roman" panose="02020603050405020304" pitchFamily="18" charset="0"/>
              </a:rPr>
              <a:t> </a:t>
            </a:r>
            <a:r>
              <a:rPr lang="en-US" sz="4800" b="1" dirty="0" err="1">
                <a:solidFill>
                  <a:schemeClr val="tx2"/>
                </a:solidFill>
                <a:latin typeface="Times New Roman" panose="02020603050405020304" pitchFamily="18" charset="0"/>
                <a:cs typeface="Times New Roman" panose="02020603050405020304" pitchFamily="18" charset="0"/>
              </a:rPr>
              <a:t>quả</a:t>
            </a:r>
            <a:r>
              <a:rPr lang="en-US" sz="4800" b="1" dirty="0">
                <a:solidFill>
                  <a:schemeClr val="tx2"/>
                </a:solidFill>
                <a:latin typeface="Times New Roman" panose="02020603050405020304" pitchFamily="18" charset="0"/>
                <a:cs typeface="Times New Roman" panose="02020603050405020304" pitchFamily="18" charset="0"/>
              </a:rPr>
              <a:t> : </a:t>
            </a:r>
            <a:r>
              <a:rPr lang="en-US" sz="3000" dirty="0">
                <a:solidFill>
                  <a:schemeClr val="tx2"/>
                </a:solidFill>
                <a:latin typeface="Times New Roman" panose="02020603050405020304" pitchFamily="18" charset="0"/>
                <a:cs typeface="Times New Roman" panose="02020603050405020304" pitchFamily="18" charset="0"/>
              </a:rPr>
              <a:t>Loss</a:t>
            </a:r>
            <a:r>
              <a:rPr lang="en-US" sz="4800" b="1" dirty="0">
                <a:solidFill>
                  <a:schemeClr val="tx2"/>
                </a:solidFill>
                <a:latin typeface="Times New Roman" panose="02020603050405020304" pitchFamily="18" charset="0"/>
                <a:cs typeface="Times New Roman" panose="02020603050405020304" pitchFamily="18" charset="0"/>
              </a:rPr>
              <a:t> </a:t>
            </a:r>
          </a:p>
        </p:txBody>
      </p:sp>
      <p:pic>
        <p:nvPicPr>
          <p:cNvPr id="2050" name="Picture 2">
            <a:extLst>
              <a:ext uri="{FF2B5EF4-FFF2-40B4-BE49-F238E27FC236}">
                <a16:creationId xmlns:a16="http://schemas.microsoft.com/office/drawing/2014/main" id="{E60235FB-5924-4F50-9871-6ED819700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43" y="1176929"/>
            <a:ext cx="3667902" cy="2069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B683327-66AF-4BAF-88CF-DCFEFD689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825" y="1176929"/>
            <a:ext cx="3667902" cy="20377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4F67E10-9120-4421-905D-0EDCA1CF4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9107" y="1208731"/>
            <a:ext cx="3611539" cy="20377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DE77F6C-F062-4D0A-9CB2-F9F8C8D559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3052" y="3869567"/>
            <a:ext cx="3706922" cy="2037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11F3938-6975-4C45-9B8A-11F0085E2F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646" y="3818926"/>
            <a:ext cx="3706922" cy="205940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Rounded Corners 7">
            <a:extLst>
              <a:ext uri="{FF2B5EF4-FFF2-40B4-BE49-F238E27FC236}">
                <a16:creationId xmlns:a16="http://schemas.microsoft.com/office/drawing/2014/main" id="{55E2F957-EDCF-4AD0-A81F-709C36C1BC1A}"/>
              </a:ext>
            </a:extLst>
          </p:cNvPr>
          <p:cNvSpPr>
            <a:spLocks noChangeArrowheads="1"/>
          </p:cNvSpPr>
          <p:nvPr/>
        </p:nvSpPr>
        <p:spPr bwMode="auto">
          <a:xfrm>
            <a:off x="1833740" y="3246454"/>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CNN</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25" name="Rectangle: Rounded Corners 14">
            <a:extLst>
              <a:ext uri="{FF2B5EF4-FFF2-40B4-BE49-F238E27FC236}">
                <a16:creationId xmlns:a16="http://schemas.microsoft.com/office/drawing/2014/main" id="{320A21B9-A5AC-400F-9E7A-08CF82D5E894}"/>
              </a:ext>
            </a:extLst>
          </p:cNvPr>
          <p:cNvSpPr>
            <a:spLocks noChangeArrowheads="1"/>
          </p:cNvSpPr>
          <p:nvPr/>
        </p:nvSpPr>
        <p:spPr bwMode="auto">
          <a:xfrm>
            <a:off x="5465894" y="3235850"/>
            <a:ext cx="1680727" cy="374588"/>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InceptionV3</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26" name="Rectangle: Rounded Corners 15">
            <a:extLst>
              <a:ext uri="{FF2B5EF4-FFF2-40B4-BE49-F238E27FC236}">
                <a16:creationId xmlns:a16="http://schemas.microsoft.com/office/drawing/2014/main" id="{9DB60726-6593-48CB-9AC1-7BE32D461D37}"/>
              </a:ext>
            </a:extLst>
          </p:cNvPr>
          <p:cNvSpPr>
            <a:spLocks noChangeArrowheads="1"/>
          </p:cNvSpPr>
          <p:nvPr/>
        </p:nvSpPr>
        <p:spPr bwMode="auto">
          <a:xfrm>
            <a:off x="9262259" y="3197140"/>
            <a:ext cx="1702659"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ResNet152V2</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27" name="Rectangle: Rounded Corners 7">
            <a:extLst>
              <a:ext uri="{FF2B5EF4-FFF2-40B4-BE49-F238E27FC236}">
                <a16:creationId xmlns:a16="http://schemas.microsoft.com/office/drawing/2014/main" id="{43A7680D-4270-4C72-842F-118DF06F6390}"/>
              </a:ext>
            </a:extLst>
          </p:cNvPr>
          <p:cNvSpPr>
            <a:spLocks noChangeArrowheads="1"/>
          </p:cNvSpPr>
          <p:nvPr/>
        </p:nvSpPr>
        <p:spPr bwMode="auto">
          <a:xfrm>
            <a:off x="2969935" y="6059296"/>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VGG16</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28" name="Rectangle: Rounded Corners 7">
            <a:extLst>
              <a:ext uri="{FF2B5EF4-FFF2-40B4-BE49-F238E27FC236}">
                <a16:creationId xmlns:a16="http://schemas.microsoft.com/office/drawing/2014/main" id="{43A712B2-A561-444E-8337-F77EEA27754F}"/>
              </a:ext>
            </a:extLst>
          </p:cNvPr>
          <p:cNvSpPr>
            <a:spLocks noChangeArrowheads="1"/>
          </p:cNvSpPr>
          <p:nvPr/>
        </p:nvSpPr>
        <p:spPr bwMode="auto">
          <a:xfrm>
            <a:off x="7458651" y="6059296"/>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Xception</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713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913CB42-28F2-4B92-8DDD-FE4FD6953312}"/>
              </a:ext>
            </a:extLst>
          </p:cNvPr>
          <p:cNvGrpSpPr/>
          <p:nvPr/>
        </p:nvGrpSpPr>
        <p:grpSpPr>
          <a:xfrm>
            <a:off x="-863778" y="-466725"/>
            <a:ext cx="13265327" cy="7972888"/>
            <a:chOff x="-863778" y="-466725"/>
            <a:chExt cx="13265327" cy="7972888"/>
          </a:xfrm>
        </p:grpSpPr>
        <p:sp>
          <p:nvSpPr>
            <p:cNvPr id="4" name="Rectangle 3">
              <a:extLst>
                <a:ext uri="{FF2B5EF4-FFF2-40B4-BE49-F238E27FC236}">
                  <a16:creationId xmlns:a16="http://schemas.microsoft.com/office/drawing/2014/main" id="{908AC8F2-945F-4479-AB98-F2618CA432DE}"/>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4C31B688-44B5-4BC6-9B93-5FF7CE5E812A}"/>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191BDDB0-AE4B-43BA-9DAC-A75AFB77FE79}"/>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A234A1EF-8196-45FF-B57C-D25BD06F6B55}"/>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aphicFrame>
        <p:nvGraphicFramePr>
          <p:cNvPr id="10" name="Chart 9">
            <a:extLst>
              <a:ext uri="{FF2B5EF4-FFF2-40B4-BE49-F238E27FC236}">
                <a16:creationId xmlns:a16="http://schemas.microsoft.com/office/drawing/2014/main" id="{F63E354C-D1DA-494B-935B-577F7570D5F1}"/>
              </a:ext>
            </a:extLst>
          </p:cNvPr>
          <p:cNvGraphicFramePr/>
          <p:nvPr>
            <p:extLst>
              <p:ext uri="{D42A27DB-BD31-4B8C-83A1-F6EECF244321}">
                <p14:modId xmlns:p14="http://schemas.microsoft.com/office/powerpoint/2010/main" val="3998124205"/>
              </p:ext>
            </p:extLst>
          </p:nvPr>
        </p:nvGraphicFramePr>
        <p:xfrm>
          <a:off x="2032000" y="1200267"/>
          <a:ext cx="8128000" cy="5511506"/>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D001F548-1905-4E04-A2A2-D98851C0FAD8}"/>
              </a:ext>
            </a:extLst>
          </p:cNvPr>
          <p:cNvSpPr/>
          <p:nvPr/>
        </p:nvSpPr>
        <p:spPr>
          <a:xfrm>
            <a:off x="544488" y="311495"/>
            <a:ext cx="6065318" cy="757130"/>
          </a:xfrm>
          <a:prstGeom prst="rect">
            <a:avLst/>
          </a:prstGeom>
        </p:spPr>
        <p:txBody>
          <a:bodyPr wrap="square">
            <a:spAutoFit/>
          </a:bodyPr>
          <a:lstStyle/>
          <a:p>
            <a:pPr lvl="0" defTabSz="1733550">
              <a:lnSpc>
                <a:spcPct val="90000"/>
              </a:lnSpc>
              <a:spcBef>
                <a:spcPct val="0"/>
              </a:spcBef>
              <a:spcAft>
                <a:spcPct val="35000"/>
              </a:spcAft>
            </a:pPr>
            <a:r>
              <a:rPr lang="en-US" sz="4800" b="1" dirty="0">
                <a:solidFill>
                  <a:schemeClr val="tx2"/>
                </a:solidFill>
                <a:latin typeface="Times New Roman" panose="02020603050405020304" pitchFamily="18" charset="0"/>
                <a:cs typeface="Times New Roman" panose="02020603050405020304" pitchFamily="18" charset="0"/>
              </a:rPr>
              <a:t>Kết quả : </a:t>
            </a:r>
            <a:r>
              <a:rPr lang="en-US" sz="3000" dirty="0">
                <a:solidFill>
                  <a:schemeClr val="tx2"/>
                </a:solidFill>
                <a:latin typeface="Times New Roman" panose="02020603050405020304" pitchFamily="18" charset="0"/>
                <a:cs typeface="Times New Roman" panose="02020603050405020304" pitchFamily="18" charset="0"/>
              </a:rPr>
              <a:t>Train Time (phút)</a:t>
            </a:r>
          </a:p>
        </p:txBody>
      </p:sp>
    </p:spTree>
    <p:extLst>
      <p:ext uri="{BB962C8B-B14F-4D97-AF65-F5344CB8AC3E}">
        <p14:creationId xmlns:p14="http://schemas.microsoft.com/office/powerpoint/2010/main" val="4289355660"/>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2321" y="408507"/>
            <a:ext cx="8290122" cy="757130"/>
          </a:xfrm>
          <a:prstGeom prst="rect">
            <a:avLst/>
          </a:prstGeom>
        </p:spPr>
        <p:txBody>
          <a:bodyPr wrap="square">
            <a:spAutoFit/>
          </a:bodyPr>
          <a:lstStyle/>
          <a:p>
            <a:pPr lvl="0" defTabSz="1733550">
              <a:lnSpc>
                <a:spcPct val="90000"/>
              </a:lnSpc>
              <a:spcBef>
                <a:spcPct val="0"/>
              </a:spcBef>
              <a:spcAft>
                <a:spcPct val="35000"/>
              </a:spcAft>
            </a:pPr>
            <a:r>
              <a:rPr lang="en-US" sz="4800" b="1" dirty="0">
                <a:solidFill>
                  <a:schemeClr val="tx2"/>
                </a:solidFill>
                <a:latin typeface="Times New Roman" panose="02020603050405020304" pitchFamily="18" charset="0"/>
                <a:cs typeface="Times New Roman" panose="02020603050405020304" pitchFamily="18" charset="0"/>
              </a:rPr>
              <a:t>Thực nghiệm </a:t>
            </a:r>
          </a:p>
        </p:txBody>
      </p:sp>
      <p:sp>
        <p:nvSpPr>
          <p:cNvPr id="6" name="Rectangle: Rounded Corners 7">
            <a:extLst>
              <a:ext uri="{FF2B5EF4-FFF2-40B4-BE49-F238E27FC236}">
                <a16:creationId xmlns:a16="http://schemas.microsoft.com/office/drawing/2014/main" id="{89481462-9C36-1C95-7DBF-8F4253FAE4E5}"/>
              </a:ext>
            </a:extLst>
          </p:cNvPr>
          <p:cNvSpPr>
            <a:spLocks noChangeArrowheads="1"/>
          </p:cNvSpPr>
          <p:nvPr/>
        </p:nvSpPr>
        <p:spPr bwMode="auto">
          <a:xfrm>
            <a:off x="1490715" y="3590495"/>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CNN</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7" name="Rectangle: Rounded Corners 14">
            <a:extLst>
              <a:ext uri="{FF2B5EF4-FFF2-40B4-BE49-F238E27FC236}">
                <a16:creationId xmlns:a16="http://schemas.microsoft.com/office/drawing/2014/main" id="{81659B94-8551-91A0-0A3A-A39F5C1FE1AE}"/>
              </a:ext>
            </a:extLst>
          </p:cNvPr>
          <p:cNvSpPr>
            <a:spLocks noChangeArrowheads="1"/>
          </p:cNvSpPr>
          <p:nvPr/>
        </p:nvSpPr>
        <p:spPr bwMode="auto">
          <a:xfrm>
            <a:off x="5212859" y="3589988"/>
            <a:ext cx="1680727" cy="374588"/>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InceptionV3</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8" name="Rectangle: Rounded Corners 15">
            <a:extLst>
              <a:ext uri="{FF2B5EF4-FFF2-40B4-BE49-F238E27FC236}">
                <a16:creationId xmlns:a16="http://schemas.microsoft.com/office/drawing/2014/main" id="{C6964AD8-C06F-B3AC-833D-70E03565FC53}"/>
              </a:ext>
            </a:extLst>
          </p:cNvPr>
          <p:cNvSpPr>
            <a:spLocks noChangeArrowheads="1"/>
          </p:cNvSpPr>
          <p:nvPr/>
        </p:nvSpPr>
        <p:spPr bwMode="auto">
          <a:xfrm>
            <a:off x="9483987" y="3590495"/>
            <a:ext cx="1702659"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ResNet152V2</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0E1AC636-4002-465D-B2DF-F9FDC95C6836}"/>
              </a:ext>
            </a:extLst>
          </p:cNvPr>
          <p:cNvGrpSpPr/>
          <p:nvPr/>
        </p:nvGrpSpPr>
        <p:grpSpPr>
          <a:xfrm>
            <a:off x="-863778" y="-466725"/>
            <a:ext cx="13265327" cy="7972888"/>
            <a:chOff x="-863778" y="-466725"/>
            <a:chExt cx="13265327" cy="7972888"/>
          </a:xfrm>
        </p:grpSpPr>
        <p:sp>
          <p:nvSpPr>
            <p:cNvPr id="12" name="Rectangle 11">
              <a:extLst>
                <a:ext uri="{FF2B5EF4-FFF2-40B4-BE49-F238E27FC236}">
                  <a16:creationId xmlns:a16="http://schemas.microsoft.com/office/drawing/2014/main" id="{19D6DD2D-F197-409E-8E05-266960810C82}"/>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a:extLst>
                <a:ext uri="{FF2B5EF4-FFF2-40B4-BE49-F238E27FC236}">
                  <a16:creationId xmlns:a16="http://schemas.microsoft.com/office/drawing/2014/main" id="{323A3989-2E72-4E39-86C4-B828921AD0E5}"/>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5D4CA5F4-E802-40C7-B699-753F6CAC96F8}"/>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a:extLst>
                <a:ext uri="{FF2B5EF4-FFF2-40B4-BE49-F238E27FC236}">
                  <a16:creationId xmlns:a16="http://schemas.microsoft.com/office/drawing/2014/main" id="{6CF48104-92E5-4111-B09E-76B74F54ACDC}"/>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8" name="Rectangle: Rounded Corners 14">
            <a:extLst>
              <a:ext uri="{FF2B5EF4-FFF2-40B4-BE49-F238E27FC236}">
                <a16:creationId xmlns:a16="http://schemas.microsoft.com/office/drawing/2014/main" id="{81659B94-8551-91A0-0A3A-A39F5C1FE1AE}"/>
              </a:ext>
            </a:extLst>
          </p:cNvPr>
          <p:cNvSpPr>
            <a:spLocks noChangeArrowheads="1"/>
          </p:cNvSpPr>
          <p:nvPr/>
        </p:nvSpPr>
        <p:spPr bwMode="auto">
          <a:xfrm>
            <a:off x="3175917" y="6348775"/>
            <a:ext cx="1680727" cy="374588"/>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VGG16</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19" name="Rectangle: Rounded Corners 15">
            <a:extLst>
              <a:ext uri="{FF2B5EF4-FFF2-40B4-BE49-F238E27FC236}">
                <a16:creationId xmlns:a16="http://schemas.microsoft.com/office/drawing/2014/main" id="{C6964AD8-C06F-B3AC-833D-70E03565FC53}"/>
              </a:ext>
            </a:extLst>
          </p:cNvPr>
          <p:cNvSpPr>
            <a:spLocks noChangeArrowheads="1"/>
          </p:cNvSpPr>
          <p:nvPr/>
        </p:nvSpPr>
        <p:spPr bwMode="auto">
          <a:xfrm>
            <a:off x="7676958" y="6297326"/>
            <a:ext cx="1702659"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Xception</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3D9DD0AE-9235-41C8-BDE1-42E9F5578632}"/>
              </a:ext>
            </a:extLst>
          </p:cNvPr>
          <p:cNvGrpSpPr/>
          <p:nvPr/>
        </p:nvGrpSpPr>
        <p:grpSpPr>
          <a:xfrm>
            <a:off x="887570" y="1115354"/>
            <a:ext cx="2858867" cy="2839125"/>
            <a:chOff x="12282824" y="589874"/>
            <a:chExt cx="2858867" cy="2839125"/>
          </a:xfrm>
        </p:grpSpPr>
        <p:grpSp>
          <p:nvGrpSpPr>
            <p:cNvPr id="26" name="Group 25">
              <a:extLst>
                <a:ext uri="{FF2B5EF4-FFF2-40B4-BE49-F238E27FC236}">
                  <a16:creationId xmlns:a16="http://schemas.microsoft.com/office/drawing/2014/main" id="{157E0D21-9BD7-477C-B390-01D1DBBD9F26}"/>
                </a:ext>
              </a:extLst>
            </p:cNvPr>
            <p:cNvGrpSpPr/>
            <p:nvPr/>
          </p:nvGrpSpPr>
          <p:grpSpPr>
            <a:xfrm>
              <a:off x="12282824" y="798512"/>
              <a:ext cx="2858867" cy="2344984"/>
              <a:chOff x="13301325" y="1503116"/>
              <a:chExt cx="2858867" cy="2344984"/>
            </a:xfrm>
          </p:grpSpPr>
          <p:sp>
            <p:nvSpPr>
              <p:cNvPr id="28" name="Rectangle 27">
                <a:extLst>
                  <a:ext uri="{FF2B5EF4-FFF2-40B4-BE49-F238E27FC236}">
                    <a16:creationId xmlns:a16="http://schemas.microsoft.com/office/drawing/2014/main" id="{27D5A8AC-9AA5-448C-AB03-57999C650AAD}"/>
                  </a:ext>
                </a:extLst>
              </p:cNvPr>
              <p:cNvSpPr/>
              <p:nvPr/>
            </p:nvSpPr>
            <p:spPr>
              <a:xfrm>
                <a:off x="13301325" y="1503116"/>
                <a:ext cx="2858867" cy="2344984"/>
              </a:xfrm>
              <a:prstGeom prst="rect">
                <a:avLst/>
              </a:prstGeom>
              <a:solidFill>
                <a:schemeClr val="bg1"/>
              </a:solidFill>
              <a:ln cap="rnd" cmpd="sng">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9" name="Picture 28">
                <a:extLst>
                  <a:ext uri="{FF2B5EF4-FFF2-40B4-BE49-F238E27FC236}">
                    <a16:creationId xmlns:a16="http://schemas.microsoft.com/office/drawing/2014/main" id="{447F0797-DF92-4A85-839A-4FE426C4773C}"/>
                  </a:ext>
                </a:extLst>
              </p:cNvPr>
              <p:cNvPicPr/>
              <p:nvPr/>
            </p:nvPicPr>
            <p:blipFill rotWithShape="1">
              <a:blip r:embed="rId2"/>
              <a:srcRect l="4656" t="5035" r="7437" b="4364"/>
              <a:stretch/>
            </p:blipFill>
            <p:spPr>
              <a:xfrm>
                <a:off x="13910787" y="1933539"/>
                <a:ext cx="1698392" cy="1690227"/>
              </a:xfrm>
              <a:prstGeom prst="rect">
                <a:avLst/>
              </a:prstGeom>
            </p:spPr>
          </p:pic>
          <p:sp>
            <p:nvSpPr>
              <p:cNvPr id="30" name="TextBox 29">
                <a:extLst>
                  <a:ext uri="{FF2B5EF4-FFF2-40B4-BE49-F238E27FC236}">
                    <a16:creationId xmlns:a16="http://schemas.microsoft.com/office/drawing/2014/main" id="{8D7E9FC3-19CA-4515-A60B-D932D5C7CDF5}"/>
                  </a:ext>
                </a:extLst>
              </p:cNvPr>
              <p:cNvSpPr txBox="1"/>
              <p:nvPr/>
            </p:nvSpPr>
            <p:spPr>
              <a:xfrm>
                <a:off x="13447472" y="1503116"/>
                <a:ext cx="2712720" cy="430887"/>
              </a:xfrm>
              <a:prstGeom prst="rect">
                <a:avLst/>
              </a:prstGeom>
              <a:noFill/>
            </p:spPr>
            <p:txBody>
              <a:bodyPr wrap="square" rtlCol="0">
                <a:spAutoFit/>
              </a:bodyPr>
              <a:lstStyle/>
              <a:p>
                <a:pPr algn="ctr"/>
                <a:r>
                  <a:rPr lang="vi-VN" sz="1100" b="1" dirty="0">
                    <a:solidFill>
                      <a:srgbClr val="FF0000"/>
                    </a:solidFill>
                  </a:rPr>
                  <a:t>Actual: Lung Squamous Cell Carcinomas</a:t>
                </a:r>
              </a:p>
            </p:txBody>
          </p:sp>
        </p:grpSp>
        <p:sp>
          <p:nvSpPr>
            <p:cNvPr id="27" name="TextBox 26">
              <a:extLst>
                <a:ext uri="{FF2B5EF4-FFF2-40B4-BE49-F238E27FC236}">
                  <a16:creationId xmlns:a16="http://schemas.microsoft.com/office/drawing/2014/main" id="{575EB7FF-34DA-41AF-89C5-CDF6409FF75B}"/>
                </a:ext>
              </a:extLst>
            </p:cNvPr>
            <p:cNvSpPr txBox="1"/>
            <p:nvPr/>
          </p:nvSpPr>
          <p:spPr>
            <a:xfrm rot="16200000">
              <a:off x="11241066" y="1793993"/>
              <a:ext cx="2839125" cy="430887"/>
            </a:xfrm>
            <a:prstGeom prst="rect">
              <a:avLst/>
            </a:prstGeom>
            <a:noFill/>
          </p:spPr>
          <p:txBody>
            <a:bodyPr wrap="square" rtlCol="0">
              <a:spAutoFit/>
            </a:bodyPr>
            <a:lstStyle/>
            <a:p>
              <a:pPr algn="ctr"/>
              <a:r>
                <a:rPr lang="en-US" sz="1100" b="1" dirty="0">
                  <a:solidFill>
                    <a:srgbClr val="0070C0"/>
                  </a:solidFill>
                </a:rPr>
                <a:t>Prediction: Lung Squamous </a:t>
              </a:r>
            </a:p>
            <a:p>
              <a:pPr algn="ctr"/>
              <a:r>
                <a:rPr lang="en-US" sz="1100" b="1" dirty="0">
                  <a:solidFill>
                    <a:srgbClr val="0070C0"/>
                  </a:solidFill>
                </a:rPr>
                <a:t>Cell Carcinomas</a:t>
              </a:r>
              <a:endParaRPr lang="vi-VN" sz="1100" b="1" dirty="0">
                <a:solidFill>
                  <a:srgbClr val="0070C0"/>
                </a:solidFill>
              </a:endParaRPr>
            </a:p>
          </p:txBody>
        </p:sp>
      </p:grpSp>
      <p:grpSp>
        <p:nvGrpSpPr>
          <p:cNvPr id="31" name="Group 30">
            <a:extLst>
              <a:ext uri="{FF2B5EF4-FFF2-40B4-BE49-F238E27FC236}">
                <a16:creationId xmlns:a16="http://schemas.microsoft.com/office/drawing/2014/main" id="{264115EE-BD39-4AE1-A206-72B02EC1852E}"/>
              </a:ext>
            </a:extLst>
          </p:cNvPr>
          <p:cNvGrpSpPr/>
          <p:nvPr/>
        </p:nvGrpSpPr>
        <p:grpSpPr>
          <a:xfrm>
            <a:off x="4616232" y="1054876"/>
            <a:ext cx="2858867" cy="2839125"/>
            <a:chOff x="12282824" y="589874"/>
            <a:chExt cx="2858867" cy="2839125"/>
          </a:xfrm>
        </p:grpSpPr>
        <p:grpSp>
          <p:nvGrpSpPr>
            <p:cNvPr id="32" name="Group 31">
              <a:extLst>
                <a:ext uri="{FF2B5EF4-FFF2-40B4-BE49-F238E27FC236}">
                  <a16:creationId xmlns:a16="http://schemas.microsoft.com/office/drawing/2014/main" id="{738AC0D7-AE4D-4051-9ED6-084733DEDC18}"/>
                </a:ext>
              </a:extLst>
            </p:cNvPr>
            <p:cNvGrpSpPr/>
            <p:nvPr/>
          </p:nvGrpSpPr>
          <p:grpSpPr>
            <a:xfrm>
              <a:off x="12282824" y="798512"/>
              <a:ext cx="2858867" cy="2344984"/>
              <a:chOff x="13301325" y="1503116"/>
              <a:chExt cx="2858867" cy="2344984"/>
            </a:xfrm>
          </p:grpSpPr>
          <p:sp>
            <p:nvSpPr>
              <p:cNvPr id="34" name="Rectangle 33">
                <a:extLst>
                  <a:ext uri="{FF2B5EF4-FFF2-40B4-BE49-F238E27FC236}">
                    <a16:creationId xmlns:a16="http://schemas.microsoft.com/office/drawing/2014/main" id="{CBC21810-C795-47A1-8792-BECA54D38B48}"/>
                  </a:ext>
                </a:extLst>
              </p:cNvPr>
              <p:cNvSpPr/>
              <p:nvPr/>
            </p:nvSpPr>
            <p:spPr>
              <a:xfrm>
                <a:off x="13301325" y="1503116"/>
                <a:ext cx="2858867" cy="2344984"/>
              </a:xfrm>
              <a:prstGeom prst="rect">
                <a:avLst/>
              </a:prstGeom>
              <a:solidFill>
                <a:schemeClr val="bg1"/>
              </a:solidFill>
              <a:ln cap="rnd" cmpd="sng">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5" name="Picture 34">
                <a:extLst>
                  <a:ext uri="{FF2B5EF4-FFF2-40B4-BE49-F238E27FC236}">
                    <a16:creationId xmlns:a16="http://schemas.microsoft.com/office/drawing/2014/main" id="{8EAAE606-E189-4000-834A-E344140B84A8}"/>
                  </a:ext>
                </a:extLst>
              </p:cNvPr>
              <p:cNvPicPr/>
              <p:nvPr/>
            </p:nvPicPr>
            <p:blipFill rotWithShape="1">
              <a:blip r:embed="rId2"/>
              <a:srcRect l="4656" t="5035" r="7437" b="4364"/>
              <a:stretch/>
            </p:blipFill>
            <p:spPr>
              <a:xfrm>
                <a:off x="13910787" y="1933539"/>
                <a:ext cx="1698392" cy="1690227"/>
              </a:xfrm>
              <a:prstGeom prst="rect">
                <a:avLst/>
              </a:prstGeom>
            </p:spPr>
          </p:pic>
          <p:sp>
            <p:nvSpPr>
              <p:cNvPr id="36" name="TextBox 35">
                <a:extLst>
                  <a:ext uri="{FF2B5EF4-FFF2-40B4-BE49-F238E27FC236}">
                    <a16:creationId xmlns:a16="http://schemas.microsoft.com/office/drawing/2014/main" id="{EA7B919F-5195-4540-850E-9DD72F553BA8}"/>
                  </a:ext>
                </a:extLst>
              </p:cNvPr>
              <p:cNvSpPr txBox="1"/>
              <p:nvPr/>
            </p:nvSpPr>
            <p:spPr>
              <a:xfrm>
                <a:off x="13447472" y="1503116"/>
                <a:ext cx="2712720" cy="430887"/>
              </a:xfrm>
              <a:prstGeom prst="rect">
                <a:avLst/>
              </a:prstGeom>
              <a:noFill/>
            </p:spPr>
            <p:txBody>
              <a:bodyPr wrap="square" rtlCol="0">
                <a:spAutoFit/>
              </a:bodyPr>
              <a:lstStyle/>
              <a:p>
                <a:pPr algn="ctr"/>
                <a:r>
                  <a:rPr lang="vi-VN" sz="1100" b="1" dirty="0">
                    <a:solidFill>
                      <a:srgbClr val="FF0000"/>
                    </a:solidFill>
                  </a:rPr>
                  <a:t>Actual: Lung Squamous Cell Carcinomas</a:t>
                </a:r>
              </a:p>
            </p:txBody>
          </p:sp>
        </p:grpSp>
        <p:sp>
          <p:nvSpPr>
            <p:cNvPr id="33" name="TextBox 32">
              <a:extLst>
                <a:ext uri="{FF2B5EF4-FFF2-40B4-BE49-F238E27FC236}">
                  <a16:creationId xmlns:a16="http://schemas.microsoft.com/office/drawing/2014/main" id="{4AD286DE-67D1-4856-86AB-55133BFC0F30}"/>
                </a:ext>
              </a:extLst>
            </p:cNvPr>
            <p:cNvSpPr txBox="1"/>
            <p:nvPr/>
          </p:nvSpPr>
          <p:spPr>
            <a:xfrm rot="16200000">
              <a:off x="11241066" y="1793993"/>
              <a:ext cx="2839125" cy="430887"/>
            </a:xfrm>
            <a:prstGeom prst="rect">
              <a:avLst/>
            </a:prstGeom>
            <a:noFill/>
          </p:spPr>
          <p:txBody>
            <a:bodyPr wrap="square" rtlCol="0">
              <a:spAutoFit/>
            </a:bodyPr>
            <a:lstStyle/>
            <a:p>
              <a:pPr algn="ctr"/>
              <a:r>
                <a:rPr lang="en-US" sz="1100" b="1" dirty="0">
                  <a:solidFill>
                    <a:srgbClr val="0070C0"/>
                  </a:solidFill>
                </a:rPr>
                <a:t>Prediction: Lung Squamous </a:t>
              </a:r>
            </a:p>
            <a:p>
              <a:pPr algn="ctr"/>
              <a:r>
                <a:rPr lang="en-US" sz="1100" b="1" dirty="0">
                  <a:solidFill>
                    <a:srgbClr val="0070C0"/>
                  </a:solidFill>
                </a:rPr>
                <a:t>Cell Carcinomas</a:t>
              </a:r>
              <a:endParaRPr lang="vi-VN" sz="1100" b="1" dirty="0">
                <a:solidFill>
                  <a:srgbClr val="0070C0"/>
                </a:solidFill>
              </a:endParaRPr>
            </a:p>
          </p:txBody>
        </p:sp>
      </p:grpSp>
      <p:grpSp>
        <p:nvGrpSpPr>
          <p:cNvPr id="37" name="Group 36">
            <a:extLst>
              <a:ext uri="{FF2B5EF4-FFF2-40B4-BE49-F238E27FC236}">
                <a16:creationId xmlns:a16="http://schemas.microsoft.com/office/drawing/2014/main" id="{966F8879-455A-434A-9370-B4C20740CF53}"/>
              </a:ext>
            </a:extLst>
          </p:cNvPr>
          <p:cNvGrpSpPr/>
          <p:nvPr/>
        </p:nvGrpSpPr>
        <p:grpSpPr>
          <a:xfrm>
            <a:off x="2509528" y="3842515"/>
            <a:ext cx="2858867" cy="2839125"/>
            <a:chOff x="12282824" y="589874"/>
            <a:chExt cx="2858867" cy="2839125"/>
          </a:xfrm>
        </p:grpSpPr>
        <p:grpSp>
          <p:nvGrpSpPr>
            <p:cNvPr id="38" name="Group 37">
              <a:extLst>
                <a:ext uri="{FF2B5EF4-FFF2-40B4-BE49-F238E27FC236}">
                  <a16:creationId xmlns:a16="http://schemas.microsoft.com/office/drawing/2014/main" id="{EE6F09B7-891E-4266-B646-E64C992F727F}"/>
                </a:ext>
              </a:extLst>
            </p:cNvPr>
            <p:cNvGrpSpPr/>
            <p:nvPr/>
          </p:nvGrpSpPr>
          <p:grpSpPr>
            <a:xfrm>
              <a:off x="12282824" y="798512"/>
              <a:ext cx="2858867" cy="2344984"/>
              <a:chOff x="13301325" y="1503116"/>
              <a:chExt cx="2858867" cy="2344984"/>
            </a:xfrm>
          </p:grpSpPr>
          <p:sp>
            <p:nvSpPr>
              <p:cNvPr id="40" name="Rectangle 39">
                <a:extLst>
                  <a:ext uri="{FF2B5EF4-FFF2-40B4-BE49-F238E27FC236}">
                    <a16:creationId xmlns:a16="http://schemas.microsoft.com/office/drawing/2014/main" id="{D6C9B53B-2CB0-4E38-AD77-F7CEF1BD5564}"/>
                  </a:ext>
                </a:extLst>
              </p:cNvPr>
              <p:cNvSpPr/>
              <p:nvPr/>
            </p:nvSpPr>
            <p:spPr>
              <a:xfrm>
                <a:off x="13301325" y="1503116"/>
                <a:ext cx="2858867" cy="2344984"/>
              </a:xfrm>
              <a:prstGeom prst="rect">
                <a:avLst/>
              </a:prstGeom>
              <a:solidFill>
                <a:schemeClr val="bg1"/>
              </a:solidFill>
              <a:ln cap="rnd" cmpd="sng">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1" name="Picture 40">
                <a:extLst>
                  <a:ext uri="{FF2B5EF4-FFF2-40B4-BE49-F238E27FC236}">
                    <a16:creationId xmlns:a16="http://schemas.microsoft.com/office/drawing/2014/main" id="{BB25359E-49A7-4490-BF04-7BC549C37E30}"/>
                  </a:ext>
                </a:extLst>
              </p:cNvPr>
              <p:cNvPicPr/>
              <p:nvPr/>
            </p:nvPicPr>
            <p:blipFill rotWithShape="1">
              <a:blip r:embed="rId2"/>
              <a:srcRect l="4656" t="5035" r="7437" b="4364"/>
              <a:stretch/>
            </p:blipFill>
            <p:spPr>
              <a:xfrm>
                <a:off x="13910787" y="1933539"/>
                <a:ext cx="1698392" cy="1690227"/>
              </a:xfrm>
              <a:prstGeom prst="rect">
                <a:avLst/>
              </a:prstGeom>
            </p:spPr>
          </p:pic>
          <p:sp>
            <p:nvSpPr>
              <p:cNvPr id="42" name="TextBox 41">
                <a:extLst>
                  <a:ext uri="{FF2B5EF4-FFF2-40B4-BE49-F238E27FC236}">
                    <a16:creationId xmlns:a16="http://schemas.microsoft.com/office/drawing/2014/main" id="{F1F10295-E6CB-44B5-9587-A67E9118A4B6}"/>
                  </a:ext>
                </a:extLst>
              </p:cNvPr>
              <p:cNvSpPr txBox="1"/>
              <p:nvPr/>
            </p:nvSpPr>
            <p:spPr>
              <a:xfrm>
                <a:off x="13447472" y="1503116"/>
                <a:ext cx="2712720" cy="430887"/>
              </a:xfrm>
              <a:prstGeom prst="rect">
                <a:avLst/>
              </a:prstGeom>
              <a:noFill/>
            </p:spPr>
            <p:txBody>
              <a:bodyPr wrap="square" rtlCol="0">
                <a:spAutoFit/>
              </a:bodyPr>
              <a:lstStyle/>
              <a:p>
                <a:pPr algn="ctr"/>
                <a:r>
                  <a:rPr lang="vi-VN" sz="1100" b="1" dirty="0">
                    <a:solidFill>
                      <a:srgbClr val="FF0000"/>
                    </a:solidFill>
                  </a:rPr>
                  <a:t>Actual: Lung Squamous Cell Carcinomas</a:t>
                </a:r>
              </a:p>
            </p:txBody>
          </p:sp>
        </p:grpSp>
        <p:sp>
          <p:nvSpPr>
            <p:cNvPr id="39" name="TextBox 38">
              <a:extLst>
                <a:ext uri="{FF2B5EF4-FFF2-40B4-BE49-F238E27FC236}">
                  <a16:creationId xmlns:a16="http://schemas.microsoft.com/office/drawing/2014/main" id="{C0D7CDCC-8874-4C77-95CC-C60EF16E1BD8}"/>
                </a:ext>
              </a:extLst>
            </p:cNvPr>
            <p:cNvSpPr txBox="1"/>
            <p:nvPr/>
          </p:nvSpPr>
          <p:spPr>
            <a:xfrm rot="16200000">
              <a:off x="11241066" y="1793993"/>
              <a:ext cx="2839125" cy="430887"/>
            </a:xfrm>
            <a:prstGeom prst="rect">
              <a:avLst/>
            </a:prstGeom>
            <a:noFill/>
          </p:spPr>
          <p:txBody>
            <a:bodyPr wrap="square" rtlCol="0">
              <a:spAutoFit/>
            </a:bodyPr>
            <a:lstStyle/>
            <a:p>
              <a:pPr algn="ctr"/>
              <a:r>
                <a:rPr lang="en-US" sz="1100" b="1" dirty="0">
                  <a:solidFill>
                    <a:srgbClr val="0070C0"/>
                  </a:solidFill>
                </a:rPr>
                <a:t>Prediction: Lung Squamous </a:t>
              </a:r>
            </a:p>
            <a:p>
              <a:pPr algn="ctr"/>
              <a:r>
                <a:rPr lang="en-US" sz="1100" b="1" dirty="0">
                  <a:solidFill>
                    <a:srgbClr val="0070C0"/>
                  </a:solidFill>
                </a:rPr>
                <a:t>Cell Carcinomas</a:t>
              </a:r>
              <a:endParaRPr lang="vi-VN" sz="1100" b="1" dirty="0">
                <a:solidFill>
                  <a:srgbClr val="0070C0"/>
                </a:solidFill>
              </a:endParaRPr>
            </a:p>
          </p:txBody>
        </p:sp>
      </p:grpSp>
      <p:grpSp>
        <p:nvGrpSpPr>
          <p:cNvPr id="43" name="Group 42">
            <a:extLst>
              <a:ext uri="{FF2B5EF4-FFF2-40B4-BE49-F238E27FC236}">
                <a16:creationId xmlns:a16="http://schemas.microsoft.com/office/drawing/2014/main" id="{D5CE149F-89D6-4B04-B529-DB48E3CD5BA8}"/>
              </a:ext>
            </a:extLst>
          </p:cNvPr>
          <p:cNvGrpSpPr/>
          <p:nvPr/>
        </p:nvGrpSpPr>
        <p:grpSpPr>
          <a:xfrm>
            <a:off x="7121790" y="3772487"/>
            <a:ext cx="2858867" cy="2839125"/>
            <a:chOff x="12282824" y="589874"/>
            <a:chExt cx="2858867" cy="2839125"/>
          </a:xfrm>
        </p:grpSpPr>
        <p:grpSp>
          <p:nvGrpSpPr>
            <p:cNvPr id="44" name="Group 43">
              <a:extLst>
                <a:ext uri="{FF2B5EF4-FFF2-40B4-BE49-F238E27FC236}">
                  <a16:creationId xmlns:a16="http://schemas.microsoft.com/office/drawing/2014/main" id="{0E4B9B1D-F27F-464E-83C9-EE064F0BE766}"/>
                </a:ext>
              </a:extLst>
            </p:cNvPr>
            <p:cNvGrpSpPr/>
            <p:nvPr/>
          </p:nvGrpSpPr>
          <p:grpSpPr>
            <a:xfrm>
              <a:off x="12282824" y="798512"/>
              <a:ext cx="2858867" cy="2344984"/>
              <a:chOff x="13301325" y="1503116"/>
              <a:chExt cx="2858867" cy="2344984"/>
            </a:xfrm>
          </p:grpSpPr>
          <p:sp>
            <p:nvSpPr>
              <p:cNvPr id="46" name="Rectangle 45">
                <a:extLst>
                  <a:ext uri="{FF2B5EF4-FFF2-40B4-BE49-F238E27FC236}">
                    <a16:creationId xmlns:a16="http://schemas.microsoft.com/office/drawing/2014/main" id="{575D6342-8B18-4C86-A9C0-771CB924F707}"/>
                  </a:ext>
                </a:extLst>
              </p:cNvPr>
              <p:cNvSpPr/>
              <p:nvPr/>
            </p:nvSpPr>
            <p:spPr>
              <a:xfrm>
                <a:off x="13301325" y="1503116"/>
                <a:ext cx="2858867" cy="2344984"/>
              </a:xfrm>
              <a:prstGeom prst="rect">
                <a:avLst/>
              </a:prstGeom>
              <a:solidFill>
                <a:schemeClr val="bg1"/>
              </a:solidFill>
              <a:ln cap="rnd" cmpd="sng">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7" name="Picture 46">
                <a:extLst>
                  <a:ext uri="{FF2B5EF4-FFF2-40B4-BE49-F238E27FC236}">
                    <a16:creationId xmlns:a16="http://schemas.microsoft.com/office/drawing/2014/main" id="{6423DE45-0425-48AA-8D06-CD77BC810957}"/>
                  </a:ext>
                </a:extLst>
              </p:cNvPr>
              <p:cNvPicPr/>
              <p:nvPr/>
            </p:nvPicPr>
            <p:blipFill rotWithShape="1">
              <a:blip r:embed="rId2"/>
              <a:srcRect l="4656" t="5035" r="7437" b="4364"/>
              <a:stretch/>
            </p:blipFill>
            <p:spPr>
              <a:xfrm>
                <a:off x="13910787" y="1933539"/>
                <a:ext cx="1698392" cy="1690227"/>
              </a:xfrm>
              <a:prstGeom prst="rect">
                <a:avLst/>
              </a:prstGeom>
            </p:spPr>
          </p:pic>
          <p:sp>
            <p:nvSpPr>
              <p:cNvPr id="48" name="TextBox 47">
                <a:extLst>
                  <a:ext uri="{FF2B5EF4-FFF2-40B4-BE49-F238E27FC236}">
                    <a16:creationId xmlns:a16="http://schemas.microsoft.com/office/drawing/2014/main" id="{5C77EBB7-8B6D-4B57-875B-CE6870A21969}"/>
                  </a:ext>
                </a:extLst>
              </p:cNvPr>
              <p:cNvSpPr txBox="1"/>
              <p:nvPr/>
            </p:nvSpPr>
            <p:spPr>
              <a:xfrm>
                <a:off x="13447472" y="1503116"/>
                <a:ext cx="2712720" cy="430887"/>
              </a:xfrm>
              <a:prstGeom prst="rect">
                <a:avLst/>
              </a:prstGeom>
              <a:noFill/>
            </p:spPr>
            <p:txBody>
              <a:bodyPr wrap="square" rtlCol="0">
                <a:spAutoFit/>
              </a:bodyPr>
              <a:lstStyle/>
              <a:p>
                <a:pPr algn="ctr"/>
                <a:r>
                  <a:rPr lang="vi-VN" sz="1100" b="1" dirty="0">
                    <a:solidFill>
                      <a:srgbClr val="FF0000"/>
                    </a:solidFill>
                  </a:rPr>
                  <a:t>Actual: Lung Squamous Cell Carcinomas</a:t>
                </a:r>
              </a:p>
            </p:txBody>
          </p:sp>
        </p:grpSp>
        <p:sp>
          <p:nvSpPr>
            <p:cNvPr id="45" name="TextBox 44">
              <a:extLst>
                <a:ext uri="{FF2B5EF4-FFF2-40B4-BE49-F238E27FC236}">
                  <a16:creationId xmlns:a16="http://schemas.microsoft.com/office/drawing/2014/main" id="{F373D2B4-F714-4481-9279-825278AD3410}"/>
                </a:ext>
              </a:extLst>
            </p:cNvPr>
            <p:cNvSpPr txBox="1"/>
            <p:nvPr/>
          </p:nvSpPr>
          <p:spPr>
            <a:xfrm rot="16200000">
              <a:off x="11241066" y="1793993"/>
              <a:ext cx="2839125" cy="430887"/>
            </a:xfrm>
            <a:prstGeom prst="rect">
              <a:avLst/>
            </a:prstGeom>
            <a:noFill/>
          </p:spPr>
          <p:txBody>
            <a:bodyPr wrap="square" rtlCol="0">
              <a:spAutoFit/>
            </a:bodyPr>
            <a:lstStyle/>
            <a:p>
              <a:pPr algn="ctr"/>
              <a:r>
                <a:rPr lang="en-US" sz="1100" b="1" dirty="0">
                  <a:solidFill>
                    <a:srgbClr val="0070C0"/>
                  </a:solidFill>
                </a:rPr>
                <a:t>Prediction: Lung Squamous </a:t>
              </a:r>
            </a:p>
            <a:p>
              <a:pPr algn="ctr"/>
              <a:r>
                <a:rPr lang="en-US" sz="1100" b="1" dirty="0">
                  <a:solidFill>
                    <a:srgbClr val="0070C0"/>
                  </a:solidFill>
                </a:rPr>
                <a:t>Cell Carcinomas</a:t>
              </a:r>
              <a:endParaRPr lang="vi-VN" sz="1100" b="1" dirty="0">
                <a:solidFill>
                  <a:srgbClr val="0070C0"/>
                </a:solidFill>
              </a:endParaRPr>
            </a:p>
          </p:txBody>
        </p:sp>
      </p:grpSp>
      <p:grpSp>
        <p:nvGrpSpPr>
          <p:cNvPr id="49" name="Group 48">
            <a:extLst>
              <a:ext uri="{FF2B5EF4-FFF2-40B4-BE49-F238E27FC236}">
                <a16:creationId xmlns:a16="http://schemas.microsoft.com/office/drawing/2014/main" id="{6C58C404-C864-4350-A8BC-B099498D5E72}"/>
              </a:ext>
            </a:extLst>
          </p:cNvPr>
          <p:cNvGrpSpPr/>
          <p:nvPr/>
        </p:nvGrpSpPr>
        <p:grpSpPr>
          <a:xfrm>
            <a:off x="8774668" y="1095327"/>
            <a:ext cx="2858867" cy="2839125"/>
            <a:chOff x="12282824" y="589873"/>
            <a:chExt cx="2858867" cy="2839125"/>
          </a:xfrm>
        </p:grpSpPr>
        <p:grpSp>
          <p:nvGrpSpPr>
            <p:cNvPr id="50" name="Group 49">
              <a:extLst>
                <a:ext uri="{FF2B5EF4-FFF2-40B4-BE49-F238E27FC236}">
                  <a16:creationId xmlns:a16="http://schemas.microsoft.com/office/drawing/2014/main" id="{119B3F4C-787C-49A0-80FF-912AC8657BD8}"/>
                </a:ext>
              </a:extLst>
            </p:cNvPr>
            <p:cNvGrpSpPr/>
            <p:nvPr/>
          </p:nvGrpSpPr>
          <p:grpSpPr>
            <a:xfrm>
              <a:off x="12282824" y="798512"/>
              <a:ext cx="2858867" cy="2344984"/>
              <a:chOff x="13301325" y="1503116"/>
              <a:chExt cx="2858867" cy="2344984"/>
            </a:xfrm>
          </p:grpSpPr>
          <p:sp>
            <p:nvSpPr>
              <p:cNvPr id="52" name="Rectangle 51">
                <a:extLst>
                  <a:ext uri="{FF2B5EF4-FFF2-40B4-BE49-F238E27FC236}">
                    <a16:creationId xmlns:a16="http://schemas.microsoft.com/office/drawing/2014/main" id="{F8A27917-D82D-4E41-A09F-3832B54B36D4}"/>
                  </a:ext>
                </a:extLst>
              </p:cNvPr>
              <p:cNvSpPr/>
              <p:nvPr/>
            </p:nvSpPr>
            <p:spPr>
              <a:xfrm>
                <a:off x="13301325" y="1503116"/>
                <a:ext cx="2858867" cy="2344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3" name="Picture 52">
                <a:extLst>
                  <a:ext uri="{FF2B5EF4-FFF2-40B4-BE49-F238E27FC236}">
                    <a16:creationId xmlns:a16="http://schemas.microsoft.com/office/drawing/2014/main" id="{EDE9C071-0675-4445-9DF9-54595861A072}"/>
                  </a:ext>
                </a:extLst>
              </p:cNvPr>
              <p:cNvPicPr/>
              <p:nvPr/>
            </p:nvPicPr>
            <p:blipFill rotWithShape="1">
              <a:blip r:embed="rId2"/>
              <a:srcRect l="4656" t="5035" r="7437" b="4364"/>
              <a:stretch/>
            </p:blipFill>
            <p:spPr>
              <a:xfrm>
                <a:off x="13910787" y="1933539"/>
                <a:ext cx="1698392" cy="1690227"/>
              </a:xfrm>
              <a:prstGeom prst="rect">
                <a:avLst/>
              </a:prstGeom>
            </p:spPr>
          </p:pic>
          <p:sp>
            <p:nvSpPr>
              <p:cNvPr id="54" name="TextBox 53">
                <a:extLst>
                  <a:ext uri="{FF2B5EF4-FFF2-40B4-BE49-F238E27FC236}">
                    <a16:creationId xmlns:a16="http://schemas.microsoft.com/office/drawing/2014/main" id="{9888DD92-A83E-4405-AE45-38CCC3F687CE}"/>
                  </a:ext>
                </a:extLst>
              </p:cNvPr>
              <p:cNvSpPr txBox="1"/>
              <p:nvPr/>
            </p:nvSpPr>
            <p:spPr>
              <a:xfrm>
                <a:off x="13447472" y="1503116"/>
                <a:ext cx="2712720" cy="430887"/>
              </a:xfrm>
              <a:prstGeom prst="rect">
                <a:avLst/>
              </a:prstGeom>
              <a:noFill/>
            </p:spPr>
            <p:txBody>
              <a:bodyPr wrap="square" rtlCol="0">
                <a:spAutoFit/>
              </a:bodyPr>
              <a:lstStyle/>
              <a:p>
                <a:pPr algn="ctr"/>
                <a:r>
                  <a:rPr lang="vi-VN" sz="1100" b="1" dirty="0">
                    <a:solidFill>
                      <a:srgbClr val="FF0000"/>
                    </a:solidFill>
                  </a:rPr>
                  <a:t>Actual: Lung Squamous Cell Carcinomas</a:t>
                </a:r>
              </a:p>
            </p:txBody>
          </p:sp>
        </p:grpSp>
        <p:sp>
          <p:nvSpPr>
            <p:cNvPr id="51" name="TextBox 50">
              <a:extLst>
                <a:ext uri="{FF2B5EF4-FFF2-40B4-BE49-F238E27FC236}">
                  <a16:creationId xmlns:a16="http://schemas.microsoft.com/office/drawing/2014/main" id="{613EE3AB-DF2B-4238-9003-996A5D59945E}"/>
                </a:ext>
              </a:extLst>
            </p:cNvPr>
            <p:cNvSpPr txBox="1"/>
            <p:nvPr/>
          </p:nvSpPr>
          <p:spPr>
            <a:xfrm rot="16200000">
              <a:off x="11241066" y="1878631"/>
              <a:ext cx="2839125" cy="261610"/>
            </a:xfrm>
            <a:prstGeom prst="rect">
              <a:avLst/>
            </a:prstGeom>
            <a:noFill/>
          </p:spPr>
          <p:txBody>
            <a:bodyPr wrap="square" rtlCol="0">
              <a:spAutoFit/>
            </a:bodyPr>
            <a:lstStyle/>
            <a:p>
              <a:pPr algn="ctr"/>
              <a:r>
                <a:rPr lang="en-US" sz="1100" b="1" dirty="0">
                  <a:solidFill>
                    <a:srgbClr val="0070C0"/>
                  </a:solidFill>
                </a:rPr>
                <a:t>Prediction: Lung Benign Tissue</a:t>
              </a:r>
              <a:endParaRPr lang="vi-VN" sz="1100" b="1" dirty="0">
                <a:solidFill>
                  <a:srgbClr val="0070C0"/>
                </a:solidFill>
              </a:endParaRPr>
            </a:p>
          </p:txBody>
        </p:sp>
      </p:grpSp>
    </p:spTree>
    <p:extLst>
      <p:ext uri="{BB962C8B-B14F-4D97-AF65-F5344CB8AC3E}">
        <p14:creationId xmlns:p14="http://schemas.microsoft.com/office/powerpoint/2010/main" val="210808321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2321" y="408507"/>
            <a:ext cx="8290122" cy="757130"/>
          </a:xfrm>
          <a:prstGeom prst="rect">
            <a:avLst/>
          </a:prstGeom>
        </p:spPr>
        <p:txBody>
          <a:bodyPr wrap="square">
            <a:spAutoFit/>
          </a:bodyPr>
          <a:lstStyle/>
          <a:p>
            <a:pPr lvl="0" defTabSz="1733550">
              <a:lnSpc>
                <a:spcPct val="90000"/>
              </a:lnSpc>
              <a:spcBef>
                <a:spcPct val="0"/>
              </a:spcBef>
              <a:spcAft>
                <a:spcPct val="35000"/>
              </a:spcAft>
            </a:pPr>
            <a:r>
              <a:rPr lang="en-US" sz="4800" b="1" dirty="0">
                <a:solidFill>
                  <a:schemeClr val="tx2"/>
                </a:solidFill>
                <a:latin typeface="Times New Roman" panose="02020603050405020304" pitchFamily="18" charset="0"/>
                <a:cs typeface="Times New Roman" panose="02020603050405020304" pitchFamily="18" charset="0"/>
              </a:rPr>
              <a:t>Thực nghiệm </a:t>
            </a:r>
          </a:p>
        </p:txBody>
      </p:sp>
      <p:grpSp>
        <p:nvGrpSpPr>
          <p:cNvPr id="11" name="Group 10">
            <a:extLst>
              <a:ext uri="{FF2B5EF4-FFF2-40B4-BE49-F238E27FC236}">
                <a16:creationId xmlns:a16="http://schemas.microsoft.com/office/drawing/2014/main" id="{0E1AC636-4002-465D-B2DF-F9FDC95C6836}"/>
              </a:ext>
            </a:extLst>
          </p:cNvPr>
          <p:cNvGrpSpPr/>
          <p:nvPr/>
        </p:nvGrpSpPr>
        <p:grpSpPr>
          <a:xfrm>
            <a:off x="-863778" y="-466725"/>
            <a:ext cx="13265327" cy="7972888"/>
            <a:chOff x="-863778" y="-466725"/>
            <a:chExt cx="13265327" cy="7972888"/>
          </a:xfrm>
        </p:grpSpPr>
        <p:sp>
          <p:nvSpPr>
            <p:cNvPr id="12" name="Rectangle 11">
              <a:extLst>
                <a:ext uri="{FF2B5EF4-FFF2-40B4-BE49-F238E27FC236}">
                  <a16:creationId xmlns:a16="http://schemas.microsoft.com/office/drawing/2014/main" id="{19D6DD2D-F197-409E-8E05-266960810C82}"/>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a:extLst>
                <a:ext uri="{FF2B5EF4-FFF2-40B4-BE49-F238E27FC236}">
                  <a16:creationId xmlns:a16="http://schemas.microsoft.com/office/drawing/2014/main" id="{323A3989-2E72-4E39-86C4-B828921AD0E5}"/>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5D4CA5F4-E802-40C7-B699-753F6CAC96F8}"/>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a:extLst>
                <a:ext uri="{FF2B5EF4-FFF2-40B4-BE49-F238E27FC236}">
                  <a16:creationId xmlns:a16="http://schemas.microsoft.com/office/drawing/2014/main" id="{6CF48104-92E5-4111-B09E-76B74F54ACDC}"/>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aphicFrame>
        <p:nvGraphicFramePr>
          <p:cNvPr id="2" name="Table 1">
            <a:extLst>
              <a:ext uri="{FF2B5EF4-FFF2-40B4-BE49-F238E27FC236}">
                <a16:creationId xmlns:a16="http://schemas.microsoft.com/office/drawing/2014/main" id="{66813D28-3CCF-4202-B7DC-4A5C755FA0BD}"/>
              </a:ext>
            </a:extLst>
          </p:cNvPr>
          <p:cNvGraphicFramePr>
            <a:graphicFrameLocks noGrp="1"/>
          </p:cNvGraphicFramePr>
          <p:nvPr>
            <p:extLst>
              <p:ext uri="{D42A27DB-BD31-4B8C-83A1-F6EECF244321}">
                <p14:modId xmlns:p14="http://schemas.microsoft.com/office/powerpoint/2010/main" val="3412401407"/>
              </p:ext>
            </p:extLst>
          </p:nvPr>
        </p:nvGraphicFramePr>
        <p:xfrm>
          <a:off x="1040448" y="1338261"/>
          <a:ext cx="10111104" cy="4829178"/>
        </p:xfrm>
        <a:graphic>
          <a:graphicData uri="http://schemas.openxmlformats.org/drawingml/2006/table">
            <a:tbl>
              <a:tblPr firstRow="1" firstCol="1" bandRow="1">
                <a:tableStyleId>{5C22544A-7EE6-4342-B048-85BDC9FD1C3A}</a:tableStyleId>
              </a:tblPr>
              <a:tblGrid>
                <a:gridCol w="5055552">
                  <a:extLst>
                    <a:ext uri="{9D8B030D-6E8A-4147-A177-3AD203B41FA5}">
                      <a16:colId xmlns:a16="http://schemas.microsoft.com/office/drawing/2014/main" val="4081410649"/>
                    </a:ext>
                  </a:extLst>
                </a:gridCol>
                <a:gridCol w="5055552">
                  <a:extLst>
                    <a:ext uri="{9D8B030D-6E8A-4147-A177-3AD203B41FA5}">
                      <a16:colId xmlns:a16="http://schemas.microsoft.com/office/drawing/2014/main" val="210839256"/>
                    </a:ext>
                  </a:extLst>
                </a:gridCol>
              </a:tblGrid>
              <a:tr h="746947">
                <a:tc>
                  <a:txBody>
                    <a:bodyPr/>
                    <a:lstStyle/>
                    <a:p>
                      <a:pPr algn="ctr">
                        <a:lnSpc>
                          <a:spcPct val="150000"/>
                        </a:lnSpc>
                        <a:spcBef>
                          <a:spcPts val="300"/>
                        </a:spcBef>
                        <a:spcAft>
                          <a:spcPts val="300"/>
                        </a:spcAft>
                      </a:pPr>
                      <a:r>
                        <a:rPr lang="en-US" sz="4000" dirty="0" err="1">
                          <a:solidFill>
                            <a:schemeClr val="tx1">
                              <a:lumMod val="95000"/>
                              <a:lumOff val="5000"/>
                            </a:schemeClr>
                          </a:solidFill>
                          <a:effectLst/>
                          <a:latin typeface="Times New Roman" panose="02020603050405020304" pitchFamily="18" charset="0"/>
                          <a:cs typeface="Times New Roman" panose="02020603050405020304" pitchFamily="18" charset="0"/>
                        </a:rPr>
                        <a:t>Mô</a:t>
                      </a:r>
                      <a:r>
                        <a:rPr lang="en-US" sz="40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4000" dirty="0" err="1">
                          <a:solidFill>
                            <a:schemeClr val="tx1">
                              <a:lumMod val="95000"/>
                              <a:lumOff val="5000"/>
                            </a:schemeClr>
                          </a:solidFill>
                          <a:effectLst/>
                          <a:latin typeface="Times New Roman" panose="02020603050405020304" pitchFamily="18" charset="0"/>
                          <a:cs typeface="Times New Roman" panose="02020603050405020304" pitchFamily="18" charset="0"/>
                        </a:rPr>
                        <a:t>hình</a:t>
                      </a:r>
                      <a:endParaRPr lang="vi-VN" sz="4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99FF66"/>
                    </a:solidFill>
                  </a:tcPr>
                </a:tc>
                <a:tc>
                  <a:txBody>
                    <a:bodyPr/>
                    <a:lstStyle/>
                    <a:p>
                      <a:pPr algn="ctr">
                        <a:lnSpc>
                          <a:spcPct val="150000"/>
                        </a:lnSpc>
                        <a:spcBef>
                          <a:spcPts val="300"/>
                        </a:spcBef>
                        <a:spcAft>
                          <a:spcPts val="300"/>
                        </a:spcAft>
                      </a:pPr>
                      <a:r>
                        <a:rPr lang="en-US" sz="4000" dirty="0">
                          <a:solidFill>
                            <a:schemeClr val="tx1">
                              <a:lumMod val="95000"/>
                              <a:lumOff val="5000"/>
                            </a:schemeClr>
                          </a:solidFill>
                          <a:effectLst/>
                          <a:latin typeface="Times New Roman" panose="02020603050405020304" pitchFamily="18" charset="0"/>
                          <a:cs typeface="Times New Roman" panose="02020603050405020304" pitchFamily="18" charset="0"/>
                        </a:rPr>
                        <a:t>Accuracy</a:t>
                      </a:r>
                      <a:endParaRPr lang="vi-VN" sz="4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99FF66"/>
                    </a:solidFill>
                  </a:tcPr>
                </a:tc>
                <a:extLst>
                  <a:ext uri="{0D108BD9-81ED-4DB2-BD59-A6C34878D82A}">
                    <a16:rowId xmlns:a16="http://schemas.microsoft.com/office/drawing/2014/main" val="1523674283"/>
                  </a:ext>
                </a:extLst>
              </a:tr>
              <a:tr h="746947">
                <a:tc>
                  <a:txBody>
                    <a:bodyPr/>
                    <a:lstStyle/>
                    <a:p>
                      <a:pPr algn="ctr">
                        <a:lnSpc>
                          <a:spcPct val="150000"/>
                        </a:lnSpc>
                        <a:spcBef>
                          <a:spcPts val="300"/>
                        </a:spcBef>
                        <a:spcAft>
                          <a:spcPts val="300"/>
                        </a:spcAft>
                        <a:tabLst>
                          <a:tab pos="922655" algn="l"/>
                        </a:tabLst>
                      </a:pPr>
                      <a:r>
                        <a:rPr lang="en-US" sz="4000" dirty="0">
                          <a:solidFill>
                            <a:schemeClr val="tx1">
                              <a:lumMod val="95000"/>
                              <a:lumOff val="5000"/>
                            </a:schemeClr>
                          </a:solidFill>
                          <a:effectLst/>
                          <a:latin typeface="Times New Roman" panose="02020603050405020304" pitchFamily="18" charset="0"/>
                          <a:cs typeface="Times New Roman" panose="02020603050405020304" pitchFamily="18" charset="0"/>
                        </a:rPr>
                        <a:t>CNN</a:t>
                      </a:r>
                      <a:endParaRPr lang="vi-VN" sz="4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9933"/>
                    </a:solidFill>
                  </a:tcPr>
                </a:tc>
                <a:tc>
                  <a:txBody>
                    <a:bodyPr/>
                    <a:lstStyle/>
                    <a:p>
                      <a:pPr algn="ctr">
                        <a:lnSpc>
                          <a:spcPct val="150000"/>
                        </a:lnSpc>
                        <a:spcBef>
                          <a:spcPts val="300"/>
                        </a:spcBef>
                        <a:spcAft>
                          <a:spcPts val="300"/>
                        </a:spcAft>
                      </a:pPr>
                      <a:r>
                        <a:rPr lang="en-US" sz="4000" dirty="0">
                          <a:effectLst/>
                          <a:latin typeface="Times New Roman" panose="02020603050405020304" pitchFamily="18" charset="0"/>
                          <a:cs typeface="Times New Roman" panose="02020603050405020304" pitchFamily="18" charset="0"/>
                        </a:rPr>
                        <a:t>23%</a:t>
                      </a:r>
                      <a:endParaRPr lang="vi-VN" sz="4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512250"/>
                  </a:ext>
                </a:extLst>
              </a:tr>
              <a:tr h="746947">
                <a:tc>
                  <a:txBody>
                    <a:bodyPr/>
                    <a:lstStyle/>
                    <a:p>
                      <a:pPr algn="ctr">
                        <a:lnSpc>
                          <a:spcPct val="150000"/>
                        </a:lnSpc>
                        <a:spcBef>
                          <a:spcPts val="300"/>
                        </a:spcBef>
                        <a:spcAft>
                          <a:spcPts val="300"/>
                        </a:spcAft>
                      </a:pPr>
                      <a:r>
                        <a:rPr lang="en-US" sz="4000" dirty="0">
                          <a:solidFill>
                            <a:schemeClr val="tx1">
                              <a:lumMod val="95000"/>
                              <a:lumOff val="5000"/>
                            </a:schemeClr>
                          </a:solidFill>
                          <a:effectLst/>
                          <a:latin typeface="Times New Roman" panose="02020603050405020304" pitchFamily="18" charset="0"/>
                          <a:cs typeface="Times New Roman" panose="02020603050405020304" pitchFamily="18" charset="0"/>
                        </a:rPr>
                        <a:t>InceptionV3</a:t>
                      </a:r>
                      <a:endParaRPr lang="vi-VN" sz="4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9933"/>
                    </a:solidFill>
                  </a:tcPr>
                </a:tc>
                <a:tc>
                  <a:txBody>
                    <a:bodyPr/>
                    <a:lstStyle/>
                    <a:p>
                      <a:pPr algn="ctr">
                        <a:lnSpc>
                          <a:spcPct val="150000"/>
                        </a:lnSpc>
                        <a:spcBef>
                          <a:spcPts val="300"/>
                        </a:spcBef>
                        <a:spcAft>
                          <a:spcPts val="300"/>
                        </a:spcAft>
                      </a:pPr>
                      <a:r>
                        <a:rPr lang="en-US" sz="4000" dirty="0">
                          <a:effectLst/>
                          <a:latin typeface="Times New Roman" panose="02020603050405020304" pitchFamily="18" charset="0"/>
                          <a:cs typeface="Times New Roman" panose="02020603050405020304" pitchFamily="18" charset="0"/>
                        </a:rPr>
                        <a:t>86%</a:t>
                      </a:r>
                      <a:endParaRPr lang="vi-VN" sz="4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0535849"/>
                  </a:ext>
                </a:extLst>
              </a:tr>
              <a:tr h="746947">
                <a:tc>
                  <a:txBody>
                    <a:bodyPr/>
                    <a:lstStyle/>
                    <a:p>
                      <a:pPr algn="ctr">
                        <a:lnSpc>
                          <a:spcPct val="150000"/>
                        </a:lnSpc>
                        <a:spcBef>
                          <a:spcPts val="300"/>
                        </a:spcBef>
                        <a:spcAft>
                          <a:spcPts val="300"/>
                        </a:spcAft>
                      </a:pPr>
                      <a:r>
                        <a:rPr lang="en-US" sz="4000" dirty="0">
                          <a:solidFill>
                            <a:schemeClr val="tx1">
                              <a:lumMod val="95000"/>
                              <a:lumOff val="5000"/>
                            </a:schemeClr>
                          </a:solidFill>
                          <a:effectLst/>
                          <a:latin typeface="Times New Roman" panose="02020603050405020304" pitchFamily="18" charset="0"/>
                          <a:cs typeface="Times New Roman" panose="02020603050405020304" pitchFamily="18" charset="0"/>
                        </a:rPr>
                        <a:t>VGG16</a:t>
                      </a:r>
                      <a:endParaRPr lang="vi-VN" sz="4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9933"/>
                    </a:solidFill>
                  </a:tcPr>
                </a:tc>
                <a:tc>
                  <a:txBody>
                    <a:bodyPr/>
                    <a:lstStyle/>
                    <a:p>
                      <a:pPr algn="ctr">
                        <a:lnSpc>
                          <a:spcPct val="150000"/>
                        </a:lnSpc>
                        <a:spcBef>
                          <a:spcPts val="300"/>
                        </a:spcBef>
                        <a:spcAft>
                          <a:spcPts val="300"/>
                        </a:spcAft>
                      </a:pPr>
                      <a:r>
                        <a:rPr lang="en-US" sz="4000" dirty="0">
                          <a:effectLst/>
                          <a:latin typeface="Times New Roman" panose="02020603050405020304" pitchFamily="18" charset="0"/>
                          <a:cs typeface="Times New Roman" panose="02020603050405020304" pitchFamily="18" charset="0"/>
                        </a:rPr>
                        <a:t>99%</a:t>
                      </a:r>
                      <a:endParaRPr lang="vi-VN" sz="4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2707515"/>
                  </a:ext>
                </a:extLst>
              </a:tr>
              <a:tr h="746947">
                <a:tc>
                  <a:txBody>
                    <a:bodyPr/>
                    <a:lstStyle/>
                    <a:p>
                      <a:pPr algn="ctr">
                        <a:lnSpc>
                          <a:spcPct val="150000"/>
                        </a:lnSpc>
                        <a:spcBef>
                          <a:spcPts val="300"/>
                        </a:spcBef>
                        <a:spcAft>
                          <a:spcPts val="300"/>
                        </a:spcAft>
                      </a:pPr>
                      <a:r>
                        <a:rPr lang="en-US" sz="4000" dirty="0">
                          <a:solidFill>
                            <a:schemeClr val="tx1">
                              <a:lumMod val="95000"/>
                              <a:lumOff val="5000"/>
                            </a:schemeClr>
                          </a:solidFill>
                          <a:effectLst/>
                          <a:latin typeface="Times New Roman" panose="02020603050405020304" pitchFamily="18" charset="0"/>
                          <a:cs typeface="Times New Roman" panose="02020603050405020304" pitchFamily="18" charset="0"/>
                        </a:rPr>
                        <a:t>ResNet152V2</a:t>
                      </a:r>
                      <a:endParaRPr lang="vi-VN" sz="4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9933"/>
                    </a:solidFill>
                  </a:tcPr>
                </a:tc>
                <a:tc>
                  <a:txBody>
                    <a:bodyPr/>
                    <a:lstStyle/>
                    <a:p>
                      <a:pPr algn="ctr">
                        <a:lnSpc>
                          <a:spcPct val="150000"/>
                        </a:lnSpc>
                        <a:spcBef>
                          <a:spcPts val="300"/>
                        </a:spcBef>
                        <a:spcAft>
                          <a:spcPts val="300"/>
                        </a:spcAft>
                      </a:pPr>
                      <a:r>
                        <a:rPr lang="en-US" sz="4000" dirty="0">
                          <a:effectLst/>
                          <a:latin typeface="Times New Roman" panose="02020603050405020304" pitchFamily="18" charset="0"/>
                          <a:cs typeface="Times New Roman" panose="02020603050405020304" pitchFamily="18" charset="0"/>
                        </a:rPr>
                        <a:t>0%</a:t>
                      </a:r>
                      <a:endParaRPr lang="vi-VN" sz="4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7748701"/>
                  </a:ext>
                </a:extLst>
              </a:tr>
              <a:tr h="746947">
                <a:tc>
                  <a:txBody>
                    <a:bodyPr/>
                    <a:lstStyle/>
                    <a:p>
                      <a:pPr algn="ctr">
                        <a:lnSpc>
                          <a:spcPct val="150000"/>
                        </a:lnSpc>
                        <a:spcBef>
                          <a:spcPts val="300"/>
                        </a:spcBef>
                        <a:spcAft>
                          <a:spcPts val="300"/>
                        </a:spcAft>
                      </a:pPr>
                      <a:r>
                        <a:rPr lang="en-US" sz="4000" dirty="0" err="1">
                          <a:solidFill>
                            <a:schemeClr val="tx1">
                              <a:lumMod val="95000"/>
                              <a:lumOff val="5000"/>
                            </a:schemeClr>
                          </a:solidFill>
                          <a:effectLst/>
                          <a:latin typeface="Times New Roman" panose="02020603050405020304" pitchFamily="18" charset="0"/>
                          <a:cs typeface="Times New Roman" panose="02020603050405020304" pitchFamily="18" charset="0"/>
                        </a:rPr>
                        <a:t>Xception</a:t>
                      </a:r>
                      <a:endParaRPr lang="vi-VN" sz="4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9933"/>
                    </a:solidFill>
                  </a:tcPr>
                </a:tc>
                <a:tc>
                  <a:txBody>
                    <a:bodyPr/>
                    <a:lstStyle/>
                    <a:p>
                      <a:pPr algn="ctr">
                        <a:lnSpc>
                          <a:spcPct val="150000"/>
                        </a:lnSpc>
                        <a:spcBef>
                          <a:spcPts val="300"/>
                        </a:spcBef>
                        <a:spcAft>
                          <a:spcPts val="300"/>
                        </a:spcAft>
                      </a:pPr>
                      <a:r>
                        <a:rPr lang="en-US" sz="4000" dirty="0">
                          <a:effectLst/>
                          <a:latin typeface="Times New Roman" panose="02020603050405020304" pitchFamily="18" charset="0"/>
                          <a:cs typeface="Times New Roman" panose="02020603050405020304" pitchFamily="18" charset="0"/>
                        </a:rPr>
                        <a:t>62%</a:t>
                      </a:r>
                      <a:endParaRPr lang="vi-VN" sz="4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3274383"/>
                  </a:ext>
                </a:extLst>
              </a:tr>
            </a:tbl>
          </a:graphicData>
        </a:graphic>
      </p:graphicFrame>
    </p:spTree>
    <p:extLst>
      <p:ext uri="{BB962C8B-B14F-4D97-AF65-F5344CB8AC3E}">
        <p14:creationId xmlns:p14="http://schemas.microsoft.com/office/powerpoint/2010/main" val="158734490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4165" y="707008"/>
            <a:ext cx="2666114" cy="757130"/>
          </a:xfrm>
          <a:prstGeom prst="rect">
            <a:avLst/>
          </a:prstGeom>
        </p:spPr>
        <p:txBody>
          <a:bodyPr wrap="none">
            <a:spAutoFit/>
          </a:bodyPr>
          <a:lstStyle/>
          <a:p>
            <a:pPr lvl="0" defTabSz="1733550">
              <a:lnSpc>
                <a:spcPct val="90000"/>
              </a:lnSpc>
              <a:spcBef>
                <a:spcPct val="0"/>
              </a:spcBef>
              <a:spcAft>
                <a:spcPct val="35000"/>
              </a:spcAft>
            </a:pPr>
            <a:r>
              <a:rPr lang="en-US" sz="4800" b="1" dirty="0">
                <a:solidFill>
                  <a:schemeClr val="tx2"/>
                </a:solidFill>
                <a:latin typeface="Times New Roman" panose="02020603050405020304" pitchFamily="18" charset="0"/>
                <a:cs typeface="Times New Roman" panose="02020603050405020304" pitchFamily="18" charset="0"/>
              </a:rPr>
              <a:t>Kết luận:</a:t>
            </a:r>
            <a:endParaRPr lang="vi-VN" sz="4800" b="1" dirty="0">
              <a:solidFill>
                <a:schemeClr val="tx2"/>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47F78D55-D30C-4824-BD5F-B991F04ED079}"/>
              </a:ext>
            </a:extLst>
          </p:cNvPr>
          <p:cNvGrpSpPr/>
          <p:nvPr/>
        </p:nvGrpSpPr>
        <p:grpSpPr>
          <a:xfrm>
            <a:off x="-863778" y="-466725"/>
            <a:ext cx="13265327" cy="7972888"/>
            <a:chOff x="-863778" y="-466725"/>
            <a:chExt cx="13265327" cy="7972888"/>
          </a:xfrm>
        </p:grpSpPr>
        <p:sp>
          <p:nvSpPr>
            <p:cNvPr id="5" name="Rectangle 4">
              <a:extLst>
                <a:ext uri="{FF2B5EF4-FFF2-40B4-BE49-F238E27FC236}">
                  <a16:creationId xmlns:a16="http://schemas.microsoft.com/office/drawing/2014/main" id="{A75CB0C0-D929-491A-8728-A488A7407AF5}"/>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2D1A2AA7-F5F9-4A28-9D16-54BC7E8E27C3}"/>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E0080A4A-A27B-47C2-8EAF-6DDD71B01A01}"/>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265CE5A5-960E-40C2-AC13-F3A0DD897C83}"/>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p:nvSpPr>
        <p:spPr>
          <a:xfrm>
            <a:off x="844165" y="1490008"/>
            <a:ext cx="10665663" cy="1938992"/>
          </a:xfrm>
          <a:prstGeom prst="rect">
            <a:avLst/>
          </a:prstGeom>
        </p:spPr>
        <p:txBody>
          <a:bodyPr wrap="square">
            <a:spAutoFit/>
          </a:bodyPr>
          <a:lstStyle/>
          <a:p>
            <a:r>
              <a:rPr lang="en-US" sz="3000" dirty="0">
                <a:latin typeface="Times New Roman" panose="02020603050405020304" pitchFamily="18" charset="0"/>
                <a:cs typeface="Times New Roman" panose="02020603050405020304" pitchFamily="18" charset="0"/>
              </a:rPr>
              <a:t>Trong nghiên cứu này, chúng tôi đã triển khai và đánh giá hiệu suất của 5 mô hình học sâu khác nhau: một mô hình CNN tự xây dựng, cùng với VGG16, InceptionV3, ResNet152V2, và Xception trên tập dữ liệu Lung Cancer Histopathological Images.</a:t>
            </a:r>
          </a:p>
        </p:txBody>
      </p:sp>
      <p:sp>
        <p:nvSpPr>
          <p:cNvPr id="10" name="TextBox 9"/>
          <p:cNvSpPr txBox="1"/>
          <p:nvPr/>
        </p:nvSpPr>
        <p:spPr>
          <a:xfrm>
            <a:off x="844165" y="3429000"/>
            <a:ext cx="10665663" cy="286232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Mỗi mô hình đều có ưu và nhược điểm của riêng mình.VGG16 mang lại hiệu suất tốt nhất về mặt độ chính xác và độ đo Loss  tuy nhiên lại tốn  khá nhiều thời gian huấn luyện. Xception, ngược lại, có thời gian huấn luyện ngắn nhất nhưng hiệu suất lại không cao. ResNet152V2 lại không mang lại hiệu suất đáng kể mặc dù có thời gian huấn luyện lâu nhất. </a:t>
            </a:r>
          </a:p>
        </p:txBody>
      </p:sp>
    </p:spTree>
    <p:extLst>
      <p:ext uri="{BB962C8B-B14F-4D97-AF65-F5344CB8AC3E}">
        <p14:creationId xmlns:p14="http://schemas.microsoft.com/office/powerpoint/2010/main" val="6022424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4818" y="344670"/>
            <a:ext cx="5155579" cy="757130"/>
          </a:xfrm>
          <a:prstGeom prst="rect">
            <a:avLst/>
          </a:prstGeom>
        </p:spPr>
        <p:txBody>
          <a:bodyPr wrap="none">
            <a:spAutoFit/>
          </a:bodyPr>
          <a:lstStyle/>
          <a:p>
            <a:pPr lvl="0" defTabSz="1733550">
              <a:lnSpc>
                <a:spcPct val="90000"/>
              </a:lnSpc>
              <a:spcBef>
                <a:spcPct val="0"/>
              </a:spcBef>
              <a:spcAft>
                <a:spcPct val="35000"/>
              </a:spcAft>
            </a:pPr>
            <a:r>
              <a:rPr lang="en-US" sz="4800" b="1" dirty="0">
                <a:latin typeface="Times New Roman" panose="02020603050405020304" pitchFamily="18" charset="0"/>
                <a:cs typeface="Times New Roman" panose="02020603050405020304" pitchFamily="18" charset="0"/>
              </a:rPr>
              <a:t>Hướng phát triển:</a:t>
            </a:r>
            <a:endParaRPr lang="vi-VN" sz="4800" b="1" dirty="0">
              <a:solidFill>
                <a:schemeClr val="tx2"/>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5DDD06CB-6D76-475B-B8FA-8B7C1AB6E0AA}"/>
              </a:ext>
            </a:extLst>
          </p:cNvPr>
          <p:cNvGrpSpPr/>
          <p:nvPr/>
        </p:nvGrpSpPr>
        <p:grpSpPr>
          <a:xfrm>
            <a:off x="-863778" y="-466725"/>
            <a:ext cx="13265327" cy="7972888"/>
            <a:chOff x="-863778" y="-466725"/>
            <a:chExt cx="13265327" cy="7972888"/>
          </a:xfrm>
        </p:grpSpPr>
        <p:sp>
          <p:nvSpPr>
            <p:cNvPr id="5" name="Rectangle 4">
              <a:extLst>
                <a:ext uri="{FF2B5EF4-FFF2-40B4-BE49-F238E27FC236}">
                  <a16:creationId xmlns:a16="http://schemas.microsoft.com/office/drawing/2014/main" id="{8082D7CB-35DC-441B-A1D1-B25A5D9E58F0}"/>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AEB311B9-15F6-4DB1-9CBA-1472400802F5}"/>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5EDC5F9D-1B24-4D19-BEBC-2F3DF01B436D}"/>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3D4E8FAF-FB22-4FF1-8884-C72D36B83621}"/>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TextBox 8"/>
          <p:cNvSpPr txBox="1"/>
          <p:nvPr/>
        </p:nvSpPr>
        <p:spPr>
          <a:xfrm>
            <a:off x="682081" y="969064"/>
            <a:ext cx="10716631" cy="5565947"/>
          </a:xfrm>
          <a:prstGeom prst="rect">
            <a:avLst/>
          </a:prstGeom>
          <a:noFill/>
        </p:spPr>
        <p:txBody>
          <a:bodyPr wrap="square" rtlCol="0">
            <a:spAutoFit/>
          </a:bodyPr>
          <a:lstStyle/>
          <a:p>
            <a:pPr marL="342900" lvl="0" indent="-342900" algn="just">
              <a:lnSpc>
                <a:spcPct val="150000"/>
              </a:lnSpc>
              <a:spcBef>
                <a:spcPts val="300"/>
              </a:spcBef>
              <a:buFont typeface="Courier New" panose="02070309020205020404" pitchFamily="49" charset="0"/>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tầng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regularization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dropout, weight decay,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vv</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Courier New" panose="02070309020205020404" pitchFamily="49"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Ensemble Learning: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ensemble learning,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Courier New" panose="02070309020205020404" pitchFamily="49" charset="0"/>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(data augmentation)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huấn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luyện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300"/>
              </a:spcAft>
              <a:buFont typeface="Courier New" panose="02070309020205020404" pitchFamily="49" charset="0"/>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EfficientNet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Vision Transformer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vv</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93447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3415E7-0762-B0A3-ECA4-13E45ADBB279}"/>
              </a:ext>
            </a:extLst>
          </p:cNvPr>
          <p:cNvSpPr txBox="1"/>
          <p:nvPr/>
        </p:nvSpPr>
        <p:spPr>
          <a:xfrm>
            <a:off x="718457" y="1809262"/>
            <a:ext cx="11032006" cy="4570482"/>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vi-VN" sz="3000" dirty="0">
                <a:latin typeface="+mj-lt"/>
              </a:rPr>
              <a:t>Xây dựng một mạng neural convolutional (CNN) đơn giản để rút trích đặc trưng từ ảnh phổi, sau đó áp dụng phương pháp Transfer Learning để tận dụng tri thức đã học từ mạng CNN đã được huấn luyện trước trên tác vụ phân loại ảnh. </a:t>
            </a:r>
          </a:p>
          <a:p>
            <a:pPr marL="0" lvl="0" indent="0" algn="l" defTabSz="1733550">
              <a:lnSpc>
                <a:spcPct val="90000"/>
              </a:lnSpc>
              <a:spcBef>
                <a:spcPct val="0"/>
              </a:spcBef>
              <a:spcAft>
                <a:spcPct val="35000"/>
              </a:spcAft>
              <a:buNone/>
            </a:pPr>
            <a:r>
              <a:rPr lang="vi-VN" sz="3000" dirty="0">
                <a:latin typeface="+mj-lt"/>
              </a:rPr>
              <a:t>Quá trình này giúp cải thiện hiệu suất của mô hình phát hiện ung thư phổi, đồng thời giảm thời gian và công sức huấn luyện so với việc xây dựng mạng CNN hoàn toàn mới từ đầu. </a:t>
            </a:r>
          </a:p>
          <a:p>
            <a:pPr marL="0" lvl="0" indent="0" algn="l" defTabSz="1733550">
              <a:lnSpc>
                <a:spcPct val="90000"/>
              </a:lnSpc>
              <a:spcBef>
                <a:spcPct val="0"/>
              </a:spcBef>
              <a:spcAft>
                <a:spcPct val="35000"/>
              </a:spcAft>
              <a:buNone/>
            </a:pPr>
            <a:r>
              <a:rPr lang="vi-VN" sz="3000" dirty="0">
                <a:latin typeface="+mj-lt"/>
              </a:rPr>
              <a:t>Kết hợp cả hai phương pháp này, ta có thể đạt được kết quả chính xác và đáng tin cậy trong việc phân loại các loại bệnh ung thư phổi dựa trên hình ảnh.</a:t>
            </a:r>
          </a:p>
        </p:txBody>
      </p:sp>
      <p:sp>
        <p:nvSpPr>
          <p:cNvPr id="8" name="TextBox 7">
            <a:extLst>
              <a:ext uri="{FF2B5EF4-FFF2-40B4-BE49-F238E27FC236}">
                <a16:creationId xmlns:a16="http://schemas.microsoft.com/office/drawing/2014/main" id="{26353ECA-59A5-48C8-AF26-EF228AF6F5C4}"/>
              </a:ext>
            </a:extLst>
          </p:cNvPr>
          <p:cNvSpPr txBox="1"/>
          <p:nvPr/>
        </p:nvSpPr>
        <p:spPr>
          <a:xfrm>
            <a:off x="199966" y="255421"/>
            <a:ext cx="11868267" cy="523220"/>
          </a:xfrm>
          <a:prstGeom prst="rect">
            <a:avLst/>
          </a:prstGeom>
          <a:noFill/>
        </p:spPr>
        <p:txBody>
          <a:bodyPr wrap="square">
            <a:spAutoFit/>
          </a:bodyPr>
          <a:lstStyle/>
          <a:p>
            <a:pPr algn="ctr"/>
            <a:r>
              <a:rPr lang="en-US" sz="2800" b="1" u="sng" dirty="0">
                <a:ln w="0"/>
                <a:solidFill>
                  <a:srgbClr val="F6263A"/>
                </a:solidFill>
                <a:latin typeface="Times New Roman" panose="02020603050405020304" pitchFamily="18" charset="0"/>
                <a:cs typeface="Times New Roman" panose="02020603050405020304" pitchFamily="18" charset="0"/>
              </a:rPr>
              <a:t>ĐỀ TÀI</a:t>
            </a:r>
            <a:r>
              <a:rPr lang="en-US" sz="2800" b="1" dirty="0">
                <a:ln w="0"/>
                <a:solidFill>
                  <a:srgbClr val="F6263A"/>
                </a:solidFill>
                <a:latin typeface="Times New Roman" panose="02020603050405020304" pitchFamily="18" charset="0"/>
                <a:cs typeface="Times New Roman" panose="02020603050405020304" pitchFamily="18" charset="0"/>
              </a:rPr>
              <a:t>: </a:t>
            </a:r>
            <a:r>
              <a:rPr lang="vi-VN" sz="2800" b="1" dirty="0">
                <a:ln w="0"/>
                <a:solidFill>
                  <a:srgbClr val="F6263A"/>
                </a:solidFill>
                <a:latin typeface="Times New Roman" panose="02020603050405020304" pitchFamily="18" charset="0"/>
                <a:cs typeface="Times New Roman" panose="02020603050405020304" pitchFamily="18" charset="0"/>
              </a:rPr>
              <a:t>Phân loại một số bệnh ung thư phổi thông qua ảnh mô bệnh học</a:t>
            </a:r>
            <a:endParaRPr lang="en-US" sz="2800" b="1" dirty="0">
              <a:ln w="0"/>
              <a:solidFill>
                <a:srgbClr val="F6263A"/>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3D6815A-FA9F-4E9E-A13F-47AC5A608161}"/>
              </a:ext>
            </a:extLst>
          </p:cNvPr>
          <p:cNvSpPr txBox="1"/>
          <p:nvPr/>
        </p:nvSpPr>
        <p:spPr>
          <a:xfrm>
            <a:off x="618310" y="925943"/>
            <a:ext cx="3511247" cy="535531"/>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en-US" sz="3200" b="1" kern="1200" dirty="0" err="1">
                <a:latin typeface="Times New Roman" panose="02020603050405020304" pitchFamily="18" charset="0"/>
                <a:cs typeface="Times New Roman" panose="02020603050405020304" pitchFamily="18" charset="0"/>
              </a:rPr>
              <a:t>Tổng</a:t>
            </a:r>
            <a:r>
              <a:rPr lang="en-US" sz="3200" b="1" kern="1200" dirty="0">
                <a:latin typeface="Times New Roman" panose="02020603050405020304" pitchFamily="18" charset="0"/>
                <a:cs typeface="Times New Roman" panose="02020603050405020304" pitchFamily="18" charset="0"/>
              </a:rPr>
              <a:t> </a:t>
            </a:r>
            <a:r>
              <a:rPr lang="en-US" sz="3200" b="1" kern="1200" dirty="0" err="1">
                <a:latin typeface="Times New Roman" panose="02020603050405020304" pitchFamily="18" charset="0"/>
                <a:cs typeface="Times New Roman" panose="02020603050405020304" pitchFamily="18" charset="0"/>
              </a:rPr>
              <a:t>quan</a:t>
            </a:r>
            <a:r>
              <a:rPr lang="en-US" sz="3200" b="1" kern="1200" dirty="0">
                <a:latin typeface="Times New Roman" panose="02020603050405020304" pitchFamily="18" charset="0"/>
                <a:cs typeface="Times New Roman" panose="02020603050405020304" pitchFamily="18" charset="0"/>
              </a:rPr>
              <a:t> </a:t>
            </a:r>
            <a:r>
              <a:rPr lang="en-US" sz="3200" b="1" kern="1200" dirty="0" err="1">
                <a:latin typeface="Times New Roman" panose="02020603050405020304" pitchFamily="18" charset="0"/>
                <a:cs typeface="Times New Roman" panose="02020603050405020304" pitchFamily="18" charset="0"/>
              </a:rPr>
              <a:t>đề</a:t>
            </a:r>
            <a:r>
              <a:rPr lang="en-US" sz="3200" b="1" kern="1200" dirty="0">
                <a:latin typeface="Times New Roman" panose="02020603050405020304" pitchFamily="18" charset="0"/>
                <a:cs typeface="Times New Roman" panose="02020603050405020304" pitchFamily="18" charset="0"/>
              </a:rPr>
              <a:t> </a:t>
            </a:r>
            <a:r>
              <a:rPr lang="en-US" sz="3200" b="1" kern="1200" dirty="0" err="1">
                <a:latin typeface="Times New Roman" panose="02020603050405020304" pitchFamily="18" charset="0"/>
                <a:cs typeface="Times New Roman" panose="02020603050405020304" pitchFamily="18" charset="0"/>
              </a:rPr>
              <a:t>tài</a:t>
            </a:r>
            <a:r>
              <a:rPr lang="en-US" sz="3200" b="1" kern="1200" dirty="0">
                <a:latin typeface="Times New Roman" panose="02020603050405020304" pitchFamily="18" charset="0"/>
                <a:cs typeface="Times New Roman" panose="02020603050405020304" pitchFamily="18" charset="0"/>
              </a:rPr>
              <a:t>:</a:t>
            </a:r>
            <a:endParaRPr lang="vi-VN" sz="3200" b="1" kern="12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BE376D5A-1AB3-42D9-8FDC-E92490DE36D8}"/>
              </a:ext>
            </a:extLst>
          </p:cNvPr>
          <p:cNvGrpSpPr/>
          <p:nvPr/>
        </p:nvGrpSpPr>
        <p:grpSpPr>
          <a:xfrm>
            <a:off x="-863778" y="-466725"/>
            <a:ext cx="13265327" cy="7972888"/>
            <a:chOff x="-863778" y="-466725"/>
            <a:chExt cx="13265327" cy="7972888"/>
          </a:xfrm>
        </p:grpSpPr>
        <p:sp>
          <p:nvSpPr>
            <p:cNvPr id="13" name="Rectangle 12">
              <a:extLst>
                <a:ext uri="{FF2B5EF4-FFF2-40B4-BE49-F238E27FC236}">
                  <a16:creationId xmlns:a16="http://schemas.microsoft.com/office/drawing/2014/main" id="{CED099DE-F0B4-4277-B763-F14064DBECF5}"/>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DD39033F-5DBD-46A2-A70D-A08B76D576B9}"/>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a:extLst>
                <a:ext uri="{FF2B5EF4-FFF2-40B4-BE49-F238E27FC236}">
                  <a16:creationId xmlns:a16="http://schemas.microsoft.com/office/drawing/2014/main" id="{533CAACC-B25E-4B71-AEEC-EECD704543A3}"/>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3952B61E-D554-4623-972C-FE4179981670}"/>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0" name="Rectangle 9">
            <a:extLst>
              <a:ext uri="{FF2B5EF4-FFF2-40B4-BE49-F238E27FC236}">
                <a16:creationId xmlns:a16="http://schemas.microsoft.com/office/drawing/2014/main" id="{F2F13C91-3EC4-4899-9DA7-0689C34DB71E}"/>
              </a:ext>
            </a:extLst>
          </p:cNvPr>
          <p:cNvSpPr/>
          <p:nvPr/>
        </p:nvSpPr>
        <p:spPr>
          <a:xfrm>
            <a:off x="815242" y="1401148"/>
            <a:ext cx="10954392" cy="4868256"/>
          </a:xfrm>
          <a:prstGeom prst="rect">
            <a:avLst/>
          </a:prstGeom>
        </p:spPr>
        <p:txBody>
          <a:bodyPr wrap="square">
            <a:spAutoFit/>
          </a:bodyPr>
          <a:lstStyle/>
          <a:p>
            <a:pPr>
              <a:lnSpc>
                <a:spcPct val="150000"/>
              </a:lnSpc>
            </a:pPr>
            <a:r>
              <a:rPr lang="vi-VN" sz="3000" b="1" dirty="0">
                <a:latin typeface="+mj-lt"/>
              </a:rPr>
              <a:t>Mục đích nghiên cứu: </a:t>
            </a:r>
          </a:p>
          <a:p>
            <a:pPr>
              <a:lnSpc>
                <a:spcPct val="150000"/>
              </a:lnSpc>
            </a:pPr>
            <a:r>
              <a:rPr lang="en-US" sz="3000" dirty="0">
                <a:effectLst/>
                <a:latin typeface="Times New Roman" panose="02020603050405020304" pitchFamily="18" charset="0"/>
                <a:ea typeface="Calibri" panose="020F0502020204030204" pitchFamily="34" charset="0"/>
              </a:rPr>
              <a:t>	- Thu </a:t>
            </a:r>
            <a:r>
              <a:rPr lang="en-US" sz="3000" dirty="0" err="1">
                <a:effectLst/>
                <a:latin typeface="Times New Roman" panose="02020603050405020304" pitchFamily="18" charset="0"/>
                <a:ea typeface="Calibri" panose="020F0502020204030204" pitchFamily="34" charset="0"/>
              </a:rPr>
              <a:t>thập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dữ</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liệu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hình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ảnh</a:t>
            </a:r>
            <a:r>
              <a:rPr lang="en-US" sz="3000" dirty="0">
                <a:effectLst/>
                <a:latin typeface="Times New Roman" panose="02020603050405020304" pitchFamily="18" charset="0"/>
                <a:ea typeface="Calibri" panose="020F0502020204030204" pitchFamily="34" charset="0"/>
              </a:rPr>
              <a:t> y khoa </a:t>
            </a:r>
            <a:r>
              <a:rPr lang="en-US" sz="3000" dirty="0" err="1">
                <a:effectLst/>
                <a:latin typeface="Times New Roman" panose="02020603050405020304" pitchFamily="18" charset="0"/>
                <a:ea typeface="Calibri" panose="020F0502020204030204" pitchFamily="34" charset="0"/>
              </a:rPr>
              <a:t>liên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quan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đến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phổi</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a:p>
            <a:pPr>
              <a:lnSpc>
                <a:spcPct val="150000"/>
              </a:lnSpc>
            </a:pPr>
            <a:r>
              <a:rPr lang="en-US" sz="3000" dirty="0">
                <a:effectLst/>
                <a:latin typeface="Times New Roman" panose="02020603050405020304" pitchFamily="18" charset="0"/>
                <a:ea typeface="Calibri" panose="020F0502020204030204" pitchFamily="34" charset="0"/>
              </a:rPr>
              <a:t>	- </a:t>
            </a:r>
            <a:r>
              <a:rPr lang="en-US" sz="3000" dirty="0" err="1">
                <a:effectLst/>
                <a:latin typeface="Times New Roman" panose="02020603050405020304" pitchFamily="18" charset="0"/>
                <a:ea typeface="Calibri" panose="020F0502020204030204" pitchFamily="34" charset="0"/>
              </a:rPr>
              <a:t>Tìm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hiểu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mô</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hình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mạng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dùng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để</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loại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như</a:t>
            </a:r>
            <a:r>
              <a:rPr lang="en-US" sz="3000" dirty="0">
                <a:effectLst/>
                <a:latin typeface="Times New Roman" panose="02020603050405020304" pitchFamily="18" charset="0"/>
                <a:ea typeface="Calibri" panose="020F0502020204030204" pitchFamily="34" charset="0"/>
              </a:rPr>
              <a:t> CNN, 		 InceptionV3, VGG16, ResNet152V2,Xception.</a:t>
            </a:r>
            <a:endParaRPr lang="vi-VN" sz="3000" dirty="0">
              <a:effectLst/>
              <a:latin typeface="Times New Roman" panose="02020603050405020304" pitchFamily="18" charset="0"/>
              <a:ea typeface="Calibri" panose="020F0502020204030204" pitchFamily="34" charset="0"/>
            </a:endParaRPr>
          </a:p>
          <a:p>
            <a:pPr>
              <a:lnSpc>
                <a:spcPct val="150000"/>
              </a:lnSpc>
            </a:pPr>
            <a:r>
              <a:rPr lang="en-US" sz="3000" dirty="0">
                <a:effectLst/>
                <a:latin typeface="Times New Roman" panose="02020603050405020304" pitchFamily="18" charset="0"/>
                <a:ea typeface="Calibri" panose="020F0502020204030204" pitchFamily="34" charset="0"/>
              </a:rPr>
              <a:t>	- </a:t>
            </a:r>
            <a:r>
              <a:rPr lang="en-US" sz="3000" dirty="0" err="1">
                <a:effectLst/>
                <a:latin typeface="Times New Roman" panose="02020603050405020304" pitchFamily="18" charset="0"/>
                <a:ea typeface="Calibri" panose="020F0502020204030204" pitchFamily="34" charset="0"/>
              </a:rPr>
              <a:t>Phát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hiện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loại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ung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thư</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phổi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theo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mô</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hình</a:t>
            </a:r>
            <a:r>
              <a:rPr lang="en-US" sz="3000" dirty="0">
                <a:effectLst/>
                <a:latin typeface="Times New Roman" panose="02020603050405020304" pitchFamily="18" charset="0"/>
                <a:ea typeface="Calibri" panose="020F0502020204030204" pitchFamily="34" charset="0"/>
              </a:rPr>
              <a:t> Deep 	 Learning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dữ</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liệu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đã</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thập</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a:p>
            <a:pPr>
              <a:lnSpc>
                <a:spcPct val="150000"/>
              </a:lnSpc>
            </a:pPr>
            <a:endParaRPr lang="en-US" sz="3000" dirty="0">
              <a:latin typeface="+mj-lt"/>
            </a:endParaRPr>
          </a:p>
        </p:txBody>
      </p:sp>
      <p:sp>
        <p:nvSpPr>
          <p:cNvPr id="17" name="Rectangle 16">
            <a:extLst>
              <a:ext uri="{FF2B5EF4-FFF2-40B4-BE49-F238E27FC236}">
                <a16:creationId xmlns:a16="http://schemas.microsoft.com/office/drawing/2014/main" id="{2F2DE048-0BE3-4ADB-9EC5-0B855457BA58}"/>
              </a:ext>
            </a:extLst>
          </p:cNvPr>
          <p:cNvSpPr/>
          <p:nvPr/>
        </p:nvSpPr>
        <p:spPr>
          <a:xfrm>
            <a:off x="815241" y="1401148"/>
            <a:ext cx="10758449" cy="3548792"/>
          </a:xfrm>
          <a:prstGeom prst="rect">
            <a:avLst/>
          </a:prstGeom>
        </p:spPr>
        <p:txBody>
          <a:bodyPr wrap="square">
            <a:spAutoFit/>
          </a:bodyPr>
          <a:lstStyle/>
          <a:p>
            <a:pPr algn="just">
              <a:lnSpc>
                <a:spcPct val="150000"/>
              </a:lnSpc>
              <a:spcBef>
                <a:spcPts val="300"/>
              </a:spcBef>
              <a:spcAft>
                <a:spcPts val="300"/>
              </a:spcAft>
            </a:pPr>
            <a:r>
              <a:rPr lang="en-US" sz="3000" b="1" dirty="0" err="1">
                <a:latin typeface="Times New Roman" panose="02020603050405020304" pitchFamily="18" charset="0"/>
                <a:cs typeface="Times New Roman" panose="02020603050405020304" pitchFamily="18" charset="0"/>
              </a:rPr>
              <a:t>Đối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tượng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nghiên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cứu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bệnh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bệnh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phổi</a:t>
            </a:r>
            <a:r>
              <a:rPr lang="en-US" sz="3000" dirty="0">
                <a:latin typeface="Times New Roman" panose="02020603050405020304" pitchFamily="18" charset="0"/>
                <a:cs typeface="Times New Roman" panose="02020603050405020304" pitchFamily="18" charset="0"/>
              </a:rPr>
              <a:t>, bao </a:t>
            </a:r>
            <a:r>
              <a:rPr lang="en-US" sz="3000" dirty="0" err="1">
                <a:latin typeface="Times New Roman" panose="02020603050405020304" pitchFamily="18" charset="0"/>
                <a:cs typeface="Times New Roman" panose="02020603050405020304" pitchFamily="18" charset="0"/>
              </a:rPr>
              <a:t>gồm</a:t>
            </a:r>
            <a:r>
              <a:rPr lang="en-US" sz="30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a:p>
            <a:pPr marL="800100" lvl="1" indent="-342900" algn="just">
              <a:lnSpc>
                <a:spcPct val="150000"/>
              </a:lnSpc>
              <a:spcBef>
                <a:spcPts val="300"/>
              </a:spcBef>
              <a:buFont typeface="Symbol" panose="05050102010706020507" pitchFamily="18" charset="2"/>
              <a:buChar char=""/>
            </a:pPr>
            <a:r>
              <a:rPr lang="en-US" sz="3000" dirty="0">
                <a:latin typeface="Times New Roman" panose="02020603050405020304" pitchFamily="18" charset="0"/>
                <a:cs typeface="Times New Roman" panose="02020603050405020304" pitchFamily="18" charset="0"/>
              </a:rPr>
              <a:t>Lung benign tissue</a:t>
            </a:r>
            <a:endParaRPr lang="vi-VN" sz="3000" dirty="0">
              <a:latin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3000" dirty="0">
                <a:latin typeface="Times New Roman" panose="02020603050405020304" pitchFamily="18" charset="0"/>
                <a:cs typeface="Times New Roman" panose="02020603050405020304" pitchFamily="18" charset="0"/>
              </a:rPr>
              <a:t>Lung Adenocarcinomas</a:t>
            </a:r>
            <a:endParaRPr lang="vi-VN" sz="3000" dirty="0">
              <a:latin typeface="Times New Roman" panose="02020603050405020304" pitchFamily="18" charset="0"/>
              <a:cs typeface="Times New Roman" panose="02020603050405020304" pitchFamily="18" charset="0"/>
            </a:endParaRPr>
          </a:p>
          <a:p>
            <a:pPr marL="800100" lvl="1" indent="-342900" algn="just">
              <a:lnSpc>
                <a:spcPct val="150000"/>
              </a:lnSpc>
              <a:spcAft>
                <a:spcPts val="300"/>
              </a:spcAft>
              <a:buFont typeface="Symbol" panose="05050102010706020507" pitchFamily="18" charset="2"/>
              <a:buChar char=""/>
            </a:pPr>
            <a:r>
              <a:rPr lang="en-US" sz="3000" dirty="0">
                <a:latin typeface="Times New Roman" panose="02020603050405020304" pitchFamily="18" charset="0"/>
                <a:cs typeface="Times New Roman" panose="02020603050405020304" pitchFamily="18" charset="0"/>
              </a:rPr>
              <a:t>Lung Squamous Cell Carcinomas</a:t>
            </a:r>
            <a:endParaRPr lang="vi-VN" sz="3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360EF0D3-B822-4EDA-97A3-19E6397355CC}"/>
              </a:ext>
            </a:extLst>
          </p:cNvPr>
          <p:cNvSpPr/>
          <p:nvPr/>
        </p:nvSpPr>
        <p:spPr>
          <a:xfrm>
            <a:off x="815241" y="1401148"/>
            <a:ext cx="11085022" cy="4164345"/>
          </a:xfrm>
          <a:prstGeom prst="rect">
            <a:avLst/>
          </a:prstGeom>
        </p:spPr>
        <p:txBody>
          <a:bodyPr wrap="square">
            <a:spAutoFit/>
          </a:bodyPr>
          <a:lstStyle/>
          <a:p>
            <a:pPr>
              <a:lnSpc>
                <a:spcPct val="150000"/>
              </a:lnSpc>
            </a:pPr>
            <a:r>
              <a:rPr lang="en-US" sz="3000" b="1" dirty="0" err="1">
                <a:latin typeface="Times New Roman" panose="02020603050405020304" pitchFamily="18" charset="0"/>
                <a:cs typeface="Times New Roman" panose="02020603050405020304" pitchFamily="18" charset="0"/>
              </a:rPr>
              <a:t>Phương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nghiên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cứu</a:t>
            </a:r>
            <a:r>
              <a:rPr lang="en-US" sz="3000" b="1" dirty="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gồm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kỹ</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sâu</a:t>
            </a:r>
            <a:r>
              <a:rPr lang="en-US" sz="3000" dirty="0">
                <a:latin typeface="Times New Roman" panose="02020603050405020304" pitchFamily="18" charset="0"/>
                <a:cs typeface="Times New Roman" panose="02020603050405020304" pitchFamily="18" charset="0"/>
              </a:rPr>
              <a:t> (Deep Learning)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Convolutional Neural Networks (CNN)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Transfer Learning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huấn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luyện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phổi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bệnh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Ngoài</a:t>
            </a:r>
            <a:r>
              <a:rPr lang="en-US" sz="3000" dirty="0">
                <a:latin typeface="Times New Roman" panose="02020603050405020304" pitchFamily="18" charset="0"/>
                <a:cs typeface="Times New Roman" panose="02020603050405020304" pitchFamily="18" charset="0"/>
              </a:rPr>
              <a:t> ra, </a:t>
            </a:r>
            <a:r>
              <a:rPr lang="en-US" sz="3000" dirty="0" err="1">
                <a:latin typeface="Times New Roman" panose="02020603050405020304" pitchFamily="18" charset="0"/>
                <a:cs typeface="Times New Roman" panose="02020603050405020304" pitchFamily="18" charset="0"/>
              </a:rPr>
              <a:t>nghiên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cứu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xác</a:t>
            </a:r>
            <a:r>
              <a:rPr lang="en-US" sz="3000" dirty="0">
                <a:latin typeface="Times New Roman" panose="02020603050405020304" pitchFamily="18" charset="0"/>
                <a:cs typeface="Times New Roman" panose="02020603050405020304" pitchFamily="18" charset="0"/>
              </a:rPr>
              <a:t>, ma </a:t>
            </a:r>
            <a:r>
              <a:rPr lang="en-US" sz="3000" dirty="0" err="1">
                <a:latin typeface="Times New Roman" panose="02020603050405020304" pitchFamily="18" charset="0"/>
                <a:cs typeface="Times New Roman" panose="02020603050405020304" pitchFamily="18" charset="0"/>
              </a:rPr>
              <a:t>trận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nhầm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lẫn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F1-score.</a:t>
            </a:r>
            <a:endParaRPr lang="vi-VN" sz="3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0F9504C-EC29-4A91-B62A-8BBE0733CEE3}"/>
              </a:ext>
            </a:extLst>
          </p:cNvPr>
          <p:cNvSpPr/>
          <p:nvPr/>
        </p:nvSpPr>
        <p:spPr>
          <a:xfrm>
            <a:off x="815241" y="1401148"/>
            <a:ext cx="10835309" cy="5549340"/>
          </a:xfrm>
          <a:prstGeom prst="rect">
            <a:avLst/>
          </a:prstGeom>
        </p:spPr>
        <p:txBody>
          <a:bodyPr wrap="square">
            <a:spAutoFit/>
          </a:bodyPr>
          <a:lstStyle/>
          <a:p>
            <a:pPr>
              <a:lnSpc>
                <a:spcPct val="150000"/>
              </a:lnSpc>
            </a:pPr>
            <a:r>
              <a:rPr lang="en-US" sz="3000" b="1" dirty="0">
                <a:solidFill>
                  <a:srgbClr val="000000"/>
                </a:solidFill>
                <a:effectLst/>
                <a:latin typeface="Times New Roman" panose="02020603050405020304" pitchFamily="18" charset="0"/>
                <a:ea typeface="Calibri" panose="020F0502020204030204" pitchFamily="34" charset="0"/>
              </a:rPr>
              <a:t>Ý </a:t>
            </a:r>
            <a:r>
              <a:rPr lang="en-US" sz="3000" b="1" dirty="0" err="1">
                <a:solidFill>
                  <a:srgbClr val="000000"/>
                </a:solidFill>
                <a:effectLst/>
                <a:latin typeface="Times New Roman" panose="02020603050405020304" pitchFamily="18" charset="0"/>
                <a:ea typeface="Calibri" panose="020F0502020204030204" pitchFamily="34" charset="0"/>
              </a:rPr>
              <a:t>nghĩa</a:t>
            </a:r>
            <a:r>
              <a:rPr lang="en-US" sz="3000" b="1" dirty="0">
                <a:solidFill>
                  <a:srgbClr val="000000"/>
                </a:solidFill>
                <a:effectLst/>
                <a:latin typeface="Times New Roman" panose="02020603050405020304" pitchFamily="18" charset="0"/>
                <a:ea typeface="Calibri" panose="020F0502020204030204" pitchFamily="34" charset="0"/>
              </a:rPr>
              <a:t> khoa </a:t>
            </a:r>
            <a:r>
              <a:rPr lang="en-US" sz="3000" b="1" dirty="0" err="1">
                <a:solidFill>
                  <a:srgbClr val="000000"/>
                </a:solidFill>
                <a:effectLst/>
                <a:latin typeface="Times New Roman" panose="02020603050405020304" pitchFamily="18" charset="0"/>
                <a:ea typeface="Calibri" panose="020F0502020204030204" pitchFamily="34" charset="0"/>
              </a:rPr>
              <a:t>học</a:t>
            </a:r>
            <a:r>
              <a:rPr lang="en-US" sz="3000" b="1" dirty="0">
                <a:solidFill>
                  <a:srgbClr val="000000"/>
                </a:solidFill>
                <a:effectLst/>
                <a:latin typeface="Times New Roman" panose="02020603050405020304" pitchFamily="18" charset="0"/>
                <a:ea typeface="Calibri" panose="020F0502020204030204" pitchFamily="34" charset="0"/>
              </a:rPr>
              <a:t> </a:t>
            </a:r>
            <a:r>
              <a:rPr lang="en-US" sz="3000" b="1" dirty="0" err="1">
                <a:solidFill>
                  <a:srgbClr val="000000"/>
                </a:solidFill>
                <a:effectLst/>
                <a:latin typeface="Times New Roman" panose="02020603050405020304" pitchFamily="18" charset="0"/>
                <a:ea typeface="Calibri" panose="020F0502020204030204" pitchFamily="34" charset="0"/>
              </a:rPr>
              <a:t>và</a:t>
            </a:r>
            <a:r>
              <a:rPr lang="en-US" sz="3000" b="1" dirty="0">
                <a:solidFill>
                  <a:srgbClr val="000000"/>
                </a:solidFill>
                <a:effectLst/>
                <a:latin typeface="Times New Roman" panose="02020603050405020304" pitchFamily="18" charset="0"/>
                <a:ea typeface="Calibri" panose="020F0502020204030204" pitchFamily="34" charset="0"/>
              </a:rPr>
              <a:t> </a:t>
            </a:r>
            <a:r>
              <a:rPr lang="en-US" sz="3000" b="1" dirty="0" err="1">
                <a:solidFill>
                  <a:srgbClr val="000000"/>
                </a:solidFill>
                <a:effectLst/>
                <a:latin typeface="Times New Roman" panose="02020603050405020304" pitchFamily="18" charset="0"/>
                <a:ea typeface="Calibri" panose="020F0502020204030204" pitchFamily="34" charset="0"/>
              </a:rPr>
              <a:t>thực</a:t>
            </a:r>
            <a:r>
              <a:rPr lang="en-US" sz="3000" b="1" dirty="0">
                <a:solidFill>
                  <a:srgbClr val="000000"/>
                </a:solidFill>
                <a:effectLst/>
                <a:latin typeface="Times New Roman" panose="02020603050405020304" pitchFamily="18" charset="0"/>
                <a:ea typeface="Calibri" panose="020F0502020204030204" pitchFamily="34" charset="0"/>
              </a:rPr>
              <a:t> </a:t>
            </a:r>
            <a:r>
              <a:rPr lang="en-US" sz="3000" b="1" dirty="0" err="1">
                <a:solidFill>
                  <a:srgbClr val="000000"/>
                </a:solidFill>
                <a:effectLst/>
                <a:latin typeface="Times New Roman" panose="02020603050405020304" pitchFamily="18" charset="0"/>
                <a:ea typeface="Calibri" panose="020F0502020204030204" pitchFamily="34" charset="0"/>
              </a:rPr>
              <a:t>tiễn</a:t>
            </a:r>
            <a:r>
              <a:rPr lang="en-US" sz="3000" b="1"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marL="285750" indent="-285750">
              <a:lnSpc>
                <a:spcPct val="150000"/>
              </a:lnSpc>
              <a:buFontTx/>
              <a:buChar char="-"/>
            </a:pPr>
            <a:r>
              <a:rPr lang="en-US" sz="3000" dirty="0">
                <a:effectLst/>
                <a:latin typeface="Times New Roman" panose="02020603050405020304" pitchFamily="18" charset="0"/>
                <a:ea typeface="Calibri" panose="020F0502020204030204" pitchFamily="34" charset="0"/>
              </a:rPr>
              <a:t>Khoa </a:t>
            </a:r>
            <a:r>
              <a:rPr lang="en-US" sz="3000" dirty="0" err="1">
                <a:effectLst/>
                <a:latin typeface="Times New Roman" panose="02020603050405020304" pitchFamily="18" charset="0"/>
                <a:ea typeface="Calibri" panose="020F0502020204030204" pitchFamily="34" charset="0"/>
              </a:rPr>
              <a:t>học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cung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cấp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thêm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kiến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thức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về</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ứng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dụng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học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sâu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trong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ngành</a:t>
            </a:r>
            <a:r>
              <a:rPr lang="en-US" sz="3000" dirty="0">
                <a:effectLst/>
                <a:latin typeface="Times New Roman" panose="02020603050405020304" pitchFamily="18" charset="0"/>
                <a:ea typeface="Calibri" panose="020F0502020204030204" pitchFamily="34" charset="0"/>
              </a:rPr>
              <a:t> y </a:t>
            </a:r>
            <a:r>
              <a:rPr lang="en-US" sz="3000" dirty="0" err="1">
                <a:effectLst/>
                <a:latin typeface="Times New Roman" panose="02020603050405020304" pitchFamily="18" charset="0"/>
                <a:ea typeface="Calibri" panose="020F0502020204030204" pitchFamily="34" charset="0"/>
              </a:rPr>
              <a:t>học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mở</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rộng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khả</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năng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trí</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tuệ</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trong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việc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giải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quyết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vấn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đề</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phức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tạp</a:t>
            </a:r>
            <a:r>
              <a:rPr lang="en-US" sz="3000" dirty="0">
                <a:effectLst/>
                <a:latin typeface="Times New Roman" panose="02020603050405020304" pitchFamily="18" charset="0"/>
                <a:ea typeface="Calibri" panose="020F0502020204030204" pitchFamily="34" charset="0"/>
              </a:rPr>
              <a:t>.</a:t>
            </a:r>
            <a:endParaRPr lang="en-US" sz="3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Tx/>
              <a:buChar char="-"/>
            </a:pPr>
            <a:r>
              <a:rPr lang="en-US" sz="3000" dirty="0" err="1">
                <a:effectLst/>
                <a:latin typeface="Times New Roman" panose="02020603050405020304" pitchFamily="18" charset="0"/>
                <a:ea typeface="Calibri" panose="020F0502020204030204" pitchFamily="34" charset="0"/>
              </a:rPr>
              <a:t>Thực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tiễn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có</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thể</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giúp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bác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sĩ</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trong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việc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loại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loại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ung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thư</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phổi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từ</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ảnh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mô</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bệnh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học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giúp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cải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thiện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hiệu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suất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chất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lượng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quá</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trình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chẩn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đoán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bệnh</a:t>
            </a:r>
            <a:r>
              <a:rPr lang="en-US" sz="3000" dirty="0">
                <a:effectLst/>
                <a:latin typeface="Times New Roman" panose="02020603050405020304" pitchFamily="18" charset="0"/>
                <a:ea typeface="Calibri" panose="020F0502020204030204" pitchFamily="34" charset="0"/>
              </a:rPr>
              <a:t>. </a:t>
            </a:r>
          </a:p>
          <a:p>
            <a:pPr marL="457200" indent="-457200">
              <a:lnSpc>
                <a:spcPct val="150000"/>
              </a:lnSpc>
              <a:buFontTx/>
              <a:buChar char="-"/>
            </a:pPr>
            <a:endParaRPr lang="en-US" sz="3000" b="1"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0473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grpId="1"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1+ppt_w/2"/>
                                          </p:val>
                                        </p:tav>
                                      </p:tavLst>
                                    </p:anim>
                                    <p:anim calcmode="lin" valueType="num">
                                      <p:cBhvr additive="base">
                                        <p:cTn id="25" dur="500"/>
                                        <p:tgtEl>
                                          <p:spTgt spid="10"/>
                                        </p:tgtEl>
                                        <p:attrNameLst>
                                          <p:attrName>ppt_y</p:attrName>
                                        </p:attrNameLst>
                                      </p:cBhvr>
                                      <p:tavLst>
                                        <p:tav tm="0">
                                          <p:val>
                                            <p:strVal val="ppt_y"/>
                                          </p:val>
                                        </p:tav>
                                        <p:tav tm="100000">
                                          <p:val>
                                            <p:strVal val="ppt_y"/>
                                          </p:val>
                                        </p:tav>
                                      </p:tavLst>
                                    </p:anim>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grpId="1" nodeType="clickEffect">
                                  <p:stCondLst>
                                    <p:cond delay="0"/>
                                  </p:stCondLst>
                                  <p:childTnLst>
                                    <p:anim calcmode="lin" valueType="num">
                                      <p:cBhvr additive="base">
                                        <p:cTn id="36" dur="500"/>
                                        <p:tgtEl>
                                          <p:spTgt spid="17"/>
                                        </p:tgtEl>
                                        <p:attrNameLst>
                                          <p:attrName>ppt_x</p:attrName>
                                        </p:attrNameLst>
                                      </p:cBhvr>
                                      <p:tavLst>
                                        <p:tav tm="0">
                                          <p:val>
                                            <p:strVal val="ppt_x"/>
                                          </p:val>
                                        </p:tav>
                                        <p:tav tm="100000">
                                          <p:val>
                                            <p:strVal val="1+ppt_w/2"/>
                                          </p:val>
                                        </p:tav>
                                      </p:tavLst>
                                    </p:anim>
                                    <p:anim calcmode="lin" valueType="num">
                                      <p:cBhvr additive="base">
                                        <p:cTn id="37" dur="500"/>
                                        <p:tgtEl>
                                          <p:spTgt spid="17"/>
                                        </p:tgtEl>
                                        <p:attrNameLst>
                                          <p:attrName>ppt_y</p:attrName>
                                        </p:attrNameLst>
                                      </p:cBhvr>
                                      <p:tavLst>
                                        <p:tav tm="0">
                                          <p:val>
                                            <p:strVal val="ppt_y"/>
                                          </p:val>
                                        </p:tav>
                                        <p:tav tm="100000">
                                          <p:val>
                                            <p:strVal val="ppt_y"/>
                                          </p:val>
                                        </p:tav>
                                      </p:tavLst>
                                    </p:anim>
                                    <p:set>
                                      <p:cBhvr>
                                        <p:cTn id="38" dur="1" fill="hold">
                                          <p:stCondLst>
                                            <p:cond delay="499"/>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1" nodeType="clickEffect">
                                  <p:stCondLst>
                                    <p:cond delay="0"/>
                                  </p:stCondLst>
                                  <p:childTnLst>
                                    <p:anim calcmode="lin" valueType="num">
                                      <p:cBhvr additive="base">
                                        <p:cTn id="48" dur="500"/>
                                        <p:tgtEl>
                                          <p:spTgt spid="18"/>
                                        </p:tgtEl>
                                        <p:attrNameLst>
                                          <p:attrName>ppt_x</p:attrName>
                                        </p:attrNameLst>
                                      </p:cBhvr>
                                      <p:tavLst>
                                        <p:tav tm="0">
                                          <p:val>
                                            <p:strVal val="ppt_x"/>
                                          </p:val>
                                        </p:tav>
                                        <p:tav tm="100000">
                                          <p:val>
                                            <p:strVal val="1+ppt_w/2"/>
                                          </p:val>
                                        </p:tav>
                                      </p:tavLst>
                                    </p:anim>
                                    <p:anim calcmode="lin" valueType="num">
                                      <p:cBhvr additive="base">
                                        <p:cTn id="49" dur="500"/>
                                        <p:tgtEl>
                                          <p:spTgt spid="18"/>
                                        </p:tgtEl>
                                        <p:attrNameLst>
                                          <p:attrName>ppt_y</p:attrName>
                                        </p:attrNameLst>
                                      </p:cBhvr>
                                      <p:tavLst>
                                        <p:tav tm="0">
                                          <p:val>
                                            <p:strVal val="ppt_y"/>
                                          </p:val>
                                        </p:tav>
                                        <p:tav tm="100000">
                                          <p:val>
                                            <p:strVal val="ppt_y"/>
                                          </p:val>
                                        </p:tav>
                                      </p:tavLst>
                                    </p:anim>
                                    <p:set>
                                      <p:cBhvr>
                                        <p:cTn id="50" dur="1" fill="hold">
                                          <p:stCondLst>
                                            <p:cond delay="499"/>
                                          </p:stCondLst>
                                        </p:cTn>
                                        <p:tgtEl>
                                          <p:spTgt spid="1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2" fill="hold" grpId="1" nodeType="clickEffect">
                                  <p:stCondLst>
                                    <p:cond delay="0"/>
                                  </p:stCondLst>
                                  <p:childTnLst>
                                    <p:anim calcmode="lin" valueType="num">
                                      <p:cBhvr additive="base">
                                        <p:cTn id="60" dur="500"/>
                                        <p:tgtEl>
                                          <p:spTgt spid="19"/>
                                        </p:tgtEl>
                                        <p:attrNameLst>
                                          <p:attrName>ppt_x</p:attrName>
                                        </p:attrNameLst>
                                      </p:cBhvr>
                                      <p:tavLst>
                                        <p:tav tm="0">
                                          <p:val>
                                            <p:strVal val="ppt_x"/>
                                          </p:val>
                                        </p:tav>
                                        <p:tav tm="100000">
                                          <p:val>
                                            <p:strVal val="1+ppt_w/2"/>
                                          </p:val>
                                        </p:tav>
                                      </p:tavLst>
                                    </p:anim>
                                    <p:anim calcmode="lin" valueType="num">
                                      <p:cBhvr additive="base">
                                        <p:cTn id="61" dur="500"/>
                                        <p:tgtEl>
                                          <p:spTgt spid="19"/>
                                        </p:tgtEl>
                                        <p:attrNameLst>
                                          <p:attrName>ppt_y</p:attrName>
                                        </p:attrNameLst>
                                      </p:cBhvr>
                                      <p:tavLst>
                                        <p:tav tm="0">
                                          <p:val>
                                            <p:strVal val="ppt_y"/>
                                          </p:val>
                                        </p:tav>
                                        <p:tav tm="100000">
                                          <p:val>
                                            <p:strVal val="ppt_y"/>
                                          </p:val>
                                        </p:tav>
                                      </p:tavLst>
                                    </p:anim>
                                    <p:set>
                                      <p:cBhvr>
                                        <p:cTn id="6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0" grpId="0"/>
      <p:bldP spid="10" grpId="1"/>
      <p:bldP spid="17" grpId="0"/>
      <p:bldP spid="17" grpId="1"/>
      <p:bldP spid="18" grpId="0"/>
      <p:bldP spid="18" grpId="1"/>
      <p:bldP spid="19" grpId="0"/>
      <p:bldP spid="1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0B541-4702-D04B-0B74-AC1D20394850}"/>
              </a:ext>
            </a:extLst>
          </p:cNvPr>
          <p:cNvSpPr txBox="1"/>
          <p:nvPr/>
        </p:nvSpPr>
        <p:spPr>
          <a:xfrm>
            <a:off x="870035" y="485584"/>
            <a:ext cx="4631610" cy="480131"/>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en-US" sz="2800" b="1" kern="1200" dirty="0" err="1">
                <a:latin typeface="Times New Roman" panose="02020603050405020304" pitchFamily="18" charset="0"/>
                <a:cs typeface="Times New Roman" panose="02020603050405020304" pitchFamily="18" charset="0"/>
              </a:rPr>
              <a:t>Nghiên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cứu</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liên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quan</a:t>
            </a:r>
            <a:endParaRPr lang="vi-VN" sz="2800" b="1" kern="1200" dirty="0">
              <a:latin typeface="Times New Roman" panose="02020603050405020304" pitchFamily="18" charset="0"/>
              <a:cs typeface="Times New Roman" panose="02020603050405020304" pitchFamily="18" charset="0"/>
            </a:endParaRPr>
          </a:p>
        </p:txBody>
      </p:sp>
      <p:sp>
        <p:nvSpPr>
          <p:cNvPr id="7" name="矩形 9">
            <a:extLst>
              <a:ext uri="{FF2B5EF4-FFF2-40B4-BE49-F238E27FC236}">
                <a16:creationId xmlns:a16="http://schemas.microsoft.com/office/drawing/2014/main" id="{E3DD4B7E-9D15-4573-A4EA-F4B29F0E0E5D}"/>
              </a:ext>
            </a:extLst>
          </p:cNvPr>
          <p:cNvSpPr/>
          <p:nvPr/>
        </p:nvSpPr>
        <p:spPr>
          <a:xfrm>
            <a:off x="797267" y="1398021"/>
            <a:ext cx="743938" cy="461665"/>
          </a:xfrm>
          <a:prstGeom prst="rect">
            <a:avLst/>
          </a:prstGeom>
        </p:spPr>
        <p:txBody>
          <a:bodyPr wrap="square">
            <a:spAutoFit/>
          </a:bodyPr>
          <a:lstStyle/>
          <a:p>
            <a:pPr fontAlgn="auto">
              <a:spcBef>
                <a:spcPts val="0"/>
              </a:spcBef>
              <a:spcAft>
                <a:spcPts val="0"/>
              </a:spcAft>
              <a:defRPr/>
            </a:pPr>
            <a:r>
              <a:rPr lang="en-US" altLang="zh-CN" sz="2400" spc="300">
                <a:solidFill>
                  <a:schemeClr val="bg1"/>
                </a:solidFill>
                <a:latin typeface=".VnBahamasBH" panose="020BE200000000000000" pitchFamily="34" charset="0"/>
                <a:ea typeface="字魂59号-创粗黑" panose="00000500000000000000" pitchFamily="2" charset="-122"/>
                <a:cs typeface="+mn-ea"/>
                <a:sym typeface="字魂59号-创粗黑" panose="00000500000000000000" pitchFamily="2" charset="-122"/>
              </a:rPr>
              <a:t>02</a:t>
            </a:r>
            <a:endParaRPr lang="zh-CN" altLang="en-US" sz="2400" spc="300" dirty="0">
              <a:solidFill>
                <a:schemeClr val="bg1"/>
              </a:solidFill>
              <a:latin typeface=".VnBahamasBH" panose="020BE200000000000000" pitchFamily="34" charset="0"/>
              <a:ea typeface="字魂59号-创粗黑" panose="00000500000000000000" pitchFamily="2" charset="-122"/>
              <a:cs typeface="+mn-ea"/>
              <a:sym typeface="字魂59号-创粗黑" panose="00000500000000000000" pitchFamily="2" charset="-122"/>
            </a:endParaRPr>
          </a:p>
        </p:txBody>
      </p:sp>
      <p:grpSp>
        <p:nvGrpSpPr>
          <p:cNvPr id="5" name="Group 4">
            <a:extLst>
              <a:ext uri="{FF2B5EF4-FFF2-40B4-BE49-F238E27FC236}">
                <a16:creationId xmlns:a16="http://schemas.microsoft.com/office/drawing/2014/main" id="{FD431354-70EB-427A-B866-CF87D5BEF52D}"/>
              </a:ext>
            </a:extLst>
          </p:cNvPr>
          <p:cNvGrpSpPr/>
          <p:nvPr/>
        </p:nvGrpSpPr>
        <p:grpSpPr>
          <a:xfrm>
            <a:off x="-863778" y="-466725"/>
            <a:ext cx="13265327" cy="7972888"/>
            <a:chOff x="-863778" y="-466725"/>
            <a:chExt cx="13265327" cy="7972888"/>
          </a:xfrm>
        </p:grpSpPr>
        <p:sp>
          <p:nvSpPr>
            <p:cNvPr id="6" name="Rectangle 5">
              <a:extLst>
                <a:ext uri="{FF2B5EF4-FFF2-40B4-BE49-F238E27FC236}">
                  <a16:creationId xmlns:a16="http://schemas.microsoft.com/office/drawing/2014/main" id="{74F49822-8C01-40EA-8356-FD291365F546}"/>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D841A677-7C4D-4D33-9397-A920E62F25A8}"/>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a:extLst>
                <a:ext uri="{FF2B5EF4-FFF2-40B4-BE49-F238E27FC236}">
                  <a16:creationId xmlns:a16="http://schemas.microsoft.com/office/drawing/2014/main" id="{D7BDDAC7-228F-42C5-AF00-F8AD5585D619}"/>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BA00CFC6-24F5-4C31-A5BE-DE53C10467DB}"/>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4" name="Picture 3">
            <a:extLst>
              <a:ext uri="{FF2B5EF4-FFF2-40B4-BE49-F238E27FC236}">
                <a16:creationId xmlns:a16="http://schemas.microsoft.com/office/drawing/2014/main" id="{0B2346B5-31C1-46E4-AF40-5D08C785B044}"/>
              </a:ext>
            </a:extLst>
          </p:cNvPr>
          <p:cNvPicPr>
            <a:picLocks noChangeAspect="1"/>
          </p:cNvPicPr>
          <p:nvPr/>
        </p:nvPicPr>
        <p:blipFill>
          <a:blip r:embed="rId2"/>
          <a:stretch>
            <a:fillRect/>
          </a:stretch>
        </p:blipFill>
        <p:spPr>
          <a:xfrm>
            <a:off x="797267" y="988252"/>
            <a:ext cx="5229955" cy="1876687"/>
          </a:xfrm>
          <a:prstGeom prst="rect">
            <a:avLst/>
          </a:prstGeom>
        </p:spPr>
      </p:pic>
      <p:sp>
        <p:nvSpPr>
          <p:cNvPr id="12" name="TextBox 11">
            <a:extLst>
              <a:ext uri="{FF2B5EF4-FFF2-40B4-BE49-F238E27FC236}">
                <a16:creationId xmlns:a16="http://schemas.microsoft.com/office/drawing/2014/main" id="{616C5487-EB0D-46E7-B1DC-F3FD1BBB4932}"/>
              </a:ext>
            </a:extLst>
          </p:cNvPr>
          <p:cNvSpPr txBox="1"/>
          <p:nvPr/>
        </p:nvSpPr>
        <p:spPr>
          <a:xfrm>
            <a:off x="6604000" y="1326430"/>
            <a:ext cx="4790733" cy="1200329"/>
          </a:xfrm>
          <a:prstGeom prst="rect">
            <a:avLst/>
          </a:prstGeom>
          <a:noFill/>
        </p:spPr>
        <p:txBody>
          <a:bodyPr wrap="square" rtlCol="0">
            <a:spAutoFit/>
          </a:bodyPr>
          <a:lstStyle/>
          <a:p>
            <a:r>
              <a:rPr lang="en-US" sz="3600" b="1" i="0" dirty="0">
                <a:solidFill>
                  <a:srgbClr val="202124"/>
                </a:solidFill>
                <a:effectLst/>
                <a:latin typeface="zeitung"/>
              </a:rPr>
              <a:t>Lung </a:t>
            </a:r>
            <a:r>
              <a:rPr lang="en-US" sz="3600" b="1" dirty="0">
                <a:solidFill>
                  <a:srgbClr val="202124"/>
                </a:solidFill>
                <a:latin typeface="zeitung"/>
              </a:rPr>
              <a:t>Cancer Detection</a:t>
            </a:r>
          </a:p>
          <a:p>
            <a:r>
              <a:rPr lang="en-US" sz="3600" b="1" dirty="0">
                <a:solidFill>
                  <a:srgbClr val="202124"/>
                </a:solidFill>
                <a:latin typeface="zeitung"/>
              </a:rPr>
              <a:t>[ 99.4 % Accurate ] </a:t>
            </a:r>
            <a:endParaRPr lang="en-US" sz="3600" b="1" i="0" dirty="0">
              <a:solidFill>
                <a:srgbClr val="202124"/>
              </a:solidFill>
              <a:effectLst/>
              <a:latin typeface="zeitung"/>
            </a:endParaRPr>
          </a:p>
        </p:txBody>
      </p:sp>
      <p:pic>
        <p:nvPicPr>
          <p:cNvPr id="2050" name="Picture 2">
            <a:extLst>
              <a:ext uri="{FF2B5EF4-FFF2-40B4-BE49-F238E27FC236}">
                <a16:creationId xmlns:a16="http://schemas.microsoft.com/office/drawing/2014/main" id="{D8310153-2F12-4294-A682-6ADCF3622E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081"/>
          <a:stretch/>
        </p:blipFill>
        <p:spPr bwMode="auto">
          <a:xfrm>
            <a:off x="6096000" y="3493173"/>
            <a:ext cx="5119955" cy="25890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555FD5DB-6AB8-4985-8B40-3ED532A942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918"/>
          <a:stretch/>
        </p:blipFill>
        <p:spPr bwMode="auto">
          <a:xfrm>
            <a:off x="870035" y="3571351"/>
            <a:ext cx="5119956" cy="249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212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1+#ppt_w/2"/>
                                          </p:val>
                                        </p:tav>
                                        <p:tav tm="100000">
                                          <p:val>
                                            <p:strVal val="#ppt_x"/>
                                          </p:val>
                                        </p:tav>
                                      </p:tavLst>
                                    </p:anim>
                                    <p:anim calcmode="lin" valueType="num">
                                      <p:cBhvr additive="base">
                                        <p:cTn id="12"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750" fill="hold"/>
                                        <p:tgtEl>
                                          <p:spTgt spid="14"/>
                                        </p:tgtEl>
                                        <p:attrNameLst>
                                          <p:attrName>ppt_x</p:attrName>
                                        </p:attrNameLst>
                                      </p:cBhvr>
                                      <p:tavLst>
                                        <p:tav tm="0">
                                          <p:val>
                                            <p:strVal val="1+#ppt_w/2"/>
                                          </p:val>
                                        </p:tav>
                                        <p:tav tm="100000">
                                          <p:val>
                                            <p:strVal val="#ppt_x"/>
                                          </p:val>
                                        </p:tav>
                                      </p:tavLst>
                                    </p:anim>
                                    <p:anim calcmode="lin" valueType="num">
                                      <p:cBhvr additive="base">
                                        <p:cTn id="18" dur="750" fill="hold"/>
                                        <p:tgtEl>
                                          <p:spTgt spid="1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 calcmode="lin" valueType="num">
                                      <p:cBhvr additive="base">
                                        <p:cTn id="21" dur="750" fill="hold"/>
                                        <p:tgtEl>
                                          <p:spTgt spid="2050"/>
                                        </p:tgtEl>
                                        <p:attrNameLst>
                                          <p:attrName>ppt_x</p:attrName>
                                        </p:attrNameLst>
                                      </p:cBhvr>
                                      <p:tavLst>
                                        <p:tav tm="0">
                                          <p:val>
                                            <p:strVal val="1+#ppt_w/2"/>
                                          </p:val>
                                        </p:tav>
                                        <p:tav tm="100000">
                                          <p:val>
                                            <p:strVal val="#ppt_x"/>
                                          </p:val>
                                        </p:tav>
                                      </p:tavLst>
                                    </p:anim>
                                    <p:anim calcmode="lin" valueType="num">
                                      <p:cBhvr additive="base">
                                        <p:cTn id="22" dur="75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7F20DD54-8F96-4208-980B-5A76C4692AF1}"/>
              </a:ext>
            </a:extLst>
          </p:cNvPr>
          <p:cNvSpPr txBox="1">
            <a:spLocks/>
          </p:cNvSpPr>
          <p:nvPr/>
        </p:nvSpPr>
        <p:spPr>
          <a:xfrm>
            <a:off x="684273" y="409125"/>
            <a:ext cx="4524753" cy="53824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3733" b="1" dirty="0" err="1">
                <a:solidFill>
                  <a:srgbClr val="0B3EA2"/>
                </a:solidFill>
                <a:latin typeface="Times New Roman" panose="02020603050405020304" pitchFamily="18" charset="0"/>
                <a:cs typeface="Times New Roman" panose="02020603050405020304" pitchFamily="18" charset="0"/>
              </a:rPr>
              <a:t>Phương</a:t>
            </a:r>
            <a:r>
              <a:rPr lang="en-US" sz="3733" b="1" dirty="0">
                <a:solidFill>
                  <a:srgbClr val="0B3EA2"/>
                </a:solidFill>
                <a:latin typeface="Times New Roman" panose="02020603050405020304" pitchFamily="18" charset="0"/>
                <a:cs typeface="Times New Roman" panose="02020603050405020304" pitchFamily="18" charset="0"/>
              </a:rPr>
              <a:t> </a:t>
            </a:r>
            <a:r>
              <a:rPr lang="en-US" sz="3733" b="1" dirty="0" err="1">
                <a:solidFill>
                  <a:srgbClr val="0B3EA2"/>
                </a:solidFill>
                <a:latin typeface="Times New Roman" panose="02020603050405020304" pitchFamily="18" charset="0"/>
                <a:cs typeface="Times New Roman" panose="02020603050405020304" pitchFamily="18" charset="0"/>
              </a:rPr>
              <a:t>pháp</a:t>
            </a:r>
            <a:r>
              <a:rPr lang="en-US" sz="3733" b="1" dirty="0">
                <a:solidFill>
                  <a:srgbClr val="0B3EA2"/>
                </a:solidFill>
                <a:latin typeface="Times New Roman" panose="02020603050405020304" pitchFamily="18" charset="0"/>
                <a:cs typeface="Times New Roman" panose="02020603050405020304" pitchFamily="18" charset="0"/>
              </a:rPr>
              <a:t> </a:t>
            </a:r>
            <a:r>
              <a:rPr lang="en-US" sz="3733" b="1" dirty="0" err="1">
                <a:solidFill>
                  <a:srgbClr val="0B3EA2"/>
                </a:solidFill>
                <a:latin typeface="Times New Roman" panose="02020603050405020304" pitchFamily="18" charset="0"/>
                <a:cs typeface="Times New Roman" panose="02020603050405020304" pitchFamily="18" charset="0"/>
              </a:rPr>
              <a:t>đề</a:t>
            </a:r>
            <a:r>
              <a:rPr lang="en-US" sz="3733" b="1" dirty="0">
                <a:solidFill>
                  <a:srgbClr val="0B3EA2"/>
                </a:solidFill>
                <a:latin typeface="Times New Roman" panose="02020603050405020304" pitchFamily="18" charset="0"/>
                <a:cs typeface="Times New Roman" panose="02020603050405020304" pitchFamily="18" charset="0"/>
              </a:rPr>
              <a:t> </a:t>
            </a:r>
            <a:r>
              <a:rPr lang="en-US" sz="3733" b="1" dirty="0" err="1">
                <a:solidFill>
                  <a:srgbClr val="0B3EA2"/>
                </a:solidFill>
                <a:latin typeface="Times New Roman" panose="02020603050405020304" pitchFamily="18" charset="0"/>
                <a:cs typeface="Times New Roman" panose="02020603050405020304" pitchFamily="18" charset="0"/>
              </a:rPr>
              <a:t>xuất</a:t>
            </a:r>
            <a:endParaRPr lang="en-US" sz="3733" b="1" dirty="0">
              <a:solidFill>
                <a:srgbClr val="0B3EA2"/>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64AC3AE-4BB4-4468-ADB7-3B94C58CCE3D}"/>
              </a:ext>
            </a:extLst>
          </p:cNvPr>
          <p:cNvGrpSpPr/>
          <p:nvPr/>
        </p:nvGrpSpPr>
        <p:grpSpPr>
          <a:xfrm>
            <a:off x="-863778" y="-466725"/>
            <a:ext cx="13265327" cy="7972888"/>
            <a:chOff x="-863778" y="-466725"/>
            <a:chExt cx="13265327" cy="7972888"/>
          </a:xfrm>
        </p:grpSpPr>
        <p:sp>
          <p:nvSpPr>
            <p:cNvPr id="5" name="Rectangle 4">
              <a:extLst>
                <a:ext uri="{FF2B5EF4-FFF2-40B4-BE49-F238E27FC236}">
                  <a16:creationId xmlns:a16="http://schemas.microsoft.com/office/drawing/2014/main" id="{445D9009-D3BE-4785-A03F-920FA53EEA90}"/>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671DED6F-FC09-4E29-910B-E3231051B511}"/>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A6575932-8F25-45D4-B5AB-C3088208F220}"/>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D6FF4C1C-2450-4CAB-8FEA-7FA526BDF2BE}"/>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aphicFrame>
        <p:nvGraphicFramePr>
          <p:cNvPr id="3" name="Table 2">
            <a:extLst>
              <a:ext uri="{FF2B5EF4-FFF2-40B4-BE49-F238E27FC236}">
                <a16:creationId xmlns:a16="http://schemas.microsoft.com/office/drawing/2014/main" id="{D805975E-E50F-4FBE-B798-629ED0A54B3B}"/>
              </a:ext>
            </a:extLst>
          </p:cNvPr>
          <p:cNvGraphicFramePr>
            <a:graphicFrameLocks noGrp="1"/>
          </p:cNvGraphicFramePr>
          <p:nvPr>
            <p:extLst>
              <p:ext uri="{D42A27DB-BD31-4B8C-83A1-F6EECF244321}">
                <p14:modId xmlns:p14="http://schemas.microsoft.com/office/powerpoint/2010/main" val="2689150501"/>
              </p:ext>
            </p:extLst>
          </p:nvPr>
        </p:nvGraphicFramePr>
        <p:xfrm>
          <a:off x="684273" y="1073504"/>
          <a:ext cx="10967796" cy="5640995"/>
        </p:xfrm>
        <a:graphic>
          <a:graphicData uri="http://schemas.openxmlformats.org/drawingml/2006/table">
            <a:tbl>
              <a:tblPr firstRow="1" firstCol="1" bandRow="1">
                <a:tableStyleId>{5C22544A-7EE6-4342-B048-85BDC9FD1C3A}</a:tableStyleId>
              </a:tblPr>
              <a:tblGrid>
                <a:gridCol w="1623425">
                  <a:extLst>
                    <a:ext uri="{9D8B030D-6E8A-4147-A177-3AD203B41FA5}">
                      <a16:colId xmlns:a16="http://schemas.microsoft.com/office/drawing/2014/main" val="2629305622"/>
                    </a:ext>
                  </a:extLst>
                </a:gridCol>
                <a:gridCol w="1623425">
                  <a:extLst>
                    <a:ext uri="{9D8B030D-6E8A-4147-A177-3AD203B41FA5}">
                      <a16:colId xmlns:a16="http://schemas.microsoft.com/office/drawing/2014/main" val="953929715"/>
                    </a:ext>
                  </a:extLst>
                </a:gridCol>
                <a:gridCol w="1623425">
                  <a:extLst>
                    <a:ext uri="{9D8B030D-6E8A-4147-A177-3AD203B41FA5}">
                      <a16:colId xmlns:a16="http://schemas.microsoft.com/office/drawing/2014/main" val="97168190"/>
                    </a:ext>
                  </a:extLst>
                </a:gridCol>
                <a:gridCol w="1623425">
                  <a:extLst>
                    <a:ext uri="{9D8B030D-6E8A-4147-A177-3AD203B41FA5}">
                      <a16:colId xmlns:a16="http://schemas.microsoft.com/office/drawing/2014/main" val="3490418210"/>
                    </a:ext>
                  </a:extLst>
                </a:gridCol>
                <a:gridCol w="1623425">
                  <a:extLst>
                    <a:ext uri="{9D8B030D-6E8A-4147-A177-3AD203B41FA5}">
                      <a16:colId xmlns:a16="http://schemas.microsoft.com/office/drawing/2014/main" val="473601323"/>
                    </a:ext>
                  </a:extLst>
                </a:gridCol>
                <a:gridCol w="1623425">
                  <a:extLst>
                    <a:ext uri="{9D8B030D-6E8A-4147-A177-3AD203B41FA5}">
                      <a16:colId xmlns:a16="http://schemas.microsoft.com/office/drawing/2014/main" val="250916503"/>
                    </a:ext>
                  </a:extLst>
                </a:gridCol>
                <a:gridCol w="1227246">
                  <a:extLst>
                    <a:ext uri="{9D8B030D-6E8A-4147-A177-3AD203B41FA5}">
                      <a16:colId xmlns:a16="http://schemas.microsoft.com/office/drawing/2014/main" val="317883596"/>
                    </a:ext>
                  </a:extLst>
                </a:gridCol>
              </a:tblGrid>
              <a:tr h="373670">
                <a:tc>
                  <a:txBody>
                    <a:bodyPr/>
                    <a:lstStyle/>
                    <a:p>
                      <a:pPr algn="ctr">
                        <a:lnSpc>
                          <a:spcPct val="150000"/>
                        </a:lnSpc>
                        <a:spcBef>
                          <a:spcPts val="300"/>
                        </a:spcBef>
                        <a:spcAft>
                          <a:spcPts val="300"/>
                        </a:spcAft>
                      </a:pPr>
                      <a:r>
                        <a:rPr lang="en-US" sz="1600" dirty="0" err="1">
                          <a:effectLst/>
                          <a:latin typeface="Times New Roman" panose="02020603050405020304" pitchFamily="18" charset="0"/>
                          <a:cs typeface="Times New Roman" panose="02020603050405020304" pitchFamily="18" charset="0"/>
                        </a:rPr>
                        <a:t>Kịch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bản</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Mạng huấn luyện</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Dữ liệu</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Learning rate</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Num_steps</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Num classes</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Size</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tc>
                <a:extLst>
                  <a:ext uri="{0D108BD9-81ED-4DB2-BD59-A6C34878D82A}">
                    <a16:rowId xmlns:a16="http://schemas.microsoft.com/office/drawing/2014/main" val="1988217182"/>
                  </a:ext>
                </a:extLst>
              </a:tr>
              <a:tr h="969912">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1</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CNN( </a:t>
                      </a:r>
                      <a:r>
                        <a:rPr lang="en-US" sz="1600" dirty="0" err="1">
                          <a:effectLst/>
                          <a:latin typeface="Times New Roman" panose="02020603050405020304" pitchFamily="18" charset="0"/>
                          <a:cs typeface="Times New Roman" panose="02020603050405020304" pitchFamily="18" charset="0"/>
                        </a:rPr>
                        <a:t>tư</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xây</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dựng</a:t>
                      </a:r>
                      <a:r>
                        <a:rPr lang="en-US" sz="1600" dirty="0">
                          <a:effectLst/>
                          <a:latin typeface="Times New Roman" panose="02020603050405020304" pitchFamily="18" charset="0"/>
                          <a:cs typeface="Times New Roman" panose="02020603050405020304" pitchFamily="18" charset="0"/>
                        </a:rPr>
                        <a:t>)</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Lung Cancer Histopathological Images</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0.001</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200</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3</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256x256</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1535105779"/>
                  </a:ext>
                </a:extLst>
              </a:tr>
              <a:tr h="969912">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InceptionV3</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Lung Cancer Histopathological Images</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0.001</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200</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3</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256x256</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490041772"/>
                  </a:ext>
                </a:extLst>
              </a:tr>
              <a:tr h="969912">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3</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VGG16</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Lung Cancer Histopathological Images</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0.001</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200</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3</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256x256</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2687512046"/>
                  </a:ext>
                </a:extLst>
              </a:tr>
              <a:tr h="969912">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4</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ResNet152V2</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Lung Cancer Histopathological Images</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0.001</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200</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3</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256x256</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2314003824"/>
                  </a:ext>
                </a:extLst>
              </a:tr>
              <a:tr h="969912">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5</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Xception</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Lung Cancer Histopathological Images</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0.001</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200</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3</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256x256</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514667484"/>
                  </a:ext>
                </a:extLst>
              </a:tr>
            </a:tbl>
          </a:graphicData>
        </a:graphic>
      </p:graphicFrame>
    </p:spTree>
    <p:extLst>
      <p:ext uri="{BB962C8B-B14F-4D97-AF65-F5344CB8AC3E}">
        <p14:creationId xmlns:p14="http://schemas.microsoft.com/office/powerpoint/2010/main" val="2018588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022" y="560704"/>
            <a:ext cx="5021258" cy="757130"/>
          </a:xfrm>
          <a:prstGeom prst="rect">
            <a:avLst/>
          </a:prstGeom>
        </p:spPr>
        <p:txBody>
          <a:bodyPr wrap="square">
            <a:spAutoFit/>
          </a:bodyPr>
          <a:lstStyle/>
          <a:p>
            <a:pPr lvl="0" defTabSz="1733550">
              <a:lnSpc>
                <a:spcPct val="90000"/>
              </a:lnSpc>
              <a:spcBef>
                <a:spcPct val="0"/>
              </a:spcBef>
              <a:spcAft>
                <a:spcPct val="35000"/>
              </a:spcAft>
            </a:pPr>
            <a:r>
              <a:rPr lang="en-US" sz="4800" b="1">
                <a:solidFill>
                  <a:schemeClr val="tx2"/>
                </a:solidFill>
                <a:latin typeface="Times New Roman" panose="02020603050405020304" pitchFamily="18" charset="0"/>
                <a:cs typeface="Times New Roman" panose="02020603050405020304" pitchFamily="18" charset="0"/>
              </a:rPr>
              <a:t>Kết quả</a:t>
            </a:r>
            <a:endParaRPr lang="vi-VN" sz="4800" b="1" dirty="0">
              <a:solidFill>
                <a:schemeClr val="tx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76905" y="1294093"/>
            <a:ext cx="5459026" cy="666786"/>
          </a:xfrm>
          <a:prstGeom prst="rect">
            <a:avLst/>
          </a:prstGeom>
          <a:noFill/>
        </p:spPr>
        <p:txBody>
          <a:bodyPr wrap="square" rtlCol="0">
            <a:spAutoFit/>
          </a:bodyPr>
          <a:lstStyle/>
          <a:p>
            <a:pPr marL="228594" indent="-228594">
              <a:buFont typeface="Wingdings" panose="05000000000000000000" pitchFamily="2" charset="2"/>
              <a:buChar char="v"/>
            </a:pP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Môi</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trường</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tập</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dữ</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liệu</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pSp>
        <p:nvGrpSpPr>
          <p:cNvPr id="4" name="Group 3">
            <a:extLst>
              <a:ext uri="{FF2B5EF4-FFF2-40B4-BE49-F238E27FC236}">
                <a16:creationId xmlns:a16="http://schemas.microsoft.com/office/drawing/2014/main" id="{347B14D7-D1EA-461E-9DA8-4C62193401E3}"/>
              </a:ext>
            </a:extLst>
          </p:cNvPr>
          <p:cNvGrpSpPr/>
          <p:nvPr/>
        </p:nvGrpSpPr>
        <p:grpSpPr>
          <a:xfrm>
            <a:off x="-863778" y="-466725"/>
            <a:ext cx="13265327" cy="7972888"/>
            <a:chOff x="-863778" y="-466725"/>
            <a:chExt cx="13265327" cy="7972888"/>
          </a:xfrm>
        </p:grpSpPr>
        <p:sp>
          <p:nvSpPr>
            <p:cNvPr id="5" name="Rectangle 4">
              <a:extLst>
                <a:ext uri="{FF2B5EF4-FFF2-40B4-BE49-F238E27FC236}">
                  <a16:creationId xmlns:a16="http://schemas.microsoft.com/office/drawing/2014/main" id="{B0B77676-ECC5-40E9-9936-066A550937F8}"/>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CEF713EB-95B2-4F4D-91A0-FDAA44A560B4}"/>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57E5974A-6197-4A51-885E-00662DA7EB42}"/>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925CF735-42D1-45DC-B0DE-079DF7715161}"/>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TextBox 8">
            <a:extLst>
              <a:ext uri="{FF2B5EF4-FFF2-40B4-BE49-F238E27FC236}">
                <a16:creationId xmlns:a16="http://schemas.microsoft.com/office/drawing/2014/main" id="{F81167F3-86C9-4BAB-8478-6907E5DF8CE9}"/>
              </a:ext>
            </a:extLst>
          </p:cNvPr>
          <p:cNvSpPr txBox="1"/>
          <p:nvPr/>
        </p:nvSpPr>
        <p:spPr>
          <a:xfrm>
            <a:off x="984433" y="2142881"/>
            <a:ext cx="10443166" cy="3323987"/>
          </a:xfrm>
          <a:prstGeom prst="rect">
            <a:avLst/>
          </a:prstGeom>
          <a:noFill/>
        </p:spPr>
        <p:txBody>
          <a:bodyPr wrap="square" rtlCol="0">
            <a:spAutoFit/>
          </a:bodyPr>
          <a:lstStyle/>
          <a:p>
            <a:r>
              <a:rPr lang="en-US" sz="3000" dirty="0" err="1">
                <a:solidFill>
                  <a:srgbClr val="000000"/>
                </a:solidFill>
                <a:effectLst/>
                <a:latin typeface="Times New Roman" panose="02020603050405020304" pitchFamily="18" charset="0"/>
                <a:ea typeface="Calibri" panose="020F0502020204030204" pitchFamily="34" charset="0"/>
              </a:rPr>
              <a:t>Hệ</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thống</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được</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cải</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đặt</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bằng</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ngôn</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ngữ</a:t>
            </a:r>
            <a:r>
              <a:rPr lang="en-US" sz="3000" dirty="0">
                <a:solidFill>
                  <a:srgbClr val="000000"/>
                </a:solidFill>
                <a:effectLst/>
                <a:latin typeface="Times New Roman" panose="02020603050405020304" pitchFamily="18" charset="0"/>
                <a:ea typeface="Calibri" panose="020F0502020204030204" pitchFamily="34" charset="0"/>
              </a:rPr>
              <a:t> Python </a:t>
            </a:r>
            <a:r>
              <a:rPr lang="en-US" sz="3000" dirty="0" err="1">
                <a:solidFill>
                  <a:srgbClr val="000000"/>
                </a:solidFill>
                <a:effectLst/>
                <a:latin typeface="Times New Roman" panose="02020603050405020304" pitchFamily="18" charset="0"/>
                <a:ea typeface="Calibri" panose="020F0502020204030204" pitchFamily="34" charset="0"/>
              </a:rPr>
              <a:t>và</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chạy</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trên</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cùng</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một</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môi</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trường</a:t>
            </a:r>
            <a:r>
              <a:rPr lang="en-US" sz="3000" dirty="0">
                <a:solidFill>
                  <a:srgbClr val="000000"/>
                </a:solidFill>
                <a:effectLst/>
                <a:latin typeface="Times New Roman" panose="02020603050405020304" pitchFamily="18" charset="0"/>
                <a:ea typeface="Calibri" panose="020F0502020204030204" pitchFamily="34" charset="0"/>
              </a:rPr>
              <a:t> Google </a:t>
            </a:r>
            <a:r>
              <a:rPr lang="en-US" sz="3000" dirty="0" err="1">
                <a:solidFill>
                  <a:srgbClr val="000000"/>
                </a:solidFill>
                <a:effectLst/>
                <a:latin typeface="Times New Roman" panose="02020603050405020304" pitchFamily="18" charset="0"/>
                <a:ea typeface="Calibri" panose="020F0502020204030204" pitchFamily="34" charset="0"/>
              </a:rPr>
              <a:t>Colab</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bộ</a:t>
            </a:r>
            <a:r>
              <a:rPr lang="en-US" sz="3000" dirty="0">
                <a:solidFill>
                  <a:srgbClr val="000000"/>
                </a:solidFill>
                <a:effectLst/>
                <a:latin typeface="Times New Roman" panose="02020603050405020304" pitchFamily="18" charset="0"/>
                <a:ea typeface="Calibri" panose="020F0502020204030204" pitchFamily="34" charset="0"/>
              </a:rPr>
              <a:t> vi </a:t>
            </a:r>
            <a:r>
              <a:rPr lang="en-US" sz="3000" dirty="0" err="1">
                <a:solidFill>
                  <a:srgbClr val="000000"/>
                </a:solidFill>
                <a:effectLst/>
                <a:latin typeface="Times New Roman" panose="02020603050405020304" pitchFamily="18" charset="0"/>
                <a:ea typeface="Calibri" panose="020F0502020204030204" pitchFamily="34" charset="0"/>
              </a:rPr>
              <a:t>xử</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lý</a:t>
            </a:r>
            <a:r>
              <a:rPr lang="en-US" sz="3000" dirty="0">
                <a:solidFill>
                  <a:srgbClr val="000000"/>
                </a:solidFill>
                <a:effectLst/>
                <a:latin typeface="Times New Roman" panose="02020603050405020304" pitchFamily="18" charset="0"/>
                <a:ea typeface="Calibri" panose="020F0502020204030204" pitchFamily="34" charset="0"/>
              </a:rPr>
              <a:t> Intel® Xeon® 2.00 GHz </a:t>
            </a:r>
            <a:r>
              <a:rPr lang="en-US" sz="3000" dirty="0" err="1">
                <a:solidFill>
                  <a:srgbClr val="000000"/>
                </a:solidFill>
                <a:effectLst/>
                <a:latin typeface="Times New Roman" panose="02020603050405020304" pitchFamily="18" charset="0"/>
                <a:ea typeface="Calibri" panose="020F0502020204030204" pitchFamily="34" charset="0"/>
              </a:rPr>
              <a:t>bộ</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nhớ</a:t>
            </a:r>
            <a:r>
              <a:rPr lang="en-US" sz="3000" dirty="0">
                <a:solidFill>
                  <a:srgbClr val="000000"/>
                </a:solidFill>
                <a:effectLst/>
                <a:latin typeface="Times New Roman" panose="02020603050405020304" pitchFamily="18" charset="0"/>
                <a:ea typeface="Calibri" panose="020F0502020204030204" pitchFamily="34" charset="0"/>
              </a:rPr>
              <a:t> RAM 25 GB, Google </a:t>
            </a:r>
            <a:r>
              <a:rPr lang="en-US" sz="3000" dirty="0" err="1">
                <a:solidFill>
                  <a:srgbClr val="000000"/>
                </a:solidFill>
                <a:effectLst/>
                <a:latin typeface="Times New Roman" panose="02020603050405020304" pitchFamily="18" charset="0"/>
                <a:ea typeface="Calibri" panose="020F0502020204030204" pitchFamily="34" charset="0"/>
              </a:rPr>
              <a:t>Colab</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hỗ</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trợ</a:t>
            </a:r>
            <a:r>
              <a:rPr lang="en-US" sz="3000" dirty="0">
                <a:solidFill>
                  <a:srgbClr val="000000"/>
                </a:solidFill>
                <a:effectLst/>
                <a:latin typeface="Times New Roman" panose="02020603050405020304" pitchFamily="18" charset="0"/>
                <a:ea typeface="Calibri" panose="020F0502020204030204" pitchFamily="34" charset="0"/>
              </a:rPr>
              <a:t> GPU </a:t>
            </a:r>
            <a:r>
              <a:rPr lang="en-US" sz="3000" dirty="0" err="1">
                <a:solidFill>
                  <a:srgbClr val="000000"/>
                </a:solidFill>
                <a:effectLst/>
                <a:latin typeface="Times New Roman" panose="02020603050405020304" pitchFamily="18" charset="0"/>
                <a:ea typeface="Calibri" panose="020F0502020204030204" pitchFamily="34" charset="0"/>
              </a:rPr>
              <a:t>với</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các</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tùy</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chọn</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như</a:t>
            </a:r>
            <a:r>
              <a:rPr lang="en-US" sz="3000" dirty="0">
                <a:solidFill>
                  <a:srgbClr val="000000"/>
                </a:solidFill>
                <a:effectLst/>
                <a:latin typeface="Times New Roman" panose="02020603050405020304" pitchFamily="18" charset="0"/>
                <a:ea typeface="Calibri" panose="020F0502020204030204" pitchFamily="34" charset="0"/>
              </a:rPr>
              <a:t> GPU Nvidia Tesla T4, A100, V100. </a:t>
            </a:r>
            <a:r>
              <a:rPr lang="en-US" sz="3000" dirty="0" err="1">
                <a:solidFill>
                  <a:srgbClr val="000000"/>
                </a:solidFill>
                <a:effectLst/>
                <a:latin typeface="Times New Roman" panose="02020603050405020304" pitchFamily="18" charset="0"/>
                <a:ea typeface="Calibri" panose="020F0502020204030204" pitchFamily="34" charset="0"/>
              </a:rPr>
              <a:t>Thư</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viện</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hỗ</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trợ</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huấn</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luyện</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mô</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hình</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mạng</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sử</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dụng</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là</a:t>
            </a:r>
            <a:r>
              <a:rPr lang="en-US" sz="3000" dirty="0">
                <a:solidFill>
                  <a:srgbClr val="000000"/>
                </a:solidFill>
                <a:effectLst/>
                <a:latin typeface="Times New Roman" panose="02020603050405020304" pitchFamily="18" charset="0"/>
                <a:ea typeface="Calibri" panose="020F0502020204030204" pitchFamily="34" charset="0"/>
              </a:rPr>
              <a:t> </a:t>
            </a:r>
            <a:r>
              <a:rPr lang="en-US" sz="3000" dirty="0" err="1">
                <a:solidFill>
                  <a:srgbClr val="000000"/>
                </a:solidFill>
                <a:effectLst/>
                <a:latin typeface="Times New Roman" panose="02020603050405020304" pitchFamily="18" charset="0"/>
                <a:ea typeface="Calibri" panose="020F0502020204030204" pitchFamily="34" charset="0"/>
              </a:rPr>
              <a:t>Tensorflow</a:t>
            </a:r>
            <a:r>
              <a:rPr lang="en-US" sz="3000" dirty="0">
                <a:solidFill>
                  <a:srgbClr val="000000"/>
                </a:solidFill>
                <a:effectLst/>
                <a:latin typeface="Times New Roman" panose="02020603050405020304" pitchFamily="18" charset="0"/>
                <a:ea typeface="Calibri" panose="020F0502020204030204" pitchFamily="34" charset="0"/>
              </a:rPr>
              <a:t> v2.12.0.</a:t>
            </a:r>
          </a:p>
          <a:p>
            <a:endParaRPr lang="vi-VN" sz="3000" dirty="0">
              <a:effectLst/>
              <a:latin typeface="Times New Roman" panose="02020603050405020304" pitchFamily="18" charset="0"/>
              <a:ea typeface="Calibri" panose="020F0502020204030204" pitchFamily="34" charset="0"/>
            </a:endParaRPr>
          </a:p>
          <a:p>
            <a:r>
              <a:rPr lang="en-US" sz="3000" dirty="0"/>
              <a:t>…</a:t>
            </a:r>
            <a:endParaRPr lang="vi-VN" sz="3000" dirty="0"/>
          </a:p>
        </p:txBody>
      </p:sp>
    </p:spTree>
    <p:extLst>
      <p:ext uri="{BB962C8B-B14F-4D97-AF65-F5344CB8AC3E}">
        <p14:creationId xmlns:p14="http://schemas.microsoft.com/office/powerpoint/2010/main" val="23531289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022" y="560704"/>
            <a:ext cx="5021258" cy="757130"/>
          </a:xfrm>
          <a:prstGeom prst="rect">
            <a:avLst/>
          </a:prstGeom>
        </p:spPr>
        <p:txBody>
          <a:bodyPr wrap="square">
            <a:spAutoFit/>
          </a:bodyPr>
          <a:lstStyle/>
          <a:p>
            <a:pPr lvl="0" defTabSz="1733550">
              <a:lnSpc>
                <a:spcPct val="90000"/>
              </a:lnSpc>
              <a:spcBef>
                <a:spcPct val="0"/>
              </a:spcBef>
              <a:spcAft>
                <a:spcPct val="35000"/>
              </a:spcAft>
            </a:pPr>
            <a:r>
              <a:rPr lang="en-US" sz="4800" b="1">
                <a:solidFill>
                  <a:schemeClr val="tx2"/>
                </a:solidFill>
                <a:latin typeface="Times New Roman" panose="02020603050405020304" pitchFamily="18" charset="0"/>
                <a:cs typeface="Times New Roman" panose="02020603050405020304" pitchFamily="18" charset="0"/>
              </a:rPr>
              <a:t>Kết quả</a:t>
            </a:r>
            <a:endParaRPr lang="vi-VN" sz="4800" b="1" dirty="0">
              <a:solidFill>
                <a:schemeClr val="tx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76905" y="1294093"/>
            <a:ext cx="4616298" cy="666786"/>
          </a:xfrm>
          <a:prstGeom prst="rect">
            <a:avLst/>
          </a:prstGeom>
          <a:noFill/>
        </p:spPr>
        <p:txBody>
          <a:bodyPr wrap="square" rtlCol="0">
            <a:spAutoFit/>
          </a:bodyPr>
          <a:lstStyle/>
          <a:p>
            <a:pPr marL="228594" indent="-228594">
              <a:buFont typeface="Wingdings" panose="05000000000000000000" pitchFamily="2" charset="2"/>
              <a:buChar char="v"/>
            </a:pP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Kết</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quả</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huấn</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luyện</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4" name="Group 3">
            <a:extLst>
              <a:ext uri="{FF2B5EF4-FFF2-40B4-BE49-F238E27FC236}">
                <a16:creationId xmlns:a16="http://schemas.microsoft.com/office/drawing/2014/main" id="{347B14D7-D1EA-461E-9DA8-4C62193401E3}"/>
              </a:ext>
            </a:extLst>
          </p:cNvPr>
          <p:cNvGrpSpPr/>
          <p:nvPr/>
        </p:nvGrpSpPr>
        <p:grpSpPr>
          <a:xfrm>
            <a:off x="-863778" y="-466725"/>
            <a:ext cx="13265327" cy="7972888"/>
            <a:chOff x="-863778" y="-466725"/>
            <a:chExt cx="13265327" cy="7972888"/>
          </a:xfrm>
        </p:grpSpPr>
        <p:sp>
          <p:nvSpPr>
            <p:cNvPr id="5" name="Rectangle 4">
              <a:extLst>
                <a:ext uri="{FF2B5EF4-FFF2-40B4-BE49-F238E27FC236}">
                  <a16:creationId xmlns:a16="http://schemas.microsoft.com/office/drawing/2014/main" id="{B0B77676-ECC5-40E9-9936-066A550937F8}"/>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CEF713EB-95B2-4F4D-91A0-FDAA44A560B4}"/>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57E5974A-6197-4A51-885E-00662DA7EB42}"/>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925CF735-42D1-45DC-B0DE-079DF7715161}"/>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aphicFrame>
        <p:nvGraphicFramePr>
          <p:cNvPr id="9" name="Chart 8">
            <a:extLst>
              <a:ext uri="{FF2B5EF4-FFF2-40B4-BE49-F238E27FC236}">
                <a16:creationId xmlns:a16="http://schemas.microsoft.com/office/drawing/2014/main" id="{85C72E87-A220-4E3C-80B1-A55F6E38F70A}"/>
              </a:ext>
            </a:extLst>
          </p:cNvPr>
          <p:cNvGraphicFramePr/>
          <p:nvPr>
            <p:extLst>
              <p:ext uri="{D42A27DB-BD31-4B8C-83A1-F6EECF244321}">
                <p14:modId xmlns:p14="http://schemas.microsoft.com/office/powerpoint/2010/main" val="1571441407"/>
              </p:ext>
            </p:extLst>
          </p:nvPr>
        </p:nvGraphicFramePr>
        <p:xfrm>
          <a:off x="1632857" y="1960879"/>
          <a:ext cx="8926285" cy="43364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89671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022" y="560704"/>
            <a:ext cx="5021258" cy="757130"/>
          </a:xfrm>
          <a:prstGeom prst="rect">
            <a:avLst/>
          </a:prstGeom>
        </p:spPr>
        <p:txBody>
          <a:bodyPr wrap="square">
            <a:spAutoFit/>
          </a:bodyPr>
          <a:lstStyle/>
          <a:p>
            <a:pPr lvl="0" defTabSz="1733550">
              <a:lnSpc>
                <a:spcPct val="90000"/>
              </a:lnSpc>
              <a:spcBef>
                <a:spcPct val="0"/>
              </a:spcBef>
              <a:spcAft>
                <a:spcPct val="35000"/>
              </a:spcAft>
            </a:pPr>
            <a:r>
              <a:rPr lang="en-US" sz="4800" b="1">
                <a:solidFill>
                  <a:schemeClr val="tx2"/>
                </a:solidFill>
                <a:latin typeface="Times New Roman" panose="02020603050405020304" pitchFamily="18" charset="0"/>
                <a:cs typeface="Times New Roman" panose="02020603050405020304" pitchFamily="18" charset="0"/>
              </a:rPr>
              <a:t>Kết quả</a:t>
            </a:r>
            <a:endParaRPr lang="vi-VN" sz="4800" b="1" dirty="0">
              <a:solidFill>
                <a:schemeClr val="tx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76905" y="1294093"/>
            <a:ext cx="4616298" cy="666786"/>
          </a:xfrm>
          <a:prstGeom prst="rect">
            <a:avLst/>
          </a:prstGeom>
          <a:noFill/>
        </p:spPr>
        <p:txBody>
          <a:bodyPr wrap="square" rtlCol="0">
            <a:spAutoFit/>
          </a:bodyPr>
          <a:lstStyle/>
          <a:p>
            <a:pPr marL="228594" indent="-228594">
              <a:buFont typeface="Wingdings" panose="05000000000000000000" pitchFamily="2" charset="2"/>
              <a:buChar char="v"/>
            </a:pP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Kết</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quả</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huấn</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33"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luyện</a:t>
            </a:r>
            <a:r>
              <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4" name="Group 3">
            <a:extLst>
              <a:ext uri="{FF2B5EF4-FFF2-40B4-BE49-F238E27FC236}">
                <a16:creationId xmlns:a16="http://schemas.microsoft.com/office/drawing/2014/main" id="{347B14D7-D1EA-461E-9DA8-4C62193401E3}"/>
              </a:ext>
            </a:extLst>
          </p:cNvPr>
          <p:cNvGrpSpPr/>
          <p:nvPr/>
        </p:nvGrpSpPr>
        <p:grpSpPr>
          <a:xfrm>
            <a:off x="-863778" y="-466725"/>
            <a:ext cx="13265327" cy="7972888"/>
            <a:chOff x="-863778" y="-466725"/>
            <a:chExt cx="13265327" cy="7972888"/>
          </a:xfrm>
        </p:grpSpPr>
        <p:sp>
          <p:nvSpPr>
            <p:cNvPr id="5" name="Rectangle 4">
              <a:extLst>
                <a:ext uri="{FF2B5EF4-FFF2-40B4-BE49-F238E27FC236}">
                  <a16:creationId xmlns:a16="http://schemas.microsoft.com/office/drawing/2014/main" id="{B0B77676-ECC5-40E9-9936-066A550937F8}"/>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CEF713EB-95B2-4F4D-91A0-FDAA44A560B4}"/>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57E5974A-6197-4A51-885E-00662DA7EB42}"/>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925CF735-42D1-45DC-B0DE-079DF7715161}"/>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aphicFrame>
        <p:nvGraphicFramePr>
          <p:cNvPr id="10" name="Chart 9">
            <a:extLst>
              <a:ext uri="{FF2B5EF4-FFF2-40B4-BE49-F238E27FC236}">
                <a16:creationId xmlns:a16="http://schemas.microsoft.com/office/drawing/2014/main" id="{0E823B31-10EB-47AA-9362-B9E26F161983}"/>
              </a:ext>
            </a:extLst>
          </p:cNvPr>
          <p:cNvGraphicFramePr/>
          <p:nvPr>
            <p:extLst>
              <p:ext uri="{D42A27DB-BD31-4B8C-83A1-F6EECF244321}">
                <p14:modId xmlns:p14="http://schemas.microsoft.com/office/powerpoint/2010/main" val="1989392722"/>
              </p:ext>
            </p:extLst>
          </p:nvPr>
        </p:nvGraphicFramePr>
        <p:xfrm>
          <a:off x="1176905" y="1960878"/>
          <a:ext cx="10059131" cy="45923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5014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8E1D95-148F-8BC9-8232-74B10D89DB5E}"/>
              </a:ext>
            </a:extLst>
          </p:cNvPr>
          <p:cNvSpPr txBox="1"/>
          <p:nvPr/>
        </p:nvSpPr>
        <p:spPr>
          <a:xfrm>
            <a:off x="1995055" y="5630275"/>
            <a:ext cx="8586218" cy="369332"/>
          </a:xfrm>
          <a:prstGeom prst="rect">
            <a:avLst/>
          </a:prstGeom>
          <a:noFill/>
        </p:spPr>
        <p:txBody>
          <a:bodyPr wrap="square">
            <a:spAutoFit/>
          </a:bodyPr>
          <a:lstStyle/>
          <a:p>
            <a:pPr algn="ct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minh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họa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số</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lượng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p:txBody>
      </p:sp>
      <p:sp>
        <p:nvSpPr>
          <p:cNvPr id="6" name="Rectangle 5"/>
          <p:cNvSpPr/>
          <p:nvPr/>
        </p:nvSpPr>
        <p:spPr>
          <a:xfrm>
            <a:off x="812662" y="496810"/>
            <a:ext cx="4445448" cy="661720"/>
          </a:xfrm>
          <a:prstGeom prst="rect">
            <a:avLst/>
          </a:prstGeom>
        </p:spPr>
        <p:txBody>
          <a:bodyPr wrap="none">
            <a:spAutoFit/>
          </a:bodyPr>
          <a:lstStyle/>
          <a:p>
            <a:pPr marL="228594" indent="-228594">
              <a:buFont typeface="Wingdings" panose="05000000000000000000" pitchFamily="2" charset="2"/>
              <a:buChar char="v"/>
            </a:pPr>
            <a:r>
              <a:rPr lang="en-US" sz="37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Mô</a:t>
            </a:r>
            <a:r>
              <a:rPr lang="en-US" sz="37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tả</a:t>
            </a:r>
            <a:r>
              <a:rPr lang="en-US" sz="37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về</a:t>
            </a:r>
            <a:r>
              <a:rPr lang="en-US" sz="37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bộ</a:t>
            </a:r>
            <a:r>
              <a:rPr lang="en-US" sz="37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dữ</a:t>
            </a:r>
            <a:r>
              <a:rPr lang="en-US" sz="37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37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liệu</a:t>
            </a:r>
            <a:r>
              <a:rPr lang="en-US" sz="37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pSp>
        <p:nvGrpSpPr>
          <p:cNvPr id="7" name="Group 6">
            <a:extLst>
              <a:ext uri="{FF2B5EF4-FFF2-40B4-BE49-F238E27FC236}">
                <a16:creationId xmlns:a16="http://schemas.microsoft.com/office/drawing/2014/main" id="{9AAE5149-4B24-4507-A7FD-3DC5CF919C4F}"/>
              </a:ext>
            </a:extLst>
          </p:cNvPr>
          <p:cNvGrpSpPr/>
          <p:nvPr/>
        </p:nvGrpSpPr>
        <p:grpSpPr>
          <a:xfrm>
            <a:off x="-863778" y="-466725"/>
            <a:ext cx="13265327" cy="7972888"/>
            <a:chOff x="-863778" y="-466725"/>
            <a:chExt cx="13265327" cy="7972888"/>
          </a:xfrm>
        </p:grpSpPr>
        <p:sp>
          <p:nvSpPr>
            <p:cNvPr id="8" name="Rectangle 7">
              <a:extLst>
                <a:ext uri="{FF2B5EF4-FFF2-40B4-BE49-F238E27FC236}">
                  <a16:creationId xmlns:a16="http://schemas.microsoft.com/office/drawing/2014/main" id="{21CCABCA-174B-4F4E-A898-F9FEF25B734B}"/>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a:extLst>
                <a:ext uri="{FF2B5EF4-FFF2-40B4-BE49-F238E27FC236}">
                  <a16:creationId xmlns:a16="http://schemas.microsoft.com/office/drawing/2014/main" id="{CAFD551B-2B7A-4D3C-84BB-28AAAB6CCA51}"/>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a:extLst>
                <a:ext uri="{FF2B5EF4-FFF2-40B4-BE49-F238E27FC236}">
                  <a16:creationId xmlns:a16="http://schemas.microsoft.com/office/drawing/2014/main" id="{A19BA80C-355B-472D-97E4-F36B133DC0AE}"/>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B23058AB-95D1-4D61-AD0D-C34C83EE420B}"/>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aphicFrame>
        <p:nvGraphicFramePr>
          <p:cNvPr id="12" name="Chart 11">
            <a:extLst>
              <a:ext uri="{FF2B5EF4-FFF2-40B4-BE49-F238E27FC236}">
                <a16:creationId xmlns:a16="http://schemas.microsoft.com/office/drawing/2014/main" id="{03E5E3B8-64F4-4A79-82F3-EFBDB4C8AB42}"/>
              </a:ext>
            </a:extLst>
          </p:cNvPr>
          <p:cNvGraphicFramePr/>
          <p:nvPr>
            <p:extLst>
              <p:ext uri="{D42A27DB-BD31-4B8C-83A1-F6EECF244321}">
                <p14:modId xmlns:p14="http://schemas.microsoft.com/office/powerpoint/2010/main" val="3130481817"/>
              </p:ext>
            </p:extLst>
          </p:nvPr>
        </p:nvGraphicFramePr>
        <p:xfrm>
          <a:off x="1832610" y="1018895"/>
          <a:ext cx="8586218" cy="44730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8249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E8D8DB4-BEFF-401B-B24D-32A980FDF804}"/>
              </a:ext>
            </a:extLst>
          </p:cNvPr>
          <p:cNvGrpSpPr/>
          <p:nvPr/>
        </p:nvGrpSpPr>
        <p:grpSpPr>
          <a:xfrm>
            <a:off x="-863778" y="-466725"/>
            <a:ext cx="13265327" cy="7972888"/>
            <a:chOff x="-863778" y="-466725"/>
            <a:chExt cx="13265327" cy="7972888"/>
          </a:xfrm>
        </p:grpSpPr>
        <p:sp>
          <p:nvSpPr>
            <p:cNvPr id="4" name="Rectangle 3">
              <a:extLst>
                <a:ext uri="{FF2B5EF4-FFF2-40B4-BE49-F238E27FC236}">
                  <a16:creationId xmlns:a16="http://schemas.microsoft.com/office/drawing/2014/main" id="{CF4DFB53-FD79-4F55-9118-6814C87CE653}"/>
                </a:ext>
              </a:extLst>
            </p:cNvPr>
            <p:cNvSpPr/>
            <p:nvPr/>
          </p:nvSpPr>
          <p:spPr>
            <a:xfrm>
              <a:off x="98793" y="-466725"/>
              <a:ext cx="84250" cy="77914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B58923AC-E07F-4143-B8FB-97D0B16269D6}"/>
                </a:ext>
              </a:extLst>
            </p:cNvPr>
            <p:cNvSpPr/>
            <p:nvPr/>
          </p:nvSpPr>
          <p:spPr>
            <a:xfrm>
              <a:off x="271354" y="-285287"/>
              <a:ext cx="84249" cy="779145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30E976EE-1D7F-474F-889D-FE3EA7B00F8C}"/>
                </a:ext>
              </a:extLst>
            </p:cNvPr>
            <p:cNvSpPr/>
            <p:nvPr/>
          </p:nvSpPr>
          <p:spPr>
            <a:xfrm>
              <a:off x="-863778" y="68012"/>
              <a:ext cx="13265327" cy="7549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CBB96BC6-C755-4DB0-9FC8-FB0EE82F3701}"/>
                </a:ext>
              </a:extLst>
            </p:cNvPr>
            <p:cNvSpPr/>
            <p:nvPr/>
          </p:nvSpPr>
          <p:spPr>
            <a:xfrm>
              <a:off x="-863778" y="206341"/>
              <a:ext cx="13265327" cy="75499"/>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aphicFrame>
        <p:nvGraphicFramePr>
          <p:cNvPr id="2" name="Table 1">
            <a:extLst>
              <a:ext uri="{FF2B5EF4-FFF2-40B4-BE49-F238E27FC236}">
                <a16:creationId xmlns:a16="http://schemas.microsoft.com/office/drawing/2014/main" id="{0B01E136-4850-40DC-8CD9-6E1F38D16279}"/>
              </a:ext>
            </a:extLst>
          </p:cNvPr>
          <p:cNvGraphicFramePr>
            <a:graphicFrameLocks noGrp="1"/>
          </p:cNvGraphicFramePr>
          <p:nvPr>
            <p:extLst>
              <p:ext uri="{D42A27DB-BD31-4B8C-83A1-F6EECF244321}">
                <p14:modId xmlns:p14="http://schemas.microsoft.com/office/powerpoint/2010/main" val="811684296"/>
              </p:ext>
            </p:extLst>
          </p:nvPr>
        </p:nvGraphicFramePr>
        <p:xfrm>
          <a:off x="1108364" y="444557"/>
          <a:ext cx="10289636" cy="6171995"/>
        </p:xfrm>
        <a:graphic>
          <a:graphicData uri="http://schemas.openxmlformats.org/drawingml/2006/table">
            <a:tbl>
              <a:tblPr firstRow="1" firstCol="1" bandRow="1">
                <a:tableStyleId>{5C22544A-7EE6-4342-B048-85BDC9FD1C3A}</a:tableStyleId>
              </a:tblPr>
              <a:tblGrid>
                <a:gridCol w="1237668">
                  <a:extLst>
                    <a:ext uri="{9D8B030D-6E8A-4147-A177-3AD203B41FA5}">
                      <a16:colId xmlns:a16="http://schemas.microsoft.com/office/drawing/2014/main" val="986791911"/>
                    </a:ext>
                  </a:extLst>
                </a:gridCol>
                <a:gridCol w="1572625">
                  <a:extLst>
                    <a:ext uri="{9D8B030D-6E8A-4147-A177-3AD203B41FA5}">
                      <a16:colId xmlns:a16="http://schemas.microsoft.com/office/drawing/2014/main" val="2773724265"/>
                    </a:ext>
                  </a:extLst>
                </a:gridCol>
                <a:gridCol w="1572625">
                  <a:extLst>
                    <a:ext uri="{9D8B030D-6E8A-4147-A177-3AD203B41FA5}">
                      <a16:colId xmlns:a16="http://schemas.microsoft.com/office/drawing/2014/main" val="106342192"/>
                    </a:ext>
                  </a:extLst>
                </a:gridCol>
                <a:gridCol w="1572625">
                  <a:extLst>
                    <a:ext uri="{9D8B030D-6E8A-4147-A177-3AD203B41FA5}">
                      <a16:colId xmlns:a16="http://schemas.microsoft.com/office/drawing/2014/main" val="838988482"/>
                    </a:ext>
                  </a:extLst>
                </a:gridCol>
                <a:gridCol w="1572625">
                  <a:extLst>
                    <a:ext uri="{9D8B030D-6E8A-4147-A177-3AD203B41FA5}">
                      <a16:colId xmlns:a16="http://schemas.microsoft.com/office/drawing/2014/main" val="2609787162"/>
                    </a:ext>
                  </a:extLst>
                </a:gridCol>
                <a:gridCol w="1572625">
                  <a:extLst>
                    <a:ext uri="{9D8B030D-6E8A-4147-A177-3AD203B41FA5}">
                      <a16:colId xmlns:a16="http://schemas.microsoft.com/office/drawing/2014/main" val="4289721728"/>
                    </a:ext>
                  </a:extLst>
                </a:gridCol>
                <a:gridCol w="1188843">
                  <a:extLst>
                    <a:ext uri="{9D8B030D-6E8A-4147-A177-3AD203B41FA5}">
                      <a16:colId xmlns:a16="http://schemas.microsoft.com/office/drawing/2014/main" val="2713223943"/>
                    </a:ext>
                  </a:extLst>
                </a:gridCol>
              </a:tblGrid>
              <a:tr h="422577">
                <a:tc>
                  <a:txBody>
                    <a:bodyPr/>
                    <a:lstStyle/>
                    <a:p>
                      <a:pPr algn="ctr">
                        <a:lnSpc>
                          <a:spcPct val="150000"/>
                        </a:lnSpc>
                        <a:spcBef>
                          <a:spcPts val="300"/>
                        </a:spcBef>
                        <a:spcAft>
                          <a:spcPts val="300"/>
                        </a:spcAft>
                      </a:pPr>
                      <a:r>
                        <a:rPr lang="en-US" sz="1600" dirty="0" err="1">
                          <a:solidFill>
                            <a:schemeClr val="tx1">
                              <a:lumMod val="95000"/>
                              <a:lumOff val="5000"/>
                            </a:schemeClr>
                          </a:solidFill>
                          <a:effectLst/>
                          <a:latin typeface="Times New Roman" panose="02020603050405020304" pitchFamily="18" charset="0"/>
                          <a:cs typeface="Times New Roman" panose="02020603050405020304" pitchFamily="18" charset="0"/>
                        </a:rPr>
                        <a:t>Kịch</a:t>
                      </a:r>
                      <a:r>
                        <a:rPr lang="en-US" sz="16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600" dirty="0" err="1">
                          <a:solidFill>
                            <a:schemeClr val="tx1">
                              <a:lumMod val="95000"/>
                              <a:lumOff val="5000"/>
                            </a:schemeClr>
                          </a:solidFill>
                          <a:effectLst/>
                          <a:latin typeface="Times New Roman" panose="02020603050405020304" pitchFamily="18" charset="0"/>
                          <a:cs typeface="Times New Roman" panose="02020603050405020304" pitchFamily="18" charset="0"/>
                        </a:rPr>
                        <a:t>bản</a:t>
                      </a:r>
                      <a:endParaRPr lang="vi-V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solidFill>
                      <a:srgbClr val="99FF66"/>
                    </a:solidFill>
                  </a:tcPr>
                </a:tc>
                <a:tc>
                  <a:txBody>
                    <a:bodyPr/>
                    <a:lstStyle/>
                    <a:p>
                      <a:pPr algn="ctr">
                        <a:lnSpc>
                          <a:spcPct val="150000"/>
                        </a:lnSpc>
                        <a:spcBef>
                          <a:spcPts val="300"/>
                        </a:spcBef>
                        <a:spcAft>
                          <a:spcPts val="300"/>
                        </a:spcAft>
                      </a:pPr>
                      <a:r>
                        <a:rPr lang="en-US" sz="1600" dirty="0" err="1">
                          <a:solidFill>
                            <a:schemeClr val="tx1">
                              <a:lumMod val="95000"/>
                              <a:lumOff val="5000"/>
                            </a:schemeClr>
                          </a:solidFill>
                          <a:effectLst/>
                          <a:latin typeface="Times New Roman" panose="02020603050405020304" pitchFamily="18" charset="0"/>
                          <a:cs typeface="Times New Roman" panose="02020603050405020304" pitchFamily="18" charset="0"/>
                        </a:rPr>
                        <a:t>Mạng</a:t>
                      </a:r>
                      <a:r>
                        <a:rPr lang="en-US" sz="16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600" dirty="0" err="1">
                          <a:solidFill>
                            <a:schemeClr val="tx1">
                              <a:lumMod val="95000"/>
                              <a:lumOff val="5000"/>
                            </a:schemeClr>
                          </a:solidFill>
                          <a:effectLst/>
                          <a:latin typeface="Times New Roman" panose="02020603050405020304" pitchFamily="18" charset="0"/>
                          <a:cs typeface="Times New Roman" panose="02020603050405020304" pitchFamily="18" charset="0"/>
                        </a:rPr>
                        <a:t>huấn</a:t>
                      </a:r>
                      <a:r>
                        <a:rPr lang="en-US" sz="16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600" dirty="0" err="1">
                          <a:solidFill>
                            <a:schemeClr val="tx1">
                              <a:lumMod val="95000"/>
                              <a:lumOff val="5000"/>
                            </a:schemeClr>
                          </a:solidFill>
                          <a:effectLst/>
                          <a:latin typeface="Times New Roman" panose="02020603050405020304" pitchFamily="18" charset="0"/>
                          <a:cs typeface="Times New Roman" panose="02020603050405020304" pitchFamily="18" charset="0"/>
                        </a:rPr>
                        <a:t>luyện</a:t>
                      </a:r>
                      <a:endParaRPr lang="vi-V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solidFill>
                      <a:srgbClr val="99FF66"/>
                    </a:solidFill>
                  </a:tcPr>
                </a:tc>
                <a:tc>
                  <a:txBody>
                    <a:bodyPr/>
                    <a:lstStyle/>
                    <a:p>
                      <a:pPr algn="ctr">
                        <a:lnSpc>
                          <a:spcPct val="150000"/>
                        </a:lnSpc>
                        <a:spcBef>
                          <a:spcPts val="300"/>
                        </a:spcBef>
                        <a:spcAft>
                          <a:spcPts val="300"/>
                        </a:spcAft>
                      </a:pPr>
                      <a:r>
                        <a:rPr lang="en-US" sz="1600" dirty="0" err="1">
                          <a:solidFill>
                            <a:schemeClr val="tx1">
                              <a:lumMod val="95000"/>
                              <a:lumOff val="5000"/>
                            </a:schemeClr>
                          </a:solidFill>
                          <a:effectLst/>
                          <a:latin typeface="Times New Roman" panose="02020603050405020304" pitchFamily="18" charset="0"/>
                          <a:cs typeface="Times New Roman" panose="02020603050405020304" pitchFamily="18" charset="0"/>
                        </a:rPr>
                        <a:t>Dữ</a:t>
                      </a:r>
                      <a:r>
                        <a:rPr lang="en-US" sz="16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600" dirty="0" err="1">
                          <a:solidFill>
                            <a:schemeClr val="tx1">
                              <a:lumMod val="95000"/>
                              <a:lumOff val="5000"/>
                            </a:schemeClr>
                          </a:solidFill>
                          <a:effectLst/>
                          <a:latin typeface="Times New Roman" panose="02020603050405020304" pitchFamily="18" charset="0"/>
                          <a:cs typeface="Times New Roman" panose="02020603050405020304" pitchFamily="18" charset="0"/>
                        </a:rPr>
                        <a:t>liệu</a:t>
                      </a:r>
                      <a:endParaRPr lang="vi-V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solidFill>
                      <a:srgbClr val="99FF66"/>
                    </a:solidFill>
                  </a:tcPr>
                </a:tc>
                <a:tc>
                  <a:txBody>
                    <a:bodyPr/>
                    <a:lstStyle/>
                    <a:p>
                      <a:pPr algn="ctr">
                        <a:lnSpc>
                          <a:spcPct val="150000"/>
                        </a:lnSpc>
                        <a:spcBef>
                          <a:spcPts val="300"/>
                        </a:spcBef>
                        <a:spcAft>
                          <a:spcPts val="300"/>
                        </a:spcAft>
                      </a:pPr>
                      <a:r>
                        <a:rPr lang="en-US" sz="1600" dirty="0">
                          <a:solidFill>
                            <a:schemeClr val="tx1">
                              <a:lumMod val="95000"/>
                              <a:lumOff val="5000"/>
                            </a:schemeClr>
                          </a:solidFill>
                          <a:effectLst/>
                          <a:latin typeface="Times New Roman" panose="02020603050405020304" pitchFamily="18" charset="0"/>
                          <a:cs typeface="Times New Roman" panose="02020603050405020304" pitchFamily="18" charset="0"/>
                        </a:rPr>
                        <a:t>Learning rate</a:t>
                      </a:r>
                      <a:endParaRPr lang="vi-V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solidFill>
                      <a:srgbClr val="99FF66"/>
                    </a:solidFill>
                  </a:tcPr>
                </a:tc>
                <a:tc>
                  <a:txBody>
                    <a:bodyPr/>
                    <a:lstStyle/>
                    <a:p>
                      <a:pPr algn="ctr">
                        <a:lnSpc>
                          <a:spcPct val="150000"/>
                        </a:lnSpc>
                        <a:spcBef>
                          <a:spcPts val="300"/>
                        </a:spcBef>
                        <a:spcAft>
                          <a:spcPts val="300"/>
                        </a:spcAft>
                      </a:pPr>
                      <a:r>
                        <a:rPr lang="en-US" sz="1600" dirty="0" err="1">
                          <a:solidFill>
                            <a:schemeClr val="tx1">
                              <a:lumMod val="95000"/>
                              <a:lumOff val="5000"/>
                            </a:schemeClr>
                          </a:solidFill>
                          <a:effectLst/>
                          <a:latin typeface="Times New Roman" panose="02020603050405020304" pitchFamily="18" charset="0"/>
                          <a:cs typeface="Times New Roman" panose="02020603050405020304" pitchFamily="18" charset="0"/>
                        </a:rPr>
                        <a:t>Num_steps</a:t>
                      </a:r>
                      <a:endParaRPr lang="vi-V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solidFill>
                      <a:srgbClr val="99FF66"/>
                    </a:solidFill>
                  </a:tcPr>
                </a:tc>
                <a:tc>
                  <a:txBody>
                    <a:bodyPr/>
                    <a:lstStyle/>
                    <a:p>
                      <a:pPr algn="ctr">
                        <a:lnSpc>
                          <a:spcPct val="150000"/>
                        </a:lnSpc>
                        <a:spcBef>
                          <a:spcPts val="300"/>
                        </a:spcBef>
                        <a:spcAft>
                          <a:spcPts val="300"/>
                        </a:spcAft>
                      </a:pPr>
                      <a:r>
                        <a:rPr lang="en-US" sz="1600" dirty="0">
                          <a:solidFill>
                            <a:schemeClr val="tx1">
                              <a:lumMod val="95000"/>
                              <a:lumOff val="5000"/>
                            </a:schemeClr>
                          </a:solidFill>
                          <a:effectLst/>
                          <a:latin typeface="Times New Roman" panose="02020603050405020304" pitchFamily="18" charset="0"/>
                          <a:cs typeface="Times New Roman" panose="02020603050405020304" pitchFamily="18" charset="0"/>
                        </a:rPr>
                        <a:t>Num classes</a:t>
                      </a:r>
                      <a:endParaRPr lang="vi-V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solidFill>
                      <a:srgbClr val="99FF66"/>
                    </a:solidFill>
                  </a:tcPr>
                </a:tc>
                <a:tc>
                  <a:txBody>
                    <a:bodyPr/>
                    <a:lstStyle/>
                    <a:p>
                      <a:pPr algn="ctr">
                        <a:lnSpc>
                          <a:spcPct val="150000"/>
                        </a:lnSpc>
                        <a:spcBef>
                          <a:spcPts val="300"/>
                        </a:spcBef>
                        <a:spcAft>
                          <a:spcPts val="300"/>
                        </a:spcAft>
                      </a:pPr>
                      <a:r>
                        <a:rPr lang="en-US" sz="1600" dirty="0">
                          <a:solidFill>
                            <a:schemeClr val="tx1">
                              <a:lumMod val="95000"/>
                              <a:lumOff val="5000"/>
                            </a:schemeClr>
                          </a:solidFill>
                          <a:effectLst/>
                          <a:latin typeface="Times New Roman" panose="02020603050405020304" pitchFamily="18" charset="0"/>
                          <a:cs typeface="Times New Roman" panose="02020603050405020304" pitchFamily="18" charset="0"/>
                        </a:rPr>
                        <a:t>Size</a:t>
                      </a:r>
                      <a:endParaRPr lang="vi-V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solidFill>
                      <a:srgbClr val="99FF66"/>
                    </a:solidFill>
                  </a:tcPr>
                </a:tc>
                <a:extLst>
                  <a:ext uri="{0D108BD9-81ED-4DB2-BD59-A6C34878D82A}">
                    <a16:rowId xmlns:a16="http://schemas.microsoft.com/office/drawing/2014/main" val="3507559248"/>
                  </a:ext>
                </a:extLst>
              </a:tr>
              <a:tr h="1096858">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1</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CNN( </a:t>
                      </a:r>
                      <a:r>
                        <a:rPr lang="en-US" sz="1600" dirty="0" err="1">
                          <a:effectLst/>
                          <a:latin typeface="Times New Roman" panose="02020603050405020304" pitchFamily="18" charset="0"/>
                          <a:cs typeface="Times New Roman" panose="02020603050405020304" pitchFamily="18" charset="0"/>
                        </a:rPr>
                        <a:t>tư</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xây</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dựng</a:t>
                      </a:r>
                      <a:r>
                        <a:rPr lang="en-US" sz="1600" dirty="0">
                          <a:effectLst/>
                          <a:latin typeface="Times New Roman" panose="02020603050405020304" pitchFamily="18" charset="0"/>
                          <a:cs typeface="Times New Roman" panose="02020603050405020304" pitchFamily="18" charset="0"/>
                        </a:rPr>
                        <a:t>)</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Lung Cancer Histopathological Images</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0.001</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200</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3</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256x256</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4032935847"/>
                  </a:ext>
                </a:extLst>
              </a:tr>
              <a:tr h="1096858">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InceptionV3</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Lung Cancer Histopathological Images</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0.001</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200</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3</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256x256</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1293525202"/>
                  </a:ext>
                </a:extLst>
              </a:tr>
              <a:tr h="1096858">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3</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VGG16</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Lung Cancer Histopathological Images</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0.001</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200</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3</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256x256</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4163651482"/>
                  </a:ext>
                </a:extLst>
              </a:tr>
              <a:tr h="1096858">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4</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ResNet152V2</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Lung Cancer Histopathological Images</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0.001</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200</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3</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256x256</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2481817688"/>
                  </a:ext>
                </a:extLst>
              </a:tr>
              <a:tr h="1096858">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5</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Xception</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Lung Cancer Histopathological Images</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0.001</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a:effectLst/>
                          <a:latin typeface="Times New Roman" panose="02020603050405020304" pitchFamily="18" charset="0"/>
                          <a:cs typeface="Times New Roman" panose="02020603050405020304" pitchFamily="18" charset="0"/>
                        </a:rPr>
                        <a:t>200</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3</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tc>
                  <a:txBody>
                    <a:bodyPr/>
                    <a:lstStyle/>
                    <a:p>
                      <a:pPr algn="ctr">
                        <a:lnSpc>
                          <a:spcPct val="150000"/>
                        </a:lnSpc>
                        <a:spcBef>
                          <a:spcPts val="300"/>
                        </a:spcBef>
                        <a:spcAft>
                          <a:spcPts val="300"/>
                        </a:spcAft>
                      </a:pPr>
                      <a:r>
                        <a:rPr lang="en-US" sz="1600" dirty="0">
                          <a:effectLst/>
                          <a:latin typeface="Times New Roman" panose="02020603050405020304" pitchFamily="18" charset="0"/>
                          <a:cs typeface="Times New Roman" panose="02020603050405020304" pitchFamily="18" charset="0"/>
                        </a:rPr>
                        <a:t>256x256</a:t>
                      </a:r>
                      <a:endParaRPr lang="vi-V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09" marR="38209" marT="0" marB="0" anchor="ctr"/>
                </a:tc>
                <a:extLst>
                  <a:ext uri="{0D108BD9-81ED-4DB2-BD59-A6C34878D82A}">
                    <a16:rowId xmlns:a16="http://schemas.microsoft.com/office/drawing/2014/main" val="2553944842"/>
                  </a:ext>
                </a:extLst>
              </a:tr>
            </a:tbl>
          </a:graphicData>
        </a:graphic>
      </p:graphicFrame>
    </p:spTree>
    <p:extLst>
      <p:ext uri="{BB962C8B-B14F-4D97-AF65-F5344CB8AC3E}">
        <p14:creationId xmlns:p14="http://schemas.microsoft.com/office/powerpoint/2010/main" val="37183799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1419</TotalTime>
  <Words>1148</Words>
  <Application>Microsoft Office PowerPoint</Application>
  <PresentationFormat>Widescreen</PresentationFormat>
  <Paragraphs>185</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.VnBahamasBH</vt:lpstr>
      <vt:lpstr>Arial</vt:lpstr>
      <vt:lpstr>Calibri</vt:lpstr>
      <vt:lpstr>Calibri Light</vt:lpstr>
      <vt:lpstr>Courier New</vt:lpstr>
      <vt:lpstr>Symbol</vt:lpstr>
      <vt:lpstr>Times New Roman</vt:lpstr>
      <vt:lpstr>Wingdings</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Hum Chú</cp:lastModifiedBy>
  <cp:revision>54</cp:revision>
  <dcterms:created xsi:type="dcterms:W3CDTF">2023-05-18T09:28:23Z</dcterms:created>
  <dcterms:modified xsi:type="dcterms:W3CDTF">2023-06-16T13:44:36Z</dcterms:modified>
</cp:coreProperties>
</file>