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306" r:id="rId12"/>
    <p:sldId id="307"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C113D3-33D3-4EED-8DA9-DC1EB1A1FD6E}">
  <a:tblStyle styleId="{46C113D3-33D3-4EED-8DA9-DC1EB1A1FD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76" autoAdjust="0"/>
  </p:normalViewPr>
  <p:slideViewPr>
    <p:cSldViewPr snapToGrid="0">
      <p:cViewPr>
        <p:scale>
          <a:sx n="100" d="100"/>
          <a:sy n="100" d="100"/>
        </p:scale>
        <p:origin x="1836"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Github\NLMH_BaoCao_PhathienKhoiUNao\InfoTrain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hub\NLMH_BaoCao_PhathienKhoiUNao\InfoTrain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hub\NLMH_BaoCao_PhathienKhoiUNao\InfoTrain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c:f>
              <c:strCache>
                <c:ptCount val="1"/>
                <c:pt idx="0">
                  <c:v>Độ chính xác (Accuracy)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ResNet101</c:v>
                </c:pt>
                <c:pt idx="1">
                  <c:v>InceptionV3 </c:v>
                </c:pt>
                <c:pt idx="2">
                  <c:v>MobileNet </c:v>
                </c:pt>
                <c:pt idx="3">
                  <c:v>DenseNet121</c:v>
                </c:pt>
              </c:strCache>
            </c:strRef>
          </c:cat>
          <c:val>
            <c:numRef>
              <c:f>Sheet1!$C$2:$C$5</c:f>
              <c:numCache>
                <c:formatCode>0.00</c:formatCode>
                <c:ptCount val="4"/>
                <c:pt idx="0">
                  <c:v>97.72</c:v>
                </c:pt>
                <c:pt idx="1">
                  <c:v>100</c:v>
                </c:pt>
                <c:pt idx="2">
                  <c:v>100</c:v>
                </c:pt>
                <c:pt idx="3">
                  <c:v>100</c:v>
                </c:pt>
              </c:numCache>
            </c:numRef>
          </c:val>
          <c:extLst>
            <c:ext xmlns:c16="http://schemas.microsoft.com/office/drawing/2014/chart" uri="{C3380CC4-5D6E-409C-BE32-E72D297353CC}">
              <c16:uniqueId val="{00000000-6432-45AD-A6C3-D41E80C3960B}"/>
            </c:ext>
          </c:extLst>
        </c:ser>
        <c:dLbls>
          <c:showLegendKey val="0"/>
          <c:showVal val="1"/>
          <c:showCatName val="0"/>
          <c:showSerName val="0"/>
          <c:showPercent val="0"/>
          <c:showBubbleSize val="0"/>
        </c:dLbls>
        <c:gapWidth val="150"/>
        <c:shape val="box"/>
        <c:axId val="1635708911"/>
        <c:axId val="1635729551"/>
        <c:axId val="0"/>
      </c:bar3DChart>
      <c:catAx>
        <c:axId val="16357089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5729551"/>
        <c:crosses val="autoZero"/>
        <c:auto val="1"/>
        <c:lblAlgn val="ctr"/>
        <c:lblOffset val="100"/>
        <c:noMultiLvlLbl val="0"/>
      </c:catAx>
      <c:valAx>
        <c:axId val="163572955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57089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Sheet1!$D$1</c:f>
              <c:strCache>
                <c:ptCount val="1"/>
                <c:pt idx="0">
                  <c:v>Loss (%)</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Sheet1!$A$2:$A$5</c:f>
              <c:strCache>
                <c:ptCount val="4"/>
                <c:pt idx="0">
                  <c:v>ResNet101</c:v>
                </c:pt>
                <c:pt idx="1">
                  <c:v>InceptionV3 </c:v>
                </c:pt>
                <c:pt idx="2">
                  <c:v>MobileNet </c:v>
                </c:pt>
                <c:pt idx="3">
                  <c:v>DenseNet121</c:v>
                </c:pt>
              </c:strCache>
            </c:strRef>
          </c:cat>
          <c:val>
            <c:numRef>
              <c:f>Sheet1!$D$2:$D$5</c:f>
              <c:numCache>
                <c:formatCode>0.00000</c:formatCode>
                <c:ptCount val="4"/>
                <c:pt idx="0">
                  <c:v>0.05</c:v>
                </c:pt>
                <c:pt idx="1">
                  <c:v>3.1700000000000001E-3</c:v>
                </c:pt>
                <c:pt idx="2">
                  <c:v>0</c:v>
                </c:pt>
                <c:pt idx="3">
                  <c:v>8.1200000000000005E-3</c:v>
                </c:pt>
              </c:numCache>
            </c:numRef>
          </c:val>
          <c:extLst>
            <c:ext xmlns:c16="http://schemas.microsoft.com/office/drawing/2014/chart" uri="{C3380CC4-5D6E-409C-BE32-E72D297353CC}">
              <c16:uniqueId val="{00000000-1913-4E42-9A58-96971F7C1891}"/>
            </c:ext>
          </c:extLst>
        </c:ser>
        <c:dLbls>
          <c:showLegendKey val="0"/>
          <c:showVal val="1"/>
          <c:showCatName val="0"/>
          <c:showSerName val="0"/>
          <c:showPercent val="0"/>
          <c:showBubbleSize val="0"/>
        </c:dLbls>
        <c:gapWidth val="150"/>
        <c:shape val="box"/>
        <c:axId val="1635713711"/>
        <c:axId val="1635714671"/>
        <c:axId val="0"/>
      </c:bar3DChart>
      <c:catAx>
        <c:axId val="16357137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5714671"/>
        <c:crosses val="autoZero"/>
        <c:auto val="1"/>
        <c:lblAlgn val="ctr"/>
        <c:lblOffset val="100"/>
        <c:noMultiLvlLbl val="0"/>
      </c:catAx>
      <c:valAx>
        <c:axId val="1635714671"/>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57137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Sheet1!$E$1</c:f>
              <c:strCache>
                <c:ptCount val="1"/>
                <c:pt idx="0">
                  <c:v>Thời gian đào tạo (Phút)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Sheet1!$A$2:$A$5</c:f>
              <c:strCache>
                <c:ptCount val="4"/>
                <c:pt idx="0">
                  <c:v>ResNet101</c:v>
                </c:pt>
                <c:pt idx="1">
                  <c:v>InceptionV3 </c:v>
                </c:pt>
                <c:pt idx="2">
                  <c:v>MobileNet </c:v>
                </c:pt>
                <c:pt idx="3">
                  <c:v>DenseNet121</c:v>
                </c:pt>
              </c:strCache>
            </c:strRef>
          </c:cat>
          <c:val>
            <c:numRef>
              <c:f>Sheet1!$E$2:$E$5</c:f>
              <c:numCache>
                <c:formatCode>General</c:formatCode>
                <c:ptCount val="4"/>
                <c:pt idx="0">
                  <c:v>64.52</c:v>
                </c:pt>
                <c:pt idx="1">
                  <c:v>37.54</c:v>
                </c:pt>
                <c:pt idx="2">
                  <c:v>20.43</c:v>
                </c:pt>
                <c:pt idx="3">
                  <c:v>39.549999999999997</c:v>
                </c:pt>
              </c:numCache>
            </c:numRef>
          </c:val>
          <c:extLst>
            <c:ext xmlns:c16="http://schemas.microsoft.com/office/drawing/2014/chart" uri="{C3380CC4-5D6E-409C-BE32-E72D297353CC}">
              <c16:uniqueId val="{00000000-EE6A-48D7-8684-670CA8027500}"/>
            </c:ext>
          </c:extLst>
        </c:ser>
        <c:dLbls>
          <c:showLegendKey val="0"/>
          <c:showVal val="1"/>
          <c:showCatName val="0"/>
          <c:showSerName val="0"/>
          <c:showPercent val="0"/>
          <c:showBubbleSize val="0"/>
        </c:dLbls>
        <c:gapWidth val="150"/>
        <c:shape val="box"/>
        <c:axId val="1682707007"/>
        <c:axId val="1499436559"/>
        <c:axId val="0"/>
      </c:bar3DChart>
      <c:catAx>
        <c:axId val="16827070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436559"/>
        <c:crosses val="autoZero"/>
        <c:auto val="1"/>
        <c:lblAlgn val="ctr"/>
        <c:lblOffset val="100"/>
        <c:noMultiLvlLbl val="0"/>
      </c:catAx>
      <c:valAx>
        <c:axId val="1499436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7070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3c2e0530_1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23c2e0530_1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23c2e0530_1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23c2e0530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23c2e0530_1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623c2e0530_1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23c2e0530_1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23c2e0530_1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23c2e05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23c2e05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23c2e0530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23c2e0530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23c2e0530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23c2e0530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3c2e0530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23c2e053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23c2e0530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23c2e0530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23c2e053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23c2e053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42a0cf46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42a0cf46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23c2e0530_1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23c2e0530_1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2"/>
            </a:gs>
          </a:gsLst>
          <a:lin ang="2698631" scaled="0"/>
        </a:gradFill>
        <a:effectLst/>
      </p:bgPr>
    </p:bg>
    <p:spTree>
      <p:nvGrpSpPr>
        <p:cNvPr id="1" name="Shape 8"/>
        <p:cNvGrpSpPr/>
        <p:nvPr/>
      </p:nvGrpSpPr>
      <p:grpSpPr>
        <a:xfrm>
          <a:off x="0" y="0"/>
          <a:ext cx="0" cy="0"/>
          <a:chOff x="0" y="0"/>
          <a:chExt cx="0" cy="0"/>
        </a:xfrm>
      </p:grpSpPr>
      <p:sp>
        <p:nvSpPr>
          <p:cNvPr id="9" name="Google Shape;9;p2"/>
          <p:cNvSpPr/>
          <p:nvPr/>
        </p:nvSpPr>
        <p:spPr>
          <a:xfrm>
            <a:off x="2709968" y="0"/>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535716" y="1862938"/>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042"/>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20000" y="1683965"/>
            <a:ext cx="5045700" cy="2340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6205575" y="3547225"/>
            <a:ext cx="2215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2">
    <p:bg>
      <p:bgPr>
        <a:gradFill>
          <a:gsLst>
            <a:gs pos="0">
              <a:schemeClr val="lt2"/>
            </a:gs>
            <a:gs pos="100000">
              <a:schemeClr val="dk1"/>
            </a:gs>
          </a:gsLst>
          <a:lin ang="0" scaled="0"/>
        </a:gradFill>
        <a:effectLst/>
      </p:bgPr>
    </p:bg>
    <p:spTree>
      <p:nvGrpSpPr>
        <p:cNvPr id="1" name="Shape 70"/>
        <p:cNvGrpSpPr/>
        <p:nvPr/>
      </p:nvGrpSpPr>
      <p:grpSpPr>
        <a:xfrm>
          <a:off x="0" y="0"/>
          <a:ext cx="0" cy="0"/>
          <a:chOff x="0" y="0"/>
          <a:chExt cx="0" cy="0"/>
        </a:xfrm>
      </p:grpSpPr>
      <p:sp>
        <p:nvSpPr>
          <p:cNvPr id="71" name="Google Shape;71;p14"/>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1233175"/>
            <a:ext cx="4461300" cy="14823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6" name="Google Shape;76;p14"/>
          <p:cNvSpPr txBox="1">
            <a:spLocks noGrp="1"/>
          </p:cNvSpPr>
          <p:nvPr>
            <p:ph type="subTitle" idx="1"/>
          </p:nvPr>
        </p:nvSpPr>
        <p:spPr>
          <a:xfrm>
            <a:off x="720000" y="2872425"/>
            <a:ext cx="4828200" cy="159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800"/>
              <a:buFont typeface="Open Sans"/>
              <a:buChar char="●"/>
              <a:defRPr sz="1400"/>
            </a:lvl1pPr>
            <a:lvl2pPr lvl="1" algn="ctr" rtl="0">
              <a:lnSpc>
                <a:spcPct val="100000"/>
              </a:lnSpc>
              <a:spcBef>
                <a:spcPts val="0"/>
              </a:spcBef>
              <a:spcAft>
                <a:spcPts val="0"/>
              </a:spcAft>
              <a:buSzPts val="800"/>
              <a:buFont typeface="Open Sans"/>
              <a:buChar char="○"/>
              <a:defRPr sz="2100"/>
            </a:lvl2pPr>
            <a:lvl3pPr lvl="2" algn="ctr" rtl="0">
              <a:lnSpc>
                <a:spcPct val="100000"/>
              </a:lnSpc>
              <a:spcBef>
                <a:spcPts val="0"/>
              </a:spcBef>
              <a:spcAft>
                <a:spcPts val="0"/>
              </a:spcAft>
              <a:buSzPts val="800"/>
              <a:buFont typeface="Open Sans"/>
              <a:buChar char="■"/>
              <a:defRPr sz="2100"/>
            </a:lvl3pPr>
            <a:lvl4pPr lvl="3" algn="ctr" rtl="0">
              <a:lnSpc>
                <a:spcPct val="100000"/>
              </a:lnSpc>
              <a:spcBef>
                <a:spcPts val="0"/>
              </a:spcBef>
              <a:spcAft>
                <a:spcPts val="0"/>
              </a:spcAft>
              <a:buSzPts val="800"/>
              <a:buFont typeface="Open Sans"/>
              <a:buChar char="●"/>
              <a:defRPr sz="2100"/>
            </a:lvl4pPr>
            <a:lvl5pPr lvl="4" algn="ctr" rtl="0">
              <a:lnSpc>
                <a:spcPct val="100000"/>
              </a:lnSpc>
              <a:spcBef>
                <a:spcPts val="0"/>
              </a:spcBef>
              <a:spcAft>
                <a:spcPts val="0"/>
              </a:spcAft>
              <a:buSzPts val="1100"/>
              <a:buFont typeface="Open Sans"/>
              <a:buChar char="○"/>
              <a:defRPr sz="2100"/>
            </a:lvl5pPr>
            <a:lvl6pPr lvl="5" algn="ctr" rtl="0">
              <a:lnSpc>
                <a:spcPct val="100000"/>
              </a:lnSpc>
              <a:spcBef>
                <a:spcPts val="0"/>
              </a:spcBef>
              <a:spcAft>
                <a:spcPts val="0"/>
              </a:spcAft>
              <a:buSzPts val="1100"/>
              <a:buFont typeface="Open Sans"/>
              <a:buChar char="■"/>
              <a:defRPr sz="2100"/>
            </a:lvl6pPr>
            <a:lvl7pPr lvl="6" algn="ctr" rtl="0">
              <a:lnSpc>
                <a:spcPct val="100000"/>
              </a:lnSpc>
              <a:spcBef>
                <a:spcPts val="0"/>
              </a:spcBef>
              <a:spcAft>
                <a:spcPts val="0"/>
              </a:spcAft>
              <a:buSzPts val="700"/>
              <a:buFont typeface="Open Sans"/>
              <a:buChar char="●"/>
              <a:defRPr sz="2100"/>
            </a:lvl7pPr>
            <a:lvl8pPr lvl="7" algn="ctr" rtl="0">
              <a:lnSpc>
                <a:spcPct val="100000"/>
              </a:lnSpc>
              <a:spcBef>
                <a:spcPts val="0"/>
              </a:spcBef>
              <a:spcAft>
                <a:spcPts val="0"/>
              </a:spcAft>
              <a:buSzPts val="700"/>
              <a:buFont typeface="Open Sans"/>
              <a:buChar char="○"/>
              <a:defRPr sz="2100"/>
            </a:lvl8pPr>
            <a:lvl9pPr lvl="8" algn="ctr" rtl="0">
              <a:lnSpc>
                <a:spcPct val="100000"/>
              </a:lnSpc>
              <a:spcBef>
                <a:spcPts val="0"/>
              </a:spcBef>
              <a:spcAft>
                <a:spcPts val="0"/>
              </a:spcAft>
              <a:buSzPts val="600"/>
              <a:buFont typeface="Open Sans"/>
              <a:buChar char="■"/>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
    <p:bg>
      <p:bgPr>
        <a:gradFill>
          <a:gsLst>
            <a:gs pos="0">
              <a:schemeClr val="lt2"/>
            </a:gs>
            <a:gs pos="100000">
              <a:schemeClr val="dk1"/>
            </a:gs>
          </a:gsLst>
          <a:lin ang="0" scaled="0"/>
        </a:gradFill>
        <a:effectLst/>
      </p:bgPr>
    </p:bg>
    <p:spTree>
      <p:nvGrpSpPr>
        <p:cNvPr id="1" name="Shape 77"/>
        <p:cNvGrpSpPr/>
        <p:nvPr/>
      </p:nvGrpSpPr>
      <p:grpSpPr>
        <a:xfrm>
          <a:off x="0" y="0"/>
          <a:ext cx="0" cy="0"/>
          <a:chOff x="0" y="0"/>
          <a:chExt cx="0" cy="0"/>
        </a:xfrm>
      </p:grpSpPr>
      <p:sp>
        <p:nvSpPr>
          <p:cNvPr id="78" name="Google Shape;78;p15"/>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3456150" y="3172325"/>
            <a:ext cx="22317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200"/>
              <a:buNone/>
              <a:defRPr sz="1200" i="0"/>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endParaRPr/>
          </a:p>
        </p:txBody>
      </p:sp>
      <p:sp>
        <p:nvSpPr>
          <p:cNvPr id="83" name="Google Shape;83;p15"/>
          <p:cNvSpPr txBox="1">
            <a:spLocks noGrp="1"/>
          </p:cNvSpPr>
          <p:nvPr>
            <p:ph type="subTitle" idx="1"/>
          </p:nvPr>
        </p:nvSpPr>
        <p:spPr>
          <a:xfrm>
            <a:off x="1933200" y="2030225"/>
            <a:ext cx="5277600" cy="1263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BLANK_1_1">
    <p:bg>
      <p:bgPr>
        <a:gradFill>
          <a:gsLst>
            <a:gs pos="0">
              <a:schemeClr val="dk1"/>
            </a:gs>
            <a:gs pos="100000">
              <a:schemeClr val="lt2"/>
            </a:gs>
          </a:gsLst>
          <a:lin ang="0" scaled="0"/>
        </a:gradFill>
        <a:effectLst/>
      </p:bgPr>
    </p:bg>
    <p:spTree>
      <p:nvGrpSpPr>
        <p:cNvPr id="1" name="Shape 84"/>
        <p:cNvGrpSpPr/>
        <p:nvPr/>
      </p:nvGrpSpPr>
      <p:grpSpPr>
        <a:xfrm>
          <a:off x="0" y="0"/>
          <a:ext cx="0" cy="0"/>
          <a:chOff x="0" y="0"/>
          <a:chExt cx="0" cy="0"/>
        </a:xfrm>
      </p:grpSpPr>
      <p:sp>
        <p:nvSpPr>
          <p:cNvPr id="85" name="Google Shape;85;p16"/>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title"/>
          </p:nvPr>
        </p:nvSpPr>
        <p:spPr>
          <a:xfrm>
            <a:off x="1560825" y="1587425"/>
            <a:ext cx="27990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0" name="Google Shape;90;p16"/>
          <p:cNvSpPr txBox="1">
            <a:spLocks noGrp="1"/>
          </p:cNvSpPr>
          <p:nvPr>
            <p:ph type="subTitle" idx="1"/>
          </p:nvPr>
        </p:nvSpPr>
        <p:spPr>
          <a:xfrm>
            <a:off x="2355900" y="1874500"/>
            <a:ext cx="2003700" cy="644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91" name="Google Shape;91;p16"/>
          <p:cNvSpPr txBox="1">
            <a:spLocks noGrp="1"/>
          </p:cNvSpPr>
          <p:nvPr>
            <p:ph type="title" idx="2"/>
          </p:nvPr>
        </p:nvSpPr>
        <p:spPr>
          <a:xfrm>
            <a:off x="4784275" y="1587400"/>
            <a:ext cx="27990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2" name="Google Shape;92;p16"/>
          <p:cNvSpPr txBox="1">
            <a:spLocks noGrp="1"/>
          </p:cNvSpPr>
          <p:nvPr>
            <p:ph type="subTitle" idx="3"/>
          </p:nvPr>
        </p:nvSpPr>
        <p:spPr>
          <a:xfrm>
            <a:off x="4784275" y="1874500"/>
            <a:ext cx="19179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3" name="Google Shape;93;p16"/>
          <p:cNvSpPr txBox="1">
            <a:spLocks noGrp="1"/>
          </p:cNvSpPr>
          <p:nvPr>
            <p:ph type="title" idx="4"/>
          </p:nvPr>
        </p:nvSpPr>
        <p:spPr>
          <a:xfrm>
            <a:off x="4784275" y="3110125"/>
            <a:ext cx="27990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4" name="Google Shape;94;p16"/>
          <p:cNvSpPr txBox="1">
            <a:spLocks noGrp="1"/>
          </p:cNvSpPr>
          <p:nvPr>
            <p:ph type="subTitle" idx="5"/>
          </p:nvPr>
        </p:nvSpPr>
        <p:spPr>
          <a:xfrm>
            <a:off x="4784275" y="3397225"/>
            <a:ext cx="19179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5" name="Google Shape;95;p16"/>
          <p:cNvSpPr txBox="1">
            <a:spLocks noGrp="1"/>
          </p:cNvSpPr>
          <p:nvPr>
            <p:ph type="title" idx="6"/>
          </p:nvPr>
        </p:nvSpPr>
        <p:spPr>
          <a:xfrm>
            <a:off x="1560900" y="3110150"/>
            <a:ext cx="27990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6" name="Google Shape;96;p16"/>
          <p:cNvSpPr txBox="1">
            <a:spLocks noGrp="1"/>
          </p:cNvSpPr>
          <p:nvPr>
            <p:ph type="subTitle" idx="7"/>
          </p:nvPr>
        </p:nvSpPr>
        <p:spPr>
          <a:xfrm>
            <a:off x="2355900" y="3397225"/>
            <a:ext cx="2003700" cy="644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97" name="Google Shape;97;p16"/>
          <p:cNvSpPr txBox="1">
            <a:spLocks noGrp="1"/>
          </p:cNvSpPr>
          <p:nvPr>
            <p:ph type="title" idx="8" hasCustomPrompt="1"/>
          </p:nvPr>
        </p:nvSpPr>
        <p:spPr>
          <a:xfrm>
            <a:off x="717604" y="1363904"/>
            <a:ext cx="1028700" cy="55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8" name="Google Shape;98;p16"/>
          <p:cNvSpPr txBox="1">
            <a:spLocks noGrp="1"/>
          </p:cNvSpPr>
          <p:nvPr>
            <p:ph type="title" idx="9" hasCustomPrompt="1"/>
          </p:nvPr>
        </p:nvSpPr>
        <p:spPr>
          <a:xfrm>
            <a:off x="7393940" y="1363904"/>
            <a:ext cx="1028700" cy="55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99" name="Google Shape;99;p16"/>
          <p:cNvSpPr txBox="1">
            <a:spLocks noGrp="1"/>
          </p:cNvSpPr>
          <p:nvPr>
            <p:ph type="title" idx="13" hasCustomPrompt="1"/>
          </p:nvPr>
        </p:nvSpPr>
        <p:spPr>
          <a:xfrm>
            <a:off x="717604" y="2885223"/>
            <a:ext cx="1028700" cy="55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0" name="Google Shape;100;p16"/>
          <p:cNvSpPr txBox="1">
            <a:spLocks noGrp="1"/>
          </p:cNvSpPr>
          <p:nvPr>
            <p:ph type="title" idx="14" hasCustomPrompt="1"/>
          </p:nvPr>
        </p:nvSpPr>
        <p:spPr>
          <a:xfrm>
            <a:off x="7393940" y="2885223"/>
            <a:ext cx="1028700" cy="55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p:cSld name="BLANK_1_1_1">
    <p:bg>
      <p:bgPr>
        <a:gradFill>
          <a:gsLst>
            <a:gs pos="0">
              <a:schemeClr val="lt2"/>
            </a:gs>
            <a:gs pos="100000">
              <a:schemeClr val="dk1"/>
            </a:gs>
          </a:gsLst>
          <a:lin ang="0" scaled="0"/>
        </a:gradFill>
        <a:effectLst/>
      </p:bgPr>
    </p:bg>
    <p:spTree>
      <p:nvGrpSpPr>
        <p:cNvPr id="1" name="Shape 101"/>
        <p:cNvGrpSpPr/>
        <p:nvPr/>
      </p:nvGrpSpPr>
      <p:grpSpPr>
        <a:xfrm>
          <a:off x="0" y="0"/>
          <a:ext cx="0" cy="0"/>
          <a:chOff x="0" y="0"/>
          <a:chExt cx="0" cy="0"/>
        </a:xfrm>
      </p:grpSpPr>
      <p:sp>
        <p:nvSpPr>
          <p:cNvPr id="102" name="Google Shape;102;p17"/>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txBox="1">
            <a:spLocks noGrp="1"/>
          </p:cNvSpPr>
          <p:nvPr>
            <p:ph type="title"/>
          </p:nvPr>
        </p:nvSpPr>
        <p:spPr>
          <a:xfrm flipH="1">
            <a:off x="720000" y="1233175"/>
            <a:ext cx="45297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6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06" name="Google Shape;106;p17"/>
          <p:cNvSpPr txBox="1">
            <a:spLocks noGrp="1"/>
          </p:cNvSpPr>
          <p:nvPr>
            <p:ph type="subTitle" idx="1"/>
          </p:nvPr>
        </p:nvSpPr>
        <p:spPr>
          <a:xfrm flipH="1">
            <a:off x="720000" y="2715475"/>
            <a:ext cx="2909400" cy="76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1">
    <p:bg>
      <p:bgPr>
        <a:gradFill>
          <a:gsLst>
            <a:gs pos="0">
              <a:schemeClr val="dk1"/>
            </a:gs>
            <a:gs pos="100000">
              <a:schemeClr val="lt2"/>
            </a:gs>
          </a:gsLst>
          <a:lin ang="2698631" scaled="0"/>
        </a:gradFill>
        <a:effectLst/>
      </p:bgPr>
    </p:bg>
    <p:spTree>
      <p:nvGrpSpPr>
        <p:cNvPr id="1" name="Shape 107"/>
        <p:cNvGrpSpPr/>
        <p:nvPr/>
      </p:nvGrpSpPr>
      <p:grpSpPr>
        <a:xfrm>
          <a:off x="0" y="0"/>
          <a:ext cx="0" cy="0"/>
          <a:chOff x="0" y="0"/>
          <a:chExt cx="0" cy="0"/>
        </a:xfrm>
      </p:grpSpPr>
      <p:sp>
        <p:nvSpPr>
          <p:cNvPr id="108" name="Google Shape;108;p18"/>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101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2" name="Google Shape;112;p18"/>
          <p:cNvSpPr txBox="1">
            <a:spLocks noGrp="1"/>
          </p:cNvSpPr>
          <p:nvPr>
            <p:ph type="subTitle" idx="1"/>
          </p:nvPr>
        </p:nvSpPr>
        <p:spPr>
          <a:xfrm>
            <a:off x="8526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3" name="Google Shape;113;p18"/>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4" name="Google Shape;114;p18"/>
          <p:cNvSpPr txBox="1">
            <a:spLocks noGrp="1"/>
          </p:cNvSpPr>
          <p:nvPr>
            <p:ph type="subTitle" idx="3"/>
          </p:nvPr>
        </p:nvSpPr>
        <p:spPr>
          <a:xfrm>
            <a:off x="34909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5" name="Google Shape;115;p18"/>
          <p:cNvSpPr txBox="1">
            <a:spLocks noGrp="1"/>
          </p:cNvSpPr>
          <p:nvPr>
            <p:ph type="title" idx="4"/>
          </p:nvPr>
        </p:nvSpPr>
        <p:spPr>
          <a:xfrm>
            <a:off x="628987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8"/>
          <p:cNvSpPr txBox="1">
            <a:spLocks noGrp="1"/>
          </p:cNvSpPr>
          <p:nvPr>
            <p:ph type="subTitle" idx="5"/>
          </p:nvPr>
        </p:nvSpPr>
        <p:spPr>
          <a:xfrm>
            <a:off x="61292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7" name="Google Shape;117;p18"/>
          <p:cNvSpPr txBox="1">
            <a:spLocks noGrp="1"/>
          </p:cNvSpPr>
          <p:nvPr>
            <p:ph type="title" idx="6"/>
          </p:nvPr>
        </p:nvSpPr>
        <p:spPr>
          <a:xfrm>
            <a:off x="720000" y="1003925"/>
            <a:ext cx="6928200" cy="401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2">
  <p:cSld name="BLANK_1_1_1_1_2">
    <p:bg>
      <p:bgPr>
        <a:gradFill>
          <a:gsLst>
            <a:gs pos="0">
              <a:schemeClr val="dk1"/>
            </a:gs>
            <a:gs pos="100000">
              <a:schemeClr val="lt2"/>
            </a:gs>
          </a:gsLst>
          <a:lin ang="2698631" scaled="0"/>
        </a:gra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885425" y="1232241"/>
            <a:ext cx="4529700" cy="14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20" name="Google Shape;120;p19"/>
          <p:cNvSpPr txBox="1">
            <a:spLocks noGrp="1"/>
          </p:cNvSpPr>
          <p:nvPr>
            <p:ph type="subTitle" idx="1"/>
          </p:nvPr>
        </p:nvSpPr>
        <p:spPr>
          <a:xfrm>
            <a:off x="5505725" y="2714541"/>
            <a:ext cx="2909400" cy="76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solidFill>
                  <a:schemeClr val="lt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extLst>
    <p:ext uri="{DCECCB84-F9BA-43D5-87BE-67443E8EF086}">
      <p15:sldGuideLst xmlns:p15="http://schemas.microsoft.com/office/powerpoint/2012/main">
        <p15:guide id="1" pos="530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_AND_BODY_1">
    <p:bg>
      <p:bgPr>
        <a:gradFill>
          <a:gsLst>
            <a:gs pos="0">
              <a:schemeClr val="dk1"/>
            </a:gs>
            <a:gs pos="100000">
              <a:schemeClr val="lt2"/>
            </a:gs>
          </a:gsLst>
          <a:lin ang="0" scaled="0"/>
        </a:gradFill>
        <a:effectLst/>
      </p:bgPr>
    </p:bg>
    <p:spTree>
      <p:nvGrpSpPr>
        <p:cNvPr id="1" name="Shape 161"/>
        <p:cNvGrpSpPr/>
        <p:nvPr/>
      </p:nvGrpSpPr>
      <p:grpSpPr>
        <a:xfrm>
          <a:off x="0" y="0"/>
          <a:ext cx="0" cy="0"/>
          <a:chOff x="0" y="0"/>
          <a:chExt cx="0" cy="0"/>
        </a:xfrm>
      </p:grpSpPr>
      <p:sp>
        <p:nvSpPr>
          <p:cNvPr id="162" name="Google Shape;162;p24"/>
          <p:cNvSpPr/>
          <p:nvPr/>
        </p:nvSpPr>
        <p:spPr>
          <a:xfrm>
            <a:off x="2709968"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0"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3535704"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txBox="1">
            <a:spLocks noGrp="1"/>
          </p:cNvSpPr>
          <p:nvPr>
            <p:ph type="title"/>
          </p:nvPr>
        </p:nvSpPr>
        <p:spPr>
          <a:xfrm>
            <a:off x="720000" y="445025"/>
            <a:ext cx="7701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4"/>
          <p:cNvSpPr txBox="1">
            <a:spLocks noGrp="1"/>
          </p:cNvSpPr>
          <p:nvPr>
            <p:ph type="body" idx="1"/>
          </p:nvPr>
        </p:nvSpPr>
        <p:spPr>
          <a:xfrm>
            <a:off x="720000" y="1152475"/>
            <a:ext cx="7701000" cy="3416400"/>
          </a:xfrm>
          <a:prstGeom prst="rect">
            <a:avLst/>
          </a:prstGeom>
          <a:noFill/>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20293B"/>
              </a:buClr>
              <a:buSzPts val="1000"/>
              <a:buFont typeface="Abel"/>
              <a:buChar char="●"/>
              <a:defRPr sz="1200"/>
            </a:lvl1pPr>
            <a:lvl2pPr marL="914400" lvl="1" indent="-317500" rtl="0">
              <a:spcBef>
                <a:spcPts val="0"/>
              </a:spcBef>
              <a:spcAft>
                <a:spcPts val="0"/>
              </a:spcAft>
              <a:buClr>
                <a:srgbClr val="20293B"/>
              </a:buClr>
              <a:buSzPts val="1400"/>
              <a:buFont typeface="Arial"/>
              <a:buChar char="○"/>
              <a:defRPr/>
            </a:lvl2pPr>
            <a:lvl3pPr marL="1371600" lvl="2" indent="-317500" rtl="0">
              <a:spcBef>
                <a:spcPts val="1600"/>
              </a:spcBef>
              <a:spcAft>
                <a:spcPts val="0"/>
              </a:spcAft>
              <a:buClr>
                <a:srgbClr val="20293B"/>
              </a:buClr>
              <a:buSzPts val="1400"/>
              <a:buFont typeface="Arial"/>
              <a:buChar char="■"/>
              <a:defRPr/>
            </a:lvl3pPr>
            <a:lvl4pPr marL="1828800" lvl="3" indent="-317500" rtl="0">
              <a:spcBef>
                <a:spcPts val="1600"/>
              </a:spcBef>
              <a:spcAft>
                <a:spcPts val="0"/>
              </a:spcAft>
              <a:buClr>
                <a:srgbClr val="20293B"/>
              </a:buClr>
              <a:buSzPts val="1400"/>
              <a:buFont typeface="Arial"/>
              <a:buChar char="●"/>
              <a:defRPr/>
            </a:lvl4pPr>
            <a:lvl5pPr marL="2286000" lvl="4" indent="-317500" rtl="0">
              <a:spcBef>
                <a:spcPts val="1600"/>
              </a:spcBef>
              <a:spcAft>
                <a:spcPts val="0"/>
              </a:spcAft>
              <a:buClr>
                <a:srgbClr val="20293B"/>
              </a:buClr>
              <a:buSzPts val="1400"/>
              <a:buFont typeface="Arial"/>
              <a:buChar char="○"/>
              <a:defRPr/>
            </a:lvl5pPr>
            <a:lvl6pPr marL="2743200" lvl="5" indent="-317500" rtl="0">
              <a:spcBef>
                <a:spcPts val="1600"/>
              </a:spcBef>
              <a:spcAft>
                <a:spcPts val="0"/>
              </a:spcAft>
              <a:buClr>
                <a:srgbClr val="20293B"/>
              </a:buClr>
              <a:buSzPts val="1400"/>
              <a:buFont typeface="Arial"/>
              <a:buChar char="■"/>
              <a:defRPr/>
            </a:lvl6pPr>
            <a:lvl7pPr marL="3200400" lvl="6" indent="-317500" rtl="0">
              <a:spcBef>
                <a:spcPts val="1600"/>
              </a:spcBef>
              <a:spcAft>
                <a:spcPts val="0"/>
              </a:spcAft>
              <a:buClr>
                <a:srgbClr val="20293B"/>
              </a:buClr>
              <a:buSzPts val="1400"/>
              <a:buFont typeface="Arial"/>
              <a:buChar char="●"/>
              <a:defRPr/>
            </a:lvl7pPr>
            <a:lvl8pPr marL="3657600" lvl="7" indent="-317500" rtl="0">
              <a:spcBef>
                <a:spcPts val="1600"/>
              </a:spcBef>
              <a:spcAft>
                <a:spcPts val="0"/>
              </a:spcAft>
              <a:buClr>
                <a:srgbClr val="20293B"/>
              </a:buClr>
              <a:buSzPts val="1400"/>
              <a:buFont typeface="Arial"/>
              <a:buChar char="○"/>
              <a:defRPr/>
            </a:lvl8pPr>
            <a:lvl9pPr marL="4114800" lvl="8" indent="-317500" rtl="0">
              <a:spcBef>
                <a:spcPts val="1600"/>
              </a:spcBef>
              <a:spcAft>
                <a:spcPts val="1600"/>
              </a:spcAft>
              <a:buClr>
                <a:srgbClr val="20293B"/>
              </a:buClr>
              <a:buSzPts val="1400"/>
              <a:buFont typeface="Arial"/>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gradFill>
          <a:gsLst>
            <a:gs pos="0">
              <a:schemeClr val="dk1"/>
            </a:gs>
            <a:gs pos="100000">
              <a:schemeClr val="lt2"/>
            </a:gs>
          </a:gsLst>
          <a:lin ang="2698631" scaled="0"/>
        </a:gra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dk1"/>
            </a:gs>
          </a:gsLst>
          <a:lin ang="2698631" scaled="0"/>
        </a:gradFill>
        <a:effectLst/>
      </p:bgPr>
    </p:bg>
    <p:spTree>
      <p:nvGrpSpPr>
        <p:cNvPr id="1" name="Shape 15"/>
        <p:cNvGrpSpPr/>
        <p:nvPr/>
      </p:nvGrpSpPr>
      <p:grpSpPr>
        <a:xfrm>
          <a:off x="0" y="0"/>
          <a:ext cx="0" cy="0"/>
          <a:chOff x="0" y="0"/>
          <a:chExt cx="0" cy="0"/>
        </a:xfrm>
      </p:grpSpPr>
      <p:sp>
        <p:nvSpPr>
          <p:cNvPr id="16" name="Google Shape;16;p3"/>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5573475" y="1621225"/>
            <a:ext cx="2847300" cy="8418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txBox="1">
            <a:spLocks noGrp="1"/>
          </p:cNvSpPr>
          <p:nvPr>
            <p:ph type="subTitle" idx="1"/>
          </p:nvPr>
        </p:nvSpPr>
        <p:spPr>
          <a:xfrm>
            <a:off x="4634100" y="2571750"/>
            <a:ext cx="37866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2"/>
            </a:gs>
            <a:gs pos="100000">
              <a:schemeClr val="dk1"/>
            </a:gs>
          </a:gsLst>
          <a:lin ang="2698631" scaled="0"/>
        </a:gradFill>
        <a:effectLst/>
      </p:bgPr>
    </p:bg>
    <p:spTree>
      <p:nvGrpSpPr>
        <p:cNvPr id="1" name="Shape 22"/>
        <p:cNvGrpSpPr/>
        <p:nvPr/>
      </p:nvGrpSpPr>
      <p:grpSpPr>
        <a:xfrm>
          <a:off x="0" y="0"/>
          <a:ext cx="0" cy="0"/>
          <a:chOff x="0" y="0"/>
          <a:chExt cx="0" cy="0"/>
        </a:xfrm>
      </p:grpSpPr>
      <p:sp>
        <p:nvSpPr>
          <p:cNvPr id="23" name="Google Shape;23;p4"/>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20000" y="445025"/>
            <a:ext cx="7701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 name="Google Shape;28;p4"/>
          <p:cNvSpPr txBox="1">
            <a:spLocks noGrp="1"/>
          </p:cNvSpPr>
          <p:nvPr>
            <p:ph type="body" idx="1"/>
          </p:nvPr>
        </p:nvSpPr>
        <p:spPr>
          <a:xfrm>
            <a:off x="720000" y="1152475"/>
            <a:ext cx="7701000" cy="3416400"/>
          </a:xfrm>
          <a:prstGeom prst="rect">
            <a:avLst/>
          </a:prstGeom>
          <a:noFill/>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Font typeface="Abel"/>
              <a:buChar char="●"/>
              <a:defRPr sz="1200">
                <a:solidFill>
                  <a:schemeClr val="lt1"/>
                </a:solidFill>
              </a:defRPr>
            </a:lvl1pPr>
            <a:lvl2pPr marL="914400" lvl="1" indent="-317500">
              <a:spcBef>
                <a:spcPts val="0"/>
              </a:spcBef>
              <a:spcAft>
                <a:spcPts val="0"/>
              </a:spcAft>
              <a:buClr>
                <a:schemeClr val="lt1"/>
              </a:buClr>
              <a:buSzPts val="1400"/>
              <a:buFont typeface="Arial"/>
              <a:buChar char="○"/>
              <a:defRPr>
                <a:solidFill>
                  <a:schemeClr val="lt1"/>
                </a:solidFill>
              </a:defRPr>
            </a:lvl2pPr>
            <a:lvl3pPr marL="1371600" lvl="2" indent="-317500">
              <a:spcBef>
                <a:spcPts val="1600"/>
              </a:spcBef>
              <a:spcAft>
                <a:spcPts val="0"/>
              </a:spcAft>
              <a:buClr>
                <a:schemeClr val="lt1"/>
              </a:buClr>
              <a:buSzPts val="1400"/>
              <a:buFont typeface="Arial"/>
              <a:buChar char="■"/>
              <a:defRPr>
                <a:solidFill>
                  <a:schemeClr val="lt1"/>
                </a:solidFill>
              </a:defRPr>
            </a:lvl3pPr>
            <a:lvl4pPr marL="1828800" lvl="3" indent="-317500">
              <a:spcBef>
                <a:spcPts val="1600"/>
              </a:spcBef>
              <a:spcAft>
                <a:spcPts val="0"/>
              </a:spcAft>
              <a:buClr>
                <a:schemeClr val="lt1"/>
              </a:buClr>
              <a:buSzPts val="1400"/>
              <a:buFont typeface="Arial"/>
              <a:buChar char="●"/>
              <a:defRPr>
                <a:solidFill>
                  <a:schemeClr val="lt1"/>
                </a:solidFill>
              </a:defRPr>
            </a:lvl4pPr>
            <a:lvl5pPr marL="2286000" lvl="4" indent="-317500">
              <a:spcBef>
                <a:spcPts val="1600"/>
              </a:spcBef>
              <a:spcAft>
                <a:spcPts val="0"/>
              </a:spcAft>
              <a:buClr>
                <a:schemeClr val="lt1"/>
              </a:buClr>
              <a:buSzPts val="1400"/>
              <a:buFont typeface="Arial"/>
              <a:buChar char="○"/>
              <a:defRPr>
                <a:solidFill>
                  <a:schemeClr val="lt1"/>
                </a:solidFill>
              </a:defRPr>
            </a:lvl5pPr>
            <a:lvl6pPr marL="2743200" lvl="5" indent="-317500">
              <a:spcBef>
                <a:spcPts val="1600"/>
              </a:spcBef>
              <a:spcAft>
                <a:spcPts val="0"/>
              </a:spcAft>
              <a:buClr>
                <a:schemeClr val="lt1"/>
              </a:buClr>
              <a:buSzPts val="1400"/>
              <a:buFont typeface="Arial"/>
              <a:buChar char="■"/>
              <a:defRPr>
                <a:solidFill>
                  <a:schemeClr val="lt1"/>
                </a:solidFill>
              </a:defRPr>
            </a:lvl6pPr>
            <a:lvl7pPr marL="3200400" lvl="6" indent="-317500">
              <a:spcBef>
                <a:spcPts val="1600"/>
              </a:spcBef>
              <a:spcAft>
                <a:spcPts val="0"/>
              </a:spcAft>
              <a:buClr>
                <a:schemeClr val="lt1"/>
              </a:buClr>
              <a:buSzPts val="1400"/>
              <a:buFont typeface="Arial"/>
              <a:buChar char="●"/>
              <a:defRPr>
                <a:solidFill>
                  <a:schemeClr val="lt1"/>
                </a:solidFill>
              </a:defRPr>
            </a:lvl7pPr>
            <a:lvl8pPr marL="3657600" lvl="7" indent="-317500">
              <a:spcBef>
                <a:spcPts val="1600"/>
              </a:spcBef>
              <a:spcAft>
                <a:spcPts val="0"/>
              </a:spcAft>
              <a:buClr>
                <a:schemeClr val="lt1"/>
              </a:buClr>
              <a:buSzPts val="1400"/>
              <a:buFont typeface="Arial"/>
              <a:buChar char="○"/>
              <a:defRPr>
                <a:solidFill>
                  <a:schemeClr val="lt1"/>
                </a:solidFill>
              </a:defRPr>
            </a:lvl8pPr>
            <a:lvl9pPr marL="4114800" lvl="8" indent="-317500">
              <a:spcBef>
                <a:spcPts val="1600"/>
              </a:spcBef>
              <a:spcAft>
                <a:spcPts val="1600"/>
              </a:spcAft>
              <a:buClr>
                <a:schemeClr val="lt1"/>
              </a:buClr>
              <a:buSzPts val="1400"/>
              <a:buFont typeface="Arial"/>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2"/>
            </a:gs>
            <a:gs pos="100000">
              <a:schemeClr val="dk1"/>
            </a:gs>
          </a:gsLst>
          <a:lin ang="0" scaled="0"/>
        </a:gradFill>
        <a:effectLst/>
      </p:bgPr>
    </p:bg>
    <p:spTree>
      <p:nvGrpSpPr>
        <p:cNvPr id="1" name="Shape 29"/>
        <p:cNvGrpSpPr/>
        <p:nvPr/>
      </p:nvGrpSpPr>
      <p:grpSpPr>
        <a:xfrm>
          <a:off x="0" y="0"/>
          <a:ext cx="0" cy="0"/>
          <a:chOff x="0" y="0"/>
          <a:chExt cx="0" cy="0"/>
        </a:xfrm>
      </p:grpSpPr>
      <p:sp>
        <p:nvSpPr>
          <p:cNvPr id="30" name="Google Shape;30;p5"/>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43925" y="1003925"/>
            <a:ext cx="6270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4" name="Google Shape;34;p5"/>
          <p:cNvSpPr txBox="1">
            <a:spLocks noGrp="1"/>
          </p:cNvSpPr>
          <p:nvPr>
            <p:ph type="subTitle" idx="1"/>
          </p:nvPr>
        </p:nvSpPr>
        <p:spPr>
          <a:xfrm>
            <a:off x="1075150" y="3250525"/>
            <a:ext cx="3244200" cy="12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1600"/>
              </a:spcBef>
              <a:spcAft>
                <a:spcPts val="0"/>
              </a:spcAft>
              <a:buNone/>
              <a:defRPr sz="1400">
                <a:solidFill>
                  <a:schemeClr val="lt1"/>
                </a:solidFill>
              </a:defRPr>
            </a:lvl2pPr>
            <a:lvl3pPr lvl="2" algn="ctr" rtl="0">
              <a:spcBef>
                <a:spcPts val="1600"/>
              </a:spcBef>
              <a:spcAft>
                <a:spcPts val="0"/>
              </a:spcAft>
              <a:buNone/>
              <a:defRPr sz="1400">
                <a:solidFill>
                  <a:schemeClr val="lt1"/>
                </a:solidFill>
              </a:defRPr>
            </a:lvl3pPr>
            <a:lvl4pPr lvl="3" algn="ctr" rtl="0">
              <a:spcBef>
                <a:spcPts val="1600"/>
              </a:spcBef>
              <a:spcAft>
                <a:spcPts val="0"/>
              </a:spcAft>
              <a:buNone/>
              <a:defRPr sz="1400">
                <a:solidFill>
                  <a:schemeClr val="lt1"/>
                </a:solidFill>
              </a:defRPr>
            </a:lvl4pPr>
            <a:lvl5pPr lvl="4" algn="ctr" rtl="0">
              <a:spcBef>
                <a:spcPts val="1600"/>
              </a:spcBef>
              <a:spcAft>
                <a:spcPts val="0"/>
              </a:spcAft>
              <a:buNone/>
              <a:defRPr sz="1400">
                <a:solidFill>
                  <a:schemeClr val="lt1"/>
                </a:solidFill>
              </a:defRPr>
            </a:lvl5pPr>
            <a:lvl6pPr lvl="5" algn="ctr" rtl="0">
              <a:spcBef>
                <a:spcPts val="1600"/>
              </a:spcBef>
              <a:spcAft>
                <a:spcPts val="0"/>
              </a:spcAft>
              <a:buNone/>
              <a:defRPr sz="1400">
                <a:solidFill>
                  <a:schemeClr val="lt1"/>
                </a:solidFill>
              </a:defRPr>
            </a:lvl6pPr>
            <a:lvl7pPr lvl="6" algn="ctr" rtl="0">
              <a:spcBef>
                <a:spcPts val="1600"/>
              </a:spcBef>
              <a:spcAft>
                <a:spcPts val="0"/>
              </a:spcAft>
              <a:buNone/>
              <a:defRPr sz="1400">
                <a:solidFill>
                  <a:schemeClr val="lt1"/>
                </a:solidFill>
              </a:defRPr>
            </a:lvl7pPr>
            <a:lvl8pPr lvl="7" algn="ctr" rtl="0">
              <a:spcBef>
                <a:spcPts val="1600"/>
              </a:spcBef>
              <a:spcAft>
                <a:spcPts val="0"/>
              </a:spcAft>
              <a:buNone/>
              <a:defRPr sz="1400">
                <a:solidFill>
                  <a:schemeClr val="lt1"/>
                </a:solidFill>
              </a:defRPr>
            </a:lvl8pPr>
            <a:lvl9pPr lvl="8" algn="ctr" rtl="0">
              <a:spcBef>
                <a:spcPts val="1600"/>
              </a:spcBef>
              <a:spcAft>
                <a:spcPts val="1600"/>
              </a:spcAft>
              <a:buNone/>
              <a:defRPr sz="1400">
                <a:solidFill>
                  <a:schemeClr val="lt1"/>
                </a:solidFill>
              </a:defRPr>
            </a:lvl9pPr>
          </a:lstStyle>
          <a:p>
            <a:endParaRPr/>
          </a:p>
        </p:txBody>
      </p:sp>
      <p:sp>
        <p:nvSpPr>
          <p:cNvPr id="35" name="Google Shape;35;p5"/>
          <p:cNvSpPr txBox="1">
            <a:spLocks noGrp="1"/>
          </p:cNvSpPr>
          <p:nvPr>
            <p:ph type="title" idx="2"/>
          </p:nvPr>
        </p:nvSpPr>
        <p:spPr>
          <a:xfrm>
            <a:off x="1941537" y="2848837"/>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lt1"/>
              </a:buClr>
              <a:buSzPts val="1600"/>
              <a:buNone/>
              <a:defRPr sz="1600" i="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 name="Google Shape;36;p5"/>
          <p:cNvSpPr txBox="1">
            <a:spLocks noGrp="1"/>
          </p:cNvSpPr>
          <p:nvPr>
            <p:ph type="subTitle" idx="3"/>
          </p:nvPr>
        </p:nvSpPr>
        <p:spPr>
          <a:xfrm>
            <a:off x="4848600" y="3250525"/>
            <a:ext cx="3244200" cy="12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1600"/>
              </a:spcBef>
              <a:spcAft>
                <a:spcPts val="0"/>
              </a:spcAft>
              <a:buNone/>
              <a:defRPr sz="1400">
                <a:solidFill>
                  <a:schemeClr val="lt1"/>
                </a:solidFill>
              </a:defRPr>
            </a:lvl2pPr>
            <a:lvl3pPr lvl="2" algn="ctr" rtl="0">
              <a:spcBef>
                <a:spcPts val="1600"/>
              </a:spcBef>
              <a:spcAft>
                <a:spcPts val="0"/>
              </a:spcAft>
              <a:buNone/>
              <a:defRPr sz="1400">
                <a:solidFill>
                  <a:schemeClr val="lt1"/>
                </a:solidFill>
              </a:defRPr>
            </a:lvl3pPr>
            <a:lvl4pPr lvl="3" algn="ctr" rtl="0">
              <a:spcBef>
                <a:spcPts val="1600"/>
              </a:spcBef>
              <a:spcAft>
                <a:spcPts val="0"/>
              </a:spcAft>
              <a:buNone/>
              <a:defRPr sz="1400">
                <a:solidFill>
                  <a:schemeClr val="lt1"/>
                </a:solidFill>
              </a:defRPr>
            </a:lvl4pPr>
            <a:lvl5pPr lvl="4" algn="ctr" rtl="0">
              <a:spcBef>
                <a:spcPts val="1600"/>
              </a:spcBef>
              <a:spcAft>
                <a:spcPts val="0"/>
              </a:spcAft>
              <a:buNone/>
              <a:defRPr sz="1400">
                <a:solidFill>
                  <a:schemeClr val="lt1"/>
                </a:solidFill>
              </a:defRPr>
            </a:lvl5pPr>
            <a:lvl6pPr lvl="5" algn="ctr" rtl="0">
              <a:spcBef>
                <a:spcPts val="1600"/>
              </a:spcBef>
              <a:spcAft>
                <a:spcPts val="0"/>
              </a:spcAft>
              <a:buNone/>
              <a:defRPr sz="1400">
                <a:solidFill>
                  <a:schemeClr val="lt1"/>
                </a:solidFill>
              </a:defRPr>
            </a:lvl6pPr>
            <a:lvl7pPr lvl="6" algn="ctr" rtl="0">
              <a:spcBef>
                <a:spcPts val="1600"/>
              </a:spcBef>
              <a:spcAft>
                <a:spcPts val="0"/>
              </a:spcAft>
              <a:buNone/>
              <a:defRPr sz="1400">
                <a:solidFill>
                  <a:schemeClr val="lt1"/>
                </a:solidFill>
              </a:defRPr>
            </a:lvl7pPr>
            <a:lvl8pPr lvl="7" algn="ctr" rtl="0">
              <a:spcBef>
                <a:spcPts val="1600"/>
              </a:spcBef>
              <a:spcAft>
                <a:spcPts val="0"/>
              </a:spcAft>
              <a:buNone/>
              <a:defRPr sz="1400">
                <a:solidFill>
                  <a:schemeClr val="lt1"/>
                </a:solidFill>
              </a:defRPr>
            </a:lvl8pPr>
            <a:lvl9pPr lvl="8" algn="ctr" rtl="0">
              <a:spcBef>
                <a:spcPts val="1600"/>
              </a:spcBef>
              <a:spcAft>
                <a:spcPts val="1600"/>
              </a:spcAft>
              <a:buNone/>
              <a:defRPr sz="1400">
                <a:solidFill>
                  <a:schemeClr val="lt1"/>
                </a:solidFill>
              </a:defRPr>
            </a:lvl9pPr>
          </a:lstStyle>
          <a:p>
            <a:endParaRPr/>
          </a:p>
        </p:txBody>
      </p:sp>
      <p:sp>
        <p:nvSpPr>
          <p:cNvPr id="37" name="Google Shape;37;p5"/>
          <p:cNvSpPr txBox="1">
            <a:spLocks noGrp="1"/>
          </p:cNvSpPr>
          <p:nvPr>
            <p:ph type="title" idx="4"/>
          </p:nvPr>
        </p:nvSpPr>
        <p:spPr>
          <a:xfrm>
            <a:off x="5715037" y="2848837"/>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lt1"/>
              </a:buClr>
              <a:buSzPts val="1600"/>
              <a:buNone/>
              <a:defRPr sz="1600" i="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1">
  <p:cSld name="TITLE_ONLY_1">
    <p:bg>
      <p:bgPr>
        <a:gradFill>
          <a:gsLst>
            <a:gs pos="0">
              <a:schemeClr val="dk1"/>
            </a:gs>
            <a:gs pos="100000">
              <a:schemeClr val="lt2"/>
            </a:gs>
          </a:gsLst>
          <a:lin ang="2698631" scaled="0"/>
        </a:gradFill>
        <a:effectLst/>
      </p:bgPr>
    </p:bg>
    <p:spTree>
      <p:nvGrpSpPr>
        <p:cNvPr id="1" name="Shape 43"/>
        <p:cNvGrpSpPr/>
        <p:nvPr/>
      </p:nvGrpSpPr>
      <p:grpSpPr>
        <a:xfrm>
          <a:off x="0" y="0"/>
          <a:ext cx="0" cy="0"/>
          <a:chOff x="0" y="0"/>
          <a:chExt cx="0" cy="0"/>
        </a:xfrm>
      </p:grpSpPr>
      <p:sp>
        <p:nvSpPr>
          <p:cNvPr id="44" name="Google Shape;44;p7"/>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20000" y="1003925"/>
            <a:ext cx="36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100000">
              <a:schemeClr val="lt2"/>
            </a:gs>
          </a:gsLst>
          <a:lin ang="2698631" scaled="0"/>
        </a:gra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2"/>
            </a:gs>
          </a:gsLst>
          <a:lin ang="2698631" scaled="0"/>
        </a:gradFill>
        <a:effectLst/>
      </p:bgPr>
    </p:bg>
    <p:spTree>
      <p:nvGrpSpPr>
        <p:cNvPr id="1" name="Shape 54"/>
        <p:cNvGrpSpPr/>
        <p:nvPr/>
      </p:nvGrpSpPr>
      <p:grpSpPr>
        <a:xfrm>
          <a:off x="0" y="0"/>
          <a:ext cx="0" cy="0"/>
          <a:chOff x="0" y="0"/>
          <a:chExt cx="0" cy="0"/>
        </a:xfrm>
      </p:grpSpPr>
      <p:sp>
        <p:nvSpPr>
          <p:cNvPr id="55" name="Google Shape;55;p10"/>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4375725" y="863100"/>
            <a:ext cx="4045200" cy="14823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10"/>
          <p:cNvSpPr txBox="1">
            <a:spLocks noGrp="1"/>
          </p:cNvSpPr>
          <p:nvPr>
            <p:ph type="subTitle" idx="1"/>
          </p:nvPr>
        </p:nvSpPr>
        <p:spPr>
          <a:xfrm>
            <a:off x="720000" y="2201675"/>
            <a:ext cx="7518600" cy="189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800"/>
              <a:buFont typeface="Open Sans"/>
              <a:buChar char="●"/>
              <a:defRPr sz="1400"/>
            </a:lvl1pPr>
            <a:lvl2pPr lvl="1" algn="ctr">
              <a:lnSpc>
                <a:spcPct val="100000"/>
              </a:lnSpc>
              <a:spcBef>
                <a:spcPts val="0"/>
              </a:spcBef>
              <a:spcAft>
                <a:spcPts val="0"/>
              </a:spcAft>
              <a:buSzPts val="800"/>
              <a:buFont typeface="Open Sans"/>
              <a:buChar char="○"/>
              <a:defRPr sz="2100"/>
            </a:lvl2pPr>
            <a:lvl3pPr lvl="2" algn="ctr">
              <a:lnSpc>
                <a:spcPct val="100000"/>
              </a:lnSpc>
              <a:spcBef>
                <a:spcPts val="0"/>
              </a:spcBef>
              <a:spcAft>
                <a:spcPts val="0"/>
              </a:spcAft>
              <a:buSzPts val="800"/>
              <a:buFont typeface="Open Sans"/>
              <a:buChar char="■"/>
              <a:defRPr sz="2100"/>
            </a:lvl3pPr>
            <a:lvl4pPr lvl="3" algn="ctr">
              <a:lnSpc>
                <a:spcPct val="100000"/>
              </a:lnSpc>
              <a:spcBef>
                <a:spcPts val="0"/>
              </a:spcBef>
              <a:spcAft>
                <a:spcPts val="0"/>
              </a:spcAft>
              <a:buSzPts val="800"/>
              <a:buFont typeface="Open Sans"/>
              <a:buChar char="●"/>
              <a:defRPr sz="2100"/>
            </a:lvl4pPr>
            <a:lvl5pPr lvl="4" algn="ctr">
              <a:lnSpc>
                <a:spcPct val="100000"/>
              </a:lnSpc>
              <a:spcBef>
                <a:spcPts val="0"/>
              </a:spcBef>
              <a:spcAft>
                <a:spcPts val="0"/>
              </a:spcAft>
              <a:buSzPts val="1100"/>
              <a:buFont typeface="Open Sans"/>
              <a:buChar char="○"/>
              <a:defRPr sz="2100"/>
            </a:lvl5pPr>
            <a:lvl6pPr lvl="5" algn="ctr">
              <a:lnSpc>
                <a:spcPct val="100000"/>
              </a:lnSpc>
              <a:spcBef>
                <a:spcPts val="0"/>
              </a:spcBef>
              <a:spcAft>
                <a:spcPts val="0"/>
              </a:spcAft>
              <a:buSzPts val="1100"/>
              <a:buFont typeface="Open Sans"/>
              <a:buChar char="■"/>
              <a:defRPr sz="2100"/>
            </a:lvl6pPr>
            <a:lvl7pPr lvl="6" algn="ctr">
              <a:lnSpc>
                <a:spcPct val="100000"/>
              </a:lnSpc>
              <a:spcBef>
                <a:spcPts val="0"/>
              </a:spcBef>
              <a:spcAft>
                <a:spcPts val="0"/>
              </a:spcAft>
              <a:buSzPts val="700"/>
              <a:buFont typeface="Open Sans"/>
              <a:buChar char="●"/>
              <a:defRPr sz="2100"/>
            </a:lvl7pPr>
            <a:lvl8pPr lvl="7" algn="ctr">
              <a:lnSpc>
                <a:spcPct val="100000"/>
              </a:lnSpc>
              <a:spcBef>
                <a:spcPts val="0"/>
              </a:spcBef>
              <a:spcAft>
                <a:spcPts val="0"/>
              </a:spcAft>
              <a:buSzPts val="700"/>
              <a:buFont typeface="Open Sans"/>
              <a:buChar char="○"/>
              <a:defRPr sz="2100"/>
            </a:lvl8pPr>
            <a:lvl9pPr lvl="8" algn="ctr">
              <a:lnSpc>
                <a:spcPct val="100000"/>
              </a:lnSpc>
              <a:spcBef>
                <a:spcPts val="0"/>
              </a:spcBef>
              <a:spcAft>
                <a:spcPts val="0"/>
              </a:spcAft>
              <a:buSzPts val="600"/>
              <a:buFont typeface="Open Sans"/>
              <a:buChar char="■"/>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1"/>
            </a:gs>
            <a:gs pos="100000">
              <a:schemeClr val="lt2"/>
            </a:gs>
          </a:gsLst>
          <a:lin ang="2698631" scaled="0"/>
        </a:gradFill>
        <a:effectLst/>
      </p:bgPr>
    </p:bg>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2pPr>
            <a:lvl3pPr lvl="2">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3pPr>
            <a:lvl4pPr lvl="3">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4pPr>
            <a:lvl5pPr lvl="4">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5pPr>
            <a:lvl6pPr lvl="5">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6pPr>
            <a:lvl7pPr lvl="6">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7pPr>
            <a:lvl8pPr lvl="7">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8pPr>
            <a:lvl9pPr lvl="8">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uli"/>
              <a:buChar char="●"/>
              <a:defRPr sz="1800">
                <a:solidFill>
                  <a:schemeClr val="lt1"/>
                </a:solidFill>
                <a:latin typeface="Muli"/>
                <a:ea typeface="Muli"/>
                <a:cs typeface="Muli"/>
                <a:sym typeface="Muli"/>
              </a:defRPr>
            </a:lvl1pPr>
            <a:lvl2pPr marL="914400" lvl="1"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2pPr>
            <a:lvl3pPr marL="1371600" lvl="2"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3pPr>
            <a:lvl4pPr marL="1828800" lvl="3"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4pPr>
            <a:lvl5pPr marL="2286000" lvl="4"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5pPr>
            <a:lvl6pPr marL="2743200" lvl="5"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6pPr>
            <a:lvl7pPr marL="3200400" lvl="6"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7pPr>
            <a:lvl8pPr marL="3657600" lvl="7"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8pPr>
            <a:lvl9pPr marL="4114800" lvl="8" indent="-317500">
              <a:lnSpc>
                <a:spcPct val="115000"/>
              </a:lnSpc>
              <a:spcBef>
                <a:spcPts val="1600"/>
              </a:spcBef>
              <a:spcAft>
                <a:spcPts val="1600"/>
              </a:spcAft>
              <a:buClr>
                <a:schemeClr val="lt1"/>
              </a:buClr>
              <a:buSzPts val="1400"/>
              <a:buFont typeface="Muli"/>
              <a:buChar char="■"/>
              <a:defRPr>
                <a:solidFill>
                  <a:schemeClr val="lt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65" r:id="rId15"/>
    <p:sldLayoutId id="2147483670" r:id="rId16"/>
    <p:sldLayoutId id="214748367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2698631" scaled="0"/>
        </a:gradFill>
        <a:effectLst/>
      </p:bgPr>
    </p:bg>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720000" y="854950"/>
            <a:ext cx="6122779" cy="3161465"/>
          </a:xfrm>
          <a:prstGeom prst="rect">
            <a:avLst/>
          </a:prstGeom>
        </p:spPr>
        <p:txBody>
          <a:bodyPr spcFirstLastPara="1" wrap="square" lIns="91425" tIns="91425" rIns="91425" bIns="91425" anchor="b" anchorCtr="0">
            <a:noAutofit/>
          </a:bodyPr>
          <a:lstStyle/>
          <a:p>
            <a:pPr lvl="0"/>
            <a:r>
              <a:rPr lang="vi-VN">
                <a:latin typeface="Roboto"/>
                <a:ea typeface="Calibri" panose="020F0502020204030204" pitchFamily="34" charset="0"/>
                <a:cs typeface="Calibri" panose="020F0502020204030204" pitchFamily="34" charset="0"/>
              </a:rPr>
              <a:t>PHÁT HIỆN KHỐI U NÃO TỪ ẢNH CHỤP CỘNG HƯỞNG TỪ CỦA NÃO</a:t>
            </a:r>
            <a:endParaRPr b="1">
              <a:latin typeface="Roboto"/>
              <a:sym typeface="Montserrat"/>
            </a:endParaRPr>
          </a:p>
        </p:txBody>
      </p:sp>
      <p:grpSp>
        <p:nvGrpSpPr>
          <p:cNvPr id="178" name="Google Shape;178;p28"/>
          <p:cNvGrpSpPr/>
          <p:nvPr/>
        </p:nvGrpSpPr>
        <p:grpSpPr>
          <a:xfrm>
            <a:off x="4167750" y="4704850"/>
            <a:ext cx="808500" cy="92100"/>
            <a:chOff x="3570750" y="4704850"/>
            <a:chExt cx="808500" cy="92100"/>
          </a:xfrm>
        </p:grpSpPr>
        <p:sp>
          <p:nvSpPr>
            <p:cNvPr id="179" name="Google Shape;179;p28"/>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 name="Google Shape;184;p28"/>
          <p:cNvCxnSpPr/>
          <p:nvPr/>
        </p:nvCxnSpPr>
        <p:spPr>
          <a:xfrm>
            <a:off x="720000" y="1150420"/>
            <a:ext cx="0" cy="87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2698631" scaled="0"/>
        </a:gradFill>
        <a:effectLst/>
      </p:bgPr>
    </p:bg>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592124" y="491808"/>
            <a:ext cx="2898973" cy="1482300"/>
          </a:xfrm>
          <a:prstGeom prst="rect">
            <a:avLst/>
          </a:prstGeom>
        </p:spPr>
        <p:txBody>
          <a:bodyPr spcFirstLastPara="1" wrap="square" lIns="91425" tIns="91425" rIns="91425" bIns="91425" anchor="t" anchorCtr="0">
            <a:noAutofit/>
          </a:bodyPr>
          <a:lstStyle/>
          <a:p>
            <a:pPr lvl="0"/>
            <a:r>
              <a:rPr lang="vi-VN" sz="3600">
                <a:latin typeface="Calibri" panose="020F0502020204030204" pitchFamily="34" charset="0"/>
                <a:ea typeface="Calibri" panose="020F0502020204030204" pitchFamily="34" charset="0"/>
                <a:cs typeface="Calibri" panose="020F0502020204030204" pitchFamily="34" charset="0"/>
              </a:rPr>
              <a:t>GIỚI THIỆU VỀ DENSENET121</a:t>
            </a:r>
            <a:endParaRPr lang="vi-VN" sz="3600"/>
          </a:p>
        </p:txBody>
      </p:sp>
      <p:sp>
        <p:nvSpPr>
          <p:cNvPr id="320" name="Google Shape;320;p37"/>
          <p:cNvSpPr txBox="1">
            <a:spLocks noGrp="1"/>
          </p:cNvSpPr>
          <p:nvPr>
            <p:ph type="subTitle" idx="1"/>
          </p:nvPr>
        </p:nvSpPr>
        <p:spPr>
          <a:xfrm>
            <a:off x="2701207" y="1789606"/>
            <a:ext cx="6442793" cy="1892175"/>
          </a:xfrm>
          <a:prstGeom prst="rect">
            <a:avLst/>
          </a:prstGeom>
        </p:spPr>
        <p:txBody>
          <a:bodyPr spcFirstLastPara="1" wrap="square" lIns="91425" tIns="91425" rIns="91425" bIns="91425" anchor="t" anchorCtr="0">
            <a:noAutofit/>
          </a:bodyPr>
          <a:lstStyle/>
          <a:p>
            <a:pPr marL="114300" indent="0">
              <a:buNone/>
            </a:pPr>
            <a:r>
              <a:rPr lang="en-US" sz="1600"/>
              <a:t>DenseNet là một kiến trúc mạng thần kinh tích chập (CNN) được đề xuất vào năm 2016 bởi Huang et al. Nó là một loại CNN sử dụng các kết nối dày đặc giữa các lớp. Điều này có nghĩa là mỗi lớp trong mạng được kết nối với tất cả các lớp trước đó, cũng như với lớp tiếp theo. Mẫu kết nối này cho phép DenseNets tìm hiểu các tính năng mạnh mẽ hơn so với CNN truyền thống.</a:t>
            </a:r>
          </a:p>
          <a:p>
            <a:pPr marL="114300" indent="0">
              <a:buNone/>
            </a:pPr>
            <a:endParaRPr lang="en-US" sz="1600"/>
          </a:p>
          <a:p>
            <a:pPr marL="114300" indent="0">
              <a:buNone/>
            </a:pPr>
            <a:r>
              <a:rPr lang="en-US" sz="1600"/>
              <a:t>DenseNets có một số lợi thế so với CNN truyền thống. chúng làm giảm bớt vấn đề biến mất-gradient, tăng cường tuyên truyền tính năng. DenseNets khuyến khích sử dụng lại tính năng</a:t>
            </a:r>
            <a:endParaRPr lang="en-US" sz="1600" b="1"/>
          </a:p>
        </p:txBody>
      </p:sp>
      <p:grpSp>
        <p:nvGrpSpPr>
          <p:cNvPr id="323" name="Google Shape;323;p37"/>
          <p:cNvGrpSpPr/>
          <p:nvPr/>
        </p:nvGrpSpPr>
        <p:grpSpPr>
          <a:xfrm>
            <a:off x="4167750" y="4704850"/>
            <a:ext cx="808500" cy="92100"/>
            <a:chOff x="3570750" y="4704850"/>
            <a:chExt cx="808500" cy="92100"/>
          </a:xfrm>
        </p:grpSpPr>
        <p:sp>
          <p:nvSpPr>
            <p:cNvPr id="324" name="Google Shape;324;p37"/>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9" name="Google Shape;329;p37"/>
          <p:cNvCxnSpPr/>
          <p:nvPr/>
        </p:nvCxnSpPr>
        <p:spPr>
          <a:xfrm>
            <a:off x="3491097" y="704657"/>
            <a:ext cx="0" cy="87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77BC-97F1-40DD-A107-29F3598AEE4A}"/>
              </a:ext>
            </a:extLst>
          </p:cNvPr>
          <p:cNvSpPr>
            <a:spLocks noGrp="1"/>
          </p:cNvSpPr>
          <p:nvPr>
            <p:ph type="title"/>
          </p:nvPr>
        </p:nvSpPr>
        <p:spPr/>
        <p:txBody>
          <a:bodyPr/>
          <a:lstStyle/>
          <a:p>
            <a:r>
              <a:rPr lang="vi-VN" sz="2400">
                <a:latin typeface="Calibri" panose="020F0502020204030204" pitchFamily="34" charset="0"/>
                <a:ea typeface="Calibri" panose="020F0502020204030204" pitchFamily="34" charset="0"/>
                <a:cs typeface="Calibri" panose="020F0502020204030204" pitchFamily="34" charset="0"/>
              </a:rPr>
              <a:t>QUÁ TRÌNH HUẤN LUYỆN MÔ HÌNH VÀ ĐÁNH GIÁ KẾT QUẢ </a:t>
            </a:r>
            <a:endParaRPr lang="en-US" sz="2400"/>
          </a:p>
        </p:txBody>
      </p:sp>
      <p:graphicFrame>
        <p:nvGraphicFramePr>
          <p:cNvPr id="4" name="Table 4">
            <a:extLst>
              <a:ext uri="{FF2B5EF4-FFF2-40B4-BE49-F238E27FC236}">
                <a16:creationId xmlns:a16="http://schemas.microsoft.com/office/drawing/2014/main" id="{64349323-F83D-49F0-8C83-9809893AFAB3}"/>
              </a:ext>
            </a:extLst>
          </p:cNvPr>
          <p:cNvGraphicFramePr>
            <a:graphicFrameLocks/>
          </p:cNvGraphicFramePr>
          <p:nvPr>
            <p:extLst>
              <p:ext uri="{D42A27DB-BD31-4B8C-83A1-F6EECF244321}">
                <p14:modId xmlns:p14="http://schemas.microsoft.com/office/powerpoint/2010/main" val="1573837075"/>
              </p:ext>
            </p:extLst>
          </p:nvPr>
        </p:nvGraphicFramePr>
        <p:xfrm>
          <a:off x="720000" y="1673632"/>
          <a:ext cx="7705229" cy="2374085"/>
        </p:xfrm>
        <a:graphic>
          <a:graphicData uri="http://schemas.openxmlformats.org/drawingml/2006/table">
            <a:tbl>
              <a:tblPr firstRow="1" bandRow="1">
                <a:tableStyleId>{10A1B5D5-9B99-4C35-A422-299274C87663}</a:tableStyleId>
              </a:tblPr>
              <a:tblGrid>
                <a:gridCol w="1284205">
                  <a:extLst>
                    <a:ext uri="{9D8B030D-6E8A-4147-A177-3AD203B41FA5}">
                      <a16:colId xmlns:a16="http://schemas.microsoft.com/office/drawing/2014/main" val="1536419443"/>
                    </a:ext>
                  </a:extLst>
                </a:gridCol>
                <a:gridCol w="1769540">
                  <a:extLst>
                    <a:ext uri="{9D8B030D-6E8A-4147-A177-3AD203B41FA5}">
                      <a16:colId xmlns:a16="http://schemas.microsoft.com/office/drawing/2014/main" val="2520500415"/>
                    </a:ext>
                  </a:extLst>
                </a:gridCol>
                <a:gridCol w="1821079">
                  <a:extLst>
                    <a:ext uri="{9D8B030D-6E8A-4147-A177-3AD203B41FA5}">
                      <a16:colId xmlns:a16="http://schemas.microsoft.com/office/drawing/2014/main" val="2302243237"/>
                    </a:ext>
                  </a:extLst>
                </a:gridCol>
                <a:gridCol w="1546200">
                  <a:extLst>
                    <a:ext uri="{9D8B030D-6E8A-4147-A177-3AD203B41FA5}">
                      <a16:colId xmlns:a16="http://schemas.microsoft.com/office/drawing/2014/main" val="75428338"/>
                    </a:ext>
                  </a:extLst>
                </a:gridCol>
                <a:gridCol w="1284205">
                  <a:extLst>
                    <a:ext uri="{9D8B030D-6E8A-4147-A177-3AD203B41FA5}">
                      <a16:colId xmlns:a16="http://schemas.microsoft.com/office/drawing/2014/main" val="216409916"/>
                    </a:ext>
                  </a:extLst>
                </a:gridCol>
              </a:tblGrid>
              <a:tr h="474817">
                <a:tc>
                  <a:txBody>
                    <a:bodyPr/>
                    <a:lstStyle/>
                    <a:p>
                      <a:pPr algn="ctr"/>
                      <a:r>
                        <a:rPr lang="vi-VN" sz="1000" dirty="0"/>
                        <a:t>KỊCH BẢN</a:t>
                      </a:r>
                    </a:p>
                  </a:txBody>
                  <a:tcPr marL="67002" marR="67002" marT="33501" marB="33501" anchor="ctr">
                    <a:solidFill>
                      <a:srgbClr val="00B050"/>
                    </a:solidFill>
                  </a:tcPr>
                </a:tc>
                <a:tc>
                  <a:txBody>
                    <a:bodyPr/>
                    <a:lstStyle/>
                    <a:p>
                      <a:pPr algn="ctr"/>
                      <a:r>
                        <a:rPr lang="vi-VN" sz="1000" dirty="0"/>
                        <a:t>MẠNG</a:t>
                      </a:r>
                    </a:p>
                  </a:txBody>
                  <a:tcPr marL="67002" marR="67002" marT="33501" marB="33501" anchor="ctr">
                    <a:solidFill>
                      <a:srgbClr val="00B050"/>
                    </a:solidFill>
                  </a:tcPr>
                </a:tc>
                <a:tc>
                  <a:txBody>
                    <a:bodyPr/>
                    <a:lstStyle/>
                    <a:p>
                      <a:pPr algn="ctr"/>
                      <a:r>
                        <a:rPr lang="vi-VN" sz="1300" b="1" kern="1200" dirty="0">
                          <a:solidFill>
                            <a:schemeClr val="lt1"/>
                          </a:solidFill>
                          <a:effectLst/>
                        </a:rPr>
                        <a:t>Epochs</a:t>
                      </a:r>
                      <a:endParaRPr lang="vi-VN" sz="1300" b="1" kern="1200" dirty="0">
                        <a:solidFill>
                          <a:schemeClr val="lt1"/>
                        </a:solidFill>
                        <a:effectLst/>
                        <a:latin typeface="+mn-lt"/>
                        <a:ea typeface="+mn-ea"/>
                        <a:cs typeface="+mn-cs"/>
                      </a:endParaRPr>
                    </a:p>
                  </a:txBody>
                  <a:tcPr marL="67002" marR="67002" marT="33501" marB="33501" anchor="ctr">
                    <a:solidFill>
                      <a:srgbClr val="00B050"/>
                    </a:solidFill>
                  </a:tcPr>
                </a:tc>
                <a:tc>
                  <a:txBody>
                    <a:bodyPr/>
                    <a:lstStyle/>
                    <a:p>
                      <a:pPr algn="ctr"/>
                      <a:r>
                        <a:rPr lang="vi-VN" sz="1000" dirty="0"/>
                        <a:t>Learning rate</a:t>
                      </a:r>
                    </a:p>
                  </a:txBody>
                  <a:tcPr marL="67002" marR="67002" marT="33501" marB="33501" anchor="ctr">
                    <a:solidFill>
                      <a:srgbClr val="00B050"/>
                    </a:solidFill>
                  </a:tcPr>
                </a:tc>
                <a:tc>
                  <a:txBody>
                    <a:bodyPr/>
                    <a:lstStyle/>
                    <a:p>
                      <a:pPr algn="ctr"/>
                      <a:r>
                        <a:rPr lang="vi-VN" sz="1000" dirty="0"/>
                        <a:t>Num Classes</a:t>
                      </a:r>
                    </a:p>
                  </a:txBody>
                  <a:tcPr marL="67002" marR="67002" marT="33501" marB="33501" anchor="ctr">
                    <a:solidFill>
                      <a:srgbClr val="00B050"/>
                    </a:solidFill>
                  </a:tcPr>
                </a:tc>
                <a:extLst>
                  <a:ext uri="{0D108BD9-81ED-4DB2-BD59-A6C34878D82A}">
                    <a16:rowId xmlns:a16="http://schemas.microsoft.com/office/drawing/2014/main" val="1162312651"/>
                  </a:ext>
                </a:extLst>
              </a:tr>
              <a:tr h="474817">
                <a:tc>
                  <a:txBody>
                    <a:bodyPr/>
                    <a:lstStyle/>
                    <a:p>
                      <a:pPr algn="ctr"/>
                      <a:r>
                        <a:rPr lang="vi-VN" sz="1000" dirty="0"/>
                        <a:t>1</a:t>
                      </a:r>
                    </a:p>
                  </a:txBody>
                  <a:tcPr marL="67002" marR="67002" marT="33501" marB="33501" anchor="ctr"/>
                </a:tc>
                <a:tc>
                  <a:txBody>
                    <a:bodyPr/>
                    <a:lstStyle/>
                    <a:p>
                      <a:pPr algn="ctr"/>
                      <a:r>
                        <a:rPr lang="en-US" sz="1300" b="0" kern="1200" dirty="0">
                          <a:solidFill>
                            <a:schemeClr val="dk1"/>
                          </a:solidFill>
                          <a:effectLst/>
                        </a:rPr>
                        <a:t>ResNet101</a:t>
                      </a:r>
                      <a:endParaRPr lang="vi-VN" sz="1000" dirty="0"/>
                    </a:p>
                  </a:txBody>
                  <a:tcPr marL="67002" marR="67002" marT="33501" marB="33501" anchor="ctr"/>
                </a:tc>
                <a:tc>
                  <a:txBody>
                    <a:bodyPr/>
                    <a:lstStyle/>
                    <a:p>
                      <a:pPr algn="ctr"/>
                      <a:r>
                        <a:rPr lang="vi-VN" sz="1300" dirty="0"/>
                        <a:t>200</a:t>
                      </a:r>
                    </a:p>
                  </a:txBody>
                  <a:tcPr marL="67002" marR="67002" marT="33501" marB="33501" anchor="ctr"/>
                </a:tc>
                <a:tc>
                  <a:txBody>
                    <a:bodyPr/>
                    <a:lstStyle/>
                    <a:p>
                      <a:pPr algn="ctr"/>
                      <a:r>
                        <a:rPr lang="en-US" sz="1000" dirty="0"/>
                        <a:t>0,0001</a:t>
                      </a:r>
                      <a:endParaRPr lang="vi-VN" sz="1000" dirty="0"/>
                    </a:p>
                  </a:txBody>
                  <a:tcPr marL="67002" marR="67002" marT="33501" marB="33501" anchor="ctr"/>
                </a:tc>
                <a:tc>
                  <a:txBody>
                    <a:bodyPr/>
                    <a:lstStyle/>
                    <a:p>
                      <a:pPr algn="ctr"/>
                      <a:r>
                        <a:rPr lang="vi-VN" sz="1000" dirty="0"/>
                        <a:t>2</a:t>
                      </a:r>
                    </a:p>
                  </a:txBody>
                  <a:tcPr marL="67002" marR="67002" marT="33501" marB="33501" anchor="ctr"/>
                </a:tc>
                <a:extLst>
                  <a:ext uri="{0D108BD9-81ED-4DB2-BD59-A6C34878D82A}">
                    <a16:rowId xmlns:a16="http://schemas.microsoft.com/office/drawing/2014/main" val="378965233"/>
                  </a:ext>
                </a:extLst>
              </a:tr>
              <a:tr h="474817">
                <a:tc>
                  <a:txBody>
                    <a:bodyPr/>
                    <a:lstStyle/>
                    <a:p>
                      <a:pPr algn="ctr"/>
                      <a:r>
                        <a:rPr lang="vi-VN" sz="1000" dirty="0"/>
                        <a:t>2</a:t>
                      </a:r>
                    </a:p>
                  </a:txBody>
                  <a:tcPr marL="67002" marR="67002" marT="33501" marB="33501" anchor="ctr"/>
                </a:tc>
                <a:tc>
                  <a:txBody>
                    <a:bodyPr/>
                    <a:lstStyle/>
                    <a:p>
                      <a:pPr algn="ctr"/>
                      <a:r>
                        <a:rPr lang="en-US" sz="1300" b="0" kern="1200" dirty="0">
                          <a:solidFill>
                            <a:schemeClr val="dk1"/>
                          </a:solidFill>
                          <a:effectLst/>
                        </a:rPr>
                        <a:t>InceptionV3 </a:t>
                      </a:r>
                      <a:endParaRPr lang="vi-VN" sz="1000" dirty="0"/>
                    </a:p>
                  </a:txBody>
                  <a:tcPr marL="67002" marR="67002" marT="33501" marB="33501" anchor="ctr"/>
                </a:tc>
                <a:tc>
                  <a:txBody>
                    <a:bodyPr/>
                    <a:lstStyle/>
                    <a:p>
                      <a:pPr algn="ctr"/>
                      <a:r>
                        <a:rPr lang="en-US" sz="1300" dirty="0"/>
                        <a:t>200</a:t>
                      </a:r>
                      <a:endParaRPr lang="vi-VN" sz="1300" dirty="0"/>
                    </a:p>
                  </a:txBody>
                  <a:tcPr marL="67002" marR="67002" marT="33501" marB="335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0,0001</a:t>
                      </a:r>
                      <a:endParaRPr lang="vi-VN" sz="1000" dirty="0"/>
                    </a:p>
                  </a:txBody>
                  <a:tcPr marL="67002" marR="67002" marT="33501" marB="33501" anchor="ctr"/>
                </a:tc>
                <a:tc>
                  <a:txBody>
                    <a:bodyPr/>
                    <a:lstStyle/>
                    <a:p>
                      <a:pPr algn="ctr"/>
                      <a:r>
                        <a:rPr lang="vi-VN" sz="1000" dirty="0"/>
                        <a:t>2</a:t>
                      </a:r>
                    </a:p>
                  </a:txBody>
                  <a:tcPr marL="67002" marR="67002" marT="33501" marB="33501" anchor="ctr"/>
                </a:tc>
                <a:extLst>
                  <a:ext uri="{0D108BD9-81ED-4DB2-BD59-A6C34878D82A}">
                    <a16:rowId xmlns:a16="http://schemas.microsoft.com/office/drawing/2014/main" val="1916456224"/>
                  </a:ext>
                </a:extLst>
              </a:tr>
              <a:tr h="474817">
                <a:tc>
                  <a:txBody>
                    <a:bodyPr/>
                    <a:lstStyle/>
                    <a:p>
                      <a:pPr algn="ctr"/>
                      <a:r>
                        <a:rPr lang="vi-VN" sz="1000" dirty="0"/>
                        <a:t>3</a:t>
                      </a:r>
                    </a:p>
                  </a:txBody>
                  <a:tcPr marL="67002" marR="67002" marT="33501" marB="33501" anchor="ctr"/>
                </a:tc>
                <a:tc>
                  <a:txBody>
                    <a:bodyPr/>
                    <a:lstStyle/>
                    <a:p>
                      <a:pPr algn="ctr"/>
                      <a:r>
                        <a:rPr lang="en-US" sz="1300" b="0" kern="1200" dirty="0" err="1">
                          <a:solidFill>
                            <a:schemeClr val="dk1"/>
                          </a:solidFill>
                          <a:effectLst/>
                        </a:rPr>
                        <a:t>MobileNet</a:t>
                      </a:r>
                      <a:r>
                        <a:rPr lang="en-US" sz="1300" b="0" kern="1200" dirty="0">
                          <a:solidFill>
                            <a:schemeClr val="dk1"/>
                          </a:solidFill>
                          <a:effectLst/>
                        </a:rPr>
                        <a:t> </a:t>
                      </a:r>
                      <a:endParaRPr lang="vi-VN" sz="1000" dirty="0"/>
                    </a:p>
                  </a:txBody>
                  <a:tcPr marL="67002" marR="67002" marT="33501" marB="335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200</a:t>
                      </a:r>
                      <a:endParaRPr lang="vi-VN" sz="1300" dirty="0"/>
                    </a:p>
                  </a:txBody>
                  <a:tcPr marL="67002" marR="67002" marT="33501" marB="335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0,0001</a:t>
                      </a:r>
                      <a:endParaRPr lang="vi-VN" sz="1000" dirty="0"/>
                    </a:p>
                  </a:txBody>
                  <a:tcPr marL="67002" marR="67002" marT="33501" marB="33501" anchor="ctr"/>
                </a:tc>
                <a:tc>
                  <a:txBody>
                    <a:bodyPr/>
                    <a:lstStyle/>
                    <a:p>
                      <a:pPr algn="ctr"/>
                      <a:r>
                        <a:rPr lang="vi-VN" sz="1000" dirty="0"/>
                        <a:t>2</a:t>
                      </a:r>
                    </a:p>
                  </a:txBody>
                  <a:tcPr marL="67002" marR="67002" marT="33501" marB="33501" anchor="ctr"/>
                </a:tc>
                <a:extLst>
                  <a:ext uri="{0D108BD9-81ED-4DB2-BD59-A6C34878D82A}">
                    <a16:rowId xmlns:a16="http://schemas.microsoft.com/office/drawing/2014/main" val="2737375242"/>
                  </a:ext>
                </a:extLst>
              </a:tr>
              <a:tr h="474817">
                <a:tc>
                  <a:txBody>
                    <a:bodyPr/>
                    <a:lstStyle/>
                    <a:p>
                      <a:pPr algn="ctr"/>
                      <a:r>
                        <a:rPr lang="vi-VN" sz="1000" dirty="0"/>
                        <a:t>4</a:t>
                      </a:r>
                    </a:p>
                  </a:txBody>
                  <a:tcPr marL="67002" marR="67002" marT="33501" marB="33501" anchor="ctr"/>
                </a:tc>
                <a:tc>
                  <a:txBody>
                    <a:bodyPr/>
                    <a:lstStyle/>
                    <a:p>
                      <a:pPr algn="ctr"/>
                      <a:r>
                        <a:rPr lang="en-US" sz="1300" b="0" kern="1200" dirty="0">
                          <a:solidFill>
                            <a:schemeClr val="dk1"/>
                          </a:solidFill>
                          <a:effectLst/>
                        </a:rPr>
                        <a:t>DenseNet121</a:t>
                      </a:r>
                      <a:endParaRPr lang="vi-VN" sz="1000" dirty="0"/>
                    </a:p>
                  </a:txBody>
                  <a:tcPr marL="67002" marR="67002" marT="33501" marB="335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200</a:t>
                      </a:r>
                      <a:endParaRPr lang="vi-VN" sz="1300" dirty="0"/>
                    </a:p>
                  </a:txBody>
                  <a:tcPr marL="67002" marR="67002" marT="33501" marB="335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0,0001</a:t>
                      </a:r>
                      <a:endParaRPr lang="vi-VN" sz="1000" dirty="0"/>
                    </a:p>
                  </a:txBody>
                  <a:tcPr marL="67002" marR="67002" marT="33501" marB="33501" anchor="ctr"/>
                </a:tc>
                <a:tc>
                  <a:txBody>
                    <a:bodyPr/>
                    <a:lstStyle/>
                    <a:p>
                      <a:pPr algn="ctr"/>
                      <a:r>
                        <a:rPr lang="vi-VN" sz="1000" dirty="0"/>
                        <a:t>2</a:t>
                      </a:r>
                    </a:p>
                  </a:txBody>
                  <a:tcPr marL="67002" marR="67002" marT="33501" marB="33501" anchor="ctr"/>
                </a:tc>
                <a:extLst>
                  <a:ext uri="{0D108BD9-81ED-4DB2-BD59-A6C34878D82A}">
                    <a16:rowId xmlns:a16="http://schemas.microsoft.com/office/drawing/2014/main" val="1881830709"/>
                  </a:ext>
                </a:extLst>
              </a:tr>
            </a:tbl>
          </a:graphicData>
        </a:graphic>
      </p:graphicFrame>
    </p:spTree>
    <p:extLst>
      <p:ext uri="{BB962C8B-B14F-4D97-AF65-F5344CB8AC3E}">
        <p14:creationId xmlns:p14="http://schemas.microsoft.com/office/powerpoint/2010/main" val="269570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77BC-97F1-40DD-A107-29F3598AEE4A}"/>
              </a:ext>
            </a:extLst>
          </p:cNvPr>
          <p:cNvSpPr>
            <a:spLocks noGrp="1"/>
          </p:cNvSpPr>
          <p:nvPr>
            <p:ph type="title"/>
          </p:nvPr>
        </p:nvSpPr>
        <p:spPr/>
        <p:txBody>
          <a:bodyPr/>
          <a:lstStyle/>
          <a:p>
            <a:r>
              <a:rPr lang="vi-VN" sz="3200">
                <a:latin typeface="Calibri" panose="020F0502020204030204" pitchFamily="34" charset="0"/>
                <a:ea typeface="Calibri" panose="020F0502020204030204" pitchFamily="34" charset="0"/>
                <a:cs typeface="Calibri" panose="020F0502020204030204" pitchFamily="34" charset="0"/>
              </a:rPr>
              <a:t>SO SÁNH HIỆU SUẤT CỦA CÁC MÔ HÌNH </a:t>
            </a:r>
            <a:endParaRPr lang="en-US" sz="3200"/>
          </a:p>
        </p:txBody>
      </p:sp>
      <p:grpSp>
        <p:nvGrpSpPr>
          <p:cNvPr id="9" name="Group 8">
            <a:extLst>
              <a:ext uri="{FF2B5EF4-FFF2-40B4-BE49-F238E27FC236}">
                <a16:creationId xmlns:a16="http://schemas.microsoft.com/office/drawing/2014/main" id="{84B50283-C0B0-44B4-87B0-A4E7A016EA62}"/>
              </a:ext>
            </a:extLst>
          </p:cNvPr>
          <p:cNvGrpSpPr/>
          <p:nvPr/>
        </p:nvGrpSpPr>
        <p:grpSpPr>
          <a:xfrm>
            <a:off x="1016264" y="1259522"/>
            <a:ext cx="6438900" cy="3329940"/>
            <a:chOff x="7386090" y="1368535"/>
            <a:chExt cx="6438900" cy="3329940"/>
          </a:xfrm>
        </p:grpSpPr>
        <p:sp>
          <p:nvSpPr>
            <p:cNvPr id="3" name="Rectangle 2">
              <a:extLst>
                <a:ext uri="{FF2B5EF4-FFF2-40B4-BE49-F238E27FC236}">
                  <a16:creationId xmlns:a16="http://schemas.microsoft.com/office/drawing/2014/main" id="{D8DC1B8A-75A9-491B-813A-4D765019DF47}"/>
                </a:ext>
              </a:extLst>
            </p:cNvPr>
            <p:cNvSpPr/>
            <p:nvPr/>
          </p:nvSpPr>
          <p:spPr>
            <a:xfrm>
              <a:off x="7386090" y="1368535"/>
              <a:ext cx="6438900" cy="3329940"/>
            </a:xfrm>
            <a:prstGeom prst="rect">
              <a:avLst/>
            </a:prstGeom>
            <a:solidFill>
              <a:schemeClr val="tx2">
                <a:lumMod val="20000"/>
                <a:lumOff val="80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DA2BA577-66C6-F460-2CF5-30CB4859347B}"/>
                </a:ext>
              </a:extLst>
            </p:cNvPr>
            <p:cNvGraphicFramePr/>
            <p:nvPr>
              <p:extLst>
                <p:ext uri="{D42A27DB-BD31-4B8C-83A1-F6EECF244321}">
                  <p14:modId xmlns:p14="http://schemas.microsoft.com/office/powerpoint/2010/main" val="168650639"/>
                </p:ext>
              </p:extLst>
            </p:nvPr>
          </p:nvGraphicFramePr>
          <p:xfrm>
            <a:off x="7982902" y="1713657"/>
            <a:ext cx="5019675" cy="2441575"/>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1" name="Group 10">
            <a:extLst>
              <a:ext uri="{FF2B5EF4-FFF2-40B4-BE49-F238E27FC236}">
                <a16:creationId xmlns:a16="http://schemas.microsoft.com/office/drawing/2014/main" id="{BE041933-46DE-41E0-BA95-D3145311138D}"/>
              </a:ext>
            </a:extLst>
          </p:cNvPr>
          <p:cNvGrpSpPr/>
          <p:nvPr/>
        </p:nvGrpSpPr>
        <p:grpSpPr>
          <a:xfrm>
            <a:off x="1016264" y="1345356"/>
            <a:ext cx="6438900" cy="3329940"/>
            <a:chOff x="-3910243" y="-2968208"/>
            <a:chExt cx="6438900" cy="3329940"/>
          </a:xfrm>
        </p:grpSpPr>
        <p:sp>
          <p:nvSpPr>
            <p:cNvPr id="8" name="Rectangle 7">
              <a:extLst>
                <a:ext uri="{FF2B5EF4-FFF2-40B4-BE49-F238E27FC236}">
                  <a16:creationId xmlns:a16="http://schemas.microsoft.com/office/drawing/2014/main" id="{9104E455-5CC6-4C34-B527-E3E41823402C}"/>
                </a:ext>
              </a:extLst>
            </p:cNvPr>
            <p:cNvSpPr/>
            <p:nvPr/>
          </p:nvSpPr>
          <p:spPr>
            <a:xfrm>
              <a:off x="-3910243" y="-2968208"/>
              <a:ext cx="6438900" cy="3329940"/>
            </a:xfrm>
            <a:prstGeom prst="rect">
              <a:avLst/>
            </a:prstGeom>
            <a:solidFill>
              <a:schemeClr val="tx2">
                <a:lumMod val="20000"/>
                <a:lumOff val="80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FEA41146-0831-2DF1-6E48-BCB084DA121B}"/>
                </a:ext>
              </a:extLst>
            </p:cNvPr>
            <p:cNvGraphicFramePr/>
            <p:nvPr>
              <p:extLst>
                <p:ext uri="{D42A27DB-BD31-4B8C-83A1-F6EECF244321}">
                  <p14:modId xmlns:p14="http://schemas.microsoft.com/office/powerpoint/2010/main" val="748779663"/>
                </p:ext>
              </p:extLst>
            </p:nvPr>
          </p:nvGraphicFramePr>
          <p:xfrm>
            <a:off x="-3548928" y="-2816761"/>
            <a:ext cx="5858510" cy="262445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3" name="Group 12">
            <a:extLst>
              <a:ext uri="{FF2B5EF4-FFF2-40B4-BE49-F238E27FC236}">
                <a16:creationId xmlns:a16="http://schemas.microsoft.com/office/drawing/2014/main" id="{F34A05AF-62B8-4585-8EE8-7A89205E1BC8}"/>
              </a:ext>
            </a:extLst>
          </p:cNvPr>
          <p:cNvGrpSpPr/>
          <p:nvPr/>
        </p:nvGrpSpPr>
        <p:grpSpPr>
          <a:xfrm>
            <a:off x="1074508" y="1345356"/>
            <a:ext cx="6438900" cy="3329940"/>
            <a:chOff x="1188953" y="1629339"/>
            <a:chExt cx="6438900" cy="3329940"/>
          </a:xfrm>
        </p:grpSpPr>
        <p:sp>
          <p:nvSpPr>
            <p:cNvPr id="10" name="Rectangle 9">
              <a:extLst>
                <a:ext uri="{FF2B5EF4-FFF2-40B4-BE49-F238E27FC236}">
                  <a16:creationId xmlns:a16="http://schemas.microsoft.com/office/drawing/2014/main" id="{7ECB4F43-C287-4DC1-8773-7FF45C66ECC2}"/>
                </a:ext>
              </a:extLst>
            </p:cNvPr>
            <p:cNvSpPr/>
            <p:nvPr/>
          </p:nvSpPr>
          <p:spPr>
            <a:xfrm>
              <a:off x="1188953" y="1629339"/>
              <a:ext cx="6438900" cy="3329940"/>
            </a:xfrm>
            <a:prstGeom prst="rect">
              <a:avLst/>
            </a:prstGeom>
            <a:solidFill>
              <a:schemeClr val="tx2">
                <a:lumMod val="20000"/>
                <a:lumOff val="80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a:extLst>
                <a:ext uri="{FF2B5EF4-FFF2-40B4-BE49-F238E27FC236}">
                  <a16:creationId xmlns:a16="http://schemas.microsoft.com/office/drawing/2014/main" id="{323ECBB4-70B6-7D49-3BF2-A732E97A4B14}"/>
                </a:ext>
              </a:extLst>
            </p:cNvPr>
            <p:cNvGraphicFramePr/>
            <p:nvPr>
              <p:extLst>
                <p:ext uri="{D42A27DB-BD31-4B8C-83A1-F6EECF244321}">
                  <p14:modId xmlns:p14="http://schemas.microsoft.com/office/powerpoint/2010/main" val="1154936943"/>
                </p:ext>
              </p:extLst>
            </p:nvPr>
          </p:nvGraphicFramePr>
          <p:xfrm>
            <a:off x="2155740" y="1805592"/>
            <a:ext cx="4505325" cy="27432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158127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50"/>
                                  </p:stCondLst>
                                  <p:childTnLst>
                                    <p:set>
                                      <p:cBhvr>
                                        <p:cTn id="11" dur="1" fill="hold">
                                          <p:stCondLst>
                                            <p:cond delay="0"/>
                                          </p:stCondLst>
                                        </p:cTn>
                                        <p:tgtEl>
                                          <p:spTgt spid="9"/>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50"/>
                                  </p:stCondLst>
                                  <p:childTnLst>
                                    <p:set>
                                      <p:cBhvr>
                                        <p:cTn id="18" dur="1" fill="hold">
                                          <p:stCondLst>
                                            <p:cond delay="0"/>
                                          </p:stCondLst>
                                        </p:cTn>
                                        <p:tgtEl>
                                          <p:spTgt spid="11"/>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2698631" scaled="0"/>
        </a:gradFill>
        <a:effectLst/>
      </p:bgPr>
    </p:bg>
    <p:spTree>
      <p:nvGrpSpPr>
        <p:cNvPr id="1" name="Shape 344"/>
        <p:cNvGrpSpPr/>
        <p:nvPr/>
      </p:nvGrpSpPr>
      <p:grpSpPr>
        <a:xfrm>
          <a:off x="0" y="0"/>
          <a:ext cx="0" cy="0"/>
          <a:chOff x="0" y="0"/>
          <a:chExt cx="0" cy="0"/>
        </a:xfrm>
      </p:grpSpPr>
      <p:sp>
        <p:nvSpPr>
          <p:cNvPr id="345" name="Google Shape;345;p39"/>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9"/>
          <p:cNvGrpSpPr/>
          <p:nvPr/>
        </p:nvGrpSpPr>
        <p:grpSpPr>
          <a:xfrm>
            <a:off x="4167750" y="4704850"/>
            <a:ext cx="808500" cy="92100"/>
            <a:chOff x="3570750" y="4704850"/>
            <a:chExt cx="808500" cy="92100"/>
          </a:xfrm>
        </p:grpSpPr>
        <p:sp>
          <p:nvSpPr>
            <p:cNvPr id="350" name="Google Shape;350;p39"/>
            <p:cNvSpPr/>
            <p:nvPr/>
          </p:nvSpPr>
          <p:spPr>
            <a:xfrm>
              <a:off x="35707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38095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9"/>
          <p:cNvSpPr txBox="1">
            <a:spLocks noGrp="1"/>
          </p:cNvSpPr>
          <p:nvPr>
            <p:ph type="title"/>
          </p:nvPr>
        </p:nvSpPr>
        <p:spPr>
          <a:xfrm>
            <a:off x="4406550" y="-784601"/>
            <a:ext cx="4529700" cy="1482300"/>
          </a:xfrm>
          <a:prstGeom prst="rect">
            <a:avLst/>
          </a:prstGeom>
        </p:spPr>
        <p:txBody>
          <a:bodyPr spcFirstLastPara="1" wrap="square" lIns="91425" tIns="91425" rIns="91425" bIns="91425" anchor="b" anchorCtr="0">
            <a:noAutofit/>
          </a:bodyPr>
          <a:lstStyle/>
          <a:p>
            <a:pPr lvl="0"/>
            <a:r>
              <a:rPr lang="vi-VN">
                <a:latin typeface="Calibri" panose="020F0502020204030204" pitchFamily="34" charset="0"/>
                <a:ea typeface="Calibri" panose="020F0502020204030204" pitchFamily="34" charset="0"/>
                <a:cs typeface="Calibri" panose="020F0502020204030204" pitchFamily="34" charset="0"/>
              </a:rPr>
              <a:t>ĐÁNH GIÁ KẾT QUẢ</a:t>
            </a:r>
            <a:endParaRPr lang="vi-VN"/>
          </a:p>
        </p:txBody>
      </p:sp>
      <p:cxnSp>
        <p:nvCxnSpPr>
          <p:cNvPr id="357" name="Google Shape;357;p39"/>
          <p:cNvCxnSpPr/>
          <p:nvPr/>
        </p:nvCxnSpPr>
        <p:spPr>
          <a:xfrm>
            <a:off x="8939675" y="90759"/>
            <a:ext cx="0" cy="872100"/>
          </a:xfrm>
          <a:prstGeom prst="straightConnector1">
            <a:avLst/>
          </a:prstGeom>
          <a:noFill/>
          <a:ln w="19050" cap="flat" cmpd="sng">
            <a:solidFill>
              <a:schemeClr val="lt1"/>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C09E7E20-C321-4BF2-BB39-35927F3394AA}"/>
              </a:ext>
            </a:extLst>
          </p:cNvPr>
          <p:cNvGraphicFramePr>
            <a:graphicFrameLocks noGrp="1"/>
          </p:cNvGraphicFramePr>
          <p:nvPr>
            <p:extLst>
              <p:ext uri="{D42A27DB-BD31-4B8C-83A1-F6EECF244321}">
                <p14:modId xmlns:p14="http://schemas.microsoft.com/office/powerpoint/2010/main" val="4078469755"/>
              </p:ext>
            </p:extLst>
          </p:nvPr>
        </p:nvGraphicFramePr>
        <p:xfrm>
          <a:off x="3639502" y="574243"/>
          <a:ext cx="5203039" cy="1816163"/>
        </p:xfrm>
        <a:graphic>
          <a:graphicData uri="http://schemas.openxmlformats.org/drawingml/2006/table">
            <a:tbl>
              <a:tblPr firstRow="1" firstCol="1" bandRow="1">
                <a:tableStyleId>{46C113D3-33D3-4EED-8DA9-DC1EB1A1FD6E}</a:tableStyleId>
              </a:tblPr>
              <a:tblGrid>
                <a:gridCol w="468523">
                  <a:extLst>
                    <a:ext uri="{9D8B030D-6E8A-4147-A177-3AD203B41FA5}">
                      <a16:colId xmlns:a16="http://schemas.microsoft.com/office/drawing/2014/main" val="1827934513"/>
                    </a:ext>
                  </a:extLst>
                </a:gridCol>
                <a:gridCol w="942030">
                  <a:extLst>
                    <a:ext uri="{9D8B030D-6E8A-4147-A177-3AD203B41FA5}">
                      <a16:colId xmlns:a16="http://schemas.microsoft.com/office/drawing/2014/main" val="3723804964"/>
                    </a:ext>
                  </a:extLst>
                </a:gridCol>
                <a:gridCol w="1020670">
                  <a:extLst>
                    <a:ext uri="{9D8B030D-6E8A-4147-A177-3AD203B41FA5}">
                      <a16:colId xmlns:a16="http://schemas.microsoft.com/office/drawing/2014/main" val="3775025644"/>
                    </a:ext>
                  </a:extLst>
                </a:gridCol>
                <a:gridCol w="965290">
                  <a:extLst>
                    <a:ext uri="{9D8B030D-6E8A-4147-A177-3AD203B41FA5}">
                      <a16:colId xmlns:a16="http://schemas.microsoft.com/office/drawing/2014/main" val="3098686786"/>
                    </a:ext>
                  </a:extLst>
                </a:gridCol>
                <a:gridCol w="695557">
                  <a:extLst>
                    <a:ext uri="{9D8B030D-6E8A-4147-A177-3AD203B41FA5}">
                      <a16:colId xmlns:a16="http://schemas.microsoft.com/office/drawing/2014/main" val="3296016101"/>
                    </a:ext>
                  </a:extLst>
                </a:gridCol>
                <a:gridCol w="1110969">
                  <a:extLst>
                    <a:ext uri="{9D8B030D-6E8A-4147-A177-3AD203B41FA5}">
                      <a16:colId xmlns:a16="http://schemas.microsoft.com/office/drawing/2014/main" val="1420670764"/>
                    </a:ext>
                  </a:extLst>
                </a:gridCol>
              </a:tblGrid>
              <a:tr h="541958">
                <a:tc>
                  <a:txBody>
                    <a:bodyPr/>
                    <a:lstStyle/>
                    <a:p>
                      <a:pPr marL="0" marR="0" algn="ctr">
                        <a:lnSpc>
                          <a:spcPct val="107000"/>
                        </a:lnSpc>
                        <a:spcBef>
                          <a:spcPts val="0"/>
                        </a:spcBef>
                        <a:spcAft>
                          <a:spcPts val="0"/>
                        </a:spcAft>
                      </a:pPr>
                      <a:r>
                        <a:rPr lang="en-US" sz="1100">
                          <a:solidFill>
                            <a:schemeClr val="accent1"/>
                          </a:solidFill>
                          <a:effectLst/>
                        </a:rPr>
                        <a:t>Kịch bản</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900">
                          <a:solidFill>
                            <a:schemeClr val="accent1"/>
                          </a:solidFill>
                          <a:effectLst/>
                        </a:rPr>
                        <a:t>Model</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Dataset</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Độ chính xác</a:t>
                      </a:r>
                      <a:endParaRPr lang="en-US" sz="1100">
                        <a:solidFill>
                          <a:schemeClr val="accent1"/>
                        </a:solidFill>
                        <a:effectLst/>
                      </a:endParaRPr>
                    </a:p>
                    <a:p>
                      <a:pPr marL="0" marR="0" algn="ctr">
                        <a:lnSpc>
                          <a:spcPct val="107000"/>
                        </a:lnSpc>
                        <a:spcBef>
                          <a:spcPts val="0"/>
                        </a:spcBef>
                        <a:spcAft>
                          <a:spcPts val="0"/>
                        </a:spcAft>
                      </a:pPr>
                      <a:r>
                        <a:rPr lang="vi-VN" sz="1100">
                          <a:solidFill>
                            <a:schemeClr val="accent1"/>
                          </a:solidFill>
                          <a:effectLst/>
                        </a:rPr>
                        <a:t>(Accuracy)</a:t>
                      </a:r>
                      <a:r>
                        <a:rPr lang="en-US" sz="1100">
                          <a:solidFill>
                            <a:schemeClr val="accent1"/>
                          </a:solidFill>
                          <a:effectLst/>
                        </a:rPr>
                        <a:t> (%)</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Loss</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Thời gian đào tạo (</a:t>
                      </a:r>
                      <a:r>
                        <a:rPr lang="en-US" sz="1100">
                          <a:solidFill>
                            <a:schemeClr val="accent1"/>
                          </a:solidFill>
                          <a:effectLst/>
                        </a:rPr>
                        <a:t>p</a:t>
                      </a:r>
                      <a:r>
                        <a:rPr lang="vi-VN" sz="1100">
                          <a:solidFill>
                            <a:schemeClr val="accent1"/>
                          </a:solidFill>
                          <a:effectLst/>
                        </a:rPr>
                        <a:t>hút)</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835298168"/>
                  </a:ext>
                </a:extLst>
              </a:tr>
              <a:tr h="305703">
                <a:tc>
                  <a:txBody>
                    <a:bodyPr/>
                    <a:lstStyle/>
                    <a:p>
                      <a:pPr marL="0" marR="0" algn="ctr">
                        <a:lnSpc>
                          <a:spcPct val="107000"/>
                        </a:lnSpc>
                        <a:spcBef>
                          <a:spcPts val="0"/>
                        </a:spcBef>
                        <a:spcAft>
                          <a:spcPts val="0"/>
                        </a:spcAft>
                      </a:pPr>
                      <a:r>
                        <a:rPr lang="en-US" sz="1100">
                          <a:solidFill>
                            <a:schemeClr val="accent1"/>
                          </a:solidFill>
                          <a:effectLst/>
                        </a:rPr>
                        <a:t>1</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ResNet101</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rowSpan="4">
                  <a:txBody>
                    <a:bodyPr/>
                    <a:lstStyle/>
                    <a:p>
                      <a:pPr marL="0" marR="0" algn="ctr">
                        <a:lnSpc>
                          <a:spcPct val="107000"/>
                        </a:lnSpc>
                        <a:spcBef>
                          <a:spcPts val="0"/>
                        </a:spcBef>
                        <a:spcAft>
                          <a:spcPts val="0"/>
                        </a:spcAft>
                      </a:pPr>
                      <a:r>
                        <a:rPr lang="vi-VN" sz="1100">
                          <a:solidFill>
                            <a:schemeClr val="accent1"/>
                          </a:solidFill>
                          <a:effectLst/>
                        </a:rPr>
                        <a:t>Healthy </a:t>
                      </a:r>
                      <a:r>
                        <a:rPr lang="en-US" sz="1100">
                          <a:solidFill>
                            <a:schemeClr val="accent1"/>
                          </a:solidFill>
                          <a:effectLst/>
                        </a:rPr>
                        <a:t>b</a:t>
                      </a:r>
                      <a:r>
                        <a:rPr lang="vi-VN" sz="1100">
                          <a:solidFill>
                            <a:schemeClr val="accent1"/>
                          </a:solidFill>
                          <a:effectLst/>
                        </a:rPr>
                        <a:t>rains</a:t>
                      </a:r>
                      <a:endParaRPr lang="en-US" sz="1100">
                        <a:solidFill>
                          <a:schemeClr val="accent1"/>
                        </a:solidFill>
                        <a:effectLst/>
                      </a:endParaRPr>
                    </a:p>
                    <a:p>
                      <a:pPr marL="0" marR="0" algn="ctr">
                        <a:lnSpc>
                          <a:spcPct val="107000"/>
                        </a:lnSpc>
                        <a:spcBef>
                          <a:spcPts val="0"/>
                        </a:spcBef>
                        <a:spcAft>
                          <a:spcPts val="0"/>
                        </a:spcAft>
                      </a:pPr>
                      <a:r>
                        <a:rPr lang="vi-VN" sz="1100">
                          <a:solidFill>
                            <a:schemeClr val="accent1"/>
                          </a:solidFill>
                          <a:effectLst/>
                        </a:rPr>
                        <a:t>  </a:t>
                      </a:r>
                      <a:br>
                        <a:rPr lang="vi-VN" sz="1100">
                          <a:solidFill>
                            <a:schemeClr val="accent1"/>
                          </a:solidFill>
                          <a:effectLst/>
                        </a:rPr>
                      </a:br>
                      <a:r>
                        <a:rPr lang="vi-VN" sz="1100">
                          <a:solidFill>
                            <a:schemeClr val="accent1"/>
                          </a:solidFill>
                          <a:effectLst/>
                        </a:rPr>
                        <a:t>Tumor </a:t>
                      </a:r>
                      <a:r>
                        <a:rPr lang="en-US" sz="1100">
                          <a:solidFill>
                            <a:schemeClr val="accent1"/>
                          </a:solidFill>
                          <a:effectLst/>
                        </a:rPr>
                        <a:t>d</a:t>
                      </a:r>
                      <a:r>
                        <a:rPr lang="vi-VN" sz="1100">
                          <a:solidFill>
                            <a:schemeClr val="accent1"/>
                          </a:solidFill>
                          <a:effectLst/>
                        </a:rPr>
                        <a:t>ataset</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49" marR="79749" marT="39874" marB="398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97,72</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en-US" sz="1100">
                          <a:solidFill>
                            <a:schemeClr val="accent1"/>
                          </a:solidFill>
                          <a:effectLst/>
                        </a:rPr>
                        <a:t>0,</a:t>
                      </a:r>
                      <a:r>
                        <a:rPr lang="vi-VN" sz="1100">
                          <a:solidFill>
                            <a:schemeClr val="accent1"/>
                          </a:solidFill>
                          <a:effectLst/>
                        </a:rPr>
                        <a:t>5</a:t>
                      </a:r>
                      <a:r>
                        <a:rPr lang="en-US" sz="1100">
                          <a:solidFill>
                            <a:schemeClr val="accent1"/>
                          </a:solidFill>
                          <a:effectLst/>
                        </a:rPr>
                        <a:t>0</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64,52</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281779135"/>
                  </a:ext>
                </a:extLst>
              </a:tr>
              <a:tr h="305703">
                <a:tc>
                  <a:txBody>
                    <a:bodyPr/>
                    <a:lstStyle/>
                    <a:p>
                      <a:pPr marL="0" marR="0" algn="ctr">
                        <a:lnSpc>
                          <a:spcPct val="107000"/>
                        </a:lnSpc>
                        <a:spcBef>
                          <a:spcPts val="0"/>
                        </a:spcBef>
                        <a:spcAft>
                          <a:spcPts val="0"/>
                        </a:spcAft>
                      </a:pPr>
                      <a:r>
                        <a:rPr lang="en-US" sz="1100">
                          <a:solidFill>
                            <a:schemeClr val="accent1"/>
                          </a:solidFill>
                          <a:effectLst/>
                        </a:rPr>
                        <a:t>2</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InceptionV3</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vMerge="1">
                  <a:txBody>
                    <a:bodyPr/>
                    <a:lstStyle/>
                    <a:p>
                      <a:endParaRPr lang="en-US"/>
                    </a:p>
                  </a:txBody>
                  <a:tcPr/>
                </a:tc>
                <a:tc>
                  <a:txBody>
                    <a:bodyPr/>
                    <a:lstStyle/>
                    <a:p>
                      <a:pPr marL="0" marR="0" algn="ctr">
                        <a:lnSpc>
                          <a:spcPct val="107000"/>
                        </a:lnSpc>
                        <a:spcBef>
                          <a:spcPts val="0"/>
                        </a:spcBef>
                        <a:spcAft>
                          <a:spcPts val="0"/>
                        </a:spcAft>
                      </a:pPr>
                      <a:r>
                        <a:rPr lang="vi-VN" sz="1100">
                          <a:solidFill>
                            <a:schemeClr val="accent1"/>
                          </a:solidFill>
                          <a:effectLst/>
                        </a:rPr>
                        <a:t>100,00</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0,00317</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37,54</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676918949"/>
                  </a:ext>
                </a:extLst>
              </a:tr>
              <a:tr h="305703">
                <a:tc>
                  <a:txBody>
                    <a:bodyPr/>
                    <a:lstStyle/>
                    <a:p>
                      <a:pPr marL="0" marR="0" algn="ctr">
                        <a:lnSpc>
                          <a:spcPct val="107000"/>
                        </a:lnSpc>
                        <a:spcBef>
                          <a:spcPts val="0"/>
                        </a:spcBef>
                        <a:spcAft>
                          <a:spcPts val="0"/>
                        </a:spcAft>
                      </a:pPr>
                      <a:r>
                        <a:rPr lang="en-US" sz="1100">
                          <a:solidFill>
                            <a:schemeClr val="accent1"/>
                          </a:solidFill>
                          <a:effectLst/>
                        </a:rPr>
                        <a:t>3</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MobileNet</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vMerge="1">
                  <a:txBody>
                    <a:bodyPr/>
                    <a:lstStyle/>
                    <a:p>
                      <a:endParaRPr lang="en-US"/>
                    </a:p>
                  </a:txBody>
                  <a:tcPr/>
                </a:tc>
                <a:tc>
                  <a:txBody>
                    <a:bodyPr/>
                    <a:lstStyle/>
                    <a:p>
                      <a:pPr marL="0" marR="0" algn="ctr">
                        <a:lnSpc>
                          <a:spcPct val="107000"/>
                        </a:lnSpc>
                        <a:spcBef>
                          <a:spcPts val="0"/>
                        </a:spcBef>
                        <a:spcAft>
                          <a:spcPts val="0"/>
                        </a:spcAft>
                      </a:pPr>
                      <a:r>
                        <a:rPr lang="vi-VN" sz="1100">
                          <a:solidFill>
                            <a:schemeClr val="accent1"/>
                          </a:solidFill>
                          <a:effectLst/>
                        </a:rPr>
                        <a:t>100,00</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0,00</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20,43</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83362592"/>
                  </a:ext>
                </a:extLst>
              </a:tr>
              <a:tr h="357096">
                <a:tc>
                  <a:txBody>
                    <a:bodyPr/>
                    <a:lstStyle/>
                    <a:p>
                      <a:pPr marL="0" marR="0" algn="ctr">
                        <a:lnSpc>
                          <a:spcPct val="107000"/>
                        </a:lnSpc>
                        <a:spcBef>
                          <a:spcPts val="0"/>
                        </a:spcBef>
                        <a:spcAft>
                          <a:spcPts val="0"/>
                        </a:spcAft>
                      </a:pPr>
                      <a:r>
                        <a:rPr lang="en-US" sz="1100">
                          <a:solidFill>
                            <a:schemeClr val="accent1"/>
                          </a:solidFill>
                          <a:effectLst/>
                        </a:rPr>
                        <a:t>4</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DenseNet121</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vMerge="1">
                  <a:txBody>
                    <a:bodyPr/>
                    <a:lstStyle/>
                    <a:p>
                      <a:endParaRPr lang="en-US"/>
                    </a:p>
                  </a:txBody>
                  <a:tcPr/>
                </a:tc>
                <a:tc>
                  <a:txBody>
                    <a:bodyPr/>
                    <a:lstStyle/>
                    <a:p>
                      <a:pPr marL="0" marR="0" algn="ctr">
                        <a:lnSpc>
                          <a:spcPct val="107000"/>
                        </a:lnSpc>
                        <a:spcBef>
                          <a:spcPts val="0"/>
                        </a:spcBef>
                        <a:spcAft>
                          <a:spcPts val="0"/>
                        </a:spcAft>
                      </a:pPr>
                      <a:r>
                        <a:rPr lang="vi-VN" sz="1100">
                          <a:solidFill>
                            <a:schemeClr val="accent1"/>
                          </a:solidFill>
                          <a:effectLst/>
                        </a:rPr>
                        <a:t>100,00</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0,00812</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07000"/>
                        </a:lnSpc>
                        <a:spcBef>
                          <a:spcPts val="0"/>
                        </a:spcBef>
                        <a:spcAft>
                          <a:spcPts val="0"/>
                        </a:spcAft>
                      </a:pPr>
                      <a:r>
                        <a:rPr lang="vi-VN" sz="1100">
                          <a:solidFill>
                            <a:schemeClr val="accent1"/>
                          </a:solidFill>
                          <a:effectLst/>
                        </a:rPr>
                        <a:t>39,55</a:t>
                      </a:r>
                      <a:endParaRPr lang="en-US" sz="1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9811" marR="598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131441679"/>
                  </a:ext>
                </a:extLst>
              </a:tr>
            </a:tbl>
          </a:graphicData>
        </a:graphic>
      </p:graphicFrame>
      <p:sp>
        <p:nvSpPr>
          <p:cNvPr id="5" name="Rectangle 4">
            <a:extLst>
              <a:ext uri="{FF2B5EF4-FFF2-40B4-BE49-F238E27FC236}">
                <a16:creationId xmlns:a16="http://schemas.microsoft.com/office/drawing/2014/main" id="{31CEE971-F045-42CD-B2B6-72E20CB6B4F3}"/>
              </a:ext>
            </a:extLst>
          </p:cNvPr>
          <p:cNvSpPr/>
          <p:nvPr/>
        </p:nvSpPr>
        <p:spPr>
          <a:xfrm>
            <a:off x="161614" y="3044926"/>
            <a:ext cx="8104372" cy="1554272"/>
          </a:xfrm>
          <a:prstGeom prst="rect">
            <a:avLst/>
          </a:prstGeom>
        </p:spPr>
        <p:txBody>
          <a:bodyPr wrap="square">
            <a:spAutoFit/>
          </a:bodyPr>
          <a:lstStyle/>
          <a:p>
            <a:pPr>
              <a:spcBef>
                <a:spcPts val="300"/>
              </a:spcBef>
              <a:spcAft>
                <a:spcPts val="300"/>
              </a:spcAft>
            </a:pPr>
            <a:r>
              <a:rPr lang="en-US" sz="1800">
                <a:solidFill>
                  <a:schemeClr val="bg1"/>
                </a:solidFill>
                <a:latin typeface="Calibri" panose="020F0502020204030204" pitchFamily="34" charset="0"/>
                <a:ea typeface="Calibri" panose="020F0502020204030204" pitchFamily="34" charset="0"/>
                <a:cs typeface="Calibri" panose="020F0502020204030204" pitchFamily="34" charset="0"/>
              </a:rPr>
              <a:t>   Các mô hình InceptionV3, MobileNet và DenseNet121 đều đạt được độ chính xác là 100%, tuy nhiên thời gian đào tạo và tỷ lệ loss giữa chúng có sự khác biệt.</a:t>
            </a:r>
            <a:r>
              <a:rPr lang="en-US" sz="1800" b="1">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a:solidFill>
                  <a:schemeClr val="bg1"/>
                </a:solidFill>
                <a:latin typeface="Calibri" panose="020F0502020204030204" pitchFamily="34" charset="0"/>
                <a:ea typeface="Calibri" panose="020F0502020204030204" pitchFamily="34" charset="0"/>
                <a:cs typeface="Calibri" panose="020F0502020204030204" pitchFamily="34" charset="0"/>
              </a:rPr>
              <a:t>InceptionV3 mất 37,54 phút để đào tạo với tỷ lệ loss là 0,00317%. Mô hình này có thể là lựa chọn tốt nếu chúng ta không quá quan tâm đến thời gian đào tạo.</a:t>
            </a:r>
          </a:p>
          <a:p>
            <a:pPr indent="457200">
              <a:spcBef>
                <a:spcPts val="300"/>
              </a:spcBef>
              <a:spcAft>
                <a:spcPts val="300"/>
              </a:spcAft>
            </a:pPr>
            <a:endParaRPr lang="en-US" sz="1800" b="1">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3CA631A-9CA1-4C9C-8254-273E4EA0A18E}"/>
              </a:ext>
            </a:extLst>
          </p:cNvPr>
          <p:cNvSpPr txBox="1"/>
          <p:nvPr/>
        </p:nvSpPr>
        <p:spPr>
          <a:xfrm>
            <a:off x="141841" y="470131"/>
            <a:ext cx="3391762" cy="2862322"/>
          </a:xfrm>
          <a:prstGeom prst="rect">
            <a:avLst/>
          </a:prstGeom>
          <a:noFill/>
        </p:spPr>
        <p:txBody>
          <a:bodyPr wrap="square" rtlCol="0">
            <a:spAutoFit/>
          </a:bodyPr>
          <a:lstStyle/>
          <a:p>
            <a:r>
              <a:rPr lang="en-US" sz="1800">
                <a:solidFill>
                  <a:schemeClr val="bg1"/>
                </a:solidFill>
                <a:latin typeface="Calibri" panose="020F0502020204030204" pitchFamily="34" charset="0"/>
                <a:ea typeface="Calibri" panose="020F0502020204030204" pitchFamily="34" charset="0"/>
                <a:cs typeface="Calibri" panose="020F0502020204030204" pitchFamily="34" charset="0"/>
              </a:rPr>
              <a:t>    Mô hình ResNet101 đạt được độ chính xác 97,72%, tỷ lệ loss là 0,50% và mất 64,52 phút để đào tạo. Dù độ chính xác không cao bằng các mô hình khác, ResNet101 vẫn là một lựa chọn đáng cân nhắc nếu ta cần một sự cân bằng giữa độ chính xác và thời gian đào tạo.</a:t>
            </a:r>
            <a:endParaRPr lang="en-US" sz="1800" b="1">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361"/>
        <p:cNvGrpSpPr/>
        <p:nvPr/>
      </p:nvGrpSpPr>
      <p:grpSpPr>
        <a:xfrm>
          <a:off x="0" y="0"/>
          <a:ext cx="0" cy="0"/>
          <a:chOff x="0" y="0"/>
          <a:chExt cx="0" cy="0"/>
        </a:xfrm>
      </p:grpSpPr>
      <p:sp>
        <p:nvSpPr>
          <p:cNvPr id="363" name="Google Shape;363;p40"/>
          <p:cNvSpPr txBox="1">
            <a:spLocks noGrp="1"/>
          </p:cNvSpPr>
          <p:nvPr>
            <p:ph type="title"/>
          </p:nvPr>
        </p:nvSpPr>
        <p:spPr>
          <a:xfrm>
            <a:off x="268624" y="204855"/>
            <a:ext cx="6107100" cy="572700"/>
          </a:xfrm>
          <a:prstGeom prst="rect">
            <a:avLst/>
          </a:prstGeom>
        </p:spPr>
        <p:txBody>
          <a:bodyPr spcFirstLastPara="1" wrap="square" lIns="91425" tIns="91425" rIns="91425" bIns="91425" anchor="t" anchorCtr="0">
            <a:noAutofit/>
          </a:bodyPr>
          <a:lstStyle/>
          <a:p>
            <a:pPr lvl="0"/>
            <a:r>
              <a:rPr lang="en-US" sz="2800">
                <a:latin typeface="Calibri" panose="020F0502020204030204" pitchFamily="34" charset="0"/>
                <a:ea typeface="Calibri" panose="020F0502020204030204" pitchFamily="34" charset="0"/>
                <a:cs typeface="Calibri" panose="020F0502020204030204" pitchFamily="34" charset="0"/>
              </a:rPr>
              <a:t>KẾT LUẬN  VÀ </a:t>
            </a:r>
            <a:r>
              <a:rPr lang="vi-VN" sz="2800">
                <a:latin typeface="Calibri" panose="020F0502020204030204" pitchFamily="34" charset="0"/>
                <a:ea typeface="Calibri" panose="020F0502020204030204" pitchFamily="34" charset="0"/>
                <a:cs typeface="Calibri" panose="020F0502020204030204" pitchFamily="34" charset="0"/>
              </a:rPr>
              <a:t>HƯỚNG PHÁT TRIỂN TRONG TƯƠNG LAI</a:t>
            </a:r>
            <a:endParaRPr lang="vi-VN" sz="2800"/>
          </a:p>
        </p:txBody>
      </p:sp>
      <p:sp>
        <p:nvSpPr>
          <p:cNvPr id="385" name="Google Shape;385;p40"/>
          <p:cNvSpPr txBox="1"/>
          <p:nvPr/>
        </p:nvSpPr>
        <p:spPr>
          <a:xfrm>
            <a:off x="409133" y="1477738"/>
            <a:ext cx="7860420" cy="3122528"/>
          </a:xfrm>
          <a:prstGeom prst="rect">
            <a:avLst/>
          </a:prstGeom>
          <a:noFill/>
          <a:ln>
            <a:noFill/>
          </a:ln>
        </p:spPr>
        <p:txBody>
          <a:bodyPr spcFirstLastPara="1" wrap="square" lIns="91425" tIns="91425" rIns="72000" bIns="91425" anchor="t" anchorCtr="0">
            <a:noAutofit/>
          </a:bodyPr>
          <a:lstStyle/>
          <a:p>
            <a:pPr marL="285750" lvl="0" indent="-285750">
              <a:buClr>
                <a:schemeClr val="bg1"/>
              </a:buClr>
              <a:buSzPct val="150000"/>
              <a:buFont typeface="Arial" panose="020B0604020202020204" pitchFamily="34" charset="0"/>
              <a:buChar char="•"/>
            </a:pPr>
            <a:r>
              <a:rPr lang="en-US" sz="1800">
                <a:solidFill>
                  <a:schemeClr val="bg1"/>
                </a:solidFill>
              </a:rPr>
              <a:t>Tiếp tục tìm hiểu và tinh chỉnh thêm các phương pháp và các tham số của mô hình để cải thiện hiệu xuất, phát hiện các tổn thương có kích thước nhỏ và khó nhận thấy, tăng thêm độ chính xác cho mô hình. </a:t>
            </a:r>
          </a:p>
          <a:p>
            <a:pPr marL="285750" lvl="0" indent="-285750">
              <a:buClr>
                <a:schemeClr val="bg1"/>
              </a:buClr>
              <a:buSzPct val="150000"/>
              <a:buFont typeface="Arial" panose="020B0604020202020204" pitchFamily="34" charset="0"/>
              <a:buChar char="•"/>
            </a:pPr>
            <a:endParaRPr lang="en-US" sz="1800">
              <a:solidFill>
                <a:schemeClr val="bg1"/>
              </a:solidFill>
            </a:endParaRPr>
          </a:p>
          <a:p>
            <a:pPr marL="285750" lvl="0" indent="-285750">
              <a:buClr>
                <a:schemeClr val="bg1"/>
              </a:buClr>
              <a:buSzPct val="150000"/>
              <a:buFont typeface="Arial" panose="020B0604020202020204" pitchFamily="34" charset="0"/>
              <a:buChar char="•"/>
            </a:pPr>
            <a:r>
              <a:rPr lang="en-US" sz="1800">
                <a:solidFill>
                  <a:schemeClr val="bg1"/>
                </a:solidFill>
              </a:rPr>
              <a:t>Xây dựng tập dữ liệu lớn hơn, với nhiều loại tổn thương hơn</a:t>
            </a:r>
          </a:p>
          <a:p>
            <a:pPr marL="285750" lvl="0" indent="-285750">
              <a:buClr>
                <a:schemeClr val="bg1"/>
              </a:buClr>
              <a:buSzPct val="150000"/>
              <a:buFont typeface="Arial" panose="020B0604020202020204" pitchFamily="34" charset="0"/>
              <a:buChar char="•"/>
            </a:pPr>
            <a:endParaRPr lang="en-US" sz="1800">
              <a:solidFill>
                <a:schemeClr val="bg1"/>
              </a:solidFill>
            </a:endParaRPr>
          </a:p>
          <a:p>
            <a:pPr marL="285750" lvl="0" indent="-285750">
              <a:buClr>
                <a:schemeClr val="bg1"/>
              </a:buClr>
              <a:buSzPct val="150000"/>
              <a:buFont typeface="Arial" panose="020B0604020202020204" pitchFamily="34" charset="0"/>
              <a:buChar char="•"/>
            </a:pPr>
            <a:r>
              <a:rPr lang="en-US" sz="1800">
                <a:solidFill>
                  <a:schemeClr val="bg1"/>
                </a:solidFill>
              </a:rPr>
              <a:t>Sẽ tiếp tục nghiên cứu phương pháp để cải tiến thời gian huấn luyện cho mô hình.</a:t>
            </a:r>
          </a:p>
          <a:p>
            <a:pPr marL="285750" lvl="0" indent="-285750">
              <a:buClr>
                <a:schemeClr val="bg1"/>
              </a:buClr>
              <a:buSzPct val="150000"/>
              <a:buFont typeface="Arial" panose="020B0604020202020204" pitchFamily="34" charset="0"/>
              <a:buChar char="•"/>
            </a:pPr>
            <a:endParaRPr lang="en-US" sz="1800">
              <a:solidFill>
                <a:schemeClr val="bg1"/>
              </a:solidFill>
            </a:endParaRPr>
          </a:p>
          <a:p>
            <a:pPr marL="285750" lvl="0" indent="-285750">
              <a:buClr>
                <a:schemeClr val="bg1"/>
              </a:buClr>
              <a:buSzPct val="150000"/>
              <a:buFont typeface="Arial" panose="020B0604020202020204" pitchFamily="34" charset="0"/>
              <a:buChar char="•"/>
            </a:pPr>
            <a:r>
              <a:rPr lang="en-US" sz="1800">
                <a:solidFill>
                  <a:schemeClr val="bg1"/>
                </a:solidFill>
              </a:rPr>
              <a:t>Tìm hiểu quy trình, phương pháp xây dựng và hiện thực ứng dụng để có thể sử dụng vào thực tế</a:t>
            </a:r>
          </a:p>
        </p:txBody>
      </p:sp>
      <p:grpSp>
        <p:nvGrpSpPr>
          <p:cNvPr id="397" name="Google Shape;397;p40"/>
          <p:cNvGrpSpPr/>
          <p:nvPr/>
        </p:nvGrpSpPr>
        <p:grpSpPr>
          <a:xfrm>
            <a:off x="4167750" y="4704850"/>
            <a:ext cx="808500" cy="92100"/>
            <a:chOff x="3570750" y="4704850"/>
            <a:chExt cx="808500" cy="92100"/>
          </a:xfrm>
        </p:grpSpPr>
        <p:sp>
          <p:nvSpPr>
            <p:cNvPr id="398" name="Google Shape;398;p40"/>
            <p:cNvSpPr/>
            <p:nvPr/>
          </p:nvSpPr>
          <p:spPr>
            <a:xfrm>
              <a:off x="35707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38095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2" name="Google Shape;402;p40"/>
          <p:cNvCxnSpPr/>
          <p:nvPr/>
        </p:nvCxnSpPr>
        <p:spPr>
          <a:xfrm>
            <a:off x="268624" y="341505"/>
            <a:ext cx="0" cy="872100"/>
          </a:xfrm>
          <a:prstGeom prst="straightConnector1">
            <a:avLst/>
          </a:prstGeom>
          <a:noFill/>
          <a:ln w="19050"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7773E261-88ED-48C1-8E31-F2B991CC4639}"/>
              </a:ext>
            </a:extLst>
          </p:cNvPr>
          <p:cNvSpPr txBox="1"/>
          <p:nvPr/>
        </p:nvSpPr>
        <p:spPr>
          <a:xfrm>
            <a:off x="409133" y="1359780"/>
            <a:ext cx="7860417" cy="1200329"/>
          </a:xfrm>
          <a:prstGeom prst="rect">
            <a:avLst/>
          </a:prstGeom>
          <a:noFill/>
        </p:spPr>
        <p:txBody>
          <a:bodyPr wrap="square" rtlCol="0">
            <a:spAutoFit/>
          </a:bodyPr>
          <a:lstStyle/>
          <a:p>
            <a:r>
              <a:rPr lang="en-US" sz="1800">
                <a:solidFill>
                  <a:schemeClr val="bg1"/>
                </a:solidFill>
              </a:rPr>
              <a:t>   Tổng quát, MobileNet cho thấy hiệu suất tốt nhất trong việc phân loại tumor trên tập dữ liệu kết hợp"Healthy brains" và "Tumor dataset“ dựa trên độ chính xác, tỷ lệ loss và thời gian đào tạo. Tuy nhiên, việc lựa chọn mô hình tối ưu cũng phụ thuộc vào yêu cầu và ngữ cảnh cụ thể của bài toán.</a:t>
            </a:r>
            <a:endParaRPr lang="en-US" sz="18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4" fill="hold" grpId="0" nodeType="withEffect">
                                  <p:stCondLst>
                                    <p:cond delay="0"/>
                                  </p:stCondLst>
                                  <p:childTnLst>
                                    <p:set>
                                      <p:cBhvr>
                                        <p:cTn id="16" dur="1" fill="hold">
                                          <p:stCondLst>
                                            <p:cond delay="0"/>
                                          </p:stCondLst>
                                        </p:cTn>
                                        <p:tgtEl>
                                          <p:spTgt spid="385"/>
                                        </p:tgtEl>
                                        <p:attrNameLst>
                                          <p:attrName>style.visibility</p:attrName>
                                        </p:attrNameLst>
                                      </p:cBhvr>
                                      <p:to>
                                        <p:strVal val="visible"/>
                                      </p:to>
                                    </p:set>
                                    <p:anim calcmode="lin" valueType="num">
                                      <p:cBhvr additive="base">
                                        <p:cTn id="17" dur="500" fill="hold"/>
                                        <p:tgtEl>
                                          <p:spTgt spid="385"/>
                                        </p:tgtEl>
                                        <p:attrNameLst>
                                          <p:attrName>ppt_x</p:attrName>
                                        </p:attrNameLst>
                                      </p:cBhvr>
                                      <p:tavLst>
                                        <p:tav tm="0">
                                          <p:val>
                                            <p:strVal val="#ppt_x"/>
                                          </p:val>
                                        </p:tav>
                                        <p:tav tm="100000">
                                          <p:val>
                                            <p:strVal val="#ppt_x"/>
                                          </p:val>
                                        </p:tav>
                                      </p:tavLst>
                                    </p:anim>
                                    <p:anim calcmode="lin" valueType="num">
                                      <p:cBhvr additive="base">
                                        <p:cTn id="18"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2698631" scaled="0"/>
        </a:gra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63300" y="174300"/>
            <a:ext cx="7701000" cy="572700"/>
          </a:xfrm>
          <a:prstGeom prst="rect">
            <a:avLst/>
          </a:prstGeom>
        </p:spPr>
        <p:txBody>
          <a:bodyPr spcFirstLastPara="1" wrap="square" lIns="91425" tIns="91425" rIns="91425" bIns="91425" anchor="t" anchorCtr="0">
            <a:noAutofit/>
          </a:bodyPr>
          <a:lstStyle/>
          <a:p>
            <a:pPr lvl="0"/>
            <a:r>
              <a:rPr lang="pt-BR" sz="2800">
                <a:latin typeface="Roboto"/>
              </a:rPr>
              <a:t>TÍNH CẤP THIẾT CỦA ĐỀ TÀI</a:t>
            </a:r>
            <a:endParaRPr sz="6000">
              <a:latin typeface="Roboto"/>
            </a:endParaRPr>
          </a:p>
        </p:txBody>
      </p:sp>
      <p:sp>
        <p:nvSpPr>
          <p:cNvPr id="190" name="Google Shape;190;p29"/>
          <p:cNvSpPr txBox="1">
            <a:spLocks noGrp="1"/>
          </p:cNvSpPr>
          <p:nvPr>
            <p:ph type="body" idx="1"/>
          </p:nvPr>
        </p:nvSpPr>
        <p:spPr>
          <a:xfrm>
            <a:off x="225562" y="747000"/>
            <a:ext cx="8068575" cy="4105650"/>
          </a:xfrm>
          <a:prstGeom prst="rect">
            <a:avLst/>
          </a:prstGeom>
        </p:spPr>
        <p:txBody>
          <a:bodyPr spcFirstLastPara="1" wrap="square" lIns="91425" tIns="91425" rIns="91425" bIns="91425" anchor="t" anchorCtr="0">
            <a:noAutofit/>
          </a:bodyPr>
          <a:lstStyle/>
          <a:p>
            <a:pPr>
              <a:spcAft>
                <a:spcPts val="600"/>
              </a:spcAft>
            </a:pPr>
            <a:r>
              <a:rPr lang="vi-VN" sz="1800" b="1">
                <a:latin typeface="Calibri" panose="020F0502020204030204" pitchFamily="34" charset="0"/>
                <a:cs typeface="Calibri" panose="020F0502020204030204" pitchFamily="34" charset="0"/>
              </a:rPr>
              <a:t>Sức khỏe con người:</a:t>
            </a:r>
            <a:r>
              <a:rPr lang="vi-VN" sz="1800">
                <a:latin typeface="Calibri" panose="020F0502020204030204" pitchFamily="34" charset="0"/>
                <a:cs typeface="Calibri" panose="020F0502020204030204" pitchFamily="34" charset="0"/>
              </a:rPr>
              <a:t> Khối u não có thể gây ra các triệu chứng nghiêm trọng và thậm chí có thể dẫn đến tử vong nếu không được chẩn đoán và điều trị kịp thời.</a:t>
            </a:r>
          </a:p>
          <a:p>
            <a:pPr>
              <a:spcAft>
                <a:spcPts val="600"/>
              </a:spcAft>
            </a:pPr>
            <a:r>
              <a:rPr lang="vi-VN" sz="1800" b="1">
                <a:latin typeface="Calibri" panose="020F0502020204030204" pitchFamily="34" charset="0"/>
                <a:cs typeface="Calibri" panose="020F0502020204030204" pitchFamily="34" charset="0"/>
              </a:rPr>
              <a:t>Chẩn đoán sớm:</a:t>
            </a:r>
            <a:r>
              <a:rPr lang="vi-VN" sz="1800">
                <a:latin typeface="Calibri" panose="020F0502020204030204" pitchFamily="34" charset="0"/>
                <a:cs typeface="Calibri" panose="020F0502020204030204" pitchFamily="34" charset="0"/>
              </a:rPr>
              <a:t> Các phương pháp hiện tại để phát hiện khối u não đôi khi không hiệu quả hoặc quá muộn. </a:t>
            </a:r>
            <a:r>
              <a:rPr lang="en-US" sz="1800">
                <a:latin typeface="Calibri" panose="020F0502020204030204" pitchFamily="34" charset="0"/>
                <a:cs typeface="Calibri" panose="020F0502020204030204" pitchFamily="34" charset="0"/>
              </a:rPr>
              <a:t>Cần</a:t>
            </a:r>
            <a:r>
              <a:rPr lang="vi-VN" sz="1800">
                <a:latin typeface="Calibri" panose="020F0502020204030204" pitchFamily="34" charset="0"/>
                <a:cs typeface="Calibri" panose="020F0502020204030204" pitchFamily="34" charset="0"/>
              </a:rPr>
              <a:t> có các phương pháp phát hiện sớm và chính xác hơn, chúng ta có thể tăng cơ hội sống sót và giảm những biến chứng cho bệnh nhân.</a:t>
            </a:r>
          </a:p>
          <a:p>
            <a:pPr>
              <a:spcAft>
                <a:spcPts val="600"/>
              </a:spcAft>
            </a:pPr>
            <a:r>
              <a:rPr lang="vi-VN" sz="1800" b="1">
                <a:latin typeface="Calibri" panose="020F0502020204030204" pitchFamily="34" charset="0"/>
                <a:cs typeface="Calibri" panose="020F0502020204030204" pitchFamily="34" charset="0"/>
              </a:rPr>
              <a:t>Tiến bộ công nghệ:</a:t>
            </a:r>
            <a:r>
              <a:rPr lang="vi-VN" sz="1800">
                <a:latin typeface="Calibri" panose="020F0502020204030204" pitchFamily="34" charset="0"/>
                <a:cs typeface="Calibri" panose="020F0502020204030204" pitchFamily="34" charset="0"/>
              </a:rPr>
              <a:t> Với sự tiến bộ của công nghệ, đặc biệt là trong lĩnh vực trí tuệ nhân tạo và học máy, việc tìm kiếm và phát triển các phương pháp mới để phát hiện khối u não trở nên khả thi hơn.</a:t>
            </a:r>
          </a:p>
          <a:p>
            <a:r>
              <a:rPr lang="vi-VN" sz="1800" b="1">
                <a:latin typeface="Calibri" panose="020F0502020204030204" pitchFamily="34" charset="0"/>
                <a:cs typeface="Calibri" panose="020F0502020204030204" pitchFamily="34" charset="0"/>
              </a:rPr>
              <a:t>Giảm tải cho hệ thống y tế:</a:t>
            </a:r>
            <a:r>
              <a:rPr lang="vi-VN" sz="1800">
                <a:latin typeface="Calibri" panose="020F0502020204030204" pitchFamily="34" charset="0"/>
                <a:cs typeface="Calibri" panose="020F0502020204030204" pitchFamily="34" charset="0"/>
              </a:rPr>
              <a:t> Nếu có thể phát hiện và điều trị khối u não sớm, nó có thể giúp giảm tải cho hệ thống y tế bằng cách giảm số lượng bệnh nhân cần phải điều trị trong thời gian dài và các biến chứng do khối u não.</a:t>
            </a:r>
          </a:p>
          <a:p>
            <a:pPr marL="0" lvl="0" indent="0" algn="l" rtl="0">
              <a:spcBef>
                <a:spcPts val="300"/>
              </a:spcBef>
              <a:spcAft>
                <a:spcPts val="0"/>
              </a:spcAft>
              <a:buClr>
                <a:schemeClr val="dk1"/>
              </a:buClr>
              <a:buSzPts val="1100"/>
              <a:buFont typeface="Arial"/>
              <a:buNone/>
            </a:pPr>
            <a:endParaRPr sz="1800">
              <a:latin typeface="Calibri" panose="020F0502020204030204" pitchFamily="34" charset="0"/>
              <a:cs typeface="Calibri" panose="020F0502020204030204" pitchFamily="34" charset="0"/>
            </a:endParaRPr>
          </a:p>
        </p:txBody>
      </p:sp>
      <p:grpSp>
        <p:nvGrpSpPr>
          <p:cNvPr id="191" name="Google Shape;191;p29"/>
          <p:cNvGrpSpPr/>
          <p:nvPr/>
        </p:nvGrpSpPr>
        <p:grpSpPr>
          <a:xfrm>
            <a:off x="4167750" y="4704850"/>
            <a:ext cx="808500" cy="92100"/>
            <a:chOff x="3570750" y="4704850"/>
            <a:chExt cx="808500" cy="92100"/>
          </a:xfrm>
        </p:grpSpPr>
        <p:sp>
          <p:nvSpPr>
            <p:cNvPr id="192" name="Google Shape;192;p29"/>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2698631" scaled="0"/>
        </a:gradFill>
        <a:effectLst/>
      </p:bgPr>
    </p:bg>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930200" y="1064965"/>
            <a:ext cx="3848775" cy="841800"/>
          </a:xfrm>
          <a:prstGeom prst="rect">
            <a:avLst/>
          </a:prstGeom>
        </p:spPr>
        <p:txBody>
          <a:bodyPr spcFirstLastPara="1" wrap="square" lIns="91425" tIns="91425" rIns="91425" bIns="91425" anchor="b" anchorCtr="0">
            <a:noAutofit/>
          </a:bodyPr>
          <a:lstStyle/>
          <a:p>
            <a:pPr lvl="0" algn="l"/>
            <a:r>
              <a:rPr lang="en-US">
                <a:latin typeface="Calibri" panose="020F0502020204030204" pitchFamily="34" charset="0"/>
                <a:ea typeface="Calibri" panose="020F0502020204030204" pitchFamily="34" charset="0"/>
                <a:cs typeface="Calibri" panose="020F0502020204030204" pitchFamily="34" charset="0"/>
              </a:rPr>
              <a:t>MỤC TIÊU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ĐỀ TÀI</a:t>
            </a:r>
            <a:endParaRPr>
              <a:latin typeface="Roboto Medium" panose="020B0604020202020204" charset="0"/>
              <a:ea typeface="Roboto Medium" panose="020B0604020202020204" charset="0"/>
            </a:endParaRPr>
          </a:p>
        </p:txBody>
      </p:sp>
      <p:grpSp>
        <p:nvGrpSpPr>
          <p:cNvPr id="203" name="Google Shape;203;p30"/>
          <p:cNvGrpSpPr/>
          <p:nvPr/>
        </p:nvGrpSpPr>
        <p:grpSpPr>
          <a:xfrm>
            <a:off x="4167750" y="4704850"/>
            <a:ext cx="808500" cy="92100"/>
            <a:chOff x="3570750" y="4704850"/>
            <a:chExt cx="808500" cy="92100"/>
          </a:xfrm>
        </p:grpSpPr>
        <p:sp>
          <p:nvSpPr>
            <p:cNvPr id="204" name="Google Shape;204;p30"/>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 name="Google Shape;209;p30"/>
          <p:cNvCxnSpPr/>
          <p:nvPr/>
        </p:nvCxnSpPr>
        <p:spPr>
          <a:xfrm>
            <a:off x="720000" y="790175"/>
            <a:ext cx="0" cy="872100"/>
          </a:xfrm>
          <a:prstGeom prst="straightConnector1">
            <a:avLst/>
          </a:prstGeom>
          <a:noFill/>
          <a:ln w="19050" cap="flat" cmpd="sng">
            <a:solidFill>
              <a:schemeClr val="lt1"/>
            </a:solidFill>
            <a:prstDash val="solid"/>
            <a:round/>
            <a:headEnd type="none" w="med" len="med"/>
            <a:tailEnd type="none" w="med" len="med"/>
          </a:ln>
        </p:spPr>
      </p:cxnSp>
      <p:sp>
        <p:nvSpPr>
          <p:cNvPr id="5" name="Subtitle 4">
            <a:extLst>
              <a:ext uri="{FF2B5EF4-FFF2-40B4-BE49-F238E27FC236}">
                <a16:creationId xmlns:a16="http://schemas.microsoft.com/office/drawing/2014/main" id="{3B13F468-796B-48B7-96D9-8F853B0C4640}"/>
              </a:ext>
            </a:extLst>
          </p:cNvPr>
          <p:cNvSpPr>
            <a:spLocks noGrp="1"/>
          </p:cNvSpPr>
          <p:nvPr>
            <p:ph type="subTitle" idx="1"/>
          </p:nvPr>
        </p:nvSpPr>
        <p:spPr>
          <a:xfrm>
            <a:off x="671397" y="703662"/>
            <a:ext cx="4066053" cy="2676925"/>
          </a:xfrm>
        </p:spPr>
        <p:txBody>
          <a:bodyPr/>
          <a:lstStyle/>
          <a:p>
            <a:pPr algn="l">
              <a:buFont typeface="Arial" panose="020B0604020202020204" pitchFamily="34" charset="0"/>
              <a:buChar char="•"/>
            </a:pPr>
            <a:r>
              <a:rPr lang="en-US"/>
              <a:t>Máy học giúp giảm thời gian chuẩn đoán và tăng độ chính xác từ đó có thể đưa ra các quyết định điều trị tốt hơn.</a:t>
            </a:r>
          </a:p>
          <a:p>
            <a:pPr algn="l">
              <a:buFont typeface="Arial" panose="020B0604020202020204" pitchFamily="34" charset="0"/>
              <a:buChar char="•"/>
            </a:pPr>
            <a:r>
              <a:rPr lang="en-US"/>
              <a:t>Khoanh vùng, chuẩn đoán kích thước cũng như hình dạng của khối u và để xác định chúng có lây lan sang các phần khác của não hay không.</a:t>
            </a:r>
          </a:p>
          <a:p>
            <a:pPr algn="l">
              <a:buFont typeface="Arial" panose="020B0604020202020204" pitchFamily="34" charset="0"/>
              <a:buChar char="•"/>
            </a:pPr>
            <a:r>
              <a:rPr lang="en-US"/>
              <a:t>Giúp đánh giá nguy cơ tái phát ung thư từ đó có thể lựa chọn cách điều trị tốt nhất.</a:t>
            </a:r>
          </a:p>
          <a:p>
            <a:pPr algn="l">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0" scaled="0"/>
        </a:gradFill>
        <a:effectLst/>
      </p:bgPr>
    </p:bg>
    <p:spTree>
      <p:nvGrpSpPr>
        <p:cNvPr id="1" name="Shape 213"/>
        <p:cNvGrpSpPr/>
        <p:nvPr/>
      </p:nvGrpSpPr>
      <p:grpSpPr>
        <a:xfrm>
          <a:off x="0" y="0"/>
          <a:ext cx="0" cy="0"/>
          <a:chOff x="0" y="0"/>
          <a:chExt cx="0" cy="0"/>
        </a:xfrm>
      </p:grpSpPr>
      <p:sp>
        <p:nvSpPr>
          <p:cNvPr id="214" name="Google Shape;214;p31"/>
          <p:cNvSpPr txBox="1">
            <a:spLocks noGrp="1"/>
          </p:cNvSpPr>
          <p:nvPr>
            <p:ph type="subTitle" idx="1"/>
          </p:nvPr>
        </p:nvSpPr>
        <p:spPr>
          <a:xfrm>
            <a:off x="3143175" y="594575"/>
            <a:ext cx="5277600" cy="1263300"/>
          </a:xfrm>
          <a:prstGeom prst="rect">
            <a:avLst/>
          </a:prstGeom>
        </p:spPr>
        <p:txBody>
          <a:bodyPr spcFirstLastPara="1" wrap="square" lIns="91425" tIns="91425" rIns="91425" bIns="91425" anchor="b" anchorCtr="0">
            <a:noAutofit/>
          </a:bodyPr>
          <a:lstStyle/>
          <a:p>
            <a:pPr marL="0" lvl="0" indent="0" algn="r">
              <a:spcAft>
                <a:spcPts val="1600"/>
              </a:spcAft>
            </a:pPr>
            <a:r>
              <a:rPr lang="vi-VN" sz="2400" b="1">
                <a:latin typeface="Calibri" panose="020F0502020204030204" pitchFamily="34" charset="0"/>
                <a:ea typeface="Calibri" panose="020F0502020204030204" pitchFamily="34" charset="0"/>
                <a:cs typeface="Calibri" panose="020F0502020204030204" pitchFamily="34" charset="0"/>
              </a:rPr>
              <a:t>SỬ DỤNG ẢNH CHỤP CỘNG HƯỞNG TỪ (MRI) ĐỂ PHÁT HIỆN KHỐI U NÃO</a:t>
            </a:r>
            <a:endParaRPr lang="vi-VN" sz="2400"/>
          </a:p>
        </p:txBody>
      </p:sp>
      <p:grpSp>
        <p:nvGrpSpPr>
          <p:cNvPr id="217" name="Google Shape;217;p31"/>
          <p:cNvGrpSpPr/>
          <p:nvPr/>
        </p:nvGrpSpPr>
        <p:grpSpPr>
          <a:xfrm>
            <a:off x="4167750" y="4704850"/>
            <a:ext cx="808500" cy="92100"/>
            <a:chOff x="3570750" y="4704850"/>
            <a:chExt cx="808500" cy="92100"/>
          </a:xfrm>
        </p:grpSpPr>
        <p:sp>
          <p:nvSpPr>
            <p:cNvPr id="218" name="Google Shape;218;p31"/>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2" name="Google Shape;222;p31"/>
          <p:cNvCxnSpPr/>
          <p:nvPr/>
        </p:nvCxnSpPr>
        <p:spPr>
          <a:xfrm>
            <a:off x="8420775" y="790175"/>
            <a:ext cx="0" cy="872100"/>
          </a:xfrm>
          <a:prstGeom prst="straightConnector1">
            <a:avLst/>
          </a:prstGeom>
          <a:noFill/>
          <a:ln w="19050" cap="flat" cmpd="sng">
            <a:solidFill>
              <a:schemeClr val="lt1"/>
            </a:solidFill>
            <a:prstDash val="solid"/>
            <a:round/>
            <a:headEnd type="none" w="med" len="med"/>
            <a:tailEnd type="none" w="med" len="med"/>
          </a:ln>
        </p:spPr>
      </p:cxnSp>
      <p:sp>
        <p:nvSpPr>
          <p:cNvPr id="3" name="Title 2">
            <a:extLst>
              <a:ext uri="{FF2B5EF4-FFF2-40B4-BE49-F238E27FC236}">
                <a16:creationId xmlns:a16="http://schemas.microsoft.com/office/drawing/2014/main" id="{846FDEB5-3360-4743-9779-895D3E089334}"/>
              </a:ext>
            </a:extLst>
          </p:cNvPr>
          <p:cNvSpPr>
            <a:spLocks noGrp="1"/>
          </p:cNvSpPr>
          <p:nvPr>
            <p:ph type="title"/>
          </p:nvPr>
        </p:nvSpPr>
        <p:spPr>
          <a:xfrm>
            <a:off x="169682" y="1970674"/>
            <a:ext cx="4567768" cy="2502265"/>
          </a:xfrm>
        </p:spPr>
        <p:txBody>
          <a:bodyPr/>
          <a:lstStyle/>
          <a:p>
            <a:pPr algn="l"/>
            <a:r>
              <a:rPr lang="vi-VN" sz="1800" b="0">
                <a:latin typeface="Calibri" panose="020F0502020204030204" pitchFamily="34" charset="0"/>
                <a:cs typeface="Calibri" panose="020F0502020204030204" pitchFamily="34" charset="0"/>
              </a:rPr>
              <a:t>Chụp cộng hưởng từ (MRI) não là một kỹ thuật chẩn đoán hình ảnh y khoa không xâm lấn, sử dụng từ trường mạnh và sóng vô tuyến để tạo ra hình ảnh chi tiết về cấu trúc và chức năng của não. MRI giúp các bác sĩ chẩn đoán một loạt các bệnh và tình trạng y tế, bao gồm nhưng không giới hạn ở việc phát hiện khối u, chấn thương não, bệnh Alzheimer, Parkinson và đột quỵ.</a:t>
            </a:r>
            <a:endParaRPr lang="en-US" sz="1800">
              <a:latin typeface="Calibri" panose="020F0502020204030204" pitchFamily="34" charset="0"/>
              <a:cs typeface="Calibri" panose="020F0502020204030204" pitchFamily="34" charset="0"/>
            </a:endParaRPr>
          </a:p>
        </p:txBody>
      </p:sp>
      <p:pic>
        <p:nvPicPr>
          <p:cNvPr id="14" name="Content Placeholder 3" descr="A picture containing screenshot&#10;&#10;Description automatically generated">
            <a:extLst>
              <a:ext uri="{FF2B5EF4-FFF2-40B4-BE49-F238E27FC236}">
                <a16:creationId xmlns:a16="http://schemas.microsoft.com/office/drawing/2014/main" id="{BCA38CED-34FD-4CDC-8FEA-CD19B1823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071" y="2153375"/>
            <a:ext cx="3882247" cy="2185150"/>
          </a:xfrm>
          <a:prstGeom prst="round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226"/>
        <p:cNvGrpSpPr/>
        <p:nvPr/>
      </p:nvGrpSpPr>
      <p:grpSpPr>
        <a:xfrm>
          <a:off x="0" y="0"/>
          <a:ext cx="0" cy="0"/>
          <a:chOff x="0" y="0"/>
          <a:chExt cx="0" cy="0"/>
        </a:xfrm>
      </p:grpSpPr>
      <p:sp>
        <p:nvSpPr>
          <p:cNvPr id="227" name="Google Shape;227;p32"/>
          <p:cNvSpPr txBox="1">
            <a:spLocks noGrp="1"/>
          </p:cNvSpPr>
          <p:nvPr>
            <p:ph type="subTitle" idx="4294967295"/>
          </p:nvPr>
        </p:nvSpPr>
        <p:spPr>
          <a:xfrm>
            <a:off x="314700" y="149439"/>
            <a:ext cx="3250020" cy="704190"/>
          </a:xfrm>
          <a:prstGeom prst="rect">
            <a:avLst/>
          </a:prstGeom>
        </p:spPr>
        <p:txBody>
          <a:bodyPr spcFirstLastPara="1" wrap="square" lIns="91425" tIns="91425" rIns="91425" bIns="91425" anchor="t" anchorCtr="0">
            <a:noAutofit/>
          </a:bodyPr>
          <a:lstStyle/>
          <a:p>
            <a:pPr marL="0" lvl="0" indent="0">
              <a:spcAft>
                <a:spcPts val="1600"/>
              </a:spcAft>
              <a:buNone/>
            </a:pPr>
            <a:r>
              <a:rPr lang="vi-VN" sz="3200" b="1">
                <a:solidFill>
                  <a:schemeClr val="bg1"/>
                </a:solidFill>
                <a:latin typeface="Calibri" panose="020F0502020204030204" pitchFamily="34" charset="0"/>
              </a:rPr>
              <a:t>Mô tả dữ liệu</a:t>
            </a:r>
            <a:endParaRPr sz="3200">
              <a:solidFill>
                <a:schemeClr val="bg1"/>
              </a:solidFill>
              <a:latin typeface="Montserrat"/>
              <a:ea typeface="Montserrat"/>
              <a:cs typeface="Montserrat"/>
              <a:sym typeface="Montserrat"/>
            </a:endParaRPr>
          </a:p>
        </p:txBody>
      </p:sp>
      <p:sp>
        <p:nvSpPr>
          <p:cNvPr id="228" name="Google Shape;228;p32"/>
          <p:cNvSpPr txBox="1">
            <a:spLocks noGrp="1"/>
          </p:cNvSpPr>
          <p:nvPr>
            <p:ph type="title"/>
          </p:nvPr>
        </p:nvSpPr>
        <p:spPr>
          <a:xfrm>
            <a:off x="2370825" y="880449"/>
            <a:ext cx="2799000" cy="421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a:t>Ảnh có não mang</a:t>
            </a:r>
            <a:br>
              <a:rPr lang="en-US"/>
            </a:br>
            <a:r>
              <a:rPr lang="en-US"/>
              <a:t>khối u</a:t>
            </a:r>
            <a:endParaRPr/>
          </a:p>
        </p:txBody>
      </p:sp>
      <p:sp>
        <p:nvSpPr>
          <p:cNvPr id="229" name="Google Shape;229;p32"/>
          <p:cNvSpPr txBox="1">
            <a:spLocks noGrp="1"/>
          </p:cNvSpPr>
          <p:nvPr>
            <p:ph type="subTitle" idx="1"/>
          </p:nvPr>
        </p:nvSpPr>
        <p:spPr>
          <a:xfrm>
            <a:off x="3165900" y="1167524"/>
            <a:ext cx="2003700" cy="644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3971 </a:t>
            </a:r>
            <a:r>
              <a:rPr lang="en-US"/>
              <a:t>ảnh</a:t>
            </a:r>
            <a:endParaRPr/>
          </a:p>
        </p:txBody>
      </p:sp>
      <p:sp>
        <p:nvSpPr>
          <p:cNvPr id="230" name="Google Shape;230;p32"/>
          <p:cNvSpPr txBox="1">
            <a:spLocks noGrp="1"/>
          </p:cNvSpPr>
          <p:nvPr>
            <p:ph type="title" idx="2"/>
          </p:nvPr>
        </p:nvSpPr>
        <p:spPr>
          <a:xfrm>
            <a:off x="5594275" y="880424"/>
            <a:ext cx="2799000" cy="421500"/>
          </a:xfrm>
          <a:prstGeom prst="rect">
            <a:avLst/>
          </a:prstGeom>
        </p:spPr>
        <p:txBody>
          <a:bodyPr spcFirstLastPara="1" wrap="square" lIns="0" tIns="0" rIns="0" bIns="0" anchor="ctr" anchorCtr="0">
            <a:noAutofit/>
          </a:bodyPr>
          <a:lstStyle/>
          <a:p>
            <a:pPr lvl="0"/>
            <a:r>
              <a:rPr lang="en-US"/>
              <a:t>Ảnh có não mang</a:t>
            </a:r>
            <a:br>
              <a:rPr lang="en-US"/>
            </a:br>
            <a:r>
              <a:rPr lang="en-US"/>
              <a:t>khối u</a:t>
            </a:r>
            <a:endParaRPr/>
          </a:p>
        </p:txBody>
      </p:sp>
      <p:sp>
        <p:nvSpPr>
          <p:cNvPr id="231" name="Google Shape;231;p32"/>
          <p:cNvSpPr txBox="1">
            <a:spLocks noGrp="1"/>
          </p:cNvSpPr>
          <p:nvPr>
            <p:ph type="subTitle" idx="3"/>
          </p:nvPr>
        </p:nvSpPr>
        <p:spPr>
          <a:xfrm>
            <a:off x="5594275" y="1167524"/>
            <a:ext cx="1917900" cy="64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210 </a:t>
            </a:r>
            <a:r>
              <a:rPr lang="en-US"/>
              <a:t>ảnh</a:t>
            </a:r>
            <a:endParaRPr/>
          </a:p>
        </p:txBody>
      </p:sp>
      <p:sp>
        <p:nvSpPr>
          <p:cNvPr id="232" name="Google Shape;232;p32"/>
          <p:cNvSpPr txBox="1">
            <a:spLocks noGrp="1"/>
          </p:cNvSpPr>
          <p:nvPr>
            <p:ph type="title" idx="4"/>
          </p:nvPr>
        </p:nvSpPr>
        <p:spPr>
          <a:xfrm>
            <a:off x="5594200" y="1688603"/>
            <a:ext cx="2799000" cy="421500"/>
          </a:xfrm>
          <a:prstGeom prst="rect">
            <a:avLst/>
          </a:prstGeom>
        </p:spPr>
        <p:txBody>
          <a:bodyPr spcFirstLastPara="1" wrap="square" lIns="0" tIns="0" rIns="0" bIns="0" anchor="ctr" anchorCtr="0">
            <a:noAutofit/>
          </a:bodyPr>
          <a:lstStyle/>
          <a:p>
            <a:pPr lvl="0"/>
            <a:r>
              <a:rPr lang="pt-BR"/>
              <a:t>Ảnh có não khỏe</a:t>
            </a:r>
            <a:br>
              <a:rPr lang="pt-BR"/>
            </a:br>
            <a:r>
              <a:rPr lang="pt-BR"/>
              <a:t>mạnh</a:t>
            </a:r>
          </a:p>
        </p:txBody>
      </p:sp>
      <p:sp>
        <p:nvSpPr>
          <p:cNvPr id="233" name="Google Shape;233;p32"/>
          <p:cNvSpPr txBox="1">
            <a:spLocks noGrp="1"/>
          </p:cNvSpPr>
          <p:nvPr>
            <p:ph type="subTitle" idx="5"/>
          </p:nvPr>
        </p:nvSpPr>
        <p:spPr>
          <a:xfrm>
            <a:off x="5594200" y="1975703"/>
            <a:ext cx="1917900" cy="64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174 </a:t>
            </a:r>
            <a:r>
              <a:rPr lang="en-US"/>
              <a:t>ảnh</a:t>
            </a:r>
            <a:endParaRPr/>
          </a:p>
        </p:txBody>
      </p:sp>
      <p:sp>
        <p:nvSpPr>
          <p:cNvPr id="234" name="Google Shape;234;p32"/>
          <p:cNvSpPr txBox="1">
            <a:spLocks noGrp="1"/>
          </p:cNvSpPr>
          <p:nvPr>
            <p:ph type="title" idx="6"/>
          </p:nvPr>
        </p:nvSpPr>
        <p:spPr>
          <a:xfrm>
            <a:off x="2370825" y="1688628"/>
            <a:ext cx="2799000" cy="421500"/>
          </a:xfrm>
          <a:prstGeom prst="rect">
            <a:avLst/>
          </a:prstGeom>
        </p:spPr>
        <p:txBody>
          <a:bodyPr spcFirstLastPara="1" wrap="square" lIns="0" tIns="0" rIns="0" bIns="0" anchor="ctr" anchorCtr="0">
            <a:noAutofit/>
          </a:bodyPr>
          <a:lstStyle/>
          <a:p>
            <a:pPr lvl="0"/>
            <a:r>
              <a:rPr lang="en-US"/>
              <a:t>Ảnh có não khỏe</a:t>
            </a:r>
            <a:br>
              <a:rPr lang="en-US"/>
            </a:br>
            <a:r>
              <a:rPr lang="en-US"/>
              <a:t>mạnh</a:t>
            </a:r>
            <a:endParaRPr/>
          </a:p>
        </p:txBody>
      </p:sp>
      <p:sp>
        <p:nvSpPr>
          <p:cNvPr id="235" name="Google Shape;235;p32"/>
          <p:cNvSpPr txBox="1">
            <a:spLocks noGrp="1"/>
          </p:cNvSpPr>
          <p:nvPr>
            <p:ph type="subTitle" idx="7"/>
          </p:nvPr>
        </p:nvSpPr>
        <p:spPr>
          <a:xfrm>
            <a:off x="3165825" y="1975703"/>
            <a:ext cx="2003700" cy="644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1029 </a:t>
            </a:r>
            <a:r>
              <a:rPr lang="en-US"/>
              <a:t>ảnh</a:t>
            </a:r>
            <a:endParaRPr/>
          </a:p>
        </p:txBody>
      </p:sp>
      <p:cxnSp>
        <p:nvCxnSpPr>
          <p:cNvPr id="237" name="Google Shape;237;p32"/>
          <p:cNvCxnSpPr/>
          <p:nvPr/>
        </p:nvCxnSpPr>
        <p:spPr>
          <a:xfrm rot="10800000">
            <a:off x="7394875" y="2338936"/>
            <a:ext cx="1635900" cy="0"/>
          </a:xfrm>
          <a:prstGeom prst="straightConnector1">
            <a:avLst/>
          </a:prstGeom>
          <a:noFill/>
          <a:ln w="19050" cap="flat" cmpd="sng">
            <a:solidFill>
              <a:schemeClr val="lt1"/>
            </a:solidFill>
            <a:prstDash val="solid"/>
            <a:round/>
            <a:headEnd type="none" w="med" len="med"/>
            <a:tailEnd type="none" w="med" len="med"/>
          </a:ln>
        </p:spPr>
      </p:cxnSp>
      <p:cxnSp>
        <p:nvCxnSpPr>
          <p:cNvPr id="238" name="Google Shape;238;p32"/>
          <p:cNvCxnSpPr/>
          <p:nvPr/>
        </p:nvCxnSpPr>
        <p:spPr>
          <a:xfrm rot="10800000">
            <a:off x="1530000" y="1185084"/>
            <a:ext cx="1635900" cy="0"/>
          </a:xfrm>
          <a:prstGeom prst="straightConnector1">
            <a:avLst/>
          </a:prstGeom>
          <a:noFill/>
          <a:ln w="19050" cap="flat" cmpd="sng">
            <a:solidFill>
              <a:schemeClr val="lt1"/>
            </a:solidFill>
            <a:prstDash val="solid"/>
            <a:round/>
            <a:headEnd type="none" w="med" len="med"/>
            <a:tailEnd type="none" w="med" len="med"/>
          </a:ln>
        </p:spPr>
      </p:cxnSp>
      <p:cxnSp>
        <p:nvCxnSpPr>
          <p:cNvPr id="240" name="Google Shape;240;p32"/>
          <p:cNvCxnSpPr>
            <a:cxnSpLocks/>
          </p:cNvCxnSpPr>
          <p:nvPr/>
        </p:nvCxnSpPr>
        <p:spPr>
          <a:xfrm>
            <a:off x="5382600" y="1019324"/>
            <a:ext cx="0" cy="1266676"/>
          </a:xfrm>
          <a:prstGeom prst="straightConnector1">
            <a:avLst/>
          </a:prstGeom>
          <a:noFill/>
          <a:ln w="19050" cap="flat" cmpd="sng">
            <a:solidFill>
              <a:schemeClr val="lt1"/>
            </a:solidFill>
            <a:prstDash val="solid"/>
            <a:round/>
            <a:headEnd type="none" w="med" len="med"/>
            <a:tailEnd type="none" w="med" len="med"/>
          </a:ln>
        </p:spPr>
      </p:cxnSp>
      <p:sp>
        <p:nvSpPr>
          <p:cNvPr id="246" name="Google Shape;246;p32"/>
          <p:cNvSpPr txBox="1">
            <a:spLocks noGrp="1"/>
          </p:cNvSpPr>
          <p:nvPr>
            <p:ph type="title" idx="8"/>
          </p:nvPr>
        </p:nvSpPr>
        <p:spPr>
          <a:xfrm>
            <a:off x="1527603" y="656928"/>
            <a:ext cx="1635899" cy="55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Tập train</a:t>
            </a:r>
            <a:endParaRPr/>
          </a:p>
        </p:txBody>
      </p:sp>
      <p:sp>
        <p:nvSpPr>
          <p:cNvPr id="6" name="Title 5">
            <a:extLst>
              <a:ext uri="{FF2B5EF4-FFF2-40B4-BE49-F238E27FC236}">
                <a16:creationId xmlns:a16="http://schemas.microsoft.com/office/drawing/2014/main" id="{7D53DD84-CDED-4B34-B9BD-44D12A2C5258}"/>
              </a:ext>
            </a:extLst>
          </p:cNvPr>
          <p:cNvSpPr>
            <a:spLocks noGrp="1"/>
          </p:cNvSpPr>
          <p:nvPr>
            <p:ph type="title" idx="14"/>
          </p:nvPr>
        </p:nvSpPr>
        <p:spPr>
          <a:xfrm>
            <a:off x="7394875" y="1812224"/>
            <a:ext cx="1637740" cy="554400"/>
          </a:xfrm>
        </p:spPr>
        <p:txBody>
          <a:bodyPr/>
          <a:lstStyle/>
          <a:p>
            <a:pPr lvl="0" algn="l"/>
            <a:r>
              <a:rPr lang="en-US"/>
              <a:t>Tập test</a:t>
            </a:r>
          </a:p>
        </p:txBody>
      </p:sp>
      <p:pic>
        <p:nvPicPr>
          <p:cNvPr id="32" name="Picture 31" descr="A close-up of a brain scan&#10;&#10;Description automatically generated with low confidence">
            <a:extLst>
              <a:ext uri="{FF2B5EF4-FFF2-40B4-BE49-F238E27FC236}">
                <a16:creationId xmlns:a16="http://schemas.microsoft.com/office/drawing/2014/main" id="{8F129E5E-12AA-42A3-83B4-E4F18879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911" y="2907478"/>
            <a:ext cx="2036614" cy="2036614"/>
          </a:xfrm>
          <a:prstGeom prst="rect">
            <a:avLst/>
          </a:prstGeom>
          <a:solidFill>
            <a:srgbClr val="FFFFFF">
              <a:shade val="85000"/>
            </a:srgbClr>
          </a:solidFill>
          <a:ln w="28575"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Picture 32" descr="A close-up of a brain scan&#10;&#10;Description automatically generated with medium confidence">
            <a:extLst>
              <a:ext uri="{FF2B5EF4-FFF2-40B4-BE49-F238E27FC236}">
                <a16:creationId xmlns:a16="http://schemas.microsoft.com/office/drawing/2014/main" id="{92BBC12D-1162-42D9-A26D-B3565E012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19" y="2907477"/>
            <a:ext cx="2036615" cy="2036615"/>
          </a:xfrm>
          <a:prstGeom prst="rect">
            <a:avLst/>
          </a:prstGeom>
          <a:solidFill>
            <a:srgbClr val="FFFFFF">
              <a:shade val="85000"/>
            </a:srgbClr>
          </a:solidFill>
          <a:ln w="28575"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Oval 10">
            <a:extLst>
              <a:ext uri="{FF2B5EF4-FFF2-40B4-BE49-F238E27FC236}">
                <a16:creationId xmlns:a16="http://schemas.microsoft.com/office/drawing/2014/main" id="{5C2231C0-DFB3-4D3B-96CA-57DC4431BB80}"/>
              </a:ext>
            </a:extLst>
          </p:cNvPr>
          <p:cNvSpPr/>
          <p:nvPr/>
        </p:nvSpPr>
        <p:spPr>
          <a:xfrm>
            <a:off x="4138019" y="3492515"/>
            <a:ext cx="867962" cy="86653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flipH="1">
            <a:off x="720000" y="3268600"/>
            <a:ext cx="4529700" cy="1482300"/>
          </a:xfrm>
          <a:prstGeom prst="rect">
            <a:avLst/>
          </a:prstGeom>
        </p:spPr>
        <p:txBody>
          <a:bodyPr spcFirstLastPara="1" wrap="square" lIns="91425" tIns="91425" rIns="91425" bIns="91425" anchor="b" anchorCtr="0">
            <a:noAutofit/>
          </a:bodyPr>
          <a:lstStyle/>
          <a:p>
            <a:pPr lvl="0"/>
            <a:r>
              <a:rPr lang="vi-VN">
                <a:latin typeface="Calibri" panose="020F0502020204030204" pitchFamily="34" charset="0"/>
                <a:ea typeface="Calibri" panose="020F0502020204030204" pitchFamily="34" charset="0"/>
                <a:cs typeface="Calibri" panose="020F0502020204030204" pitchFamily="34" charset="0"/>
              </a:rPr>
              <a:t>QUÁ TRÌNH TIỀN XỬ LÝ DỮ LIỆU </a:t>
            </a:r>
            <a:endParaRPr lang="vi-VN"/>
          </a:p>
        </p:txBody>
      </p:sp>
      <p:grpSp>
        <p:nvGrpSpPr>
          <p:cNvPr id="258" name="Google Shape;258;p33"/>
          <p:cNvGrpSpPr/>
          <p:nvPr/>
        </p:nvGrpSpPr>
        <p:grpSpPr>
          <a:xfrm>
            <a:off x="4167750" y="4704850"/>
            <a:ext cx="808500" cy="92100"/>
            <a:chOff x="3570750" y="4704850"/>
            <a:chExt cx="808500" cy="92100"/>
          </a:xfrm>
        </p:grpSpPr>
        <p:sp>
          <p:nvSpPr>
            <p:cNvPr id="259" name="Google Shape;259;p33"/>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33"/>
          <p:cNvCxnSpPr/>
          <p:nvPr/>
        </p:nvCxnSpPr>
        <p:spPr>
          <a:xfrm>
            <a:off x="720000" y="3695500"/>
            <a:ext cx="0" cy="872100"/>
          </a:xfrm>
          <a:prstGeom prst="straightConnector1">
            <a:avLst/>
          </a:prstGeom>
          <a:noFill/>
          <a:ln w="19050" cap="flat" cmpd="sng">
            <a:solidFill>
              <a:schemeClr val="lt1"/>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E3A591DA-04CA-4FEC-8A5E-814E54413DF7}"/>
              </a:ext>
            </a:extLst>
          </p:cNvPr>
          <p:cNvGraphicFramePr>
            <a:graphicFrameLocks noGrp="1"/>
          </p:cNvGraphicFramePr>
          <p:nvPr>
            <p:extLst>
              <p:ext uri="{D42A27DB-BD31-4B8C-83A1-F6EECF244321}">
                <p14:modId xmlns:p14="http://schemas.microsoft.com/office/powerpoint/2010/main" val="93615064"/>
              </p:ext>
            </p:extLst>
          </p:nvPr>
        </p:nvGraphicFramePr>
        <p:xfrm>
          <a:off x="6431288" y="547608"/>
          <a:ext cx="2286000" cy="2476500"/>
        </p:xfrm>
        <a:graphic>
          <a:graphicData uri="http://schemas.openxmlformats.org/drawingml/2006/table">
            <a:tbl>
              <a:tblPr/>
              <a:tblGrid>
                <a:gridCol w="457200">
                  <a:extLst>
                    <a:ext uri="{9D8B030D-6E8A-4147-A177-3AD203B41FA5}">
                      <a16:colId xmlns:a16="http://schemas.microsoft.com/office/drawing/2014/main" val="3774885169"/>
                    </a:ext>
                  </a:extLst>
                </a:gridCol>
                <a:gridCol w="457200">
                  <a:extLst>
                    <a:ext uri="{9D8B030D-6E8A-4147-A177-3AD203B41FA5}">
                      <a16:colId xmlns:a16="http://schemas.microsoft.com/office/drawing/2014/main" val="2512534441"/>
                    </a:ext>
                  </a:extLst>
                </a:gridCol>
                <a:gridCol w="457200">
                  <a:extLst>
                    <a:ext uri="{9D8B030D-6E8A-4147-A177-3AD203B41FA5}">
                      <a16:colId xmlns:a16="http://schemas.microsoft.com/office/drawing/2014/main" val="4105627243"/>
                    </a:ext>
                  </a:extLst>
                </a:gridCol>
                <a:gridCol w="457200">
                  <a:extLst>
                    <a:ext uri="{9D8B030D-6E8A-4147-A177-3AD203B41FA5}">
                      <a16:colId xmlns:a16="http://schemas.microsoft.com/office/drawing/2014/main" val="3919046825"/>
                    </a:ext>
                  </a:extLst>
                </a:gridCol>
                <a:gridCol w="457200">
                  <a:extLst>
                    <a:ext uri="{9D8B030D-6E8A-4147-A177-3AD203B41FA5}">
                      <a16:colId xmlns:a16="http://schemas.microsoft.com/office/drawing/2014/main" val="1605754173"/>
                    </a:ext>
                  </a:extLst>
                </a:gridCol>
              </a:tblGrid>
              <a:tr h="190500">
                <a:tc>
                  <a:txBody>
                    <a:bodyPr/>
                    <a:lstStyle/>
                    <a:p>
                      <a:pPr algn="r" fontAlgn="b"/>
                      <a:r>
                        <a:rPr lang="en-US" sz="1100" b="0" i="0" u="none" strike="noStrike">
                          <a:solidFill>
                            <a:srgbClr val="000000"/>
                          </a:solidFill>
                          <a:effectLst/>
                          <a:latin typeface="Calibri" panose="020F0502020204030204" pitchFamily="34" charset="0"/>
                        </a:rPr>
                        <a:t>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4199431263"/>
                  </a:ext>
                </a:extLst>
              </a:tr>
              <a:tr h="190500">
                <a:tc>
                  <a:txBody>
                    <a:bodyPr/>
                    <a:lstStyle/>
                    <a:p>
                      <a:pPr algn="r" fontAlgn="b"/>
                      <a:r>
                        <a:rPr lang="en-US" sz="1100" b="0" i="0" u="none" strike="noStrike">
                          <a:solidFill>
                            <a:srgbClr val="000000"/>
                          </a:solidFill>
                          <a:effectLst/>
                          <a:latin typeface="Calibri" panose="020F0502020204030204" pitchFamily="34" charset="0"/>
                        </a:rPr>
                        <a:t>254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25289222"/>
                  </a:ext>
                </a:extLst>
              </a:tr>
              <a:tr h="190500">
                <a:tc>
                  <a:txBody>
                    <a:bodyPr/>
                    <a:lstStyle/>
                    <a:p>
                      <a:pPr algn="r" fontAlgn="b"/>
                      <a:r>
                        <a:rPr lang="en-US" sz="1100" b="0" i="0" u="none" strike="noStrike">
                          <a:solidFill>
                            <a:srgbClr val="000000"/>
                          </a:solidFill>
                          <a:effectLst/>
                          <a:latin typeface="Calibri" panose="020F0502020204030204" pitchFamily="34" charset="0"/>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4176224759"/>
                  </a:ext>
                </a:extLst>
              </a:tr>
              <a:tr h="190500">
                <a:tc>
                  <a:txBody>
                    <a:bodyPr/>
                    <a:lstStyle/>
                    <a:p>
                      <a:pPr algn="r" fontAlgn="b"/>
                      <a:r>
                        <a:rPr lang="en-US" sz="1100" b="0" i="0" u="none" strike="noStrike">
                          <a:solidFill>
                            <a:srgbClr val="000000"/>
                          </a:solidFill>
                          <a:effectLst/>
                          <a:latin typeface="Calibri" panose="020F0502020204030204" pitchFamily="34" charset="0"/>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79151818"/>
                  </a:ext>
                </a:extLst>
              </a:tr>
              <a:tr h="190500">
                <a:tc>
                  <a:txBody>
                    <a:bodyPr/>
                    <a:lstStyle/>
                    <a:p>
                      <a:pPr algn="r" fontAlgn="b"/>
                      <a:r>
                        <a:rPr lang="en-US" sz="1100" b="0" i="0" u="none" strike="noStrike">
                          <a:solidFill>
                            <a:srgbClr val="000000"/>
                          </a:solidFill>
                          <a:effectLst/>
                          <a:latin typeface="Calibri" panose="020F0502020204030204" pitchFamily="34" charset="0"/>
                        </a:rPr>
                        <a:t>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4018972525"/>
                  </a:ext>
                </a:extLst>
              </a:tr>
              <a:tr h="190500">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789236731"/>
                  </a:ext>
                </a:extLst>
              </a:tr>
              <a:tr h="190500">
                <a:tc>
                  <a:txBody>
                    <a:bodyPr/>
                    <a:lstStyle/>
                    <a:p>
                      <a:pPr algn="r" fontAlgn="b"/>
                      <a:r>
                        <a:rPr lang="en-US" sz="1100" b="0" i="0" u="none" strike="noStrike">
                          <a:solidFill>
                            <a:srgbClr val="000000"/>
                          </a:solidFill>
                          <a:effectLst/>
                          <a:latin typeface="Calibri" panose="020F0502020204030204" pitchFamily="34" charset="0"/>
                        </a:rPr>
                        <a:t>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000477054"/>
                  </a:ext>
                </a:extLst>
              </a:tr>
              <a:tr h="190500">
                <a:tc>
                  <a:txBody>
                    <a:bodyPr/>
                    <a:lstStyle/>
                    <a:p>
                      <a:pPr algn="r" fontAlgn="b"/>
                      <a:r>
                        <a:rPr lang="en-US" sz="1100" b="0" i="0" u="none" strike="noStrike">
                          <a:solidFill>
                            <a:srgbClr val="000000"/>
                          </a:solidFill>
                          <a:effectLst/>
                          <a:latin typeface="Calibri" panose="020F0502020204030204" pitchFamily="34" charset="0"/>
                        </a:rPr>
                        <a:t>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371913349"/>
                  </a:ext>
                </a:extLst>
              </a:tr>
              <a:tr h="190500">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999460630"/>
                  </a:ext>
                </a:extLst>
              </a:tr>
              <a:tr h="190500">
                <a:tc>
                  <a:txBody>
                    <a:bodyPr/>
                    <a:lstStyle/>
                    <a:p>
                      <a:pPr algn="r" fontAlgn="b"/>
                      <a:r>
                        <a:rPr lang="en-US" sz="1100" b="0" i="0" u="none" strike="noStrike">
                          <a:solidFill>
                            <a:srgbClr val="000000"/>
                          </a:solidFill>
                          <a:effectLst/>
                          <a:latin typeface="Calibri" panose="020F0502020204030204" pitchFamily="34" charset="0"/>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238512047"/>
                  </a:ext>
                </a:extLst>
              </a:tr>
              <a:tr h="190500">
                <a:tc>
                  <a:txBody>
                    <a:bodyPr/>
                    <a:lstStyle/>
                    <a:p>
                      <a:pPr algn="r" fontAlgn="b"/>
                      <a:r>
                        <a:rPr lang="en-US" sz="1100" b="0" i="0" u="none" strike="noStrike">
                          <a:solidFill>
                            <a:srgbClr val="000000"/>
                          </a:solidFill>
                          <a:effectLst/>
                          <a:latin typeface="Calibri" panose="020F0502020204030204" pitchFamily="34" charset="0"/>
                        </a:rPr>
                        <a:t>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91573337"/>
                  </a:ext>
                </a:extLst>
              </a:tr>
              <a:tr h="190500">
                <a:tc>
                  <a:txBody>
                    <a:bodyPr/>
                    <a:lstStyle/>
                    <a:p>
                      <a:pPr algn="r" fontAlgn="b"/>
                      <a:r>
                        <a:rPr lang="en-US" sz="11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149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212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787563861"/>
                  </a:ext>
                </a:extLst>
              </a:tr>
              <a:tr h="190500">
                <a:tc gridSpan="5">
                  <a:txBody>
                    <a:bodyPr/>
                    <a:lstStyle/>
                    <a:p>
                      <a:pPr algn="ctr"/>
                      <a:r>
                        <a:rPr lang="en-US" sz="1100" b="1">
                          <a:solidFill>
                            <a:schemeClr val="bg1"/>
                          </a:solidFill>
                        </a:rPr>
                        <a:t>Array int 0-255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768817101"/>
                  </a:ext>
                </a:extLst>
              </a:tr>
            </a:tbl>
          </a:graphicData>
        </a:graphic>
      </p:graphicFrame>
      <p:sp>
        <p:nvSpPr>
          <p:cNvPr id="5" name="Arrow: Right 4">
            <a:extLst>
              <a:ext uri="{FF2B5EF4-FFF2-40B4-BE49-F238E27FC236}">
                <a16:creationId xmlns:a16="http://schemas.microsoft.com/office/drawing/2014/main" id="{4D9DAEDE-4183-419F-8882-3B8C9C641FDB}"/>
              </a:ext>
            </a:extLst>
          </p:cNvPr>
          <p:cNvSpPr/>
          <p:nvPr/>
        </p:nvSpPr>
        <p:spPr>
          <a:xfrm>
            <a:off x="2683860" y="1541519"/>
            <a:ext cx="601980" cy="298177"/>
          </a:xfrm>
          <a:prstGeom prst="rightArrow">
            <a:avLst/>
          </a:prstGeom>
          <a:solidFill>
            <a:srgbClr val="65A4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77B7D11-9A27-4272-9112-BBB3D93BC089}"/>
              </a:ext>
            </a:extLst>
          </p:cNvPr>
          <p:cNvSpPr/>
          <p:nvPr/>
        </p:nvSpPr>
        <p:spPr>
          <a:xfrm>
            <a:off x="5493833" y="1532867"/>
            <a:ext cx="601980" cy="298177"/>
          </a:xfrm>
          <a:prstGeom prst="rightArrow">
            <a:avLst/>
          </a:prstGeom>
          <a:solidFill>
            <a:srgbClr val="65A4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69562FC-FC21-4A0F-8581-2DF405C8856A}"/>
              </a:ext>
            </a:extLst>
          </p:cNvPr>
          <p:cNvGraphicFramePr>
            <a:graphicFrameLocks noGrp="1"/>
          </p:cNvGraphicFramePr>
          <p:nvPr>
            <p:extLst>
              <p:ext uri="{D42A27DB-BD31-4B8C-83A1-F6EECF244321}">
                <p14:modId xmlns:p14="http://schemas.microsoft.com/office/powerpoint/2010/main" val="3441632476"/>
              </p:ext>
            </p:extLst>
          </p:nvPr>
        </p:nvGraphicFramePr>
        <p:xfrm>
          <a:off x="5794823" y="550548"/>
          <a:ext cx="2200275" cy="2508885"/>
        </p:xfrm>
        <a:graphic>
          <a:graphicData uri="http://schemas.openxmlformats.org/drawingml/2006/table">
            <a:tbl>
              <a:tblPr/>
              <a:tblGrid>
                <a:gridCol w="457200">
                  <a:extLst>
                    <a:ext uri="{9D8B030D-6E8A-4147-A177-3AD203B41FA5}">
                      <a16:colId xmlns:a16="http://schemas.microsoft.com/office/drawing/2014/main" val="3405184276"/>
                    </a:ext>
                  </a:extLst>
                </a:gridCol>
                <a:gridCol w="457200">
                  <a:extLst>
                    <a:ext uri="{9D8B030D-6E8A-4147-A177-3AD203B41FA5}">
                      <a16:colId xmlns:a16="http://schemas.microsoft.com/office/drawing/2014/main" val="975206331"/>
                    </a:ext>
                  </a:extLst>
                </a:gridCol>
                <a:gridCol w="371475">
                  <a:extLst>
                    <a:ext uri="{9D8B030D-6E8A-4147-A177-3AD203B41FA5}">
                      <a16:colId xmlns:a16="http://schemas.microsoft.com/office/drawing/2014/main" val="3824422726"/>
                    </a:ext>
                  </a:extLst>
                </a:gridCol>
                <a:gridCol w="457200">
                  <a:extLst>
                    <a:ext uri="{9D8B030D-6E8A-4147-A177-3AD203B41FA5}">
                      <a16:colId xmlns:a16="http://schemas.microsoft.com/office/drawing/2014/main" val="625129076"/>
                    </a:ext>
                  </a:extLst>
                </a:gridCol>
                <a:gridCol w="457200">
                  <a:extLst>
                    <a:ext uri="{9D8B030D-6E8A-4147-A177-3AD203B41FA5}">
                      <a16:colId xmlns:a16="http://schemas.microsoft.com/office/drawing/2014/main" val="1761363993"/>
                    </a:ext>
                  </a:extLst>
                </a:gridCol>
              </a:tblGrid>
              <a:tr h="190500">
                <a:tc>
                  <a:txBody>
                    <a:bodyPr/>
                    <a:lstStyle/>
                    <a:p>
                      <a:pPr algn="r" fontAlgn="b"/>
                      <a:r>
                        <a:rPr lang="en-US" sz="1100" b="0" i="0" u="none" strike="noStrike">
                          <a:solidFill>
                            <a:srgbClr val="000000"/>
                          </a:solidFill>
                          <a:effectLst/>
                          <a:latin typeface="Calibri" panose="020F0502020204030204" pitchFamily="34" charset="0"/>
                        </a:rPr>
                        <a:t>0.566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0.539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348746324"/>
                  </a:ext>
                </a:extLst>
              </a:tr>
              <a:tr h="190500">
                <a:tc>
                  <a:txBody>
                    <a:bodyPr/>
                    <a:lstStyle/>
                    <a:p>
                      <a:pPr algn="r" fontAlgn="b"/>
                      <a:r>
                        <a:rPr lang="en-US" sz="1100" b="0" i="0" u="none" strike="noStrike">
                          <a:solidFill>
                            <a:srgbClr val="000000"/>
                          </a:solidFill>
                          <a:effectLst/>
                          <a:latin typeface="Calibri" panose="020F0502020204030204" pitchFamily="34" charset="0"/>
                        </a:rPr>
                        <a:t>0.950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649462174"/>
                  </a:ext>
                </a:extLst>
              </a:tr>
              <a:tr h="190500">
                <a:tc>
                  <a:txBody>
                    <a:bodyPr/>
                    <a:lstStyle/>
                    <a:p>
                      <a:pPr algn="r" fontAlgn="b"/>
                      <a:r>
                        <a:rPr lang="en-US" sz="1100" b="0" i="0" u="none" strike="noStrike">
                          <a:solidFill>
                            <a:srgbClr val="000000"/>
                          </a:solidFill>
                          <a:effectLst/>
                          <a:latin typeface="Calibri" panose="020F0502020204030204" pitchFamily="34" charset="0"/>
                        </a:rPr>
                        <a:t>0.645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0.743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0.579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329981433"/>
                  </a:ext>
                </a:extLst>
              </a:tr>
              <a:tr h="190500">
                <a:tc>
                  <a:txBody>
                    <a:bodyPr/>
                    <a:lstStyle/>
                    <a:p>
                      <a:pPr algn="r" fontAlgn="b"/>
                      <a:r>
                        <a:rPr lang="en-US" sz="1100" b="0" i="0" u="none" strike="noStrike">
                          <a:solidFill>
                            <a:srgbClr val="000000"/>
                          </a:solidFill>
                          <a:effectLst/>
                          <a:latin typeface="Calibri" panose="020F0502020204030204" pitchFamily="34" charset="0"/>
                        </a:rPr>
                        <a:t>0.911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0.872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0.762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554857655"/>
                  </a:ext>
                </a:extLst>
              </a:tr>
              <a:tr h="190500">
                <a:tc>
                  <a:txBody>
                    <a:bodyPr/>
                    <a:lstStyle/>
                    <a:p>
                      <a:pPr algn="r" fontAlgn="b"/>
                      <a:r>
                        <a:rPr lang="en-US" sz="1100" b="0" i="0" u="none" strike="noStrike">
                          <a:solidFill>
                            <a:srgbClr val="000000"/>
                          </a:solidFill>
                          <a:effectLst/>
                          <a:latin typeface="Calibri" panose="020F0502020204030204" pitchFamily="34" charset="0"/>
                        </a:rPr>
                        <a:t>0.037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97912944"/>
                  </a:ext>
                </a:extLst>
              </a:tr>
              <a:tr h="190500">
                <a:tc>
                  <a:txBody>
                    <a:bodyPr/>
                    <a:lstStyle/>
                    <a:p>
                      <a:pPr algn="r" fontAlgn="b"/>
                      <a:r>
                        <a:rPr lang="en-US" sz="1100" b="0" i="0" u="none" strike="noStrike">
                          <a:solidFill>
                            <a:srgbClr val="000000"/>
                          </a:solidFill>
                          <a:effectLst/>
                          <a:latin typeface="Calibri" panose="020F0502020204030204" pitchFamily="34" charset="0"/>
                        </a:rPr>
                        <a:t>0.414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0.287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852067269"/>
                  </a:ext>
                </a:extLst>
              </a:tr>
              <a:tr h="190500">
                <a:tc>
                  <a:txBody>
                    <a:bodyPr/>
                    <a:lstStyle/>
                    <a:p>
                      <a:pPr algn="r" fontAlgn="b"/>
                      <a:r>
                        <a:rPr lang="en-US" sz="1100" b="0" i="0" u="none" strike="noStrike">
                          <a:solidFill>
                            <a:srgbClr val="000000"/>
                          </a:solidFill>
                          <a:effectLst/>
                          <a:latin typeface="Calibri" panose="020F0502020204030204" pitchFamily="34" charset="0"/>
                        </a:rPr>
                        <a:t>0.141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916426565"/>
                  </a:ext>
                </a:extLst>
              </a:tr>
              <a:tr h="190500">
                <a:tc>
                  <a:txBody>
                    <a:bodyPr/>
                    <a:lstStyle/>
                    <a:p>
                      <a:pPr algn="r" fontAlgn="b"/>
                      <a:r>
                        <a:rPr lang="en-US" sz="1100" b="0" i="0" u="none" strike="noStrike">
                          <a:solidFill>
                            <a:srgbClr val="000000"/>
                          </a:solidFill>
                          <a:effectLst/>
                          <a:latin typeface="Calibri" panose="020F0502020204030204" pitchFamily="34" charset="0"/>
                        </a:rPr>
                        <a:t>0.551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0.891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075015001"/>
                  </a:ext>
                </a:extLst>
              </a:tr>
              <a:tr h="190500">
                <a:tc>
                  <a:txBody>
                    <a:bodyPr/>
                    <a:lstStyle/>
                    <a:p>
                      <a:pPr algn="r" fontAlgn="b"/>
                      <a:r>
                        <a:rPr lang="en-US" sz="1100" b="0" i="0" u="none" strike="noStrike">
                          <a:solidFill>
                            <a:srgbClr val="000000"/>
                          </a:solidFill>
                          <a:effectLst/>
                          <a:latin typeface="Calibri" panose="020F0502020204030204" pitchFamily="34" charset="0"/>
                        </a:rPr>
                        <a:t>0.814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94672587"/>
                  </a:ext>
                </a:extLst>
              </a:tr>
              <a:tr h="190500">
                <a:tc>
                  <a:txBody>
                    <a:bodyPr/>
                    <a:lstStyle/>
                    <a:p>
                      <a:pPr algn="r" fontAlgn="b"/>
                      <a:r>
                        <a:rPr lang="en-US" sz="1100" b="0" i="0" u="none" strike="noStrike">
                          <a:solidFill>
                            <a:srgbClr val="000000"/>
                          </a:solidFill>
                          <a:effectLst/>
                          <a:latin typeface="Calibri" panose="020F0502020204030204" pitchFamily="34" charset="0"/>
                        </a:rPr>
                        <a:t>0.213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0.331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504249832"/>
                  </a:ext>
                </a:extLst>
              </a:tr>
              <a:tr h="190500">
                <a:tc>
                  <a:txBody>
                    <a:bodyPr/>
                    <a:lstStyle/>
                    <a:p>
                      <a:pPr algn="r" fontAlgn="b"/>
                      <a:r>
                        <a:rPr lang="en-US" sz="1100" b="0" i="0" u="none" strike="noStrike">
                          <a:solidFill>
                            <a:srgbClr val="000000"/>
                          </a:solidFill>
                          <a:effectLst/>
                          <a:latin typeface="Calibri" panose="020F0502020204030204" pitchFamily="34" charset="0"/>
                        </a:rPr>
                        <a:t>0.592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0.676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410970972"/>
                  </a:ext>
                </a:extLst>
              </a:tr>
              <a:tr h="190500">
                <a:tc>
                  <a:txBody>
                    <a:bodyPr/>
                    <a:lstStyle/>
                    <a:p>
                      <a:pPr algn="r" fontAlgn="b"/>
                      <a:r>
                        <a:rPr lang="en-US" sz="1100" b="0" i="0" u="none" strike="noStrike">
                          <a:solidFill>
                            <a:srgbClr val="000000"/>
                          </a:solidFill>
                          <a:effectLst/>
                          <a:latin typeface="Calibri" panose="020F0502020204030204" pitchFamily="34" charset="0"/>
                        </a:rPr>
                        <a:t>0.370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0.439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0.992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r" fontAlgn="b"/>
                      <a:r>
                        <a:rPr lang="en-US" sz="1100" b="0" i="0" u="none" strike="noStrike">
                          <a:solidFill>
                            <a:srgbClr val="000000"/>
                          </a:solidFill>
                          <a:effectLst/>
                          <a:latin typeface="Calibri" panose="020F0502020204030204" pitchFamily="34" charset="0"/>
                        </a:rPr>
                        <a:t>0.211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2140819846"/>
                  </a:ext>
                </a:extLst>
              </a:tr>
              <a:tr h="190500">
                <a:tc gridSpan="5">
                  <a:txBody>
                    <a:bodyPr/>
                    <a:lstStyle/>
                    <a:p>
                      <a:pPr algn="ctr" fontAlgn="b"/>
                      <a:r>
                        <a:rPr lang="en-US" sz="1400" b="1" i="0" u="none" strike="noStrike">
                          <a:solidFill>
                            <a:schemeClr val="bg1"/>
                          </a:solidFill>
                          <a:effectLst/>
                          <a:latin typeface="Calibri" panose="020F0502020204030204" pitchFamily="34" charset="0"/>
                        </a:rPr>
                        <a:t>Array float32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757910252"/>
                  </a:ext>
                </a:extLst>
              </a:tr>
            </a:tbl>
          </a:graphicData>
        </a:graphic>
      </p:graphicFrame>
      <p:sp>
        <p:nvSpPr>
          <p:cNvPr id="23" name="Arrow: Right 22">
            <a:extLst>
              <a:ext uri="{FF2B5EF4-FFF2-40B4-BE49-F238E27FC236}">
                <a16:creationId xmlns:a16="http://schemas.microsoft.com/office/drawing/2014/main" id="{A1705C27-7CF1-4E6B-8E56-D505D2DBD308}"/>
              </a:ext>
            </a:extLst>
          </p:cNvPr>
          <p:cNvSpPr/>
          <p:nvPr/>
        </p:nvSpPr>
        <p:spPr>
          <a:xfrm>
            <a:off x="4213800" y="1532867"/>
            <a:ext cx="601980" cy="298177"/>
          </a:xfrm>
          <a:prstGeom prst="rightArrow">
            <a:avLst/>
          </a:prstGeom>
          <a:solidFill>
            <a:srgbClr val="65A4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1E6B71B6-EF8C-451A-979B-4DF05AB98986}"/>
              </a:ext>
            </a:extLst>
          </p:cNvPr>
          <p:cNvGrpSpPr/>
          <p:nvPr/>
        </p:nvGrpSpPr>
        <p:grpSpPr>
          <a:xfrm>
            <a:off x="70539" y="472393"/>
            <a:ext cx="2436435" cy="2744212"/>
            <a:chOff x="70539" y="472393"/>
            <a:chExt cx="2436435" cy="2744212"/>
          </a:xfrm>
        </p:grpSpPr>
        <p:pic>
          <p:nvPicPr>
            <p:cNvPr id="17" name="Picture 16" descr="A close-up of a brain scan&#10;&#10;Description automatically generated with medium confidence">
              <a:extLst>
                <a:ext uri="{FF2B5EF4-FFF2-40B4-BE49-F238E27FC236}">
                  <a16:creationId xmlns:a16="http://schemas.microsoft.com/office/drawing/2014/main" id="{FEFD83E7-E50A-4CAB-932E-1F8EA837F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9" y="472393"/>
              <a:ext cx="2436435" cy="2436435"/>
            </a:xfrm>
            <a:prstGeom prst="rect">
              <a:avLst/>
            </a:prstGeom>
            <a:solidFill>
              <a:srgbClr val="FFFFFF">
                <a:shade val="85000"/>
              </a:srgbClr>
            </a:solidFill>
            <a:ln w="28575"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63797A0-5C0C-4B0B-9EBD-B2649EEF7EBA}"/>
                </a:ext>
              </a:extLst>
            </p:cNvPr>
            <p:cNvSpPr txBox="1"/>
            <p:nvPr/>
          </p:nvSpPr>
          <p:spPr>
            <a:xfrm>
              <a:off x="850606" y="2908828"/>
              <a:ext cx="876300" cy="307777"/>
            </a:xfrm>
            <a:prstGeom prst="rect">
              <a:avLst/>
            </a:prstGeom>
            <a:noFill/>
          </p:spPr>
          <p:txBody>
            <a:bodyPr wrap="square" rtlCol="0">
              <a:spAutoFit/>
            </a:bodyPr>
            <a:lstStyle/>
            <a:p>
              <a:r>
                <a:rPr lang="en-US" b="1">
                  <a:solidFill>
                    <a:schemeClr val="bg1"/>
                  </a:solidFill>
                </a:rPr>
                <a:t>640x640</a:t>
              </a:r>
            </a:p>
          </p:txBody>
        </p:sp>
      </p:grpSp>
      <p:grpSp>
        <p:nvGrpSpPr>
          <p:cNvPr id="9" name="Group 8">
            <a:extLst>
              <a:ext uri="{FF2B5EF4-FFF2-40B4-BE49-F238E27FC236}">
                <a16:creationId xmlns:a16="http://schemas.microsoft.com/office/drawing/2014/main" id="{3579D885-3AA6-4889-B6BE-888E23AC2F94}"/>
              </a:ext>
            </a:extLst>
          </p:cNvPr>
          <p:cNvGrpSpPr/>
          <p:nvPr/>
        </p:nvGrpSpPr>
        <p:grpSpPr>
          <a:xfrm>
            <a:off x="3582882" y="806653"/>
            <a:ext cx="1719727" cy="2048782"/>
            <a:chOff x="3529973" y="830745"/>
            <a:chExt cx="1719727" cy="2048782"/>
          </a:xfrm>
        </p:grpSpPr>
        <p:pic>
          <p:nvPicPr>
            <p:cNvPr id="18" name="Picture 17" descr="A close-up of a brain scan&#10;&#10;Description automatically generated with medium confidence">
              <a:extLst>
                <a:ext uri="{FF2B5EF4-FFF2-40B4-BE49-F238E27FC236}">
                  <a16:creationId xmlns:a16="http://schemas.microsoft.com/office/drawing/2014/main" id="{A366EBEA-7023-4734-8A4E-C2E9B5DAE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973" y="830745"/>
              <a:ext cx="1719727" cy="1719727"/>
            </a:xfrm>
            <a:prstGeom prst="rect">
              <a:avLst/>
            </a:prstGeom>
            <a:solidFill>
              <a:srgbClr val="FFFFFF">
                <a:shade val="85000"/>
              </a:srgbClr>
            </a:solidFill>
            <a:ln w="28575"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TextBox 24">
              <a:extLst>
                <a:ext uri="{FF2B5EF4-FFF2-40B4-BE49-F238E27FC236}">
                  <a16:creationId xmlns:a16="http://schemas.microsoft.com/office/drawing/2014/main" id="{FD88EB47-1BF3-4F5F-9868-478323F85C5A}"/>
                </a:ext>
              </a:extLst>
            </p:cNvPr>
            <p:cNvSpPr txBox="1"/>
            <p:nvPr/>
          </p:nvSpPr>
          <p:spPr>
            <a:xfrm>
              <a:off x="3968400" y="2571750"/>
              <a:ext cx="876300" cy="307777"/>
            </a:xfrm>
            <a:prstGeom prst="rect">
              <a:avLst/>
            </a:prstGeom>
            <a:noFill/>
          </p:spPr>
          <p:txBody>
            <a:bodyPr wrap="square" rtlCol="0">
              <a:spAutoFit/>
            </a:bodyPr>
            <a:lstStyle/>
            <a:p>
              <a:r>
                <a:rPr lang="en-US" b="1">
                  <a:solidFill>
                    <a:schemeClr val="bg1"/>
                  </a:solidFill>
                </a:rPr>
                <a:t>224x224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nodeType="click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0-ppt_w/2"/>
                                          </p:val>
                                        </p:tav>
                                      </p:tavLst>
                                    </p:anim>
                                    <p:anim calcmode="lin" valueType="num">
                                      <p:cBhvr additive="base">
                                        <p:cTn id="33" dur="500"/>
                                        <p:tgtEl>
                                          <p:spTgt spid="8"/>
                                        </p:tgtEl>
                                        <p:attrNameLst>
                                          <p:attrName>ppt_y</p:attrName>
                                        </p:attrNameLst>
                                      </p:cBhvr>
                                      <p:tavLst>
                                        <p:tav tm="0">
                                          <p:val>
                                            <p:strVal val="ppt_y"/>
                                          </p:val>
                                        </p:tav>
                                        <p:tav tm="100000">
                                          <p:val>
                                            <p:strVal val="ppt_y"/>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8" fill="hold" grpId="1" nodeType="with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0-ppt_w/2"/>
                                          </p:val>
                                        </p:tav>
                                      </p:tavLst>
                                    </p:anim>
                                    <p:anim calcmode="lin" valueType="num">
                                      <p:cBhvr additive="base">
                                        <p:cTn id="37" dur="500"/>
                                        <p:tgtEl>
                                          <p:spTgt spid="5"/>
                                        </p:tgtEl>
                                        <p:attrNameLst>
                                          <p:attrName>ppt_y</p:attrName>
                                        </p:attrNameLst>
                                      </p:cBhvr>
                                      <p:tavLst>
                                        <p:tav tm="0">
                                          <p:val>
                                            <p:strVal val="ppt_y"/>
                                          </p:val>
                                        </p:tav>
                                        <p:tav tm="100000">
                                          <p:val>
                                            <p:strVal val="ppt_y"/>
                                          </p:val>
                                        </p:tav>
                                      </p:tavLst>
                                    </p:anim>
                                    <p:set>
                                      <p:cBhvr>
                                        <p:cTn id="38" dur="1" fill="hold">
                                          <p:stCondLst>
                                            <p:cond delay="499"/>
                                          </p:stCondLst>
                                        </p:cTn>
                                        <p:tgtEl>
                                          <p:spTgt spid="5"/>
                                        </p:tgtEl>
                                        <p:attrNameLst>
                                          <p:attrName>style.visibility</p:attrName>
                                        </p:attrNameLst>
                                      </p:cBhvr>
                                      <p:to>
                                        <p:strVal val="hidden"/>
                                      </p:to>
                                    </p:set>
                                  </p:childTnLst>
                                </p:cTn>
                              </p:par>
                              <p:par>
                                <p:cTn id="39" presetID="2" presetClass="exit" presetSubtype="8" fill="hold" nodeType="withEffect">
                                  <p:stCondLst>
                                    <p:cond delay="0"/>
                                  </p:stCondLst>
                                  <p:childTnLst>
                                    <p:anim calcmode="lin" valueType="num">
                                      <p:cBhvr additive="base">
                                        <p:cTn id="40" dur="500"/>
                                        <p:tgtEl>
                                          <p:spTgt spid="9"/>
                                        </p:tgtEl>
                                        <p:attrNameLst>
                                          <p:attrName>ppt_x</p:attrName>
                                        </p:attrNameLst>
                                      </p:cBhvr>
                                      <p:tavLst>
                                        <p:tav tm="0">
                                          <p:val>
                                            <p:strVal val="ppt_x"/>
                                          </p:val>
                                        </p:tav>
                                        <p:tav tm="100000">
                                          <p:val>
                                            <p:strVal val="0-ppt_w/2"/>
                                          </p:val>
                                        </p:tav>
                                      </p:tavLst>
                                    </p:anim>
                                    <p:anim calcmode="lin" valueType="num">
                                      <p:cBhvr additive="base">
                                        <p:cTn id="41" dur="500"/>
                                        <p:tgtEl>
                                          <p:spTgt spid="9"/>
                                        </p:tgtEl>
                                        <p:attrNameLst>
                                          <p:attrName>ppt_y</p:attrName>
                                        </p:attrNameLst>
                                      </p:cBhvr>
                                      <p:tavLst>
                                        <p:tav tm="0">
                                          <p:val>
                                            <p:strVal val="ppt_y"/>
                                          </p:val>
                                        </p:tav>
                                        <p:tav tm="100000">
                                          <p:val>
                                            <p:strVal val="ppt_y"/>
                                          </p:val>
                                        </p:tav>
                                      </p:tavLst>
                                    </p:anim>
                                    <p:set>
                                      <p:cBhvr>
                                        <p:cTn id="42" dur="1" fill="hold">
                                          <p:stCondLst>
                                            <p:cond delay="499"/>
                                          </p:stCondLst>
                                        </p:cTn>
                                        <p:tgtEl>
                                          <p:spTgt spid="9"/>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500"/>
                                        <p:tgtEl>
                                          <p:spTgt spid="21"/>
                                        </p:tgtEl>
                                        <p:attrNameLst>
                                          <p:attrName>ppt_x</p:attrName>
                                        </p:attrNameLst>
                                      </p:cBhvr>
                                      <p:tavLst>
                                        <p:tav tm="0">
                                          <p:val>
                                            <p:strVal val="ppt_x"/>
                                          </p:val>
                                        </p:tav>
                                        <p:tav tm="100000">
                                          <p:val>
                                            <p:strVal val="0-ppt_w/2"/>
                                          </p:val>
                                        </p:tav>
                                      </p:tavLst>
                                    </p:anim>
                                    <p:anim calcmode="lin" valueType="num">
                                      <p:cBhvr additive="base">
                                        <p:cTn id="45" dur="500"/>
                                        <p:tgtEl>
                                          <p:spTgt spid="21"/>
                                        </p:tgtEl>
                                        <p:attrNameLst>
                                          <p:attrName>ppt_y</p:attrName>
                                        </p:attrNameLst>
                                      </p:cBhvr>
                                      <p:tavLst>
                                        <p:tav tm="0">
                                          <p:val>
                                            <p:strVal val="ppt_y"/>
                                          </p:val>
                                        </p:tav>
                                        <p:tav tm="100000">
                                          <p:val>
                                            <p:strVal val="ppt_y"/>
                                          </p:val>
                                        </p:tav>
                                      </p:tavLst>
                                    </p:anim>
                                    <p:set>
                                      <p:cBhvr>
                                        <p:cTn id="46" dur="1" fill="hold">
                                          <p:stCondLst>
                                            <p:cond delay="499"/>
                                          </p:stCondLst>
                                        </p:cTn>
                                        <p:tgtEl>
                                          <p:spTgt spid="21"/>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38889E-6 -2.22222E-6 L -0.63941 -0.0108 " pathEditMode="relative" rAng="0" ptsTypes="AA">
                                      <p:cBhvr>
                                        <p:cTn id="48" dur="500" fill="hold"/>
                                        <p:tgtEl>
                                          <p:spTgt spid="4"/>
                                        </p:tgtEl>
                                        <p:attrNameLst>
                                          <p:attrName>ppt_x</p:attrName>
                                          <p:attrName>ppt_y</p:attrName>
                                        </p:attrNameLst>
                                      </p:cBhvr>
                                      <p:rCtr x="-31979" y="-556"/>
                                    </p:animMotion>
                                  </p:childTnLst>
                                </p:cTn>
                              </p:par>
                              <p:par>
                                <p:cTn id="49" presetID="2" presetClass="entr" presetSubtype="8" fill="hold" nodeType="withEffect">
                                  <p:stCondLst>
                                    <p:cond delay="25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0-#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5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1" grpId="0" animBg="1"/>
      <p:bldP spid="21" grpId="1"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4375725" y="863100"/>
            <a:ext cx="4045200" cy="1482300"/>
          </a:xfrm>
          <a:prstGeom prst="rect">
            <a:avLst/>
          </a:prstGeom>
        </p:spPr>
        <p:txBody>
          <a:bodyPr spcFirstLastPara="1" wrap="square" lIns="91425" tIns="91425" rIns="91425" bIns="91425" anchor="b" anchorCtr="0">
            <a:noAutofit/>
          </a:bodyPr>
          <a:lstStyle/>
          <a:p>
            <a:pPr lvl="0"/>
            <a:r>
              <a:rPr lang="vi-VN">
                <a:latin typeface="Calibri" panose="020F0502020204030204" pitchFamily="34" charset="0"/>
                <a:ea typeface="Calibri" panose="020F0502020204030204" pitchFamily="34" charset="0"/>
                <a:cs typeface="Calibri" panose="020F0502020204030204" pitchFamily="34" charset="0"/>
              </a:rPr>
              <a:t>GIỚI THIỆU VỀ RESNET101</a:t>
            </a:r>
            <a:endParaRPr lang="vi-VN"/>
          </a:p>
        </p:txBody>
      </p:sp>
      <p:sp>
        <p:nvSpPr>
          <p:cNvPr id="269" name="Google Shape;269;p34"/>
          <p:cNvSpPr txBox="1">
            <a:spLocks noGrp="1"/>
          </p:cNvSpPr>
          <p:nvPr>
            <p:ph type="subTitle" idx="1"/>
          </p:nvPr>
        </p:nvSpPr>
        <p:spPr>
          <a:xfrm>
            <a:off x="598080" y="1119222"/>
            <a:ext cx="4969527" cy="2905055"/>
          </a:xfrm>
          <a:prstGeom prst="rect">
            <a:avLst/>
          </a:prstGeom>
        </p:spPr>
        <p:txBody>
          <a:bodyPr spcFirstLastPara="1" wrap="square" lIns="91425" tIns="91425" rIns="91425" bIns="91425" anchor="t" anchorCtr="0">
            <a:noAutofit/>
          </a:bodyPr>
          <a:lstStyle/>
          <a:p>
            <a:pPr marL="0" lvl="0" indent="0">
              <a:lnSpc>
                <a:spcPct val="115000"/>
              </a:lnSpc>
              <a:buNone/>
            </a:pPr>
            <a:r>
              <a:rPr lang="vi-VN" sz="1600">
                <a:latin typeface="Calibri" panose="020F0502020204030204" pitchFamily="34" charset="0"/>
                <a:cs typeface="Calibri" panose="020F0502020204030204" pitchFamily="34" charset="0"/>
              </a:rPr>
              <a:t>ResNet-101 là một kiến trúc mạng nơ-ron tích chập (CNN) nổi tiếng và mạnh mẽ trong lĩnh vực thị giác máy tính. Nó là một biến thể của mô hình ResNet (Residual Network) được giới thiệu bởi Kaiming He và đồng nghiệp vào năm 2015.</a:t>
            </a:r>
            <a:endParaRPr lang="en-US" sz="1600">
              <a:latin typeface="Calibri" panose="020F0502020204030204" pitchFamily="34" charset="0"/>
              <a:cs typeface="Calibri" panose="020F0502020204030204" pitchFamily="34" charset="0"/>
            </a:endParaRPr>
          </a:p>
          <a:p>
            <a:pPr marL="0" lvl="0" indent="0">
              <a:lnSpc>
                <a:spcPct val="115000"/>
              </a:lnSpc>
              <a:buNone/>
            </a:pPr>
            <a:r>
              <a:rPr lang="vi-VN" sz="1600"/>
              <a:t>Cấu trúc của ResNet-101 bao gồm các lớp convolution, lớp pooling, lớp fully connected và lớp kích hoạt ReLU. Tuy nhiên, điểm đặc biệt của ResNet-101 là sự hiện diện của các khối Residual Blocks, giúp vượt qua vấn đề hiện tượng mất thông tin (vanishing gradient) và cải thiện khả năng học sâu của mạng.</a:t>
            </a:r>
            <a:endParaRPr sz="1600">
              <a:latin typeface="Calibri" panose="020F0502020204030204" pitchFamily="34" charset="0"/>
              <a:cs typeface="Calibri" panose="020F0502020204030204" pitchFamily="34" charset="0"/>
            </a:endParaRPr>
          </a:p>
        </p:txBody>
      </p:sp>
      <p:grpSp>
        <p:nvGrpSpPr>
          <p:cNvPr id="271" name="Google Shape;271;p34"/>
          <p:cNvGrpSpPr/>
          <p:nvPr/>
        </p:nvGrpSpPr>
        <p:grpSpPr>
          <a:xfrm>
            <a:off x="4167750" y="4704850"/>
            <a:ext cx="808500" cy="92100"/>
            <a:chOff x="3570750" y="4704850"/>
            <a:chExt cx="808500" cy="92100"/>
          </a:xfrm>
        </p:grpSpPr>
        <p:sp>
          <p:nvSpPr>
            <p:cNvPr id="272" name="Google Shape;272;p34"/>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34"/>
          <p:cNvCxnSpPr/>
          <p:nvPr/>
        </p:nvCxnSpPr>
        <p:spPr>
          <a:xfrm>
            <a:off x="8444460" y="1287580"/>
            <a:ext cx="0" cy="87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2698631" scaled="0"/>
        </a:gradFill>
        <a:effectLst/>
      </p:bgPr>
    </p:bg>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743925" y="915910"/>
            <a:ext cx="6270000" cy="572700"/>
          </a:xfrm>
          <a:prstGeom prst="rect">
            <a:avLst/>
          </a:prstGeom>
        </p:spPr>
        <p:txBody>
          <a:bodyPr spcFirstLastPara="1" wrap="square" lIns="91425" tIns="91425" rIns="91425" bIns="91425" anchor="b" anchorCtr="0">
            <a:noAutofit/>
          </a:bodyPr>
          <a:lstStyle/>
          <a:p>
            <a:pPr lvl="0"/>
            <a:r>
              <a:rPr lang="vi-VN" sz="2400">
                <a:latin typeface="Calibri" panose="020F0502020204030204" pitchFamily="34" charset="0"/>
                <a:ea typeface="Calibri" panose="020F0502020204030204" pitchFamily="34" charset="0"/>
                <a:cs typeface="Calibri" panose="020F0502020204030204" pitchFamily="34" charset="0"/>
              </a:rPr>
              <a:t>GIỚI THIỆU VỀ INCEPTIONV3</a:t>
            </a:r>
            <a:endParaRPr lang="vi-VN" sz="2400"/>
          </a:p>
        </p:txBody>
      </p:sp>
      <p:grpSp>
        <p:nvGrpSpPr>
          <p:cNvPr id="288" name="Google Shape;288;p35"/>
          <p:cNvGrpSpPr/>
          <p:nvPr/>
        </p:nvGrpSpPr>
        <p:grpSpPr>
          <a:xfrm>
            <a:off x="4167750" y="4704850"/>
            <a:ext cx="808500" cy="92100"/>
            <a:chOff x="3570750" y="4704850"/>
            <a:chExt cx="808500" cy="92100"/>
          </a:xfrm>
        </p:grpSpPr>
        <p:sp>
          <p:nvSpPr>
            <p:cNvPr id="289" name="Google Shape;289;p35"/>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4" name="Google Shape;294;p35"/>
          <p:cNvCxnSpPr/>
          <p:nvPr/>
        </p:nvCxnSpPr>
        <p:spPr>
          <a:xfrm>
            <a:off x="743925" y="479860"/>
            <a:ext cx="0" cy="872100"/>
          </a:xfrm>
          <a:prstGeom prst="straightConnector1">
            <a:avLst/>
          </a:prstGeom>
          <a:noFill/>
          <a:ln w="19050" cap="flat" cmpd="sng">
            <a:solidFill>
              <a:schemeClr val="lt1"/>
            </a:solidFill>
            <a:prstDash val="solid"/>
            <a:round/>
            <a:headEnd type="none" w="med" len="med"/>
            <a:tailEnd type="none" w="med" len="med"/>
          </a:ln>
        </p:spPr>
      </p:cxnSp>
      <p:sp>
        <p:nvSpPr>
          <p:cNvPr id="11" name="TextBox 10">
            <a:extLst>
              <a:ext uri="{FF2B5EF4-FFF2-40B4-BE49-F238E27FC236}">
                <a16:creationId xmlns:a16="http://schemas.microsoft.com/office/drawing/2014/main" id="{C3995388-209E-4E71-BDF3-A1619B50A543}"/>
              </a:ext>
            </a:extLst>
          </p:cNvPr>
          <p:cNvSpPr txBox="1"/>
          <p:nvPr/>
        </p:nvSpPr>
        <p:spPr>
          <a:xfrm>
            <a:off x="266682" y="1576625"/>
            <a:ext cx="8356775" cy="2062103"/>
          </a:xfrm>
          <a:prstGeom prst="rect">
            <a:avLst/>
          </a:prstGeom>
          <a:noFill/>
        </p:spPr>
        <p:txBody>
          <a:bodyPr wrap="none" rtlCol="0">
            <a:spAutoFit/>
          </a:bodyPr>
          <a:lstStyle/>
          <a:p>
            <a:r>
              <a:rPr lang="en-US" sz="1600">
                <a:solidFill>
                  <a:schemeClr val="bg1"/>
                </a:solidFill>
                <a:latin typeface="Calibri" panose="020F0502020204030204" pitchFamily="34" charset="0"/>
                <a:cs typeface="Calibri" panose="020F0502020204030204" pitchFamily="34" charset="0"/>
              </a:rPr>
              <a:t>Inception v3 là kiến ​​trúc mạng thần kinh tích chập (CNN) được Google phát triển vào năm 2015.</a:t>
            </a:r>
          </a:p>
          <a:p>
            <a:r>
              <a:rPr lang="en-US" sz="1600">
                <a:solidFill>
                  <a:schemeClr val="bg1"/>
                </a:solidFill>
                <a:latin typeface="Calibri" panose="020F0502020204030204" pitchFamily="34" charset="0"/>
                <a:cs typeface="Calibri" panose="020F0502020204030204" pitchFamily="34" charset="0"/>
              </a:rPr>
              <a:t>Đây là thế hệ thứ ba của dòng CNN Inception và được thiết kế để cải thiện hiệu suất của các</a:t>
            </a:r>
          </a:p>
          <a:p>
            <a:r>
              <a:rPr lang="en-US" sz="1600">
                <a:solidFill>
                  <a:schemeClr val="bg1"/>
                </a:solidFill>
                <a:latin typeface="Calibri" panose="020F0502020204030204" pitchFamily="34" charset="0"/>
                <a:cs typeface="Calibri" panose="020F0502020204030204" pitchFamily="34" charset="0"/>
              </a:rPr>
              <a:t>phiên bản tiền nhiệm đồng thời giảm số lượng tham số yêu cầu.</a:t>
            </a:r>
          </a:p>
          <a:p>
            <a:endParaRPr lang="en-US" sz="1600">
              <a:solidFill>
                <a:schemeClr val="bg1"/>
              </a:solidFill>
              <a:latin typeface="Calibri" panose="020F0502020204030204" pitchFamily="34" charset="0"/>
              <a:cs typeface="Calibri" panose="020F0502020204030204" pitchFamily="34" charset="0"/>
            </a:endParaRPr>
          </a:p>
          <a:p>
            <a:r>
              <a:rPr lang="en-US" sz="1600">
                <a:solidFill>
                  <a:schemeClr val="bg1"/>
                </a:solidFill>
                <a:latin typeface="Calibri" panose="020F0502020204030204" pitchFamily="34" charset="0"/>
                <a:cs typeface="Calibri" panose="020F0502020204030204" pitchFamily="34" charset="0"/>
              </a:rPr>
              <a:t>Inception v3 được đào tạo trên bộ dữ liệu ImageNet, chứa hơn 1,2 triệu hình ảnh được gắn nhãn</a:t>
            </a:r>
          </a:p>
          <a:p>
            <a:r>
              <a:rPr lang="en-US" sz="1600">
                <a:solidFill>
                  <a:schemeClr val="bg1"/>
                </a:solidFill>
                <a:latin typeface="Calibri" panose="020F0502020204030204" pitchFamily="34" charset="0"/>
                <a:cs typeface="Calibri" panose="020F0502020204030204" pitchFamily="34" charset="0"/>
              </a:rPr>
              <a:t>với 1.000 danh mục khác nhau. Nó đạt được tỷ lệ lỗi trong top 5 là 23,8%, đây là một cải tiến đáng</a:t>
            </a:r>
          </a:p>
          <a:p>
            <a:r>
              <a:rPr lang="en-US" sz="1600">
                <a:solidFill>
                  <a:schemeClr val="bg1"/>
                </a:solidFill>
                <a:latin typeface="Calibri" panose="020F0502020204030204" pitchFamily="34" charset="0"/>
                <a:cs typeface="Calibri" panose="020F0502020204030204" pitchFamily="34" charset="0"/>
              </a:rPr>
              <a:t>kể so với các CNN trước đó.</a:t>
            </a:r>
          </a:p>
          <a:p>
            <a:endParaRPr lang="en-US" sz="160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298"/>
        <p:cNvGrpSpPr/>
        <p:nvPr/>
      </p:nvGrpSpPr>
      <p:grpSpPr>
        <a:xfrm>
          <a:off x="0" y="0"/>
          <a:ext cx="0" cy="0"/>
          <a:chOff x="0" y="0"/>
          <a:chExt cx="0" cy="0"/>
        </a:xfrm>
      </p:grpSpPr>
      <p:sp>
        <p:nvSpPr>
          <p:cNvPr id="299" name="Google Shape;299;p36"/>
          <p:cNvSpPr txBox="1">
            <a:spLocks noGrp="1"/>
          </p:cNvSpPr>
          <p:nvPr>
            <p:ph type="title" idx="6"/>
          </p:nvPr>
        </p:nvSpPr>
        <p:spPr>
          <a:xfrm>
            <a:off x="4691400" y="854950"/>
            <a:ext cx="6928200" cy="401700"/>
          </a:xfrm>
          <a:prstGeom prst="rect">
            <a:avLst/>
          </a:prstGeom>
        </p:spPr>
        <p:txBody>
          <a:bodyPr spcFirstLastPara="1" wrap="square" lIns="91425" tIns="91425" rIns="91425" bIns="91425" anchor="t" anchorCtr="0">
            <a:noAutofit/>
          </a:bodyPr>
          <a:lstStyle/>
          <a:p>
            <a:pPr lvl="0"/>
            <a:r>
              <a:rPr lang="vi-VN" sz="2800">
                <a:latin typeface="Calibri" panose="020F0502020204030204" pitchFamily="34" charset="0"/>
                <a:ea typeface="Calibri" panose="020F0502020204030204" pitchFamily="34" charset="0"/>
                <a:cs typeface="Calibri" panose="020F0502020204030204" pitchFamily="34" charset="0"/>
              </a:rPr>
              <a:t>Giới thiệu về MobileNet </a:t>
            </a:r>
            <a:endParaRPr sz="2800"/>
          </a:p>
        </p:txBody>
      </p:sp>
      <p:sp>
        <p:nvSpPr>
          <p:cNvPr id="304" name="Google Shape;304;p36"/>
          <p:cNvSpPr txBox="1">
            <a:spLocks noGrp="1"/>
          </p:cNvSpPr>
          <p:nvPr>
            <p:ph type="subTitle" idx="1"/>
          </p:nvPr>
        </p:nvSpPr>
        <p:spPr>
          <a:xfrm>
            <a:off x="273504" y="1538374"/>
            <a:ext cx="7651296" cy="2462125"/>
          </a:xfrm>
          <a:prstGeom prst="rect">
            <a:avLst/>
          </a:prstGeom>
        </p:spPr>
        <p:txBody>
          <a:bodyPr spcFirstLastPara="1" wrap="square" lIns="91425" tIns="91425" rIns="91425" bIns="91425" anchor="t" anchorCtr="0">
            <a:noAutofit/>
          </a:bodyPr>
          <a:lstStyle/>
          <a:p>
            <a:pPr algn="l"/>
            <a:r>
              <a:rPr lang="en-US" sz="1600"/>
              <a:t>MobileNet là kiến trúc mạng thần kinh tích chập (CNN) do Google đề xuất</a:t>
            </a:r>
          </a:p>
          <a:p>
            <a:pPr algn="l"/>
            <a:r>
              <a:rPr lang="en-US" sz="1600"/>
              <a:t>vào năm 2017. Đây là một loại CNN được thiết kế nhẹ và hiệu quả, phù hợp</a:t>
            </a:r>
          </a:p>
          <a:p>
            <a:pPr algn="l"/>
            <a:r>
              <a:rPr lang="en-US" sz="1600"/>
              <a:t>với thiết bị di động và thiết bị nhúng.</a:t>
            </a:r>
          </a:p>
          <a:p>
            <a:pPr algn="l"/>
            <a:endParaRPr lang="en-US" sz="1600"/>
          </a:p>
          <a:p>
            <a:pPr algn="l"/>
            <a:r>
              <a:rPr lang="en-US" sz="1600"/>
              <a:t>MobileNet là một kiến trúc CNN mạnh mẽ và linh hoạt, có thể được sử dụng</a:t>
            </a:r>
          </a:p>
          <a:p>
            <a:pPr algn="l"/>
            <a:r>
              <a:rPr lang="en-US" sz="1600"/>
              <a:t>cho nhiều nhiệm vụ khác nhau. Nó đặc biệt phù hợp với các nhiệm vụ phân</a:t>
            </a:r>
          </a:p>
          <a:p>
            <a:pPr algn="l"/>
            <a:r>
              <a:rPr lang="en-US" sz="1600"/>
              <a:t>loại hình ảnh, nhưng nó cũng có thể được sử dụng cho các nhiệm vụ khác</a:t>
            </a:r>
          </a:p>
          <a:p>
            <a:pPr algn="l"/>
            <a:r>
              <a:rPr lang="en-US" sz="1600"/>
              <a:t>như phát hiện và phân đoạn đối tượng.</a:t>
            </a:r>
            <a:endParaRPr lang="en-US" sz="1600" b="1"/>
          </a:p>
          <a:p>
            <a:pPr algn="l"/>
            <a:endParaRPr lang="en-US" sz="1600" b="1"/>
          </a:p>
        </p:txBody>
      </p:sp>
      <p:cxnSp>
        <p:nvCxnSpPr>
          <p:cNvPr id="314" name="Google Shape;314;p36"/>
          <p:cNvCxnSpPr/>
          <p:nvPr/>
        </p:nvCxnSpPr>
        <p:spPr>
          <a:xfrm>
            <a:off x="8420775" y="418900"/>
            <a:ext cx="0" cy="872100"/>
          </a:xfrm>
          <a:prstGeom prst="straightConnector1">
            <a:avLst/>
          </a:prstGeom>
          <a:noFill/>
          <a:ln w="19050" cap="flat" cmpd="sng">
            <a:solidFill>
              <a:schemeClr val="lt1"/>
            </a:solidFill>
            <a:prstDash val="solid"/>
            <a:round/>
            <a:headEnd type="none" w="med" len="med"/>
            <a:tailEnd type="none" w="med" len="med"/>
          </a:ln>
        </p:spPr>
      </p:cxnSp>
      <p:grpSp>
        <p:nvGrpSpPr>
          <p:cNvPr id="26" name="Google Shape;288;p35">
            <a:extLst>
              <a:ext uri="{FF2B5EF4-FFF2-40B4-BE49-F238E27FC236}">
                <a16:creationId xmlns:a16="http://schemas.microsoft.com/office/drawing/2014/main" id="{AC1315AB-9211-4B57-9CEE-7178DA85E592}"/>
              </a:ext>
            </a:extLst>
          </p:cNvPr>
          <p:cNvGrpSpPr/>
          <p:nvPr/>
        </p:nvGrpSpPr>
        <p:grpSpPr>
          <a:xfrm>
            <a:off x="4167750" y="4704850"/>
            <a:ext cx="808500" cy="92100"/>
            <a:chOff x="3570750" y="4704850"/>
            <a:chExt cx="808500" cy="92100"/>
          </a:xfrm>
        </p:grpSpPr>
        <p:sp>
          <p:nvSpPr>
            <p:cNvPr id="27" name="Google Shape;289;p35">
              <a:extLst>
                <a:ext uri="{FF2B5EF4-FFF2-40B4-BE49-F238E27FC236}">
                  <a16:creationId xmlns:a16="http://schemas.microsoft.com/office/drawing/2014/main" id="{DE7C4862-0CBA-4BBF-8577-D9897817916F}"/>
                </a:ext>
              </a:extLst>
            </p:cNvPr>
            <p:cNvSpPr/>
            <p:nvPr/>
          </p:nvSpPr>
          <p:spPr>
            <a:xfrm>
              <a:off x="3570750" y="4704850"/>
              <a:ext cx="92100" cy="9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0;p35">
              <a:extLst>
                <a:ext uri="{FF2B5EF4-FFF2-40B4-BE49-F238E27FC236}">
                  <a16:creationId xmlns:a16="http://schemas.microsoft.com/office/drawing/2014/main" id="{F47BDF98-9755-48C3-9677-990F4E993D65}"/>
                </a:ext>
              </a:extLst>
            </p:cNvPr>
            <p:cNvSpPr/>
            <p:nvPr/>
          </p:nvSpPr>
          <p:spPr>
            <a:xfrm>
              <a:off x="38095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1;p35">
              <a:extLst>
                <a:ext uri="{FF2B5EF4-FFF2-40B4-BE49-F238E27FC236}">
                  <a16:creationId xmlns:a16="http://schemas.microsoft.com/office/drawing/2014/main" id="{CAB1533E-D202-4859-BDCE-4395EE9B21E4}"/>
                </a:ext>
              </a:extLst>
            </p:cNvPr>
            <p:cNvSpPr/>
            <p:nvPr/>
          </p:nvSpPr>
          <p:spPr>
            <a:xfrm>
              <a:off x="40483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2;p35">
              <a:extLst>
                <a:ext uri="{FF2B5EF4-FFF2-40B4-BE49-F238E27FC236}">
                  <a16:creationId xmlns:a16="http://schemas.microsoft.com/office/drawing/2014/main" id="{A514C000-0E0A-4B05-9E61-408F8E22DC16}"/>
                </a:ext>
              </a:extLst>
            </p:cNvPr>
            <p:cNvSpPr/>
            <p:nvPr/>
          </p:nvSpPr>
          <p:spPr>
            <a:xfrm>
              <a:off x="4287150" y="4704850"/>
              <a:ext cx="92100" cy="92100"/>
            </a:xfrm>
            <a:prstGeom prst="ellipse">
              <a:avLst/>
            </a:prstGeom>
            <a:solidFill>
              <a:schemeClr val="lt1">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fessional Company Report by Slidesgo">
  <a:themeElements>
    <a:clrScheme name="Simple Light">
      <a:dk1>
        <a:srgbClr val="495ED5"/>
      </a:dk1>
      <a:lt1>
        <a:srgbClr val="FFFFFF"/>
      </a:lt1>
      <a:dk2>
        <a:srgbClr val="FFFFFF"/>
      </a:dk2>
      <a:lt2>
        <a:srgbClr val="7CDFFE"/>
      </a:lt2>
      <a:accent1>
        <a:srgbClr val="495ED5"/>
      </a:accent1>
      <a:accent2>
        <a:srgbClr val="7CDFFE"/>
      </a:accent2>
      <a:accent3>
        <a:srgbClr val="495ED5"/>
      </a:accent3>
      <a:accent4>
        <a:srgbClr val="7CDFFE"/>
      </a:accent4>
      <a:accent5>
        <a:srgbClr val="495ED5"/>
      </a:accent5>
      <a:accent6>
        <a:srgbClr val="7CDFF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1486</Words>
  <Application>Microsoft Office PowerPoint</Application>
  <PresentationFormat>On-screen Show (16:9)</PresentationFormat>
  <Paragraphs>243</Paragraphs>
  <Slides>14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Roboto</vt:lpstr>
      <vt:lpstr>Calibri</vt:lpstr>
      <vt:lpstr>Josefin Sans</vt:lpstr>
      <vt:lpstr>Open Sans</vt:lpstr>
      <vt:lpstr>Arial</vt:lpstr>
      <vt:lpstr>Abel</vt:lpstr>
      <vt:lpstr>Montserrat</vt:lpstr>
      <vt:lpstr>Muli</vt:lpstr>
      <vt:lpstr>Times New Roman</vt:lpstr>
      <vt:lpstr>Roboto Medium</vt:lpstr>
      <vt:lpstr>BenchNine</vt:lpstr>
      <vt:lpstr>Professional Company Report by Slidesgo</vt:lpstr>
      <vt:lpstr>PHÁT HIỆN KHỐI U NÃO TỪ ẢNH CHỤP CỘNG HƯỞNG TỪ CỦA NÃO</vt:lpstr>
      <vt:lpstr>TÍNH CẤP THIẾT CỦA ĐỀ TÀI</vt:lpstr>
      <vt:lpstr>MỤC TIÊU CỦA ĐỀ TÀI</vt:lpstr>
      <vt:lpstr>Chụp cộng hưởng từ (MRI) não là một kỹ thuật chẩn đoán hình ảnh y khoa không xâm lấn, sử dụng từ trường mạnh và sóng vô tuyến để tạo ra hình ảnh chi tiết về cấu trúc và chức năng của não. MRI giúp các bác sĩ chẩn đoán một loạt các bệnh và tình trạng y tế, bao gồm nhưng không giới hạn ở việc phát hiện khối u, chấn thương não, bệnh Alzheimer, Parkinson và đột quỵ.</vt:lpstr>
      <vt:lpstr>Ảnh có não mang khối u</vt:lpstr>
      <vt:lpstr>QUÁ TRÌNH TIỀN XỬ LÝ DỮ LIỆU </vt:lpstr>
      <vt:lpstr>GIỚI THIỆU VỀ RESNET101</vt:lpstr>
      <vt:lpstr>GIỚI THIỆU VỀ INCEPTIONV3</vt:lpstr>
      <vt:lpstr>Giới thiệu về MobileNet </vt:lpstr>
      <vt:lpstr>GIỚI THIỆU VỀ DENSENET121</vt:lpstr>
      <vt:lpstr>QUÁ TRÌNH HUẤN LUYỆN MÔ HÌNH VÀ ĐÁNH GIÁ KẾT QUẢ </vt:lpstr>
      <vt:lpstr>SO SÁNH HIỆU SUẤT CỦA CÁC MÔ HÌNH </vt:lpstr>
      <vt:lpstr>ĐÁNH GIÁ KẾT QUẢ</vt:lpstr>
      <vt:lpstr>KẾT LUẬN  VÀ HƯỚNG PHÁT TRIỂN TRONG TƯƠNG LAI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KHỐI U NÃO TỪ ẢNH CHỤP CỘNG HƯỞNG TỪ CỦA NÃO</dc:title>
  <dc:creator>QB Gamer</dc:creator>
  <cp:lastModifiedBy>QB Gamer</cp:lastModifiedBy>
  <cp:revision>15</cp:revision>
  <dcterms:modified xsi:type="dcterms:W3CDTF">2023-06-16T16:08:49Z</dcterms:modified>
</cp:coreProperties>
</file>