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6858000" cy="9144000"/>
  <p:embeddedFontLst>
    <p:embeddedFont>
      <p:font typeface="Raleway"/>
      <p:bold r:id="rId25"/>
      <p:boldItalic r:id="rId26"/>
    </p:embeddedFont>
    <p:embeddedFont>
      <p:font typeface="Roboto"/>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gHSxyl96dBqhj/y5t3Lr53Mm/h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bold.fntdata"/><Relationship Id="rId28" Type="http://schemas.openxmlformats.org/officeDocument/2006/relationships/font" Target="fonts/Roboto-bold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jp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83" name="Shape 83"/>
        <p:cNvGrpSpPr/>
        <p:nvPr/>
      </p:nvGrpSpPr>
      <p:grpSpPr>
        <a:xfrm>
          <a:off x="0" y="0"/>
          <a:ext cx="0" cy="0"/>
          <a:chOff x="0" y="0"/>
          <a:chExt cx="0" cy="0"/>
        </a:xfrm>
      </p:grpSpPr>
      <p:grpSp>
        <p:nvGrpSpPr>
          <p:cNvPr id="84" name="Google Shape;84;p1"/>
          <p:cNvGrpSpPr/>
          <p:nvPr/>
        </p:nvGrpSpPr>
        <p:grpSpPr>
          <a:xfrm>
            <a:off x="-2726078" y="1055111"/>
            <a:ext cx="10749819" cy="2317243"/>
            <a:chOff x="0" y="-57150"/>
            <a:chExt cx="2831228" cy="610303"/>
          </a:xfrm>
        </p:grpSpPr>
        <p:sp>
          <p:nvSpPr>
            <p:cNvPr id="85" name="Google Shape;85;p1"/>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86" name="Google Shape;86;p1"/>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87" name="Google Shape;87;p1"/>
          <p:cNvPicPr preferRelativeResize="0"/>
          <p:nvPr/>
        </p:nvPicPr>
        <p:blipFill rotWithShape="1">
          <a:blip r:embed="rId3">
            <a:alphaModFix/>
          </a:blip>
          <a:srcRect b="0" l="14634" r="14633" t="0"/>
          <a:stretch/>
        </p:blipFill>
        <p:spPr>
          <a:xfrm>
            <a:off x="1609725" y="2161975"/>
            <a:ext cx="7509392" cy="5963051"/>
          </a:xfrm>
          <a:prstGeom prst="rect">
            <a:avLst/>
          </a:prstGeom>
          <a:noFill/>
          <a:ln>
            <a:noFill/>
          </a:ln>
        </p:spPr>
      </p:pic>
      <p:grpSp>
        <p:nvGrpSpPr>
          <p:cNvPr id="88" name="Google Shape;88;p1"/>
          <p:cNvGrpSpPr/>
          <p:nvPr/>
        </p:nvGrpSpPr>
        <p:grpSpPr>
          <a:xfrm>
            <a:off x="10648598" y="9041309"/>
            <a:ext cx="10749819" cy="2317243"/>
            <a:chOff x="0" y="-57150"/>
            <a:chExt cx="2831228" cy="610303"/>
          </a:xfrm>
        </p:grpSpPr>
        <p:sp>
          <p:nvSpPr>
            <p:cNvPr id="89" name="Google Shape;89;p1"/>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90" name="Google Shape;90;p1"/>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1" name="Google Shape;91;p1"/>
          <p:cNvSpPr/>
          <p:nvPr/>
        </p:nvSpPr>
        <p:spPr>
          <a:xfrm>
            <a:off x="15477528" y="778025"/>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92" name="Google Shape;92;p1"/>
          <p:cNvSpPr txBox="1"/>
          <p:nvPr/>
        </p:nvSpPr>
        <p:spPr>
          <a:xfrm>
            <a:off x="9849222" y="3683003"/>
            <a:ext cx="7862542" cy="566645"/>
          </a:xfrm>
          <a:prstGeom prst="rect">
            <a:avLst/>
          </a:prstGeom>
          <a:noFill/>
          <a:ln>
            <a:noFill/>
          </a:ln>
        </p:spPr>
        <p:txBody>
          <a:bodyPr anchorCtr="0" anchor="t" bIns="0" lIns="0" spcFirstLastPara="1" rIns="0" wrap="square" tIns="0">
            <a:spAutoFit/>
          </a:bodyPr>
          <a:lstStyle/>
          <a:p>
            <a:pPr indent="0" lvl="0" marL="0" marR="0" rtl="0" algn="l">
              <a:lnSpc>
                <a:spcPct val="119047"/>
              </a:lnSpc>
              <a:spcBef>
                <a:spcPts val="0"/>
              </a:spcBef>
              <a:spcAft>
                <a:spcPts val="0"/>
              </a:spcAft>
              <a:buNone/>
            </a:pPr>
            <a:r>
              <a:rPr b="1" i="0" lang="en-US" sz="3675" u="none" cap="none" strike="noStrike">
                <a:solidFill>
                  <a:srgbClr val="272B64"/>
                </a:solidFill>
                <a:latin typeface="Raleway"/>
                <a:ea typeface="Raleway"/>
                <a:cs typeface="Raleway"/>
                <a:sym typeface="Raleway"/>
              </a:rPr>
              <a:t>XÂY DỰNG WEBSITE KINH DOANH </a:t>
            </a:r>
            <a:endParaRPr/>
          </a:p>
        </p:txBody>
      </p:sp>
      <p:sp>
        <p:nvSpPr>
          <p:cNvPr id="93" name="Google Shape;93;p1"/>
          <p:cNvSpPr txBox="1"/>
          <p:nvPr/>
        </p:nvSpPr>
        <p:spPr>
          <a:xfrm>
            <a:off x="9849222" y="2481323"/>
            <a:ext cx="2434719" cy="655919"/>
          </a:xfrm>
          <a:prstGeom prst="rect">
            <a:avLst/>
          </a:prstGeom>
          <a:noFill/>
          <a:ln>
            <a:noFill/>
          </a:ln>
        </p:spPr>
        <p:txBody>
          <a:bodyPr anchorCtr="0" anchor="t" bIns="0" lIns="0" spcFirstLastPara="1" rIns="0" wrap="square" tIns="0">
            <a:spAutoFit/>
          </a:bodyPr>
          <a:lstStyle/>
          <a:p>
            <a:pPr indent="0" lvl="0" marL="0" marR="0" rtl="0" algn="l">
              <a:lnSpc>
                <a:spcPct val="140052"/>
              </a:lnSpc>
              <a:spcBef>
                <a:spcPts val="0"/>
              </a:spcBef>
              <a:spcAft>
                <a:spcPts val="0"/>
              </a:spcAft>
              <a:buNone/>
            </a:pPr>
            <a:r>
              <a:rPr b="1" i="0" lang="en-US" sz="3800" u="none" cap="none" strike="noStrike">
                <a:solidFill>
                  <a:srgbClr val="272B64"/>
                </a:solidFill>
                <a:latin typeface="Raleway"/>
                <a:ea typeface="Raleway"/>
                <a:cs typeface="Raleway"/>
                <a:sym typeface="Raleway"/>
              </a:rPr>
              <a:t>DATHAU</a:t>
            </a:r>
            <a:endParaRPr/>
          </a:p>
        </p:txBody>
      </p:sp>
      <p:sp>
        <p:nvSpPr>
          <p:cNvPr id="94" name="Google Shape;94;p1"/>
          <p:cNvSpPr txBox="1"/>
          <p:nvPr/>
        </p:nvSpPr>
        <p:spPr>
          <a:xfrm>
            <a:off x="9849222" y="3082743"/>
            <a:ext cx="2434719" cy="381185"/>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242" u="none" cap="none" strike="noStrike">
                <a:solidFill>
                  <a:srgbClr val="272B64"/>
                </a:solidFill>
                <a:latin typeface="Raleway"/>
                <a:ea typeface="Raleway"/>
                <a:cs typeface="Raleway"/>
                <a:sym typeface="Raleway"/>
              </a:rPr>
              <a:t>SMART FARM</a:t>
            </a:r>
            <a:endParaRPr/>
          </a:p>
        </p:txBody>
      </p:sp>
      <p:sp>
        <p:nvSpPr>
          <p:cNvPr id="95" name="Google Shape;95;p1"/>
          <p:cNvSpPr txBox="1"/>
          <p:nvPr/>
        </p:nvSpPr>
        <p:spPr>
          <a:xfrm>
            <a:off x="9849222" y="4375994"/>
            <a:ext cx="8438778" cy="1821008"/>
          </a:xfrm>
          <a:prstGeom prst="rect">
            <a:avLst/>
          </a:prstGeom>
          <a:noFill/>
          <a:ln>
            <a:noFill/>
          </a:ln>
        </p:spPr>
        <p:txBody>
          <a:bodyPr anchorCtr="0" anchor="t" bIns="0" lIns="0" spcFirstLastPara="1" rIns="0" wrap="square" tIns="0">
            <a:spAutoFit/>
          </a:bodyPr>
          <a:lstStyle/>
          <a:p>
            <a:pPr indent="0" lvl="0" marL="0" marR="0" rtl="0" algn="l">
              <a:lnSpc>
                <a:spcPct val="119015"/>
              </a:lnSpc>
              <a:spcBef>
                <a:spcPts val="0"/>
              </a:spcBef>
              <a:spcAft>
                <a:spcPts val="0"/>
              </a:spcAft>
              <a:buNone/>
            </a:pPr>
            <a:r>
              <a:rPr b="1" i="0" lang="en-US" sz="5974" u="none" cap="none" strike="noStrike">
                <a:solidFill>
                  <a:srgbClr val="272B64"/>
                </a:solidFill>
                <a:latin typeface="Raleway"/>
                <a:ea typeface="Raleway"/>
                <a:cs typeface="Raleway"/>
                <a:sym typeface="Raleway"/>
              </a:rPr>
              <a:t>THỰC PHẨM SẠCH SỬ DỤNG SPRING BOOT </a:t>
            </a:r>
            <a:endParaRPr/>
          </a:p>
        </p:txBody>
      </p:sp>
      <p:sp>
        <p:nvSpPr>
          <p:cNvPr id="96" name="Google Shape;96;p1"/>
          <p:cNvSpPr txBox="1"/>
          <p:nvPr/>
        </p:nvSpPr>
        <p:spPr>
          <a:xfrm>
            <a:off x="1214571" y="8335389"/>
            <a:ext cx="4460390" cy="579806"/>
          </a:xfrm>
          <a:prstGeom prst="rect">
            <a:avLst/>
          </a:prstGeom>
          <a:noFill/>
          <a:ln>
            <a:noFill/>
          </a:ln>
        </p:spPr>
        <p:txBody>
          <a:bodyPr anchorCtr="0" anchor="t" bIns="0" lIns="0" spcFirstLastPara="1" rIns="0" wrap="square" tIns="0">
            <a:spAutoFit/>
          </a:bodyPr>
          <a:lstStyle/>
          <a:p>
            <a:pPr indent="0" lvl="0" marL="0" marR="0" rtl="0" algn="ctr">
              <a:lnSpc>
                <a:spcPct val="140035"/>
              </a:lnSpc>
              <a:spcBef>
                <a:spcPts val="0"/>
              </a:spcBef>
              <a:spcAft>
                <a:spcPts val="0"/>
              </a:spcAft>
              <a:buNone/>
            </a:pPr>
            <a:r>
              <a:rPr b="1" i="0" lang="en-US" sz="3422" u="none" cap="none" strike="noStrike">
                <a:solidFill>
                  <a:srgbClr val="272B64"/>
                </a:solidFill>
                <a:latin typeface="Raleway"/>
                <a:ea typeface="Raleway"/>
                <a:cs typeface="Raleway"/>
                <a:sym typeface="Raleway"/>
              </a:rPr>
              <a:t>Nguyễn Hữu Đạt</a:t>
            </a:r>
            <a:endParaRPr/>
          </a:p>
        </p:txBody>
      </p:sp>
      <p:sp>
        <p:nvSpPr>
          <p:cNvPr id="97" name="Google Shape;97;p1"/>
          <p:cNvSpPr txBox="1"/>
          <p:nvPr/>
        </p:nvSpPr>
        <p:spPr>
          <a:xfrm>
            <a:off x="744686" y="8935059"/>
            <a:ext cx="4460390" cy="579806"/>
          </a:xfrm>
          <a:prstGeom prst="rect">
            <a:avLst/>
          </a:prstGeom>
          <a:noFill/>
          <a:ln>
            <a:noFill/>
          </a:ln>
        </p:spPr>
        <p:txBody>
          <a:bodyPr anchorCtr="0" anchor="t" bIns="0" lIns="0" spcFirstLastPara="1" rIns="0" wrap="square" tIns="0">
            <a:spAutoFit/>
          </a:bodyPr>
          <a:lstStyle/>
          <a:p>
            <a:pPr indent="0" lvl="0" marL="0" marR="0" rtl="0" algn="ctr">
              <a:lnSpc>
                <a:spcPct val="140035"/>
              </a:lnSpc>
              <a:spcBef>
                <a:spcPts val="0"/>
              </a:spcBef>
              <a:spcAft>
                <a:spcPts val="0"/>
              </a:spcAft>
              <a:buNone/>
            </a:pPr>
            <a:r>
              <a:rPr b="1" i="0" lang="en-US" sz="3422" u="none" cap="none" strike="noStrike">
                <a:solidFill>
                  <a:srgbClr val="272B64"/>
                </a:solidFill>
                <a:latin typeface="Raleway"/>
                <a:ea typeface="Raleway"/>
                <a:cs typeface="Raleway"/>
                <a:sym typeface="Raleway"/>
              </a:rPr>
              <a:t>Lê Phúc Hậu</a:t>
            </a:r>
            <a:endParaRPr/>
          </a:p>
        </p:txBody>
      </p:sp>
      <p:sp>
        <p:nvSpPr>
          <p:cNvPr id="98" name="Google Shape;98;p1"/>
          <p:cNvSpPr txBox="1"/>
          <p:nvPr/>
        </p:nvSpPr>
        <p:spPr>
          <a:xfrm>
            <a:off x="4905256" y="8382200"/>
            <a:ext cx="3966211" cy="47356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730" u="none" cap="none" strike="noStrike">
                <a:solidFill>
                  <a:srgbClr val="272B64"/>
                </a:solidFill>
                <a:latin typeface="Raleway"/>
                <a:ea typeface="Raleway"/>
                <a:cs typeface="Raleway"/>
                <a:sym typeface="Raleway"/>
              </a:rPr>
              <a:t>20110631</a:t>
            </a:r>
            <a:endParaRPr/>
          </a:p>
        </p:txBody>
      </p:sp>
      <p:sp>
        <p:nvSpPr>
          <p:cNvPr id="99" name="Google Shape;99;p1"/>
          <p:cNvSpPr txBox="1"/>
          <p:nvPr/>
        </p:nvSpPr>
        <p:spPr>
          <a:xfrm>
            <a:off x="4905256" y="8988179"/>
            <a:ext cx="3966211" cy="47356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730" u="none" cap="none" strike="noStrike">
                <a:solidFill>
                  <a:srgbClr val="272B64"/>
                </a:solidFill>
                <a:latin typeface="Raleway"/>
                <a:ea typeface="Raleway"/>
                <a:cs typeface="Raleway"/>
                <a:sym typeface="Raleway"/>
              </a:rPr>
              <a:t>20110278</a:t>
            </a:r>
            <a:endParaRPr/>
          </a:p>
        </p:txBody>
      </p:sp>
      <p:sp>
        <p:nvSpPr>
          <p:cNvPr id="100" name="Google Shape;100;p1"/>
          <p:cNvSpPr txBox="1"/>
          <p:nvPr/>
        </p:nvSpPr>
        <p:spPr>
          <a:xfrm>
            <a:off x="9855475" y="6556108"/>
            <a:ext cx="6168000" cy="828300"/>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2242" u="none" cap="none" strike="noStrike">
                <a:solidFill>
                  <a:srgbClr val="272B64"/>
                </a:solidFill>
                <a:latin typeface="Raleway"/>
                <a:ea typeface="Raleway"/>
                <a:cs typeface="Raleway"/>
                <a:sym typeface="Raleway"/>
              </a:rPr>
              <a:t>GVHD: THS. NGUYỄN HỮU TRUNG</a:t>
            </a:r>
            <a:endParaRPr/>
          </a:p>
          <a:p>
            <a:pPr indent="0" lvl="0" marL="0" marR="0" rtl="0" algn="l">
              <a:lnSpc>
                <a:spcPct val="140008"/>
              </a:lnSpc>
              <a:spcBef>
                <a:spcPts val="0"/>
              </a:spcBef>
              <a:spcAft>
                <a:spcPts val="0"/>
              </a:spcAft>
              <a:buNone/>
            </a:pPr>
            <a:r>
              <a:rPr b="1" i="0" lang="en-US" sz="2242" u="none" cap="none" strike="noStrike">
                <a:solidFill>
                  <a:srgbClr val="272B64"/>
                </a:solidFill>
                <a:latin typeface="Raleway"/>
                <a:ea typeface="Raleway"/>
                <a:cs typeface="Raleway"/>
                <a:sym typeface="Raleway"/>
              </a:rPr>
              <a:t>GVPB: THS. </a:t>
            </a:r>
            <a:r>
              <a:rPr b="1" lang="en-US" sz="2242">
                <a:solidFill>
                  <a:srgbClr val="272B64"/>
                </a:solidFill>
                <a:latin typeface="Raleway"/>
                <a:ea typeface="Raleway"/>
                <a:cs typeface="Raleway"/>
                <a:sym typeface="Raleway"/>
              </a:rPr>
              <a:t>TRẦN QUANG KHẢI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34" name="Shape 234"/>
        <p:cNvGrpSpPr/>
        <p:nvPr/>
      </p:nvGrpSpPr>
      <p:grpSpPr>
        <a:xfrm>
          <a:off x="0" y="0"/>
          <a:ext cx="0" cy="0"/>
          <a:chOff x="0" y="0"/>
          <a:chExt cx="0" cy="0"/>
        </a:xfrm>
      </p:grpSpPr>
      <p:grpSp>
        <p:nvGrpSpPr>
          <p:cNvPr id="235" name="Google Shape;235;p10"/>
          <p:cNvGrpSpPr/>
          <p:nvPr/>
        </p:nvGrpSpPr>
        <p:grpSpPr>
          <a:xfrm rot="5400000">
            <a:off x="9965485" y="4036412"/>
            <a:ext cx="6830823" cy="2513752"/>
            <a:chOff x="0" y="-57150"/>
            <a:chExt cx="1799065" cy="662058"/>
          </a:xfrm>
        </p:grpSpPr>
        <p:sp>
          <p:nvSpPr>
            <p:cNvPr id="236" name="Google Shape;236;p10"/>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237" name="Google Shape;237;p10"/>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10"/>
          <p:cNvGrpSpPr/>
          <p:nvPr/>
        </p:nvGrpSpPr>
        <p:grpSpPr>
          <a:xfrm>
            <a:off x="-2319007" y="-1288543"/>
            <a:ext cx="22497532" cy="2317243"/>
            <a:chOff x="0" y="-57150"/>
            <a:chExt cx="5925276" cy="610303"/>
          </a:xfrm>
        </p:grpSpPr>
        <p:sp>
          <p:nvSpPr>
            <p:cNvPr id="239" name="Google Shape;239;p10"/>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240" name="Google Shape;240;p10"/>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41" name="Google Shape;241;p10"/>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242" name="Google Shape;242;p10"/>
          <p:cNvSpPr/>
          <p:nvPr/>
        </p:nvSpPr>
        <p:spPr>
          <a:xfrm>
            <a:off x="546718" y="3356825"/>
            <a:ext cx="9588540" cy="5632954"/>
          </a:xfrm>
          <a:custGeom>
            <a:rect b="b" l="l" r="r" t="t"/>
            <a:pathLst>
              <a:path extrusionOk="0" h="5632954" w="9588540">
                <a:moveTo>
                  <a:pt x="0" y="0"/>
                </a:moveTo>
                <a:lnTo>
                  <a:pt x="9588540" y="0"/>
                </a:lnTo>
                <a:lnTo>
                  <a:pt x="9588540" y="5632954"/>
                </a:lnTo>
                <a:lnTo>
                  <a:pt x="0" y="5632954"/>
                </a:lnTo>
                <a:lnTo>
                  <a:pt x="0" y="0"/>
                </a:lnTo>
                <a:close/>
              </a:path>
            </a:pathLst>
          </a:custGeom>
          <a:blipFill rotWithShape="1">
            <a:blip r:embed="rId4">
              <a:alphaModFix/>
            </a:blip>
            <a:stretch>
              <a:fillRect b="0" l="0" r="0" t="0"/>
            </a:stretch>
          </a:blipFill>
          <a:ln>
            <a:noFill/>
          </a:ln>
        </p:spPr>
      </p:sp>
      <p:sp>
        <p:nvSpPr>
          <p:cNvPr id="243" name="Google Shape;243;p10"/>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3. THIẾT KẾ HỆ THỐNG</a:t>
            </a:r>
            <a:endParaRPr/>
          </a:p>
        </p:txBody>
      </p:sp>
      <p:sp>
        <p:nvSpPr>
          <p:cNvPr id="244" name="Google Shape;244;p10"/>
          <p:cNvSpPr txBox="1"/>
          <p:nvPr/>
        </p:nvSpPr>
        <p:spPr>
          <a:xfrm>
            <a:off x="238148" y="1792152"/>
            <a:ext cx="10515957" cy="1181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000000"/>
                </a:solidFill>
                <a:latin typeface="Roboto"/>
                <a:ea typeface="Roboto"/>
                <a:cs typeface="Roboto"/>
                <a:sym typeface="Roboto"/>
              </a:rPr>
              <a:t>3.1 LƯỢC ĐỒ USE CASE</a:t>
            </a:r>
            <a:endParaRPr/>
          </a:p>
          <a:p>
            <a:pPr indent="0" lvl="0" marL="0" marR="0" rtl="0" algn="l">
              <a:lnSpc>
                <a:spcPct val="140016"/>
              </a:lnSpc>
              <a:spcBef>
                <a:spcPts val="0"/>
              </a:spcBef>
              <a:spcAft>
                <a:spcPts val="0"/>
              </a:spcAft>
              <a:buNone/>
            </a:pPr>
            <a:r>
              <a:rPr b="1" i="0" lang="en-US" sz="2499" u="none" cap="none" strike="noStrike">
                <a:solidFill>
                  <a:srgbClr val="000000"/>
                </a:solidFill>
                <a:latin typeface="Roboto"/>
                <a:ea typeface="Roboto"/>
                <a:cs typeface="Roboto"/>
                <a:sym typeface="Roboto"/>
              </a:rPr>
              <a:t>3.1.3 USE CASE TỔNG QUÁT DÀNH CHO NGƯỜI DÙNG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48" name="Shape 248"/>
        <p:cNvGrpSpPr/>
        <p:nvPr/>
      </p:nvGrpSpPr>
      <p:grpSpPr>
        <a:xfrm>
          <a:off x="0" y="0"/>
          <a:ext cx="0" cy="0"/>
          <a:chOff x="0" y="0"/>
          <a:chExt cx="0" cy="0"/>
        </a:xfrm>
      </p:grpSpPr>
      <p:grpSp>
        <p:nvGrpSpPr>
          <p:cNvPr id="249" name="Google Shape;249;p11"/>
          <p:cNvGrpSpPr/>
          <p:nvPr/>
        </p:nvGrpSpPr>
        <p:grpSpPr>
          <a:xfrm>
            <a:off x="-2319007" y="-1288543"/>
            <a:ext cx="22497532" cy="2317243"/>
            <a:chOff x="0" y="-57150"/>
            <a:chExt cx="5925276" cy="610303"/>
          </a:xfrm>
        </p:grpSpPr>
        <p:sp>
          <p:nvSpPr>
            <p:cNvPr id="250" name="Google Shape;250;p11"/>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251" name="Google Shape;251;p11"/>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11"/>
          <p:cNvSpPr/>
          <p:nvPr/>
        </p:nvSpPr>
        <p:spPr>
          <a:xfrm>
            <a:off x="2117466" y="3096857"/>
            <a:ext cx="5024482" cy="2970725"/>
          </a:xfrm>
          <a:custGeom>
            <a:rect b="b" l="l" r="r" t="t"/>
            <a:pathLst>
              <a:path extrusionOk="0" h="2970725" w="5024482">
                <a:moveTo>
                  <a:pt x="0" y="0"/>
                </a:moveTo>
                <a:lnTo>
                  <a:pt x="5024482" y="0"/>
                </a:lnTo>
                <a:lnTo>
                  <a:pt x="5024482" y="2970725"/>
                </a:lnTo>
                <a:lnTo>
                  <a:pt x="0" y="2970725"/>
                </a:lnTo>
                <a:lnTo>
                  <a:pt x="0" y="0"/>
                </a:lnTo>
                <a:close/>
              </a:path>
            </a:pathLst>
          </a:custGeom>
          <a:blipFill rotWithShape="1">
            <a:blip r:embed="rId3">
              <a:alphaModFix/>
            </a:blip>
            <a:stretch>
              <a:fillRect b="0" l="0" r="0" t="0"/>
            </a:stretch>
          </a:blipFill>
          <a:ln>
            <a:noFill/>
          </a:ln>
        </p:spPr>
      </p:sp>
      <p:sp>
        <p:nvSpPr>
          <p:cNvPr id="253" name="Google Shape;253;p11"/>
          <p:cNvSpPr/>
          <p:nvPr/>
        </p:nvSpPr>
        <p:spPr>
          <a:xfrm>
            <a:off x="9803852" y="2744457"/>
            <a:ext cx="6168214" cy="3323125"/>
          </a:xfrm>
          <a:custGeom>
            <a:rect b="b" l="l" r="r" t="t"/>
            <a:pathLst>
              <a:path extrusionOk="0" h="3323125" w="6168214">
                <a:moveTo>
                  <a:pt x="0" y="0"/>
                </a:moveTo>
                <a:lnTo>
                  <a:pt x="6168214" y="0"/>
                </a:lnTo>
                <a:lnTo>
                  <a:pt x="6168214" y="3323125"/>
                </a:lnTo>
                <a:lnTo>
                  <a:pt x="0" y="3323125"/>
                </a:lnTo>
                <a:lnTo>
                  <a:pt x="0" y="0"/>
                </a:lnTo>
                <a:close/>
              </a:path>
            </a:pathLst>
          </a:custGeom>
          <a:blipFill rotWithShape="1">
            <a:blip r:embed="rId4">
              <a:alphaModFix/>
            </a:blip>
            <a:stretch>
              <a:fillRect b="0" l="0" r="0" t="0"/>
            </a:stretch>
          </a:blipFill>
          <a:ln>
            <a:noFill/>
          </a:ln>
        </p:spPr>
      </p:sp>
      <p:sp>
        <p:nvSpPr>
          <p:cNvPr id="254" name="Google Shape;254;p11"/>
          <p:cNvSpPr/>
          <p:nvPr/>
        </p:nvSpPr>
        <p:spPr>
          <a:xfrm>
            <a:off x="9803852" y="6296182"/>
            <a:ext cx="6359163" cy="3345799"/>
          </a:xfrm>
          <a:custGeom>
            <a:rect b="b" l="l" r="r" t="t"/>
            <a:pathLst>
              <a:path extrusionOk="0" h="3345799" w="6359163">
                <a:moveTo>
                  <a:pt x="0" y="0"/>
                </a:moveTo>
                <a:lnTo>
                  <a:pt x="6359163" y="0"/>
                </a:lnTo>
                <a:lnTo>
                  <a:pt x="6359163" y="3345799"/>
                </a:lnTo>
                <a:lnTo>
                  <a:pt x="0" y="3345799"/>
                </a:lnTo>
                <a:lnTo>
                  <a:pt x="0" y="0"/>
                </a:lnTo>
                <a:close/>
              </a:path>
            </a:pathLst>
          </a:custGeom>
          <a:blipFill rotWithShape="1">
            <a:blip r:embed="rId5">
              <a:alphaModFix/>
            </a:blip>
            <a:stretch>
              <a:fillRect b="0" l="0" r="0" t="0"/>
            </a:stretch>
          </a:blipFill>
          <a:ln>
            <a:noFill/>
          </a:ln>
        </p:spPr>
      </p:sp>
      <p:sp>
        <p:nvSpPr>
          <p:cNvPr id="255" name="Google Shape;255;p11"/>
          <p:cNvSpPr/>
          <p:nvPr/>
        </p:nvSpPr>
        <p:spPr>
          <a:xfrm>
            <a:off x="2117466" y="6392143"/>
            <a:ext cx="5085740" cy="3153878"/>
          </a:xfrm>
          <a:custGeom>
            <a:rect b="b" l="l" r="r" t="t"/>
            <a:pathLst>
              <a:path extrusionOk="0" h="3153878" w="5085740">
                <a:moveTo>
                  <a:pt x="0" y="0"/>
                </a:moveTo>
                <a:lnTo>
                  <a:pt x="5085740" y="0"/>
                </a:lnTo>
                <a:lnTo>
                  <a:pt x="5085740" y="3153877"/>
                </a:lnTo>
                <a:lnTo>
                  <a:pt x="0" y="3153877"/>
                </a:lnTo>
                <a:lnTo>
                  <a:pt x="0" y="0"/>
                </a:lnTo>
                <a:close/>
              </a:path>
            </a:pathLst>
          </a:custGeom>
          <a:blipFill rotWithShape="1">
            <a:blip r:embed="rId6">
              <a:alphaModFix/>
            </a:blip>
            <a:stretch>
              <a:fillRect b="0" l="0" r="0" t="0"/>
            </a:stretch>
          </a:blipFill>
          <a:ln>
            <a:noFill/>
          </a:ln>
        </p:spPr>
      </p:sp>
      <p:sp>
        <p:nvSpPr>
          <p:cNvPr id="256" name="Google Shape;256;p11"/>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3. THIẾT KẾ HỆ THỐNG</a:t>
            </a:r>
            <a:endParaRPr/>
          </a:p>
        </p:txBody>
      </p:sp>
      <p:sp>
        <p:nvSpPr>
          <p:cNvPr id="257" name="Google Shape;257;p11"/>
          <p:cNvSpPr txBox="1"/>
          <p:nvPr/>
        </p:nvSpPr>
        <p:spPr>
          <a:xfrm>
            <a:off x="238148" y="1792152"/>
            <a:ext cx="9970889" cy="7219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000000"/>
                </a:solidFill>
                <a:latin typeface="Roboto"/>
                <a:ea typeface="Roboto"/>
                <a:cs typeface="Roboto"/>
                <a:sym typeface="Roboto"/>
              </a:rPr>
              <a:t>3.2 LƯỢC ĐỒ LUỒNG DỮ LIỆU: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61" name="Shape 261"/>
        <p:cNvGrpSpPr/>
        <p:nvPr/>
      </p:nvGrpSpPr>
      <p:grpSpPr>
        <a:xfrm>
          <a:off x="0" y="0"/>
          <a:ext cx="0" cy="0"/>
          <a:chOff x="0" y="0"/>
          <a:chExt cx="0" cy="0"/>
        </a:xfrm>
      </p:grpSpPr>
      <p:grpSp>
        <p:nvGrpSpPr>
          <p:cNvPr id="262" name="Google Shape;262;p12"/>
          <p:cNvGrpSpPr/>
          <p:nvPr/>
        </p:nvGrpSpPr>
        <p:grpSpPr>
          <a:xfrm rot="5400000">
            <a:off x="9965485" y="4036412"/>
            <a:ext cx="6830823" cy="2513752"/>
            <a:chOff x="0" y="-57150"/>
            <a:chExt cx="1799065" cy="662058"/>
          </a:xfrm>
        </p:grpSpPr>
        <p:sp>
          <p:nvSpPr>
            <p:cNvPr id="263" name="Google Shape;263;p12"/>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264" name="Google Shape;264;p12"/>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5" name="Google Shape;265;p12"/>
          <p:cNvGrpSpPr/>
          <p:nvPr/>
        </p:nvGrpSpPr>
        <p:grpSpPr>
          <a:xfrm>
            <a:off x="-2319007" y="-1288543"/>
            <a:ext cx="22497532" cy="2317243"/>
            <a:chOff x="0" y="-57150"/>
            <a:chExt cx="5925276" cy="610303"/>
          </a:xfrm>
        </p:grpSpPr>
        <p:sp>
          <p:nvSpPr>
            <p:cNvPr id="266" name="Google Shape;266;p12"/>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267" name="Google Shape;267;p12"/>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68" name="Google Shape;268;p12"/>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269" name="Google Shape;269;p12"/>
          <p:cNvSpPr/>
          <p:nvPr/>
        </p:nvSpPr>
        <p:spPr>
          <a:xfrm>
            <a:off x="1054324" y="3256089"/>
            <a:ext cx="10603286" cy="5452611"/>
          </a:xfrm>
          <a:custGeom>
            <a:rect b="b" l="l" r="r" t="t"/>
            <a:pathLst>
              <a:path extrusionOk="0" h="5452611" w="10603286">
                <a:moveTo>
                  <a:pt x="0" y="0"/>
                </a:moveTo>
                <a:lnTo>
                  <a:pt x="10603287" y="0"/>
                </a:lnTo>
                <a:lnTo>
                  <a:pt x="10603287" y="5452611"/>
                </a:lnTo>
                <a:lnTo>
                  <a:pt x="0" y="5452611"/>
                </a:lnTo>
                <a:lnTo>
                  <a:pt x="0" y="0"/>
                </a:lnTo>
                <a:close/>
              </a:path>
            </a:pathLst>
          </a:custGeom>
          <a:blipFill rotWithShape="1">
            <a:blip r:embed="rId4">
              <a:alphaModFix/>
            </a:blip>
            <a:stretch>
              <a:fillRect b="0" l="0" r="0" t="0"/>
            </a:stretch>
          </a:blipFill>
          <a:ln>
            <a:noFill/>
          </a:ln>
        </p:spPr>
      </p:sp>
      <p:sp>
        <p:nvSpPr>
          <p:cNvPr id="270" name="Google Shape;270;p12"/>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3. THIẾT KẾ HỆ THỐNG</a:t>
            </a:r>
            <a:endParaRPr/>
          </a:p>
        </p:txBody>
      </p:sp>
      <p:sp>
        <p:nvSpPr>
          <p:cNvPr id="271" name="Google Shape;271;p12"/>
          <p:cNvSpPr txBox="1"/>
          <p:nvPr/>
        </p:nvSpPr>
        <p:spPr>
          <a:xfrm>
            <a:off x="777679" y="2053456"/>
            <a:ext cx="10879931" cy="7219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000000"/>
                </a:solidFill>
                <a:latin typeface="Roboto"/>
                <a:ea typeface="Roboto"/>
                <a:cs typeface="Roboto"/>
                <a:sym typeface="Roboto"/>
              </a:rPr>
              <a:t>LƯỢC ĐỒ LỚP (CLASS DIAGRAM)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75" name="Shape 275"/>
        <p:cNvGrpSpPr/>
        <p:nvPr/>
      </p:nvGrpSpPr>
      <p:grpSpPr>
        <a:xfrm>
          <a:off x="0" y="0"/>
          <a:ext cx="0" cy="0"/>
          <a:chOff x="0" y="0"/>
          <a:chExt cx="0" cy="0"/>
        </a:xfrm>
      </p:grpSpPr>
      <p:grpSp>
        <p:nvGrpSpPr>
          <p:cNvPr id="276" name="Google Shape;276;p13"/>
          <p:cNvGrpSpPr/>
          <p:nvPr/>
        </p:nvGrpSpPr>
        <p:grpSpPr>
          <a:xfrm rot="5400000">
            <a:off x="9965485" y="4036412"/>
            <a:ext cx="6830823" cy="2513752"/>
            <a:chOff x="0" y="-57150"/>
            <a:chExt cx="1799065" cy="662058"/>
          </a:xfrm>
        </p:grpSpPr>
        <p:sp>
          <p:nvSpPr>
            <p:cNvPr id="277" name="Google Shape;277;p13"/>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278" name="Google Shape;278;p13"/>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9" name="Google Shape;279;p13"/>
          <p:cNvGrpSpPr/>
          <p:nvPr/>
        </p:nvGrpSpPr>
        <p:grpSpPr>
          <a:xfrm>
            <a:off x="-2319007" y="-1288543"/>
            <a:ext cx="22497532" cy="2317243"/>
            <a:chOff x="0" y="-57150"/>
            <a:chExt cx="5925276" cy="610303"/>
          </a:xfrm>
        </p:grpSpPr>
        <p:sp>
          <p:nvSpPr>
            <p:cNvPr id="280" name="Google Shape;280;p13"/>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281" name="Google Shape;281;p13"/>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82" name="Google Shape;282;p13"/>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283" name="Google Shape;283;p13"/>
          <p:cNvSpPr/>
          <p:nvPr/>
        </p:nvSpPr>
        <p:spPr>
          <a:xfrm>
            <a:off x="1610573" y="3257097"/>
            <a:ext cx="9214143" cy="5725179"/>
          </a:xfrm>
          <a:custGeom>
            <a:rect b="b" l="l" r="r" t="t"/>
            <a:pathLst>
              <a:path extrusionOk="0" h="5725179" w="9214143">
                <a:moveTo>
                  <a:pt x="0" y="0"/>
                </a:moveTo>
                <a:lnTo>
                  <a:pt x="9214144" y="0"/>
                </a:lnTo>
                <a:lnTo>
                  <a:pt x="9214144" y="5725179"/>
                </a:lnTo>
                <a:lnTo>
                  <a:pt x="0" y="5725179"/>
                </a:lnTo>
                <a:lnTo>
                  <a:pt x="0" y="0"/>
                </a:lnTo>
                <a:close/>
              </a:path>
            </a:pathLst>
          </a:custGeom>
          <a:blipFill rotWithShape="1">
            <a:blip r:embed="rId4">
              <a:alphaModFix/>
            </a:blip>
            <a:stretch>
              <a:fillRect b="0" l="0" r="0" t="0"/>
            </a:stretch>
          </a:blipFill>
          <a:ln>
            <a:noFill/>
          </a:ln>
        </p:spPr>
      </p:sp>
      <p:sp>
        <p:nvSpPr>
          <p:cNvPr id="284" name="Google Shape;284;p13"/>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3. THIẾT KẾ HỆ THỐNG</a:t>
            </a:r>
            <a:endParaRPr/>
          </a:p>
        </p:txBody>
      </p:sp>
      <p:sp>
        <p:nvSpPr>
          <p:cNvPr id="285" name="Google Shape;285;p13"/>
          <p:cNvSpPr txBox="1"/>
          <p:nvPr/>
        </p:nvSpPr>
        <p:spPr>
          <a:xfrm>
            <a:off x="3873608" y="2140557"/>
            <a:ext cx="4511516" cy="7219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000000"/>
                </a:solidFill>
                <a:latin typeface="Roboto"/>
                <a:ea typeface="Roboto"/>
                <a:cs typeface="Roboto"/>
                <a:sym typeface="Roboto"/>
              </a:rPr>
              <a:t>LƯỢC ĐỒ ERD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89" name="Shape 289"/>
        <p:cNvGrpSpPr/>
        <p:nvPr/>
      </p:nvGrpSpPr>
      <p:grpSpPr>
        <a:xfrm>
          <a:off x="0" y="0"/>
          <a:ext cx="0" cy="0"/>
          <a:chOff x="0" y="0"/>
          <a:chExt cx="0" cy="0"/>
        </a:xfrm>
      </p:grpSpPr>
      <p:grpSp>
        <p:nvGrpSpPr>
          <p:cNvPr id="290" name="Google Shape;290;p14"/>
          <p:cNvGrpSpPr/>
          <p:nvPr/>
        </p:nvGrpSpPr>
        <p:grpSpPr>
          <a:xfrm>
            <a:off x="3744852" y="4202591"/>
            <a:ext cx="10749819" cy="2317243"/>
            <a:chOff x="0" y="-57150"/>
            <a:chExt cx="2831228" cy="610303"/>
          </a:xfrm>
        </p:grpSpPr>
        <p:sp>
          <p:nvSpPr>
            <p:cNvPr id="291" name="Google Shape;291;p14"/>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292" name="Google Shape;292;p14"/>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3" name="Google Shape;293;p14"/>
          <p:cNvSpPr txBox="1"/>
          <p:nvPr/>
        </p:nvSpPr>
        <p:spPr>
          <a:xfrm>
            <a:off x="2940384" y="4426295"/>
            <a:ext cx="12358756" cy="186775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10841" u="none" cap="none" strike="noStrike">
                <a:solidFill>
                  <a:srgbClr val="E8F0FF"/>
                </a:solidFill>
                <a:latin typeface="Raleway"/>
                <a:ea typeface="Raleway"/>
                <a:cs typeface="Raleway"/>
                <a:sym typeface="Raleway"/>
              </a:rPr>
              <a:t>4. DEMO</a:t>
            </a:r>
            <a:endParaRPr/>
          </a:p>
        </p:txBody>
      </p:sp>
      <p:grpSp>
        <p:nvGrpSpPr>
          <p:cNvPr id="294" name="Google Shape;294;p14"/>
          <p:cNvGrpSpPr/>
          <p:nvPr/>
        </p:nvGrpSpPr>
        <p:grpSpPr>
          <a:xfrm>
            <a:off x="11010076" y="9019883"/>
            <a:ext cx="10749819" cy="2317243"/>
            <a:chOff x="0" y="-57150"/>
            <a:chExt cx="2831228" cy="610303"/>
          </a:xfrm>
        </p:grpSpPr>
        <p:sp>
          <p:nvSpPr>
            <p:cNvPr id="295" name="Google Shape;295;p14"/>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296" name="Google Shape;296;p14"/>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7" name="Google Shape;297;p14"/>
          <p:cNvGrpSpPr/>
          <p:nvPr/>
        </p:nvGrpSpPr>
        <p:grpSpPr>
          <a:xfrm>
            <a:off x="-3341957" y="-1267117"/>
            <a:ext cx="10749819" cy="2317243"/>
            <a:chOff x="0" y="-57150"/>
            <a:chExt cx="2831228" cy="610303"/>
          </a:xfrm>
        </p:grpSpPr>
        <p:sp>
          <p:nvSpPr>
            <p:cNvPr id="298" name="Google Shape;298;p14"/>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299" name="Google Shape;299;p14"/>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0" name="Google Shape;300;p14"/>
          <p:cNvSpPr/>
          <p:nvPr/>
        </p:nvSpPr>
        <p:spPr>
          <a:xfrm>
            <a:off x="1324454" y="7821437"/>
            <a:ext cx="2008504" cy="1099200"/>
          </a:xfrm>
          <a:custGeom>
            <a:rect b="b" l="l" r="r" t="t"/>
            <a:pathLst>
              <a:path extrusionOk="0" h="1099200" w="2008504">
                <a:moveTo>
                  <a:pt x="0" y="0"/>
                </a:moveTo>
                <a:lnTo>
                  <a:pt x="2008505" y="0"/>
                </a:lnTo>
                <a:lnTo>
                  <a:pt x="2008505" y="1099199"/>
                </a:lnTo>
                <a:lnTo>
                  <a:pt x="0" y="1099199"/>
                </a:lnTo>
                <a:lnTo>
                  <a:pt x="0" y="0"/>
                </a:lnTo>
                <a:close/>
              </a:path>
            </a:pathLst>
          </a:custGeom>
          <a:blipFill rotWithShape="1">
            <a:blip r:embed="rId3">
              <a:alphaModFix/>
            </a:blip>
            <a:stretch>
              <a:fillRect b="0" l="0" r="0" t="0"/>
            </a:stretch>
          </a:blipFill>
          <a:ln>
            <a:noFill/>
          </a:ln>
        </p:spPr>
      </p:sp>
      <p:sp>
        <p:nvSpPr>
          <p:cNvPr id="301" name="Google Shape;301;p14"/>
          <p:cNvSpPr/>
          <p:nvPr/>
        </p:nvSpPr>
        <p:spPr>
          <a:xfrm>
            <a:off x="14929161" y="1512007"/>
            <a:ext cx="2008504" cy="1099200"/>
          </a:xfrm>
          <a:custGeom>
            <a:rect b="b" l="l" r="r" t="t"/>
            <a:pathLst>
              <a:path extrusionOk="0" h="1099200" w="2008504">
                <a:moveTo>
                  <a:pt x="0" y="0"/>
                </a:moveTo>
                <a:lnTo>
                  <a:pt x="2008505" y="0"/>
                </a:lnTo>
                <a:lnTo>
                  <a:pt x="2008505" y="1099200"/>
                </a:lnTo>
                <a:lnTo>
                  <a:pt x="0" y="10992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pSp>
        <p:nvGrpSpPr>
          <p:cNvPr id="306" name="Google Shape;306;p15"/>
          <p:cNvGrpSpPr/>
          <p:nvPr/>
        </p:nvGrpSpPr>
        <p:grpSpPr>
          <a:xfrm>
            <a:off x="-557211" y="-907085"/>
            <a:ext cx="14233150" cy="12001917"/>
            <a:chOff x="0" y="-57150"/>
            <a:chExt cx="3748649" cy="3160999"/>
          </a:xfrm>
        </p:grpSpPr>
        <p:sp>
          <p:nvSpPr>
            <p:cNvPr id="307" name="Google Shape;307;p15"/>
            <p:cNvSpPr/>
            <p:nvPr/>
          </p:nvSpPr>
          <p:spPr>
            <a:xfrm>
              <a:off x="0" y="0"/>
              <a:ext cx="3748649" cy="3103849"/>
            </a:xfrm>
            <a:custGeom>
              <a:rect b="b" l="l" r="r" t="t"/>
              <a:pathLst>
                <a:path extrusionOk="0" h="3103849" w="3748649">
                  <a:moveTo>
                    <a:pt x="0" y="0"/>
                  </a:moveTo>
                  <a:lnTo>
                    <a:pt x="3748649" y="0"/>
                  </a:lnTo>
                  <a:lnTo>
                    <a:pt x="3748649" y="3103849"/>
                  </a:lnTo>
                  <a:lnTo>
                    <a:pt x="0" y="3103849"/>
                  </a:lnTo>
                  <a:close/>
                </a:path>
              </a:pathLst>
            </a:custGeom>
            <a:solidFill>
              <a:srgbClr val="272B64"/>
            </a:solidFill>
            <a:ln>
              <a:noFill/>
            </a:ln>
          </p:spPr>
        </p:sp>
        <p:sp>
          <p:nvSpPr>
            <p:cNvPr id="308" name="Google Shape;308;p15"/>
            <p:cNvSpPr txBox="1"/>
            <p:nvPr/>
          </p:nvSpPr>
          <p:spPr>
            <a:xfrm>
              <a:off x="0" y="-57150"/>
              <a:ext cx="3748649" cy="3160999"/>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09" name="Google Shape;309;p15"/>
          <p:cNvPicPr preferRelativeResize="0"/>
          <p:nvPr/>
        </p:nvPicPr>
        <p:blipFill rotWithShape="1">
          <a:blip r:embed="rId3">
            <a:alphaModFix/>
          </a:blip>
          <a:srcRect b="0" l="29121" r="29121" t="0"/>
          <a:stretch/>
        </p:blipFill>
        <p:spPr>
          <a:xfrm>
            <a:off x="10614300" y="-690094"/>
            <a:ext cx="8133762" cy="11305710"/>
          </a:xfrm>
          <a:prstGeom prst="rect">
            <a:avLst/>
          </a:prstGeom>
          <a:noFill/>
          <a:ln>
            <a:noFill/>
          </a:ln>
        </p:spPr>
      </p:pic>
      <p:sp>
        <p:nvSpPr>
          <p:cNvPr id="310" name="Google Shape;310;p15"/>
          <p:cNvSpPr/>
          <p:nvPr/>
        </p:nvSpPr>
        <p:spPr>
          <a:xfrm>
            <a:off x="1028700" y="8708700"/>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311" name="Google Shape;311;p15"/>
          <p:cNvSpPr txBox="1"/>
          <p:nvPr/>
        </p:nvSpPr>
        <p:spPr>
          <a:xfrm>
            <a:off x="607273" y="606425"/>
            <a:ext cx="5952091"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E8ECF0"/>
                </a:solidFill>
                <a:latin typeface="Roboto"/>
                <a:ea typeface="Roboto"/>
                <a:cs typeface="Roboto"/>
                <a:sym typeface="Roboto"/>
              </a:rPr>
              <a:t>1.KẾT QUẢ ĐẠT ĐƯỢC</a:t>
            </a:r>
            <a:endParaRPr/>
          </a:p>
        </p:txBody>
      </p:sp>
      <p:sp>
        <p:nvSpPr>
          <p:cNvPr id="312" name="Google Shape;312;p15"/>
          <p:cNvSpPr txBox="1"/>
          <p:nvPr/>
        </p:nvSpPr>
        <p:spPr>
          <a:xfrm>
            <a:off x="348160" y="1299210"/>
            <a:ext cx="10266140" cy="795909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i="0" lang="en-US" sz="2400" u="none" cap="none" strike="noStrike">
                <a:solidFill>
                  <a:srgbClr val="E8ECF0"/>
                </a:solidFill>
                <a:latin typeface="Raleway"/>
                <a:ea typeface="Raleway"/>
                <a:cs typeface="Raleway"/>
                <a:sym typeface="Raleway"/>
              </a:rPr>
              <a:t>Ứng dụng đã giải quyết một số vấn đề quan trọng được đặt ra từ ban đầu như sau:</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Quản lý sản phẩm nông sản: Theo dõi sản lượng, tồn kho, và thông tin chi tiết về từng sản phẩm.</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Quản lý đơn hàng: Xử lý giao dịch mua bán nông sản và theo dõi trạng thái vận chuyển.</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Quản lý người dùng: Quản lý tài khoản, quyền hạn của người dùng (nông dân, doanh nghiệp, khách hàng).</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Báo cáo và phân tích dữ liệu: Hỗ trợ người quản trị theo dõi và đánh giá hiệu quả kinh doanh.</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Đề xuất sản phẩm và dịch vụ: Đưa ra gợi ý dựa trên dữ liệu hành vi người dùng.</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Sử dụng Spring Security để bảo vệ dữ liệu và kiểm soát quyền truy cập, đảm bảo an toàn cho người dùng.</a:t>
            </a:r>
            <a:endParaRPr/>
          </a:p>
          <a:p>
            <a:pPr indent="-259079" lvl="1" marL="518160" marR="0" rtl="0" algn="l">
              <a:lnSpc>
                <a:spcPct val="139958"/>
              </a:lnSpc>
              <a:spcBef>
                <a:spcPts val="0"/>
              </a:spcBef>
              <a:spcAft>
                <a:spcPts val="0"/>
              </a:spcAft>
              <a:buClr>
                <a:srgbClr val="E8ECF0"/>
              </a:buClr>
              <a:buSzPts val="2400"/>
              <a:buFont typeface="Arial"/>
              <a:buChar char="•"/>
            </a:pPr>
            <a:r>
              <a:rPr b="0" i="0" lang="en-US" sz="2400" u="none" cap="none" strike="noStrike">
                <a:solidFill>
                  <a:srgbClr val="E8ECF0"/>
                </a:solidFill>
                <a:latin typeface="Raleway"/>
                <a:ea typeface="Raleway"/>
                <a:cs typeface="Raleway"/>
                <a:sym typeface="Raleway"/>
              </a:rPr>
              <a:t>Mục tiêu ban đầu là tạo ra một sản phẩm linh hoạt, dễ dàng thay đổi hoặc thêm bớt các tính năng mới..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16"/>
          <p:cNvGrpSpPr/>
          <p:nvPr/>
        </p:nvGrpSpPr>
        <p:grpSpPr>
          <a:xfrm>
            <a:off x="-599661" y="-766312"/>
            <a:ext cx="14233245" cy="12001997"/>
            <a:chOff x="0" y="-57150"/>
            <a:chExt cx="3748649" cy="3160999"/>
          </a:xfrm>
        </p:grpSpPr>
        <p:sp>
          <p:nvSpPr>
            <p:cNvPr id="318" name="Google Shape;318;p16"/>
            <p:cNvSpPr/>
            <p:nvPr/>
          </p:nvSpPr>
          <p:spPr>
            <a:xfrm>
              <a:off x="0" y="0"/>
              <a:ext cx="3748649" cy="3103849"/>
            </a:xfrm>
            <a:custGeom>
              <a:rect b="b" l="l" r="r" t="t"/>
              <a:pathLst>
                <a:path extrusionOk="0" h="3103849" w="3748649">
                  <a:moveTo>
                    <a:pt x="0" y="0"/>
                  </a:moveTo>
                  <a:lnTo>
                    <a:pt x="3748649" y="0"/>
                  </a:lnTo>
                  <a:lnTo>
                    <a:pt x="3748649" y="3103849"/>
                  </a:lnTo>
                  <a:lnTo>
                    <a:pt x="0" y="3103849"/>
                  </a:lnTo>
                  <a:close/>
                </a:path>
              </a:pathLst>
            </a:custGeom>
            <a:solidFill>
              <a:srgbClr val="272B64"/>
            </a:solidFill>
            <a:ln>
              <a:noFill/>
            </a:ln>
          </p:spPr>
        </p:sp>
        <p:sp>
          <p:nvSpPr>
            <p:cNvPr id="319" name="Google Shape;319;p16"/>
            <p:cNvSpPr txBox="1"/>
            <p:nvPr/>
          </p:nvSpPr>
          <p:spPr>
            <a:xfrm>
              <a:off x="0" y="-57150"/>
              <a:ext cx="3748649" cy="3160999"/>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20" name="Google Shape;320;p16"/>
          <p:cNvPicPr preferRelativeResize="0"/>
          <p:nvPr/>
        </p:nvPicPr>
        <p:blipFill rotWithShape="1">
          <a:blip r:embed="rId3">
            <a:alphaModFix/>
          </a:blip>
          <a:srcRect b="0" l="29121" r="29121" t="0"/>
          <a:stretch/>
        </p:blipFill>
        <p:spPr>
          <a:xfrm>
            <a:off x="10614300" y="-690094"/>
            <a:ext cx="8133762" cy="11305710"/>
          </a:xfrm>
          <a:prstGeom prst="rect">
            <a:avLst/>
          </a:prstGeom>
          <a:noFill/>
          <a:ln>
            <a:noFill/>
          </a:ln>
        </p:spPr>
      </p:pic>
      <p:sp>
        <p:nvSpPr>
          <p:cNvPr id="321" name="Google Shape;321;p16"/>
          <p:cNvSpPr/>
          <p:nvPr/>
        </p:nvSpPr>
        <p:spPr>
          <a:xfrm>
            <a:off x="1028700" y="8708700"/>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322" name="Google Shape;322;p16"/>
          <p:cNvSpPr txBox="1"/>
          <p:nvPr/>
        </p:nvSpPr>
        <p:spPr>
          <a:xfrm>
            <a:off x="607273" y="606425"/>
            <a:ext cx="5952091"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E8ECF0"/>
                </a:solidFill>
                <a:latin typeface="Roboto"/>
                <a:ea typeface="Roboto"/>
                <a:cs typeface="Roboto"/>
                <a:sym typeface="Roboto"/>
              </a:rPr>
              <a:t>2.ƯU KHUYẾT ĐIỂM</a:t>
            </a:r>
            <a:endParaRPr/>
          </a:p>
        </p:txBody>
      </p:sp>
      <p:sp>
        <p:nvSpPr>
          <p:cNvPr id="323" name="Google Shape;323;p16"/>
          <p:cNvSpPr txBox="1"/>
          <p:nvPr/>
        </p:nvSpPr>
        <p:spPr>
          <a:xfrm>
            <a:off x="1231400" y="1470025"/>
            <a:ext cx="8115300" cy="57705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E8ECF0"/>
                </a:solidFill>
                <a:latin typeface="Raleway"/>
                <a:ea typeface="Raleway"/>
                <a:cs typeface="Raleway"/>
                <a:sym typeface="Raleway"/>
              </a:rPr>
              <a:t>Những ưu điểm nổi bật của ứng dụng:</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Tìm kiếm và lọc sản phẩm</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Có chức năng "Yêu thích sản phẩm</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Chi tiết sản phẩm</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Bình luận và nhận xét</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Đánh giá trang web</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Giỏ hàng và thanh toán</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Khuyến mãi và giảm giá</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Có gửi mail xác thực khi khách hàng đăng ký tài khoản hoặc đặt hàng</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Xem lịch sử đơn hàng</a:t>
            </a:r>
            <a:endParaRPr/>
          </a:p>
        </p:txBody>
      </p:sp>
      <p:sp>
        <p:nvSpPr>
          <p:cNvPr id="324" name="Google Shape;324;p16"/>
          <p:cNvSpPr txBox="1"/>
          <p:nvPr/>
        </p:nvSpPr>
        <p:spPr>
          <a:xfrm>
            <a:off x="1231400" y="7473950"/>
            <a:ext cx="9382800" cy="20004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E8ECF0"/>
                </a:solidFill>
                <a:latin typeface="Raleway"/>
                <a:ea typeface="Raleway"/>
                <a:cs typeface="Raleway"/>
                <a:sym typeface="Raleway"/>
              </a:rPr>
              <a:t> Khuyết điểm:</a:t>
            </a:r>
            <a:endParaRPr b="1" sz="2499">
              <a:solidFill>
                <a:srgbClr val="E8ECF0"/>
              </a:solidFill>
              <a:latin typeface="Raleway"/>
              <a:ea typeface="Raleway"/>
              <a:cs typeface="Raleway"/>
              <a:sym typeface="Raleway"/>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Giao diện vẫn chưa quá đẹp mắt và hiệu suất tải còn kém. Nghiệp vụ còn nhiều sai sót.</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Phương thức thanh toán online còn chưa hoàn thiện.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17"/>
          <p:cNvGrpSpPr/>
          <p:nvPr/>
        </p:nvGrpSpPr>
        <p:grpSpPr>
          <a:xfrm>
            <a:off x="-557211" y="-907085"/>
            <a:ext cx="14233150" cy="12001917"/>
            <a:chOff x="0" y="-57150"/>
            <a:chExt cx="3748649" cy="3160999"/>
          </a:xfrm>
        </p:grpSpPr>
        <p:sp>
          <p:nvSpPr>
            <p:cNvPr id="330" name="Google Shape;330;p17"/>
            <p:cNvSpPr/>
            <p:nvPr/>
          </p:nvSpPr>
          <p:spPr>
            <a:xfrm>
              <a:off x="0" y="0"/>
              <a:ext cx="3748649" cy="3103849"/>
            </a:xfrm>
            <a:custGeom>
              <a:rect b="b" l="l" r="r" t="t"/>
              <a:pathLst>
                <a:path extrusionOk="0" h="3103849" w="3748649">
                  <a:moveTo>
                    <a:pt x="0" y="0"/>
                  </a:moveTo>
                  <a:lnTo>
                    <a:pt x="3748649" y="0"/>
                  </a:lnTo>
                  <a:lnTo>
                    <a:pt x="3748649" y="3103849"/>
                  </a:lnTo>
                  <a:lnTo>
                    <a:pt x="0" y="3103849"/>
                  </a:lnTo>
                  <a:close/>
                </a:path>
              </a:pathLst>
            </a:custGeom>
            <a:solidFill>
              <a:srgbClr val="272B64"/>
            </a:solidFill>
            <a:ln>
              <a:noFill/>
            </a:ln>
          </p:spPr>
        </p:sp>
        <p:sp>
          <p:nvSpPr>
            <p:cNvPr id="331" name="Google Shape;331;p17"/>
            <p:cNvSpPr txBox="1"/>
            <p:nvPr/>
          </p:nvSpPr>
          <p:spPr>
            <a:xfrm>
              <a:off x="0" y="-57150"/>
              <a:ext cx="3748649" cy="3160999"/>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32" name="Google Shape;332;p17"/>
          <p:cNvPicPr preferRelativeResize="0"/>
          <p:nvPr/>
        </p:nvPicPr>
        <p:blipFill rotWithShape="1">
          <a:blip r:embed="rId3">
            <a:alphaModFix/>
          </a:blip>
          <a:srcRect b="0" l="29121" r="29121" t="0"/>
          <a:stretch/>
        </p:blipFill>
        <p:spPr>
          <a:xfrm>
            <a:off x="10614300" y="-690094"/>
            <a:ext cx="8133762" cy="11305710"/>
          </a:xfrm>
          <a:prstGeom prst="rect">
            <a:avLst/>
          </a:prstGeom>
          <a:noFill/>
          <a:ln>
            <a:noFill/>
          </a:ln>
        </p:spPr>
      </p:pic>
      <p:sp>
        <p:nvSpPr>
          <p:cNvPr id="333" name="Google Shape;333;p17"/>
          <p:cNvSpPr/>
          <p:nvPr/>
        </p:nvSpPr>
        <p:spPr>
          <a:xfrm>
            <a:off x="1028700" y="8708700"/>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334" name="Google Shape;334;p17"/>
          <p:cNvSpPr txBox="1"/>
          <p:nvPr/>
        </p:nvSpPr>
        <p:spPr>
          <a:xfrm>
            <a:off x="607273" y="2101340"/>
            <a:ext cx="5952091"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E8ECF0"/>
                </a:solidFill>
                <a:latin typeface="Roboto"/>
                <a:ea typeface="Roboto"/>
                <a:cs typeface="Roboto"/>
                <a:sym typeface="Roboto"/>
              </a:rPr>
              <a:t>3. BÀI HỌC KINH NGHIỆM</a:t>
            </a:r>
            <a:endParaRPr/>
          </a:p>
        </p:txBody>
      </p:sp>
      <p:sp>
        <p:nvSpPr>
          <p:cNvPr id="335" name="Google Shape;335;p17"/>
          <p:cNvSpPr txBox="1"/>
          <p:nvPr/>
        </p:nvSpPr>
        <p:spPr>
          <a:xfrm>
            <a:off x="1028700" y="2833137"/>
            <a:ext cx="8799413" cy="612775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E8ECF0"/>
                </a:solidFill>
                <a:latin typeface="Raleway"/>
                <a:ea typeface="Raleway"/>
                <a:cs typeface="Raleway"/>
                <a:sym typeface="Raleway"/>
              </a:rPr>
              <a:t>   Quá trình phát triển ứng dụng lớn với thời gian giới hạn đã mang lại nhiều bài học quý giá. Để nâng cao trình độ, lập trình viên cần kỷ luật và kiên trì luyện tập hàng ngày, vì kiến thức lập trình rất bao la. Khả năng tự nghiên cứu, đặc biệt từ tài liệu gốc tiếng Anh và cộng đồng lập trình viên, là yếu tố quan trọng. Học hỏi từ những người giỏi hơn sẽ giúp tiến bộ nhanh chóng. Cuối cùng, hãy kiên nhẫn, chia nhỏ các nhiệm vụ phức tạp và thực hiện có kế hoạch, vì mọi khó khăn đều có thể vượt qua nếu làm việc có phương pháp.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grpSp>
        <p:nvGrpSpPr>
          <p:cNvPr id="340" name="Google Shape;340;p18"/>
          <p:cNvGrpSpPr/>
          <p:nvPr/>
        </p:nvGrpSpPr>
        <p:grpSpPr>
          <a:xfrm>
            <a:off x="-557211" y="-907085"/>
            <a:ext cx="14233150" cy="12001917"/>
            <a:chOff x="0" y="-57150"/>
            <a:chExt cx="3748649" cy="3160999"/>
          </a:xfrm>
        </p:grpSpPr>
        <p:sp>
          <p:nvSpPr>
            <p:cNvPr id="341" name="Google Shape;341;p18"/>
            <p:cNvSpPr/>
            <p:nvPr/>
          </p:nvSpPr>
          <p:spPr>
            <a:xfrm>
              <a:off x="0" y="0"/>
              <a:ext cx="3748649" cy="3103849"/>
            </a:xfrm>
            <a:custGeom>
              <a:rect b="b" l="l" r="r" t="t"/>
              <a:pathLst>
                <a:path extrusionOk="0" h="3103849" w="3748649">
                  <a:moveTo>
                    <a:pt x="0" y="0"/>
                  </a:moveTo>
                  <a:lnTo>
                    <a:pt x="3748649" y="0"/>
                  </a:lnTo>
                  <a:lnTo>
                    <a:pt x="3748649" y="3103849"/>
                  </a:lnTo>
                  <a:lnTo>
                    <a:pt x="0" y="3103849"/>
                  </a:lnTo>
                  <a:close/>
                </a:path>
              </a:pathLst>
            </a:custGeom>
            <a:solidFill>
              <a:srgbClr val="272B64"/>
            </a:solidFill>
            <a:ln>
              <a:noFill/>
            </a:ln>
          </p:spPr>
        </p:sp>
        <p:sp>
          <p:nvSpPr>
            <p:cNvPr id="342" name="Google Shape;342;p18"/>
            <p:cNvSpPr txBox="1"/>
            <p:nvPr/>
          </p:nvSpPr>
          <p:spPr>
            <a:xfrm>
              <a:off x="0" y="-57150"/>
              <a:ext cx="3748649" cy="3160999"/>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43" name="Google Shape;343;p18"/>
          <p:cNvPicPr preferRelativeResize="0"/>
          <p:nvPr/>
        </p:nvPicPr>
        <p:blipFill rotWithShape="1">
          <a:blip r:embed="rId3">
            <a:alphaModFix/>
          </a:blip>
          <a:srcRect b="0" l="29121" r="29121" t="0"/>
          <a:stretch/>
        </p:blipFill>
        <p:spPr>
          <a:xfrm>
            <a:off x="10614300" y="-690094"/>
            <a:ext cx="8133762" cy="11305710"/>
          </a:xfrm>
          <a:prstGeom prst="rect">
            <a:avLst/>
          </a:prstGeom>
          <a:noFill/>
          <a:ln>
            <a:noFill/>
          </a:ln>
        </p:spPr>
      </p:pic>
      <p:sp>
        <p:nvSpPr>
          <p:cNvPr id="344" name="Google Shape;344;p18"/>
          <p:cNvSpPr/>
          <p:nvPr/>
        </p:nvSpPr>
        <p:spPr>
          <a:xfrm>
            <a:off x="1028700" y="8708700"/>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345" name="Google Shape;345;p18"/>
          <p:cNvSpPr txBox="1"/>
          <p:nvPr/>
        </p:nvSpPr>
        <p:spPr>
          <a:xfrm>
            <a:off x="1190864" y="2101340"/>
            <a:ext cx="4609201"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E8ECF0"/>
                </a:solidFill>
                <a:latin typeface="Roboto"/>
                <a:ea typeface="Roboto"/>
                <a:cs typeface="Roboto"/>
                <a:sym typeface="Roboto"/>
              </a:rPr>
              <a:t>4. HƯỚNG PHÁT TRIỂN</a:t>
            </a:r>
            <a:endParaRPr/>
          </a:p>
        </p:txBody>
      </p:sp>
      <p:sp>
        <p:nvSpPr>
          <p:cNvPr id="346" name="Google Shape;346;p18"/>
          <p:cNvSpPr txBox="1"/>
          <p:nvPr/>
        </p:nvSpPr>
        <p:spPr>
          <a:xfrm>
            <a:off x="1028700" y="2833137"/>
            <a:ext cx="8799413" cy="5689600"/>
          </a:xfrm>
          <a:prstGeom prst="rect">
            <a:avLst/>
          </a:prstGeom>
          <a:noFill/>
          <a:ln>
            <a:noFill/>
          </a:ln>
        </p:spPr>
        <p:txBody>
          <a:bodyPr anchorCtr="0" anchor="t" bIns="0" lIns="0" spcFirstLastPara="1" rIns="0" wrap="square" tIns="0">
            <a:spAutoFit/>
          </a:bodyPr>
          <a:lstStyle/>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Thiết kế giao diện trực quan hơn: Cải thiện giao diện thân thiện với người dùng, đặc biệt tập trung vào việc hỗ trợ nông dân và doanh nghiệp ít quen thuộc với công nghệ. Tối ưu hóa cho thiết bị di động để người dùng dễ dàng quản lý hoạt động mọi lúc, mọi nơi.</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Hỗ trợ đa ngôn ngữ: Tích hợp các ngôn ngữ khác nhau để phù hợp với người dùng ở nhiều khu vực.</a:t>
            </a:r>
            <a:endParaRPr/>
          </a:p>
          <a:p>
            <a:pPr indent="-269874" lvl="1" marL="539749" marR="0" rtl="0" algn="l">
              <a:lnSpc>
                <a:spcPct val="140016"/>
              </a:lnSpc>
              <a:spcBef>
                <a:spcPts val="0"/>
              </a:spcBef>
              <a:spcAft>
                <a:spcPts val="0"/>
              </a:spcAft>
              <a:buClr>
                <a:srgbClr val="E8ECF0"/>
              </a:buClr>
              <a:buSzPts val="2499"/>
              <a:buFont typeface="Arial"/>
              <a:buChar char="•"/>
            </a:pPr>
            <a:r>
              <a:rPr b="0" i="0" lang="en-US" sz="2499" u="none" cap="none" strike="noStrike">
                <a:solidFill>
                  <a:srgbClr val="E8ECF0"/>
                </a:solidFill>
                <a:latin typeface="Raleway"/>
                <a:ea typeface="Raleway"/>
                <a:cs typeface="Raleway"/>
                <a:sym typeface="Raleway"/>
              </a:rPr>
              <a:t>Deploy lên host internet để sản phẩm được sử dụng thực tế</a:t>
            </a:r>
            <a:endParaRPr/>
          </a:p>
          <a:p>
            <a:pPr indent="0" lvl="0" marL="0" marR="0" rtl="0" algn="l">
              <a:lnSpc>
                <a:spcPct val="140016"/>
              </a:lnSpc>
              <a:spcBef>
                <a:spcPts val="0"/>
              </a:spcBef>
              <a:spcAft>
                <a:spcPts val="0"/>
              </a:spcAft>
              <a:buNone/>
            </a:pPr>
            <a:r>
              <a:t/>
            </a:r>
            <a:endParaRPr b="0" i="0" sz="2499" u="none" cap="none" strike="noStrike">
              <a:solidFill>
                <a:srgbClr val="E8ECF0"/>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350" name="Shape 350"/>
        <p:cNvGrpSpPr/>
        <p:nvPr/>
      </p:nvGrpSpPr>
      <p:grpSpPr>
        <a:xfrm>
          <a:off x="0" y="0"/>
          <a:ext cx="0" cy="0"/>
          <a:chOff x="0" y="0"/>
          <a:chExt cx="0" cy="0"/>
        </a:xfrm>
      </p:grpSpPr>
      <p:grpSp>
        <p:nvGrpSpPr>
          <p:cNvPr id="351" name="Google Shape;351;p19"/>
          <p:cNvGrpSpPr/>
          <p:nvPr/>
        </p:nvGrpSpPr>
        <p:grpSpPr>
          <a:xfrm>
            <a:off x="3744852" y="4202591"/>
            <a:ext cx="10749819" cy="2317243"/>
            <a:chOff x="0" y="-57150"/>
            <a:chExt cx="2831228" cy="610303"/>
          </a:xfrm>
        </p:grpSpPr>
        <p:sp>
          <p:nvSpPr>
            <p:cNvPr id="352" name="Google Shape;352;p19"/>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353" name="Google Shape;353;p19"/>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4" name="Google Shape;354;p19"/>
          <p:cNvSpPr txBox="1"/>
          <p:nvPr/>
        </p:nvSpPr>
        <p:spPr>
          <a:xfrm>
            <a:off x="2940384" y="4426295"/>
            <a:ext cx="12358756" cy="186775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10841" u="none" cap="none" strike="noStrike">
                <a:solidFill>
                  <a:srgbClr val="E8F0FF"/>
                </a:solidFill>
                <a:latin typeface="Raleway"/>
                <a:ea typeface="Raleway"/>
                <a:cs typeface="Raleway"/>
                <a:sym typeface="Raleway"/>
              </a:rPr>
              <a:t>THANK YOU</a:t>
            </a:r>
            <a:endParaRPr/>
          </a:p>
        </p:txBody>
      </p:sp>
      <p:grpSp>
        <p:nvGrpSpPr>
          <p:cNvPr id="355" name="Google Shape;355;p19"/>
          <p:cNvGrpSpPr/>
          <p:nvPr/>
        </p:nvGrpSpPr>
        <p:grpSpPr>
          <a:xfrm>
            <a:off x="11010076" y="9019883"/>
            <a:ext cx="10749819" cy="2317243"/>
            <a:chOff x="0" y="-57150"/>
            <a:chExt cx="2831228" cy="610303"/>
          </a:xfrm>
        </p:grpSpPr>
        <p:sp>
          <p:nvSpPr>
            <p:cNvPr id="356" name="Google Shape;356;p19"/>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357" name="Google Shape;357;p19"/>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8" name="Google Shape;358;p19"/>
          <p:cNvGrpSpPr/>
          <p:nvPr/>
        </p:nvGrpSpPr>
        <p:grpSpPr>
          <a:xfrm>
            <a:off x="-3341957" y="-1267117"/>
            <a:ext cx="10749819" cy="2317243"/>
            <a:chOff x="0" y="-57150"/>
            <a:chExt cx="2831228" cy="610303"/>
          </a:xfrm>
        </p:grpSpPr>
        <p:sp>
          <p:nvSpPr>
            <p:cNvPr id="359" name="Google Shape;359;p19"/>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360" name="Google Shape;360;p19"/>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1" name="Google Shape;361;p19"/>
          <p:cNvSpPr/>
          <p:nvPr/>
        </p:nvSpPr>
        <p:spPr>
          <a:xfrm>
            <a:off x="1324454" y="7821437"/>
            <a:ext cx="2008504" cy="1099200"/>
          </a:xfrm>
          <a:custGeom>
            <a:rect b="b" l="l" r="r" t="t"/>
            <a:pathLst>
              <a:path extrusionOk="0" h="1099200" w="2008504">
                <a:moveTo>
                  <a:pt x="0" y="0"/>
                </a:moveTo>
                <a:lnTo>
                  <a:pt x="2008505" y="0"/>
                </a:lnTo>
                <a:lnTo>
                  <a:pt x="2008505" y="1099199"/>
                </a:lnTo>
                <a:lnTo>
                  <a:pt x="0" y="1099199"/>
                </a:lnTo>
                <a:lnTo>
                  <a:pt x="0" y="0"/>
                </a:lnTo>
                <a:close/>
              </a:path>
            </a:pathLst>
          </a:custGeom>
          <a:blipFill rotWithShape="1">
            <a:blip r:embed="rId3">
              <a:alphaModFix/>
            </a:blip>
            <a:stretch>
              <a:fillRect b="0" l="0" r="0" t="0"/>
            </a:stretch>
          </a:blipFill>
          <a:ln>
            <a:noFill/>
          </a:ln>
        </p:spPr>
      </p:sp>
      <p:sp>
        <p:nvSpPr>
          <p:cNvPr id="362" name="Google Shape;362;p19"/>
          <p:cNvSpPr/>
          <p:nvPr/>
        </p:nvSpPr>
        <p:spPr>
          <a:xfrm>
            <a:off x="14929161" y="1512007"/>
            <a:ext cx="2008504" cy="1099200"/>
          </a:xfrm>
          <a:custGeom>
            <a:rect b="b" l="l" r="r" t="t"/>
            <a:pathLst>
              <a:path extrusionOk="0" h="1099200" w="2008504">
                <a:moveTo>
                  <a:pt x="0" y="0"/>
                </a:moveTo>
                <a:lnTo>
                  <a:pt x="2008505" y="0"/>
                </a:lnTo>
                <a:lnTo>
                  <a:pt x="2008505" y="1099200"/>
                </a:lnTo>
                <a:lnTo>
                  <a:pt x="0" y="10992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04" name="Shape 104"/>
        <p:cNvGrpSpPr/>
        <p:nvPr/>
      </p:nvGrpSpPr>
      <p:grpSpPr>
        <a:xfrm>
          <a:off x="0" y="0"/>
          <a:ext cx="0" cy="0"/>
          <a:chOff x="0" y="0"/>
          <a:chExt cx="0" cy="0"/>
        </a:xfrm>
      </p:grpSpPr>
      <p:grpSp>
        <p:nvGrpSpPr>
          <p:cNvPr id="105" name="Google Shape;105;p2"/>
          <p:cNvGrpSpPr/>
          <p:nvPr/>
        </p:nvGrpSpPr>
        <p:grpSpPr>
          <a:xfrm>
            <a:off x="7455414" y="8659936"/>
            <a:ext cx="10184208" cy="1268471"/>
            <a:chOff x="0" y="-47625"/>
            <a:chExt cx="2682261" cy="334083"/>
          </a:xfrm>
        </p:grpSpPr>
        <p:sp>
          <p:nvSpPr>
            <p:cNvPr id="106" name="Google Shape;106;p2"/>
            <p:cNvSpPr/>
            <p:nvPr/>
          </p:nvSpPr>
          <p:spPr>
            <a:xfrm>
              <a:off x="0" y="0"/>
              <a:ext cx="2682261" cy="286458"/>
            </a:xfrm>
            <a:custGeom>
              <a:rect b="b" l="l" r="r" t="t"/>
              <a:pathLst>
                <a:path extrusionOk="0" h="286458" w="2682261">
                  <a:moveTo>
                    <a:pt x="0" y="0"/>
                  </a:moveTo>
                  <a:lnTo>
                    <a:pt x="2682261" y="0"/>
                  </a:lnTo>
                  <a:lnTo>
                    <a:pt x="2682261" y="286458"/>
                  </a:lnTo>
                  <a:lnTo>
                    <a:pt x="0" y="286458"/>
                  </a:lnTo>
                  <a:close/>
                </a:path>
              </a:pathLst>
            </a:custGeom>
            <a:solidFill>
              <a:srgbClr val="272B64"/>
            </a:solidFill>
            <a:ln>
              <a:noFill/>
            </a:ln>
          </p:spPr>
        </p:sp>
        <p:sp>
          <p:nvSpPr>
            <p:cNvPr id="107" name="Google Shape;107;p2"/>
            <p:cNvSpPr txBox="1"/>
            <p:nvPr/>
          </p:nvSpPr>
          <p:spPr>
            <a:xfrm>
              <a:off x="0" y="-47625"/>
              <a:ext cx="2682261" cy="33408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2"/>
          <p:cNvGrpSpPr/>
          <p:nvPr/>
        </p:nvGrpSpPr>
        <p:grpSpPr>
          <a:xfrm>
            <a:off x="-1296058" y="-659150"/>
            <a:ext cx="10184208" cy="1687850"/>
            <a:chOff x="0" y="-47625"/>
            <a:chExt cx="2682261" cy="444537"/>
          </a:xfrm>
        </p:grpSpPr>
        <p:sp>
          <p:nvSpPr>
            <p:cNvPr id="109" name="Google Shape;109;p2"/>
            <p:cNvSpPr/>
            <p:nvPr/>
          </p:nvSpPr>
          <p:spPr>
            <a:xfrm>
              <a:off x="0" y="0"/>
              <a:ext cx="2682261" cy="396912"/>
            </a:xfrm>
            <a:custGeom>
              <a:rect b="b" l="l" r="r" t="t"/>
              <a:pathLst>
                <a:path extrusionOk="0" h="396912" w="2682261">
                  <a:moveTo>
                    <a:pt x="0" y="0"/>
                  </a:moveTo>
                  <a:lnTo>
                    <a:pt x="2682261" y="0"/>
                  </a:lnTo>
                  <a:lnTo>
                    <a:pt x="2682261" y="396912"/>
                  </a:lnTo>
                  <a:lnTo>
                    <a:pt x="0" y="396912"/>
                  </a:lnTo>
                  <a:close/>
                </a:path>
              </a:pathLst>
            </a:custGeom>
            <a:solidFill>
              <a:srgbClr val="272B64"/>
            </a:solidFill>
            <a:ln>
              <a:noFill/>
            </a:ln>
          </p:spPr>
        </p:sp>
        <p:sp>
          <p:nvSpPr>
            <p:cNvPr id="110" name="Google Shape;110;p2"/>
            <p:cNvSpPr txBox="1"/>
            <p:nvPr/>
          </p:nvSpPr>
          <p:spPr>
            <a:xfrm>
              <a:off x="0" y="-47625"/>
              <a:ext cx="2682261" cy="444537"/>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1" name="Google Shape;111;p2"/>
          <p:cNvPicPr preferRelativeResize="0"/>
          <p:nvPr/>
        </p:nvPicPr>
        <p:blipFill rotWithShape="1">
          <a:blip r:embed="rId3">
            <a:alphaModFix/>
          </a:blip>
          <a:srcRect b="0" l="30259" r="30259" t="0"/>
          <a:stretch/>
        </p:blipFill>
        <p:spPr>
          <a:xfrm>
            <a:off x="11379966" y="609321"/>
            <a:ext cx="6168426" cy="8775263"/>
          </a:xfrm>
          <a:prstGeom prst="rect">
            <a:avLst/>
          </a:prstGeom>
          <a:noFill/>
          <a:ln>
            <a:noFill/>
          </a:ln>
        </p:spPr>
      </p:pic>
      <p:sp>
        <p:nvSpPr>
          <p:cNvPr id="112" name="Google Shape;112;p2"/>
          <p:cNvSpPr txBox="1"/>
          <p:nvPr/>
        </p:nvSpPr>
        <p:spPr>
          <a:xfrm>
            <a:off x="1028700" y="1973991"/>
            <a:ext cx="8382234" cy="8731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00" u="none" cap="none" strike="noStrike">
                <a:solidFill>
                  <a:srgbClr val="00384D"/>
                </a:solidFill>
                <a:latin typeface="Raleway"/>
                <a:ea typeface="Raleway"/>
                <a:cs typeface="Raleway"/>
                <a:sym typeface="Raleway"/>
              </a:rPr>
              <a:t>KHÓA LUẬN TỐT NGHIỆP</a:t>
            </a:r>
            <a:endParaRPr/>
          </a:p>
        </p:txBody>
      </p:sp>
      <p:sp>
        <p:nvSpPr>
          <p:cNvPr id="113" name="Google Shape;113;p2"/>
          <p:cNvSpPr txBox="1"/>
          <p:nvPr/>
        </p:nvSpPr>
        <p:spPr>
          <a:xfrm>
            <a:off x="1535111" y="4501002"/>
            <a:ext cx="5035008" cy="564749"/>
          </a:xfrm>
          <a:prstGeom prst="rect">
            <a:avLst/>
          </a:prstGeom>
          <a:noFill/>
          <a:ln>
            <a:noFill/>
          </a:ln>
        </p:spPr>
        <p:txBody>
          <a:bodyPr anchorCtr="0" anchor="t" bIns="0" lIns="0" spcFirstLastPara="1" rIns="0" wrap="square" tIns="0">
            <a:spAutoFit/>
          </a:bodyPr>
          <a:lstStyle/>
          <a:p>
            <a:pPr indent="-352542" lvl="1" marL="705085" marR="0" rtl="0" algn="l">
              <a:lnSpc>
                <a:spcPct val="140030"/>
              </a:lnSpc>
              <a:spcBef>
                <a:spcPts val="0"/>
              </a:spcBef>
              <a:spcAft>
                <a:spcPts val="0"/>
              </a:spcAft>
              <a:buClr>
                <a:srgbClr val="00384D"/>
              </a:buClr>
              <a:buSzPts val="3265"/>
              <a:buFont typeface="Arial"/>
              <a:buChar char="•"/>
            </a:pPr>
            <a:r>
              <a:rPr b="0" i="0" lang="en-US" sz="3265" u="none" cap="none" strike="noStrike">
                <a:solidFill>
                  <a:srgbClr val="00384D"/>
                </a:solidFill>
                <a:latin typeface="Raleway"/>
                <a:ea typeface="Raleway"/>
                <a:cs typeface="Raleway"/>
                <a:sym typeface="Raleway"/>
              </a:rPr>
              <a:t>CƠ SỞ LÝ THUYẾT</a:t>
            </a:r>
            <a:endParaRPr/>
          </a:p>
        </p:txBody>
      </p:sp>
      <p:sp>
        <p:nvSpPr>
          <p:cNvPr id="114" name="Google Shape;114;p2"/>
          <p:cNvSpPr txBox="1"/>
          <p:nvPr/>
        </p:nvSpPr>
        <p:spPr>
          <a:xfrm>
            <a:off x="1535111" y="3189557"/>
            <a:ext cx="5035008" cy="564749"/>
          </a:xfrm>
          <a:prstGeom prst="rect">
            <a:avLst/>
          </a:prstGeom>
          <a:noFill/>
          <a:ln>
            <a:noFill/>
          </a:ln>
        </p:spPr>
        <p:txBody>
          <a:bodyPr anchorCtr="0" anchor="t" bIns="0" lIns="0" spcFirstLastPara="1" rIns="0" wrap="square" tIns="0">
            <a:spAutoFit/>
          </a:bodyPr>
          <a:lstStyle/>
          <a:p>
            <a:pPr indent="0" lvl="0" marL="0" marR="0" rtl="0" algn="l">
              <a:lnSpc>
                <a:spcPct val="140030"/>
              </a:lnSpc>
              <a:spcBef>
                <a:spcPts val="0"/>
              </a:spcBef>
              <a:spcAft>
                <a:spcPts val="0"/>
              </a:spcAft>
              <a:buNone/>
            </a:pPr>
            <a:r>
              <a:rPr b="1" i="0" lang="en-US" sz="3265" u="none" cap="none" strike="noStrike">
                <a:solidFill>
                  <a:srgbClr val="00384D"/>
                </a:solidFill>
                <a:latin typeface="Raleway"/>
                <a:ea typeface="Raleway"/>
                <a:cs typeface="Raleway"/>
                <a:sym typeface="Raleway"/>
              </a:rPr>
              <a:t>PHẦN MỞ ĐẦU</a:t>
            </a:r>
            <a:endParaRPr/>
          </a:p>
        </p:txBody>
      </p:sp>
      <p:sp>
        <p:nvSpPr>
          <p:cNvPr id="115" name="Google Shape;115;p2"/>
          <p:cNvSpPr txBox="1"/>
          <p:nvPr/>
        </p:nvSpPr>
        <p:spPr>
          <a:xfrm>
            <a:off x="1535111" y="3801931"/>
            <a:ext cx="5035008" cy="564749"/>
          </a:xfrm>
          <a:prstGeom prst="rect">
            <a:avLst/>
          </a:prstGeom>
          <a:noFill/>
          <a:ln>
            <a:noFill/>
          </a:ln>
        </p:spPr>
        <p:txBody>
          <a:bodyPr anchorCtr="0" anchor="t" bIns="0" lIns="0" spcFirstLastPara="1" rIns="0" wrap="square" tIns="0">
            <a:spAutoFit/>
          </a:bodyPr>
          <a:lstStyle/>
          <a:p>
            <a:pPr indent="0" lvl="0" marL="0" marR="0" rtl="0" algn="l">
              <a:lnSpc>
                <a:spcPct val="140030"/>
              </a:lnSpc>
              <a:spcBef>
                <a:spcPts val="0"/>
              </a:spcBef>
              <a:spcAft>
                <a:spcPts val="0"/>
              </a:spcAft>
              <a:buNone/>
            </a:pPr>
            <a:r>
              <a:rPr b="1" i="0" lang="en-US" sz="3265" u="none" cap="none" strike="noStrike">
                <a:solidFill>
                  <a:srgbClr val="00384D"/>
                </a:solidFill>
                <a:latin typeface="Raleway"/>
                <a:ea typeface="Raleway"/>
                <a:cs typeface="Raleway"/>
                <a:sym typeface="Raleway"/>
              </a:rPr>
              <a:t>PHẦN NỘI DUNG</a:t>
            </a:r>
            <a:endParaRPr/>
          </a:p>
        </p:txBody>
      </p:sp>
      <p:sp>
        <p:nvSpPr>
          <p:cNvPr id="116" name="Google Shape;116;p2"/>
          <p:cNvSpPr txBox="1"/>
          <p:nvPr/>
        </p:nvSpPr>
        <p:spPr>
          <a:xfrm>
            <a:off x="1535111" y="7854263"/>
            <a:ext cx="5035008" cy="564749"/>
          </a:xfrm>
          <a:prstGeom prst="rect">
            <a:avLst/>
          </a:prstGeom>
          <a:noFill/>
          <a:ln>
            <a:noFill/>
          </a:ln>
        </p:spPr>
        <p:txBody>
          <a:bodyPr anchorCtr="0" anchor="t" bIns="0" lIns="0" spcFirstLastPara="1" rIns="0" wrap="square" tIns="0">
            <a:spAutoFit/>
          </a:bodyPr>
          <a:lstStyle/>
          <a:p>
            <a:pPr indent="0" lvl="0" marL="0" marR="0" rtl="0" algn="l">
              <a:lnSpc>
                <a:spcPct val="140030"/>
              </a:lnSpc>
              <a:spcBef>
                <a:spcPts val="0"/>
              </a:spcBef>
              <a:spcAft>
                <a:spcPts val="0"/>
              </a:spcAft>
              <a:buNone/>
            </a:pPr>
            <a:r>
              <a:rPr b="1" i="0" lang="en-US" sz="3265" u="none" cap="none" strike="noStrike">
                <a:solidFill>
                  <a:srgbClr val="00384D"/>
                </a:solidFill>
                <a:latin typeface="Raleway"/>
                <a:ea typeface="Raleway"/>
                <a:cs typeface="Raleway"/>
                <a:sym typeface="Raleway"/>
              </a:rPr>
              <a:t>PHẦN KẾT LUẬN</a:t>
            </a:r>
            <a:endParaRPr/>
          </a:p>
        </p:txBody>
      </p:sp>
      <p:sp>
        <p:nvSpPr>
          <p:cNvPr id="117" name="Google Shape;117;p2"/>
          <p:cNvSpPr/>
          <p:nvPr/>
        </p:nvSpPr>
        <p:spPr>
          <a:xfrm>
            <a:off x="1028700" y="8708700"/>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118" name="Google Shape;118;p2"/>
          <p:cNvSpPr txBox="1"/>
          <p:nvPr/>
        </p:nvSpPr>
        <p:spPr>
          <a:xfrm>
            <a:off x="1535111" y="5313400"/>
            <a:ext cx="8529687" cy="564749"/>
          </a:xfrm>
          <a:prstGeom prst="rect">
            <a:avLst/>
          </a:prstGeom>
          <a:noFill/>
          <a:ln>
            <a:noFill/>
          </a:ln>
        </p:spPr>
        <p:txBody>
          <a:bodyPr anchorCtr="0" anchor="t" bIns="0" lIns="0" spcFirstLastPara="1" rIns="0" wrap="square" tIns="0">
            <a:spAutoFit/>
          </a:bodyPr>
          <a:lstStyle/>
          <a:p>
            <a:pPr indent="-352542" lvl="1" marL="705085" marR="0" rtl="0" algn="l">
              <a:lnSpc>
                <a:spcPct val="140030"/>
              </a:lnSpc>
              <a:spcBef>
                <a:spcPts val="0"/>
              </a:spcBef>
              <a:spcAft>
                <a:spcPts val="0"/>
              </a:spcAft>
              <a:buClr>
                <a:srgbClr val="00384D"/>
              </a:buClr>
              <a:buSzPts val="3265"/>
              <a:buFont typeface="Arial"/>
              <a:buChar char="•"/>
            </a:pPr>
            <a:r>
              <a:rPr b="0" i="0" lang="en-US" sz="3265" u="none" cap="none" strike="noStrike">
                <a:solidFill>
                  <a:srgbClr val="00384D"/>
                </a:solidFill>
                <a:latin typeface="Raleway"/>
                <a:ea typeface="Raleway"/>
                <a:cs typeface="Raleway"/>
                <a:sym typeface="Raleway"/>
              </a:rPr>
              <a:t>XÁC ĐỊNH VÀ MÔ HÌNH HÓA YÊU CẦU</a:t>
            </a:r>
            <a:endParaRPr/>
          </a:p>
        </p:txBody>
      </p:sp>
      <p:sp>
        <p:nvSpPr>
          <p:cNvPr id="119" name="Google Shape;119;p2"/>
          <p:cNvSpPr txBox="1"/>
          <p:nvPr/>
        </p:nvSpPr>
        <p:spPr>
          <a:xfrm>
            <a:off x="1535111" y="6153266"/>
            <a:ext cx="8529687" cy="564749"/>
          </a:xfrm>
          <a:prstGeom prst="rect">
            <a:avLst/>
          </a:prstGeom>
          <a:noFill/>
          <a:ln>
            <a:noFill/>
          </a:ln>
        </p:spPr>
        <p:txBody>
          <a:bodyPr anchorCtr="0" anchor="t" bIns="0" lIns="0" spcFirstLastPara="1" rIns="0" wrap="square" tIns="0">
            <a:spAutoFit/>
          </a:bodyPr>
          <a:lstStyle/>
          <a:p>
            <a:pPr indent="-352542" lvl="1" marL="705085" marR="0" rtl="0" algn="l">
              <a:lnSpc>
                <a:spcPct val="140030"/>
              </a:lnSpc>
              <a:spcBef>
                <a:spcPts val="0"/>
              </a:spcBef>
              <a:spcAft>
                <a:spcPts val="0"/>
              </a:spcAft>
              <a:buClr>
                <a:srgbClr val="00384D"/>
              </a:buClr>
              <a:buSzPts val="3265"/>
              <a:buFont typeface="Arial"/>
              <a:buChar char="•"/>
            </a:pPr>
            <a:r>
              <a:rPr b="0" i="0" lang="en-US" sz="3265" u="none" cap="none" strike="noStrike">
                <a:solidFill>
                  <a:srgbClr val="00384D"/>
                </a:solidFill>
                <a:latin typeface="Raleway"/>
                <a:ea typeface="Raleway"/>
                <a:cs typeface="Raleway"/>
                <a:sym typeface="Raleway"/>
              </a:rPr>
              <a:t>THIẾT KẾ HỆ THỐNG</a:t>
            </a:r>
            <a:endParaRPr/>
          </a:p>
        </p:txBody>
      </p:sp>
      <p:sp>
        <p:nvSpPr>
          <p:cNvPr id="120" name="Google Shape;120;p2"/>
          <p:cNvSpPr txBox="1"/>
          <p:nvPr/>
        </p:nvSpPr>
        <p:spPr>
          <a:xfrm>
            <a:off x="1535111" y="7013290"/>
            <a:ext cx="8529687" cy="564749"/>
          </a:xfrm>
          <a:prstGeom prst="rect">
            <a:avLst/>
          </a:prstGeom>
          <a:noFill/>
          <a:ln>
            <a:noFill/>
          </a:ln>
        </p:spPr>
        <p:txBody>
          <a:bodyPr anchorCtr="0" anchor="t" bIns="0" lIns="0" spcFirstLastPara="1" rIns="0" wrap="square" tIns="0">
            <a:spAutoFit/>
          </a:bodyPr>
          <a:lstStyle/>
          <a:p>
            <a:pPr indent="-352542" lvl="1" marL="705085" marR="0" rtl="0" algn="l">
              <a:lnSpc>
                <a:spcPct val="140030"/>
              </a:lnSpc>
              <a:spcBef>
                <a:spcPts val="0"/>
              </a:spcBef>
              <a:spcAft>
                <a:spcPts val="0"/>
              </a:spcAft>
              <a:buClr>
                <a:srgbClr val="00384D"/>
              </a:buClr>
              <a:buSzPts val="3265"/>
              <a:buFont typeface="Arial"/>
              <a:buChar char="•"/>
            </a:pPr>
            <a:r>
              <a:rPr b="0" i="0" lang="en-US" sz="3265" u="none" cap="none" strike="noStrike">
                <a:solidFill>
                  <a:srgbClr val="00384D"/>
                </a:solidFill>
                <a:latin typeface="Raleway"/>
                <a:ea typeface="Raleway"/>
                <a:cs typeface="Raleway"/>
                <a:sym typeface="Raleway"/>
              </a:rPr>
              <a:t> KẾT QUẢ PHÁT TRIỂN ỨNG DỤNG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24" name="Shape 124"/>
        <p:cNvGrpSpPr/>
        <p:nvPr/>
      </p:nvGrpSpPr>
      <p:grpSpPr>
        <a:xfrm>
          <a:off x="0" y="0"/>
          <a:ext cx="0" cy="0"/>
          <a:chOff x="0" y="0"/>
          <a:chExt cx="0" cy="0"/>
        </a:xfrm>
      </p:grpSpPr>
      <p:grpSp>
        <p:nvGrpSpPr>
          <p:cNvPr id="125" name="Google Shape;125;p3"/>
          <p:cNvGrpSpPr/>
          <p:nvPr/>
        </p:nvGrpSpPr>
        <p:grpSpPr>
          <a:xfrm>
            <a:off x="-2726078" y="2895362"/>
            <a:ext cx="10749819" cy="9251043"/>
            <a:chOff x="0" y="-57150"/>
            <a:chExt cx="2831228" cy="2436489"/>
          </a:xfrm>
        </p:grpSpPr>
        <p:sp>
          <p:nvSpPr>
            <p:cNvPr id="126" name="Google Shape;126;p3"/>
            <p:cNvSpPr/>
            <p:nvPr/>
          </p:nvSpPr>
          <p:spPr>
            <a:xfrm>
              <a:off x="0" y="0"/>
              <a:ext cx="2831228" cy="2379339"/>
            </a:xfrm>
            <a:custGeom>
              <a:rect b="b" l="l" r="r" t="t"/>
              <a:pathLst>
                <a:path extrusionOk="0" h="2379339" w="2831228">
                  <a:moveTo>
                    <a:pt x="0" y="0"/>
                  </a:moveTo>
                  <a:lnTo>
                    <a:pt x="2831228" y="0"/>
                  </a:lnTo>
                  <a:lnTo>
                    <a:pt x="2831228" y="2379339"/>
                  </a:lnTo>
                  <a:lnTo>
                    <a:pt x="0" y="2379339"/>
                  </a:lnTo>
                  <a:close/>
                </a:path>
              </a:pathLst>
            </a:custGeom>
            <a:solidFill>
              <a:srgbClr val="272B64"/>
            </a:solidFill>
            <a:ln>
              <a:noFill/>
            </a:ln>
          </p:spPr>
        </p:sp>
        <p:sp>
          <p:nvSpPr>
            <p:cNvPr id="127" name="Google Shape;127;p3"/>
            <p:cNvSpPr txBox="1"/>
            <p:nvPr/>
          </p:nvSpPr>
          <p:spPr>
            <a:xfrm>
              <a:off x="0" y="-57150"/>
              <a:ext cx="2831228" cy="2436489"/>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28" name="Google Shape;128;p3"/>
          <p:cNvPicPr preferRelativeResize="0"/>
          <p:nvPr/>
        </p:nvPicPr>
        <p:blipFill rotWithShape="1">
          <a:blip r:embed="rId3">
            <a:alphaModFix/>
          </a:blip>
          <a:srcRect b="0" l="15397" r="43837" t="0"/>
          <a:stretch/>
        </p:blipFill>
        <p:spPr>
          <a:xfrm>
            <a:off x="1043099" y="1028700"/>
            <a:ext cx="7253535" cy="8229600"/>
          </a:xfrm>
          <a:prstGeom prst="rect">
            <a:avLst/>
          </a:prstGeom>
          <a:noFill/>
          <a:ln>
            <a:noFill/>
          </a:ln>
        </p:spPr>
      </p:pic>
      <p:sp>
        <p:nvSpPr>
          <p:cNvPr id="129" name="Google Shape;129;p3"/>
          <p:cNvSpPr txBox="1"/>
          <p:nvPr/>
        </p:nvSpPr>
        <p:spPr>
          <a:xfrm>
            <a:off x="9144000" y="2710359"/>
            <a:ext cx="8582898" cy="6056876"/>
          </a:xfrm>
          <a:prstGeom prst="rect">
            <a:avLst/>
          </a:prstGeom>
          <a:noFill/>
          <a:ln>
            <a:noFill/>
          </a:ln>
        </p:spPr>
        <p:txBody>
          <a:bodyPr anchorCtr="0" anchor="t" bIns="0" lIns="0" spcFirstLastPara="1" rIns="0" wrap="square" tIns="0">
            <a:spAutoFit/>
          </a:bodyPr>
          <a:lstStyle/>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Phát triển hệ thống thương mại điện tử:</a:t>
            </a:r>
            <a:r>
              <a:rPr b="0" i="0" lang="en-US" sz="2665" u="none" cap="none" strike="noStrike">
                <a:solidFill>
                  <a:srgbClr val="272B64"/>
                </a:solidFill>
                <a:latin typeface="Raleway"/>
                <a:ea typeface="Raleway"/>
                <a:cs typeface="Raleway"/>
                <a:sym typeface="Raleway"/>
              </a:rPr>
              <a:t> Xây dựng ứng dụng web có khả năng mở rộng, dễ bảo trì và phù hợp với triển khai thực tế trong doanh nghiệp.</a:t>
            </a:r>
            <a:endParaRPr/>
          </a:p>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Nâng cao trải nghiệm người dùng:</a:t>
            </a:r>
            <a:r>
              <a:rPr b="0" i="0" lang="en-US" sz="2665" u="none" cap="none" strike="noStrike">
                <a:solidFill>
                  <a:srgbClr val="272B64"/>
                </a:solidFill>
                <a:latin typeface="Raleway"/>
                <a:ea typeface="Raleway"/>
                <a:cs typeface="Raleway"/>
                <a:sym typeface="Raleway"/>
              </a:rPr>
              <a:t> Cung cấp giao diện thân thiện, tính năng tìm kiếm thông minh, đề xuất sản phẩm và thanh toán an toàn.</a:t>
            </a:r>
            <a:endParaRPr/>
          </a:p>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Ứng dụng công nghệ hiện đại:</a:t>
            </a:r>
            <a:r>
              <a:rPr b="0" i="0" lang="en-US" sz="2665" u="none" cap="none" strike="noStrike">
                <a:solidFill>
                  <a:srgbClr val="272B64"/>
                </a:solidFill>
                <a:latin typeface="Raleway"/>
                <a:ea typeface="Raleway"/>
                <a:cs typeface="Raleway"/>
                <a:sym typeface="Raleway"/>
              </a:rPr>
              <a:t> Sử dụng Spring Boot để đảm bảo hệ thống ổn định, linh hoạt và bảo mật.</a:t>
            </a:r>
            <a:endParaRPr/>
          </a:p>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Tạo hệ sinh thái thực phẩm sạch:</a:t>
            </a:r>
            <a:r>
              <a:rPr b="0" i="0" lang="en-US" sz="2665" u="none" cap="none" strike="noStrike">
                <a:solidFill>
                  <a:srgbClr val="272B64"/>
                </a:solidFill>
                <a:latin typeface="Raleway"/>
                <a:ea typeface="Raleway"/>
                <a:cs typeface="Raleway"/>
                <a:sym typeface="Raleway"/>
              </a:rPr>
              <a:t> Kết nối người tiêu dùng với nhà cung cấp sản phẩm sạch, góp phần nâng cao chất lượng cuộc sống.</a:t>
            </a:r>
            <a:endParaRPr/>
          </a:p>
        </p:txBody>
      </p:sp>
      <p:grpSp>
        <p:nvGrpSpPr>
          <p:cNvPr id="130" name="Google Shape;130;p3"/>
          <p:cNvGrpSpPr/>
          <p:nvPr/>
        </p:nvGrpSpPr>
        <p:grpSpPr>
          <a:xfrm>
            <a:off x="11037025" y="-1267117"/>
            <a:ext cx="10749819" cy="2317243"/>
            <a:chOff x="0" y="-57150"/>
            <a:chExt cx="2831228" cy="610303"/>
          </a:xfrm>
        </p:grpSpPr>
        <p:sp>
          <p:nvSpPr>
            <p:cNvPr id="131" name="Google Shape;131;p3"/>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132" name="Google Shape;132;p3"/>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3"/>
          <p:cNvSpPr txBox="1"/>
          <p:nvPr/>
        </p:nvSpPr>
        <p:spPr>
          <a:xfrm>
            <a:off x="8799454" y="1678791"/>
            <a:ext cx="5343175" cy="8731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5000" u="none" cap="none" strike="noStrike">
                <a:solidFill>
                  <a:srgbClr val="31356E"/>
                </a:solidFill>
                <a:latin typeface="Raleway"/>
                <a:ea typeface="Raleway"/>
                <a:cs typeface="Raleway"/>
                <a:sym typeface="Raleway"/>
              </a:rPr>
              <a:t>Mục tiêu đề tài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37" name="Shape 137"/>
        <p:cNvGrpSpPr/>
        <p:nvPr/>
      </p:nvGrpSpPr>
      <p:grpSpPr>
        <a:xfrm>
          <a:off x="0" y="0"/>
          <a:ext cx="0" cy="0"/>
          <a:chOff x="0" y="0"/>
          <a:chExt cx="0" cy="0"/>
        </a:xfrm>
      </p:grpSpPr>
      <p:grpSp>
        <p:nvGrpSpPr>
          <p:cNvPr id="138" name="Google Shape;138;p4"/>
          <p:cNvGrpSpPr/>
          <p:nvPr/>
        </p:nvGrpSpPr>
        <p:grpSpPr>
          <a:xfrm>
            <a:off x="-2726078" y="2895362"/>
            <a:ext cx="10749819" cy="9251043"/>
            <a:chOff x="0" y="-57150"/>
            <a:chExt cx="2831228" cy="2436489"/>
          </a:xfrm>
        </p:grpSpPr>
        <p:sp>
          <p:nvSpPr>
            <p:cNvPr id="139" name="Google Shape;139;p4"/>
            <p:cNvSpPr/>
            <p:nvPr/>
          </p:nvSpPr>
          <p:spPr>
            <a:xfrm>
              <a:off x="0" y="0"/>
              <a:ext cx="2831228" cy="2379339"/>
            </a:xfrm>
            <a:custGeom>
              <a:rect b="b" l="l" r="r" t="t"/>
              <a:pathLst>
                <a:path extrusionOk="0" h="2379339" w="2831228">
                  <a:moveTo>
                    <a:pt x="0" y="0"/>
                  </a:moveTo>
                  <a:lnTo>
                    <a:pt x="2831228" y="0"/>
                  </a:lnTo>
                  <a:lnTo>
                    <a:pt x="2831228" y="2379339"/>
                  </a:lnTo>
                  <a:lnTo>
                    <a:pt x="0" y="2379339"/>
                  </a:lnTo>
                  <a:close/>
                </a:path>
              </a:pathLst>
            </a:custGeom>
            <a:solidFill>
              <a:srgbClr val="272B64"/>
            </a:solidFill>
            <a:ln>
              <a:noFill/>
            </a:ln>
          </p:spPr>
        </p:sp>
        <p:sp>
          <p:nvSpPr>
            <p:cNvPr id="140" name="Google Shape;140;p4"/>
            <p:cNvSpPr txBox="1"/>
            <p:nvPr/>
          </p:nvSpPr>
          <p:spPr>
            <a:xfrm>
              <a:off x="0" y="-57150"/>
              <a:ext cx="2831228" cy="2436489"/>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41" name="Google Shape;141;p4"/>
          <p:cNvPicPr preferRelativeResize="0"/>
          <p:nvPr/>
        </p:nvPicPr>
        <p:blipFill rotWithShape="1">
          <a:blip r:embed="rId3">
            <a:alphaModFix/>
          </a:blip>
          <a:srcRect b="0" l="15397" r="43837" t="0"/>
          <a:stretch/>
        </p:blipFill>
        <p:spPr>
          <a:xfrm>
            <a:off x="1043099" y="1028700"/>
            <a:ext cx="7253535" cy="8229600"/>
          </a:xfrm>
          <a:prstGeom prst="rect">
            <a:avLst/>
          </a:prstGeom>
          <a:noFill/>
          <a:ln>
            <a:noFill/>
          </a:ln>
        </p:spPr>
      </p:pic>
      <p:sp>
        <p:nvSpPr>
          <p:cNvPr id="142" name="Google Shape;142;p4"/>
          <p:cNvSpPr txBox="1"/>
          <p:nvPr/>
        </p:nvSpPr>
        <p:spPr>
          <a:xfrm>
            <a:off x="9144000" y="2805999"/>
            <a:ext cx="8582898" cy="6056876"/>
          </a:xfrm>
          <a:prstGeom prst="rect">
            <a:avLst/>
          </a:prstGeom>
          <a:noFill/>
          <a:ln>
            <a:noFill/>
          </a:ln>
        </p:spPr>
        <p:txBody>
          <a:bodyPr anchorCtr="0" anchor="t" bIns="0" lIns="0" spcFirstLastPara="1" rIns="0" wrap="square" tIns="0">
            <a:spAutoFit/>
          </a:bodyPr>
          <a:lstStyle/>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Chức năng người dùng:</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Đăng nhập, đăng ký tài khoản, và đăng xuất.</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Xem danh sách sản phẩm, chi tiết sản phẩm, lọc, sắp xếp, và phân trang.</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Thêm sản phẩm vào giỏ hàng, đặt hàng, và thanh toán.</a:t>
            </a:r>
            <a:endParaRPr/>
          </a:p>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Chức năng quản trị:</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Quản lý danh mục và sản phẩm.</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Tạo khuyến mãi và mã giảm giá cho đơn hàng.</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Quản lý đơn hàng và nhập hàng từ nhà cung cấp.</a:t>
            </a:r>
            <a:endParaRPr/>
          </a:p>
          <a:p>
            <a:pPr indent="-287720" lvl="1" marL="575439" marR="0" rtl="0" algn="just">
              <a:lnSpc>
                <a:spcPct val="140000"/>
              </a:lnSpc>
              <a:spcBef>
                <a:spcPts val="0"/>
              </a:spcBef>
              <a:spcAft>
                <a:spcPts val="0"/>
              </a:spcAft>
              <a:buClr>
                <a:srgbClr val="272B64"/>
              </a:buClr>
              <a:buSzPts val="2665"/>
              <a:buFont typeface="Raleway"/>
              <a:buAutoNum type="arabicPeriod"/>
            </a:pPr>
            <a:r>
              <a:rPr b="1" i="0" lang="en-US" sz="2665" u="none" cap="none" strike="noStrike">
                <a:solidFill>
                  <a:srgbClr val="272B64"/>
                </a:solidFill>
                <a:latin typeface="Raleway"/>
                <a:ea typeface="Raleway"/>
                <a:cs typeface="Raleway"/>
                <a:sym typeface="Raleway"/>
              </a:rPr>
              <a:t>Hỗ trợ quản lý:</a:t>
            </a:r>
            <a:endParaRPr/>
          </a:p>
          <a:p>
            <a:pPr indent="-287720" lvl="1" marL="575439" marR="0" rtl="0" algn="just">
              <a:lnSpc>
                <a:spcPct val="140000"/>
              </a:lnSpc>
              <a:spcBef>
                <a:spcPts val="0"/>
              </a:spcBef>
              <a:spcAft>
                <a:spcPts val="0"/>
              </a:spcAft>
              <a:buClr>
                <a:srgbClr val="272B64"/>
              </a:buClr>
              <a:buSzPts val="2665"/>
              <a:buFont typeface="Arial"/>
              <a:buChar char="•"/>
            </a:pPr>
            <a:r>
              <a:rPr b="0" i="0" lang="en-US" sz="2665" u="none" cap="none" strike="noStrike">
                <a:solidFill>
                  <a:srgbClr val="272B64"/>
                </a:solidFill>
                <a:latin typeface="Raleway"/>
                <a:ea typeface="Raleway"/>
                <a:cs typeface="Raleway"/>
                <a:sym typeface="Raleway"/>
              </a:rPr>
              <a:t>Cung cấp dashboard báo cáo doanh thu để admin theo dõi hiệu quả kinh doanh.</a:t>
            </a:r>
            <a:endParaRPr/>
          </a:p>
        </p:txBody>
      </p:sp>
      <p:grpSp>
        <p:nvGrpSpPr>
          <p:cNvPr id="143" name="Google Shape;143;p4"/>
          <p:cNvGrpSpPr/>
          <p:nvPr/>
        </p:nvGrpSpPr>
        <p:grpSpPr>
          <a:xfrm>
            <a:off x="11037025" y="-1267117"/>
            <a:ext cx="10749819" cy="2317243"/>
            <a:chOff x="0" y="-57150"/>
            <a:chExt cx="2831228" cy="610303"/>
          </a:xfrm>
        </p:grpSpPr>
        <p:sp>
          <p:nvSpPr>
            <p:cNvPr id="144" name="Google Shape;144;p4"/>
            <p:cNvSpPr/>
            <p:nvPr/>
          </p:nvSpPr>
          <p:spPr>
            <a:xfrm>
              <a:off x="0" y="0"/>
              <a:ext cx="2831228" cy="553153"/>
            </a:xfrm>
            <a:custGeom>
              <a:rect b="b" l="l" r="r" t="t"/>
              <a:pathLst>
                <a:path extrusionOk="0" h="553153" w="2831228">
                  <a:moveTo>
                    <a:pt x="0" y="0"/>
                  </a:moveTo>
                  <a:lnTo>
                    <a:pt x="2831228" y="0"/>
                  </a:lnTo>
                  <a:lnTo>
                    <a:pt x="2831228" y="553153"/>
                  </a:lnTo>
                  <a:lnTo>
                    <a:pt x="0" y="553153"/>
                  </a:lnTo>
                  <a:close/>
                </a:path>
              </a:pathLst>
            </a:custGeom>
            <a:solidFill>
              <a:srgbClr val="272B64"/>
            </a:solidFill>
            <a:ln>
              <a:noFill/>
            </a:ln>
          </p:spPr>
        </p:sp>
        <p:sp>
          <p:nvSpPr>
            <p:cNvPr id="145" name="Google Shape;145;p4"/>
            <p:cNvSpPr txBox="1"/>
            <p:nvPr/>
          </p:nvSpPr>
          <p:spPr>
            <a:xfrm>
              <a:off x="0" y="-57150"/>
              <a:ext cx="2831228"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4"/>
          <p:cNvSpPr txBox="1"/>
          <p:nvPr/>
        </p:nvSpPr>
        <p:spPr>
          <a:xfrm>
            <a:off x="8799454" y="1870071"/>
            <a:ext cx="9167339" cy="8731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00" u="none" cap="none" strike="noStrike">
                <a:solidFill>
                  <a:srgbClr val="31356E"/>
                </a:solidFill>
                <a:latin typeface="Raleway"/>
                <a:ea typeface="Raleway"/>
                <a:cs typeface="Raleway"/>
                <a:sym typeface="Raleway"/>
              </a:rPr>
              <a:t>Kết quả dự kiến đạt được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50" name="Shape 150"/>
        <p:cNvGrpSpPr/>
        <p:nvPr/>
      </p:nvGrpSpPr>
      <p:grpSpPr>
        <a:xfrm>
          <a:off x="0" y="0"/>
          <a:ext cx="0" cy="0"/>
          <a:chOff x="0" y="0"/>
          <a:chExt cx="0" cy="0"/>
        </a:xfrm>
      </p:grpSpPr>
      <p:grpSp>
        <p:nvGrpSpPr>
          <p:cNvPr id="151" name="Google Shape;151;p5"/>
          <p:cNvGrpSpPr/>
          <p:nvPr/>
        </p:nvGrpSpPr>
        <p:grpSpPr>
          <a:xfrm rot="5400000">
            <a:off x="9965485" y="4036412"/>
            <a:ext cx="6830823" cy="2513752"/>
            <a:chOff x="0" y="-57150"/>
            <a:chExt cx="1799065" cy="662058"/>
          </a:xfrm>
        </p:grpSpPr>
        <p:sp>
          <p:nvSpPr>
            <p:cNvPr id="152" name="Google Shape;152;p5"/>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153" name="Google Shape;153;p5"/>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4" name="Google Shape;154;p5"/>
          <p:cNvGrpSpPr/>
          <p:nvPr/>
        </p:nvGrpSpPr>
        <p:grpSpPr>
          <a:xfrm>
            <a:off x="-2319007" y="-1288543"/>
            <a:ext cx="22497532" cy="2317243"/>
            <a:chOff x="0" y="-57150"/>
            <a:chExt cx="5925276" cy="610303"/>
          </a:xfrm>
        </p:grpSpPr>
        <p:sp>
          <p:nvSpPr>
            <p:cNvPr id="155" name="Google Shape;155;p5"/>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156" name="Google Shape;156;p5"/>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57" name="Google Shape;157;p5"/>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158" name="Google Shape;158;p5"/>
          <p:cNvSpPr txBox="1"/>
          <p:nvPr/>
        </p:nvSpPr>
        <p:spPr>
          <a:xfrm>
            <a:off x="456108" y="3592081"/>
            <a:ext cx="5384104" cy="657993"/>
          </a:xfrm>
          <a:prstGeom prst="rect">
            <a:avLst/>
          </a:prstGeom>
          <a:noFill/>
          <a:ln>
            <a:noFill/>
          </a:ln>
        </p:spPr>
        <p:txBody>
          <a:bodyPr anchorCtr="0" anchor="t" bIns="0" lIns="0" spcFirstLastPara="1" rIns="0" wrap="square" tIns="0">
            <a:spAutoFit/>
          </a:bodyPr>
          <a:lstStyle/>
          <a:p>
            <a:pPr indent="-401547" lvl="1" marL="803095" marR="0" rtl="0" algn="l">
              <a:lnSpc>
                <a:spcPct val="140048"/>
              </a:lnSpc>
              <a:spcBef>
                <a:spcPts val="0"/>
              </a:spcBef>
              <a:spcAft>
                <a:spcPts val="0"/>
              </a:spcAft>
              <a:buClr>
                <a:srgbClr val="272B64"/>
              </a:buClr>
              <a:buSzPts val="3718"/>
              <a:buFont typeface="Arial"/>
              <a:buChar char="•"/>
            </a:pPr>
            <a:r>
              <a:rPr b="0" i="0" lang="en-US" sz="3718" u="none" cap="none" strike="noStrike">
                <a:solidFill>
                  <a:srgbClr val="272B64"/>
                </a:solidFill>
                <a:latin typeface="Raleway"/>
                <a:ea typeface="Raleway"/>
                <a:cs typeface="Raleway"/>
                <a:sym typeface="Raleway"/>
              </a:rPr>
              <a:t>Giới thiệu Java</a:t>
            </a:r>
            <a:endParaRPr/>
          </a:p>
        </p:txBody>
      </p:sp>
      <p:sp>
        <p:nvSpPr>
          <p:cNvPr id="159" name="Google Shape;159;p5"/>
          <p:cNvSpPr txBox="1"/>
          <p:nvPr/>
        </p:nvSpPr>
        <p:spPr>
          <a:xfrm>
            <a:off x="1250232" y="4259273"/>
            <a:ext cx="4591443" cy="219391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00" u="none" cap="none" strike="noStrike">
                <a:solidFill>
                  <a:srgbClr val="272B64"/>
                </a:solidFill>
                <a:latin typeface="Raleway"/>
                <a:ea typeface="Raleway"/>
                <a:cs typeface="Raleway"/>
                <a:sym typeface="Raleway"/>
              </a:rPr>
              <a:t>Java</a:t>
            </a:r>
            <a:r>
              <a:rPr b="0" i="0" lang="en-US" sz="2500" u="none" cap="none" strike="noStrike">
                <a:solidFill>
                  <a:srgbClr val="272B64"/>
                </a:solidFill>
                <a:latin typeface="Raleway"/>
                <a:ea typeface="Raleway"/>
                <a:cs typeface="Raleway"/>
                <a:sym typeface="Raleway"/>
              </a:rPr>
              <a:t> là một ngôn ngữ lập trình hướng đối tượng, được biết đến với tính đa nền tảng, hiệu năng cao và cộng đồng người dùng lớn mạnh.</a:t>
            </a:r>
            <a:endParaRPr/>
          </a:p>
        </p:txBody>
      </p:sp>
      <p:sp>
        <p:nvSpPr>
          <p:cNvPr id="160" name="Google Shape;160;p5"/>
          <p:cNvSpPr txBox="1"/>
          <p:nvPr/>
        </p:nvSpPr>
        <p:spPr>
          <a:xfrm>
            <a:off x="5988893" y="6662739"/>
            <a:ext cx="5709753" cy="657993"/>
          </a:xfrm>
          <a:prstGeom prst="rect">
            <a:avLst/>
          </a:prstGeom>
          <a:noFill/>
          <a:ln>
            <a:noFill/>
          </a:ln>
        </p:spPr>
        <p:txBody>
          <a:bodyPr anchorCtr="0" anchor="t" bIns="0" lIns="0" spcFirstLastPara="1" rIns="0" wrap="square" tIns="0">
            <a:spAutoFit/>
          </a:bodyPr>
          <a:lstStyle/>
          <a:p>
            <a:pPr indent="-401547" lvl="1" marL="803095" marR="0" rtl="0" algn="l">
              <a:lnSpc>
                <a:spcPct val="140048"/>
              </a:lnSpc>
              <a:spcBef>
                <a:spcPts val="0"/>
              </a:spcBef>
              <a:spcAft>
                <a:spcPts val="0"/>
              </a:spcAft>
              <a:buClr>
                <a:srgbClr val="272B64"/>
              </a:buClr>
              <a:buSzPts val="3718"/>
              <a:buFont typeface="Arial"/>
              <a:buChar char="•"/>
            </a:pPr>
            <a:r>
              <a:rPr b="0" i="0" lang="en-US" sz="3718" u="none" cap="none" strike="noStrike">
                <a:solidFill>
                  <a:srgbClr val="272B64"/>
                </a:solidFill>
                <a:latin typeface="Raleway"/>
                <a:ea typeface="Raleway"/>
                <a:cs typeface="Raleway"/>
                <a:sym typeface="Raleway"/>
              </a:rPr>
              <a:t>Giới thiệu Angular</a:t>
            </a:r>
            <a:endParaRPr/>
          </a:p>
        </p:txBody>
      </p:sp>
      <p:sp>
        <p:nvSpPr>
          <p:cNvPr id="161" name="Google Shape;161;p5"/>
          <p:cNvSpPr txBox="1"/>
          <p:nvPr/>
        </p:nvSpPr>
        <p:spPr>
          <a:xfrm>
            <a:off x="6579719" y="7378374"/>
            <a:ext cx="4926760" cy="131761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500" u="none" cap="none" strike="noStrike">
                <a:solidFill>
                  <a:srgbClr val="272B64"/>
                </a:solidFill>
                <a:latin typeface="Raleway"/>
                <a:ea typeface="Raleway"/>
                <a:cs typeface="Raleway"/>
                <a:sym typeface="Raleway"/>
              </a:rPr>
              <a:t>Angular </a:t>
            </a:r>
            <a:r>
              <a:rPr b="0" i="0" lang="en-US" sz="2500" u="none" cap="none" strike="noStrike">
                <a:solidFill>
                  <a:srgbClr val="272B64"/>
                </a:solidFill>
                <a:latin typeface="Raleway"/>
                <a:ea typeface="Raleway"/>
                <a:cs typeface="Raleway"/>
                <a:sym typeface="Raleway"/>
              </a:rPr>
              <a:t>là framework frontend luôn nằm trong top phổ biến nhất được tạo ra bởi Google. </a:t>
            </a:r>
            <a:endParaRPr/>
          </a:p>
        </p:txBody>
      </p:sp>
      <p:sp>
        <p:nvSpPr>
          <p:cNvPr id="162" name="Google Shape;162;p5"/>
          <p:cNvSpPr txBox="1"/>
          <p:nvPr/>
        </p:nvSpPr>
        <p:spPr>
          <a:xfrm>
            <a:off x="412623" y="6643698"/>
            <a:ext cx="5384104" cy="657993"/>
          </a:xfrm>
          <a:prstGeom prst="rect">
            <a:avLst/>
          </a:prstGeom>
          <a:noFill/>
          <a:ln>
            <a:noFill/>
          </a:ln>
        </p:spPr>
        <p:txBody>
          <a:bodyPr anchorCtr="0" anchor="t" bIns="0" lIns="0" spcFirstLastPara="1" rIns="0" wrap="square" tIns="0">
            <a:spAutoFit/>
          </a:bodyPr>
          <a:lstStyle/>
          <a:p>
            <a:pPr indent="-401547" lvl="1" marL="803095" marR="0" rtl="0" algn="l">
              <a:lnSpc>
                <a:spcPct val="140048"/>
              </a:lnSpc>
              <a:spcBef>
                <a:spcPts val="0"/>
              </a:spcBef>
              <a:spcAft>
                <a:spcPts val="0"/>
              </a:spcAft>
              <a:buClr>
                <a:srgbClr val="272B64"/>
              </a:buClr>
              <a:buSzPts val="3718"/>
              <a:buFont typeface="Arial"/>
              <a:buChar char="•"/>
            </a:pPr>
            <a:r>
              <a:rPr b="0" i="0" lang="en-US" sz="3718" u="none" cap="none" strike="noStrike">
                <a:solidFill>
                  <a:srgbClr val="272B64"/>
                </a:solidFill>
                <a:latin typeface="Raleway"/>
                <a:ea typeface="Raleway"/>
                <a:cs typeface="Raleway"/>
                <a:sym typeface="Raleway"/>
              </a:rPr>
              <a:t>Giới thiệu MySQL</a:t>
            </a:r>
            <a:endParaRPr/>
          </a:p>
        </p:txBody>
      </p:sp>
      <p:sp>
        <p:nvSpPr>
          <p:cNvPr id="163" name="Google Shape;163;p5"/>
          <p:cNvSpPr txBox="1"/>
          <p:nvPr/>
        </p:nvSpPr>
        <p:spPr>
          <a:xfrm>
            <a:off x="1250232" y="7339792"/>
            <a:ext cx="4591443" cy="175576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00" u="none" cap="none" strike="noStrike">
                <a:solidFill>
                  <a:srgbClr val="272B64"/>
                </a:solidFill>
                <a:latin typeface="Raleway"/>
                <a:ea typeface="Raleway"/>
                <a:cs typeface="Raleway"/>
                <a:sym typeface="Raleway"/>
              </a:rPr>
              <a:t>MySQL </a:t>
            </a:r>
            <a:r>
              <a:rPr b="0" i="0" lang="en-US" sz="2500" u="none" cap="none" strike="noStrike">
                <a:solidFill>
                  <a:srgbClr val="272B64"/>
                </a:solidFill>
                <a:latin typeface="Raleway"/>
                <a:ea typeface="Raleway"/>
                <a:cs typeface="Raleway"/>
                <a:sym typeface="Raleway"/>
              </a:rPr>
              <a:t>là một hệ quản trị cơ sở dữ liệu quan hệ mã nguồn mở, được sử dụng để lưu trữ, quản lý và truy xuất dữ liệu.</a:t>
            </a:r>
            <a:endParaRPr/>
          </a:p>
        </p:txBody>
      </p:sp>
      <p:sp>
        <p:nvSpPr>
          <p:cNvPr id="164" name="Google Shape;164;p5"/>
          <p:cNvSpPr txBox="1"/>
          <p:nvPr/>
        </p:nvSpPr>
        <p:spPr>
          <a:xfrm>
            <a:off x="5841675" y="3593254"/>
            <a:ext cx="5906262" cy="657993"/>
          </a:xfrm>
          <a:prstGeom prst="rect">
            <a:avLst/>
          </a:prstGeom>
          <a:noFill/>
          <a:ln>
            <a:noFill/>
          </a:ln>
        </p:spPr>
        <p:txBody>
          <a:bodyPr anchorCtr="0" anchor="t" bIns="0" lIns="0" spcFirstLastPara="1" rIns="0" wrap="square" tIns="0">
            <a:spAutoFit/>
          </a:bodyPr>
          <a:lstStyle/>
          <a:p>
            <a:pPr indent="-401547" lvl="1" marL="803095" marR="0" rtl="0" algn="l">
              <a:lnSpc>
                <a:spcPct val="140048"/>
              </a:lnSpc>
              <a:spcBef>
                <a:spcPts val="0"/>
              </a:spcBef>
              <a:spcAft>
                <a:spcPts val="0"/>
              </a:spcAft>
              <a:buClr>
                <a:srgbClr val="272B64"/>
              </a:buClr>
              <a:buSzPts val="3718"/>
              <a:buFont typeface="Arial"/>
              <a:buChar char="•"/>
            </a:pPr>
            <a:r>
              <a:rPr b="0" i="0" lang="en-US" sz="3718" u="none" cap="none" strike="noStrike">
                <a:solidFill>
                  <a:srgbClr val="272B64"/>
                </a:solidFill>
                <a:latin typeface="Raleway"/>
                <a:ea typeface="Raleway"/>
                <a:cs typeface="Raleway"/>
                <a:sym typeface="Raleway"/>
              </a:rPr>
              <a:t>Giới thiệu Spring Boot</a:t>
            </a:r>
            <a:endParaRPr/>
          </a:p>
        </p:txBody>
      </p:sp>
      <p:sp>
        <p:nvSpPr>
          <p:cNvPr id="165" name="Google Shape;165;p5"/>
          <p:cNvSpPr txBox="1"/>
          <p:nvPr/>
        </p:nvSpPr>
        <p:spPr>
          <a:xfrm>
            <a:off x="6764297" y="4259273"/>
            <a:ext cx="4557604" cy="219391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00" u="none" cap="none" strike="noStrike">
                <a:solidFill>
                  <a:srgbClr val="272B64"/>
                </a:solidFill>
                <a:latin typeface="Raleway"/>
                <a:ea typeface="Raleway"/>
                <a:cs typeface="Raleway"/>
                <a:sym typeface="Raleway"/>
              </a:rPr>
              <a:t>Spring Boot</a:t>
            </a:r>
            <a:r>
              <a:rPr b="0" i="0" lang="en-US" sz="2500" u="none" cap="none" strike="noStrike">
                <a:solidFill>
                  <a:srgbClr val="272B64"/>
                </a:solidFill>
                <a:latin typeface="Raleway"/>
                <a:ea typeface="Raleway"/>
                <a:cs typeface="Raleway"/>
                <a:sym typeface="Raleway"/>
              </a:rPr>
              <a:t> là một framework dựa trên Spring Framework, được thiết kế để đơn giản hóa quá trình phát triển ứng dụng Java</a:t>
            </a:r>
            <a:endParaRPr/>
          </a:p>
        </p:txBody>
      </p:sp>
      <p:sp>
        <p:nvSpPr>
          <p:cNvPr id="166" name="Google Shape;166;p5"/>
          <p:cNvSpPr txBox="1"/>
          <p:nvPr/>
        </p:nvSpPr>
        <p:spPr>
          <a:xfrm>
            <a:off x="689315" y="1792152"/>
            <a:ext cx="11385881" cy="146494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31356E"/>
                </a:solidFill>
                <a:latin typeface="Raleway"/>
                <a:ea typeface="Raleway"/>
                <a:cs typeface="Raleway"/>
                <a:sym typeface="Raleway"/>
              </a:rPr>
              <a:t>1.1 Cơ sở lý thuyết ngôn ngữ và công cụ phát triển web</a:t>
            </a:r>
            <a:endParaRPr/>
          </a:p>
        </p:txBody>
      </p:sp>
      <p:sp>
        <p:nvSpPr>
          <p:cNvPr id="167" name="Google Shape;167;p5"/>
          <p:cNvSpPr txBox="1"/>
          <p:nvPr/>
        </p:nvSpPr>
        <p:spPr>
          <a:xfrm>
            <a:off x="202088" y="69730"/>
            <a:ext cx="7173195"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1.CƠ SỞ LÝ THUYẾT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71" name="Shape 171"/>
        <p:cNvGrpSpPr/>
        <p:nvPr/>
      </p:nvGrpSpPr>
      <p:grpSpPr>
        <a:xfrm>
          <a:off x="0" y="0"/>
          <a:ext cx="0" cy="0"/>
          <a:chOff x="0" y="0"/>
          <a:chExt cx="0" cy="0"/>
        </a:xfrm>
      </p:grpSpPr>
      <p:grpSp>
        <p:nvGrpSpPr>
          <p:cNvPr id="172" name="Google Shape;172;p6"/>
          <p:cNvGrpSpPr/>
          <p:nvPr/>
        </p:nvGrpSpPr>
        <p:grpSpPr>
          <a:xfrm rot="5400000">
            <a:off x="9965485" y="4036412"/>
            <a:ext cx="6830823" cy="2513752"/>
            <a:chOff x="0" y="-57150"/>
            <a:chExt cx="1799065" cy="662058"/>
          </a:xfrm>
        </p:grpSpPr>
        <p:sp>
          <p:nvSpPr>
            <p:cNvPr id="173" name="Google Shape;173;p6"/>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174" name="Google Shape;174;p6"/>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5" name="Google Shape;175;p6"/>
          <p:cNvGrpSpPr/>
          <p:nvPr/>
        </p:nvGrpSpPr>
        <p:grpSpPr>
          <a:xfrm>
            <a:off x="-2319007" y="-1288543"/>
            <a:ext cx="22497532" cy="2317243"/>
            <a:chOff x="0" y="-57150"/>
            <a:chExt cx="5925276" cy="610303"/>
          </a:xfrm>
        </p:grpSpPr>
        <p:sp>
          <p:nvSpPr>
            <p:cNvPr id="176" name="Google Shape;176;p6"/>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177" name="Google Shape;177;p6"/>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78" name="Google Shape;178;p6"/>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179" name="Google Shape;179;p6"/>
          <p:cNvSpPr txBox="1"/>
          <p:nvPr/>
        </p:nvSpPr>
        <p:spPr>
          <a:xfrm>
            <a:off x="141683" y="3323478"/>
            <a:ext cx="5736689" cy="1315218"/>
          </a:xfrm>
          <a:prstGeom prst="rect">
            <a:avLst/>
          </a:prstGeom>
          <a:noFill/>
          <a:ln>
            <a:noFill/>
          </a:ln>
        </p:spPr>
        <p:txBody>
          <a:bodyPr anchorCtr="0" anchor="t" bIns="0" lIns="0" spcFirstLastPara="1" rIns="0" wrap="square" tIns="0">
            <a:spAutoFit/>
          </a:bodyPr>
          <a:lstStyle/>
          <a:p>
            <a:pPr indent="-401547" lvl="1" marL="803095" marR="0" rtl="0" algn="l">
              <a:lnSpc>
                <a:spcPct val="140048"/>
              </a:lnSpc>
              <a:spcBef>
                <a:spcPts val="0"/>
              </a:spcBef>
              <a:spcAft>
                <a:spcPts val="0"/>
              </a:spcAft>
              <a:buClr>
                <a:srgbClr val="272B64"/>
              </a:buClr>
              <a:buSzPts val="3718"/>
              <a:buFont typeface="Arial"/>
              <a:buChar char="•"/>
            </a:pPr>
            <a:r>
              <a:rPr b="0" i="0" lang="en-US" sz="3718" u="none" cap="none" strike="noStrike">
                <a:solidFill>
                  <a:srgbClr val="272B64"/>
                </a:solidFill>
                <a:latin typeface="Raleway"/>
                <a:ea typeface="Raleway"/>
                <a:cs typeface="Raleway"/>
                <a:sym typeface="Raleway"/>
              </a:rPr>
              <a:t>Giới thiệu về kiến trúc MVC</a:t>
            </a:r>
            <a:endParaRPr/>
          </a:p>
        </p:txBody>
      </p:sp>
      <p:sp>
        <p:nvSpPr>
          <p:cNvPr id="180" name="Google Shape;180;p6"/>
          <p:cNvSpPr txBox="1"/>
          <p:nvPr/>
        </p:nvSpPr>
        <p:spPr>
          <a:xfrm>
            <a:off x="935807" y="4706486"/>
            <a:ext cx="4844434" cy="350836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00" u="none" cap="none" strike="noStrike">
                <a:solidFill>
                  <a:srgbClr val="272B64"/>
                </a:solidFill>
                <a:latin typeface="Raleway"/>
                <a:ea typeface="Raleway"/>
                <a:cs typeface="Raleway"/>
                <a:sym typeface="Raleway"/>
              </a:rPr>
              <a:t>Kiến trúc Monolithic</a:t>
            </a:r>
            <a:r>
              <a:rPr b="0" i="0" lang="en-US" sz="2500" u="none" cap="none" strike="noStrike">
                <a:solidFill>
                  <a:srgbClr val="272B64"/>
                </a:solidFill>
                <a:latin typeface="Raleway"/>
                <a:ea typeface="Raleway"/>
                <a:cs typeface="Raleway"/>
                <a:sym typeface="Raleway"/>
              </a:rPr>
              <a:t> đơn giản, dễ phát triển ban đầu, phù hợp với nghiệp vụ nhỏ, nhưng khó mở rộng, khó bảo trì, và hiệu suất kém khi số lượng người dùng tăng. Các thành phần phụ thuộc chặt chẽ, dễ gây lỗi lan rộng.</a:t>
            </a:r>
            <a:endParaRPr/>
          </a:p>
        </p:txBody>
      </p:sp>
      <p:sp>
        <p:nvSpPr>
          <p:cNvPr id="181" name="Google Shape;181;p6"/>
          <p:cNvSpPr txBox="1"/>
          <p:nvPr/>
        </p:nvSpPr>
        <p:spPr>
          <a:xfrm>
            <a:off x="5878373" y="3315068"/>
            <a:ext cx="5906262" cy="1315218"/>
          </a:xfrm>
          <a:prstGeom prst="rect">
            <a:avLst/>
          </a:prstGeom>
          <a:noFill/>
          <a:ln>
            <a:noFill/>
          </a:ln>
        </p:spPr>
        <p:txBody>
          <a:bodyPr anchorCtr="0" anchor="t" bIns="0" lIns="0" spcFirstLastPara="1" rIns="0" wrap="square" tIns="0">
            <a:spAutoFit/>
          </a:bodyPr>
          <a:lstStyle/>
          <a:p>
            <a:pPr indent="-401547" lvl="1" marL="803095" marR="0" rtl="0" algn="l">
              <a:lnSpc>
                <a:spcPct val="140048"/>
              </a:lnSpc>
              <a:spcBef>
                <a:spcPts val="0"/>
              </a:spcBef>
              <a:spcAft>
                <a:spcPts val="0"/>
              </a:spcAft>
              <a:buClr>
                <a:srgbClr val="272B64"/>
              </a:buClr>
              <a:buSzPts val="3718"/>
              <a:buFont typeface="Arial"/>
              <a:buChar char="•"/>
            </a:pPr>
            <a:r>
              <a:rPr b="0" i="0" lang="en-US" sz="3718" u="none" cap="none" strike="noStrike">
                <a:solidFill>
                  <a:srgbClr val="272B64"/>
                </a:solidFill>
                <a:latin typeface="Raleway"/>
                <a:ea typeface="Raleway"/>
                <a:cs typeface="Raleway"/>
                <a:sym typeface="Raleway"/>
              </a:rPr>
              <a:t>Giới thiệu kiến trúc Microservices</a:t>
            </a:r>
            <a:endParaRPr/>
          </a:p>
        </p:txBody>
      </p:sp>
      <p:sp>
        <p:nvSpPr>
          <p:cNvPr id="182" name="Google Shape;182;p6"/>
          <p:cNvSpPr txBox="1"/>
          <p:nvPr/>
        </p:nvSpPr>
        <p:spPr>
          <a:xfrm>
            <a:off x="6677307" y="4706486"/>
            <a:ext cx="5035423" cy="4384666"/>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00" u="none" cap="none" strike="noStrike">
                <a:solidFill>
                  <a:srgbClr val="272B64"/>
                </a:solidFill>
                <a:latin typeface="Raleway"/>
                <a:ea typeface="Raleway"/>
                <a:cs typeface="Raleway"/>
                <a:sym typeface="Raleway"/>
              </a:rPr>
              <a:t>Kiến trúc Microservices </a:t>
            </a:r>
            <a:r>
              <a:rPr b="0" i="0" lang="en-US" sz="2500" u="none" cap="none" strike="noStrike">
                <a:solidFill>
                  <a:srgbClr val="272B64"/>
                </a:solidFill>
                <a:latin typeface="Raleway"/>
                <a:ea typeface="Raleway"/>
                <a:cs typeface="Raleway"/>
                <a:sym typeface="Raleway"/>
              </a:rPr>
              <a:t>chia ứng dụng thành các dịch vụ nhỏ, độc lập, giao tiếp qua API, giúp tăng linh hoạt, ổn định, và khả năng mở rộng. Sử dụng công nghệ như Docker, Kubernetes, cùng các mẫu thiết kế như API Gateway, kiến trúc này phù hợp với hệ thống lớn nhưng đòi hỏi quản lý phức tạp và nguồn lực cao</a:t>
            </a:r>
            <a:endParaRPr/>
          </a:p>
        </p:txBody>
      </p:sp>
      <p:sp>
        <p:nvSpPr>
          <p:cNvPr id="183" name="Google Shape;183;p6"/>
          <p:cNvSpPr/>
          <p:nvPr/>
        </p:nvSpPr>
        <p:spPr>
          <a:xfrm>
            <a:off x="24448" y="9224250"/>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184" name="Google Shape;184;p6"/>
          <p:cNvSpPr/>
          <p:nvPr/>
        </p:nvSpPr>
        <p:spPr>
          <a:xfrm>
            <a:off x="9776131" y="1328277"/>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185" name="Google Shape;185;p6"/>
          <p:cNvSpPr txBox="1"/>
          <p:nvPr/>
        </p:nvSpPr>
        <p:spPr>
          <a:xfrm>
            <a:off x="141683" y="2341752"/>
            <a:ext cx="10598347" cy="72199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200" u="none" cap="none" strike="noStrike">
                <a:solidFill>
                  <a:srgbClr val="31356E"/>
                </a:solidFill>
                <a:latin typeface="Raleway"/>
                <a:ea typeface="Raleway"/>
                <a:cs typeface="Raleway"/>
                <a:sym typeface="Raleway"/>
              </a:rPr>
              <a:t>1.2 Cơ sở lý thuyết kiến trúc ứng dụng</a:t>
            </a:r>
            <a:endParaRPr/>
          </a:p>
        </p:txBody>
      </p:sp>
      <p:sp>
        <p:nvSpPr>
          <p:cNvPr id="186" name="Google Shape;186;p6"/>
          <p:cNvSpPr txBox="1"/>
          <p:nvPr/>
        </p:nvSpPr>
        <p:spPr>
          <a:xfrm>
            <a:off x="461120" y="99406"/>
            <a:ext cx="7173195"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1.CƠ SỞ LÝ THUYẾT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190" name="Shape 190"/>
        <p:cNvGrpSpPr/>
        <p:nvPr/>
      </p:nvGrpSpPr>
      <p:grpSpPr>
        <a:xfrm>
          <a:off x="0" y="0"/>
          <a:ext cx="0" cy="0"/>
          <a:chOff x="0" y="0"/>
          <a:chExt cx="0" cy="0"/>
        </a:xfrm>
      </p:grpSpPr>
      <p:grpSp>
        <p:nvGrpSpPr>
          <p:cNvPr id="191" name="Google Shape;191;p7"/>
          <p:cNvGrpSpPr/>
          <p:nvPr/>
        </p:nvGrpSpPr>
        <p:grpSpPr>
          <a:xfrm rot="5400000">
            <a:off x="9965485" y="4036412"/>
            <a:ext cx="6830823" cy="2513752"/>
            <a:chOff x="0" y="-57150"/>
            <a:chExt cx="1799065" cy="662058"/>
          </a:xfrm>
        </p:grpSpPr>
        <p:sp>
          <p:nvSpPr>
            <p:cNvPr id="192" name="Google Shape;192;p7"/>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193" name="Google Shape;193;p7"/>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4" name="Google Shape;194;p7"/>
          <p:cNvGrpSpPr/>
          <p:nvPr/>
        </p:nvGrpSpPr>
        <p:grpSpPr>
          <a:xfrm>
            <a:off x="-2319007" y="-1288543"/>
            <a:ext cx="22497532" cy="2317243"/>
            <a:chOff x="0" y="-57150"/>
            <a:chExt cx="5925276" cy="610303"/>
          </a:xfrm>
        </p:grpSpPr>
        <p:sp>
          <p:nvSpPr>
            <p:cNvPr id="195" name="Google Shape;195;p7"/>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196" name="Google Shape;196;p7"/>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97" name="Google Shape;197;p7"/>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198" name="Google Shape;198;p7"/>
          <p:cNvSpPr/>
          <p:nvPr/>
        </p:nvSpPr>
        <p:spPr>
          <a:xfrm>
            <a:off x="9776131" y="1328277"/>
            <a:ext cx="2008504" cy="1099200"/>
          </a:xfrm>
          <a:custGeom>
            <a:rect b="b" l="l" r="r" t="t"/>
            <a:pathLst>
              <a:path extrusionOk="0" h="1099200" w="2008504">
                <a:moveTo>
                  <a:pt x="0" y="0"/>
                </a:moveTo>
                <a:lnTo>
                  <a:pt x="2008504" y="0"/>
                </a:lnTo>
                <a:lnTo>
                  <a:pt x="2008504" y="1099200"/>
                </a:lnTo>
                <a:lnTo>
                  <a:pt x="0" y="1099200"/>
                </a:lnTo>
                <a:lnTo>
                  <a:pt x="0" y="0"/>
                </a:lnTo>
                <a:close/>
              </a:path>
            </a:pathLst>
          </a:custGeom>
          <a:blipFill rotWithShape="1">
            <a:blip r:embed="rId4">
              <a:alphaModFix/>
            </a:blip>
            <a:stretch>
              <a:fillRect b="0" l="0" r="0" t="0"/>
            </a:stretch>
          </a:blipFill>
          <a:ln>
            <a:noFill/>
          </a:ln>
        </p:spPr>
      </p:sp>
      <p:sp>
        <p:nvSpPr>
          <p:cNvPr id="199" name="Google Shape;199;p7"/>
          <p:cNvSpPr/>
          <p:nvPr/>
        </p:nvSpPr>
        <p:spPr>
          <a:xfrm>
            <a:off x="238148" y="4487936"/>
            <a:ext cx="11301259" cy="3997820"/>
          </a:xfrm>
          <a:custGeom>
            <a:rect b="b" l="l" r="r" t="t"/>
            <a:pathLst>
              <a:path extrusionOk="0" h="3997820" w="11301259">
                <a:moveTo>
                  <a:pt x="0" y="0"/>
                </a:moveTo>
                <a:lnTo>
                  <a:pt x="11301259" y="0"/>
                </a:lnTo>
                <a:lnTo>
                  <a:pt x="11301259" y="3997820"/>
                </a:lnTo>
                <a:lnTo>
                  <a:pt x="0" y="3997820"/>
                </a:lnTo>
                <a:lnTo>
                  <a:pt x="0" y="0"/>
                </a:lnTo>
                <a:close/>
              </a:path>
            </a:pathLst>
          </a:custGeom>
          <a:blipFill rotWithShape="1">
            <a:blip r:embed="rId5">
              <a:alphaModFix/>
            </a:blip>
            <a:stretch>
              <a:fillRect b="0" l="0" r="0" t="0"/>
            </a:stretch>
          </a:blipFill>
          <a:ln>
            <a:noFill/>
          </a:ln>
        </p:spPr>
      </p:sp>
      <p:sp>
        <p:nvSpPr>
          <p:cNvPr id="200" name="Google Shape;200;p7"/>
          <p:cNvSpPr txBox="1"/>
          <p:nvPr/>
        </p:nvSpPr>
        <p:spPr>
          <a:xfrm>
            <a:off x="1028700" y="2341752"/>
            <a:ext cx="11385881" cy="7219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31356E"/>
                </a:solidFill>
                <a:latin typeface="Raleway"/>
                <a:ea typeface="Raleway"/>
                <a:cs typeface="Raleway"/>
                <a:sym typeface="Raleway"/>
              </a:rPr>
              <a:t>Mô hình nghiệp vụ của hệ thống</a:t>
            </a:r>
            <a:endParaRPr/>
          </a:p>
        </p:txBody>
      </p:sp>
      <p:sp>
        <p:nvSpPr>
          <p:cNvPr id="201" name="Google Shape;201;p7"/>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2.KHẢO SÁT THỰC TRẠNG</a:t>
            </a:r>
            <a:endParaRPr/>
          </a:p>
        </p:txBody>
      </p:sp>
      <p:sp>
        <p:nvSpPr>
          <p:cNvPr id="202" name="Google Shape;202;p7"/>
          <p:cNvSpPr txBox="1"/>
          <p:nvPr/>
        </p:nvSpPr>
        <p:spPr>
          <a:xfrm>
            <a:off x="2693661" y="3807730"/>
            <a:ext cx="6099845"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Roboto"/>
                <a:ea typeface="Roboto"/>
                <a:cs typeface="Roboto"/>
                <a:sym typeface="Roboto"/>
              </a:rPr>
              <a:t>SƠ ĐỒ CƠ CẤU TỔ CHỨC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06" name="Shape 206"/>
        <p:cNvGrpSpPr/>
        <p:nvPr/>
      </p:nvGrpSpPr>
      <p:grpSpPr>
        <a:xfrm>
          <a:off x="0" y="0"/>
          <a:ext cx="0" cy="0"/>
          <a:chOff x="0" y="0"/>
          <a:chExt cx="0" cy="0"/>
        </a:xfrm>
      </p:grpSpPr>
      <p:grpSp>
        <p:nvGrpSpPr>
          <p:cNvPr id="207" name="Google Shape;207;p8"/>
          <p:cNvGrpSpPr/>
          <p:nvPr/>
        </p:nvGrpSpPr>
        <p:grpSpPr>
          <a:xfrm rot="5400000">
            <a:off x="9965485" y="4036412"/>
            <a:ext cx="6830823" cy="2513752"/>
            <a:chOff x="0" y="-57150"/>
            <a:chExt cx="1799065" cy="662058"/>
          </a:xfrm>
        </p:grpSpPr>
        <p:sp>
          <p:nvSpPr>
            <p:cNvPr id="208" name="Google Shape;208;p8"/>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209" name="Google Shape;209;p8"/>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0" name="Google Shape;210;p8"/>
          <p:cNvGrpSpPr/>
          <p:nvPr/>
        </p:nvGrpSpPr>
        <p:grpSpPr>
          <a:xfrm>
            <a:off x="-2319007" y="-1288543"/>
            <a:ext cx="22497532" cy="2317243"/>
            <a:chOff x="0" y="-57150"/>
            <a:chExt cx="5925276" cy="610303"/>
          </a:xfrm>
        </p:grpSpPr>
        <p:sp>
          <p:nvSpPr>
            <p:cNvPr id="211" name="Google Shape;211;p8"/>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212" name="Google Shape;212;p8"/>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13" name="Google Shape;213;p8"/>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214" name="Google Shape;214;p8"/>
          <p:cNvSpPr/>
          <p:nvPr/>
        </p:nvSpPr>
        <p:spPr>
          <a:xfrm>
            <a:off x="541271" y="3612163"/>
            <a:ext cx="11301259" cy="4435744"/>
          </a:xfrm>
          <a:custGeom>
            <a:rect b="b" l="l" r="r" t="t"/>
            <a:pathLst>
              <a:path extrusionOk="0" h="4435744" w="11301259">
                <a:moveTo>
                  <a:pt x="0" y="0"/>
                </a:moveTo>
                <a:lnTo>
                  <a:pt x="11301259" y="0"/>
                </a:lnTo>
                <a:lnTo>
                  <a:pt x="11301259" y="4435744"/>
                </a:lnTo>
                <a:lnTo>
                  <a:pt x="0" y="4435744"/>
                </a:lnTo>
                <a:lnTo>
                  <a:pt x="0" y="0"/>
                </a:lnTo>
                <a:close/>
              </a:path>
            </a:pathLst>
          </a:custGeom>
          <a:blipFill rotWithShape="1">
            <a:blip r:embed="rId4">
              <a:alphaModFix/>
            </a:blip>
            <a:stretch>
              <a:fillRect b="0" l="0" r="0" t="0"/>
            </a:stretch>
          </a:blipFill>
          <a:ln>
            <a:noFill/>
          </a:ln>
        </p:spPr>
      </p:sp>
      <p:sp>
        <p:nvSpPr>
          <p:cNvPr id="215" name="Google Shape;215;p8"/>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3. THIẾT KẾ HỆ THỐNG</a:t>
            </a:r>
            <a:endParaRPr/>
          </a:p>
        </p:txBody>
      </p:sp>
      <p:sp>
        <p:nvSpPr>
          <p:cNvPr id="216" name="Google Shape;216;p8"/>
          <p:cNvSpPr txBox="1"/>
          <p:nvPr/>
        </p:nvSpPr>
        <p:spPr>
          <a:xfrm>
            <a:off x="238148" y="1792152"/>
            <a:ext cx="11003638" cy="1181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000000"/>
                </a:solidFill>
                <a:latin typeface="Roboto"/>
                <a:ea typeface="Roboto"/>
                <a:cs typeface="Roboto"/>
                <a:sym typeface="Roboto"/>
              </a:rPr>
              <a:t>3.1 LƯỢC ĐỒ USE CASE</a:t>
            </a:r>
            <a:endParaRPr/>
          </a:p>
          <a:p>
            <a:pPr indent="0" lvl="0" marL="0" marR="0" rtl="0" algn="l">
              <a:lnSpc>
                <a:spcPct val="140016"/>
              </a:lnSpc>
              <a:spcBef>
                <a:spcPts val="0"/>
              </a:spcBef>
              <a:spcAft>
                <a:spcPts val="0"/>
              </a:spcAft>
              <a:buNone/>
            </a:pPr>
            <a:r>
              <a:rPr b="1" i="0" lang="en-US" sz="2499" u="none" cap="none" strike="noStrike">
                <a:solidFill>
                  <a:srgbClr val="000000"/>
                </a:solidFill>
                <a:latin typeface="Roboto"/>
                <a:ea typeface="Roboto"/>
                <a:cs typeface="Roboto"/>
                <a:sym typeface="Roboto"/>
              </a:rPr>
              <a:t>3.1.1 USE CASE TỔNG QUÁT DÀNH CHO QUẢN TRỊ VIÊN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0FF"/>
        </a:solidFill>
      </p:bgPr>
    </p:bg>
    <p:spTree>
      <p:nvGrpSpPr>
        <p:cNvPr id="220" name="Shape 220"/>
        <p:cNvGrpSpPr/>
        <p:nvPr/>
      </p:nvGrpSpPr>
      <p:grpSpPr>
        <a:xfrm>
          <a:off x="0" y="0"/>
          <a:ext cx="0" cy="0"/>
          <a:chOff x="0" y="0"/>
          <a:chExt cx="0" cy="0"/>
        </a:xfrm>
      </p:grpSpPr>
      <p:grpSp>
        <p:nvGrpSpPr>
          <p:cNvPr id="221" name="Google Shape;221;p9"/>
          <p:cNvGrpSpPr/>
          <p:nvPr/>
        </p:nvGrpSpPr>
        <p:grpSpPr>
          <a:xfrm rot="5400000">
            <a:off x="9965485" y="4036412"/>
            <a:ext cx="6830823" cy="2513752"/>
            <a:chOff x="0" y="-57150"/>
            <a:chExt cx="1799065" cy="662058"/>
          </a:xfrm>
        </p:grpSpPr>
        <p:sp>
          <p:nvSpPr>
            <p:cNvPr id="222" name="Google Shape;222;p9"/>
            <p:cNvSpPr/>
            <p:nvPr/>
          </p:nvSpPr>
          <p:spPr>
            <a:xfrm>
              <a:off x="0" y="0"/>
              <a:ext cx="1799065" cy="604908"/>
            </a:xfrm>
            <a:custGeom>
              <a:rect b="b" l="l" r="r" t="t"/>
              <a:pathLst>
                <a:path extrusionOk="0" h="604908" w="1799065">
                  <a:moveTo>
                    <a:pt x="0" y="0"/>
                  </a:moveTo>
                  <a:lnTo>
                    <a:pt x="1799065" y="0"/>
                  </a:lnTo>
                  <a:lnTo>
                    <a:pt x="1799065" y="604908"/>
                  </a:lnTo>
                  <a:lnTo>
                    <a:pt x="0" y="604908"/>
                  </a:lnTo>
                  <a:close/>
                </a:path>
              </a:pathLst>
            </a:custGeom>
            <a:solidFill>
              <a:srgbClr val="272B64"/>
            </a:solidFill>
            <a:ln>
              <a:noFill/>
            </a:ln>
          </p:spPr>
        </p:sp>
        <p:sp>
          <p:nvSpPr>
            <p:cNvPr id="223" name="Google Shape;223;p9"/>
            <p:cNvSpPr txBox="1"/>
            <p:nvPr/>
          </p:nvSpPr>
          <p:spPr>
            <a:xfrm>
              <a:off x="0" y="-57150"/>
              <a:ext cx="1799065" cy="662058"/>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4" name="Google Shape;224;p9"/>
          <p:cNvGrpSpPr/>
          <p:nvPr/>
        </p:nvGrpSpPr>
        <p:grpSpPr>
          <a:xfrm>
            <a:off x="-2319007" y="-1288543"/>
            <a:ext cx="22497532" cy="2317243"/>
            <a:chOff x="0" y="-57150"/>
            <a:chExt cx="5925276" cy="610303"/>
          </a:xfrm>
        </p:grpSpPr>
        <p:sp>
          <p:nvSpPr>
            <p:cNvPr id="225" name="Google Shape;225;p9"/>
            <p:cNvSpPr/>
            <p:nvPr/>
          </p:nvSpPr>
          <p:spPr>
            <a:xfrm>
              <a:off x="0" y="0"/>
              <a:ext cx="5925276" cy="553153"/>
            </a:xfrm>
            <a:custGeom>
              <a:rect b="b" l="l" r="r" t="t"/>
              <a:pathLst>
                <a:path extrusionOk="0" h="553153" w="5925276">
                  <a:moveTo>
                    <a:pt x="0" y="0"/>
                  </a:moveTo>
                  <a:lnTo>
                    <a:pt x="5925276" y="0"/>
                  </a:lnTo>
                  <a:lnTo>
                    <a:pt x="5925276" y="553153"/>
                  </a:lnTo>
                  <a:lnTo>
                    <a:pt x="0" y="553153"/>
                  </a:lnTo>
                  <a:close/>
                </a:path>
              </a:pathLst>
            </a:custGeom>
            <a:solidFill>
              <a:srgbClr val="272B64"/>
            </a:solidFill>
            <a:ln>
              <a:noFill/>
            </a:ln>
          </p:spPr>
        </p:sp>
        <p:sp>
          <p:nvSpPr>
            <p:cNvPr id="226" name="Google Shape;226;p9"/>
            <p:cNvSpPr txBox="1"/>
            <p:nvPr/>
          </p:nvSpPr>
          <p:spPr>
            <a:xfrm>
              <a:off x="0" y="-57150"/>
              <a:ext cx="5925276" cy="610303"/>
            </a:xfrm>
            <a:prstGeom prst="rect">
              <a:avLst/>
            </a:prstGeom>
            <a:noFill/>
            <a:ln>
              <a:noFill/>
            </a:ln>
          </p:spPr>
          <p:txBody>
            <a:bodyPr anchorCtr="0" anchor="ctr" bIns="50800" lIns="50800" spcFirstLastPara="1" rIns="50800" wrap="square" tIns="50800">
              <a:noAutofit/>
            </a:bodyPr>
            <a:lstStyle/>
            <a:p>
              <a:pPr indent="0" lvl="0" marL="0" marR="0" rtl="0" algn="ctr">
                <a:lnSpc>
                  <a:spcPct val="17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27" name="Google Shape;227;p9"/>
          <p:cNvPicPr preferRelativeResize="0"/>
          <p:nvPr/>
        </p:nvPicPr>
        <p:blipFill rotWithShape="1">
          <a:blip r:embed="rId3">
            <a:alphaModFix/>
          </a:blip>
          <a:srcRect b="0" l="51520" r="15061" t="0"/>
          <a:stretch/>
        </p:blipFill>
        <p:spPr>
          <a:xfrm>
            <a:off x="12806305" y="0"/>
            <a:ext cx="5481695" cy="10287000"/>
          </a:xfrm>
          <a:prstGeom prst="rect">
            <a:avLst/>
          </a:prstGeom>
          <a:noFill/>
          <a:ln>
            <a:noFill/>
          </a:ln>
        </p:spPr>
      </p:pic>
      <p:sp>
        <p:nvSpPr>
          <p:cNvPr id="228" name="Google Shape;228;p9"/>
          <p:cNvSpPr/>
          <p:nvPr/>
        </p:nvSpPr>
        <p:spPr>
          <a:xfrm>
            <a:off x="546718" y="3356825"/>
            <a:ext cx="9588540" cy="5632954"/>
          </a:xfrm>
          <a:custGeom>
            <a:rect b="b" l="l" r="r" t="t"/>
            <a:pathLst>
              <a:path extrusionOk="0" h="5632954" w="9588540">
                <a:moveTo>
                  <a:pt x="0" y="0"/>
                </a:moveTo>
                <a:lnTo>
                  <a:pt x="9588540" y="0"/>
                </a:lnTo>
                <a:lnTo>
                  <a:pt x="9588540" y="5632954"/>
                </a:lnTo>
                <a:lnTo>
                  <a:pt x="0" y="5632954"/>
                </a:lnTo>
                <a:lnTo>
                  <a:pt x="0" y="0"/>
                </a:lnTo>
                <a:close/>
              </a:path>
            </a:pathLst>
          </a:custGeom>
          <a:blipFill rotWithShape="1">
            <a:blip r:embed="rId4">
              <a:alphaModFix/>
            </a:blip>
            <a:stretch>
              <a:fillRect b="0" l="0" r="0" t="0"/>
            </a:stretch>
          </a:blipFill>
          <a:ln>
            <a:noFill/>
          </a:ln>
        </p:spPr>
      </p:sp>
      <p:sp>
        <p:nvSpPr>
          <p:cNvPr id="229" name="Google Shape;229;p9"/>
          <p:cNvSpPr txBox="1"/>
          <p:nvPr/>
        </p:nvSpPr>
        <p:spPr>
          <a:xfrm>
            <a:off x="238148" y="88780"/>
            <a:ext cx="8146976" cy="86372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995" u="none" cap="none" strike="noStrike">
                <a:solidFill>
                  <a:srgbClr val="E8ECF0"/>
                </a:solidFill>
                <a:latin typeface="Raleway"/>
                <a:ea typeface="Raleway"/>
                <a:cs typeface="Raleway"/>
                <a:sym typeface="Raleway"/>
              </a:rPr>
              <a:t>3. THIẾT KẾ HỆ THỐNG</a:t>
            </a:r>
            <a:endParaRPr/>
          </a:p>
        </p:txBody>
      </p:sp>
      <p:sp>
        <p:nvSpPr>
          <p:cNvPr id="230" name="Google Shape;230;p9"/>
          <p:cNvSpPr txBox="1"/>
          <p:nvPr/>
        </p:nvSpPr>
        <p:spPr>
          <a:xfrm>
            <a:off x="238148" y="1792152"/>
            <a:ext cx="10205681" cy="11817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200" u="none" cap="none" strike="noStrike">
                <a:solidFill>
                  <a:srgbClr val="000000"/>
                </a:solidFill>
                <a:latin typeface="Roboto"/>
                <a:ea typeface="Roboto"/>
                <a:cs typeface="Roboto"/>
                <a:sym typeface="Roboto"/>
              </a:rPr>
              <a:t>3.1 LƯỢC ĐỒ USE CASE</a:t>
            </a:r>
            <a:endParaRPr/>
          </a:p>
          <a:p>
            <a:pPr indent="0" lvl="0" marL="0" marR="0" rtl="0" algn="l">
              <a:lnSpc>
                <a:spcPct val="140016"/>
              </a:lnSpc>
              <a:spcBef>
                <a:spcPts val="0"/>
              </a:spcBef>
              <a:spcAft>
                <a:spcPts val="0"/>
              </a:spcAft>
              <a:buNone/>
            </a:pPr>
            <a:r>
              <a:rPr b="1" i="0" lang="en-US" sz="2499" u="none" cap="none" strike="noStrike">
                <a:solidFill>
                  <a:srgbClr val="000000"/>
                </a:solidFill>
                <a:latin typeface="Roboto"/>
                <a:ea typeface="Roboto"/>
                <a:cs typeface="Roboto"/>
                <a:sym typeface="Roboto"/>
              </a:rPr>
              <a:t>3.1.2 USE CASE TỔNG QUÁT DÀNH CHO NHÂN VIÊN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