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287000" cx="18288000"/>
  <p:notesSz cx="6858000" cy="9144000"/>
  <p:embeddedFontLst>
    <p:embeddedFont>
      <p:font typeface="Sansita"/>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7D3C75-2FE2-488F-A206-9AF2242EAA48}">
  <a:tblStyle styleId="{F37D3C75-2FE2-488F-A206-9AF2242EAA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ansita-bold.fntdata"/><Relationship Id="rId25" Type="http://schemas.openxmlformats.org/officeDocument/2006/relationships/font" Target="fonts/Sansita-regular.fntdata"/><Relationship Id="rId28" Type="http://schemas.openxmlformats.org/officeDocument/2006/relationships/font" Target="fonts/Sansita-boldItalic.fntdata"/><Relationship Id="rId27" Type="http://schemas.openxmlformats.org/officeDocument/2006/relationships/font" Target="fonts/Sansit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DM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83" name="Shape 83"/>
        <p:cNvGrpSpPr/>
        <p:nvPr/>
      </p:nvGrpSpPr>
      <p:grpSpPr>
        <a:xfrm>
          <a:off x="0" y="0"/>
          <a:ext cx="0" cy="0"/>
          <a:chOff x="0" y="0"/>
          <a:chExt cx="0" cy="0"/>
        </a:xfrm>
      </p:grpSpPr>
      <p:sp>
        <p:nvSpPr>
          <p:cNvPr id="84" name="Google Shape;84;p13"/>
          <p:cNvSpPr/>
          <p:nvPr/>
        </p:nvSpPr>
        <p:spPr>
          <a:xfrm>
            <a:off x="3859656" y="-115644"/>
            <a:ext cx="18081213" cy="10499709"/>
          </a:xfrm>
          <a:custGeom>
            <a:rect b="b" l="l" r="r" t="t"/>
            <a:pathLst>
              <a:path extrusionOk="0" h="10499709" w="18081213">
                <a:moveTo>
                  <a:pt x="0" y="0"/>
                </a:moveTo>
                <a:lnTo>
                  <a:pt x="18081213" y="0"/>
                </a:lnTo>
                <a:lnTo>
                  <a:pt x="18081213" y="10499709"/>
                </a:lnTo>
                <a:lnTo>
                  <a:pt x="0" y="10499709"/>
                </a:lnTo>
                <a:lnTo>
                  <a:pt x="0" y="0"/>
                </a:lnTo>
                <a:close/>
              </a:path>
            </a:pathLst>
          </a:custGeom>
          <a:blipFill rotWithShape="1">
            <a:blip r:embed="rId3">
              <a:alphaModFix/>
            </a:blip>
            <a:stretch>
              <a:fillRect b="0" l="-2465" r="0" t="-17634"/>
            </a:stretch>
          </a:blipFill>
          <a:ln>
            <a:noFill/>
          </a:ln>
        </p:spPr>
      </p:sp>
      <p:cxnSp>
        <p:nvCxnSpPr>
          <p:cNvPr id="85" name="Google Shape;85;p13"/>
          <p:cNvCxnSpPr/>
          <p:nvPr/>
        </p:nvCxnSpPr>
        <p:spPr>
          <a:xfrm rot="-5400000">
            <a:off x="10838517" y="5374593"/>
            <a:ext cx="10990000" cy="0"/>
          </a:xfrm>
          <a:prstGeom prst="straightConnector1">
            <a:avLst/>
          </a:prstGeom>
          <a:noFill/>
          <a:ln cap="rnd" cmpd="sng" w="9525">
            <a:solidFill>
              <a:srgbClr val="D2D1D0"/>
            </a:solidFill>
            <a:prstDash val="solid"/>
            <a:round/>
            <a:headEnd len="sm" w="sm" type="none"/>
            <a:tailEnd len="sm" w="sm" type="none"/>
          </a:ln>
        </p:spPr>
      </p:cxnSp>
      <p:cxnSp>
        <p:nvCxnSpPr>
          <p:cNvPr id="86" name="Google Shape;86;p13"/>
          <p:cNvCxnSpPr/>
          <p:nvPr/>
        </p:nvCxnSpPr>
        <p:spPr>
          <a:xfrm rot="10800000">
            <a:off x="-182948" y="1512390"/>
            <a:ext cx="18653897" cy="0"/>
          </a:xfrm>
          <a:prstGeom prst="straightConnector1">
            <a:avLst/>
          </a:prstGeom>
          <a:noFill/>
          <a:ln cap="rnd" cmpd="sng" w="9525">
            <a:solidFill>
              <a:srgbClr val="D2D1D0"/>
            </a:solidFill>
            <a:prstDash val="solid"/>
            <a:round/>
            <a:headEnd len="sm" w="sm" type="none"/>
            <a:tailEnd len="sm" w="sm" type="none"/>
          </a:ln>
        </p:spPr>
      </p:cxnSp>
      <p:sp>
        <p:nvSpPr>
          <p:cNvPr id="87" name="Google Shape;87;p13"/>
          <p:cNvSpPr txBox="1"/>
          <p:nvPr/>
        </p:nvSpPr>
        <p:spPr>
          <a:xfrm>
            <a:off x="483018" y="3784654"/>
            <a:ext cx="6864600" cy="2462400"/>
          </a:xfrm>
          <a:prstGeom prst="rect">
            <a:avLst/>
          </a:prstGeom>
          <a:noFill/>
          <a:ln>
            <a:noFill/>
          </a:ln>
        </p:spPr>
        <p:txBody>
          <a:bodyPr anchorCtr="0" anchor="t" bIns="0" lIns="0" spcFirstLastPara="1" rIns="0" wrap="square" tIns="0">
            <a:spAutoFit/>
          </a:bodyPr>
          <a:lstStyle/>
          <a:p>
            <a:pPr indent="0" lvl="0" marL="0" marR="0" rtl="0" algn="l">
              <a:lnSpc>
                <a:spcPct val="150012"/>
              </a:lnSpc>
              <a:spcBef>
                <a:spcPts val="0"/>
              </a:spcBef>
              <a:spcAft>
                <a:spcPts val="0"/>
              </a:spcAft>
              <a:buNone/>
            </a:pPr>
            <a:r>
              <a:rPr b="0" i="0" lang="en-US" sz="3999" u="none" cap="none" strike="noStrike">
                <a:solidFill>
                  <a:srgbClr val="545454"/>
                </a:solidFill>
                <a:latin typeface="DM Sans"/>
                <a:ea typeface="DM Sans"/>
                <a:cs typeface="DM Sans"/>
                <a:sym typeface="DM Sans"/>
              </a:rPr>
              <a:t>ĐỀ TÀI: “XÂY DỰNG WEBSITE BÁN SMARTPHONE VỚI JAVA SPRINGBOOT”</a:t>
            </a:r>
            <a:endParaRPr/>
          </a:p>
        </p:txBody>
      </p:sp>
      <p:sp>
        <p:nvSpPr>
          <p:cNvPr id="88" name="Google Shape;88;p13"/>
          <p:cNvSpPr txBox="1"/>
          <p:nvPr/>
        </p:nvSpPr>
        <p:spPr>
          <a:xfrm>
            <a:off x="483026" y="1638263"/>
            <a:ext cx="9676200" cy="1868100"/>
          </a:xfrm>
          <a:prstGeom prst="rect">
            <a:avLst/>
          </a:prstGeom>
          <a:noFill/>
          <a:ln>
            <a:noFill/>
          </a:ln>
        </p:spPr>
        <p:txBody>
          <a:bodyPr anchorCtr="0" anchor="t" bIns="0" lIns="0" spcFirstLastPara="1" rIns="0" wrap="square" tIns="0">
            <a:spAutoFit/>
          </a:bodyPr>
          <a:lstStyle/>
          <a:p>
            <a:pPr indent="0" lvl="0" marL="0" marR="0" rtl="0" algn="l">
              <a:lnSpc>
                <a:spcPct val="129000"/>
              </a:lnSpc>
              <a:spcBef>
                <a:spcPts val="0"/>
              </a:spcBef>
              <a:spcAft>
                <a:spcPts val="0"/>
              </a:spcAft>
              <a:buNone/>
            </a:pPr>
            <a:r>
              <a:rPr b="1" i="0" lang="en-US" sz="5300" u="none" cap="none" strike="noStrike">
                <a:solidFill>
                  <a:srgbClr val="000000"/>
                </a:solidFill>
                <a:latin typeface="DM Sans"/>
                <a:ea typeface="DM Sans"/>
                <a:cs typeface="DM Sans"/>
                <a:sym typeface="DM Sans"/>
              </a:rPr>
              <a:t>TIỂU LUẬN CHUYÊN NGÀNH HỆ THỐNG THÔNG TIN</a:t>
            </a:r>
            <a:endParaRPr/>
          </a:p>
        </p:txBody>
      </p:sp>
      <p:sp>
        <p:nvSpPr>
          <p:cNvPr id="89" name="Google Shape;89;p13"/>
          <p:cNvSpPr txBox="1"/>
          <p:nvPr/>
        </p:nvSpPr>
        <p:spPr>
          <a:xfrm>
            <a:off x="1661609" y="6984920"/>
            <a:ext cx="4507409" cy="2060828"/>
          </a:xfrm>
          <a:prstGeom prst="rect">
            <a:avLst/>
          </a:prstGeom>
          <a:noFill/>
          <a:ln>
            <a:noFill/>
          </a:ln>
        </p:spPr>
        <p:txBody>
          <a:bodyPr anchorCtr="0" anchor="t" bIns="0" lIns="0" spcFirstLastPara="1" rIns="0" wrap="square" tIns="0">
            <a:spAutoFit/>
          </a:bodyPr>
          <a:lstStyle/>
          <a:p>
            <a:pPr indent="0" lvl="0" marL="0" marR="0" rtl="0" algn="ctr">
              <a:lnSpc>
                <a:spcPct val="172000"/>
              </a:lnSpc>
              <a:spcBef>
                <a:spcPts val="0"/>
              </a:spcBef>
              <a:spcAft>
                <a:spcPts val="0"/>
              </a:spcAft>
              <a:buNone/>
            </a:pPr>
            <a:r>
              <a:rPr b="1" i="0" lang="en-US" sz="2400" u="none" cap="none" strike="noStrike">
                <a:solidFill>
                  <a:srgbClr val="000000"/>
                </a:solidFill>
                <a:latin typeface="DM Sans"/>
                <a:ea typeface="DM Sans"/>
                <a:cs typeface="DM Sans"/>
                <a:sym typeface="DM Sans"/>
              </a:rPr>
              <a:t>SINH VIÊN THỰC HIỆN </a:t>
            </a:r>
            <a:endParaRPr/>
          </a:p>
          <a:p>
            <a:pPr indent="0" lvl="0" marL="0" marR="0" rtl="0" algn="ctr">
              <a:lnSpc>
                <a:spcPct val="172000"/>
              </a:lnSpc>
              <a:spcBef>
                <a:spcPts val="0"/>
              </a:spcBef>
              <a:spcAft>
                <a:spcPts val="0"/>
              </a:spcAft>
              <a:buNone/>
            </a:pPr>
            <a:r>
              <a:rPr b="1" i="0" lang="en-US" sz="2400" u="none" cap="none" strike="noStrike">
                <a:solidFill>
                  <a:srgbClr val="000000"/>
                </a:solidFill>
                <a:latin typeface="DM Sans"/>
                <a:ea typeface="DM Sans"/>
                <a:cs typeface="DM Sans"/>
                <a:sym typeface="DM Sans"/>
              </a:rPr>
              <a:t>NGUYỄN HỮU ĐẠT: 20110631</a:t>
            </a:r>
            <a:endParaRPr/>
          </a:p>
          <a:p>
            <a:pPr indent="0" lvl="0" marL="0" marR="0" rtl="0" algn="ctr">
              <a:lnSpc>
                <a:spcPct val="172000"/>
              </a:lnSpc>
              <a:spcBef>
                <a:spcPts val="0"/>
              </a:spcBef>
              <a:spcAft>
                <a:spcPts val="0"/>
              </a:spcAft>
              <a:buNone/>
            </a:pPr>
            <a:r>
              <a:rPr b="1" i="0" lang="en-US" sz="2400" u="none" cap="none" strike="noStrike">
                <a:solidFill>
                  <a:srgbClr val="000000"/>
                </a:solidFill>
                <a:latin typeface="DM Sans"/>
                <a:ea typeface="DM Sans"/>
                <a:cs typeface="DM Sans"/>
                <a:sym typeface="DM Sans"/>
              </a:rPr>
              <a:t>LÊ PHÚC HẬU: 20110278</a:t>
            </a:r>
            <a:endParaRPr/>
          </a:p>
          <a:p>
            <a:pPr indent="0" lvl="0" marL="0" marR="0" rtl="0" algn="ctr">
              <a:lnSpc>
                <a:spcPct val="172000"/>
              </a:lnSpc>
              <a:spcBef>
                <a:spcPts val="0"/>
              </a:spcBef>
              <a:spcAft>
                <a:spcPts val="0"/>
              </a:spcAft>
              <a:buNone/>
            </a:pPr>
            <a:r>
              <a:rPr b="1" i="0" lang="en-US" sz="2400" u="none" cap="none" strike="noStrike">
                <a:solidFill>
                  <a:srgbClr val="000000"/>
                </a:solidFill>
                <a:latin typeface="DM Sans"/>
                <a:ea typeface="DM Sans"/>
                <a:cs typeface="DM Sans"/>
                <a:sym typeface="DM Sans"/>
              </a:rPr>
              <a:t>GVHD: THẦY VÕ XUÂN THỂ</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76" name="Shape 176"/>
        <p:cNvGrpSpPr/>
        <p:nvPr/>
      </p:nvGrpSpPr>
      <p:grpSpPr>
        <a:xfrm>
          <a:off x="0" y="0"/>
          <a:ext cx="0" cy="0"/>
          <a:chOff x="0" y="0"/>
          <a:chExt cx="0" cy="0"/>
        </a:xfrm>
      </p:grpSpPr>
      <p:cxnSp>
        <p:nvCxnSpPr>
          <p:cNvPr id="177" name="Google Shape;177;p22"/>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78" name="Google Shape;178;p22"/>
          <p:cNvSpPr/>
          <p:nvPr/>
        </p:nvSpPr>
        <p:spPr>
          <a:xfrm>
            <a:off x="5224050" y="3678990"/>
            <a:ext cx="7839900" cy="6069600"/>
          </a:xfrm>
          <a:custGeom>
            <a:rect b="b" l="l" r="r" t="t"/>
            <a:pathLst>
              <a:path extrusionOk="0" h="6069600" w="7839900">
                <a:moveTo>
                  <a:pt x="0" y="0"/>
                </a:moveTo>
                <a:lnTo>
                  <a:pt x="7839900" y="0"/>
                </a:lnTo>
                <a:lnTo>
                  <a:pt x="7839900" y="6069600"/>
                </a:lnTo>
                <a:lnTo>
                  <a:pt x="0" y="6069600"/>
                </a:lnTo>
                <a:lnTo>
                  <a:pt x="0" y="0"/>
                </a:lnTo>
                <a:close/>
              </a:path>
            </a:pathLst>
          </a:custGeom>
          <a:blipFill rotWithShape="1">
            <a:blip r:embed="rId3">
              <a:alphaModFix/>
            </a:blip>
            <a:stretch>
              <a:fillRect b="0" l="0" r="0" t="0"/>
            </a:stretch>
          </a:blipFill>
          <a:ln>
            <a:noFill/>
          </a:ln>
        </p:spPr>
      </p:sp>
      <p:sp>
        <p:nvSpPr>
          <p:cNvPr id="179" name="Google Shape;179;p22"/>
          <p:cNvSpPr txBox="1"/>
          <p:nvPr/>
        </p:nvSpPr>
        <p:spPr>
          <a:xfrm>
            <a:off x="3650851" y="2720375"/>
            <a:ext cx="106581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Use Case tổng quát dành cho Người dùng</a:t>
            </a:r>
            <a:endParaRPr/>
          </a:p>
        </p:txBody>
      </p:sp>
      <p:sp>
        <p:nvSpPr>
          <p:cNvPr id="180" name="Google Shape;180;p22"/>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181" name="Google Shape;181;p22"/>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85" name="Shape 185"/>
        <p:cNvGrpSpPr/>
        <p:nvPr/>
      </p:nvGrpSpPr>
      <p:grpSpPr>
        <a:xfrm>
          <a:off x="0" y="0"/>
          <a:ext cx="0" cy="0"/>
          <a:chOff x="0" y="0"/>
          <a:chExt cx="0" cy="0"/>
        </a:xfrm>
      </p:grpSpPr>
      <p:cxnSp>
        <p:nvCxnSpPr>
          <p:cNvPr id="186" name="Google Shape;186;p23"/>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87" name="Google Shape;187;p23"/>
          <p:cNvSpPr txBox="1"/>
          <p:nvPr/>
        </p:nvSpPr>
        <p:spPr>
          <a:xfrm>
            <a:off x="3650842" y="3277267"/>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sản phẩm</a:t>
            </a:r>
            <a:endParaRPr/>
          </a:p>
        </p:txBody>
      </p:sp>
      <p:sp>
        <p:nvSpPr>
          <p:cNvPr id="188" name="Google Shape;188;p23"/>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189" name="Google Shape;189;p23"/>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190" name="Google Shape;190;p23"/>
          <p:cNvSpPr txBox="1"/>
          <p:nvPr/>
        </p:nvSpPr>
        <p:spPr>
          <a:xfrm>
            <a:off x="4368093" y="4609494"/>
            <a:ext cx="12135028" cy="37890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Hiển thị sản phẩm theo danh mục, tạo thuận lợi cho người dùng theo dõi và tìm kiếm.</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Cung cấp khả năng thêm, xóa, sửa, ẩn và hiển thị sản phẩm một cách dễ dàng trên cả danh mục và trang chi tiết sản phẩm.</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Chứa đựng thông tin đầy đủ và đa dạng về sản phẩm, bao gồm tên, mã sản phẩm, giá cả, mô tả chi tiết, cũng như đánh giá và nhận xét của người dùng.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94" name="Shape 194"/>
        <p:cNvGrpSpPr/>
        <p:nvPr/>
      </p:nvGrpSpPr>
      <p:grpSpPr>
        <a:xfrm>
          <a:off x="0" y="0"/>
          <a:ext cx="0" cy="0"/>
          <a:chOff x="0" y="0"/>
          <a:chExt cx="0" cy="0"/>
        </a:xfrm>
      </p:grpSpPr>
      <p:cxnSp>
        <p:nvCxnSpPr>
          <p:cNvPr id="195" name="Google Shape;195;p24"/>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96" name="Google Shape;196;p24"/>
          <p:cNvSpPr txBox="1"/>
          <p:nvPr/>
        </p:nvSpPr>
        <p:spPr>
          <a:xfrm>
            <a:off x="3650842" y="2798458"/>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tìm kiếm sản phẩm</a:t>
            </a:r>
            <a:endParaRPr/>
          </a:p>
        </p:txBody>
      </p:sp>
      <p:sp>
        <p:nvSpPr>
          <p:cNvPr id="197" name="Google Shape;197;p24"/>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198" name="Google Shape;198;p24"/>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199" name="Google Shape;199;p24"/>
          <p:cNvSpPr txBox="1"/>
          <p:nvPr/>
        </p:nvSpPr>
        <p:spPr>
          <a:xfrm>
            <a:off x="4368093" y="3776279"/>
            <a:ext cx="12135028" cy="18840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Cung cấp khả năng tìm kiếm sản phẩm một cách nhanh chóng và thuận tiện, giúp người dùng dễ dàng xác định sản phẩm mong muốn.</a:t>
            </a:r>
            <a:endParaRPr/>
          </a:p>
        </p:txBody>
      </p:sp>
      <p:sp>
        <p:nvSpPr>
          <p:cNvPr id="200" name="Google Shape;200;p24"/>
          <p:cNvSpPr txBox="1"/>
          <p:nvPr/>
        </p:nvSpPr>
        <p:spPr>
          <a:xfrm>
            <a:off x="3650842" y="6136573"/>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đăng ký tài khoản</a:t>
            </a:r>
            <a:endParaRPr/>
          </a:p>
        </p:txBody>
      </p:sp>
      <p:sp>
        <p:nvSpPr>
          <p:cNvPr id="201" name="Google Shape;201;p24"/>
          <p:cNvSpPr txBox="1"/>
          <p:nvPr/>
        </p:nvSpPr>
        <p:spPr>
          <a:xfrm>
            <a:off x="4368093" y="7111302"/>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Mô Tả:</a:t>
            </a:r>
            <a:endParaRPr/>
          </a:p>
          <a:p>
            <a:pPr indent="-291465" lvl="1" marL="582932" marR="0" rtl="0" algn="l">
              <a:lnSpc>
                <a:spcPct val="140000"/>
              </a:lnSpc>
              <a:spcBef>
                <a:spcPts val="0"/>
              </a:spcBef>
              <a:spcAft>
                <a:spcPts val="0"/>
              </a:spcAft>
              <a:buClr>
                <a:srgbClr val="737373"/>
              </a:buClr>
              <a:buSzPts val="2700"/>
              <a:buFont typeface="Arial"/>
              <a:buChar char="•"/>
            </a:pPr>
            <a:r>
              <a:rPr b="0" i="0" lang="en-US" sz="2700" u="none" cap="none" strike="noStrike">
                <a:solidFill>
                  <a:srgbClr val="737373"/>
                </a:solidFill>
                <a:latin typeface="Arial"/>
                <a:ea typeface="Arial"/>
                <a:cs typeface="Arial"/>
                <a:sym typeface="Arial"/>
              </a:rPr>
              <a:t>Hỗ trợ người dùng đăng ký thành viên (Người dùng) để có thể sử dụng các dịch vụ mà hệ thống cung cấp.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05" name="Shape 205"/>
        <p:cNvGrpSpPr/>
        <p:nvPr/>
      </p:nvGrpSpPr>
      <p:grpSpPr>
        <a:xfrm>
          <a:off x="0" y="0"/>
          <a:ext cx="0" cy="0"/>
          <a:chOff x="0" y="0"/>
          <a:chExt cx="0" cy="0"/>
        </a:xfrm>
      </p:grpSpPr>
      <p:cxnSp>
        <p:nvCxnSpPr>
          <p:cNvPr id="206" name="Google Shape;206;p25"/>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07" name="Google Shape;207;p25"/>
          <p:cNvSpPr txBox="1"/>
          <p:nvPr/>
        </p:nvSpPr>
        <p:spPr>
          <a:xfrm>
            <a:off x="3650842" y="2798458"/>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đăng nhập</a:t>
            </a:r>
            <a:endParaRPr/>
          </a:p>
        </p:txBody>
      </p:sp>
      <p:sp>
        <p:nvSpPr>
          <p:cNvPr id="208" name="Google Shape;208;p25"/>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209" name="Google Shape;209;p25"/>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210" name="Google Shape;210;p25"/>
          <p:cNvSpPr txBox="1"/>
          <p:nvPr/>
        </p:nvSpPr>
        <p:spPr>
          <a:xfrm>
            <a:off x="4368093" y="3808325"/>
            <a:ext cx="12135028" cy="188404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Chức năng đăng nhập giúp người dùng truy cập và sử dụng các dịch vụ của hệ thống, bao gồm việc mua sản phẩm, đặt hàng, và sử dụng các ưu đãi hoặc mã giảm giá khi mua hàng.</a:t>
            </a:r>
            <a:endParaRPr/>
          </a:p>
        </p:txBody>
      </p:sp>
      <p:sp>
        <p:nvSpPr>
          <p:cNvPr id="211" name="Google Shape;211;p25"/>
          <p:cNvSpPr txBox="1"/>
          <p:nvPr/>
        </p:nvSpPr>
        <p:spPr>
          <a:xfrm>
            <a:off x="3650842" y="6206720"/>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quản lý giỏ hàng</a:t>
            </a:r>
            <a:endParaRPr/>
          </a:p>
        </p:txBody>
      </p:sp>
      <p:sp>
        <p:nvSpPr>
          <p:cNvPr id="212" name="Google Shape;212;p25"/>
          <p:cNvSpPr txBox="1"/>
          <p:nvPr/>
        </p:nvSpPr>
        <p:spPr>
          <a:xfrm>
            <a:off x="4368093" y="7219548"/>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Cung cấp một giỏ hàng trực tuyến cho người dùng, giúp họ quản lý các sản phẩm đã chọn mua.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16" name="Shape 216"/>
        <p:cNvGrpSpPr/>
        <p:nvPr/>
      </p:nvGrpSpPr>
      <p:grpSpPr>
        <a:xfrm>
          <a:off x="0" y="0"/>
          <a:ext cx="0" cy="0"/>
          <a:chOff x="0" y="0"/>
          <a:chExt cx="0" cy="0"/>
        </a:xfrm>
      </p:grpSpPr>
      <p:cxnSp>
        <p:nvCxnSpPr>
          <p:cNvPr id="217" name="Google Shape;217;p26"/>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18" name="Google Shape;218;p26"/>
          <p:cNvSpPr txBox="1"/>
          <p:nvPr/>
        </p:nvSpPr>
        <p:spPr>
          <a:xfrm>
            <a:off x="3650842" y="2798458"/>
            <a:ext cx="9710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đặt hàng</a:t>
            </a:r>
            <a:endParaRPr/>
          </a:p>
        </p:txBody>
      </p:sp>
      <p:sp>
        <p:nvSpPr>
          <p:cNvPr id="219" name="Google Shape;219;p26"/>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220" name="Google Shape;220;p26"/>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221" name="Google Shape;221;p26"/>
          <p:cNvSpPr txBox="1"/>
          <p:nvPr/>
        </p:nvSpPr>
        <p:spPr>
          <a:xfrm>
            <a:off x="4368093" y="3808325"/>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Cho phép người dùng thực hiện việc mua sản phẩm trong hệ thống.</a:t>
            </a:r>
            <a:endParaRPr/>
          </a:p>
        </p:txBody>
      </p:sp>
      <p:sp>
        <p:nvSpPr>
          <p:cNvPr id="222" name="Google Shape;222;p26"/>
          <p:cNvSpPr txBox="1"/>
          <p:nvPr/>
        </p:nvSpPr>
        <p:spPr>
          <a:xfrm>
            <a:off x="3650851" y="6206725"/>
            <a:ext cx="112158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thông tin cá nhân người dùng</a:t>
            </a:r>
            <a:endParaRPr/>
          </a:p>
        </p:txBody>
      </p:sp>
      <p:sp>
        <p:nvSpPr>
          <p:cNvPr id="223" name="Google Shape;223;p26"/>
          <p:cNvSpPr txBox="1"/>
          <p:nvPr/>
        </p:nvSpPr>
        <p:spPr>
          <a:xfrm>
            <a:off x="4368093" y="7219548"/>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Cho phép người dùng cập nhật thông tin chi tiết của họ trong hệ thống.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27" name="Shape 227"/>
        <p:cNvGrpSpPr/>
        <p:nvPr/>
      </p:nvGrpSpPr>
      <p:grpSpPr>
        <a:xfrm>
          <a:off x="0" y="0"/>
          <a:ext cx="0" cy="0"/>
          <a:chOff x="0" y="0"/>
          <a:chExt cx="0" cy="0"/>
        </a:xfrm>
      </p:grpSpPr>
      <p:cxnSp>
        <p:nvCxnSpPr>
          <p:cNvPr id="228" name="Google Shape;228;p27"/>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29" name="Google Shape;229;p27"/>
          <p:cNvSpPr txBox="1"/>
          <p:nvPr/>
        </p:nvSpPr>
        <p:spPr>
          <a:xfrm>
            <a:off x="3650851" y="2798450"/>
            <a:ext cx="112857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thông tin cá nhân người dùng</a:t>
            </a:r>
            <a:endParaRPr/>
          </a:p>
        </p:txBody>
      </p:sp>
      <p:sp>
        <p:nvSpPr>
          <p:cNvPr id="230" name="Google Shape;230;p27"/>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231" name="Google Shape;231;p27"/>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232" name="Google Shape;232;p27"/>
          <p:cNvSpPr txBox="1"/>
          <p:nvPr/>
        </p:nvSpPr>
        <p:spPr>
          <a:xfrm>
            <a:off x="4368093" y="3808325"/>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Cho phép người dùng cập nhật thông tin chi tiết của họ trong hệ thống.</a:t>
            </a:r>
            <a:endParaRPr/>
          </a:p>
        </p:txBody>
      </p:sp>
      <p:sp>
        <p:nvSpPr>
          <p:cNvPr id="233" name="Google Shape;233;p27"/>
          <p:cNvSpPr txBox="1"/>
          <p:nvPr/>
        </p:nvSpPr>
        <p:spPr>
          <a:xfrm>
            <a:off x="3650851" y="6206725"/>
            <a:ext cx="112857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Đặc tả use case quản lý tài khoản nhân viên</a:t>
            </a:r>
            <a:endParaRPr/>
          </a:p>
        </p:txBody>
      </p:sp>
      <p:sp>
        <p:nvSpPr>
          <p:cNvPr id="234" name="Google Shape;234;p27"/>
          <p:cNvSpPr txBox="1"/>
          <p:nvPr/>
        </p:nvSpPr>
        <p:spPr>
          <a:xfrm>
            <a:off x="4368093" y="7219548"/>
            <a:ext cx="12135028" cy="1407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Mô Tả:</a:t>
            </a:r>
            <a:endParaRPr/>
          </a:p>
          <a:p>
            <a:pPr indent="0" lvl="0" marL="0" marR="0" rtl="0" algn="l">
              <a:lnSpc>
                <a:spcPct val="140000"/>
              </a:lnSpc>
              <a:spcBef>
                <a:spcPts val="0"/>
              </a:spcBef>
              <a:spcAft>
                <a:spcPts val="0"/>
              </a:spcAft>
              <a:buNone/>
            </a:pPr>
            <a:r>
              <a:rPr b="0" i="0" lang="en-US" sz="2700" u="none" cap="none" strike="noStrike">
                <a:solidFill>
                  <a:srgbClr val="737373"/>
                </a:solidFill>
                <a:latin typeface="Arial"/>
                <a:ea typeface="Arial"/>
                <a:cs typeface="Arial"/>
                <a:sym typeface="Arial"/>
              </a:rPr>
              <a:t>- Cho phép quản trị viên quản lý các thông tin được công khai của nhân viên trong hệ thống.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38" name="Shape 238"/>
        <p:cNvGrpSpPr/>
        <p:nvPr/>
      </p:nvGrpSpPr>
      <p:grpSpPr>
        <a:xfrm>
          <a:off x="0" y="0"/>
          <a:ext cx="0" cy="0"/>
          <a:chOff x="0" y="0"/>
          <a:chExt cx="0" cy="0"/>
        </a:xfrm>
      </p:grpSpPr>
      <p:cxnSp>
        <p:nvCxnSpPr>
          <p:cNvPr id="239" name="Google Shape;239;p28"/>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40" name="Google Shape;240;p28"/>
          <p:cNvSpPr/>
          <p:nvPr/>
        </p:nvSpPr>
        <p:spPr>
          <a:xfrm>
            <a:off x="4160610" y="1987632"/>
            <a:ext cx="9966779" cy="7666753"/>
          </a:xfrm>
          <a:custGeom>
            <a:rect b="b" l="l" r="r" t="t"/>
            <a:pathLst>
              <a:path extrusionOk="0" h="7666753" w="9966779">
                <a:moveTo>
                  <a:pt x="0" y="0"/>
                </a:moveTo>
                <a:lnTo>
                  <a:pt x="9966780" y="0"/>
                </a:lnTo>
                <a:lnTo>
                  <a:pt x="9966780" y="7666753"/>
                </a:lnTo>
                <a:lnTo>
                  <a:pt x="0" y="7666753"/>
                </a:lnTo>
                <a:lnTo>
                  <a:pt x="0" y="0"/>
                </a:lnTo>
                <a:close/>
              </a:path>
            </a:pathLst>
          </a:custGeom>
          <a:blipFill rotWithShape="1">
            <a:blip r:embed="rId3">
              <a:alphaModFix/>
            </a:blip>
            <a:stretch>
              <a:fillRect b="0" l="0" r="0" t="0"/>
            </a:stretch>
          </a:blipFill>
          <a:ln>
            <a:noFill/>
          </a:ln>
        </p:spPr>
      </p:sp>
      <p:sp>
        <p:nvSpPr>
          <p:cNvPr id="241" name="Google Shape;241;p28"/>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242" name="Google Shape;242;p28"/>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46" name="Shape 246"/>
        <p:cNvGrpSpPr/>
        <p:nvPr/>
      </p:nvGrpSpPr>
      <p:grpSpPr>
        <a:xfrm>
          <a:off x="0" y="0"/>
          <a:ext cx="0" cy="0"/>
          <a:chOff x="0" y="0"/>
          <a:chExt cx="0" cy="0"/>
        </a:xfrm>
      </p:grpSpPr>
      <p:cxnSp>
        <p:nvCxnSpPr>
          <p:cNvPr id="247" name="Google Shape;247;p29"/>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48" name="Google Shape;248;p29"/>
          <p:cNvSpPr/>
          <p:nvPr/>
        </p:nvSpPr>
        <p:spPr>
          <a:xfrm>
            <a:off x="4500185" y="3007416"/>
            <a:ext cx="10447898" cy="6954348"/>
          </a:xfrm>
          <a:custGeom>
            <a:rect b="b" l="l" r="r" t="t"/>
            <a:pathLst>
              <a:path extrusionOk="0" h="6954348" w="10447898">
                <a:moveTo>
                  <a:pt x="0" y="0"/>
                </a:moveTo>
                <a:lnTo>
                  <a:pt x="10447898" y="0"/>
                </a:lnTo>
                <a:lnTo>
                  <a:pt x="10447898" y="6954348"/>
                </a:lnTo>
                <a:lnTo>
                  <a:pt x="0" y="6954348"/>
                </a:lnTo>
                <a:lnTo>
                  <a:pt x="0" y="0"/>
                </a:lnTo>
                <a:close/>
              </a:path>
            </a:pathLst>
          </a:custGeom>
          <a:blipFill rotWithShape="1">
            <a:blip r:embed="rId3">
              <a:alphaModFix/>
            </a:blip>
            <a:stretch>
              <a:fillRect b="0" l="0" r="0" t="0"/>
            </a:stretch>
          </a:blipFill>
          <a:ln>
            <a:noFill/>
          </a:ln>
        </p:spPr>
      </p:sp>
      <p:sp>
        <p:nvSpPr>
          <p:cNvPr id="249" name="Google Shape;249;p29"/>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250" name="Google Shape;250;p29"/>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
        <p:nvSpPr>
          <p:cNvPr id="251" name="Google Shape;251;p29"/>
          <p:cNvSpPr txBox="1"/>
          <p:nvPr/>
        </p:nvSpPr>
        <p:spPr>
          <a:xfrm>
            <a:off x="3650842" y="1973606"/>
            <a:ext cx="10222946"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Lược đồ lớp (class diagram)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55" name="Shape 255"/>
        <p:cNvGrpSpPr/>
        <p:nvPr/>
      </p:nvGrpSpPr>
      <p:grpSpPr>
        <a:xfrm>
          <a:off x="0" y="0"/>
          <a:ext cx="0" cy="0"/>
          <a:chOff x="0" y="0"/>
          <a:chExt cx="0" cy="0"/>
        </a:xfrm>
      </p:grpSpPr>
      <p:cxnSp>
        <p:nvCxnSpPr>
          <p:cNvPr id="256" name="Google Shape;256;p30"/>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257" name="Google Shape;257;p30"/>
          <p:cNvSpPr txBox="1"/>
          <p:nvPr/>
        </p:nvSpPr>
        <p:spPr>
          <a:xfrm>
            <a:off x="6274974" y="4602150"/>
            <a:ext cx="64647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8000" u="none" cap="none" strike="noStrike">
                <a:solidFill>
                  <a:srgbClr val="000000"/>
                </a:solidFill>
                <a:latin typeface="DM Sans"/>
                <a:ea typeface="DM Sans"/>
                <a:cs typeface="DM Sans"/>
                <a:sym typeface="DM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93" name="Shape 93"/>
        <p:cNvGrpSpPr/>
        <p:nvPr/>
      </p:nvGrpSpPr>
      <p:grpSpPr>
        <a:xfrm>
          <a:off x="0" y="0"/>
          <a:ext cx="0" cy="0"/>
          <a:chOff x="0" y="0"/>
          <a:chExt cx="0" cy="0"/>
        </a:xfrm>
      </p:grpSpPr>
      <p:cxnSp>
        <p:nvCxnSpPr>
          <p:cNvPr id="94" name="Google Shape;94;p14"/>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95" name="Google Shape;95;p14"/>
          <p:cNvSpPr txBox="1"/>
          <p:nvPr/>
        </p:nvSpPr>
        <p:spPr>
          <a:xfrm>
            <a:off x="3647966" y="2368496"/>
            <a:ext cx="1313919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Tìm hiểu “Xây dựng website bán smart phone trực tuyến”</a:t>
            </a:r>
            <a:endParaRPr/>
          </a:p>
        </p:txBody>
      </p:sp>
      <p:sp>
        <p:nvSpPr>
          <p:cNvPr id="96" name="Google Shape;96;p14"/>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GIỚI THIỆU ĐỀ TÀI</a:t>
            </a:r>
            <a:endParaRPr/>
          </a:p>
        </p:txBody>
      </p:sp>
      <p:sp>
        <p:nvSpPr>
          <p:cNvPr id="97" name="Google Shape;97;p14"/>
          <p:cNvSpPr txBox="1"/>
          <p:nvPr/>
        </p:nvSpPr>
        <p:spPr>
          <a:xfrm>
            <a:off x="10678711" y="3437332"/>
            <a:ext cx="3519179" cy="233489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737373"/>
                </a:solidFill>
                <a:latin typeface="DM Sans"/>
                <a:ea typeface="DM Sans"/>
                <a:cs typeface="DM Sans"/>
                <a:sym typeface="DM Sans"/>
              </a:rPr>
              <a:t>Tận dụng tiềm năng của internet giúp giảm chi phí về mặt cửa hàng và nhân lực, tạo ra sự tiện lợi cho cả người mua và người bán.</a:t>
            </a:r>
            <a:endParaRPr/>
          </a:p>
        </p:txBody>
      </p:sp>
      <p:sp>
        <p:nvSpPr>
          <p:cNvPr id="98" name="Google Shape;98;p14"/>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01</a:t>
            </a:r>
            <a:endParaRPr/>
          </a:p>
        </p:txBody>
      </p:sp>
      <p:grpSp>
        <p:nvGrpSpPr>
          <p:cNvPr id="99" name="Google Shape;99;p14"/>
          <p:cNvGrpSpPr/>
          <p:nvPr/>
        </p:nvGrpSpPr>
        <p:grpSpPr>
          <a:xfrm>
            <a:off x="6237241" y="3456382"/>
            <a:ext cx="3519179" cy="4658995"/>
            <a:chOff x="0" y="-38100"/>
            <a:chExt cx="4692239" cy="6211993"/>
          </a:xfrm>
        </p:grpSpPr>
        <p:sp>
          <p:nvSpPr>
            <p:cNvPr id="100" name="Google Shape;100;p14"/>
            <p:cNvSpPr txBox="1"/>
            <p:nvPr/>
          </p:nvSpPr>
          <p:spPr>
            <a:xfrm>
              <a:off x="0" y="-38100"/>
              <a:ext cx="4692239" cy="30877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200" u="none" cap="none" strike="noStrike">
                  <a:solidFill>
                    <a:srgbClr val="000000"/>
                  </a:solidFill>
                  <a:latin typeface="Arial"/>
                  <a:ea typeface="Arial"/>
                  <a:cs typeface="Arial"/>
                  <a:sym typeface="Arial"/>
                </a:rPr>
                <a:t>Trong thế giới ngày nay, điện thoại thông minh không chỉ là một công cụ liên lạc mà còn là người bạn đồng hành không thể thiếu trong cuộc sống.</a:t>
              </a:r>
              <a:endParaRPr/>
            </a:p>
          </p:txBody>
        </p:sp>
        <p:sp>
          <p:nvSpPr>
            <p:cNvPr id="101" name="Google Shape;101;p14"/>
            <p:cNvSpPr txBox="1"/>
            <p:nvPr/>
          </p:nvSpPr>
          <p:spPr>
            <a:xfrm>
              <a:off x="0" y="3597275"/>
              <a:ext cx="4692239" cy="257661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737373"/>
                  </a:solidFill>
                  <a:latin typeface="DM Sans"/>
                  <a:ea typeface="DM Sans"/>
                  <a:cs typeface="DM Sans"/>
                  <a:sym typeface="DM Sans"/>
                </a:rPr>
                <a:t>Người dùng có thể dễ dàng tìm kiếm, so sánh và mua sắm các sản phẩm từ các thương hiệu uy tín trên thị trường.</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05" name="Shape 105"/>
        <p:cNvGrpSpPr/>
        <p:nvPr/>
      </p:nvGrpSpPr>
      <p:grpSpPr>
        <a:xfrm>
          <a:off x="0" y="0"/>
          <a:ext cx="0" cy="0"/>
          <a:chOff x="0" y="0"/>
          <a:chExt cx="0" cy="0"/>
        </a:xfrm>
      </p:grpSpPr>
      <p:cxnSp>
        <p:nvCxnSpPr>
          <p:cNvPr id="106" name="Google Shape;106;p15"/>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07" name="Google Shape;107;p15"/>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GIỚI THIỆU ĐỀ TÀI</a:t>
            </a:r>
            <a:endParaRPr/>
          </a:p>
        </p:txBody>
      </p:sp>
      <p:sp>
        <p:nvSpPr>
          <p:cNvPr id="108" name="Google Shape;108;p15"/>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01</a:t>
            </a:r>
            <a:endParaRPr/>
          </a:p>
        </p:txBody>
      </p:sp>
      <p:grpSp>
        <p:nvGrpSpPr>
          <p:cNvPr id="109" name="Google Shape;109;p15"/>
          <p:cNvGrpSpPr/>
          <p:nvPr/>
        </p:nvGrpSpPr>
        <p:grpSpPr>
          <a:xfrm>
            <a:off x="3216879" y="2472104"/>
            <a:ext cx="7106625" cy="5181442"/>
            <a:chOff x="0" y="-47625"/>
            <a:chExt cx="9475500" cy="6908590"/>
          </a:xfrm>
        </p:grpSpPr>
        <p:sp>
          <p:nvSpPr>
            <p:cNvPr id="110" name="Google Shape;110;p15"/>
            <p:cNvSpPr txBox="1"/>
            <p:nvPr/>
          </p:nvSpPr>
          <p:spPr>
            <a:xfrm>
              <a:off x="0" y="-47625"/>
              <a:ext cx="9475500" cy="4104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rPr>
                <a:t>Nền tảng công nghệ</a:t>
              </a:r>
              <a:endParaRPr b="1"/>
            </a:p>
            <a:p>
              <a:pPr indent="0" lvl="0" marL="0" marR="0" rtl="0" algn="l">
                <a:lnSpc>
                  <a:spcPct val="140000"/>
                </a:lnSpc>
                <a:spcBef>
                  <a:spcPts val="0"/>
                </a:spcBef>
                <a:spcAft>
                  <a:spcPts val="0"/>
                </a:spcAft>
                <a:buNone/>
              </a:pPr>
              <a:r>
                <a:rPr b="0" i="0" lang="en-US" sz="2500" u="none" cap="none" strike="noStrike">
                  <a:solidFill>
                    <a:srgbClr val="737373"/>
                  </a:solidFill>
                  <a:latin typeface="Arial"/>
                  <a:ea typeface="Arial"/>
                  <a:cs typeface="Arial"/>
                  <a:sym typeface="Arial"/>
                </a:rPr>
                <a:t>- Frontend: HTML, CSS, JavaScript, jQuery, Bootstrap, Thymeleaf, AngularJS.</a:t>
              </a:r>
              <a:endParaRPr/>
            </a:p>
            <a:p>
              <a:pPr indent="0" lvl="0" marL="0" marR="0" rtl="0" algn="l">
                <a:lnSpc>
                  <a:spcPct val="140000"/>
                </a:lnSpc>
                <a:spcBef>
                  <a:spcPts val="0"/>
                </a:spcBef>
                <a:spcAft>
                  <a:spcPts val="0"/>
                </a:spcAft>
                <a:buNone/>
              </a:pPr>
              <a:r>
                <a:rPr b="0" i="0" lang="en-US" sz="2500" u="none" cap="none" strike="noStrike">
                  <a:solidFill>
                    <a:srgbClr val="737373"/>
                  </a:solidFill>
                  <a:latin typeface="Arial"/>
                  <a:ea typeface="Arial"/>
                  <a:cs typeface="Arial"/>
                  <a:sym typeface="Arial"/>
                </a:rPr>
                <a:t>- Backend: Spring Boot, Spring Data JPA, Spring Security, Hibernate.</a:t>
              </a:r>
              <a:endParaRPr/>
            </a:p>
            <a:p>
              <a:pPr indent="0" lvl="0" marL="0" marR="0" rtl="0" algn="l">
                <a:lnSpc>
                  <a:spcPct val="140000"/>
                </a:lnSpc>
                <a:spcBef>
                  <a:spcPts val="0"/>
                </a:spcBef>
                <a:spcAft>
                  <a:spcPts val="0"/>
                </a:spcAft>
                <a:buNone/>
              </a:pPr>
              <a:r>
                <a:rPr b="0" i="0" lang="en-US" sz="2500" u="none" cap="none" strike="noStrike">
                  <a:solidFill>
                    <a:srgbClr val="737373"/>
                  </a:solidFill>
                  <a:latin typeface="Arial"/>
                  <a:ea typeface="Arial"/>
                  <a:cs typeface="Arial"/>
                  <a:sym typeface="Arial"/>
                </a:rPr>
                <a:t>- RESTful API: Spring Boot</a:t>
              </a:r>
              <a:endParaRPr/>
            </a:p>
          </p:txBody>
        </p:sp>
        <p:sp>
          <p:nvSpPr>
            <p:cNvPr id="111" name="Google Shape;111;p15"/>
            <p:cNvSpPr txBox="1"/>
            <p:nvPr/>
          </p:nvSpPr>
          <p:spPr>
            <a:xfrm>
              <a:off x="0" y="4193065"/>
              <a:ext cx="9475500" cy="2667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rPr>
                <a:t>Microsoft SQL Server</a:t>
              </a:r>
              <a:endParaRPr b="1"/>
            </a:p>
            <a:p>
              <a:pPr indent="0" lvl="0" marL="0" marR="0" rtl="0" algn="l">
                <a:lnSpc>
                  <a:spcPct val="140000"/>
                </a:lnSpc>
                <a:spcBef>
                  <a:spcPts val="0"/>
                </a:spcBef>
                <a:spcAft>
                  <a:spcPts val="0"/>
                </a:spcAft>
                <a:buNone/>
              </a:pPr>
              <a:r>
                <a:rPr b="0" i="0" lang="en-US" sz="2500" u="none" cap="none" strike="noStrike">
                  <a:solidFill>
                    <a:srgbClr val="737373"/>
                  </a:solidFill>
                  <a:latin typeface="Arial"/>
                  <a:ea typeface="Arial"/>
                  <a:cs typeface="Arial"/>
                  <a:sym typeface="Arial"/>
                </a:rPr>
                <a:t>phần mềm có chức năng chính là lưu trữ và truy xuất dữ liệu theo yêu cầu của các ứng dụng phần mềm khác.</a:t>
              </a:r>
              <a:endParaRPr/>
            </a:p>
          </p:txBody>
        </p:sp>
      </p:grpSp>
      <p:grpSp>
        <p:nvGrpSpPr>
          <p:cNvPr id="112" name="Google Shape;112;p15"/>
          <p:cNvGrpSpPr/>
          <p:nvPr/>
        </p:nvGrpSpPr>
        <p:grpSpPr>
          <a:xfrm>
            <a:off x="10596496" y="2472104"/>
            <a:ext cx="7111450" cy="7436991"/>
            <a:chOff x="0" y="-47625"/>
            <a:chExt cx="9481933" cy="9915989"/>
          </a:xfrm>
        </p:grpSpPr>
        <p:sp>
          <p:nvSpPr>
            <p:cNvPr id="113" name="Google Shape;113;p15"/>
            <p:cNvSpPr txBox="1"/>
            <p:nvPr/>
          </p:nvSpPr>
          <p:spPr>
            <a:xfrm>
              <a:off x="0" y="-47625"/>
              <a:ext cx="9475500" cy="3386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rPr>
                <a:t>Giới thiệu ngôn ngữ lập trình Java</a:t>
              </a:r>
              <a:endParaRPr b="1"/>
            </a:p>
            <a:p>
              <a:pPr indent="0" lvl="0" marL="0" marR="0" rtl="0" algn="l">
                <a:lnSpc>
                  <a:spcPct val="140000"/>
                </a:lnSpc>
                <a:spcBef>
                  <a:spcPts val="0"/>
                </a:spcBef>
                <a:spcAft>
                  <a:spcPts val="0"/>
                </a:spcAft>
                <a:buNone/>
              </a:pPr>
              <a:r>
                <a:rPr b="0" i="0" lang="en-US" sz="2500" u="none" cap="none" strike="noStrike">
                  <a:solidFill>
                    <a:srgbClr val="737373"/>
                  </a:solidFill>
                  <a:latin typeface="Arial"/>
                  <a:ea typeface="Arial"/>
                  <a:cs typeface="Arial"/>
                  <a:sym typeface="Arial"/>
                </a:rPr>
                <a:t>Java là một ngôn ngữ lập trình hướng đối tượng, ngôn ngữ lập trình all-purpose, cho phép nhà phát triển ứng dụng viết mã một lần và chạy trên mọi nền tảng hỗ trợ Java</a:t>
              </a:r>
              <a:endParaRPr/>
            </a:p>
          </p:txBody>
        </p:sp>
        <p:sp>
          <p:nvSpPr>
            <p:cNvPr id="114" name="Google Shape;114;p15"/>
            <p:cNvSpPr txBox="1"/>
            <p:nvPr/>
          </p:nvSpPr>
          <p:spPr>
            <a:xfrm>
              <a:off x="6433" y="3608864"/>
              <a:ext cx="9475500" cy="6259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000000"/>
                  </a:solidFill>
                </a:rPr>
                <a:t>Các library </a:t>
              </a:r>
              <a:r>
                <a:rPr b="1" i="0" lang="en-US" sz="2500" u="none" cap="none" strike="noStrike">
                  <a:solidFill>
                    <a:srgbClr val="000000"/>
                  </a:solidFill>
                </a:rPr>
                <a:t>– framework hỗ trợ</a:t>
              </a:r>
              <a:endParaRPr b="1"/>
            </a:p>
            <a:p>
              <a:pPr indent="-269895" lvl="1" marL="539791"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Thymeleaf</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Bootstrap</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jQuery</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RESTful Web Service</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Apache Maven</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Spring Security</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Spring Boot</a:t>
              </a:r>
              <a:endParaRPr/>
            </a:p>
            <a:p>
              <a:pPr indent="-269895" lvl="1" marL="539792"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Arial"/>
                  <a:ea typeface="Arial"/>
                  <a:cs typeface="Arial"/>
                  <a:sym typeface="Arial"/>
                </a:rPr>
                <a:t>Apache Tomcat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18" name="Shape 118"/>
        <p:cNvGrpSpPr/>
        <p:nvPr/>
      </p:nvGrpSpPr>
      <p:grpSpPr>
        <a:xfrm>
          <a:off x="0" y="0"/>
          <a:ext cx="0" cy="0"/>
          <a:chOff x="0" y="0"/>
          <a:chExt cx="0" cy="0"/>
        </a:xfrm>
      </p:grpSpPr>
      <p:cxnSp>
        <p:nvCxnSpPr>
          <p:cNvPr id="119" name="Google Shape;119;p16"/>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20" name="Google Shape;120;p16"/>
          <p:cNvSpPr txBox="1"/>
          <p:nvPr/>
        </p:nvSpPr>
        <p:spPr>
          <a:xfrm>
            <a:off x="3650842" y="3073524"/>
            <a:ext cx="4710909"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Thực tế hiện nay</a:t>
            </a:r>
            <a:endParaRPr/>
          </a:p>
        </p:txBody>
      </p:sp>
      <p:sp>
        <p:nvSpPr>
          <p:cNvPr id="121" name="Google Shape;121;p16"/>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KHẢO SÁT ĐỀ TÀI</a:t>
            </a:r>
            <a:endParaRPr/>
          </a:p>
        </p:txBody>
      </p:sp>
      <p:sp>
        <p:nvSpPr>
          <p:cNvPr id="122" name="Google Shape;122;p16"/>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02</a:t>
            </a:r>
            <a:endParaRPr/>
          </a:p>
        </p:txBody>
      </p:sp>
      <p:sp>
        <p:nvSpPr>
          <p:cNvPr id="123" name="Google Shape;123;p16"/>
          <p:cNvSpPr txBox="1"/>
          <p:nvPr/>
        </p:nvSpPr>
        <p:spPr>
          <a:xfrm>
            <a:off x="10435607" y="4210050"/>
            <a:ext cx="5323062" cy="2622549"/>
          </a:xfrm>
          <a:prstGeom prst="rect">
            <a:avLst/>
          </a:prstGeom>
          <a:noFill/>
          <a:ln>
            <a:noFill/>
          </a:ln>
        </p:spPr>
        <p:txBody>
          <a:bodyPr anchorCtr="0" anchor="t" bIns="0" lIns="0" spcFirstLastPara="1" rIns="0" wrap="square" tIns="0">
            <a:spAutoFit/>
          </a:bodyPr>
          <a:lstStyle/>
          <a:p>
            <a:pPr indent="-269877" lvl="1" marL="539754"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DM Sans"/>
                <a:ea typeface="DM Sans"/>
                <a:cs typeface="DM Sans"/>
                <a:sym typeface="DM Sans"/>
              </a:rPr>
              <a:t>Sự gia tăng mạnh mẽ của thương mại điện tử được thúc đẩy bởi sự kết hợp linh hoạt giữa công nghệ thông tin và Internet, tạo ra một cánh cửa kinh doanh tiên tiế</a:t>
            </a:r>
            <a:endParaRPr/>
          </a:p>
        </p:txBody>
      </p:sp>
      <p:sp>
        <p:nvSpPr>
          <p:cNvPr id="124" name="Google Shape;124;p16"/>
          <p:cNvSpPr txBox="1"/>
          <p:nvPr/>
        </p:nvSpPr>
        <p:spPr>
          <a:xfrm>
            <a:off x="4662102" y="4210050"/>
            <a:ext cx="4730197" cy="3936999"/>
          </a:xfrm>
          <a:prstGeom prst="rect">
            <a:avLst/>
          </a:prstGeom>
          <a:noFill/>
          <a:ln>
            <a:noFill/>
          </a:ln>
        </p:spPr>
        <p:txBody>
          <a:bodyPr anchorCtr="0" anchor="t" bIns="0" lIns="0" spcFirstLastPara="1" rIns="0" wrap="square" tIns="0">
            <a:spAutoFit/>
          </a:bodyPr>
          <a:lstStyle/>
          <a:p>
            <a:pPr indent="-269877" lvl="1" marL="539754" marR="0" rtl="0" algn="l">
              <a:lnSpc>
                <a:spcPct val="140000"/>
              </a:lnSpc>
              <a:spcBef>
                <a:spcPts val="0"/>
              </a:spcBef>
              <a:spcAft>
                <a:spcPts val="0"/>
              </a:spcAft>
              <a:buClr>
                <a:srgbClr val="737373"/>
              </a:buClr>
              <a:buSzPts val="2500"/>
              <a:buFont typeface="Arial"/>
              <a:buChar char="•"/>
            </a:pPr>
            <a:r>
              <a:rPr b="0" i="0" lang="en-US" sz="2500" u="none" cap="none" strike="noStrike">
                <a:solidFill>
                  <a:srgbClr val="737373"/>
                </a:solidFill>
                <a:latin typeface="DM Sans"/>
                <a:ea typeface="DM Sans"/>
                <a:cs typeface="DM Sans"/>
                <a:sym typeface="DM Sans"/>
              </a:rPr>
              <a:t>Bối cảnh toàn cầu hóa, thương mại điện tử, một hình thức kinh doanh trực tuyến dựa trên công nghệ thông tin và Internet, đã trở thành một động lực quan trọng đối với sự phát triển kinh tế</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8" name="Shape 128"/>
        <p:cNvGrpSpPr/>
        <p:nvPr/>
      </p:nvGrpSpPr>
      <p:grpSpPr>
        <a:xfrm>
          <a:off x="0" y="0"/>
          <a:ext cx="0" cy="0"/>
          <a:chOff x="0" y="0"/>
          <a:chExt cx="0" cy="0"/>
        </a:xfrm>
      </p:grpSpPr>
      <p:cxnSp>
        <p:nvCxnSpPr>
          <p:cNvPr id="129" name="Google Shape;129;p17"/>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30" name="Google Shape;130;p17"/>
          <p:cNvSpPr/>
          <p:nvPr/>
        </p:nvSpPr>
        <p:spPr>
          <a:xfrm>
            <a:off x="4586708" y="3962400"/>
            <a:ext cx="11363605" cy="4295997"/>
          </a:xfrm>
          <a:custGeom>
            <a:rect b="b" l="l" r="r" t="t"/>
            <a:pathLst>
              <a:path extrusionOk="0" h="4295997" w="11363605">
                <a:moveTo>
                  <a:pt x="0" y="0"/>
                </a:moveTo>
                <a:lnTo>
                  <a:pt x="11363605" y="0"/>
                </a:lnTo>
                <a:lnTo>
                  <a:pt x="11363605" y="4295997"/>
                </a:lnTo>
                <a:lnTo>
                  <a:pt x="0" y="4295997"/>
                </a:lnTo>
                <a:lnTo>
                  <a:pt x="0" y="0"/>
                </a:lnTo>
                <a:close/>
              </a:path>
            </a:pathLst>
          </a:custGeom>
          <a:blipFill rotWithShape="1">
            <a:blip r:embed="rId3">
              <a:alphaModFix/>
            </a:blip>
            <a:stretch>
              <a:fillRect b="0" l="0" r="0" t="0"/>
            </a:stretch>
          </a:blipFill>
          <a:ln>
            <a:noFill/>
          </a:ln>
        </p:spPr>
      </p:sp>
      <p:sp>
        <p:nvSpPr>
          <p:cNvPr id="131" name="Google Shape;131;p17"/>
          <p:cNvSpPr txBox="1"/>
          <p:nvPr/>
        </p:nvSpPr>
        <p:spPr>
          <a:xfrm>
            <a:off x="3650842" y="2327273"/>
            <a:ext cx="13235338" cy="112712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Mô hình nghiệp vụ của hệ thống bán điện thoại thông minh trực tuyến:</a:t>
            </a:r>
            <a:endParaRPr/>
          </a:p>
        </p:txBody>
      </p:sp>
      <p:sp>
        <p:nvSpPr>
          <p:cNvPr id="132" name="Google Shape;132;p17"/>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KHẢO SÁT ĐỀ TÀI</a:t>
            </a:r>
            <a:endParaRPr/>
          </a:p>
        </p:txBody>
      </p:sp>
      <p:sp>
        <p:nvSpPr>
          <p:cNvPr id="133" name="Google Shape;133;p17"/>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02</a:t>
            </a:r>
            <a:endParaRPr/>
          </a:p>
        </p:txBody>
      </p:sp>
      <p:sp>
        <p:nvSpPr>
          <p:cNvPr id="134" name="Google Shape;134;p17"/>
          <p:cNvSpPr txBox="1"/>
          <p:nvPr/>
        </p:nvSpPr>
        <p:spPr>
          <a:xfrm>
            <a:off x="8608924" y="8683622"/>
            <a:ext cx="3653367"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4000" u="none" cap="none" strike="noStrike">
                <a:solidFill>
                  <a:srgbClr val="737373"/>
                </a:solidFill>
                <a:latin typeface="Sansita"/>
                <a:ea typeface="Sansita"/>
                <a:cs typeface="Sansita"/>
                <a:sym typeface="Sansita"/>
              </a:rPr>
              <a:t>Sơ đồ tổ chức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38" name="Shape 138"/>
        <p:cNvGrpSpPr/>
        <p:nvPr/>
      </p:nvGrpSpPr>
      <p:grpSpPr>
        <a:xfrm>
          <a:off x="0" y="0"/>
          <a:ext cx="0" cy="0"/>
          <a:chOff x="0" y="0"/>
          <a:chExt cx="0" cy="0"/>
        </a:xfrm>
      </p:grpSpPr>
      <p:cxnSp>
        <p:nvCxnSpPr>
          <p:cNvPr id="139" name="Google Shape;139;p18"/>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40" name="Google Shape;140;p18"/>
          <p:cNvSpPr txBox="1"/>
          <p:nvPr/>
        </p:nvSpPr>
        <p:spPr>
          <a:xfrm>
            <a:off x="3650842" y="2327273"/>
            <a:ext cx="13235338"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Chức năng, nhiệm vụ từng bộ phận</a:t>
            </a:r>
            <a:endParaRPr/>
          </a:p>
        </p:txBody>
      </p:sp>
      <p:sp>
        <p:nvSpPr>
          <p:cNvPr id="141" name="Google Shape;141;p18"/>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KHẢO SÁT ĐỀ TÀI</a:t>
            </a:r>
            <a:endParaRPr/>
          </a:p>
        </p:txBody>
      </p:sp>
      <p:sp>
        <p:nvSpPr>
          <p:cNvPr id="142" name="Google Shape;142;p18"/>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02</a:t>
            </a:r>
            <a:endParaRPr/>
          </a:p>
        </p:txBody>
      </p:sp>
      <p:sp>
        <p:nvSpPr>
          <p:cNvPr id="143" name="Google Shape;143;p18"/>
          <p:cNvSpPr txBox="1"/>
          <p:nvPr/>
        </p:nvSpPr>
        <p:spPr>
          <a:xfrm>
            <a:off x="4134545" y="3366454"/>
            <a:ext cx="5009455" cy="282130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800" u="none" cap="none" strike="noStrike">
                <a:solidFill>
                  <a:srgbClr val="000000"/>
                </a:solidFill>
                <a:latin typeface="DM Sans"/>
                <a:ea typeface="DM Sans"/>
                <a:cs typeface="DM Sans"/>
                <a:sym typeface="DM Sans"/>
              </a:rPr>
              <a:t>QUẢN TRỊ VIÊN (ADMIN):</a:t>
            </a:r>
            <a:endParaRPr/>
          </a:p>
          <a:p>
            <a:pPr indent="0" lvl="0" marL="0" marR="0" rtl="0" algn="l">
              <a:lnSpc>
                <a:spcPct val="140000"/>
              </a:lnSpc>
              <a:spcBef>
                <a:spcPts val="0"/>
              </a:spcBef>
              <a:spcAft>
                <a:spcPts val="0"/>
              </a:spcAft>
              <a:buNone/>
            </a:pPr>
            <a:r>
              <a:rPr b="1" i="0" lang="en-US" sz="1800" u="none" cap="none" strike="noStrike">
                <a:solidFill>
                  <a:srgbClr val="000000"/>
                </a:solidFill>
                <a:latin typeface="DM Sans"/>
                <a:ea typeface="DM Sans"/>
                <a:cs typeface="DM Sans"/>
                <a:sym typeface="DM Sans"/>
              </a:rPr>
              <a:t>+ </a:t>
            </a:r>
            <a:r>
              <a:rPr b="1" i="0" lang="en-US" sz="1800" u="none" cap="none" strike="noStrike">
                <a:solidFill>
                  <a:srgbClr val="737373"/>
                </a:solidFill>
                <a:latin typeface="DM Sans"/>
                <a:ea typeface="DM Sans"/>
                <a:cs typeface="DM Sans"/>
                <a:sym typeface="DM Sans"/>
              </a:rPr>
              <a:t>Quản lý trực tiếp hoạt động của trang web và chịu trách nhiệm vận hành hệ thống.</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Quản lý tài khoản nhân viên, bao gồm việc tạo mới, sửa đổi và xóa.Xem và quản lý doanh thu của trang web.</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Thực hiện thống kê và báo cáo về hoạt động của trang web.</a:t>
            </a:r>
            <a:endParaRPr/>
          </a:p>
        </p:txBody>
      </p:sp>
      <p:sp>
        <p:nvSpPr>
          <p:cNvPr id="144" name="Google Shape;144;p18"/>
          <p:cNvSpPr txBox="1"/>
          <p:nvPr/>
        </p:nvSpPr>
        <p:spPr>
          <a:xfrm>
            <a:off x="4134545" y="6959283"/>
            <a:ext cx="5009455" cy="250697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800" u="none" cap="none" strike="noStrike">
                <a:solidFill>
                  <a:srgbClr val="000000"/>
                </a:solidFill>
                <a:latin typeface="DM Sans"/>
                <a:ea typeface="DM Sans"/>
                <a:cs typeface="DM Sans"/>
                <a:sym typeface="DM Sans"/>
              </a:rPr>
              <a:t>NHÂN VIÊN:</a:t>
            </a:r>
            <a:endParaRPr/>
          </a:p>
          <a:p>
            <a:pPr indent="0" lvl="0" marL="0" marR="0" rtl="0" algn="l">
              <a:lnSpc>
                <a:spcPct val="140000"/>
              </a:lnSpc>
              <a:spcBef>
                <a:spcPts val="0"/>
              </a:spcBef>
              <a:spcAft>
                <a:spcPts val="0"/>
              </a:spcAft>
              <a:buNone/>
            </a:pPr>
            <a:r>
              <a:rPr b="1" i="0" lang="en-US" sz="1800" u="none" cap="none" strike="noStrike">
                <a:solidFill>
                  <a:srgbClr val="000000"/>
                </a:solidFill>
                <a:latin typeface="DM Sans"/>
                <a:ea typeface="DM Sans"/>
                <a:cs typeface="DM Sans"/>
                <a:sym typeface="DM Sans"/>
              </a:rPr>
              <a:t>+ </a:t>
            </a:r>
            <a:r>
              <a:rPr b="1" i="0" lang="en-US" sz="1800" u="none" cap="none" strike="noStrike">
                <a:solidFill>
                  <a:srgbClr val="737373"/>
                </a:solidFill>
                <a:latin typeface="DM Sans"/>
                <a:ea typeface="DM Sans"/>
                <a:cs typeface="DM Sans"/>
                <a:sym typeface="DM Sans"/>
              </a:rPr>
              <a:t>Quản lý thông tin về các hãng sản xuất, danh mục sản phẩm, cũng như sản phẩm cụ thể.</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Quản lý đơn hàng, bao gồm xem, sửa đổi và hủy bỏ đơn hàng khi cần.</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Quản lý đánh giá từ người dùng và quản lý nội dung trên blog nếu có.</a:t>
            </a:r>
            <a:endParaRPr/>
          </a:p>
        </p:txBody>
      </p:sp>
      <p:sp>
        <p:nvSpPr>
          <p:cNvPr id="145" name="Google Shape;145;p18"/>
          <p:cNvSpPr txBox="1"/>
          <p:nvPr/>
        </p:nvSpPr>
        <p:spPr>
          <a:xfrm>
            <a:off x="10435607" y="4299476"/>
            <a:ext cx="6151970" cy="31356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800" u="none" cap="none" strike="noStrike">
                <a:solidFill>
                  <a:srgbClr val="000000"/>
                </a:solidFill>
                <a:latin typeface="DM Sans"/>
                <a:ea typeface="DM Sans"/>
                <a:cs typeface="DM Sans"/>
                <a:sym typeface="DM Sans"/>
              </a:rPr>
              <a:t>NGƯỜI DÙNG (USER):</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Xem chi tiết về sản phẩm, bao gồm thông tin chi tiết, ảnh, và đánh giá từ người dùng khác.</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Thêm sản phẩm vào giỏ hàng và thực hiện quy trình đặt hàng.</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Quản lý giỏ hàng, bao gồm thêm/sửa/xóa sản phẩm.</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Thích và bình luận về sản phẩm.</a:t>
            </a:r>
            <a:endParaRPr/>
          </a:p>
          <a:p>
            <a:pPr indent="0" lvl="0" marL="0" marR="0" rtl="0" algn="l">
              <a:lnSpc>
                <a:spcPct val="140000"/>
              </a:lnSpc>
              <a:spcBef>
                <a:spcPts val="0"/>
              </a:spcBef>
              <a:spcAft>
                <a:spcPts val="0"/>
              </a:spcAft>
              <a:buNone/>
            </a:pPr>
            <a:r>
              <a:rPr b="1" i="0" lang="en-US" sz="1800" u="none" cap="none" strike="noStrike">
                <a:solidFill>
                  <a:srgbClr val="737373"/>
                </a:solidFill>
                <a:latin typeface="DM Sans"/>
                <a:ea typeface="DM Sans"/>
                <a:cs typeface="DM Sans"/>
                <a:sym typeface="DM Sans"/>
              </a:rPr>
              <a:t>+ Cập nhật thông tin cá nhân như địa chỉ giao hàng và thông tin thanh toán.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49" name="Shape 149"/>
        <p:cNvGrpSpPr/>
        <p:nvPr/>
      </p:nvGrpSpPr>
      <p:grpSpPr>
        <a:xfrm>
          <a:off x="0" y="0"/>
          <a:ext cx="0" cy="0"/>
          <a:chOff x="0" y="0"/>
          <a:chExt cx="0" cy="0"/>
        </a:xfrm>
      </p:grpSpPr>
      <p:cxnSp>
        <p:nvCxnSpPr>
          <p:cNvPr id="150" name="Google Shape;150;p19"/>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graphicFrame>
        <p:nvGraphicFramePr>
          <p:cNvPr id="151" name="Google Shape;151;p19"/>
          <p:cNvGraphicFramePr/>
          <p:nvPr/>
        </p:nvGraphicFramePr>
        <p:xfrm>
          <a:off x="9144000" y="1778002"/>
          <a:ext cx="3000000" cy="3000000"/>
        </p:xfrm>
        <a:graphic>
          <a:graphicData uri="http://schemas.openxmlformats.org/drawingml/2006/table">
            <a:tbl>
              <a:tblPr>
                <a:noFill/>
                <a:tableStyleId>{F37D3C75-2FE2-488F-A206-9AF2242EAA48}</a:tableStyleId>
              </a:tblPr>
              <a:tblGrid>
                <a:gridCol w="7315200"/>
              </a:tblGrid>
              <a:tr h="8996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Đăng ký tài khoản mới(Người dùng)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3398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Cập nhật thông tin tài khoản, xemlịch sử mua hàng (Người dùng)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996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Quản lý giỏ hàng(Người dùng)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996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Thanh toán đơn hàng(Người dùng)</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78007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Chức năng thêm, xóa, sửa hãng sảnxuất, danh mục, sản phẩm, đơn hàng, bài viết, bình luận (Nhân viên)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99600">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 Quản lý tài khoản nhân viên (Quản trị viên)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339825">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DM Sans"/>
                          <a:ea typeface="DM Sans"/>
                          <a:cs typeface="DM Sans"/>
                          <a:sym typeface="DM Sans"/>
                        </a:rPr>
                        <a:t>Báo cáo số liệu, thống kê doanh thu(Quản trị viên)</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52" name="Google Shape;152;p19"/>
          <p:cNvSpPr txBox="1"/>
          <p:nvPr/>
        </p:nvSpPr>
        <p:spPr>
          <a:xfrm>
            <a:off x="3650842" y="5232398"/>
            <a:ext cx="4486582" cy="57467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Yêu cầu chức năng</a:t>
            </a:r>
            <a:endParaRPr/>
          </a:p>
        </p:txBody>
      </p:sp>
      <p:sp>
        <p:nvSpPr>
          <p:cNvPr id="153" name="Google Shape;153;p19"/>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KHẢO SÁT ĐỀ TÀI</a:t>
            </a:r>
            <a:endParaRPr/>
          </a:p>
        </p:txBody>
      </p:sp>
      <p:sp>
        <p:nvSpPr>
          <p:cNvPr id="154" name="Google Shape;154;p19"/>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58" name="Shape 158"/>
        <p:cNvGrpSpPr/>
        <p:nvPr/>
      </p:nvGrpSpPr>
      <p:grpSpPr>
        <a:xfrm>
          <a:off x="0" y="0"/>
          <a:ext cx="0" cy="0"/>
          <a:chOff x="0" y="0"/>
          <a:chExt cx="0" cy="0"/>
        </a:xfrm>
      </p:grpSpPr>
      <p:cxnSp>
        <p:nvCxnSpPr>
          <p:cNvPr id="159" name="Google Shape;159;p20"/>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60" name="Google Shape;160;p20"/>
          <p:cNvSpPr/>
          <p:nvPr/>
        </p:nvSpPr>
        <p:spPr>
          <a:xfrm>
            <a:off x="4508331" y="3756026"/>
            <a:ext cx="11854552" cy="4569565"/>
          </a:xfrm>
          <a:custGeom>
            <a:rect b="b" l="l" r="r" t="t"/>
            <a:pathLst>
              <a:path extrusionOk="0" h="4569565" w="11854552">
                <a:moveTo>
                  <a:pt x="0" y="0"/>
                </a:moveTo>
                <a:lnTo>
                  <a:pt x="11854552" y="0"/>
                </a:lnTo>
                <a:lnTo>
                  <a:pt x="11854552" y="4569565"/>
                </a:lnTo>
                <a:lnTo>
                  <a:pt x="0" y="4569565"/>
                </a:lnTo>
                <a:lnTo>
                  <a:pt x="0" y="0"/>
                </a:lnTo>
                <a:close/>
              </a:path>
            </a:pathLst>
          </a:custGeom>
          <a:blipFill rotWithShape="1">
            <a:blip r:embed="rId3">
              <a:alphaModFix/>
            </a:blip>
            <a:stretch>
              <a:fillRect b="0" l="0" r="0" t="0"/>
            </a:stretch>
          </a:blipFill>
          <a:ln>
            <a:noFill/>
          </a:ln>
        </p:spPr>
      </p:sp>
      <p:sp>
        <p:nvSpPr>
          <p:cNvPr id="161" name="Google Shape;161;p20"/>
          <p:cNvSpPr txBox="1"/>
          <p:nvPr/>
        </p:nvSpPr>
        <p:spPr>
          <a:xfrm>
            <a:off x="3650850" y="2872775"/>
            <a:ext cx="107973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Use Case tổng quát dành cho Quản trị viên</a:t>
            </a:r>
            <a:endParaRPr/>
          </a:p>
        </p:txBody>
      </p:sp>
      <p:sp>
        <p:nvSpPr>
          <p:cNvPr id="162" name="Google Shape;162;p20"/>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163" name="Google Shape;163;p20"/>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67" name="Shape 167"/>
        <p:cNvGrpSpPr/>
        <p:nvPr/>
      </p:nvGrpSpPr>
      <p:grpSpPr>
        <a:xfrm>
          <a:off x="0" y="0"/>
          <a:ext cx="0" cy="0"/>
          <a:chOff x="0" y="0"/>
          <a:chExt cx="0" cy="0"/>
        </a:xfrm>
      </p:grpSpPr>
      <p:cxnSp>
        <p:nvCxnSpPr>
          <p:cNvPr id="168" name="Google Shape;168;p21"/>
          <p:cNvCxnSpPr/>
          <p:nvPr/>
        </p:nvCxnSpPr>
        <p:spPr>
          <a:xfrm rot="-5400000">
            <a:off x="-2555957" y="5138738"/>
            <a:ext cx="10990000" cy="0"/>
          </a:xfrm>
          <a:prstGeom prst="straightConnector1">
            <a:avLst/>
          </a:prstGeom>
          <a:noFill/>
          <a:ln cap="rnd" cmpd="sng" w="9525">
            <a:solidFill>
              <a:srgbClr val="D2D1D0"/>
            </a:solidFill>
            <a:prstDash val="solid"/>
            <a:round/>
            <a:headEnd len="sm" w="sm" type="none"/>
            <a:tailEnd len="sm" w="sm" type="none"/>
          </a:ln>
        </p:spPr>
      </p:cxnSp>
      <p:sp>
        <p:nvSpPr>
          <p:cNvPr id="169" name="Google Shape;169;p21"/>
          <p:cNvSpPr/>
          <p:nvPr/>
        </p:nvSpPr>
        <p:spPr>
          <a:xfrm>
            <a:off x="4229830" y="3985055"/>
            <a:ext cx="9828339" cy="5649750"/>
          </a:xfrm>
          <a:custGeom>
            <a:rect b="b" l="l" r="r" t="t"/>
            <a:pathLst>
              <a:path extrusionOk="0" h="5649750" w="9828339">
                <a:moveTo>
                  <a:pt x="0" y="0"/>
                </a:moveTo>
                <a:lnTo>
                  <a:pt x="9828340" y="0"/>
                </a:lnTo>
                <a:lnTo>
                  <a:pt x="9828340" y="5649750"/>
                </a:lnTo>
                <a:lnTo>
                  <a:pt x="0" y="5649750"/>
                </a:lnTo>
                <a:lnTo>
                  <a:pt x="0" y="0"/>
                </a:lnTo>
                <a:close/>
              </a:path>
            </a:pathLst>
          </a:custGeom>
          <a:blipFill rotWithShape="1">
            <a:blip r:embed="rId3">
              <a:alphaModFix/>
            </a:blip>
            <a:stretch>
              <a:fillRect b="0" l="0" r="0" t="0"/>
            </a:stretch>
          </a:blipFill>
          <a:ln>
            <a:noFill/>
          </a:ln>
        </p:spPr>
      </p:sp>
      <p:sp>
        <p:nvSpPr>
          <p:cNvPr id="170" name="Google Shape;170;p21"/>
          <p:cNvSpPr txBox="1"/>
          <p:nvPr/>
        </p:nvSpPr>
        <p:spPr>
          <a:xfrm>
            <a:off x="3650851" y="2796575"/>
            <a:ext cx="10832400" cy="615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000" u="none" cap="none" strike="noStrike">
                <a:solidFill>
                  <a:srgbClr val="000000"/>
                </a:solidFill>
                <a:latin typeface="DM Sans"/>
                <a:ea typeface="DM Sans"/>
                <a:cs typeface="DM Sans"/>
                <a:sym typeface="DM Sans"/>
              </a:rPr>
              <a:t>Use Case tổng quát dành cho Nhân viên</a:t>
            </a:r>
            <a:endParaRPr/>
          </a:p>
        </p:txBody>
      </p:sp>
      <p:sp>
        <p:nvSpPr>
          <p:cNvPr id="171" name="Google Shape;171;p21"/>
          <p:cNvSpPr txBox="1"/>
          <p:nvPr/>
        </p:nvSpPr>
        <p:spPr>
          <a:xfrm>
            <a:off x="3650842" y="962025"/>
            <a:ext cx="6784765"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PHÂN TÍCH THIẾT KẾ HỆ THỐNG</a:t>
            </a:r>
            <a:endParaRPr/>
          </a:p>
        </p:txBody>
      </p:sp>
      <p:sp>
        <p:nvSpPr>
          <p:cNvPr id="172" name="Google Shape;172;p21"/>
          <p:cNvSpPr txBox="1"/>
          <p:nvPr/>
        </p:nvSpPr>
        <p:spPr>
          <a:xfrm>
            <a:off x="1006845" y="962025"/>
            <a:ext cx="1932198" cy="523875"/>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3000" u="none" cap="none" strike="noStrike">
                <a:solidFill>
                  <a:srgbClr val="AFA692"/>
                </a:solidFill>
                <a:latin typeface="DM Sans"/>
                <a:ea typeface="DM Sans"/>
                <a:cs typeface="DM Sans"/>
                <a:sym typeface="DM Sans"/>
              </a:rPr>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