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326" r:id="rId3"/>
    <p:sldId id="327" r:id="rId4"/>
    <p:sldId id="345" r:id="rId5"/>
    <p:sldId id="328" r:id="rId6"/>
    <p:sldId id="343" r:id="rId7"/>
    <p:sldId id="339" r:id="rId8"/>
    <p:sldId id="329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0" r:id="rId17"/>
    <p:sldId id="344" r:id="rId18"/>
    <p:sldId id="340" r:id="rId19"/>
    <p:sldId id="331" r:id="rId20"/>
    <p:sldId id="341" r:id="rId21"/>
    <p:sldId id="342" r:id="rId22"/>
  </p:sldIdLst>
  <p:sldSz cx="9144000" cy="5143500" type="screen16x9"/>
  <p:notesSz cx="6858000" cy="9144000"/>
  <p:embeddedFontLst>
    <p:embeddedFont>
      <p:font typeface="Lancelot" panose="020B0604020202020204" charset="0"/>
      <p:regular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61"/>
    <a:srgbClr val="FEFEFE"/>
    <a:srgbClr val="200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DE6A5-A8CA-4B72-99B1-A98718075AA0}">
  <a:tblStyle styleId="{FCEDE6A5-A8CA-4B72-99B1-A98718075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8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9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3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2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5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4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27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843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11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6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432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9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6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9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65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38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3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79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2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1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939027" y="1506303"/>
            <a:ext cx="4775700" cy="12612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XÂY DỰNG TRANG WEB BLOG CÁ NHÂN</a:t>
            </a:r>
            <a:endParaRPr sz="3800" dirty="0"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43540" y="1410001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295;p19"/>
          <p:cNvSpPr txBox="1">
            <a:spLocks/>
          </p:cNvSpPr>
          <p:nvPr/>
        </p:nvSpPr>
        <p:spPr>
          <a:xfrm>
            <a:off x="1662135" y="423246"/>
            <a:ext cx="5162534" cy="586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HÀ NỘI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744" name="Picture 743" descr="Logo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8" y="392174"/>
            <a:ext cx="701652" cy="729746"/>
          </a:xfrm>
          <a:prstGeom prst="rect">
            <a:avLst/>
          </a:prstGeom>
        </p:spPr>
      </p:pic>
      <p:pic>
        <p:nvPicPr>
          <p:cNvPr id="745" name="Picture 2" descr="Không có mô tả ảnh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3" y="402214"/>
            <a:ext cx="701652" cy="7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" name="Google Shape;295;p19"/>
          <p:cNvSpPr txBox="1">
            <a:spLocks/>
          </p:cNvSpPr>
          <p:nvPr/>
        </p:nvSpPr>
        <p:spPr>
          <a:xfrm>
            <a:off x="665360" y="3055045"/>
            <a:ext cx="5948867" cy="2016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0" indent="0" algn="just"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0" indent="0"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743" grpId="0" animBg="1"/>
      <p:bldP spid="7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7.1. Khái niệm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0454" y="1241695"/>
            <a:ext cx="7919185" cy="39694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HTML5 </a:t>
            </a:r>
            <a:r>
              <a:rPr lang="en-US" dirty="0" err="1"/>
              <a:t>và</a:t>
            </a:r>
            <a:r>
              <a:rPr lang="en-US" dirty="0"/>
              <a:t> CSS3</a:t>
            </a:r>
          </a:p>
          <a:p>
            <a:pPr marL="139700" indent="0">
              <a:lnSpc>
                <a:spcPct val="150000"/>
              </a:lnSpc>
              <a:buNone/>
            </a:pPr>
            <a:endParaRPr lang="vi-VN" dirty="0"/>
          </a:p>
        </p:txBody>
      </p:sp>
      <p:graphicFrame>
        <p:nvGraphicFramePr>
          <p:cNvPr id="18" name="Google Shape;248;p32"/>
          <p:cNvGraphicFramePr/>
          <p:nvPr>
            <p:extLst>
              <p:ext uri="{D42A27DB-BD31-4B8C-83A1-F6EECF244321}">
                <p14:modId xmlns:p14="http://schemas.microsoft.com/office/powerpoint/2010/main" val="2149022184"/>
              </p:ext>
            </p:extLst>
          </p:nvPr>
        </p:nvGraphicFramePr>
        <p:xfrm>
          <a:off x="681474" y="1763912"/>
          <a:ext cx="7704000" cy="2708796"/>
        </p:xfrm>
        <a:graphic>
          <a:graphicData uri="http://schemas.openxmlformats.org/drawingml/2006/table">
            <a:tbl>
              <a:tblPr>
                <a:noFill/>
                <a:tableStyleId>{FCEDE6A5-A8CA-4B72-99B1-A98718075AA0}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HTML5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u="non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CSS3</a:t>
                      </a:r>
                      <a:endParaRPr sz="1600" b="1" u="none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Thẻ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sematic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mới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: HTML5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cung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cấp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nhiều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thẻ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sematic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mới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như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&lt;header&gt;, &lt;footer&gt;, &lt;article&gt;, &lt;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nav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&gt;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&lt;section&gt;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giúp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tối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ưu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hóa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cấu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trúc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nội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dung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trên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trang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web.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Border Radius: Cho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phép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bạn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tạo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góc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tròn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cho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hình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chữ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nhật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trên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trang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web.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Multimedia (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Đa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phương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tiện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): HTML5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cung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cấp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thẻ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như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&lt;video&gt;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&lt;audio&gt;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để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dễ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dàng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nhúng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video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âm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thanh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không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cần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sử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dụng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plugin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như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Flash.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Transitions: Cho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phép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bạn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tạo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hiệu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ứng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chuyển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đổi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giữa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trạng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thái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của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phần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tử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56"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Canvas: HTML5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cung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cấp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một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công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cụ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đồ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họa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2D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mới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gọi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là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Canvas,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cho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phép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bạn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vẽ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tạo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nội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dung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đồ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họa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trực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tiếp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trên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trang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web.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Animations: Cho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phép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bạn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tạo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hiệu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ứng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hoạt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hình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trong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trang</a:t>
                      </a:r>
                      <a:r>
                        <a:rPr lang="en-US" sz="1100" b="0" i="0" u="none" strike="noStrike" cap="none" dirty="0">
                          <a:solidFill>
                            <a:srgbClr val="5C5C6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Arial"/>
                          <a:sym typeface="Arial"/>
                        </a:rPr>
                        <a:t> web.</a:t>
                      </a:r>
                      <a:endParaRPr lang="vi-VN" sz="1100" b="0" i="0" u="none" strike="noStrike" cap="none" dirty="0">
                        <a:solidFill>
                          <a:srgbClr val="5C5C6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84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7.2. Hướng dẫn cách sử dụng HTML5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7.2.1. Video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endParaRPr lang="en-US" b="1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 err="1"/>
              <a:t>Thẻ</a:t>
            </a:r>
            <a:r>
              <a:rPr lang="en-US" dirty="0"/>
              <a:t> &lt;video&gt; </a:t>
            </a:r>
            <a:r>
              <a:rPr lang="en-US" dirty="0" err="1"/>
              <a:t>và</a:t>
            </a:r>
            <a:r>
              <a:rPr lang="en-US" dirty="0"/>
              <a:t> &lt;audio&gt;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video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3827"/>
          <a:stretch/>
        </p:blipFill>
        <p:spPr>
          <a:xfrm>
            <a:off x="887595" y="1922989"/>
            <a:ext cx="3159693" cy="1606868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4"/>
          <a:srcRect r="9718"/>
          <a:stretch/>
        </p:blipFill>
        <p:spPr bwMode="auto">
          <a:xfrm>
            <a:off x="4273415" y="1922989"/>
            <a:ext cx="3905120" cy="1955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7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7.2. Hướng dẫn cách sử dụng HTML5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7.2.2. Canvas</a:t>
            </a:r>
          </a:p>
          <a:p>
            <a:pPr marL="139700" indent="0">
              <a:buNone/>
            </a:pPr>
            <a:r>
              <a:rPr lang="en-US" dirty="0" err="1"/>
              <a:t>Thẻ</a:t>
            </a:r>
            <a:r>
              <a:rPr lang="en-US" dirty="0"/>
              <a:t> &lt;canvas&gt;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bằng</a:t>
            </a:r>
            <a:r>
              <a:rPr lang="en-US" dirty="0"/>
              <a:t> JavaScript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52" y="1849464"/>
            <a:ext cx="6965284" cy="243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52" y="2159655"/>
            <a:ext cx="6988146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6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7.2. Hướng dẫn cách sử dụng HTML5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7.2.3.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họa</a:t>
            </a:r>
            <a:r>
              <a:rPr lang="en-US" b="1" dirty="0"/>
              <a:t> vector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 err="1"/>
              <a:t>Thẻ</a:t>
            </a:r>
            <a:r>
              <a:rPr lang="en-US" dirty="0"/>
              <a:t> &lt;</a:t>
            </a:r>
            <a:r>
              <a:rPr lang="en-US" dirty="0" err="1"/>
              <a:t>svg</a:t>
            </a:r>
            <a:r>
              <a:rPr lang="en-US" dirty="0"/>
              <a:t>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vector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  <a:endParaRPr lang="vi-VN" dirty="0"/>
          </a:p>
          <a:p>
            <a:pPr marL="139700" indent="0" algn="just">
              <a:lnSpc>
                <a:spcPct val="150000"/>
              </a:lnSpc>
              <a:buNone/>
            </a:pP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6" y="1981493"/>
            <a:ext cx="6311385" cy="83602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4"/>
          <a:srcRect t="24806" r="47187" b="22078"/>
          <a:stretch/>
        </p:blipFill>
        <p:spPr bwMode="auto">
          <a:xfrm>
            <a:off x="3772744" y="2950366"/>
            <a:ext cx="1605710" cy="1558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8482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7.3. Sử dụng CSS3 để thêm các hiệu ứng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7.3.1. Transitions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CSS transitions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vi-V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8632"/>
          <a:stretch/>
        </p:blipFill>
        <p:spPr>
          <a:xfrm>
            <a:off x="656352" y="2178327"/>
            <a:ext cx="2290780" cy="614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86" y="1922989"/>
            <a:ext cx="4972568" cy="2221422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1474115" y="2211708"/>
            <a:ext cx="2297797" cy="2208072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 rotWithShape="1">
          <a:blip r:embed="rId6"/>
          <a:srcRect t="21710" b="5278"/>
          <a:stretch/>
        </p:blipFill>
        <p:spPr bwMode="auto">
          <a:xfrm>
            <a:off x="4395266" y="2021107"/>
            <a:ext cx="2353945" cy="2235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0735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7.3. Sử dụng CSS3 để thêm các hiệu ứng</a:t>
            </a:r>
          </a:p>
        </p:txBody>
      </p: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540351" y="1080889"/>
            <a:ext cx="7889287" cy="576405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b="1" dirty="0"/>
              <a:t>7.3.2. Animations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CSS animations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0568" b="-2724"/>
          <a:stretch/>
        </p:blipFill>
        <p:spPr>
          <a:xfrm>
            <a:off x="887595" y="3127050"/>
            <a:ext cx="2566268" cy="273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10" y="2095511"/>
            <a:ext cx="4183081" cy="23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4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5400" dirty="0"/>
              <a:t>Thiết kế trang web thân thiện với SEO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vi-V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8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96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8.1. Khái niệm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SEO - Search Engine Optimization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),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Google, Bing, </a:t>
            </a:r>
            <a:r>
              <a:rPr lang="en-US" dirty="0" err="1"/>
              <a:t>và</a:t>
            </a:r>
            <a:r>
              <a:rPr lang="en-US" dirty="0"/>
              <a:t> Yahoo. </a:t>
            </a:r>
            <a:endParaRPr lang="vi-VN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SEO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</a:t>
            </a:r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lư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marL="139700" lvl="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3602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481438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8.2. Cách tối ưu hóa để cải thiện thứ hạng tìm kiếm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24317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 </a:t>
            </a:r>
            <a:r>
              <a:rPr lang="en-US" dirty="0" err="1">
                <a:sym typeface="Wingdings" panose="05000000000000000000" pitchFamily="2" charset="2"/>
              </a:rPr>
              <a:t>Hạn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khoảng</a:t>
            </a:r>
            <a:r>
              <a:rPr lang="en-US" dirty="0">
                <a:sym typeface="Wingdings" panose="05000000000000000000" pitchFamily="2" charset="2"/>
              </a:rPr>
              <a:t> 50-60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endParaRPr lang="en-US" dirty="0"/>
          </a:p>
          <a:p>
            <a:pPr lvl="0" algn="just">
              <a:lnSpc>
                <a:spcPct val="200000"/>
              </a:lnSpc>
            </a:pPr>
            <a:r>
              <a:rPr lang="en-US" dirty="0" err="1"/>
              <a:t>Thẻ</a:t>
            </a:r>
            <a:r>
              <a:rPr lang="en-US" dirty="0"/>
              <a:t> meta: </a:t>
            </a:r>
            <a:r>
              <a:rPr lang="en-US" dirty="0" err="1">
                <a:sym typeface="Wingdings" panose="05000000000000000000" pitchFamily="2" charset="2"/>
              </a:rPr>
              <a:t>Hạn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thẻ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khoảng</a:t>
            </a:r>
            <a:r>
              <a:rPr lang="en-US" dirty="0">
                <a:sym typeface="Wingdings" panose="05000000000000000000" pitchFamily="2" charset="2"/>
              </a:rPr>
              <a:t> 150-160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endParaRPr lang="vi-VN" dirty="0"/>
          </a:p>
          <a:p>
            <a:pPr lvl="0">
              <a:lnSpc>
                <a:spcPct val="20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  <a:endParaRPr lang="vi-VN" dirty="0"/>
          </a:p>
          <a:p>
            <a:pPr lvl="0">
              <a:lnSpc>
                <a:spcPct val="200000"/>
              </a:lnSpc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multimedia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  <a:endParaRPr lang="vi-VN" dirty="0"/>
          </a:p>
          <a:p>
            <a:pPr lvl="0">
              <a:lnSpc>
                <a:spcPct val="20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92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5400" dirty="0"/>
              <a:t>Quản lý phiên bản và Git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vi-V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9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39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6512"/>
            <a:ext cx="1922243" cy="788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Thực hành xây dựng trang web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71152"/>
            <a:ext cx="1836593" cy="743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Reponsive</a:t>
            </a:r>
            <a:r>
              <a:rPr lang="en-US" dirty="0"/>
              <a:t> Web Design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2519534" y="3208144"/>
            <a:ext cx="1996837" cy="46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dirty="0"/>
              <a:t>HTML5 </a:t>
            </a:r>
            <a:r>
              <a:rPr lang="en-US" dirty="0" err="1"/>
              <a:t>và</a:t>
            </a:r>
            <a:r>
              <a:rPr lang="en-US" dirty="0"/>
              <a:t> CSS3</a:t>
            </a:r>
            <a:endParaRPr lang="vi-VN"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4705438" y="3921034"/>
            <a:ext cx="1832033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SEO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CHÍNH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2571060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7</a:t>
            </a:r>
            <a:endParaRPr dirty="0"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4765560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8</a:t>
            </a:r>
            <a:endParaRPr dirty="0"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003325" y="3882054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62;p33"/>
          <p:cNvSpPr txBox="1">
            <a:spLocks/>
          </p:cNvSpPr>
          <p:nvPr/>
        </p:nvSpPr>
        <p:spPr>
          <a:xfrm>
            <a:off x="6786660" y="3525334"/>
            <a:ext cx="179940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2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vi-VN" dirty="0"/>
              <a:t>Quản lý phiên bản và Git</a:t>
            </a:r>
          </a:p>
        </p:txBody>
      </p:sp>
      <p:sp>
        <p:nvSpPr>
          <p:cNvPr id="22" name="Google Shape;268;p33"/>
          <p:cNvSpPr txBox="1">
            <a:spLocks/>
          </p:cNvSpPr>
          <p:nvPr/>
        </p:nvSpPr>
        <p:spPr>
          <a:xfrm>
            <a:off x="6786663" y="2587144"/>
            <a:ext cx="21945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/>
              <a:t>09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720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8" grpId="0"/>
      <p:bldP spid="260" grpId="0"/>
      <p:bldP spid="262" grpId="0"/>
      <p:bldP spid="265" grpId="0"/>
      <p:bldP spid="266" grpId="0"/>
      <p:bldP spid="267" grpId="0"/>
      <p:bldP spid="268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9.1. Khái niệm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(Source Code Management System hay SCM)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SCM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(distributed source code management system)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Linus Torvalds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2005.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Repository, Commit, Branch, Merge,…</a:t>
            </a:r>
          </a:p>
        </p:txBody>
      </p:sp>
    </p:spTree>
    <p:extLst>
      <p:ext uri="{BB962C8B-B14F-4D97-AF65-F5344CB8AC3E}">
        <p14:creationId xmlns:p14="http://schemas.microsoft.com/office/powerpoint/2010/main" val="639407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9.2. Tạo kho lưu trữ Git và các lệnh cơ bản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138337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1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b="1" dirty="0" err="1"/>
              <a:t>reponsitory</a:t>
            </a:r>
            <a:r>
              <a:rPr lang="en-US" dirty="0"/>
              <a:t>) </a:t>
            </a:r>
            <a:r>
              <a:rPr lang="en-US" dirty="0" err="1"/>
              <a:t>mới</a:t>
            </a:r>
            <a:endParaRPr lang="vi-VN" dirty="0"/>
          </a:p>
          <a:p>
            <a:pPr>
              <a:lnSpc>
                <a:spcPct val="150000"/>
              </a:lnSpc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ta 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remote add origin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commit –m “String”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url_kho_luu_tru_tu_xa</a:t>
            </a:r>
            <a:r>
              <a:rPr lang="en-US" dirty="0"/>
              <a:t>&gt;</a:t>
            </a: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git</a:t>
            </a:r>
            <a:r>
              <a:rPr lang="en-US" dirty="0"/>
              <a:t> pull</a:t>
            </a:r>
            <a:endParaRPr lang="vi-VN" dirty="0"/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7" name="Picture 16" descr="A screenshot of a computer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382567"/>
            <a:ext cx="5577840" cy="313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362311"/>
            <a:ext cx="5577840" cy="3139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861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5400" dirty="0"/>
              <a:t>Thực hành xây dựng trang Web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vi-V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5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87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5. Giới thiệu về quy trình phát triển web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37497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: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	-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tru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khành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9540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5400" dirty="0"/>
              <a:t>Reponsive Web Design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vi-V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6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6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6.1. Xây dựng trang web kết hợp HTML, CSS, JS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HTML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CSS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JS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modal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Dùng</a:t>
            </a:r>
            <a:r>
              <a:rPr lang="en-US" dirty="0"/>
              <a:t> logic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ccs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Sửa</a:t>
            </a:r>
            <a:r>
              <a:rPr lang="en-US" dirty="0"/>
              <a:t> blog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Blog</a:t>
            </a:r>
            <a:endParaRPr lang="vi-VN" dirty="0"/>
          </a:p>
        </p:txBody>
      </p:sp>
      <p:pic>
        <p:nvPicPr>
          <p:cNvPr id="17" name="Picture 16" descr="A screenshot of a computer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782127" y="1391610"/>
            <a:ext cx="5579745" cy="3138805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1782126" y="1402847"/>
            <a:ext cx="5579745" cy="313880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1782126" y="1414084"/>
            <a:ext cx="5579745" cy="3138805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1782125" y="1369824"/>
            <a:ext cx="5579745" cy="3138805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/>
          <p:cNvPicPr/>
          <p:nvPr/>
        </p:nvPicPr>
        <p:blipFill>
          <a:blip r:embed="rId7"/>
          <a:stretch>
            <a:fillRect/>
          </a:stretch>
        </p:blipFill>
        <p:spPr>
          <a:xfrm>
            <a:off x="1782127" y="1362946"/>
            <a:ext cx="5579745" cy="3138805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/>
          <p:cNvPicPr/>
          <p:nvPr/>
        </p:nvPicPr>
        <p:blipFill>
          <a:blip r:embed="rId8"/>
          <a:stretch>
            <a:fillRect/>
          </a:stretch>
        </p:blipFill>
        <p:spPr>
          <a:xfrm>
            <a:off x="2125980" y="1477089"/>
            <a:ext cx="4892040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49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6.2. Xây dựng website hoàn thiện (kết nối CSDL)</a:t>
            </a:r>
          </a:p>
        </p:txBody>
      </p:sp>
      <p:sp>
        <p:nvSpPr>
          <p:cNvPr id="19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7914781" cy="87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dirty="0"/>
              <a:t>Node.js </a:t>
            </a:r>
            <a:r>
              <a:rPr lang="en-US" dirty="0" err="1"/>
              <a:t>và</a:t>
            </a:r>
            <a:r>
              <a:rPr lang="en-US" dirty="0"/>
              <a:t> MongoDB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endParaRPr lang="vi-VN" dirty="0"/>
          </a:p>
        </p:txBody>
      </p:sp>
      <p:pic>
        <p:nvPicPr>
          <p:cNvPr id="1026" name="Picture 2" descr="Node.js Tutorial - Apps on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9" y="2206367"/>
            <a:ext cx="1705920" cy="17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là gì? Kiến thức về MongoDB bạn đã biết chưa? - BK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11" y="2154226"/>
            <a:ext cx="1705921" cy="175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96;p35"/>
          <p:cNvSpPr txBox="1">
            <a:spLocks/>
          </p:cNvSpPr>
          <p:nvPr/>
        </p:nvSpPr>
        <p:spPr>
          <a:xfrm>
            <a:off x="2289129" y="1964935"/>
            <a:ext cx="4460083" cy="49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vi-VN" dirty="0"/>
          </a:p>
        </p:txBody>
      </p:sp>
      <p:sp>
        <p:nvSpPr>
          <p:cNvPr id="21" name="Google Shape;296;p35"/>
          <p:cNvSpPr txBox="1">
            <a:spLocks/>
          </p:cNvSpPr>
          <p:nvPr/>
        </p:nvSpPr>
        <p:spPr>
          <a:xfrm>
            <a:off x="3969556" y="2893037"/>
            <a:ext cx="4460083" cy="49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3169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7" grpId="0" animBg="1"/>
      <p:bldP spid="24" grpId="0"/>
      <p:bldP spid="19" grpId="0" build="p"/>
      <p:bldP spid="20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01784" y="2231136"/>
            <a:ext cx="7791746" cy="1264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sz="5400" dirty="0"/>
              <a:t>HTML5 và CSS3</a:t>
            </a:r>
            <a:endParaRPr sz="5500" dirty="0"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85;p34"/>
          <p:cNvSpPr txBox="1">
            <a:spLocks/>
          </p:cNvSpPr>
          <p:nvPr/>
        </p:nvSpPr>
        <p:spPr>
          <a:xfrm>
            <a:off x="801784" y="1278636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vi-VN" sz="6000" b="1" dirty="0">
                <a:solidFill>
                  <a:srgbClr val="200E74"/>
                </a:solidFill>
                <a:latin typeface="Roboto Condensed" panose="020B0604020202020204" charset="0"/>
                <a:ea typeface="Roboto Condensed" panose="020B0604020202020204" charset="0"/>
              </a:rPr>
              <a:t>7</a:t>
            </a:r>
            <a:endParaRPr lang="en" sz="6000" b="1" dirty="0">
              <a:solidFill>
                <a:srgbClr val="200E74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64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/>
      <p:bldP spid="391" grpId="0" animBg="1"/>
      <p:bldP spid="39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540351" y="1285623"/>
            <a:ext cx="8282153" cy="166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b="1" dirty="0"/>
              <a:t>HTML5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HyperText</a:t>
            </a:r>
            <a:r>
              <a:rPr lang="en-US" dirty="0"/>
              <a:t> Markup Language (HTML). HTML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Internet. HTML5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video,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/>
              <a:t>Cascading Style Sheets (CSS)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 CSS3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CSS. </a:t>
            </a:r>
            <a:endParaRPr lang="vi-VN" dirty="0"/>
          </a:p>
        </p:txBody>
      </p:sp>
      <p:sp>
        <p:nvSpPr>
          <p:cNvPr id="298" name="Google Shape;298;p35"/>
          <p:cNvSpPr/>
          <p:nvPr/>
        </p:nvSpPr>
        <p:spPr>
          <a:xfrm>
            <a:off x="260903" y="512551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8263605" y="4229179"/>
            <a:ext cx="558900" cy="558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5"/>
          <p:cNvCxnSpPr>
            <a:endCxn id="298" idx="2"/>
          </p:cNvCxnSpPr>
          <p:nvPr/>
        </p:nvCxnSpPr>
        <p:spPr>
          <a:xfrm rot="10800000">
            <a:off x="540353" y="1071451"/>
            <a:ext cx="1867524" cy="105986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301" name="Google Shape;301;p35"/>
          <p:cNvCxnSpPr>
            <a:endCxn id="299" idx="1"/>
          </p:cNvCxnSpPr>
          <p:nvPr/>
        </p:nvCxnSpPr>
        <p:spPr>
          <a:xfrm>
            <a:off x="6749211" y="4494874"/>
            <a:ext cx="1514394" cy="13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302" name="Google Shape;302;p35"/>
          <p:cNvGrpSpPr/>
          <p:nvPr/>
        </p:nvGrpSpPr>
        <p:grpSpPr>
          <a:xfrm>
            <a:off x="399231" y="603920"/>
            <a:ext cx="282243" cy="376163"/>
            <a:chOff x="5194002" y="1511297"/>
            <a:chExt cx="259605" cy="346024"/>
          </a:xfrm>
        </p:grpSpPr>
        <p:sp>
          <p:nvSpPr>
            <p:cNvPr id="303" name="Google Shape;303;p3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5"/>
          <p:cNvSpPr/>
          <p:nvPr/>
        </p:nvSpPr>
        <p:spPr>
          <a:xfrm>
            <a:off x="8369033" y="4335165"/>
            <a:ext cx="348043" cy="34692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95;p35"/>
          <p:cNvSpPr txBox="1">
            <a:spLocks/>
          </p:cNvSpPr>
          <p:nvPr/>
        </p:nvSpPr>
        <p:spPr>
          <a:xfrm>
            <a:off x="887595" y="491849"/>
            <a:ext cx="7376009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7.1. Khái niệm</a:t>
            </a:r>
          </a:p>
        </p:txBody>
      </p:sp>
    </p:spTree>
    <p:extLst>
      <p:ext uri="{BB962C8B-B14F-4D97-AF65-F5344CB8AC3E}">
        <p14:creationId xmlns:p14="http://schemas.microsoft.com/office/powerpoint/2010/main" val="327927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  <p:bldP spid="298" grpId="0" animBg="1"/>
      <p:bldP spid="299" grpId="0" animBg="1"/>
      <p:bldP spid="307" grpId="0" animBg="1"/>
      <p:bldP spid="24" grpId="0"/>
    </p:bldLst>
  </p:timing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1290</Words>
  <Application>Microsoft Office PowerPoint</Application>
  <PresentationFormat>On-screen Show 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Lancelot</vt:lpstr>
      <vt:lpstr>Nunito</vt:lpstr>
      <vt:lpstr>Roboto Condensed</vt:lpstr>
      <vt:lpstr>Arial</vt:lpstr>
      <vt:lpstr>Roboto</vt:lpstr>
      <vt:lpstr>Times New Roman</vt:lpstr>
      <vt:lpstr>Small Business Web Site Project Proposal by Slidesgo</vt:lpstr>
      <vt:lpstr>XÂY DỰNG TRANG WEB BLOG CÁ NHÂN</vt:lpstr>
      <vt:lpstr>Thực hành xây dựng trang web</vt:lpstr>
      <vt:lpstr>Thực hành xây dựng trang Web</vt:lpstr>
      <vt:lpstr>PowerPoint Presentation</vt:lpstr>
      <vt:lpstr>Reponsive Web Design</vt:lpstr>
      <vt:lpstr>PowerPoint Presentation</vt:lpstr>
      <vt:lpstr>PowerPoint Presentation</vt:lpstr>
      <vt:lpstr>HTML5 và CSS3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trang web thân thiện với SEO</vt:lpstr>
      <vt:lpstr>PowerPoint Presentation</vt:lpstr>
      <vt:lpstr>PowerPoint Presentation</vt:lpstr>
      <vt:lpstr>Quản lý phiên bản và Git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 WEBSITE PROJECT PROPOSAL</dc:title>
  <cp:lastModifiedBy>Duong Huu Quy</cp:lastModifiedBy>
  <cp:revision>40</cp:revision>
  <dcterms:modified xsi:type="dcterms:W3CDTF">2023-10-25T02:33:26Z</dcterms:modified>
</cp:coreProperties>
</file>