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8" r:id="rId3"/>
    <p:sldId id="266" r:id="rId4"/>
    <p:sldId id="260" r:id="rId5"/>
    <p:sldId id="312" r:id="rId6"/>
    <p:sldId id="313" r:id="rId7"/>
    <p:sldId id="314" r:id="rId8"/>
    <p:sldId id="315" r:id="rId9"/>
    <p:sldId id="318" r:id="rId10"/>
    <p:sldId id="319" r:id="rId11"/>
    <p:sldId id="320" r:id="rId12"/>
    <p:sldId id="321" r:id="rId13"/>
    <p:sldId id="322" r:id="rId14"/>
    <p:sldId id="323" r:id="rId15"/>
    <p:sldId id="316" r:id="rId16"/>
    <p:sldId id="262" r:id="rId17"/>
    <p:sldId id="325" r:id="rId18"/>
    <p:sldId id="324" r:id="rId19"/>
    <p:sldId id="317" r:id="rId20"/>
    <p:sldId id="26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Lancelot" panose="020B0604020202020204" charset="0"/>
      <p:regular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DE6A5-A8CA-4B72-99B1-A98718075AA0}">
  <a:tblStyle styleId="{FCEDE6A5-A8CA-4B72-99B1-A98718075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42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3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1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9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1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7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25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4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78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8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6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4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6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939027" y="1506303"/>
            <a:ext cx="4775700" cy="1261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smtClean="0"/>
              <a:t>XÂY DỰNG TRANG WEB BLOG CÁ NHÂN</a:t>
            </a:r>
            <a:endParaRPr sz="3800" dirty="0"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43540" y="1410001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295;p19"/>
          <p:cNvSpPr txBox="1">
            <a:spLocks/>
          </p:cNvSpPr>
          <p:nvPr/>
        </p:nvSpPr>
        <p:spPr>
          <a:xfrm>
            <a:off x="1662135" y="423246"/>
            <a:ext cx="5162534" cy="586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9pPr>
          </a:lstStyle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HÀ NỘI</a:t>
            </a:r>
          </a:p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4" name="Picture 743" descr="Logo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8" y="392174"/>
            <a:ext cx="701652" cy="729746"/>
          </a:xfrm>
          <a:prstGeom prst="rect">
            <a:avLst/>
          </a:prstGeom>
        </p:spPr>
      </p:pic>
      <p:pic>
        <p:nvPicPr>
          <p:cNvPr id="745" name="Picture 2" descr="Không có mô tả ảnh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3" y="402214"/>
            <a:ext cx="701652" cy="7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" name="Google Shape;295;p19"/>
          <p:cNvSpPr txBox="1">
            <a:spLocks/>
          </p:cNvSpPr>
          <p:nvPr/>
        </p:nvSpPr>
        <p:spPr>
          <a:xfrm>
            <a:off x="665360" y="3055045"/>
            <a:ext cx="5948867" cy="2016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0" indent="0"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743" grpId="0" animBg="1"/>
      <p:bldP spid="7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2.2. Giới thiệu cú pháp JavaScript cơ bản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298160"/>
            <a:ext cx="3832800" cy="48164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smtClean="0"/>
              <a:t>2.2.1. </a:t>
            </a:r>
            <a:r>
              <a:rPr lang="en-US" b="1" dirty="0" err="1" smtClean="0"/>
              <a:t>Biến</a:t>
            </a:r>
            <a:endParaRPr lang="vi-VN" b="1" dirty="0"/>
          </a:p>
        </p:txBody>
      </p:sp>
      <p:graphicFrame>
        <p:nvGraphicFramePr>
          <p:cNvPr id="18" name="Google Shape;248;p32"/>
          <p:cNvGraphicFramePr/>
          <p:nvPr>
            <p:extLst>
              <p:ext uri="{D42A27DB-BD31-4B8C-83A1-F6EECF244321}">
                <p14:modId xmlns:p14="http://schemas.microsoft.com/office/powerpoint/2010/main" val="2635540627"/>
              </p:ext>
            </p:extLst>
          </p:nvPr>
        </p:nvGraphicFramePr>
        <p:xfrm>
          <a:off x="471730" y="1779805"/>
          <a:ext cx="4534752" cy="1175175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75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hằng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36" y="1779805"/>
            <a:ext cx="3658569" cy="853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0" y="3029159"/>
            <a:ext cx="3490670" cy="1652934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3962399" y="2954980"/>
            <a:ext cx="4860105" cy="48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2.2.1.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b="1" dirty="0" smtClean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(number), </a:t>
            </a:r>
            <a:r>
              <a:rPr lang="en-US" dirty="0" err="1"/>
              <a:t>chuỗi</a:t>
            </a:r>
            <a:r>
              <a:rPr lang="en-US" dirty="0"/>
              <a:t> (string),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 (array)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b="1" dirty="0" smtClean="0"/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98096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2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2.2. Giới thiệu cú pháp JavaScript cơ bản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298160"/>
            <a:ext cx="3832800" cy="48164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smtClean="0"/>
              <a:t>2.2.3.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endParaRPr lang="vi-VN" b="1" dirty="0"/>
          </a:p>
        </p:txBody>
      </p:sp>
      <p:graphicFrame>
        <p:nvGraphicFramePr>
          <p:cNvPr id="18" name="Google Shape;248;p32"/>
          <p:cNvGraphicFramePr/>
          <p:nvPr>
            <p:extLst>
              <p:ext uri="{D42A27DB-BD31-4B8C-83A1-F6EECF244321}">
                <p14:modId xmlns:p14="http://schemas.microsoft.com/office/powerpoint/2010/main" val="2004315931"/>
              </p:ext>
            </p:extLst>
          </p:nvPr>
        </p:nvGraphicFramePr>
        <p:xfrm>
          <a:off x="423940" y="1779805"/>
          <a:ext cx="3062577" cy="2742075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51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cộng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trừ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nhân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21219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Phép chia lấy số nguyên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2057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===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sánh bằng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6151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556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92" y="1779805"/>
            <a:ext cx="5063713" cy="914627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3758791" y="2951265"/>
            <a:ext cx="5063713" cy="6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2.2. Giới thiệu cú pháp JavaScript cơ bản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2.2.4.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endParaRPr lang="en-US" b="1" dirty="0" smtClean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if, else if, </a:t>
            </a:r>
            <a:r>
              <a:rPr lang="en-US" dirty="0" err="1"/>
              <a:t>và</a:t>
            </a:r>
            <a:r>
              <a:rPr lang="en-US" dirty="0"/>
              <a:t> else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4" y="1971975"/>
            <a:ext cx="3078747" cy="800169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023728" y="2098097"/>
            <a:ext cx="4345305" cy="539750"/>
          </a:xfrm>
          <a:prstGeom prst="rect">
            <a:avLst/>
          </a:prstGeom>
        </p:spPr>
      </p:pic>
      <p:sp>
        <p:nvSpPr>
          <p:cNvPr id="23" name="Subtitle 1"/>
          <p:cNvSpPr txBox="1">
            <a:spLocks/>
          </p:cNvSpPr>
          <p:nvPr/>
        </p:nvSpPr>
        <p:spPr>
          <a:xfrm>
            <a:off x="510454" y="2818153"/>
            <a:ext cx="7889287" cy="57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 smtClean="0"/>
              <a:t>2.2.5. </a:t>
            </a:r>
            <a:r>
              <a:rPr lang="en-US" b="1" dirty="0" err="1" smtClean="0"/>
              <a:t>Vòng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endParaRPr lang="en-US" b="1" dirty="0" smtClean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while, </a:t>
            </a:r>
            <a:r>
              <a:rPr lang="en-US" dirty="0" err="1" smtClean="0"/>
              <a:t>và</a:t>
            </a:r>
            <a:r>
              <a:rPr lang="en-US" dirty="0" smtClean="0"/>
              <a:t> do...while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  <a:endParaRPr lang="vi-VN" dirty="0" smtClean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 smtClean="0"/>
              <a:t> </a:t>
            </a:r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401" y="3561468"/>
            <a:ext cx="2336327" cy="1265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94" y="3561468"/>
            <a:ext cx="3208158" cy="12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7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2.2. Giới thiệu cú pháp JavaScript cơ bản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2.2.6. </a:t>
            </a:r>
            <a:r>
              <a:rPr lang="en-US" b="1" dirty="0" err="1" smtClean="0"/>
              <a:t>Hàm</a:t>
            </a:r>
            <a:endParaRPr lang="en-US" b="1" dirty="0" smtClean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 err="1"/>
              <a:t>Hàm</a:t>
            </a:r>
            <a:r>
              <a:rPr lang="en-US" dirty="0"/>
              <a:t> (function)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8" y="2246334"/>
            <a:ext cx="3768938" cy="1594296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540351" y="4071530"/>
            <a:ext cx="3739042" cy="500470"/>
          </a:xfrm>
          <a:prstGeom prst="rect">
            <a:avLst/>
          </a:prstGeom>
        </p:spPr>
      </p:pic>
      <p:sp>
        <p:nvSpPr>
          <p:cNvPr id="22" name="Subtitle 1"/>
          <p:cNvSpPr txBox="1">
            <a:spLocks/>
          </p:cNvSpPr>
          <p:nvPr/>
        </p:nvSpPr>
        <p:spPr>
          <a:xfrm>
            <a:off x="4279394" y="2059586"/>
            <a:ext cx="4413502" cy="57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 smtClean="0"/>
              <a:t>2.2.7.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endParaRPr lang="en-US" b="1" dirty="0" smtClean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file JavaScript </a:t>
            </a:r>
            <a:endParaRPr lang="vi-VN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Attribute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endParaRPr lang="vi-VN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GB" dirty="0" err="1"/>
              <a:t>element.addEventListener</a:t>
            </a:r>
            <a:r>
              <a:rPr lang="en-GB" dirty="0"/>
              <a:t>("click", </a:t>
            </a:r>
            <a:r>
              <a:rPr lang="en-GB" dirty="0" err="1"/>
              <a:t>myFunction</a:t>
            </a:r>
            <a:r>
              <a:rPr lang="en-GB" dirty="0"/>
              <a:t>);</a:t>
            </a:r>
            <a:endParaRPr lang="vi-VN" dirty="0"/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r>
              <a:rPr lang="en-US" b="1" dirty="0" smtClean="0"/>
              <a:t> </a:t>
            </a:r>
          </a:p>
          <a:p>
            <a:pPr marL="139700" indent="0" algn="just">
              <a:lnSpc>
                <a:spcPct val="150000"/>
              </a:lnSpc>
              <a:buFont typeface="Roboto"/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50068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2.2. Giới thiệu cú pháp JavaScript cơ bản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1493034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 smtClean="0"/>
              <a:t>2.2.8. </a:t>
            </a:r>
            <a:r>
              <a:rPr lang="en-US" b="1" dirty="0" err="1" smtClean="0"/>
              <a:t>Mảng</a:t>
            </a:r>
            <a:endParaRPr lang="en-US" b="1" dirty="0" smtClean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Mảng</a:t>
            </a:r>
            <a:r>
              <a:rPr lang="en-US" dirty="0"/>
              <a:t> (array)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JavaScript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push, pop, shift, </a:t>
            </a:r>
            <a:r>
              <a:rPr lang="en-US" dirty="0" err="1"/>
              <a:t>unshift</a:t>
            </a:r>
            <a:r>
              <a:rPr lang="en-US" dirty="0"/>
              <a:t>, </a:t>
            </a:r>
            <a:r>
              <a:rPr lang="en-US" dirty="0" err="1"/>
              <a:t>forEach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b="1" dirty="0" smtClean="0"/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85" y="2839684"/>
            <a:ext cx="3461414" cy="165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798" y="2839684"/>
            <a:ext cx="3257824" cy="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5400" dirty="0"/>
              <a:t>HTML Forms &amp; Input Elements 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 smtClean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03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1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4368060" y="674508"/>
            <a:ext cx="4678834" cy="39059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58438" y="520771"/>
            <a:ext cx="375808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3.1. Tạo biểu mẫu HTML</a:t>
            </a:r>
            <a:endParaRPr sz="28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192120" y="1124726"/>
            <a:ext cx="3636167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HTML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ô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ô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33" name="Google Shape;333;p37"/>
          <p:cNvSpPr/>
          <p:nvPr/>
        </p:nvSpPr>
        <p:spPr>
          <a:xfrm>
            <a:off x="192120" y="3618681"/>
            <a:ext cx="967136" cy="961802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7"/>
          <p:cNvGrpSpPr/>
          <p:nvPr/>
        </p:nvGrpSpPr>
        <p:grpSpPr>
          <a:xfrm>
            <a:off x="2953107" y="2888285"/>
            <a:ext cx="397281" cy="428418"/>
            <a:chOff x="1271525" y="4920325"/>
            <a:chExt cx="655039" cy="706378"/>
          </a:xfrm>
        </p:grpSpPr>
        <p:sp>
          <p:nvSpPr>
            <p:cNvPr id="335" name="Google Shape;335;p37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520771"/>
            <a:ext cx="4645152" cy="3905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0" grpId="0"/>
      <p:bldP spid="331" grpId="0" build="p"/>
      <p:bldP spid="3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92120" y="400846"/>
            <a:ext cx="7257192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3.2. Tạo kiểu cho biểu mẫu bằng CSS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6" y="1018547"/>
            <a:ext cx="3975044" cy="3626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44" y="1018547"/>
            <a:ext cx="3959076" cy="36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0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92120" y="400846"/>
            <a:ext cx="7257192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3.3. Sử dụng JavaScript xử lý dữ liệu từ biểu mẫu 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84" y="1018546"/>
            <a:ext cx="456477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9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400" dirty="0"/>
              <a:t>Quy trình phát triển web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 smtClean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04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6512"/>
            <a:ext cx="1762431" cy="788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về HTML &amp; CSS.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874254"/>
            <a:ext cx="2194503" cy="743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480694"/>
            <a:ext cx="1943865" cy="46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dirty="0"/>
              <a:t>HTML Forms &amp;</a:t>
            </a:r>
            <a:r>
              <a:rPr lang="en-US" dirty="0" smtClean="0"/>
              <a:t> </a:t>
            </a:r>
            <a:r>
              <a:rPr lang="en-US" dirty="0"/>
              <a:t>Input Elements </a:t>
            </a:r>
            <a:endParaRPr lang="vi-VN"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235125" y="3525334"/>
            <a:ext cx="1799403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Quy trình phát triển web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 CHÍNH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003325" y="3882054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8" grpId="0"/>
      <p:bldP spid="260" grpId="0"/>
      <p:bldP spid="262" grpId="0"/>
      <p:bldP spid="264" grpId="0"/>
      <p:bldP spid="265" grpId="0"/>
      <p:bldP spid="266" grpId="0"/>
      <p:bldP spid="267" grpId="0"/>
      <p:bldP spid="268" grpId="0"/>
      <p:bldP spid="2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1216552" y="1042241"/>
            <a:ext cx="2465424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Lập kế hoạch và phân tích yêu cầu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878850" y="1457989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5532203" y="1042241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</a:t>
            </a:r>
            <a:r>
              <a:rPr lang="en" dirty="0" smtClean="0"/>
              <a:t>hiết kế giao diện và CSDL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3"/>
          </p:nvPr>
        </p:nvSpPr>
        <p:spPr>
          <a:xfrm>
            <a:off x="4967689" y="1457989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Tập trung xây dựng giao diện thân thiên với người dùng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Xác định cấu trúc, bảng, quan hệ và tối ưu hóa</a:t>
            </a:r>
            <a:endParaRPr dirty="0"/>
          </a:p>
        </p:txBody>
      </p:sp>
      <p:sp>
        <p:nvSpPr>
          <p:cNvPr id="374" name="Google Shape;374;p40"/>
          <p:cNvSpPr txBox="1">
            <a:spLocks noGrp="1"/>
          </p:cNvSpPr>
          <p:nvPr>
            <p:ph type="title" idx="4"/>
          </p:nvPr>
        </p:nvSpPr>
        <p:spPr>
          <a:xfrm>
            <a:off x="1443364" y="269911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Kiểm thử</a:t>
            </a:r>
            <a:endParaRPr dirty="0"/>
          </a:p>
        </p:txBody>
      </p:sp>
      <p:sp>
        <p:nvSpPr>
          <p:cNvPr id="375" name="Google Shape;375;p40"/>
          <p:cNvSpPr txBox="1">
            <a:spLocks noGrp="1"/>
          </p:cNvSpPr>
          <p:nvPr>
            <p:ph type="subTitle" idx="5"/>
          </p:nvPr>
        </p:nvSpPr>
        <p:spPr>
          <a:xfrm>
            <a:off x="878850" y="3116446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Đảm bảo các chức năng hoạt động theo yêu cầu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Giao diện đẹp mắt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Tương tác tốt với người dùng</a:t>
            </a:r>
            <a:endParaRPr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8"/>
          </p:nvPr>
        </p:nvSpPr>
        <p:spPr>
          <a:xfrm>
            <a:off x="5532203" y="269911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Triển khai dự án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>
            <a:off x="4967689" y="3122384"/>
            <a:ext cx="3140828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Giao diện: sử dụng HTML, CSS và JS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smtClean="0"/>
              <a:t>Backend: Xây dựng hệ thống và xử lý dữ liệu bằng các ngôn ngữ và framework như Node.JS </a:t>
            </a:r>
            <a:endParaRPr dirty="0"/>
          </a:p>
        </p:txBody>
      </p:sp>
      <p:grpSp>
        <p:nvGrpSpPr>
          <p:cNvPr id="383" name="Google Shape;383;p40"/>
          <p:cNvGrpSpPr/>
          <p:nvPr/>
        </p:nvGrpSpPr>
        <p:grpSpPr>
          <a:xfrm>
            <a:off x="7774129" y="347826"/>
            <a:ext cx="1160069" cy="1110163"/>
            <a:chOff x="5621097" y="1500761"/>
            <a:chExt cx="371424" cy="355446"/>
          </a:xfrm>
        </p:grpSpPr>
        <p:sp>
          <p:nvSpPr>
            <p:cNvPr id="384" name="Google Shape;384;p40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371" grpId="0" build="p"/>
      <p:bldP spid="372" grpId="0"/>
      <p:bldP spid="373" grpId="0" build="p"/>
      <p:bldP spid="374" grpId="0"/>
      <p:bldP spid="375" grpId="0" build="p"/>
      <p:bldP spid="378" grpId="0"/>
      <p:bldP spid="3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500" dirty="0"/>
              <a:t>Giới </a:t>
            </a:r>
            <a:r>
              <a:rPr lang="en" sz="5500" dirty="0">
                <a:solidFill>
                  <a:srgbClr val="200E74"/>
                </a:solidFill>
              </a:rPr>
              <a:t>thiệu</a:t>
            </a:r>
            <a:r>
              <a:rPr lang="en" sz="5500" dirty="0"/>
              <a:t> về HTML &amp; CSS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 smtClean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01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Hypertext Markup Language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, heading (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), links (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), 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Browser (Firefox, Chrome, </a:t>
            </a:r>
            <a:r>
              <a:rPr lang="en-US" dirty="0" err="1" smtClean="0"/>
              <a:t>Cốc</a:t>
            </a:r>
            <a:r>
              <a:rPr lang="en-US" dirty="0" smtClean="0"/>
              <a:t> </a:t>
            </a:r>
            <a:r>
              <a:rPr lang="en-US" dirty="0" err="1" smtClean="0"/>
              <a:t>cốc</a:t>
            </a:r>
            <a:r>
              <a:rPr lang="en-US" dirty="0" smtClean="0"/>
              <a:t>,…)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– 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Cascading Style Sheet</a:t>
            </a:r>
            <a:r>
              <a:rPr lang="en-US" dirty="0"/>
              <a:t> language.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HTML.</a:t>
            </a:r>
            <a:endParaRPr lang="vi-VN" dirty="0"/>
          </a:p>
          <a:p>
            <a:pPr lvl="0" algn="just">
              <a:lnSpc>
                <a:spcPct val="150000"/>
              </a:lnSpc>
            </a:pPr>
            <a:endParaRPr lang="vi-VN" dirty="0"/>
          </a:p>
        </p:txBody>
      </p:sp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1.1. Khái niệm</a:t>
            </a:r>
            <a:endParaRPr lang="vi-VN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298" grpId="0" animBg="1"/>
      <p:bldP spid="299" grpId="0" animBg="1"/>
      <p:bldP spid="307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8401933" y="4320547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370375" y="632238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1.2.Ưu và nhược điểm</a:t>
            </a:r>
            <a:endParaRPr lang="vi-VN" sz="2800" dirty="0"/>
          </a:p>
        </p:txBody>
      </p:sp>
      <p:graphicFrame>
        <p:nvGraphicFramePr>
          <p:cNvPr id="20" name="Google Shape;248;p32"/>
          <p:cNvGraphicFramePr/>
          <p:nvPr>
            <p:extLst>
              <p:ext uri="{D42A27DB-BD31-4B8C-83A1-F6EECF244321}">
                <p14:modId xmlns:p14="http://schemas.microsoft.com/office/powerpoint/2010/main" val="4093394890"/>
              </p:ext>
            </p:extLst>
          </p:nvPr>
        </p:nvGraphicFramePr>
        <p:xfrm>
          <a:off x="510454" y="1291418"/>
          <a:ext cx="7703999" cy="3075210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1134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2448">
                  <a:extLst>
                    <a:ext uri="{9D8B030D-6E8A-4147-A177-3AD203B41FA5}">
                      <a16:colId xmlns:a16="http://schemas.microsoft.com/office/drawing/2014/main" val="1807300703"/>
                    </a:ext>
                  </a:extLst>
                </a:gridCol>
                <a:gridCol w="316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9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000" b="1" i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 i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000" b="1" i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02147"/>
                  </a:ext>
                </a:extLst>
              </a:tr>
              <a:tr h="50691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Ưu</a:t>
                      </a:r>
                      <a:r>
                        <a:rPr lang="en-US" sz="1200" b="1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điểm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sử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dụng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Tách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biệt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cấu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trúc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giao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diện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20122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Khả</a:t>
                      </a:r>
                      <a:r>
                        <a:rPr lang="en-US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năng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hợp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dàng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với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các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ngôn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ngữ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lập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khác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nhau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Tiết</a:t>
                      </a:r>
                      <a:r>
                        <a:rPr lang="en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kiệm thời gian và tùy chỉnh linh hoạt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Được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hỗ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trợ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rộng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rãi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trên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mọi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duyệt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web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Reponsive</a:t>
                      </a:r>
                      <a:r>
                        <a:rPr lang="en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design , tạo ra thiết kế phản hồi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1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Nhược</a:t>
                      </a:r>
                      <a:r>
                        <a:rPr lang="en-US" sz="1200" b="1" u="none" baseline="0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điểm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Hạn</a:t>
                      </a:r>
                      <a:r>
                        <a:rPr lang="en-US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chế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trong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việc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thiết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kế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giao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diện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Khó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khắn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hơn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HTML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trong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trình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tập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và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sử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dụng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1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Không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thể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tạo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các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chức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năng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tương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tác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u="none" baseline="0" dirty="0" err="1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trên</a:t>
                      </a:r>
                      <a:r>
                        <a:rPr lang="en-US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web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Tương</a:t>
                      </a:r>
                      <a:r>
                        <a:rPr lang="en" sz="12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thích với trình duyệt </a:t>
                      </a:r>
                      <a:endParaRPr sz="12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0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 smtClean="0"/>
              <a:t>1.4. Tệp HTML cơ bản và tạo kiểu bằng CSS </a:t>
            </a:r>
            <a:endParaRPr lang="vi-VN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352" y="1310494"/>
            <a:ext cx="3832800" cy="382470"/>
          </a:xfrm>
        </p:spPr>
        <p:txBody>
          <a:bodyPr/>
          <a:lstStyle/>
          <a:p>
            <a:r>
              <a:rPr lang="en-US" dirty="0" smtClean="0"/>
              <a:t>HTML:</a:t>
            </a:r>
          </a:p>
          <a:p>
            <a:endParaRPr lang="vi-VN" dirty="0"/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540352" y="1736338"/>
            <a:ext cx="3832800" cy="38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CSS: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77" y="1310494"/>
            <a:ext cx="3691604" cy="346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54" y="2162182"/>
            <a:ext cx="4013285" cy="2409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6795" b="6341"/>
          <a:stretch/>
        </p:blipFill>
        <p:spPr>
          <a:xfrm>
            <a:off x="1660089" y="1310494"/>
            <a:ext cx="5338120" cy="34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  <p:bldP spid="2" grpId="0" build="p"/>
      <p:bldP spid="2" grpId="1" build="p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vi-VN" sz="2800" dirty="0" smtClean="0"/>
              <a:t>1.3. Các phần tử trong HTML và CSS</a:t>
            </a:r>
            <a:endParaRPr lang="vi-VN" sz="2800" dirty="0"/>
          </a:p>
        </p:txBody>
      </p:sp>
      <p:graphicFrame>
        <p:nvGraphicFramePr>
          <p:cNvPr id="21" name="Google Shape;248;p32"/>
          <p:cNvGraphicFramePr/>
          <p:nvPr>
            <p:extLst>
              <p:ext uri="{D42A27DB-BD31-4B8C-83A1-F6EECF244321}">
                <p14:modId xmlns:p14="http://schemas.microsoft.com/office/powerpoint/2010/main" val="2197329318"/>
              </p:ext>
            </p:extLst>
          </p:nvPr>
        </p:nvGraphicFramePr>
        <p:xfrm>
          <a:off x="723599" y="1278256"/>
          <a:ext cx="7703999" cy="3356190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8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99217805"/>
                    </a:ext>
                  </a:extLst>
                </a:gridCol>
                <a:gridCol w="4075054">
                  <a:extLst>
                    <a:ext uri="{9D8B030D-6E8A-4147-A177-3AD203B41FA5}">
                      <a16:colId xmlns:a16="http://schemas.microsoft.com/office/drawing/2014/main" val="3430954710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img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src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alt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li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 sách không quan tâm đến thứ tự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chân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li 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nghiêng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đậm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alt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link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textaria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Ô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text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reset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ô input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0286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Kẻ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caption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25090"/>
                  </a:ext>
                </a:extLst>
              </a:tr>
            </a:tbl>
          </a:graphicData>
        </a:graphic>
      </p:graphicFrame>
      <p:graphicFrame>
        <p:nvGraphicFramePr>
          <p:cNvPr id="22" name="Google Shape;248;p32"/>
          <p:cNvGraphicFramePr/>
          <p:nvPr>
            <p:extLst>
              <p:ext uri="{D42A27DB-BD31-4B8C-83A1-F6EECF244321}">
                <p14:modId xmlns:p14="http://schemas.microsoft.com/office/powerpoint/2010/main" val="254382164"/>
              </p:ext>
            </p:extLst>
          </p:nvPr>
        </p:nvGraphicFramePr>
        <p:xfrm>
          <a:off x="723599" y="1584002"/>
          <a:ext cx="7703999" cy="2080260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8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99217805"/>
                    </a:ext>
                  </a:extLst>
                </a:gridCol>
                <a:gridCol w="4075054">
                  <a:extLst>
                    <a:ext uri="{9D8B030D-6E8A-4147-A177-3AD203B41FA5}">
                      <a16:colId xmlns:a16="http://schemas.microsoft.com/office/drawing/2014/main" val="3430954710"/>
                    </a:ext>
                  </a:extLst>
                </a:gridCol>
              </a:tblGrid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 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tr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td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    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#ten_id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             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062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ten_class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colspan - rowspan           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Gộp 2 hàng và 2 cột với nhau  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Viền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3" descr="HTML Table: Cách tạo bảng trong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41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83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34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834221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5400" dirty="0"/>
              <a:t>JavaScript và </a:t>
            </a:r>
            <a:r>
              <a:rPr lang="en" sz="5400" dirty="0" smtClean="0"/>
              <a:t/>
            </a:r>
            <a:br>
              <a:rPr lang="en" sz="5400" dirty="0" smtClean="0"/>
            </a:br>
            <a:r>
              <a:rPr lang="en" sz="5400" dirty="0" smtClean="0"/>
              <a:t>một </a:t>
            </a:r>
            <a:r>
              <a:rPr lang="en" sz="5400" dirty="0"/>
              <a:t>số cú pháp cơ bản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 smtClean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02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51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189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(scripting language)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  <a:endParaRPr lang="vi-VN" dirty="0"/>
          </a:p>
          <a:p>
            <a:pPr lvl="0" algn="just">
              <a:lnSpc>
                <a:spcPct val="150000"/>
              </a:lnSpc>
            </a:pPr>
            <a:endParaRPr lang="vi-VN" dirty="0"/>
          </a:p>
        </p:txBody>
      </p:sp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508045" y="4215424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848069" y="4494874"/>
            <a:ext cx="16599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613473" y="4321410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2</a:t>
            </a:r>
            <a:r>
              <a:rPr lang="vi-VN" sz="2800" dirty="0" smtClean="0"/>
              <a:t>.1. Khái niệm</a:t>
            </a:r>
            <a:endParaRPr lang="vi-VN" sz="2800" dirty="0"/>
          </a:p>
        </p:txBody>
      </p:sp>
      <p:graphicFrame>
        <p:nvGraphicFramePr>
          <p:cNvPr id="17" name="Google Shape;248;p32"/>
          <p:cNvGraphicFramePr/>
          <p:nvPr>
            <p:extLst>
              <p:ext uri="{D42A27DB-BD31-4B8C-83A1-F6EECF244321}">
                <p14:modId xmlns:p14="http://schemas.microsoft.com/office/powerpoint/2010/main" val="1008052804"/>
              </p:ext>
            </p:extLst>
          </p:nvPr>
        </p:nvGraphicFramePr>
        <p:xfrm>
          <a:off x="720000" y="2432800"/>
          <a:ext cx="7704000" cy="1811948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Ưu điểm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600" b="1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Nhược</a:t>
                      </a:r>
                      <a:r>
                        <a:rPr lang="vi-VN" sz="1600" b="1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điểm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vi-VN" sz="1100" b="0" u="none" baseline="0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hợp dễ dàng, tính tương tác cao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</a:t>
                      </a:r>
                      <a:r>
                        <a:rPr lang="vi-VN" sz="1100" b="0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thể gặp một số vấn đề về bảo mật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Phát</a:t>
                      </a:r>
                      <a:r>
                        <a:rPr lang="vi-VN" sz="1100" b="0" u="none" baseline="0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triển nhanh chóng, dễ học dễ sử dụng 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Phụ thuộc</a:t>
                      </a:r>
                      <a:r>
                        <a:rPr lang="vi-VN" sz="1100" b="0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vào trình duyệt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Đa</a:t>
                      </a:r>
                      <a:r>
                        <a:rPr lang="vi-VN" sz="1100" b="0" u="none" baseline="0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năng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100" b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vi-VN" sz="1100" b="0" u="none" baseline="0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trình xử lý lỗi khá khó khăn và dễ dẫn đến sự cố nếu không xử lý cẩn thận</a:t>
                      </a:r>
                      <a:endParaRPr sz="1100" b="0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298" grpId="0" animBg="1"/>
      <p:bldP spid="299" grpId="0" animBg="1"/>
      <p:bldP spid="307" grpId="0" animBg="1"/>
      <p:bldP spid="24" grpId="0"/>
    </p:bldLst>
  </p:timing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1181</Words>
  <Application>Microsoft Office PowerPoint</Application>
  <PresentationFormat>On-screen Show (16:9)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Roboto</vt:lpstr>
      <vt:lpstr>Roboto Condensed</vt:lpstr>
      <vt:lpstr>Arial</vt:lpstr>
      <vt:lpstr>Lancelot</vt:lpstr>
      <vt:lpstr>Times New Roman</vt:lpstr>
      <vt:lpstr>Nunito</vt:lpstr>
      <vt:lpstr>Calibri</vt:lpstr>
      <vt:lpstr>Small Business Web Site Project Proposal by Slidesgo</vt:lpstr>
      <vt:lpstr>XÂY DỰNG TRANG WEB BLOG CÁ NHÂN</vt:lpstr>
      <vt:lpstr>Giới thiệu về HTML &amp; CSS.</vt:lpstr>
      <vt:lpstr>Giới thiệu về HTML &amp; CSS</vt:lpstr>
      <vt:lpstr>PowerPoint Presentation</vt:lpstr>
      <vt:lpstr>PowerPoint Presentation</vt:lpstr>
      <vt:lpstr>PowerPoint Presentation</vt:lpstr>
      <vt:lpstr>PowerPoint Presentation</vt:lpstr>
      <vt:lpstr>JavaScript và  một số cú pháp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Forms &amp; Input Elements </vt:lpstr>
      <vt:lpstr>3.1. Tạo biểu mẫu HTML</vt:lpstr>
      <vt:lpstr>3.2. Tạo kiểu cho biểu mẫu bằng CSS</vt:lpstr>
      <vt:lpstr>3.3. Sử dụng JavaScript xử lý dữ liệu từ biểu mẫu </vt:lpstr>
      <vt:lpstr>Quy trình phát triển web</vt:lpstr>
      <vt:lpstr>Lập kế hoạch và phân tích yêu cầu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 WEBSITE PROJECT PROPOSAL</dc:title>
  <cp:lastModifiedBy>dellhxhs dell</cp:lastModifiedBy>
  <cp:revision>20</cp:revision>
  <dcterms:modified xsi:type="dcterms:W3CDTF">2023-09-23T12:05:40Z</dcterms:modified>
</cp:coreProperties>
</file>