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334D2-1F7D-4368-AFAC-08E22CF2CB2C}"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0BD76-91E0-4FA5-8542-73F6D70E2A2F}" type="slidenum">
              <a:rPr lang="zh-CN" altLang="en-US" smtClean="0"/>
              <a:t>‹#›</a:t>
            </a:fld>
            <a:endParaRPr lang="zh-CN" altLang="en-US"/>
          </a:p>
        </p:txBody>
      </p:sp>
    </p:spTree>
    <p:extLst>
      <p:ext uri="{BB962C8B-B14F-4D97-AF65-F5344CB8AC3E}">
        <p14:creationId xmlns:p14="http://schemas.microsoft.com/office/powerpoint/2010/main" val="119708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00BD76-91E0-4FA5-8542-73F6D70E2A2F}" type="slidenum">
              <a:rPr lang="zh-CN" altLang="en-US" smtClean="0"/>
              <a:t>12</a:t>
            </a:fld>
            <a:endParaRPr lang="zh-CN" altLang="en-US"/>
          </a:p>
        </p:txBody>
      </p:sp>
    </p:spTree>
    <p:extLst>
      <p:ext uri="{BB962C8B-B14F-4D97-AF65-F5344CB8AC3E}">
        <p14:creationId xmlns:p14="http://schemas.microsoft.com/office/powerpoint/2010/main" val="192917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A2DC0-F560-4696-8DF1-BCFD07B468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550733-E6B5-4E35-A0F3-DFC15BAB0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6EAE38-7144-482E-BE2A-70395BBF47D0}"/>
              </a:ext>
            </a:extLst>
          </p:cNvPr>
          <p:cNvSpPr>
            <a:spLocks noGrp="1"/>
          </p:cNvSpPr>
          <p:nvPr>
            <p:ph type="dt" sz="half" idx="10"/>
          </p:nvPr>
        </p:nvSpPr>
        <p:spPr/>
        <p:txBody>
          <a:bodyPr/>
          <a:lstStyle/>
          <a:p>
            <a:fld id="{343779F9-7D64-48B1-A31D-EBE2518A17D0}" type="datetime1">
              <a:rPr lang="zh-CN" altLang="en-US" smtClean="0"/>
              <a:t>2017/11/13</a:t>
            </a:fld>
            <a:endParaRPr lang="zh-CN" altLang="en-US"/>
          </a:p>
        </p:txBody>
      </p:sp>
      <p:sp>
        <p:nvSpPr>
          <p:cNvPr id="5" name="页脚占位符 4">
            <a:extLst>
              <a:ext uri="{FF2B5EF4-FFF2-40B4-BE49-F238E27FC236}">
                <a16:creationId xmlns:a16="http://schemas.microsoft.com/office/drawing/2014/main" id="{957DD212-20E3-4DE9-8597-0AE2E6BD11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395D61-9A42-4B42-B9D0-50685175A94E}"/>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335541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87010-BB0F-4C9E-BA4E-1DDE7CF58C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BBF1FA-DCA4-4015-8CB2-D15A8D17DA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C49AA8-D09E-4DA0-97F2-9A3EC0FB516C}"/>
              </a:ext>
            </a:extLst>
          </p:cNvPr>
          <p:cNvSpPr>
            <a:spLocks noGrp="1"/>
          </p:cNvSpPr>
          <p:nvPr>
            <p:ph type="dt" sz="half" idx="10"/>
          </p:nvPr>
        </p:nvSpPr>
        <p:spPr/>
        <p:txBody>
          <a:bodyPr/>
          <a:lstStyle/>
          <a:p>
            <a:fld id="{E2DFF2FE-71D8-4E6E-B037-43641D6517A2}" type="datetime1">
              <a:rPr lang="zh-CN" altLang="en-US" smtClean="0"/>
              <a:t>2017/11/13</a:t>
            </a:fld>
            <a:endParaRPr lang="zh-CN" altLang="en-US"/>
          </a:p>
        </p:txBody>
      </p:sp>
      <p:sp>
        <p:nvSpPr>
          <p:cNvPr id="5" name="页脚占位符 4">
            <a:extLst>
              <a:ext uri="{FF2B5EF4-FFF2-40B4-BE49-F238E27FC236}">
                <a16:creationId xmlns:a16="http://schemas.microsoft.com/office/drawing/2014/main" id="{4AE2DCAD-650F-41DF-B1CF-135B4292AB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2FB0EF-DCD1-424B-BA23-92061FCE8C86}"/>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152852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30EC9F-4E1B-414D-8901-2F5EFD7024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6176362-971A-4EB5-812C-47B0F2EEBD3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AC7CAF-BD25-49C7-8BB3-8EEA5A1E4A18}"/>
              </a:ext>
            </a:extLst>
          </p:cNvPr>
          <p:cNvSpPr>
            <a:spLocks noGrp="1"/>
          </p:cNvSpPr>
          <p:nvPr>
            <p:ph type="dt" sz="half" idx="10"/>
          </p:nvPr>
        </p:nvSpPr>
        <p:spPr/>
        <p:txBody>
          <a:bodyPr/>
          <a:lstStyle/>
          <a:p>
            <a:fld id="{0191B0BE-8EEB-4034-816D-367DCB3B2AFA}" type="datetime1">
              <a:rPr lang="zh-CN" altLang="en-US" smtClean="0"/>
              <a:t>2017/11/13</a:t>
            </a:fld>
            <a:endParaRPr lang="zh-CN" altLang="en-US"/>
          </a:p>
        </p:txBody>
      </p:sp>
      <p:sp>
        <p:nvSpPr>
          <p:cNvPr id="5" name="页脚占位符 4">
            <a:extLst>
              <a:ext uri="{FF2B5EF4-FFF2-40B4-BE49-F238E27FC236}">
                <a16:creationId xmlns:a16="http://schemas.microsoft.com/office/drawing/2014/main" id="{920A780E-8BD8-4C1C-8698-7155523DD2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897BD5-D9E5-4909-B138-78197EA50366}"/>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269003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56487-ABD6-475E-B031-91089CBADF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ACDE98-0570-497C-86C5-25E9FCB9CF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780B6C-1547-4743-B740-F69E9B8E7A07}"/>
              </a:ext>
            </a:extLst>
          </p:cNvPr>
          <p:cNvSpPr>
            <a:spLocks noGrp="1"/>
          </p:cNvSpPr>
          <p:nvPr>
            <p:ph type="dt" sz="half" idx="10"/>
          </p:nvPr>
        </p:nvSpPr>
        <p:spPr/>
        <p:txBody>
          <a:bodyPr/>
          <a:lstStyle/>
          <a:p>
            <a:fld id="{C2476C80-93D1-4F05-B97E-A49BC8A818B1}" type="datetime1">
              <a:rPr lang="zh-CN" altLang="en-US" smtClean="0"/>
              <a:t>2017/11/13</a:t>
            </a:fld>
            <a:endParaRPr lang="zh-CN" altLang="en-US"/>
          </a:p>
        </p:txBody>
      </p:sp>
      <p:sp>
        <p:nvSpPr>
          <p:cNvPr id="5" name="页脚占位符 4">
            <a:extLst>
              <a:ext uri="{FF2B5EF4-FFF2-40B4-BE49-F238E27FC236}">
                <a16:creationId xmlns:a16="http://schemas.microsoft.com/office/drawing/2014/main" id="{F34A85CC-5A0B-4FDC-A285-D1D1F8C2C5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B620E8-24AB-4F7C-9745-23EBA2BB4CFE}"/>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398795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CF6D6-F78B-4875-B4A1-B7550755DE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B5F975-1E69-43C1-9298-B0F854C08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284FF94-F4CD-4E7A-9C07-34E72809070E}"/>
              </a:ext>
            </a:extLst>
          </p:cNvPr>
          <p:cNvSpPr>
            <a:spLocks noGrp="1"/>
          </p:cNvSpPr>
          <p:nvPr>
            <p:ph type="dt" sz="half" idx="10"/>
          </p:nvPr>
        </p:nvSpPr>
        <p:spPr/>
        <p:txBody>
          <a:bodyPr/>
          <a:lstStyle/>
          <a:p>
            <a:fld id="{6EB79099-8AF6-4932-A36A-D9E0ACB6B20D}" type="datetime1">
              <a:rPr lang="zh-CN" altLang="en-US" smtClean="0"/>
              <a:t>2017/11/13</a:t>
            </a:fld>
            <a:endParaRPr lang="zh-CN" altLang="en-US"/>
          </a:p>
        </p:txBody>
      </p:sp>
      <p:sp>
        <p:nvSpPr>
          <p:cNvPr id="5" name="页脚占位符 4">
            <a:extLst>
              <a:ext uri="{FF2B5EF4-FFF2-40B4-BE49-F238E27FC236}">
                <a16:creationId xmlns:a16="http://schemas.microsoft.com/office/drawing/2014/main" id="{4904D9EF-97AC-4D92-9D68-0758C85602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8BCE5C-F7B4-4777-9272-395E945E1821}"/>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292357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27C82-3D42-4637-929B-6E747B70ED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4D6EA0-F3ED-41E9-B91E-CB42DA591F0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F48A726-24BF-4FA5-826A-1343B939E2D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EFDB26-1391-4325-82D6-5A03F59CAF59}"/>
              </a:ext>
            </a:extLst>
          </p:cNvPr>
          <p:cNvSpPr>
            <a:spLocks noGrp="1"/>
          </p:cNvSpPr>
          <p:nvPr>
            <p:ph type="dt" sz="half" idx="10"/>
          </p:nvPr>
        </p:nvSpPr>
        <p:spPr/>
        <p:txBody>
          <a:bodyPr/>
          <a:lstStyle/>
          <a:p>
            <a:fld id="{CFB31BBE-758A-4E7A-A51C-6EDDD46C71E0}" type="datetime1">
              <a:rPr lang="zh-CN" altLang="en-US" smtClean="0"/>
              <a:t>2017/11/13</a:t>
            </a:fld>
            <a:endParaRPr lang="zh-CN" altLang="en-US"/>
          </a:p>
        </p:txBody>
      </p:sp>
      <p:sp>
        <p:nvSpPr>
          <p:cNvPr id="6" name="页脚占位符 5">
            <a:extLst>
              <a:ext uri="{FF2B5EF4-FFF2-40B4-BE49-F238E27FC236}">
                <a16:creationId xmlns:a16="http://schemas.microsoft.com/office/drawing/2014/main" id="{487E88A2-A53B-4BB0-AA96-B2DA9004A5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745724-4742-4A1B-A70F-93C79E2D8C2D}"/>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335066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EBA7C-6545-4B53-8382-2712CCBDD7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1AD54A-D0EB-4F6D-9F08-8C5F40BDF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1BDC020-0959-4D0A-8A44-BC73F30E2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79CAD9-4338-4D1D-9D0D-C777F0641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E38AEB8-BD85-4FD0-81A0-57E6303A493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40E1904-F0D5-43A5-AA06-5C6EDB509D4A}"/>
              </a:ext>
            </a:extLst>
          </p:cNvPr>
          <p:cNvSpPr>
            <a:spLocks noGrp="1"/>
          </p:cNvSpPr>
          <p:nvPr>
            <p:ph type="dt" sz="half" idx="10"/>
          </p:nvPr>
        </p:nvSpPr>
        <p:spPr/>
        <p:txBody>
          <a:bodyPr/>
          <a:lstStyle/>
          <a:p>
            <a:fld id="{A827BC88-0725-44A2-8659-5E5B4C2FE189}" type="datetime1">
              <a:rPr lang="zh-CN" altLang="en-US" smtClean="0"/>
              <a:t>2017/11/13</a:t>
            </a:fld>
            <a:endParaRPr lang="zh-CN" altLang="en-US"/>
          </a:p>
        </p:txBody>
      </p:sp>
      <p:sp>
        <p:nvSpPr>
          <p:cNvPr id="8" name="页脚占位符 7">
            <a:extLst>
              <a:ext uri="{FF2B5EF4-FFF2-40B4-BE49-F238E27FC236}">
                <a16:creationId xmlns:a16="http://schemas.microsoft.com/office/drawing/2014/main" id="{FCEB2B9F-0227-42D4-B185-ED74CC4F37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F8027C-F896-4F51-9B0E-F14C53AB6F14}"/>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31964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108EE-F2B9-4397-9497-A5C85F5703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151AC4-330B-4BD3-9A7C-095448850C90}"/>
              </a:ext>
            </a:extLst>
          </p:cNvPr>
          <p:cNvSpPr>
            <a:spLocks noGrp="1"/>
          </p:cNvSpPr>
          <p:nvPr>
            <p:ph type="dt" sz="half" idx="10"/>
          </p:nvPr>
        </p:nvSpPr>
        <p:spPr/>
        <p:txBody>
          <a:bodyPr/>
          <a:lstStyle/>
          <a:p>
            <a:fld id="{566FBD88-37FA-476F-990F-3EE3EB2F56B8}" type="datetime1">
              <a:rPr lang="zh-CN" altLang="en-US" smtClean="0"/>
              <a:t>2017/11/13</a:t>
            </a:fld>
            <a:endParaRPr lang="zh-CN" altLang="en-US"/>
          </a:p>
        </p:txBody>
      </p:sp>
      <p:sp>
        <p:nvSpPr>
          <p:cNvPr id="4" name="页脚占位符 3">
            <a:extLst>
              <a:ext uri="{FF2B5EF4-FFF2-40B4-BE49-F238E27FC236}">
                <a16:creationId xmlns:a16="http://schemas.microsoft.com/office/drawing/2014/main" id="{5A6C0B65-6381-414C-9AAF-ABC029CABB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EC9930-B013-4B47-BBD2-D8C9A0720FCD}"/>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415833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67F579-F856-4E69-87A8-6AA3D110A19C}"/>
              </a:ext>
            </a:extLst>
          </p:cNvPr>
          <p:cNvSpPr>
            <a:spLocks noGrp="1"/>
          </p:cNvSpPr>
          <p:nvPr>
            <p:ph type="dt" sz="half" idx="10"/>
          </p:nvPr>
        </p:nvSpPr>
        <p:spPr/>
        <p:txBody>
          <a:bodyPr/>
          <a:lstStyle/>
          <a:p>
            <a:fld id="{0372C06B-9602-45CB-9CA2-E7069EA65B71}" type="datetime1">
              <a:rPr lang="zh-CN" altLang="en-US" smtClean="0"/>
              <a:t>2017/11/13</a:t>
            </a:fld>
            <a:endParaRPr lang="zh-CN" altLang="en-US"/>
          </a:p>
        </p:txBody>
      </p:sp>
      <p:sp>
        <p:nvSpPr>
          <p:cNvPr id="3" name="页脚占位符 2">
            <a:extLst>
              <a:ext uri="{FF2B5EF4-FFF2-40B4-BE49-F238E27FC236}">
                <a16:creationId xmlns:a16="http://schemas.microsoft.com/office/drawing/2014/main" id="{6446C049-D310-4BF7-9498-5298FE1A51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A2F726-3B83-4321-A015-4BB2E9F2E4DA}"/>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127436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AFE16-AD14-4DC5-9FD9-FB706A4311B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0E4B2C-EE9C-4E77-B6A0-D40D55522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122A42-CF94-418F-8178-6BE1B3B20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9AE7A8A-487B-414B-B777-8C44DB1E9660}"/>
              </a:ext>
            </a:extLst>
          </p:cNvPr>
          <p:cNvSpPr>
            <a:spLocks noGrp="1"/>
          </p:cNvSpPr>
          <p:nvPr>
            <p:ph type="dt" sz="half" idx="10"/>
          </p:nvPr>
        </p:nvSpPr>
        <p:spPr/>
        <p:txBody>
          <a:bodyPr/>
          <a:lstStyle/>
          <a:p>
            <a:fld id="{C30D2F82-B66E-4040-8621-0909B3164270}" type="datetime1">
              <a:rPr lang="zh-CN" altLang="en-US" smtClean="0"/>
              <a:t>2017/11/13</a:t>
            </a:fld>
            <a:endParaRPr lang="zh-CN" altLang="en-US"/>
          </a:p>
        </p:txBody>
      </p:sp>
      <p:sp>
        <p:nvSpPr>
          <p:cNvPr id="6" name="页脚占位符 5">
            <a:extLst>
              <a:ext uri="{FF2B5EF4-FFF2-40B4-BE49-F238E27FC236}">
                <a16:creationId xmlns:a16="http://schemas.microsoft.com/office/drawing/2014/main" id="{2095DBBA-60EB-4A6C-9A21-363D064289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A01ED0-6760-4B12-BACB-F1DE31972DF0}"/>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92026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7AC9-76AC-4D7C-B141-8D190822FA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279F72-71AF-41E9-BB4E-F96DE9C25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15DA5C-CD1F-486A-9608-C9CA3600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8E0098-5D0E-4EA2-896C-CF154BF814CD}"/>
              </a:ext>
            </a:extLst>
          </p:cNvPr>
          <p:cNvSpPr>
            <a:spLocks noGrp="1"/>
          </p:cNvSpPr>
          <p:nvPr>
            <p:ph type="dt" sz="half" idx="10"/>
          </p:nvPr>
        </p:nvSpPr>
        <p:spPr/>
        <p:txBody>
          <a:bodyPr/>
          <a:lstStyle/>
          <a:p>
            <a:fld id="{53A4954A-9B4B-4BA9-9A4F-39DDA2FDC755}" type="datetime1">
              <a:rPr lang="zh-CN" altLang="en-US" smtClean="0"/>
              <a:t>2017/11/13</a:t>
            </a:fld>
            <a:endParaRPr lang="zh-CN" altLang="en-US"/>
          </a:p>
        </p:txBody>
      </p:sp>
      <p:sp>
        <p:nvSpPr>
          <p:cNvPr id="6" name="页脚占位符 5">
            <a:extLst>
              <a:ext uri="{FF2B5EF4-FFF2-40B4-BE49-F238E27FC236}">
                <a16:creationId xmlns:a16="http://schemas.microsoft.com/office/drawing/2014/main" id="{CEC188AA-D3A2-4B5D-9FAC-E67F6973B8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54A9FD-21F0-49B0-9D5B-F84E79937EBA}"/>
              </a:ext>
            </a:extLst>
          </p:cNvPr>
          <p:cNvSpPr>
            <a:spLocks noGrp="1"/>
          </p:cNvSpPr>
          <p:nvPr>
            <p:ph type="sldNum" sz="quarter" idx="12"/>
          </p:nvPr>
        </p:nvSpPr>
        <p:spPr/>
        <p:txBody>
          <a:body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298922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16011A-18ED-481C-8FCF-6B9329B56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A49528-43F7-412D-A200-7DE22A680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C1CCA2-BAB8-4DF5-96F3-8F5DE76A0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9B586-3E12-41CB-AFA8-ACB5EAC9118D}" type="datetime1">
              <a:rPr lang="zh-CN" altLang="en-US" smtClean="0"/>
              <a:t>2017/11/13</a:t>
            </a:fld>
            <a:endParaRPr lang="zh-CN" altLang="en-US"/>
          </a:p>
        </p:txBody>
      </p:sp>
      <p:sp>
        <p:nvSpPr>
          <p:cNvPr id="5" name="页脚占位符 4">
            <a:extLst>
              <a:ext uri="{FF2B5EF4-FFF2-40B4-BE49-F238E27FC236}">
                <a16:creationId xmlns:a16="http://schemas.microsoft.com/office/drawing/2014/main" id="{B7145AF3-5F13-45F5-B192-9CC0C173E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6B822A-8F4B-4708-ACEA-24A5B1E90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75769-3728-465F-A30C-4D6371F8AD87}" type="slidenum">
              <a:rPr lang="zh-CN" altLang="en-US" smtClean="0"/>
              <a:t>‹#›</a:t>
            </a:fld>
            <a:endParaRPr lang="zh-CN" altLang="en-US"/>
          </a:p>
        </p:txBody>
      </p:sp>
    </p:spTree>
    <p:extLst>
      <p:ext uri="{BB962C8B-B14F-4D97-AF65-F5344CB8AC3E}">
        <p14:creationId xmlns:p14="http://schemas.microsoft.com/office/powerpoint/2010/main" val="397269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9BF2A-1D7E-4321-851E-C6215D3BC667}"/>
              </a:ext>
            </a:extLst>
          </p:cNvPr>
          <p:cNvSpPr>
            <a:spLocks noGrp="1"/>
          </p:cNvSpPr>
          <p:nvPr>
            <p:ph type="ctrTitle"/>
          </p:nvPr>
        </p:nvSpPr>
        <p:spPr/>
        <p:txBody>
          <a:bodyPr anchor="ctr" anchorCtr="0">
            <a:normAutofit fontScale="90000"/>
          </a:bodyPr>
          <a:lstStyle/>
          <a:p>
            <a:pPr>
              <a:lnSpc>
                <a:spcPct val="150000"/>
              </a:lnSpc>
            </a:pPr>
            <a:r>
              <a:rPr lang="zh-CN" altLang="en-US" sz="5400" dirty="0">
                <a:latin typeface="楷体" panose="02010609060101010101" pitchFamily="49" charset="-122"/>
                <a:ea typeface="楷体" panose="02010609060101010101" pitchFamily="49" charset="-122"/>
              </a:rPr>
              <a:t>认识在云中使容器的安全隐患</a:t>
            </a:r>
            <a:br>
              <a:rPr lang="en-US" altLang="zh-CN" sz="5400" dirty="0">
                <a:latin typeface="楷体" panose="02010609060101010101" pitchFamily="49" charset="-122"/>
                <a:ea typeface="楷体" panose="02010609060101010101" pitchFamily="49" charset="-122"/>
              </a:rPr>
            </a:br>
            <a:r>
              <a:rPr lang="en-US" altLang="zh-CN" sz="3100" dirty="0">
                <a:latin typeface="楷体" panose="02010609060101010101" pitchFamily="49" charset="-122"/>
                <a:ea typeface="楷体" panose="02010609060101010101" pitchFamily="49" charset="-122"/>
              </a:rPr>
              <a:t>Understanding Security Implications </a:t>
            </a:r>
            <a:br>
              <a:rPr lang="en-US" altLang="zh-CN" sz="3100" dirty="0">
                <a:latin typeface="楷体" panose="02010609060101010101" pitchFamily="49" charset="-122"/>
                <a:ea typeface="楷体" panose="02010609060101010101" pitchFamily="49" charset="-122"/>
              </a:rPr>
            </a:br>
            <a:r>
              <a:rPr lang="en-US" altLang="zh-CN" sz="3100" dirty="0">
                <a:latin typeface="楷体" panose="02010609060101010101" pitchFamily="49" charset="-122"/>
                <a:ea typeface="楷体" panose="02010609060101010101" pitchFamily="49" charset="-122"/>
              </a:rPr>
              <a:t>of Using Containers in the Cloud</a:t>
            </a:r>
            <a:endParaRPr lang="zh-CN" altLang="en-US" sz="3100" dirty="0">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6F39DF64-B86A-4CE1-BA44-1C4966990E15}"/>
              </a:ext>
            </a:extLst>
          </p:cNvPr>
          <p:cNvSpPr>
            <a:spLocks noGrp="1"/>
          </p:cNvSpPr>
          <p:nvPr>
            <p:ph type="subTitle" idx="1"/>
          </p:nvPr>
        </p:nvSpPr>
        <p:spPr>
          <a:xfrm>
            <a:off x="1736035" y="4079875"/>
            <a:ext cx="9144000" cy="1655762"/>
          </a:xfrm>
        </p:spPr>
        <p:txBody>
          <a:bodyPr anchor="ctr" anchorCtr="0">
            <a:normAutofit/>
          </a:bodyPr>
          <a:lstStyle/>
          <a:p>
            <a:r>
              <a:rPr lang="zh-CN" altLang="en-US" dirty="0">
                <a:latin typeface="楷体" panose="02010609060101010101" pitchFamily="49" charset="-122"/>
                <a:ea typeface="楷体" panose="02010609060101010101" pitchFamily="49" charset="-122"/>
              </a:rPr>
              <a:t>第</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组     </a:t>
            </a:r>
            <a:r>
              <a:rPr lang="en-US" altLang="zh-CN" dirty="0">
                <a:latin typeface="楷体" panose="02010609060101010101" pitchFamily="49" charset="-122"/>
                <a:ea typeface="楷体" panose="02010609060101010101" pitchFamily="49" charset="-122"/>
              </a:rPr>
              <a:t>M201773155 </a:t>
            </a:r>
            <a:r>
              <a:rPr lang="zh-CN" altLang="en-US" dirty="0">
                <a:latin typeface="楷体" panose="02010609060101010101" pitchFamily="49" charset="-122"/>
                <a:ea typeface="楷体" panose="02010609060101010101" pitchFamily="49" charset="-122"/>
              </a:rPr>
              <a:t>朱康健</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M201773154 </a:t>
            </a:r>
            <a:r>
              <a:rPr lang="zh-CN" altLang="en-US" dirty="0">
                <a:latin typeface="楷体" panose="02010609060101010101" pitchFamily="49" charset="-122"/>
                <a:ea typeface="楷体" panose="02010609060101010101" pitchFamily="49" charset="-122"/>
              </a:rPr>
              <a:t>汪润泽</a:t>
            </a:r>
          </a:p>
        </p:txBody>
      </p:sp>
      <p:sp>
        <p:nvSpPr>
          <p:cNvPr id="6" name="灯片编号占位符 5">
            <a:extLst>
              <a:ext uri="{FF2B5EF4-FFF2-40B4-BE49-F238E27FC236}">
                <a16:creationId xmlns:a16="http://schemas.microsoft.com/office/drawing/2014/main" id="{854770F9-4C8C-4268-8740-712416BFB9B1}"/>
              </a:ext>
            </a:extLst>
          </p:cNvPr>
          <p:cNvSpPr>
            <a:spLocks noGrp="1"/>
          </p:cNvSpPr>
          <p:nvPr>
            <p:ph type="sldNum" sz="quarter" idx="12"/>
          </p:nvPr>
        </p:nvSpPr>
        <p:spPr/>
        <p:txBody>
          <a:bodyPr/>
          <a:lstStyle/>
          <a:p>
            <a:fld id="{6BC75769-3728-465F-A30C-4D6371F8AD87}" type="slidenum">
              <a:rPr lang="zh-CN" altLang="en-US" smtClean="0"/>
              <a:t>1</a:t>
            </a:fld>
            <a:endParaRPr lang="zh-CN" altLang="en-US"/>
          </a:p>
        </p:txBody>
      </p:sp>
    </p:spTree>
    <p:extLst>
      <p:ext uri="{BB962C8B-B14F-4D97-AF65-F5344CB8AC3E}">
        <p14:creationId xmlns:p14="http://schemas.microsoft.com/office/powerpoint/2010/main" val="61389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6D538B-98DB-4BE6-AE88-9FE1D02393FA}"/>
              </a:ext>
            </a:extLst>
          </p:cNvPr>
          <p:cNvSpPr txBox="1"/>
          <p:nvPr/>
        </p:nvSpPr>
        <p:spPr>
          <a:xfrm>
            <a:off x="1814734" y="2504049"/>
            <a:ext cx="8693834"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四、 镜像安全</a:t>
            </a:r>
            <a:r>
              <a:rPr lang="en-US" altLang="zh-CN" sz="6000" dirty="0">
                <a:latin typeface="楷体" panose="02010609060101010101" pitchFamily="49" charset="-122"/>
                <a:ea typeface="楷体" panose="02010609060101010101" pitchFamily="49" charset="-122"/>
              </a:rPr>
              <a:t>&amp;</a:t>
            </a:r>
            <a:r>
              <a:rPr lang="zh-CN" altLang="en-US" sz="6000" dirty="0">
                <a:latin typeface="楷体" panose="02010609060101010101" pitchFamily="49" charset="-122"/>
                <a:ea typeface="楷体" panose="02010609060101010101" pitchFamily="49" charset="-122"/>
              </a:rPr>
              <a:t>容器安全</a:t>
            </a:r>
          </a:p>
        </p:txBody>
      </p:sp>
      <p:sp>
        <p:nvSpPr>
          <p:cNvPr id="5" name="灯片编号占位符 4">
            <a:extLst>
              <a:ext uri="{FF2B5EF4-FFF2-40B4-BE49-F238E27FC236}">
                <a16:creationId xmlns:a16="http://schemas.microsoft.com/office/drawing/2014/main" id="{5733376A-9845-4C85-AE3F-D04A1A1BB983}"/>
              </a:ext>
            </a:extLst>
          </p:cNvPr>
          <p:cNvSpPr>
            <a:spLocks noGrp="1"/>
          </p:cNvSpPr>
          <p:nvPr>
            <p:ph type="sldNum" sz="quarter" idx="12"/>
          </p:nvPr>
        </p:nvSpPr>
        <p:spPr/>
        <p:txBody>
          <a:bodyPr/>
          <a:lstStyle/>
          <a:p>
            <a:fld id="{6BC75769-3728-465F-A30C-4D6371F8AD87}" type="slidenum">
              <a:rPr lang="zh-CN" altLang="en-US" smtClean="0"/>
              <a:t>10</a:t>
            </a:fld>
            <a:endParaRPr lang="zh-CN" altLang="en-US"/>
          </a:p>
        </p:txBody>
      </p:sp>
    </p:spTree>
    <p:extLst>
      <p:ext uri="{BB962C8B-B14F-4D97-AF65-F5344CB8AC3E}">
        <p14:creationId xmlns:p14="http://schemas.microsoft.com/office/powerpoint/2010/main" val="227626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906D93-963D-446A-8BE1-7F3C3150F540}"/>
              </a:ext>
            </a:extLst>
          </p:cNvPr>
          <p:cNvSpPr txBox="1"/>
          <p:nvPr/>
        </p:nvSpPr>
        <p:spPr>
          <a:xfrm>
            <a:off x="759656" y="407964"/>
            <a:ext cx="10677378" cy="553997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zh-CN" sz="2800" dirty="0">
                <a:latin typeface="楷体" panose="02010609060101010101" pitchFamily="49" charset="-122"/>
                <a:ea typeface="楷体" panose="02010609060101010101" pitchFamily="49" charset="-122"/>
              </a:rPr>
              <a:t>镜像安全：不安全的谱系</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案例研究：</a:t>
            </a:r>
            <a:r>
              <a:rPr lang="zh-CN" altLang="en-US" sz="2800" dirty="0">
                <a:latin typeface="楷体" panose="02010609060101010101" pitchFamily="49" charset="-122"/>
                <a:ea typeface="楷体" panose="02010609060101010101" pitchFamily="49" charset="-122"/>
              </a:rPr>
              <a:t>有</a:t>
            </a:r>
            <a:r>
              <a:rPr lang="zh-CN" altLang="zh-CN" sz="2800" dirty="0">
                <a:latin typeface="楷体" panose="02010609060101010101" pitchFamily="49" charset="-122"/>
                <a:ea typeface="楷体" panose="02010609060101010101" pitchFamily="49" charset="-122"/>
              </a:rPr>
              <a:t>大约</a:t>
            </a:r>
            <a:r>
              <a:rPr lang="en-US" altLang="zh-CN" sz="2800" dirty="0">
                <a:latin typeface="楷体" panose="02010609060101010101" pitchFamily="49" charset="-122"/>
                <a:ea typeface="楷体" panose="02010609060101010101" pitchFamily="49" charset="-122"/>
              </a:rPr>
              <a:t>50</a:t>
            </a:r>
            <a:r>
              <a:rPr lang="zh-CN" altLang="zh-CN" sz="2800" dirty="0">
                <a:latin typeface="楷体" panose="02010609060101010101" pitchFamily="49" charset="-122"/>
                <a:ea typeface="楷体" panose="02010609060101010101" pitchFamily="49" charset="-122"/>
              </a:rPr>
              <a:t>个被列为“高风险”的容器的列表，这些容器违反了与</a:t>
            </a:r>
            <a:r>
              <a:rPr lang="en-US" altLang="zh-CN" sz="2800" dirty="0">
                <a:latin typeface="楷体" panose="02010609060101010101" pitchFamily="49" charset="-122"/>
                <a:ea typeface="楷体" panose="02010609060101010101" pitchFamily="49" charset="-122"/>
              </a:rPr>
              <a:t>SSH</a:t>
            </a:r>
            <a:r>
              <a:rPr lang="zh-CN" altLang="zh-CN" sz="2800" dirty="0">
                <a:latin typeface="楷体" panose="02010609060101010101" pitchFamily="49" charset="-122"/>
                <a:ea typeface="楷体" panose="02010609060101010101" pitchFamily="49" charset="-122"/>
              </a:rPr>
              <a:t>相关的规则</a:t>
            </a:r>
            <a:r>
              <a:rPr lang="en-US" altLang="zh-CN" sz="2800" dirty="0">
                <a:latin typeface="楷体" panose="02010609060101010101" pitchFamily="49" charset="-122"/>
                <a:ea typeface="楷体" panose="02010609060101010101" pitchFamily="49" charset="-122"/>
              </a:rPr>
              <a:t>9A</a:t>
            </a:r>
            <a:r>
              <a:rPr lang="zh-CN" altLang="zh-CN"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9F</a:t>
            </a:r>
            <a:r>
              <a:rPr lang="zh-CN" altLang="zh-CN"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9G</a:t>
            </a:r>
            <a:r>
              <a:rPr lang="zh-CN" altLang="zh-CN" sz="2800" dirty="0">
                <a:latin typeface="楷体" panose="02010609060101010101" pitchFamily="49" charset="-122"/>
                <a:ea typeface="楷体" panose="02010609060101010101" pitchFamily="49" charset="-122"/>
              </a:rPr>
              <a:t>。他们都启用密码验证，密码较弱的</a:t>
            </a:r>
            <a:r>
              <a:rPr lang="en-US" altLang="zh-CN" sz="2800" dirty="0">
                <a:latin typeface="楷体" panose="02010609060101010101" pitchFamily="49" charset="-122"/>
                <a:ea typeface="楷体" panose="02010609060101010101" pitchFamily="49" charset="-122"/>
              </a:rPr>
              <a:t>ID</a:t>
            </a:r>
            <a:r>
              <a:rPr lang="zh-CN" altLang="zh-CN" sz="2800" dirty="0">
                <a:latin typeface="楷体" panose="02010609060101010101" pitchFamily="49" charset="-122"/>
                <a:ea typeface="楷体" panose="02010609060101010101" pitchFamily="49" charset="-122"/>
              </a:rPr>
              <a:t>运行</a:t>
            </a:r>
            <a:r>
              <a:rPr lang="en-US" altLang="zh-CN" sz="2800" dirty="0">
                <a:latin typeface="楷体" panose="02010609060101010101" pitchFamily="49" charset="-122"/>
                <a:ea typeface="楷体" panose="02010609060101010101" pitchFamily="49" charset="-122"/>
              </a:rPr>
              <a:t>SSH</a:t>
            </a:r>
            <a:r>
              <a:rPr lang="zh-CN" altLang="zh-CN" sz="2800" dirty="0">
                <a:latin typeface="楷体" panose="02010609060101010101" pitchFamily="49" charset="-122"/>
                <a:ea typeface="楷体" panose="02010609060101010101" pitchFamily="49" charset="-122"/>
              </a:rPr>
              <a:t>服务器。</a:t>
            </a:r>
            <a:r>
              <a:rPr lang="zh-CN" altLang="en-US" sz="2800" dirty="0">
                <a:latin typeface="楷体" panose="02010609060101010101" pitchFamily="49" charset="-122"/>
                <a:ea typeface="楷体" panose="02010609060101010101" pitchFamily="49" charset="-122"/>
              </a:rPr>
              <a:t>但</a:t>
            </a:r>
            <a:r>
              <a:rPr lang="zh-CN" altLang="zh-CN" sz="2800" dirty="0">
                <a:latin typeface="楷体" panose="02010609060101010101" pitchFamily="49" charset="-122"/>
                <a:ea typeface="楷体" panose="02010609060101010101" pitchFamily="49" charset="-122"/>
              </a:rPr>
              <a:t>奇怪的是，所有这些源的镜像名称都具有共同的部分，例如“</a:t>
            </a:r>
            <a:r>
              <a:rPr lang="en-US" altLang="zh-CN" sz="2800" dirty="0" err="1">
                <a:latin typeface="楷体" panose="02010609060101010101" pitchFamily="49" charset="-122"/>
                <a:ea typeface="楷体" panose="02010609060101010101" pitchFamily="49" charset="-122"/>
              </a:rPr>
              <a:t>myappsrv</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，好像它们都是由一个所有者创建的。但他们都属于不同的用户。</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如何解释所有不同的用户都在同一时间启动似乎源于同一个镜像来源的容器这种现象？</a:t>
            </a:r>
          </a:p>
          <a:p>
            <a:endParaRPr lang="zh-CN" altLang="en-US" dirty="0"/>
          </a:p>
        </p:txBody>
      </p:sp>
      <p:sp>
        <p:nvSpPr>
          <p:cNvPr id="5" name="灯片编号占位符 4">
            <a:extLst>
              <a:ext uri="{FF2B5EF4-FFF2-40B4-BE49-F238E27FC236}">
                <a16:creationId xmlns:a16="http://schemas.microsoft.com/office/drawing/2014/main" id="{7E91EAF4-3477-495E-BCE9-F9919438E983}"/>
              </a:ext>
            </a:extLst>
          </p:cNvPr>
          <p:cNvSpPr>
            <a:spLocks noGrp="1"/>
          </p:cNvSpPr>
          <p:nvPr>
            <p:ph type="sldNum" sz="quarter" idx="12"/>
          </p:nvPr>
        </p:nvSpPr>
        <p:spPr/>
        <p:txBody>
          <a:bodyPr/>
          <a:lstStyle/>
          <a:p>
            <a:fld id="{6BC75769-3728-465F-A30C-4D6371F8AD87}" type="slidenum">
              <a:rPr lang="zh-CN" altLang="en-US" smtClean="0"/>
              <a:t>11</a:t>
            </a:fld>
            <a:endParaRPr lang="zh-CN" altLang="en-US"/>
          </a:p>
        </p:txBody>
      </p:sp>
    </p:spTree>
    <p:extLst>
      <p:ext uri="{BB962C8B-B14F-4D97-AF65-F5344CB8AC3E}">
        <p14:creationId xmlns:p14="http://schemas.microsoft.com/office/powerpoint/2010/main" val="196023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328441-EF85-4E3E-A2D3-1BD511BADD07}"/>
              </a:ext>
            </a:extLst>
          </p:cNvPr>
          <p:cNvPicPr>
            <a:picLocks noChangeAspect="1"/>
          </p:cNvPicPr>
          <p:nvPr/>
        </p:nvPicPr>
        <p:blipFill>
          <a:blip r:embed="rId3"/>
          <a:stretch>
            <a:fillRect/>
          </a:stretch>
        </p:blipFill>
        <p:spPr>
          <a:xfrm>
            <a:off x="5705257" y="122789"/>
            <a:ext cx="6299692" cy="2862322"/>
          </a:xfrm>
          <a:prstGeom prst="rect">
            <a:avLst/>
          </a:prstGeom>
        </p:spPr>
      </p:pic>
      <p:sp>
        <p:nvSpPr>
          <p:cNvPr id="4" name="文本框 3">
            <a:extLst>
              <a:ext uri="{FF2B5EF4-FFF2-40B4-BE49-F238E27FC236}">
                <a16:creationId xmlns:a16="http://schemas.microsoft.com/office/drawing/2014/main" id="{654B7280-739B-4288-B8C7-E194D4621F75}"/>
              </a:ext>
            </a:extLst>
          </p:cNvPr>
          <p:cNvSpPr txBox="1"/>
          <p:nvPr/>
        </p:nvSpPr>
        <p:spPr>
          <a:xfrm>
            <a:off x="321809" y="122789"/>
            <a:ext cx="5739618" cy="2862322"/>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首先</a:t>
            </a:r>
            <a:r>
              <a:rPr lang="zh-CN" altLang="zh-CN" sz="2000" dirty="0">
                <a:latin typeface="楷体" panose="02010609060101010101" pitchFamily="49" charset="-122"/>
                <a:ea typeface="楷体" panose="02010609060101010101" pitchFamily="49" charset="-122"/>
              </a:rPr>
              <a:t>在</a:t>
            </a:r>
            <a:r>
              <a:rPr lang="en-US" altLang="zh-CN" sz="2000" dirty="0">
                <a:latin typeface="楷体" panose="02010609060101010101" pitchFamily="49" charset="-122"/>
                <a:ea typeface="楷体" panose="02010609060101010101" pitchFamily="49" charset="-122"/>
              </a:rPr>
              <a:t>Docker Hub</a:t>
            </a:r>
            <a:r>
              <a:rPr lang="zh-CN" altLang="zh-CN" sz="2000" dirty="0">
                <a:latin typeface="楷体" panose="02010609060101010101" pitchFamily="49" charset="-122"/>
                <a:ea typeface="楷体" panose="02010609060101010101" pitchFamily="49" charset="-122"/>
              </a:rPr>
              <a:t>中搜索包含</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myappsrv</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的镜像。找到一个候选，但缺乏描述。</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·‘docker inspect’ </a:t>
            </a:r>
            <a:r>
              <a:rPr lang="zh-CN" altLang="zh-CN" sz="2000" dirty="0">
                <a:latin typeface="楷体" panose="02010609060101010101" pitchFamily="49" charset="-122"/>
                <a:ea typeface="楷体" panose="02010609060101010101" pitchFamily="49" charset="-122"/>
              </a:rPr>
              <a:t>输出以</a:t>
            </a:r>
            <a:r>
              <a:rPr lang="en-US" altLang="zh-CN" sz="2000" dirty="0" err="1">
                <a:latin typeface="楷体" panose="02010609060101010101" pitchFamily="49" charset="-122"/>
                <a:ea typeface="楷体" panose="02010609060101010101" pitchFamily="49" charset="-122"/>
              </a:rPr>
              <a:t>postgresql</a:t>
            </a:r>
            <a:r>
              <a:rPr lang="zh-CN" altLang="zh-CN" sz="2000" dirty="0">
                <a:latin typeface="楷体" panose="02010609060101010101" pitchFamily="49" charset="-122"/>
                <a:ea typeface="楷体" panose="02010609060101010101" pitchFamily="49" charset="-122"/>
              </a:rPr>
              <a:t>启动命令作为入口点。一些端口也被打开（</a:t>
            </a:r>
            <a:r>
              <a:rPr lang="en-US" altLang="zh-CN" sz="2000" dirty="0">
                <a:latin typeface="楷体" panose="02010609060101010101" pitchFamily="49" charset="-122"/>
                <a:ea typeface="楷体" panose="02010609060101010101" pitchFamily="49" charset="-122"/>
              </a:rPr>
              <a:t>22,5432,7276,7286,9080,9443</a:t>
            </a:r>
            <a:r>
              <a:rPr lang="zh-CN" altLang="zh-CN" sz="2000" dirty="0">
                <a:latin typeface="楷体" panose="02010609060101010101" pitchFamily="49" charset="-122"/>
                <a:ea typeface="楷体" panose="02010609060101010101" pitchFamily="49" charset="-122"/>
              </a:rPr>
              <a:t>）。安装在镜像中的软件包列表也表明它是一个带有</a:t>
            </a:r>
            <a:r>
              <a:rPr lang="en-US" altLang="zh-CN" sz="2000" dirty="0">
                <a:latin typeface="楷体" panose="02010609060101010101" pitchFamily="49" charset="-122"/>
                <a:ea typeface="楷体" panose="02010609060101010101" pitchFamily="49" charset="-122"/>
              </a:rPr>
              <a:t>SSH</a:t>
            </a:r>
            <a:r>
              <a:rPr lang="zh-CN" altLang="zh-CN" sz="2000" dirty="0">
                <a:latin typeface="楷体" panose="02010609060101010101" pitchFamily="49" charset="-122"/>
                <a:ea typeface="楷体" panose="02010609060101010101" pitchFamily="49" charset="-122"/>
              </a:rPr>
              <a:t>服务器的</a:t>
            </a:r>
            <a:r>
              <a:rPr lang="en-US" altLang="zh-CN" sz="2000" dirty="0" err="1">
                <a:latin typeface="楷体" panose="02010609060101010101" pitchFamily="49" charset="-122"/>
                <a:ea typeface="楷体" panose="02010609060101010101" pitchFamily="49" charset="-122"/>
              </a:rPr>
              <a:t>postgresql</a:t>
            </a:r>
            <a:r>
              <a:rPr lang="zh-CN" altLang="zh-CN" sz="2000" dirty="0">
                <a:latin typeface="楷体" panose="02010609060101010101" pitchFamily="49" charset="-122"/>
                <a:ea typeface="楷体" panose="02010609060101010101" pitchFamily="49" charset="-122"/>
              </a:rPr>
              <a:t>数据库。</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得知这种镜像被用于在线课程。学生拉取这个镜像并创建一个容器。</a:t>
            </a:r>
            <a:endParaRPr lang="zh-CN" altLang="en-US" sz="2000"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837E42CC-B186-4636-882E-0E2D24E246FE}"/>
              </a:ext>
            </a:extLst>
          </p:cNvPr>
          <p:cNvSpPr txBox="1"/>
          <p:nvPr/>
        </p:nvSpPr>
        <p:spPr>
          <a:xfrm>
            <a:off x="321809" y="3107900"/>
            <a:ext cx="11496916" cy="1631216"/>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教师使用弱密码提取已经具有默认</a:t>
            </a:r>
            <a:r>
              <a:rPr lang="en-US" altLang="zh-CN" sz="2000" dirty="0">
                <a:latin typeface="楷体" panose="02010609060101010101" pitchFamily="49" charset="-122"/>
                <a:ea typeface="楷体" panose="02010609060101010101" pitchFamily="49" charset="-122"/>
              </a:rPr>
              <a:t>ID</a:t>
            </a:r>
            <a:r>
              <a:rPr lang="zh-CN" altLang="zh-CN" sz="2000" dirty="0">
                <a:latin typeface="楷体" panose="02010609060101010101" pitchFamily="49" charset="-122"/>
                <a:ea typeface="楷体" panose="02010609060101010101" pitchFamily="49" charset="-122"/>
              </a:rPr>
              <a:t>为</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postgres</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的</a:t>
            </a:r>
            <a:r>
              <a:rPr lang="en-US" altLang="zh-CN" sz="2000" dirty="0" err="1">
                <a:latin typeface="楷体" panose="02010609060101010101" pitchFamily="49" charset="-122"/>
                <a:ea typeface="楷体" panose="02010609060101010101" pitchFamily="49" charset="-122"/>
              </a:rPr>
              <a:t>postgres</a:t>
            </a:r>
            <a:r>
              <a:rPr lang="zh-CN" altLang="zh-CN" sz="2000" dirty="0">
                <a:latin typeface="楷体" panose="02010609060101010101" pitchFamily="49" charset="-122"/>
                <a:ea typeface="楷体" panose="02010609060101010101" pitchFamily="49" charset="-122"/>
              </a:rPr>
              <a:t>服务器的镜像。在不知道这个</a:t>
            </a:r>
            <a:r>
              <a:rPr lang="en-US" altLang="zh-CN" sz="2000" dirty="0">
                <a:latin typeface="楷体" panose="02010609060101010101" pitchFamily="49" charset="-122"/>
                <a:ea typeface="楷体" panose="02010609060101010101" pitchFamily="49" charset="-122"/>
              </a:rPr>
              <a:t>id</a:t>
            </a:r>
            <a:r>
              <a:rPr lang="zh-CN" altLang="zh-CN" sz="2000" dirty="0">
                <a:latin typeface="楷体" panose="02010609060101010101" pitchFamily="49" charset="-122"/>
                <a:ea typeface="楷体" panose="02010609060101010101" pitchFamily="49" charset="-122"/>
              </a:rPr>
              <a:t>存在的情况下，他</a:t>
            </a:r>
            <a:r>
              <a:rPr lang="zh-CN" altLang="en-US" sz="2000" dirty="0">
                <a:latin typeface="楷体" panose="02010609060101010101" pitchFamily="49" charset="-122"/>
                <a:ea typeface="楷体" panose="02010609060101010101" pitchFamily="49" charset="-122"/>
              </a:rPr>
              <a:t>下载</a:t>
            </a:r>
            <a:r>
              <a:rPr lang="zh-CN" altLang="zh-CN" sz="2000" dirty="0">
                <a:latin typeface="楷体" panose="02010609060101010101" pitchFamily="49" charset="-122"/>
                <a:ea typeface="楷体" panose="02010609060101010101" pitchFamily="49" charset="-122"/>
              </a:rPr>
              <a:t>了</a:t>
            </a:r>
            <a:r>
              <a:rPr lang="en-US" altLang="zh-CN" sz="2000" dirty="0" err="1">
                <a:latin typeface="楷体" panose="02010609060101010101" pitchFamily="49" charset="-122"/>
                <a:ea typeface="楷体" panose="02010609060101010101" pitchFamily="49" charset="-122"/>
              </a:rPr>
              <a:t>ssh</a:t>
            </a:r>
            <a:r>
              <a:rPr lang="zh-CN" altLang="zh-CN" sz="2000" dirty="0">
                <a:latin typeface="楷体" panose="02010609060101010101" pitchFamily="49" charset="-122"/>
                <a:ea typeface="楷体" panose="02010609060101010101" pitchFamily="49" charset="-122"/>
              </a:rPr>
              <a:t>软件包。这个镜像被上传到仓库。学生拉取并创建容器，这就导致了大量的高风险容器。老师也不知道这个原始镜像存在一个</a:t>
            </a:r>
            <a:r>
              <a:rPr lang="en-US" altLang="zh-CN" sz="2000" dirty="0">
                <a:latin typeface="楷体" panose="02010609060101010101" pitchFamily="49" charset="-122"/>
                <a:ea typeface="楷体" panose="02010609060101010101" pitchFamily="49" charset="-122"/>
              </a:rPr>
              <a:t>ID</a:t>
            </a:r>
            <a:r>
              <a:rPr lang="zh-CN" altLang="zh-CN" sz="2000" dirty="0">
                <a:latin typeface="楷体" panose="02010609060101010101" pitchFamily="49" charset="-122"/>
                <a:ea typeface="楷体" panose="02010609060101010101" pitchFamily="49" charset="-122"/>
              </a:rPr>
              <a:t>和弱密码。另外，在安装</a:t>
            </a:r>
            <a:r>
              <a:rPr lang="en-US" altLang="zh-CN" sz="2000" dirty="0">
                <a:latin typeface="楷体" panose="02010609060101010101" pitchFamily="49" charset="-122"/>
                <a:ea typeface="楷体" panose="02010609060101010101" pitchFamily="49" charset="-122"/>
              </a:rPr>
              <a:t>SSH</a:t>
            </a:r>
            <a:r>
              <a:rPr lang="zh-CN" altLang="zh-CN" sz="2000" dirty="0">
                <a:latin typeface="楷体" panose="02010609060101010101" pitchFamily="49" charset="-122"/>
                <a:ea typeface="楷体" panose="02010609060101010101" pitchFamily="49" charset="-122"/>
              </a:rPr>
              <a:t>服务器时，其目的是仅允许基于密钥的认证。但是在在配置文件中，这行被注释掉了。但是，如果注释掉，</a:t>
            </a:r>
            <a:r>
              <a:rPr lang="en-US" altLang="zh-CN" sz="2000" dirty="0" err="1">
                <a:latin typeface="楷体" panose="02010609060101010101" pitchFamily="49" charset="-122"/>
                <a:ea typeface="楷体" panose="02010609060101010101" pitchFamily="49" charset="-122"/>
              </a:rPr>
              <a:t>ssh</a:t>
            </a:r>
            <a:r>
              <a:rPr lang="zh-CN" altLang="zh-CN" sz="2000" dirty="0">
                <a:latin typeface="楷体" panose="02010609060101010101" pitchFamily="49" charset="-122"/>
                <a:ea typeface="楷体" panose="02010609060101010101" pitchFamily="49" charset="-122"/>
              </a:rPr>
              <a:t>的默认行为是启用它。很容易被误导认为密码认证被禁用了。因此，高风险容器诞生了。</a:t>
            </a:r>
            <a:endParaRPr lang="zh-CN" altLang="en-US" sz="2000"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77CD5A6D-05AB-4633-AB45-A995F6133E83}"/>
              </a:ext>
            </a:extLst>
          </p:cNvPr>
          <p:cNvSpPr txBox="1"/>
          <p:nvPr/>
        </p:nvSpPr>
        <p:spPr>
          <a:xfrm>
            <a:off x="319129" y="4739116"/>
            <a:ext cx="11484596" cy="1938992"/>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讨</a:t>
            </a:r>
            <a:r>
              <a:rPr lang="zh-CN" altLang="en-US" sz="2000" dirty="0">
                <a:latin typeface="楷体" panose="02010609060101010101" pitchFamily="49" charset="-122"/>
                <a:ea typeface="楷体" panose="02010609060101010101" pitchFamily="49" charset="-122"/>
              </a:rPr>
              <a:t>论：</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第一</a:t>
            </a:r>
            <a:r>
              <a:rPr lang="zh-CN" altLang="zh-CN" sz="2000" dirty="0">
                <a:latin typeface="楷体" panose="02010609060101010101" pitchFamily="49" charset="-122"/>
                <a:ea typeface="楷体" panose="02010609060101010101" pitchFamily="49" charset="-122"/>
              </a:rPr>
              <a:t>，漏洞可以通过无害更新的积累而蔓延，很难预见。</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第二，</a:t>
            </a:r>
            <a:r>
              <a:rPr lang="zh-CN" altLang="en-US" sz="2000" dirty="0">
                <a:latin typeface="楷体" panose="02010609060101010101" pitchFamily="49" charset="-122"/>
                <a:ea typeface="楷体" panose="02010609060101010101" pitchFamily="49" charset="-122"/>
              </a:rPr>
              <a:t>注意到</a:t>
            </a:r>
            <a:r>
              <a:rPr lang="zh-CN" altLang="zh-CN" sz="2000" dirty="0">
                <a:latin typeface="楷体" panose="02010609060101010101" pitchFamily="49" charset="-122"/>
                <a:ea typeface="楷体" panose="02010609060101010101" pitchFamily="49" charset="-122"/>
              </a:rPr>
              <a:t>一种关于一组</a:t>
            </a:r>
            <a:r>
              <a:rPr lang="zh-CN" altLang="en-US" sz="2000" dirty="0">
                <a:latin typeface="楷体" panose="02010609060101010101" pitchFamily="49" charset="-122"/>
                <a:ea typeface="楷体" panose="02010609060101010101" pitchFamily="49" charset="-122"/>
              </a:rPr>
              <a:t>具有漏洞的</a:t>
            </a:r>
            <a:r>
              <a:rPr lang="zh-CN" altLang="zh-CN" sz="2000" dirty="0">
                <a:latin typeface="楷体" panose="02010609060101010101" pitchFamily="49" charset="-122"/>
                <a:ea typeface="楷体" panose="02010609060101010101" pitchFamily="49" charset="-122"/>
              </a:rPr>
              <a:t>容器的镜像来源</a:t>
            </a:r>
            <a:r>
              <a:rPr lang="zh-CN" altLang="en-US" sz="2000" dirty="0">
                <a:latin typeface="楷体" panose="02010609060101010101" pitchFamily="49" charset="-122"/>
                <a:ea typeface="楷体" panose="02010609060101010101" pitchFamily="49" charset="-122"/>
              </a:rPr>
              <a:t>常见的</a:t>
            </a:r>
            <a:r>
              <a:rPr lang="zh-CN" altLang="zh-CN" sz="2000" dirty="0">
                <a:latin typeface="楷体" panose="02010609060101010101" pitchFamily="49" charset="-122"/>
                <a:ea typeface="楷体" panose="02010609060101010101" pitchFamily="49" charset="-122"/>
              </a:rPr>
              <a:t>模式。</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根据观察结果，</a:t>
            </a:r>
            <a:r>
              <a:rPr lang="zh-CN" altLang="en-US" sz="2000" dirty="0">
                <a:latin typeface="楷体" panose="02010609060101010101" pitchFamily="49" charset="-122"/>
                <a:ea typeface="楷体" panose="02010609060101010101" pitchFamily="49" charset="-122"/>
              </a:rPr>
              <a:t>得出以下结论</a:t>
            </a:r>
            <a:r>
              <a:rPr lang="zh-CN" altLang="zh-CN" sz="2000" dirty="0">
                <a:latin typeface="楷体" panose="02010609060101010101" pitchFamily="49" charset="-122"/>
                <a:ea typeface="楷体" panose="02010609060101010101" pitchFamily="49" charset="-122"/>
              </a:rPr>
              <a:t>。确保容器云的安全性不应该仅仅依赖于以正确的方式行事的用户</a:t>
            </a:r>
            <a:r>
              <a:rPr lang="zh-CN" altLang="en-US" sz="2000" dirty="0">
                <a:latin typeface="楷体" panose="02010609060101010101" pitchFamily="49" charset="-122"/>
                <a:ea typeface="楷体" panose="02010609060101010101" pitchFamily="49" charset="-122"/>
              </a:rPr>
              <a:t>，也</a:t>
            </a:r>
            <a:r>
              <a:rPr lang="zh-CN" altLang="zh-CN" sz="2000" dirty="0">
                <a:latin typeface="楷体" panose="02010609060101010101" pitchFamily="49" charset="-122"/>
                <a:ea typeface="楷体" panose="02010609060101010101" pitchFamily="49" charset="-122"/>
              </a:rPr>
              <a:t>必须依靠经常进行安全扫描的自动化解决方案，并整体分析数据。</a:t>
            </a:r>
          </a:p>
          <a:p>
            <a:endParaRPr lang="zh-CN" altLang="zh-CN" sz="2000" dirty="0">
              <a:latin typeface="楷体" panose="02010609060101010101" pitchFamily="49" charset="-122"/>
              <a:ea typeface="楷体" panose="02010609060101010101" pitchFamily="49" charset="-122"/>
            </a:endParaRPr>
          </a:p>
        </p:txBody>
      </p:sp>
      <p:sp>
        <p:nvSpPr>
          <p:cNvPr id="8" name="灯片编号占位符 7">
            <a:extLst>
              <a:ext uri="{FF2B5EF4-FFF2-40B4-BE49-F238E27FC236}">
                <a16:creationId xmlns:a16="http://schemas.microsoft.com/office/drawing/2014/main" id="{0E2B70EA-7AC3-49EF-BB61-CD79DD60CA7B}"/>
              </a:ext>
            </a:extLst>
          </p:cNvPr>
          <p:cNvSpPr>
            <a:spLocks noGrp="1"/>
          </p:cNvSpPr>
          <p:nvPr>
            <p:ph type="sldNum" sz="quarter" idx="12"/>
          </p:nvPr>
        </p:nvSpPr>
        <p:spPr/>
        <p:txBody>
          <a:bodyPr/>
          <a:lstStyle/>
          <a:p>
            <a:fld id="{6BC75769-3728-465F-A30C-4D6371F8AD87}" type="slidenum">
              <a:rPr lang="zh-CN" altLang="en-US" smtClean="0"/>
              <a:t>12</a:t>
            </a:fld>
            <a:endParaRPr lang="zh-CN" altLang="en-US"/>
          </a:p>
        </p:txBody>
      </p:sp>
    </p:spTree>
    <p:extLst>
      <p:ext uri="{BB962C8B-B14F-4D97-AF65-F5344CB8AC3E}">
        <p14:creationId xmlns:p14="http://schemas.microsoft.com/office/powerpoint/2010/main" val="211831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E285EF-82DC-4C8E-912B-BBF0A8A8E5E3}"/>
              </a:ext>
            </a:extLst>
          </p:cNvPr>
          <p:cNvSpPr txBox="1"/>
          <p:nvPr/>
        </p:nvSpPr>
        <p:spPr>
          <a:xfrm>
            <a:off x="576775" y="281354"/>
            <a:ext cx="11015003" cy="590931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zh-CN" sz="2400" dirty="0">
                <a:latin typeface="楷体" panose="02010609060101010101" pitchFamily="49" charset="-122"/>
                <a:ea typeface="楷体" panose="02010609060101010101" pitchFamily="49" charset="-122"/>
              </a:rPr>
              <a:t>容器安全：迁移分析</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drift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数据来源：内部使用的生产级容器云</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·2016</a:t>
            </a:r>
            <a:r>
              <a:rPr lang="zh-CN" altLang="zh-CN"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10</a:t>
            </a:r>
            <a:r>
              <a:rPr lang="zh-CN" altLang="zh-CN" sz="2400" dirty="0">
                <a:latin typeface="楷体" panose="02010609060101010101" pitchFamily="49" charset="-122"/>
                <a:ea typeface="楷体" panose="02010609060101010101" pitchFamily="49" charset="-122"/>
              </a:rPr>
              <a:t>月，周期约为两周</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两个彼此独立运行的容器云</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感兴趣的问题</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迁移是否发生？</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如果迁移发生</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有多少个容器发生了迁移？</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迁移发生的原因，规则或者漏洞？</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就规则而言，具体是哪些规则导致迁移？</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迁移的</a:t>
            </a:r>
            <a:r>
              <a:rPr lang="zh-CN" altLang="en-US" sz="2400" dirty="0">
                <a:latin typeface="楷体" panose="02010609060101010101" pitchFamily="49" charset="-122"/>
                <a:ea typeface="楷体" panose="02010609060101010101" pitchFamily="49" charset="-122"/>
              </a:rPr>
              <a:t>变化</a:t>
            </a:r>
            <a:r>
              <a:rPr lang="zh-CN" altLang="zh-CN" sz="2400" dirty="0">
                <a:latin typeface="楷体" panose="02010609060101010101" pitchFamily="49" charset="-122"/>
                <a:ea typeface="楷体" panose="02010609060101010101" pitchFamily="49" charset="-122"/>
              </a:rPr>
              <a:t>情况</a:t>
            </a:r>
          </a:p>
          <a:p>
            <a:endParaRPr lang="en-US" altLang="zh-CN" dirty="0"/>
          </a:p>
        </p:txBody>
      </p:sp>
      <p:sp>
        <p:nvSpPr>
          <p:cNvPr id="5" name="灯片编号占位符 4">
            <a:extLst>
              <a:ext uri="{FF2B5EF4-FFF2-40B4-BE49-F238E27FC236}">
                <a16:creationId xmlns:a16="http://schemas.microsoft.com/office/drawing/2014/main" id="{6D8A6CE5-D363-4727-8B30-27410D51FA17}"/>
              </a:ext>
            </a:extLst>
          </p:cNvPr>
          <p:cNvSpPr>
            <a:spLocks noGrp="1"/>
          </p:cNvSpPr>
          <p:nvPr>
            <p:ph type="sldNum" sz="quarter" idx="12"/>
          </p:nvPr>
        </p:nvSpPr>
        <p:spPr/>
        <p:txBody>
          <a:bodyPr/>
          <a:lstStyle/>
          <a:p>
            <a:fld id="{6BC75769-3728-465F-A30C-4D6371F8AD87}" type="slidenum">
              <a:rPr lang="zh-CN" altLang="en-US" smtClean="0"/>
              <a:t>13</a:t>
            </a:fld>
            <a:endParaRPr lang="zh-CN" altLang="en-US" dirty="0"/>
          </a:p>
        </p:txBody>
      </p:sp>
    </p:spTree>
    <p:extLst>
      <p:ext uri="{BB962C8B-B14F-4D97-AF65-F5344CB8AC3E}">
        <p14:creationId xmlns:p14="http://schemas.microsoft.com/office/powerpoint/2010/main" val="185929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926278A-2189-4DC0-ADDF-7F5F9B1E9068}"/>
              </a:ext>
            </a:extLst>
          </p:cNvPr>
          <p:cNvPicPr>
            <a:picLocks noChangeAspect="1"/>
          </p:cNvPicPr>
          <p:nvPr/>
        </p:nvPicPr>
        <p:blipFill>
          <a:blip r:embed="rId2"/>
          <a:stretch>
            <a:fillRect/>
          </a:stretch>
        </p:blipFill>
        <p:spPr>
          <a:xfrm>
            <a:off x="4424289" y="2639586"/>
            <a:ext cx="7315200" cy="3899326"/>
          </a:xfrm>
          <a:prstGeom prst="rect">
            <a:avLst/>
          </a:prstGeom>
        </p:spPr>
      </p:pic>
      <p:sp>
        <p:nvSpPr>
          <p:cNvPr id="5" name="文本框 4">
            <a:extLst>
              <a:ext uri="{FF2B5EF4-FFF2-40B4-BE49-F238E27FC236}">
                <a16:creationId xmlns:a16="http://schemas.microsoft.com/office/drawing/2014/main" id="{7BBCB9E9-F84E-4EE7-B7B3-60719EA5EF92}"/>
              </a:ext>
            </a:extLst>
          </p:cNvPr>
          <p:cNvSpPr txBox="1"/>
          <p:nvPr/>
        </p:nvSpPr>
        <p:spPr>
          <a:xfrm>
            <a:off x="295422" y="228778"/>
            <a:ext cx="11718387" cy="23083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迁移的定义</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就合规性</a:t>
            </a:r>
            <a:r>
              <a:rPr lang="zh-CN" altLang="zh-CN" sz="2400" dirty="0">
                <a:latin typeface="楷体" panose="02010609060101010101" pitchFamily="49" charset="-122"/>
                <a:ea typeface="楷体" panose="02010609060101010101" pitchFamily="49" charset="-122"/>
              </a:rPr>
              <a:t>而言，迁移是指定在运行容器中与其对应镜像之间所违反的</a:t>
            </a:r>
            <a:r>
              <a:rPr lang="zh-CN" altLang="en-US" sz="2400" dirty="0">
                <a:latin typeface="楷体" panose="02010609060101010101" pitchFamily="49" charset="-122"/>
                <a:ea typeface="楷体" panose="02010609060101010101" pitchFamily="49" charset="-122"/>
              </a:rPr>
              <a:t>合规性</a:t>
            </a:r>
            <a:r>
              <a:rPr lang="zh-CN" altLang="zh-CN" sz="2400" dirty="0">
                <a:latin typeface="楷体" panose="02010609060101010101" pitchFamily="49" charset="-122"/>
                <a:ea typeface="楷体" panose="02010609060101010101" pitchFamily="49" charset="-122"/>
              </a:rPr>
              <a:t>规则数量的之间的差异。</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就漏洞而言，迁移是指漏洞包的数量之间的差异。</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其他工具（如</a:t>
            </a:r>
            <a:r>
              <a:rPr lang="en-US" altLang="zh-CN" sz="2400" dirty="0">
                <a:latin typeface="楷体" panose="02010609060101010101" pitchFamily="49" charset="-122"/>
                <a:ea typeface="楷体" panose="02010609060101010101" pitchFamily="49" charset="-122"/>
              </a:rPr>
              <a:t>Salt</a:t>
            </a:r>
            <a:r>
              <a:rPr lang="zh-CN" altLang="zh-CN"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Puppet</a:t>
            </a:r>
            <a:r>
              <a:rPr lang="zh-CN" altLang="zh-CN" sz="2400" dirty="0">
                <a:latin typeface="楷体" panose="02010609060101010101" pitchFamily="49" charset="-122"/>
                <a:ea typeface="楷体" panose="02010609060101010101" pitchFamily="49" charset="-122"/>
              </a:rPr>
              <a:t>）则可能会使用迁移来具体表示两种状态之间的配置变化</a:t>
            </a:r>
            <a:endParaRPr lang="zh-CN" altLang="en-US" sz="2400" dirty="0">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6DED3AAF-84E9-4346-9CC5-98D14AC99DA4}"/>
              </a:ext>
            </a:extLst>
          </p:cNvPr>
          <p:cNvSpPr txBox="1"/>
          <p:nvPr/>
        </p:nvSpPr>
        <p:spPr>
          <a:xfrm>
            <a:off x="295422" y="2855742"/>
            <a:ext cx="4318781" cy="3046988"/>
          </a:xfrm>
          <a:prstGeom prst="rect">
            <a:avLst/>
          </a:prstGeom>
          <a:noFill/>
        </p:spPr>
        <p:txBody>
          <a:bodyPr wrap="square" rtlCol="0">
            <a:spAutoFit/>
          </a:bodyPr>
          <a:lstStyle/>
          <a:p>
            <a:pPr marL="285750" indent="-28575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右图</a:t>
            </a:r>
            <a:r>
              <a:rPr lang="zh-CN" altLang="zh-CN" sz="2400" dirty="0">
                <a:latin typeface="楷体" panose="02010609060101010101" pitchFamily="49" charset="-122"/>
                <a:ea typeface="楷体" panose="02010609060101010101" pitchFamily="49" charset="-122"/>
              </a:rPr>
              <a:t>展示出了在定义迁移时所进行的时间方面的比较。</a:t>
            </a:r>
          </a:p>
          <a:p>
            <a:pPr marL="285750" indent="-285750">
              <a:buFont typeface="Wingdings" panose="05000000000000000000" pitchFamily="2" charset="2"/>
              <a:buChar char="l"/>
            </a:pPr>
            <a:r>
              <a:rPr lang="zh-CN" altLang="zh-CN" sz="2400" dirty="0">
                <a:latin typeface="楷体" panose="02010609060101010101" pitchFamily="49" charset="-122"/>
                <a:ea typeface="楷体" panose="02010609060101010101" pitchFamily="49" charset="-122"/>
              </a:rPr>
              <a:t>上方的水平箭头表示镜像的使用寿命</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重新扫描</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不是由推送所触发的扫描</a:t>
            </a:r>
            <a:endParaRPr lang="en-US" altLang="zh-CN" sz="2400"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l"/>
            </a:pPr>
            <a:r>
              <a:rPr lang="zh-CN" altLang="zh-CN" sz="2400" dirty="0">
                <a:latin typeface="楷体" panose="02010609060101010101" pitchFamily="49" charset="-122"/>
                <a:ea typeface="楷体" panose="02010609060101010101" pitchFamily="49" charset="-122"/>
              </a:rPr>
              <a:t>下方的水平箭头则表示容器的寿命</a:t>
            </a:r>
            <a:endParaRPr lang="zh-CN" altLang="en-US" sz="2400" dirty="0">
              <a:latin typeface="楷体" panose="02010609060101010101" pitchFamily="49" charset="-122"/>
              <a:ea typeface="楷体" panose="02010609060101010101" pitchFamily="49" charset="-122"/>
            </a:endParaRPr>
          </a:p>
        </p:txBody>
      </p:sp>
      <p:sp>
        <p:nvSpPr>
          <p:cNvPr id="4" name="灯片编号占位符 3">
            <a:extLst>
              <a:ext uri="{FF2B5EF4-FFF2-40B4-BE49-F238E27FC236}">
                <a16:creationId xmlns:a16="http://schemas.microsoft.com/office/drawing/2014/main" id="{E239BB12-9C23-4E80-A491-ACB64DE083DC}"/>
              </a:ext>
            </a:extLst>
          </p:cNvPr>
          <p:cNvSpPr>
            <a:spLocks noGrp="1"/>
          </p:cNvSpPr>
          <p:nvPr>
            <p:ph type="sldNum" sz="quarter" idx="12"/>
          </p:nvPr>
        </p:nvSpPr>
        <p:spPr/>
        <p:txBody>
          <a:bodyPr/>
          <a:lstStyle/>
          <a:p>
            <a:fld id="{6BC75769-3728-465F-A30C-4D6371F8AD87}" type="slidenum">
              <a:rPr lang="zh-CN" altLang="en-US" smtClean="0"/>
              <a:t>14</a:t>
            </a:fld>
            <a:endParaRPr lang="zh-CN" altLang="en-US"/>
          </a:p>
        </p:txBody>
      </p:sp>
    </p:spTree>
    <p:extLst>
      <p:ext uri="{BB962C8B-B14F-4D97-AF65-F5344CB8AC3E}">
        <p14:creationId xmlns:p14="http://schemas.microsoft.com/office/powerpoint/2010/main" val="35966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F76B56A-4E5E-4BC8-A8D6-504610C8D795}"/>
              </a:ext>
            </a:extLst>
          </p:cNvPr>
          <p:cNvPicPr>
            <a:picLocks noChangeAspect="1"/>
          </p:cNvPicPr>
          <p:nvPr/>
        </p:nvPicPr>
        <p:blipFill>
          <a:blip r:embed="rId2"/>
          <a:stretch>
            <a:fillRect/>
          </a:stretch>
        </p:blipFill>
        <p:spPr>
          <a:xfrm>
            <a:off x="663102" y="925900"/>
            <a:ext cx="10809524" cy="5390476"/>
          </a:xfrm>
          <a:prstGeom prst="rect">
            <a:avLst/>
          </a:prstGeom>
        </p:spPr>
      </p:pic>
      <p:sp>
        <p:nvSpPr>
          <p:cNvPr id="2" name="文本框 1">
            <a:extLst>
              <a:ext uri="{FF2B5EF4-FFF2-40B4-BE49-F238E27FC236}">
                <a16:creationId xmlns:a16="http://schemas.microsoft.com/office/drawing/2014/main" id="{AB3BF2C5-A45E-4136-A421-53A13426FA23}"/>
              </a:ext>
            </a:extLst>
          </p:cNvPr>
          <p:cNvSpPr txBox="1"/>
          <p:nvPr/>
        </p:nvSpPr>
        <p:spPr>
          <a:xfrm>
            <a:off x="928468" y="464235"/>
            <a:ext cx="561300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迁移研究结果分析</a:t>
            </a:r>
          </a:p>
        </p:txBody>
      </p:sp>
      <p:sp>
        <p:nvSpPr>
          <p:cNvPr id="6" name="灯片编号占位符 5">
            <a:extLst>
              <a:ext uri="{FF2B5EF4-FFF2-40B4-BE49-F238E27FC236}">
                <a16:creationId xmlns:a16="http://schemas.microsoft.com/office/drawing/2014/main" id="{5540A700-64BC-4670-ADA8-581DD336A89D}"/>
              </a:ext>
            </a:extLst>
          </p:cNvPr>
          <p:cNvSpPr>
            <a:spLocks noGrp="1"/>
          </p:cNvSpPr>
          <p:nvPr>
            <p:ph type="sldNum" sz="quarter" idx="12"/>
          </p:nvPr>
        </p:nvSpPr>
        <p:spPr/>
        <p:txBody>
          <a:bodyPr/>
          <a:lstStyle/>
          <a:p>
            <a:fld id="{6BC75769-3728-465F-A30C-4D6371F8AD87}" type="slidenum">
              <a:rPr lang="zh-CN" altLang="en-US" smtClean="0"/>
              <a:t>15</a:t>
            </a:fld>
            <a:endParaRPr lang="zh-CN" altLang="en-US"/>
          </a:p>
        </p:txBody>
      </p:sp>
    </p:spTree>
    <p:extLst>
      <p:ext uri="{BB962C8B-B14F-4D97-AF65-F5344CB8AC3E}">
        <p14:creationId xmlns:p14="http://schemas.microsoft.com/office/powerpoint/2010/main" val="22712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E0B59B-9E7E-4040-B9CA-FAC675D67194}"/>
              </a:ext>
            </a:extLst>
          </p:cNvPr>
          <p:cNvSpPr txBox="1"/>
          <p:nvPr/>
        </p:nvSpPr>
        <p:spPr>
          <a:xfrm>
            <a:off x="928468" y="464235"/>
            <a:ext cx="561300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迁移研究结果分析</a:t>
            </a:r>
          </a:p>
        </p:txBody>
      </p:sp>
      <p:pic>
        <p:nvPicPr>
          <p:cNvPr id="4" name="图片 3">
            <a:extLst>
              <a:ext uri="{FF2B5EF4-FFF2-40B4-BE49-F238E27FC236}">
                <a16:creationId xmlns:a16="http://schemas.microsoft.com/office/drawing/2014/main" id="{2F727D02-A77F-4D9B-8F2E-0AC47C0D9304}"/>
              </a:ext>
            </a:extLst>
          </p:cNvPr>
          <p:cNvPicPr>
            <a:picLocks noChangeAspect="1"/>
          </p:cNvPicPr>
          <p:nvPr/>
        </p:nvPicPr>
        <p:blipFill>
          <a:blip r:embed="rId2"/>
          <a:stretch>
            <a:fillRect/>
          </a:stretch>
        </p:blipFill>
        <p:spPr>
          <a:xfrm>
            <a:off x="277427" y="1261679"/>
            <a:ext cx="11914573" cy="4319033"/>
          </a:xfrm>
          <a:prstGeom prst="rect">
            <a:avLst/>
          </a:prstGeom>
        </p:spPr>
      </p:pic>
      <p:sp>
        <p:nvSpPr>
          <p:cNvPr id="6" name="灯片编号占位符 5">
            <a:extLst>
              <a:ext uri="{FF2B5EF4-FFF2-40B4-BE49-F238E27FC236}">
                <a16:creationId xmlns:a16="http://schemas.microsoft.com/office/drawing/2014/main" id="{1FD14115-B639-415F-A715-913A34CD8783}"/>
              </a:ext>
            </a:extLst>
          </p:cNvPr>
          <p:cNvSpPr>
            <a:spLocks noGrp="1"/>
          </p:cNvSpPr>
          <p:nvPr>
            <p:ph type="sldNum" sz="quarter" idx="12"/>
          </p:nvPr>
        </p:nvSpPr>
        <p:spPr/>
        <p:txBody>
          <a:bodyPr/>
          <a:lstStyle/>
          <a:p>
            <a:fld id="{6BC75769-3728-465F-A30C-4D6371F8AD87}" type="slidenum">
              <a:rPr lang="zh-CN" altLang="en-US" smtClean="0"/>
              <a:t>16</a:t>
            </a:fld>
            <a:endParaRPr lang="zh-CN" altLang="en-US"/>
          </a:p>
        </p:txBody>
      </p:sp>
    </p:spTree>
    <p:extLst>
      <p:ext uri="{BB962C8B-B14F-4D97-AF65-F5344CB8AC3E}">
        <p14:creationId xmlns:p14="http://schemas.microsoft.com/office/powerpoint/2010/main" val="188015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F07FD0-C28D-45C5-821B-D55B83A987E2}"/>
              </a:ext>
            </a:extLst>
          </p:cNvPr>
          <p:cNvSpPr>
            <a:spLocks noGrp="1"/>
          </p:cNvSpPr>
          <p:nvPr>
            <p:ph type="sldNum" sz="quarter" idx="12"/>
          </p:nvPr>
        </p:nvSpPr>
        <p:spPr/>
        <p:txBody>
          <a:bodyPr/>
          <a:lstStyle/>
          <a:p>
            <a:fld id="{6BC75769-3728-465F-A30C-4D6371F8AD87}" type="slidenum">
              <a:rPr lang="zh-CN" altLang="en-US" smtClean="0"/>
              <a:t>17</a:t>
            </a:fld>
            <a:endParaRPr lang="zh-CN" altLang="en-US"/>
          </a:p>
        </p:txBody>
      </p:sp>
      <p:pic>
        <p:nvPicPr>
          <p:cNvPr id="3" name="图片 2">
            <a:extLst>
              <a:ext uri="{FF2B5EF4-FFF2-40B4-BE49-F238E27FC236}">
                <a16:creationId xmlns:a16="http://schemas.microsoft.com/office/drawing/2014/main" id="{39FCD703-12A6-4601-8822-09F69BA42194}"/>
              </a:ext>
            </a:extLst>
          </p:cNvPr>
          <p:cNvPicPr>
            <a:picLocks noChangeAspect="1"/>
          </p:cNvPicPr>
          <p:nvPr/>
        </p:nvPicPr>
        <p:blipFill>
          <a:blip r:embed="rId2"/>
          <a:stretch>
            <a:fillRect/>
          </a:stretch>
        </p:blipFill>
        <p:spPr>
          <a:xfrm>
            <a:off x="708404" y="1674375"/>
            <a:ext cx="4609524" cy="2438095"/>
          </a:xfrm>
          <a:prstGeom prst="rect">
            <a:avLst/>
          </a:prstGeom>
        </p:spPr>
      </p:pic>
      <p:pic>
        <p:nvPicPr>
          <p:cNvPr id="4" name="图片 3">
            <a:extLst>
              <a:ext uri="{FF2B5EF4-FFF2-40B4-BE49-F238E27FC236}">
                <a16:creationId xmlns:a16="http://schemas.microsoft.com/office/drawing/2014/main" id="{6BC7A554-A959-4A2E-975F-097535BBEF41}"/>
              </a:ext>
            </a:extLst>
          </p:cNvPr>
          <p:cNvPicPr>
            <a:picLocks noChangeAspect="1"/>
          </p:cNvPicPr>
          <p:nvPr/>
        </p:nvPicPr>
        <p:blipFill>
          <a:blip r:embed="rId3"/>
          <a:stretch>
            <a:fillRect/>
          </a:stretch>
        </p:blipFill>
        <p:spPr>
          <a:xfrm>
            <a:off x="6134409" y="1817231"/>
            <a:ext cx="4952381" cy="2152381"/>
          </a:xfrm>
          <a:prstGeom prst="rect">
            <a:avLst/>
          </a:prstGeom>
        </p:spPr>
      </p:pic>
      <p:sp>
        <p:nvSpPr>
          <p:cNvPr id="5" name="文本框 4">
            <a:extLst>
              <a:ext uri="{FF2B5EF4-FFF2-40B4-BE49-F238E27FC236}">
                <a16:creationId xmlns:a16="http://schemas.microsoft.com/office/drawing/2014/main" id="{E404D5A4-2D4A-47B9-BAB5-950DF67535BE}"/>
              </a:ext>
            </a:extLst>
          </p:cNvPr>
          <p:cNvSpPr txBox="1"/>
          <p:nvPr/>
        </p:nvSpPr>
        <p:spPr>
          <a:xfrm>
            <a:off x="4023360" y="822960"/>
            <a:ext cx="5658394" cy="369332"/>
          </a:xfrm>
          <a:prstGeom prst="rect">
            <a:avLst/>
          </a:prstGeom>
          <a:noFill/>
        </p:spPr>
        <p:txBody>
          <a:bodyPr wrap="square" rtlCol="0">
            <a:spAutoFit/>
          </a:bodyPr>
          <a:lstStyle/>
          <a:p>
            <a:r>
              <a:rPr lang="en-US" altLang="zh-CN" dirty="0">
                <a:solidFill>
                  <a:srgbClr val="FF0000"/>
                </a:solidFill>
                <a:latin typeface="楷体" panose="02010609060101010101" pitchFamily="49" charset="-122"/>
                <a:ea typeface="楷体" panose="02010609060101010101" pitchFamily="49" charset="-122"/>
              </a:rPr>
              <a:t>SSH</a:t>
            </a:r>
            <a:r>
              <a:rPr lang="zh-CN" altLang="en-US" dirty="0">
                <a:solidFill>
                  <a:srgbClr val="FF0000"/>
                </a:solidFill>
                <a:latin typeface="楷体" panose="02010609060101010101" pitchFamily="49" charset="-122"/>
                <a:ea typeface="楷体" panose="02010609060101010101" pitchFamily="49" charset="-122"/>
              </a:rPr>
              <a:t>相关规则：</a:t>
            </a:r>
            <a:r>
              <a:rPr lang="en-US" altLang="zh-CN" dirty="0">
                <a:solidFill>
                  <a:srgbClr val="FF0000"/>
                </a:solidFill>
                <a:latin typeface="楷体" panose="02010609060101010101" pitchFamily="49" charset="-122"/>
                <a:ea typeface="楷体" panose="02010609060101010101" pitchFamily="49" charset="-122"/>
              </a:rPr>
              <a:t>9A</a:t>
            </a:r>
            <a:r>
              <a:rPr lang="zh-CN" altLang="zh-CN" dirty="0">
                <a:solidFill>
                  <a:srgbClr val="FF0000"/>
                </a:solidFill>
                <a:latin typeface="楷体" panose="02010609060101010101" pitchFamily="49" charset="-122"/>
                <a:ea typeface="楷体" panose="02010609060101010101" pitchFamily="49" charset="-122"/>
              </a:rPr>
              <a:t>，</a:t>
            </a:r>
            <a:r>
              <a:rPr lang="en-US" altLang="zh-CN" dirty="0">
                <a:solidFill>
                  <a:srgbClr val="FF0000"/>
                </a:solidFill>
                <a:latin typeface="楷体" panose="02010609060101010101" pitchFamily="49" charset="-122"/>
                <a:ea typeface="楷体" panose="02010609060101010101" pitchFamily="49" charset="-122"/>
              </a:rPr>
              <a:t>9F</a:t>
            </a:r>
            <a:r>
              <a:rPr lang="zh-CN" altLang="zh-CN" dirty="0">
                <a:solidFill>
                  <a:srgbClr val="FF0000"/>
                </a:solidFill>
                <a:latin typeface="楷体" panose="02010609060101010101" pitchFamily="49" charset="-122"/>
                <a:ea typeface="楷体" panose="02010609060101010101" pitchFamily="49" charset="-122"/>
              </a:rPr>
              <a:t>和</a:t>
            </a:r>
            <a:r>
              <a:rPr lang="en-US" altLang="zh-CN" dirty="0">
                <a:solidFill>
                  <a:srgbClr val="FF0000"/>
                </a:solidFill>
                <a:latin typeface="楷体" panose="02010609060101010101" pitchFamily="49" charset="-122"/>
                <a:ea typeface="楷体" panose="02010609060101010101" pitchFamily="49" charset="-122"/>
              </a:rPr>
              <a:t>9G</a:t>
            </a:r>
            <a:endParaRPr lang="zh-CN" altLang="en-US" dirty="0"/>
          </a:p>
        </p:txBody>
      </p:sp>
    </p:spTree>
    <p:extLst>
      <p:ext uri="{BB962C8B-B14F-4D97-AF65-F5344CB8AC3E}">
        <p14:creationId xmlns:p14="http://schemas.microsoft.com/office/powerpoint/2010/main" val="103134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6C7D7B0-987D-4360-8B3E-D7889A926E24}"/>
              </a:ext>
            </a:extLst>
          </p:cNvPr>
          <p:cNvPicPr>
            <a:picLocks noChangeAspect="1"/>
          </p:cNvPicPr>
          <p:nvPr/>
        </p:nvPicPr>
        <p:blipFill>
          <a:blip r:embed="rId2"/>
          <a:stretch>
            <a:fillRect/>
          </a:stretch>
        </p:blipFill>
        <p:spPr>
          <a:xfrm>
            <a:off x="0" y="1660605"/>
            <a:ext cx="12192000" cy="4662205"/>
          </a:xfrm>
          <a:prstGeom prst="rect">
            <a:avLst/>
          </a:prstGeom>
        </p:spPr>
      </p:pic>
      <p:sp>
        <p:nvSpPr>
          <p:cNvPr id="3" name="文本框 2">
            <a:extLst>
              <a:ext uri="{FF2B5EF4-FFF2-40B4-BE49-F238E27FC236}">
                <a16:creationId xmlns:a16="http://schemas.microsoft.com/office/drawing/2014/main" id="{7D469948-88FD-42E6-AC63-77958E996E96}"/>
              </a:ext>
            </a:extLst>
          </p:cNvPr>
          <p:cNvSpPr txBox="1"/>
          <p:nvPr/>
        </p:nvSpPr>
        <p:spPr>
          <a:xfrm>
            <a:off x="928468" y="464235"/>
            <a:ext cx="561300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迁移研究结果分析</a:t>
            </a:r>
            <a:r>
              <a:rPr lang="en-US" altLang="zh-CN" sz="2400" dirty="0">
                <a:latin typeface="楷体" panose="02010609060101010101" pitchFamily="49" charset="-122"/>
                <a:ea typeface="楷体" panose="02010609060101010101" pitchFamily="49" charset="-122"/>
              </a:rPr>
              <a:t>-SSH</a:t>
            </a:r>
            <a:endParaRPr lang="zh-CN" altLang="en-US" sz="2400" dirty="0">
              <a:latin typeface="楷体" panose="02010609060101010101" pitchFamily="49" charset="-122"/>
              <a:ea typeface="楷体" panose="02010609060101010101" pitchFamily="49" charset="-122"/>
            </a:endParaRPr>
          </a:p>
        </p:txBody>
      </p:sp>
      <p:sp>
        <p:nvSpPr>
          <p:cNvPr id="6" name="灯片编号占位符 5">
            <a:extLst>
              <a:ext uri="{FF2B5EF4-FFF2-40B4-BE49-F238E27FC236}">
                <a16:creationId xmlns:a16="http://schemas.microsoft.com/office/drawing/2014/main" id="{C416168F-3389-41E1-A8FF-6861AF6DAA1A}"/>
              </a:ext>
            </a:extLst>
          </p:cNvPr>
          <p:cNvSpPr>
            <a:spLocks noGrp="1"/>
          </p:cNvSpPr>
          <p:nvPr>
            <p:ph type="sldNum" sz="quarter" idx="12"/>
          </p:nvPr>
        </p:nvSpPr>
        <p:spPr/>
        <p:txBody>
          <a:bodyPr/>
          <a:lstStyle/>
          <a:p>
            <a:fld id="{6BC75769-3728-465F-A30C-4D6371F8AD87}" type="slidenum">
              <a:rPr lang="zh-CN" altLang="en-US" smtClean="0"/>
              <a:t>18</a:t>
            </a:fld>
            <a:endParaRPr lang="zh-CN" altLang="en-US"/>
          </a:p>
        </p:txBody>
      </p:sp>
      <p:sp>
        <p:nvSpPr>
          <p:cNvPr id="7" name="文本框 6">
            <a:extLst>
              <a:ext uri="{FF2B5EF4-FFF2-40B4-BE49-F238E27FC236}">
                <a16:creationId xmlns:a16="http://schemas.microsoft.com/office/drawing/2014/main" id="{EC955AC5-5F27-4E56-ABD9-2F42CF332358}"/>
              </a:ext>
            </a:extLst>
          </p:cNvPr>
          <p:cNvSpPr txBox="1"/>
          <p:nvPr/>
        </p:nvSpPr>
        <p:spPr>
          <a:xfrm>
            <a:off x="5590903" y="365760"/>
            <a:ext cx="5762897" cy="923330"/>
          </a:xfrm>
          <a:prstGeom prst="rect">
            <a:avLst/>
          </a:prstGeom>
          <a:noFill/>
        </p:spPr>
        <p:txBody>
          <a:bodyPr wrap="square" rtlCol="0">
            <a:spAutoFit/>
          </a:bodyPr>
          <a:lstStyle/>
          <a:p>
            <a:r>
              <a:rPr lang="en-US" altLang="zh-CN" dirty="0"/>
              <a:t>[9A] </a:t>
            </a:r>
            <a:r>
              <a:rPr lang="zh-CN" altLang="en-US" dirty="0"/>
              <a:t>不允许安装</a:t>
            </a:r>
            <a:r>
              <a:rPr lang="en-US" altLang="zh-CN" dirty="0"/>
              <a:t>SSH</a:t>
            </a:r>
            <a:r>
              <a:rPr lang="zh-CN" altLang="en-US" dirty="0"/>
              <a:t>服务器</a:t>
            </a:r>
            <a:endParaRPr lang="en-US" altLang="zh-CN" dirty="0"/>
          </a:p>
          <a:p>
            <a:r>
              <a:rPr lang="en-US" altLang="zh-CN" dirty="0"/>
              <a:t>[9F]</a:t>
            </a:r>
            <a:r>
              <a:rPr lang="zh-CN" altLang="en-US" dirty="0"/>
              <a:t>必须禁用基于</a:t>
            </a:r>
            <a:r>
              <a:rPr lang="en-US" altLang="zh-CN" dirty="0"/>
              <a:t>SSH</a:t>
            </a:r>
            <a:r>
              <a:rPr lang="zh-CN" altLang="en-US" dirty="0"/>
              <a:t>密码的身份验证</a:t>
            </a:r>
            <a:endParaRPr lang="en-US" altLang="zh-CN" dirty="0"/>
          </a:p>
          <a:p>
            <a:r>
              <a:rPr lang="en-US" altLang="zh-CN" dirty="0"/>
              <a:t>[9G] </a:t>
            </a:r>
            <a:r>
              <a:rPr lang="zh-CN" altLang="en-US" dirty="0"/>
              <a:t>密码强度要高</a:t>
            </a:r>
          </a:p>
        </p:txBody>
      </p:sp>
      <p:sp>
        <p:nvSpPr>
          <p:cNvPr id="4" name="文本框 3">
            <a:extLst>
              <a:ext uri="{FF2B5EF4-FFF2-40B4-BE49-F238E27FC236}">
                <a16:creationId xmlns:a16="http://schemas.microsoft.com/office/drawing/2014/main" id="{C801D59C-A349-4179-B8F9-6374CF60F2F8}"/>
              </a:ext>
            </a:extLst>
          </p:cNvPr>
          <p:cNvSpPr txBox="1"/>
          <p:nvPr/>
        </p:nvSpPr>
        <p:spPr>
          <a:xfrm>
            <a:off x="8269357" y="4161183"/>
            <a:ext cx="795130" cy="400110"/>
          </a:xfrm>
          <a:prstGeom prst="rect">
            <a:avLst/>
          </a:prstGeom>
          <a:solidFill>
            <a:schemeClr val="accent4">
              <a:lumMod val="20000"/>
              <a:lumOff val="80000"/>
            </a:schemeClr>
          </a:solidFill>
        </p:spPr>
        <p:txBody>
          <a:bodyPr wrap="square" rtlCol="0">
            <a:spAutoFit/>
          </a:bodyPr>
          <a:lstStyle/>
          <a:p>
            <a:pPr algn="ctr"/>
            <a:r>
              <a:rPr lang="en-US" altLang="zh-CN" sz="2000" dirty="0">
                <a:solidFill>
                  <a:schemeClr val="accent1"/>
                </a:solidFill>
                <a:latin typeface="楷体" panose="02010609060101010101" pitchFamily="49" charset="-122"/>
                <a:ea typeface="楷体" panose="02010609060101010101" pitchFamily="49" charset="-122"/>
              </a:rPr>
              <a:t> 21</a:t>
            </a:r>
            <a:endParaRPr lang="zh-CN" altLang="en-US" sz="2000" dirty="0">
              <a:solidFill>
                <a:schemeClr val="accent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640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6C192C-FE3C-4B8D-A781-BC82DBC636F8}"/>
              </a:ext>
            </a:extLst>
          </p:cNvPr>
          <p:cNvSpPr txBox="1"/>
          <p:nvPr/>
        </p:nvSpPr>
        <p:spPr>
          <a:xfrm>
            <a:off x="1846886" y="660177"/>
            <a:ext cx="10170942" cy="526297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迁移发生的原因</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良性迁移</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新增的漏洞包的定义</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更新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添加的合规性规则</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实施更改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恶性迁移</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通过远程</a:t>
            </a:r>
            <a:r>
              <a:rPr lang="en-US" altLang="zh-CN" sz="2400" dirty="0">
                <a:latin typeface="楷体" panose="02010609060101010101" pitchFamily="49" charset="-122"/>
                <a:ea typeface="楷体" panose="02010609060101010101" pitchFamily="49" charset="-122"/>
              </a:rPr>
              <a:t>Shell</a:t>
            </a:r>
            <a:r>
              <a:rPr lang="zh-CN" altLang="zh-CN" sz="2400" dirty="0">
                <a:latin typeface="楷体" panose="02010609060101010101" pitchFamily="49" charset="-122"/>
                <a:ea typeface="楷体" panose="02010609060101010101" pitchFamily="49" charset="-122"/>
              </a:rPr>
              <a:t>访问更新</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软件自动更新</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运行时的软件配置</a:t>
            </a:r>
            <a:endParaRPr lang="en-US" altLang="zh-CN" sz="2400"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关于迁移，如何做？</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系统支持</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追踪更改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识别良性迁移</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不更改基础设置</a:t>
            </a:r>
            <a:endParaRPr lang="en-US" altLang="zh-CN" sz="2400" dirty="0">
              <a:latin typeface="楷体" panose="02010609060101010101" pitchFamily="49" charset="-122"/>
              <a:ea typeface="楷体" panose="02010609060101010101" pitchFamily="49" charset="-122"/>
            </a:endParaRPr>
          </a:p>
        </p:txBody>
      </p:sp>
      <p:sp>
        <p:nvSpPr>
          <p:cNvPr id="5" name="灯片编号占位符 4">
            <a:extLst>
              <a:ext uri="{FF2B5EF4-FFF2-40B4-BE49-F238E27FC236}">
                <a16:creationId xmlns:a16="http://schemas.microsoft.com/office/drawing/2014/main" id="{DD8F0763-689C-4A6A-A142-11FC14FF1957}"/>
              </a:ext>
            </a:extLst>
          </p:cNvPr>
          <p:cNvSpPr>
            <a:spLocks noGrp="1"/>
          </p:cNvSpPr>
          <p:nvPr>
            <p:ph type="sldNum" sz="quarter" idx="12"/>
          </p:nvPr>
        </p:nvSpPr>
        <p:spPr/>
        <p:txBody>
          <a:bodyPr/>
          <a:lstStyle/>
          <a:p>
            <a:fld id="{6BC75769-3728-465F-A30C-4D6371F8AD87}" type="slidenum">
              <a:rPr lang="zh-CN" altLang="en-US" smtClean="0"/>
              <a:t>19</a:t>
            </a:fld>
            <a:endParaRPr lang="zh-CN" altLang="en-US"/>
          </a:p>
        </p:txBody>
      </p:sp>
    </p:spTree>
    <p:extLst>
      <p:ext uri="{BB962C8B-B14F-4D97-AF65-F5344CB8AC3E}">
        <p14:creationId xmlns:p14="http://schemas.microsoft.com/office/powerpoint/2010/main" val="40945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A8F588-FDBF-48CC-9439-C3E544F65494}"/>
              </a:ext>
            </a:extLst>
          </p:cNvPr>
          <p:cNvSpPr txBox="1"/>
          <p:nvPr/>
        </p:nvSpPr>
        <p:spPr>
          <a:xfrm>
            <a:off x="2264898" y="1139482"/>
            <a:ext cx="8370277" cy="4524315"/>
          </a:xfrm>
          <a:prstGeom prst="rect">
            <a:avLst/>
          </a:prstGeom>
          <a:noFill/>
        </p:spPr>
        <p:txBody>
          <a:bodyPr wrap="square" rtlCol="0">
            <a:spAutoFit/>
          </a:bodyPr>
          <a:lstStyle/>
          <a:p>
            <a:r>
              <a:rPr lang="zh-CN" altLang="en-US" sz="3200" dirty="0">
                <a:latin typeface="楷体" panose="02010609060101010101" pitchFamily="49" charset="-122"/>
                <a:ea typeface="楷体" panose="02010609060101010101" pitchFamily="49" charset="-122"/>
              </a:rPr>
              <a:t>一、 简介</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二、 主要挑战</a:t>
            </a:r>
            <a:r>
              <a:rPr lang="en-US" altLang="zh-CN" sz="3200" dirty="0">
                <a:latin typeface="楷体" panose="02010609060101010101" pitchFamily="49" charset="-122"/>
                <a:ea typeface="楷体" panose="02010609060101010101" pitchFamily="49" charset="-122"/>
              </a:rPr>
              <a:t>&amp;</a:t>
            </a:r>
            <a:r>
              <a:rPr lang="zh-CN" altLang="en-US" sz="3200" dirty="0">
                <a:latin typeface="楷体" panose="02010609060101010101" pitchFamily="49" charset="-122"/>
                <a:ea typeface="楷体" panose="02010609060101010101" pitchFamily="49" charset="-122"/>
              </a:rPr>
              <a:t>目标</a:t>
            </a:r>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 </a:t>
            </a:r>
          </a:p>
          <a:p>
            <a:r>
              <a:rPr lang="zh-CN" altLang="en-US" sz="3200" dirty="0">
                <a:latin typeface="楷体" panose="02010609060101010101" pitchFamily="49" charset="-122"/>
                <a:ea typeface="楷体" panose="02010609060101010101" pitchFamily="49" charset="-122"/>
              </a:rPr>
              <a:t>三、 镜像检查</a:t>
            </a:r>
            <a:r>
              <a:rPr lang="en-US" altLang="zh-CN" sz="3200" dirty="0">
                <a:latin typeface="楷体" panose="02010609060101010101" pitchFamily="49" charset="-122"/>
                <a:ea typeface="楷体" panose="02010609060101010101" pitchFamily="49" charset="-122"/>
              </a:rPr>
              <a:t>&amp;</a:t>
            </a:r>
            <a:r>
              <a:rPr lang="zh-CN" altLang="en-US" sz="3200" dirty="0">
                <a:latin typeface="楷体" panose="02010609060101010101" pitchFamily="49" charset="-122"/>
                <a:ea typeface="楷体" panose="02010609060101010101" pitchFamily="49" charset="-122"/>
              </a:rPr>
              <a:t>容器检查</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四、 镜像安全</a:t>
            </a:r>
            <a:r>
              <a:rPr lang="en-US" altLang="zh-CN" sz="3200" dirty="0">
                <a:latin typeface="楷体" panose="02010609060101010101" pitchFamily="49" charset="-122"/>
                <a:ea typeface="楷体" panose="02010609060101010101" pitchFamily="49" charset="-122"/>
              </a:rPr>
              <a:t>&amp;</a:t>
            </a:r>
            <a:r>
              <a:rPr lang="zh-CN" altLang="en-US" sz="3200" dirty="0">
                <a:latin typeface="楷体" panose="02010609060101010101" pitchFamily="49" charset="-122"/>
                <a:ea typeface="楷体" panose="02010609060101010101" pitchFamily="49" charset="-122"/>
              </a:rPr>
              <a:t>容器安全</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五、 结论</a:t>
            </a:r>
          </a:p>
        </p:txBody>
      </p:sp>
      <p:sp>
        <p:nvSpPr>
          <p:cNvPr id="5" name="灯片编号占位符 4">
            <a:extLst>
              <a:ext uri="{FF2B5EF4-FFF2-40B4-BE49-F238E27FC236}">
                <a16:creationId xmlns:a16="http://schemas.microsoft.com/office/drawing/2014/main" id="{5657AF08-A068-47B1-B2AF-5658E9B9A28C}"/>
              </a:ext>
            </a:extLst>
          </p:cNvPr>
          <p:cNvSpPr>
            <a:spLocks noGrp="1"/>
          </p:cNvSpPr>
          <p:nvPr>
            <p:ph type="sldNum" sz="quarter" idx="12"/>
          </p:nvPr>
        </p:nvSpPr>
        <p:spPr/>
        <p:txBody>
          <a:bodyPr/>
          <a:lstStyle/>
          <a:p>
            <a:fld id="{6BC75769-3728-465F-A30C-4D6371F8AD87}" type="slidenum">
              <a:rPr lang="zh-CN" altLang="en-US" smtClean="0"/>
              <a:t>2</a:t>
            </a:fld>
            <a:endParaRPr lang="zh-CN" altLang="en-US"/>
          </a:p>
        </p:txBody>
      </p:sp>
    </p:spTree>
    <p:extLst>
      <p:ext uri="{BB962C8B-B14F-4D97-AF65-F5344CB8AC3E}">
        <p14:creationId xmlns:p14="http://schemas.microsoft.com/office/powerpoint/2010/main" val="422730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B6B6791-1A4A-41A1-A1A4-9B3DB07A7088}"/>
              </a:ext>
            </a:extLst>
          </p:cNvPr>
          <p:cNvSpPr txBox="1"/>
          <p:nvPr/>
        </p:nvSpPr>
        <p:spPr>
          <a:xfrm>
            <a:off x="3798279" y="2574388"/>
            <a:ext cx="8693834"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五、 结  论</a:t>
            </a:r>
          </a:p>
        </p:txBody>
      </p:sp>
      <p:sp>
        <p:nvSpPr>
          <p:cNvPr id="5" name="灯片编号占位符 4">
            <a:extLst>
              <a:ext uri="{FF2B5EF4-FFF2-40B4-BE49-F238E27FC236}">
                <a16:creationId xmlns:a16="http://schemas.microsoft.com/office/drawing/2014/main" id="{94DA6ED2-0089-4249-8675-23FDA6844322}"/>
              </a:ext>
            </a:extLst>
          </p:cNvPr>
          <p:cNvSpPr>
            <a:spLocks noGrp="1"/>
          </p:cNvSpPr>
          <p:nvPr>
            <p:ph type="sldNum" sz="quarter" idx="12"/>
          </p:nvPr>
        </p:nvSpPr>
        <p:spPr/>
        <p:txBody>
          <a:bodyPr/>
          <a:lstStyle/>
          <a:p>
            <a:fld id="{6BC75769-3728-465F-A30C-4D6371F8AD87}" type="slidenum">
              <a:rPr lang="zh-CN" altLang="en-US" smtClean="0"/>
              <a:t>20</a:t>
            </a:fld>
            <a:endParaRPr lang="zh-CN" altLang="en-US"/>
          </a:p>
        </p:txBody>
      </p:sp>
    </p:spTree>
    <p:extLst>
      <p:ext uri="{BB962C8B-B14F-4D97-AF65-F5344CB8AC3E}">
        <p14:creationId xmlns:p14="http://schemas.microsoft.com/office/powerpoint/2010/main" val="205167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4D2405-7336-4DF4-9258-240E9A3375C5}"/>
              </a:ext>
            </a:extLst>
          </p:cNvPr>
          <p:cNvSpPr txBox="1"/>
          <p:nvPr/>
        </p:nvSpPr>
        <p:spPr>
          <a:xfrm>
            <a:off x="1209822" y="773723"/>
            <a:ext cx="9819249" cy="461665"/>
          </a:xfrm>
          <a:prstGeom prst="rect">
            <a:avLst/>
          </a:prstGeom>
          <a:noFill/>
        </p:spPr>
        <p:txBody>
          <a:bodyPr wrap="square" rtlCol="0">
            <a:spAutoFit/>
          </a:bodyPr>
          <a:lstStyle/>
          <a:p>
            <a:endParaRPr lang="en-US" altLang="zh-CN" sz="2400" dirty="0">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1139E7EE-06D8-482E-9230-3158FEBF7E39}"/>
              </a:ext>
            </a:extLst>
          </p:cNvPr>
          <p:cNvSpPr/>
          <p:nvPr/>
        </p:nvSpPr>
        <p:spPr>
          <a:xfrm>
            <a:off x="1617785" y="773723"/>
            <a:ext cx="6133513" cy="4893647"/>
          </a:xfrm>
          <a:prstGeom prst="rect">
            <a:avLst/>
          </a:prstGeom>
        </p:spPr>
        <p:txBody>
          <a:bodyPr wrap="square">
            <a:spAutoFit/>
          </a:bodyPr>
          <a:lstStyle/>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介绍了现实世界中容器云的安全情况</a:t>
            </a:r>
            <a:endParaRPr lang="en-US" altLang="zh-CN" sz="2400"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实现安全容器云的需求</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自动镜像扫描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漏洞扩增</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总体分析来确定漏洞的真正来源</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运行中的容器的扫描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迁移确实存在于现实世界中：约</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不同种类的迁移</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增长</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减少</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良性</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恶性</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多数是漏洞包的良性迁移增加</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恶性的手动更新存在</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静态镜像扫描必不可少</a:t>
            </a:r>
            <a:endParaRPr lang="zh-CN" altLang="en-US" sz="2400" dirty="0"/>
          </a:p>
        </p:txBody>
      </p:sp>
      <p:sp>
        <p:nvSpPr>
          <p:cNvPr id="6" name="灯片编号占位符 5">
            <a:extLst>
              <a:ext uri="{FF2B5EF4-FFF2-40B4-BE49-F238E27FC236}">
                <a16:creationId xmlns:a16="http://schemas.microsoft.com/office/drawing/2014/main" id="{93EBD36A-213F-4C7F-AE5E-D135C25DA6A4}"/>
              </a:ext>
            </a:extLst>
          </p:cNvPr>
          <p:cNvSpPr>
            <a:spLocks noGrp="1"/>
          </p:cNvSpPr>
          <p:nvPr>
            <p:ph type="sldNum" sz="quarter" idx="12"/>
          </p:nvPr>
        </p:nvSpPr>
        <p:spPr/>
        <p:txBody>
          <a:bodyPr/>
          <a:lstStyle/>
          <a:p>
            <a:fld id="{6BC75769-3728-465F-A30C-4D6371F8AD87}" type="slidenum">
              <a:rPr lang="zh-CN" altLang="en-US" smtClean="0"/>
              <a:t>21</a:t>
            </a:fld>
            <a:endParaRPr lang="zh-CN" altLang="en-US"/>
          </a:p>
        </p:txBody>
      </p:sp>
    </p:spTree>
    <p:extLst>
      <p:ext uri="{BB962C8B-B14F-4D97-AF65-F5344CB8AC3E}">
        <p14:creationId xmlns:p14="http://schemas.microsoft.com/office/powerpoint/2010/main" val="129082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2FE724-3EEE-403F-9608-69F208C02FFB}"/>
              </a:ext>
            </a:extLst>
          </p:cNvPr>
          <p:cNvSpPr>
            <a:spLocks noGrp="1"/>
          </p:cNvSpPr>
          <p:nvPr>
            <p:ph type="sldNum" sz="quarter" idx="12"/>
          </p:nvPr>
        </p:nvSpPr>
        <p:spPr/>
        <p:txBody>
          <a:bodyPr/>
          <a:lstStyle/>
          <a:p>
            <a:fld id="{6BC75769-3728-465F-A30C-4D6371F8AD87}" type="slidenum">
              <a:rPr lang="zh-CN" altLang="en-US" smtClean="0"/>
              <a:t>22</a:t>
            </a:fld>
            <a:endParaRPr lang="zh-CN" altLang="en-US"/>
          </a:p>
        </p:txBody>
      </p:sp>
      <p:sp>
        <p:nvSpPr>
          <p:cNvPr id="3" name="文本框 2">
            <a:extLst>
              <a:ext uri="{FF2B5EF4-FFF2-40B4-BE49-F238E27FC236}">
                <a16:creationId xmlns:a16="http://schemas.microsoft.com/office/drawing/2014/main" id="{508C38C1-1FA8-4EA3-BDBE-72DC1601C2BC}"/>
              </a:ext>
            </a:extLst>
          </p:cNvPr>
          <p:cNvSpPr txBox="1"/>
          <p:nvPr/>
        </p:nvSpPr>
        <p:spPr>
          <a:xfrm>
            <a:off x="4010297" y="2312125"/>
            <a:ext cx="6936377" cy="1107996"/>
          </a:xfrm>
          <a:prstGeom prst="rect">
            <a:avLst/>
          </a:prstGeom>
          <a:noFill/>
        </p:spPr>
        <p:txBody>
          <a:bodyPr wrap="square" rtlCol="0">
            <a:spAutoFit/>
          </a:bodyPr>
          <a:lstStyle/>
          <a:p>
            <a:r>
              <a:rPr lang="zh-CN" altLang="en-US" sz="6600" dirty="0">
                <a:latin typeface="楷体" panose="02010609060101010101" pitchFamily="49" charset="-122"/>
                <a:ea typeface="楷体" panose="02010609060101010101" pitchFamily="49" charset="-122"/>
              </a:rPr>
              <a:t>谢   谢！</a:t>
            </a:r>
          </a:p>
        </p:txBody>
      </p:sp>
    </p:spTree>
    <p:extLst>
      <p:ext uri="{BB962C8B-B14F-4D97-AF65-F5344CB8AC3E}">
        <p14:creationId xmlns:p14="http://schemas.microsoft.com/office/powerpoint/2010/main" val="353726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9C0FCE-7417-4F06-8A0B-C6C933A70DAB}"/>
              </a:ext>
            </a:extLst>
          </p:cNvPr>
          <p:cNvSpPr txBox="1"/>
          <p:nvPr/>
        </p:nvSpPr>
        <p:spPr>
          <a:xfrm>
            <a:off x="3624775" y="2419644"/>
            <a:ext cx="8567225"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一、简   介</a:t>
            </a:r>
          </a:p>
        </p:txBody>
      </p:sp>
      <p:sp>
        <p:nvSpPr>
          <p:cNvPr id="5" name="灯片编号占位符 4">
            <a:extLst>
              <a:ext uri="{FF2B5EF4-FFF2-40B4-BE49-F238E27FC236}">
                <a16:creationId xmlns:a16="http://schemas.microsoft.com/office/drawing/2014/main" id="{6DBF7B6A-C596-4675-8037-D9DDA89A8C4C}"/>
              </a:ext>
            </a:extLst>
          </p:cNvPr>
          <p:cNvSpPr>
            <a:spLocks noGrp="1"/>
          </p:cNvSpPr>
          <p:nvPr>
            <p:ph type="sldNum" sz="quarter" idx="12"/>
          </p:nvPr>
        </p:nvSpPr>
        <p:spPr/>
        <p:txBody>
          <a:bodyPr/>
          <a:lstStyle/>
          <a:p>
            <a:fld id="{6BC75769-3728-465F-A30C-4D6371F8AD87}" type="slidenum">
              <a:rPr lang="zh-CN" altLang="en-US" smtClean="0"/>
              <a:t>3</a:t>
            </a:fld>
            <a:endParaRPr lang="zh-CN" altLang="en-US"/>
          </a:p>
        </p:txBody>
      </p:sp>
    </p:spTree>
    <p:extLst>
      <p:ext uri="{BB962C8B-B14F-4D97-AF65-F5344CB8AC3E}">
        <p14:creationId xmlns:p14="http://schemas.microsoft.com/office/powerpoint/2010/main" val="316764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21719B9-FA3B-4158-A743-F5745FD67BBC}"/>
              </a:ext>
            </a:extLst>
          </p:cNvPr>
          <p:cNvPicPr>
            <a:picLocks noChangeAspect="1"/>
          </p:cNvPicPr>
          <p:nvPr/>
        </p:nvPicPr>
        <p:blipFill>
          <a:blip r:embed="rId2"/>
          <a:stretch>
            <a:fillRect/>
          </a:stretch>
        </p:blipFill>
        <p:spPr>
          <a:xfrm>
            <a:off x="0" y="553682"/>
            <a:ext cx="5841391" cy="5706441"/>
          </a:xfrm>
          <a:prstGeom prst="rect">
            <a:avLst/>
          </a:prstGeom>
        </p:spPr>
      </p:pic>
      <p:sp>
        <p:nvSpPr>
          <p:cNvPr id="3" name="文本框 2">
            <a:extLst>
              <a:ext uri="{FF2B5EF4-FFF2-40B4-BE49-F238E27FC236}">
                <a16:creationId xmlns:a16="http://schemas.microsoft.com/office/drawing/2014/main" id="{C8AF5E61-43AE-4C91-B8DC-F94FDB3097E2}"/>
              </a:ext>
            </a:extLst>
          </p:cNvPr>
          <p:cNvSpPr txBox="1"/>
          <p:nvPr/>
        </p:nvSpPr>
        <p:spPr>
          <a:xfrm>
            <a:off x="6049108" y="530589"/>
            <a:ext cx="6044418" cy="597086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选择容器云的理由</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速度</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开发速度快、上市周期短</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方便、简单、可移植、可重用</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高效的资源利用</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挑战</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a:t>
            </a:r>
            <a:r>
              <a:rPr lang="zh-CN" altLang="en-US" sz="2800" dirty="0">
                <a:solidFill>
                  <a:srgbClr val="FF0000"/>
                </a:solidFill>
                <a:latin typeface="楷体" panose="02010609060101010101" pitchFamily="49" charset="-122"/>
                <a:ea typeface="楷体" panose="02010609060101010101" pitchFamily="49" charset="-122"/>
              </a:rPr>
              <a:t>安全</a:t>
            </a:r>
            <a:endParaRPr lang="en-US" altLang="zh-CN" sz="2800" dirty="0">
              <a:solidFill>
                <a:srgbClr val="FF0000"/>
              </a:solidFill>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鲁棒性（</a:t>
            </a:r>
            <a:r>
              <a:rPr lang="en-US" altLang="zh-CN" sz="2800" dirty="0">
                <a:latin typeface="楷体" panose="02010609060101010101" pitchFamily="49" charset="-122"/>
                <a:ea typeface="楷体" panose="02010609060101010101" pitchFamily="49" charset="-122"/>
              </a:rPr>
              <a:t>Robustness</a:t>
            </a:r>
            <a:r>
              <a:rPr lang="zh-CN" altLang="en-US" sz="2800" dirty="0">
                <a:latin typeface="楷体" panose="02010609060101010101" pitchFamily="49" charset="-122"/>
                <a:ea typeface="楷体" panose="02010609060101010101" pitchFamily="49" charset="-122"/>
              </a:rPr>
              <a:t>）、稳定性</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确保隔离</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管理</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开发密度大</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监控更加复杂</a:t>
            </a:r>
            <a:endParaRPr lang="en-US" altLang="zh-CN" sz="2800" dirty="0">
              <a:latin typeface="楷体" panose="02010609060101010101" pitchFamily="49" charset="-122"/>
              <a:ea typeface="楷体" panose="02010609060101010101" pitchFamily="49" charset="-122"/>
            </a:endParaRPr>
          </a:p>
          <a:p>
            <a:endParaRPr lang="zh-CN" altLang="en-US" dirty="0"/>
          </a:p>
        </p:txBody>
      </p:sp>
      <p:sp>
        <p:nvSpPr>
          <p:cNvPr id="6" name="灯片编号占位符 5">
            <a:extLst>
              <a:ext uri="{FF2B5EF4-FFF2-40B4-BE49-F238E27FC236}">
                <a16:creationId xmlns:a16="http://schemas.microsoft.com/office/drawing/2014/main" id="{F66841C6-1157-4593-B215-0A58A665D5CA}"/>
              </a:ext>
            </a:extLst>
          </p:cNvPr>
          <p:cNvSpPr>
            <a:spLocks noGrp="1"/>
          </p:cNvSpPr>
          <p:nvPr>
            <p:ph type="sldNum" sz="quarter" idx="12"/>
          </p:nvPr>
        </p:nvSpPr>
        <p:spPr/>
        <p:txBody>
          <a:bodyPr/>
          <a:lstStyle/>
          <a:p>
            <a:fld id="{6BC75769-3728-465F-A30C-4D6371F8AD87}" type="slidenum">
              <a:rPr lang="zh-CN" altLang="en-US" smtClean="0"/>
              <a:t>4</a:t>
            </a:fld>
            <a:endParaRPr lang="zh-CN" altLang="en-US"/>
          </a:p>
        </p:txBody>
      </p:sp>
    </p:spTree>
    <p:extLst>
      <p:ext uri="{BB962C8B-B14F-4D97-AF65-F5344CB8AC3E}">
        <p14:creationId xmlns:p14="http://schemas.microsoft.com/office/powerpoint/2010/main" val="425870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33A784-D40F-42E6-AFEE-1D9910E35748}"/>
              </a:ext>
            </a:extLst>
          </p:cNvPr>
          <p:cNvSpPr txBox="1"/>
          <p:nvPr/>
        </p:nvSpPr>
        <p:spPr>
          <a:xfrm>
            <a:off x="2743199" y="2644725"/>
            <a:ext cx="7934179"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二、主要挑战</a:t>
            </a:r>
            <a:r>
              <a:rPr lang="en-US" altLang="zh-CN" sz="6000" dirty="0">
                <a:latin typeface="楷体" panose="02010609060101010101" pitchFamily="49" charset="-122"/>
                <a:ea typeface="楷体" panose="02010609060101010101" pitchFamily="49" charset="-122"/>
              </a:rPr>
              <a:t>&amp;</a:t>
            </a:r>
            <a:r>
              <a:rPr lang="zh-CN" altLang="en-US" sz="6000" dirty="0">
                <a:latin typeface="楷体" panose="02010609060101010101" pitchFamily="49" charset="-122"/>
                <a:ea typeface="楷体" panose="02010609060101010101" pitchFamily="49" charset="-122"/>
              </a:rPr>
              <a:t>目标</a:t>
            </a:r>
          </a:p>
        </p:txBody>
      </p:sp>
      <p:sp>
        <p:nvSpPr>
          <p:cNvPr id="5" name="灯片编号占位符 4">
            <a:extLst>
              <a:ext uri="{FF2B5EF4-FFF2-40B4-BE49-F238E27FC236}">
                <a16:creationId xmlns:a16="http://schemas.microsoft.com/office/drawing/2014/main" id="{567C22CF-6F8C-4B23-B93B-E677988976CD}"/>
              </a:ext>
            </a:extLst>
          </p:cNvPr>
          <p:cNvSpPr>
            <a:spLocks noGrp="1"/>
          </p:cNvSpPr>
          <p:nvPr>
            <p:ph type="sldNum" sz="quarter" idx="12"/>
          </p:nvPr>
        </p:nvSpPr>
        <p:spPr/>
        <p:txBody>
          <a:bodyPr/>
          <a:lstStyle/>
          <a:p>
            <a:fld id="{6BC75769-3728-465F-A30C-4D6371F8AD87}" type="slidenum">
              <a:rPr lang="zh-CN" altLang="en-US" smtClean="0"/>
              <a:t>5</a:t>
            </a:fld>
            <a:endParaRPr lang="zh-CN" altLang="en-US"/>
          </a:p>
        </p:txBody>
      </p:sp>
    </p:spTree>
    <p:extLst>
      <p:ext uri="{BB962C8B-B14F-4D97-AF65-F5344CB8AC3E}">
        <p14:creationId xmlns:p14="http://schemas.microsoft.com/office/powerpoint/2010/main" val="213432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51D41F-58EC-459D-A16C-75AC69172CAA}"/>
              </a:ext>
            </a:extLst>
          </p:cNvPr>
          <p:cNvSpPr txBox="1"/>
          <p:nvPr/>
        </p:nvSpPr>
        <p:spPr>
          <a:xfrm>
            <a:off x="886263" y="464234"/>
            <a:ext cx="10016199" cy="6001643"/>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3200" dirty="0">
                <a:latin typeface="楷体" panose="02010609060101010101" pitchFamily="49" charset="-122"/>
                <a:ea typeface="楷体" panose="02010609060101010101" pitchFamily="49" charset="-122"/>
              </a:rPr>
              <a:t>主要挑战</a:t>
            </a:r>
            <a:endParaRPr lang="en-US" altLang="zh-CN" sz="3200" dirty="0">
              <a:latin typeface="楷体" panose="02010609060101010101" pitchFamily="49" charset="-122"/>
              <a:ea typeface="楷体" panose="02010609060101010101" pitchFamily="49" charset="-122"/>
            </a:endParaRPr>
          </a:p>
          <a:p>
            <a:pPr>
              <a:lnSpc>
                <a:spcPct val="150000"/>
              </a:lnSpc>
            </a:pPr>
            <a:r>
              <a:rPr lang="zh-CN" altLang="en-US" sz="3200" dirty="0">
                <a:latin typeface="楷体" panose="02010609060101010101" pitchFamily="49" charset="-122"/>
                <a:ea typeface="楷体" panose="02010609060101010101" pitchFamily="49" charset="-122"/>
              </a:rPr>
              <a:t>  </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镜像源</a:t>
            </a:r>
            <a:r>
              <a:rPr lang="en-US" altLang="zh-CN" sz="3200" dirty="0">
                <a:latin typeface="楷体" panose="02010609060101010101" pitchFamily="49" charset="-122"/>
                <a:ea typeface="楷体" panose="02010609060101010101" pitchFamily="49" charset="-122"/>
              </a:rPr>
              <a:t>&amp;</a:t>
            </a:r>
            <a:r>
              <a:rPr lang="zh-CN" altLang="en-US" sz="3200" dirty="0">
                <a:latin typeface="楷体" panose="02010609060101010101" pitchFamily="49" charset="-122"/>
                <a:ea typeface="楷体" panose="02010609060101010101" pitchFamily="49" charset="-122"/>
              </a:rPr>
              <a:t>谱系（</a:t>
            </a:r>
            <a:r>
              <a:rPr lang="en-US" altLang="zh-CN" sz="3200" dirty="0">
                <a:latin typeface="楷体" panose="02010609060101010101" pitchFamily="49" charset="-122"/>
                <a:ea typeface="楷体" panose="02010609060101010101" pitchFamily="49" charset="-122"/>
              </a:rPr>
              <a:t>pedigree</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a:lnSpc>
                <a:spcPct val="150000"/>
              </a:lnSpc>
            </a:pPr>
            <a:r>
              <a:rPr lang="en-US" altLang="zh-CN" sz="3200" dirty="0">
                <a:latin typeface="楷体" panose="02010609060101010101" pitchFamily="49" charset="-122"/>
                <a:ea typeface="楷体" panose="02010609060101010101" pitchFamily="49" charset="-122"/>
              </a:rPr>
              <a:t>  ·DevOps</a:t>
            </a:r>
            <a:r>
              <a:rPr lang="zh-CN" altLang="en-US" sz="3200" dirty="0">
                <a:latin typeface="楷体" panose="02010609060101010101" pitchFamily="49" charset="-122"/>
                <a:ea typeface="楷体" panose="02010609060101010101" pitchFamily="49" charset="-122"/>
              </a:rPr>
              <a:t>原则（</a:t>
            </a:r>
            <a:r>
              <a:rPr lang="en-US" altLang="zh-CN" sz="3200" dirty="0" err="1">
                <a:latin typeface="楷体" panose="02010609060101010101" pitchFamily="49" charset="-122"/>
                <a:ea typeface="楷体" panose="02010609060101010101" pitchFamily="49" charset="-122"/>
              </a:rPr>
              <a:t>Development+Operations</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a:p>
            <a:pPr>
              <a:lnSpc>
                <a:spcPct val="150000"/>
              </a:lnSpc>
            </a:pPr>
            <a:endParaRPr lang="en-US" altLang="zh-CN" sz="3200" dirty="0">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zh-CN" altLang="en-US" sz="3200" dirty="0">
                <a:latin typeface="楷体" panose="02010609060101010101" pitchFamily="49" charset="-122"/>
                <a:ea typeface="楷体" panose="02010609060101010101" pitchFamily="49" charset="-122"/>
              </a:rPr>
              <a:t>目标</a:t>
            </a:r>
            <a:endParaRPr lang="en-US" altLang="zh-CN" sz="3200" dirty="0">
              <a:latin typeface="楷体" panose="02010609060101010101" pitchFamily="49" charset="-122"/>
              <a:ea typeface="楷体" panose="02010609060101010101" pitchFamily="49" charset="-122"/>
            </a:endParaRPr>
          </a:p>
          <a:p>
            <a:pPr lvl="0">
              <a:lnSpc>
                <a:spcPct val="150000"/>
              </a:lnSpc>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所得的关于生产级容器和镜像的安全经验</a:t>
            </a:r>
          </a:p>
          <a:p>
            <a:pPr lvl="0">
              <a:lnSpc>
                <a:spcPct val="150000"/>
              </a:lnSpc>
            </a:pPr>
            <a:r>
              <a:rPr lang="zh-CN" altLang="en-US" sz="3200" dirty="0">
                <a:latin typeface="楷体" panose="02010609060101010101" pitchFamily="49" charset="-122"/>
                <a:ea typeface="楷体" panose="02010609060101010101" pitchFamily="49" charset="-122"/>
              </a:rPr>
              <a:t>  </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认识以及分析</a:t>
            </a:r>
            <a:r>
              <a:rPr lang="zh-CN" altLang="zh-CN" sz="3200" dirty="0">
                <a:latin typeface="楷体" panose="02010609060101010101" pitchFamily="49" charset="-122"/>
                <a:ea typeface="楷体" panose="02010609060101010101" pitchFamily="49" charset="-122"/>
              </a:rPr>
              <a:t>迁移在生产云中发生的程度</a:t>
            </a:r>
            <a:r>
              <a:rPr lang="zh-CN" altLang="en-US" sz="3200" dirty="0">
                <a:latin typeface="楷体" panose="02010609060101010101" pitchFamily="49" charset="-122"/>
                <a:ea typeface="楷体" panose="02010609060101010101" pitchFamily="49" charset="-122"/>
              </a:rPr>
              <a:t>和特性</a:t>
            </a:r>
            <a:endParaRPr lang="zh-CN" altLang="zh-CN" sz="3200" dirty="0">
              <a:latin typeface="楷体" panose="02010609060101010101" pitchFamily="49" charset="-122"/>
              <a:ea typeface="楷体" panose="02010609060101010101" pitchFamily="49" charset="-122"/>
            </a:endParaRPr>
          </a:p>
          <a:p>
            <a:pPr lvl="0">
              <a:lnSpc>
                <a:spcPct val="150000"/>
              </a:lnSpc>
            </a:pPr>
            <a:r>
              <a:rPr lang="zh-CN" altLang="en-US" sz="3200" dirty="0">
                <a:latin typeface="楷体" panose="02010609060101010101" pitchFamily="49" charset="-122"/>
                <a:ea typeface="楷体" panose="02010609060101010101" pitchFamily="49" charset="-122"/>
              </a:rPr>
              <a:t>  </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所</a:t>
            </a:r>
            <a:r>
              <a:rPr lang="zh-CN" altLang="zh-CN" sz="3200" dirty="0">
                <a:latin typeface="楷体" panose="02010609060101010101" pitchFamily="49" charset="-122"/>
                <a:ea typeface="楷体" panose="02010609060101010101" pitchFamily="49" charset="-122"/>
              </a:rPr>
              <a:t>采取的方法的有关教训和建议</a:t>
            </a:r>
          </a:p>
        </p:txBody>
      </p:sp>
      <p:sp>
        <p:nvSpPr>
          <p:cNvPr id="5" name="灯片编号占位符 4">
            <a:extLst>
              <a:ext uri="{FF2B5EF4-FFF2-40B4-BE49-F238E27FC236}">
                <a16:creationId xmlns:a16="http://schemas.microsoft.com/office/drawing/2014/main" id="{FAE4D84F-9B5E-4612-85BE-144F14236C94}"/>
              </a:ext>
            </a:extLst>
          </p:cNvPr>
          <p:cNvSpPr>
            <a:spLocks noGrp="1"/>
          </p:cNvSpPr>
          <p:nvPr>
            <p:ph type="sldNum" sz="quarter" idx="12"/>
          </p:nvPr>
        </p:nvSpPr>
        <p:spPr/>
        <p:txBody>
          <a:bodyPr/>
          <a:lstStyle/>
          <a:p>
            <a:fld id="{6BC75769-3728-465F-A30C-4D6371F8AD87}" type="slidenum">
              <a:rPr lang="zh-CN" altLang="en-US" smtClean="0"/>
              <a:t>6</a:t>
            </a:fld>
            <a:endParaRPr lang="zh-CN" altLang="en-US"/>
          </a:p>
        </p:txBody>
      </p:sp>
    </p:spTree>
    <p:extLst>
      <p:ext uri="{BB962C8B-B14F-4D97-AF65-F5344CB8AC3E}">
        <p14:creationId xmlns:p14="http://schemas.microsoft.com/office/powerpoint/2010/main" val="422596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4DAFBF-579A-48FB-A794-D344ADD4672B}"/>
              </a:ext>
            </a:extLst>
          </p:cNvPr>
          <p:cNvSpPr txBox="1"/>
          <p:nvPr/>
        </p:nvSpPr>
        <p:spPr>
          <a:xfrm>
            <a:off x="1716259" y="2293034"/>
            <a:ext cx="9045526"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三、 镜像检查</a:t>
            </a:r>
            <a:r>
              <a:rPr lang="en-US" altLang="zh-CN" sz="6000" dirty="0">
                <a:latin typeface="楷体" panose="02010609060101010101" pitchFamily="49" charset="-122"/>
                <a:ea typeface="楷体" panose="02010609060101010101" pitchFamily="49" charset="-122"/>
              </a:rPr>
              <a:t>&amp;</a:t>
            </a:r>
            <a:r>
              <a:rPr lang="zh-CN" altLang="en-US" sz="6000" dirty="0">
                <a:latin typeface="楷体" panose="02010609060101010101" pitchFamily="49" charset="-122"/>
                <a:ea typeface="楷体" panose="02010609060101010101" pitchFamily="49" charset="-122"/>
              </a:rPr>
              <a:t>容器检查</a:t>
            </a:r>
          </a:p>
        </p:txBody>
      </p:sp>
      <p:sp>
        <p:nvSpPr>
          <p:cNvPr id="5" name="灯片编号占位符 4">
            <a:extLst>
              <a:ext uri="{FF2B5EF4-FFF2-40B4-BE49-F238E27FC236}">
                <a16:creationId xmlns:a16="http://schemas.microsoft.com/office/drawing/2014/main" id="{E87C4612-4EB0-495C-BBF1-F8CD944470F6}"/>
              </a:ext>
            </a:extLst>
          </p:cNvPr>
          <p:cNvSpPr>
            <a:spLocks noGrp="1"/>
          </p:cNvSpPr>
          <p:nvPr>
            <p:ph type="sldNum" sz="quarter" idx="12"/>
          </p:nvPr>
        </p:nvSpPr>
        <p:spPr/>
        <p:txBody>
          <a:bodyPr/>
          <a:lstStyle/>
          <a:p>
            <a:fld id="{6BC75769-3728-465F-A30C-4D6371F8AD87}" type="slidenum">
              <a:rPr lang="zh-CN" altLang="en-US" smtClean="0"/>
              <a:t>7</a:t>
            </a:fld>
            <a:endParaRPr lang="zh-CN" altLang="en-US"/>
          </a:p>
        </p:txBody>
      </p:sp>
    </p:spTree>
    <p:extLst>
      <p:ext uri="{BB962C8B-B14F-4D97-AF65-F5344CB8AC3E}">
        <p14:creationId xmlns:p14="http://schemas.microsoft.com/office/powerpoint/2010/main" val="396641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4E7FC5-62EC-434A-9C64-918F2D4EE335}"/>
              </a:ext>
            </a:extLst>
          </p:cNvPr>
          <p:cNvSpPr txBox="1"/>
          <p:nvPr/>
        </p:nvSpPr>
        <p:spPr>
          <a:xfrm>
            <a:off x="1730327" y="738553"/>
            <a:ext cx="10213146" cy="507831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安全扫描（融入生产级容器云、自动触发）</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属性</a:t>
            </a:r>
            <a:r>
              <a:rPr lang="zh-CN" altLang="zh-CN" sz="2400" dirty="0">
                <a:latin typeface="楷体" panose="02010609060101010101" pitchFamily="49" charset="-122"/>
                <a:ea typeface="楷体" panose="02010609060101010101" pitchFamily="49" charset="-122"/>
              </a:rPr>
              <a:t>文件列表</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安装的</a:t>
            </a:r>
            <a:r>
              <a:rPr lang="zh-CN" altLang="zh-CN" sz="2400" dirty="0">
                <a:latin typeface="楷体" panose="02010609060101010101" pitchFamily="49" charset="-122"/>
                <a:ea typeface="楷体" panose="02010609060101010101" pitchFamily="49" charset="-122"/>
              </a:rPr>
              <a:t>软件包列表</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操作系统信息</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·docker</a:t>
            </a:r>
            <a:r>
              <a:rPr lang="zh-CN" altLang="en-US" sz="2400" dirty="0">
                <a:latin typeface="楷体" panose="02010609060101010101" pitchFamily="49" charset="-122"/>
                <a:ea typeface="楷体" panose="02010609060101010101" pitchFamily="49" charset="-122"/>
              </a:rPr>
              <a:t>检查和</a:t>
            </a:r>
            <a:r>
              <a:rPr lang="zh-CN" altLang="zh-CN" sz="2400" dirty="0">
                <a:latin typeface="楷体" panose="02010609060101010101" pitchFamily="49" charset="-122"/>
                <a:ea typeface="楷体" panose="02010609060101010101" pitchFamily="49" charset="-122"/>
              </a:rPr>
              <a:t>历史记录</a:t>
            </a:r>
            <a:endParaRPr lang="en-US" altLang="zh-CN" sz="2400"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l"/>
            </a:pPr>
            <a:r>
              <a:rPr lang="zh-CN" altLang="en-US" sz="2400" dirty="0">
                <a:latin typeface="楷体" panose="02010609060101010101" pitchFamily="49" charset="-122"/>
                <a:ea typeface="楷体" panose="02010609060101010101" pitchFamily="49" charset="-122"/>
              </a:rPr>
              <a:t>镜像来源</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·docker hub</a:t>
            </a:r>
          </a:p>
          <a:p>
            <a:pPr>
              <a:lnSpc>
                <a:spcPct val="150000"/>
              </a:lnSpc>
            </a:pPr>
            <a:r>
              <a:rPr lang="en-US" altLang="zh-CN" sz="2400" dirty="0">
                <a:latin typeface="楷体" panose="02010609060101010101" pitchFamily="49" charset="-122"/>
                <a:ea typeface="楷体" panose="02010609060101010101" pitchFamily="49" charset="-122"/>
              </a:rPr>
              <a:t>  ·IBM</a:t>
            </a:r>
            <a:r>
              <a:rPr lang="zh-CN" altLang="zh-CN" sz="2400" dirty="0">
                <a:latin typeface="楷体" panose="02010609060101010101" pitchFamily="49" charset="-122"/>
                <a:ea typeface="楷体" panose="02010609060101010101" pitchFamily="49" charset="-122"/>
              </a:rPr>
              <a:t>官方的镜像</a:t>
            </a:r>
            <a:endParaRPr lang="en-US" altLang="zh-CN" sz="2400" dirty="0">
              <a:latin typeface="楷体" panose="02010609060101010101" pitchFamily="49" charset="-122"/>
              <a:ea typeface="楷体" panose="02010609060101010101" pitchFamily="49" charset="-122"/>
            </a:endParaRPr>
          </a:p>
          <a:p>
            <a:pPr>
              <a:lnSpc>
                <a:spcPct val="150000"/>
              </a:lnSpc>
            </a:pPr>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用户自己创建</a:t>
            </a:r>
            <a:r>
              <a:rPr lang="zh-CN" altLang="en-US" sz="2400" dirty="0">
                <a:latin typeface="楷体" panose="02010609060101010101" pitchFamily="49" charset="-122"/>
                <a:ea typeface="楷体" panose="02010609060101010101" pitchFamily="49" charset="-122"/>
              </a:rPr>
              <a:t>的</a:t>
            </a:r>
            <a:r>
              <a:rPr lang="zh-CN" altLang="zh-CN" sz="2400" dirty="0">
                <a:latin typeface="楷体" panose="02010609060101010101" pitchFamily="49" charset="-122"/>
                <a:ea typeface="楷体" panose="02010609060101010101" pitchFamily="49" charset="-122"/>
              </a:rPr>
              <a:t>镜像</a:t>
            </a:r>
            <a:endParaRPr lang="zh-CN" altLang="en-US" sz="2400" dirty="0">
              <a:latin typeface="楷体" panose="02010609060101010101" pitchFamily="49" charset="-122"/>
              <a:ea typeface="楷体" panose="02010609060101010101" pitchFamily="49" charset="-122"/>
            </a:endParaRPr>
          </a:p>
        </p:txBody>
      </p:sp>
      <p:sp>
        <p:nvSpPr>
          <p:cNvPr id="5" name="灯片编号占位符 4">
            <a:extLst>
              <a:ext uri="{FF2B5EF4-FFF2-40B4-BE49-F238E27FC236}">
                <a16:creationId xmlns:a16="http://schemas.microsoft.com/office/drawing/2014/main" id="{A45D8846-15A2-4C23-B768-B1E3FEF10609}"/>
              </a:ext>
            </a:extLst>
          </p:cNvPr>
          <p:cNvSpPr>
            <a:spLocks noGrp="1"/>
          </p:cNvSpPr>
          <p:nvPr>
            <p:ph type="sldNum" sz="quarter" idx="12"/>
          </p:nvPr>
        </p:nvSpPr>
        <p:spPr/>
        <p:txBody>
          <a:bodyPr/>
          <a:lstStyle/>
          <a:p>
            <a:fld id="{6BC75769-3728-465F-A30C-4D6371F8AD87}" type="slidenum">
              <a:rPr lang="zh-CN" altLang="en-US" smtClean="0"/>
              <a:t>8</a:t>
            </a:fld>
            <a:endParaRPr lang="zh-CN" altLang="en-US"/>
          </a:p>
        </p:txBody>
      </p:sp>
    </p:spTree>
    <p:extLst>
      <p:ext uri="{BB962C8B-B14F-4D97-AF65-F5344CB8AC3E}">
        <p14:creationId xmlns:p14="http://schemas.microsoft.com/office/powerpoint/2010/main" val="182283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DB5EED-AA19-41A7-9EFF-6D3F3D35244D}"/>
              </a:ext>
            </a:extLst>
          </p:cNvPr>
          <p:cNvPicPr>
            <a:picLocks noChangeAspect="1"/>
          </p:cNvPicPr>
          <p:nvPr/>
        </p:nvPicPr>
        <p:blipFill>
          <a:blip r:embed="rId2"/>
          <a:stretch>
            <a:fillRect/>
          </a:stretch>
        </p:blipFill>
        <p:spPr>
          <a:xfrm>
            <a:off x="6596962" y="467313"/>
            <a:ext cx="5019048" cy="5895238"/>
          </a:xfrm>
          <a:prstGeom prst="rect">
            <a:avLst/>
          </a:prstGeom>
        </p:spPr>
      </p:pic>
      <p:sp>
        <p:nvSpPr>
          <p:cNvPr id="4" name="文本框 3">
            <a:extLst>
              <a:ext uri="{FF2B5EF4-FFF2-40B4-BE49-F238E27FC236}">
                <a16:creationId xmlns:a16="http://schemas.microsoft.com/office/drawing/2014/main" id="{8391BA6A-BE58-43CC-AA3C-D360C98F40F1}"/>
              </a:ext>
            </a:extLst>
          </p:cNvPr>
          <p:cNvSpPr txBox="1"/>
          <p:nvPr/>
        </p:nvSpPr>
        <p:spPr>
          <a:xfrm>
            <a:off x="675248" y="467313"/>
            <a:ext cx="5739619" cy="590931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合规性检查（</a:t>
            </a:r>
            <a:r>
              <a:rPr lang="en-US" altLang="zh-CN" sz="2800" dirty="0">
                <a:latin typeface="楷体" panose="02010609060101010101" pitchFamily="49" charset="-122"/>
                <a:ea typeface="楷体" panose="02010609060101010101" pitchFamily="49" charset="-122"/>
              </a:rPr>
              <a:t>IBM</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密码限制（规则</a:t>
            </a:r>
            <a:r>
              <a:rPr lang="en-US" altLang="zh-CN" sz="2800" dirty="0">
                <a:latin typeface="楷体" panose="02010609060101010101" pitchFamily="49" charset="-122"/>
                <a:ea typeface="楷体" panose="02010609060101010101" pitchFamily="49" charset="-122"/>
              </a:rPr>
              <a:t>2B-D</a:t>
            </a:r>
            <a:r>
              <a:rPr lang="zh-CN" altLang="zh-CN"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文件系统完整性</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远程访问包（规则</a:t>
            </a:r>
            <a:r>
              <a:rPr lang="en-US" altLang="zh-CN" sz="2800" dirty="0">
                <a:latin typeface="楷体" panose="02010609060101010101" pitchFamily="49" charset="-122"/>
                <a:ea typeface="楷体" panose="02010609060101010101" pitchFamily="49" charset="-122"/>
              </a:rPr>
              <a:t>9A-G</a:t>
            </a:r>
            <a:r>
              <a:rPr lang="zh-CN" altLang="zh-CN"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SSH</a:t>
            </a:r>
            <a:r>
              <a:rPr lang="zh-CN" altLang="en-US" sz="2800" dirty="0">
                <a:solidFill>
                  <a:srgbClr val="FF0000"/>
                </a:solidFill>
                <a:latin typeface="楷体" panose="02010609060101010101" pitchFamily="49" charset="-122"/>
                <a:ea typeface="楷体" panose="02010609060101010101" pitchFamily="49" charset="-122"/>
              </a:rPr>
              <a:t>相关规则：</a:t>
            </a:r>
            <a:r>
              <a:rPr lang="en-US" altLang="zh-CN" sz="2800" dirty="0">
                <a:solidFill>
                  <a:srgbClr val="FF0000"/>
                </a:solidFill>
                <a:latin typeface="楷体" panose="02010609060101010101" pitchFamily="49" charset="-122"/>
                <a:ea typeface="楷体" panose="02010609060101010101" pitchFamily="49" charset="-122"/>
              </a:rPr>
              <a:t>9A</a:t>
            </a:r>
            <a:r>
              <a:rPr lang="zh-CN" altLang="zh-CN"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9E</a:t>
            </a:r>
            <a:r>
              <a:rPr lang="zh-CN" altLang="zh-CN"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9F</a:t>
            </a:r>
            <a:r>
              <a:rPr lang="zh-CN" altLang="zh-CN" sz="2800" dirty="0">
                <a:solidFill>
                  <a:srgbClr val="FF0000"/>
                </a:solidFill>
                <a:latin typeface="楷体" panose="02010609060101010101" pitchFamily="49" charset="-122"/>
                <a:ea typeface="楷体" panose="02010609060101010101" pitchFamily="49" charset="-122"/>
              </a:rPr>
              <a:t>和</a:t>
            </a:r>
            <a:r>
              <a:rPr lang="en-US" altLang="zh-CN" sz="2800" dirty="0">
                <a:solidFill>
                  <a:srgbClr val="FF0000"/>
                </a:solidFill>
                <a:latin typeface="楷体" panose="02010609060101010101" pitchFamily="49" charset="-122"/>
                <a:ea typeface="楷体" panose="02010609060101010101" pitchFamily="49" charset="-122"/>
              </a:rPr>
              <a:t>9G</a:t>
            </a:r>
          </a:p>
          <a:p>
            <a:pPr marL="457200" indent="-457200">
              <a:lnSpc>
                <a:spcPct val="150000"/>
              </a:lnSpc>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软件包漏洞检查（</a:t>
            </a:r>
            <a:r>
              <a:rPr lang="en-US" altLang="zh-CN" sz="2800" dirty="0">
                <a:latin typeface="楷体" panose="02010609060101010101" pitchFamily="49" charset="-122"/>
                <a:ea typeface="楷体" panose="02010609060101010101" pitchFamily="49" charset="-122"/>
              </a:rPr>
              <a:t>NVD</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  ·CVE ID</a:t>
            </a:r>
          </a:p>
          <a:p>
            <a:pPr>
              <a:lnSpc>
                <a:spcPct val="150000"/>
              </a:lnSpc>
            </a:pPr>
            <a:r>
              <a:rPr lang="en-US" altLang="zh-CN" sz="2800"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受</a:t>
            </a:r>
            <a:r>
              <a:rPr lang="zh-CN" altLang="en-US" sz="2800" dirty="0">
                <a:latin typeface="楷体" panose="02010609060101010101" pitchFamily="49" charset="-122"/>
                <a:ea typeface="楷体" panose="02010609060101010101" pitchFamily="49" charset="-122"/>
              </a:rPr>
              <a:t>漏洞</a:t>
            </a:r>
            <a:r>
              <a:rPr lang="zh-CN" altLang="zh-CN" sz="2800" dirty="0">
                <a:latin typeface="楷体" panose="02010609060101010101" pitchFamily="49" charset="-122"/>
                <a:ea typeface="楷体" panose="02010609060101010101" pitchFamily="49" charset="-122"/>
              </a:rPr>
              <a:t>影响特定版本的产品</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重复扫描</a:t>
            </a:r>
            <a:endParaRPr lang="en-US" altLang="zh-CN" sz="2800" dirty="0">
              <a:latin typeface="楷体" panose="02010609060101010101" pitchFamily="49" charset="-122"/>
              <a:ea typeface="楷体" panose="02010609060101010101" pitchFamily="49" charset="-122"/>
            </a:endParaRPr>
          </a:p>
        </p:txBody>
      </p:sp>
      <p:sp>
        <p:nvSpPr>
          <p:cNvPr id="6" name="灯片编号占位符 5">
            <a:extLst>
              <a:ext uri="{FF2B5EF4-FFF2-40B4-BE49-F238E27FC236}">
                <a16:creationId xmlns:a16="http://schemas.microsoft.com/office/drawing/2014/main" id="{78A6435D-D56F-4C88-A365-A8EBDC039A69}"/>
              </a:ext>
            </a:extLst>
          </p:cNvPr>
          <p:cNvSpPr>
            <a:spLocks noGrp="1"/>
          </p:cNvSpPr>
          <p:nvPr>
            <p:ph type="sldNum" sz="quarter" idx="12"/>
          </p:nvPr>
        </p:nvSpPr>
        <p:spPr/>
        <p:txBody>
          <a:bodyPr/>
          <a:lstStyle/>
          <a:p>
            <a:fld id="{6BC75769-3728-465F-A30C-4D6371F8AD87}" type="slidenum">
              <a:rPr lang="zh-CN" altLang="en-US" smtClean="0"/>
              <a:t>9</a:t>
            </a:fld>
            <a:endParaRPr lang="zh-CN" altLang="en-US"/>
          </a:p>
        </p:txBody>
      </p:sp>
    </p:spTree>
    <p:extLst>
      <p:ext uri="{BB962C8B-B14F-4D97-AF65-F5344CB8AC3E}">
        <p14:creationId xmlns:p14="http://schemas.microsoft.com/office/powerpoint/2010/main" val="21287626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1192</Words>
  <Application>Microsoft Office PowerPoint</Application>
  <PresentationFormat>宽屏</PresentationFormat>
  <Paragraphs>144</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楷体</vt:lpstr>
      <vt:lpstr>Arial</vt:lpstr>
      <vt:lpstr>Wingdings</vt:lpstr>
      <vt:lpstr>Office 主题​​</vt:lpstr>
      <vt:lpstr>认识在云中使容器的安全隐患 Understanding Security Implications  of Using Containers in the Cloud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认识在云中使容器的安全隐患</dc:title>
  <dc:creator>KJ Z</dc:creator>
  <cp:lastModifiedBy>KJ Z</cp:lastModifiedBy>
  <cp:revision>37</cp:revision>
  <dcterms:created xsi:type="dcterms:W3CDTF">2017-10-25T03:37:11Z</dcterms:created>
  <dcterms:modified xsi:type="dcterms:W3CDTF">2017-11-13T04:57:40Z</dcterms:modified>
</cp:coreProperties>
</file>