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80" r:id="rId13"/>
    <p:sldId id="269" r:id="rId14"/>
    <p:sldId id="267" r:id="rId15"/>
    <p:sldId id="268" r:id="rId16"/>
    <p:sldId id="270" r:id="rId17"/>
    <p:sldId id="281" r:id="rId18"/>
    <p:sldId id="282" r:id="rId19"/>
    <p:sldId id="283" r:id="rId20"/>
    <p:sldId id="272" r:id="rId21"/>
    <p:sldId id="273" r:id="rId22"/>
    <p:sldId id="287" r:id="rId23"/>
    <p:sldId id="288" r:id="rId24"/>
    <p:sldId id="274" r:id="rId25"/>
    <p:sldId id="275" r:id="rId26"/>
    <p:sldId id="289" r:id="rId27"/>
    <p:sldId id="276" r:id="rId28"/>
    <p:sldId id="271" r:id="rId29"/>
    <p:sldId id="277" r:id="rId30"/>
    <p:sldId id="278" r:id="rId31"/>
    <p:sldId id="279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9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09CA-484E-4864-A621-7839225C86C2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4129-A39D-4CB5-9CC5-6E5BD2709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1074"/>
            <a:ext cx="9144000" cy="3078889"/>
          </a:xfrm>
        </p:spPr>
        <p:txBody>
          <a:bodyPr>
            <a:normAutofit/>
          </a:bodyPr>
          <a:lstStyle/>
          <a:p>
            <a:r>
              <a:rPr lang="en-US" altLang="zh-CN" sz="4400" b="1" dirty="0" err="1"/>
              <a:t>Memshare</a:t>
            </a:r>
            <a:r>
              <a:rPr lang="en-US" altLang="zh-CN" sz="4400" b="1" dirty="0"/>
              <a:t>: a Dynamic Multi-tenant</a:t>
            </a:r>
            <a:br>
              <a:rPr lang="en-US" altLang="zh-CN" sz="4400" b="1" dirty="0"/>
            </a:br>
            <a:r>
              <a:rPr lang="en-US" altLang="zh-CN" sz="4400" b="1" dirty="0"/>
              <a:t>Key-value Cache</a:t>
            </a:r>
            <a:r>
              <a:rPr lang="en-US" altLang="zh-CN" sz="44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组成员：陈墨（主讲人）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肖祖安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谌美玲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5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提出一个新的系统：</a:t>
            </a:r>
            <a:r>
              <a:rPr lang="en-US" altLang="zh-CN" dirty="0" err="1" smtClean="0"/>
              <a:t>Memshare</a:t>
            </a:r>
            <a:endParaRPr lang="en-US" altLang="zh-CN" dirty="0" smtClean="0"/>
          </a:p>
          <a:p>
            <a:r>
              <a:rPr lang="zh-CN" altLang="en-US" dirty="0"/>
              <a:t>它</a:t>
            </a:r>
            <a:r>
              <a:rPr lang="zh-CN" altLang="en-US" dirty="0" smtClean="0"/>
              <a:t>具有如下特性：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优化内存分配，提高全局命中率（根本目的）；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提供最低内存分配保证以及性能隔离（基本要求）；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应用之间内存分配；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估计应用的命中率曲线梯度，以决定将回收的空闲内存分配给</a:t>
            </a:r>
            <a:r>
              <a:rPr lang="zh-CN" altLang="en-US" b="1" dirty="0" smtClean="0"/>
              <a:t>最需要</a:t>
            </a:r>
            <a:r>
              <a:rPr lang="zh-CN" altLang="en-US" dirty="0" smtClean="0"/>
              <a:t>内存的那个应用；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4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457" y="1136469"/>
            <a:ext cx="10635343" cy="5040494"/>
          </a:xfrm>
        </p:spPr>
        <p:txBody>
          <a:bodyPr/>
          <a:lstStyle/>
          <a:p>
            <a:r>
              <a:rPr lang="zh-CN" altLang="en-US" dirty="0" smtClean="0"/>
              <a:t>为实现内存空间在应用间灵活转移，提出</a:t>
            </a:r>
            <a:r>
              <a:rPr lang="en-US" altLang="zh-CN" dirty="0" smtClean="0"/>
              <a:t>log-structure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38" y="5071565"/>
            <a:ext cx="8973395" cy="15657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35" y="1750424"/>
            <a:ext cx="5423371" cy="2325188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016137" y="4284617"/>
            <a:ext cx="574766" cy="786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425" y="3702161"/>
            <a:ext cx="2952381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09366" cy="784406"/>
          </a:xfrm>
        </p:spPr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9532"/>
            <a:ext cx="9711886" cy="1397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2651761"/>
            <a:ext cx="97118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-</a:t>
            </a:r>
            <a:r>
              <a:rPr lang="zh-CN" altLang="en-US" sz="2800" dirty="0" smtClean="0"/>
              <a:t>所有新加入的</a:t>
            </a:r>
            <a:r>
              <a:rPr lang="en-US" altLang="zh-CN" sz="2800" dirty="0" smtClean="0"/>
              <a:t>item</a:t>
            </a:r>
            <a:r>
              <a:rPr lang="zh-CN" altLang="en-US" sz="2800" dirty="0" smtClean="0"/>
              <a:t>都从</a:t>
            </a:r>
            <a:r>
              <a:rPr lang="en-US" altLang="zh-CN" sz="2800" dirty="0" smtClean="0"/>
              <a:t>head segment</a:t>
            </a:r>
            <a:r>
              <a:rPr lang="zh-CN" altLang="en-US" sz="2800" dirty="0" smtClean="0"/>
              <a:t>由前到后连续填充；</a:t>
            </a:r>
            <a:endParaRPr lang="en-US" altLang="zh-CN" sz="2800" dirty="0" smtClean="0"/>
          </a:p>
          <a:p>
            <a:r>
              <a:rPr lang="zh-CN" altLang="en-US" sz="2800" dirty="0" smtClean="0"/>
              <a:t>每当一个</a:t>
            </a:r>
            <a:r>
              <a:rPr lang="en-US" altLang="zh-CN" sz="2800" dirty="0" smtClean="0"/>
              <a:t>item</a:t>
            </a:r>
            <a:r>
              <a:rPr lang="zh-CN" altLang="en-US" sz="2800" dirty="0" smtClean="0"/>
              <a:t>加入到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中后，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表中的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值就指向其在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中的位置；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-</a:t>
            </a:r>
            <a:r>
              <a:rPr lang="zh-CN" altLang="en-US" sz="2800" dirty="0" smtClean="0"/>
              <a:t>当前</a:t>
            </a:r>
            <a:r>
              <a:rPr lang="en-US" altLang="zh-CN" sz="2800" dirty="0" smtClean="0"/>
              <a:t>head segment</a:t>
            </a:r>
            <a:r>
              <a:rPr lang="zh-CN" altLang="en-US" sz="2800" dirty="0" smtClean="0"/>
              <a:t>装满后，一个新的空</a:t>
            </a:r>
            <a:r>
              <a:rPr lang="en-US" altLang="zh-CN" sz="2800" dirty="0" smtClean="0"/>
              <a:t>segment</a:t>
            </a:r>
            <a:r>
              <a:rPr lang="zh-CN" altLang="en-US" sz="2800" dirty="0" smtClean="0"/>
              <a:t>被选中作为新</a:t>
            </a:r>
            <a:r>
              <a:rPr lang="en-US" altLang="zh-CN" sz="2800" dirty="0" smtClean="0"/>
              <a:t>head segment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特征：所有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item</a:t>
            </a:r>
            <a:r>
              <a:rPr lang="zh-CN" altLang="en-US" sz="2800" dirty="0" smtClean="0"/>
              <a:t>都</a:t>
            </a:r>
            <a:r>
              <a:rPr lang="zh-CN" altLang="en-US" sz="2800" b="1" dirty="0" smtClean="0"/>
              <a:t>混合</a:t>
            </a:r>
            <a:r>
              <a:rPr lang="zh-CN" altLang="en-US" sz="2800" dirty="0" smtClean="0"/>
              <a:t>在一起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Memshare</a:t>
            </a:r>
            <a:r>
              <a:rPr lang="zh-CN" altLang="en-US" dirty="0" smtClean="0"/>
              <a:t>模型：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预留内存：确保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最小的静态内存容量；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池化内存：除去分配给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静态内存后剩下的共享内存；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targetMem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reservedMem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pooledMem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4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基于上述内存组织结构，设计</a:t>
            </a:r>
            <a:r>
              <a:rPr lang="en-US" altLang="zh-CN" dirty="0" err="1" smtClean="0"/>
              <a:t>Memshare</a:t>
            </a:r>
            <a:r>
              <a:rPr lang="zh-CN" altLang="en-US" dirty="0" smtClean="0"/>
              <a:t>系统结构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15" y="2445414"/>
            <a:ext cx="3216480" cy="21396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17" y="2926080"/>
            <a:ext cx="1188959" cy="15414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68835" y="3200399"/>
            <a:ext cx="835782" cy="143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368835" y="4071256"/>
            <a:ext cx="835782" cy="143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5310553"/>
            <a:ext cx="3172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Arbiter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追踪每个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的状态；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估计命中率梯度；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为新的应用分配内存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94069" y="5295925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Cleaner:</a:t>
            </a:r>
            <a:r>
              <a:rPr lang="zh-CN" altLang="en-US" dirty="0" smtClean="0"/>
              <a:t>加强内存分配；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dirty="0" smtClean="0"/>
              <a:t>重新为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分配内存以压缩空闲空间；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dirty="0" smtClean="0"/>
              <a:t>回收空闲</a:t>
            </a:r>
            <a:r>
              <a:rPr lang="en-US" altLang="zh-CN" dirty="0" smtClean="0"/>
              <a:t>item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93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/>
          <a:lstStyle/>
          <a:p>
            <a:r>
              <a:rPr lang="en-US" altLang="zh-CN" dirty="0" smtClean="0"/>
              <a:t>Arbiter</a:t>
            </a:r>
            <a:r>
              <a:rPr lang="zh-CN" altLang="en-US" dirty="0" smtClean="0"/>
              <a:t>工作：</a:t>
            </a:r>
            <a:endParaRPr lang="en-US" altLang="zh-CN" dirty="0" smtClean="0"/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加入项都从同一个活跃</a:t>
            </a:r>
            <a:r>
              <a:rPr lang="en-US" altLang="zh-CN" dirty="0" smtClean="0"/>
              <a:t>head segment</a:t>
            </a:r>
            <a:r>
              <a:rPr lang="zh-CN" altLang="en-US" dirty="0" smtClean="0"/>
              <a:t>分配，从空块开始由前到后排；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一旦新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被添加到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表中该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值就指向其新分配的位置；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当一个块（</a:t>
            </a:r>
            <a:r>
              <a:rPr lang="en-US" altLang="zh-CN" dirty="0" smtClean="0"/>
              <a:t>1MB </a:t>
            </a:r>
            <a:r>
              <a:rPr lang="en-US" altLang="zh-CN" dirty="0"/>
              <a:t>segment</a:t>
            </a:r>
            <a:r>
              <a:rPr lang="zh-CN" altLang="en-US" dirty="0" smtClean="0"/>
              <a:t>）装满后，一个新空闲块被选中作为</a:t>
            </a:r>
            <a:r>
              <a:rPr lang="en-US" altLang="zh-CN" dirty="0" smtClean="0"/>
              <a:t>head segment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特点：所有应用的所有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都是混合在一起的。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61" y="4936578"/>
            <a:ext cx="7723809" cy="1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458" y="5457915"/>
            <a:ext cx="2095238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27910"/>
            <a:ext cx="10826931" cy="4949053"/>
          </a:xfrm>
        </p:spPr>
        <p:txBody>
          <a:bodyPr/>
          <a:lstStyle/>
          <a:p>
            <a:r>
              <a:rPr lang="en-US" altLang="zh-CN" dirty="0" smtClean="0"/>
              <a:t>cleaner</a:t>
            </a:r>
            <a:r>
              <a:rPr lang="zh-CN" altLang="en-US" dirty="0" smtClean="0"/>
              <a:t>工作：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当系统的自由块存储空间不足（</a:t>
            </a:r>
            <a:r>
              <a:rPr lang="en-US" altLang="zh-CN" dirty="0" smtClean="0"/>
              <a:t>&lt;1%</a:t>
            </a:r>
            <a:r>
              <a:rPr lang="zh-CN" altLang="en-US" dirty="0"/>
              <a:t> </a:t>
            </a:r>
            <a:r>
              <a:rPr lang="en-US" altLang="zh-CN" dirty="0" smtClean="0"/>
              <a:t>of total DRAM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cleaner</a:t>
            </a:r>
            <a:r>
              <a:rPr lang="zh-CN" altLang="en-US" dirty="0" smtClean="0"/>
              <a:t>程序启动；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从使用过多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内存的应用中回收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的存储空间压缩成完整的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（需要对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进行移动）；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</a:t>
            </a:r>
            <a:r>
              <a:rPr lang="zh-CN" altLang="en-US" dirty="0" smtClean="0"/>
              <a:t>工作在多个通道并行，每个通道处理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，至多输出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，释放至少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个空闲</a:t>
            </a:r>
            <a:r>
              <a:rPr lang="en-US" altLang="zh-CN" dirty="0" smtClean="0"/>
              <a:t>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0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158" y="365124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回收过程（</a:t>
            </a:r>
            <a:r>
              <a:rPr lang="en-US" altLang="zh-CN" dirty="0" smtClean="0"/>
              <a:t>n=2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58" y="1178906"/>
            <a:ext cx="4784651" cy="171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27" y="943428"/>
            <a:ext cx="5203038" cy="194862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613991" y="1765005"/>
            <a:ext cx="659218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227" y="3717750"/>
            <a:ext cx="5203038" cy="1854924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8752114" y="2892055"/>
            <a:ext cx="287383" cy="687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58" y="3717750"/>
            <a:ext cx="4784651" cy="1854924"/>
          </a:xfrm>
          <a:prstGeom prst="rect">
            <a:avLst/>
          </a:prstGeom>
        </p:spPr>
      </p:pic>
      <p:sp>
        <p:nvSpPr>
          <p:cNvPr id="15" name="左箭头 14"/>
          <p:cNvSpPr/>
          <p:nvPr/>
        </p:nvSpPr>
        <p:spPr>
          <a:xfrm>
            <a:off x="5613992" y="4598126"/>
            <a:ext cx="659218" cy="2351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000" y="6079320"/>
            <a:ext cx="2800000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457" y="365126"/>
            <a:ext cx="10635343" cy="719091"/>
          </a:xfrm>
        </p:spPr>
        <p:txBody>
          <a:bodyPr/>
          <a:lstStyle/>
          <a:p>
            <a:r>
              <a:rPr lang="zh-CN" altLang="en-US" dirty="0" smtClean="0"/>
              <a:t>回收策略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8537"/>
                <a:ext cx="11218817" cy="4818426"/>
              </a:xfrm>
            </p:spPr>
            <p:txBody>
              <a:bodyPr/>
              <a:lstStyle/>
              <a:p>
                <a:r>
                  <a:rPr lang="zh-CN" altLang="en-US" dirty="0" smtClean="0"/>
                  <a:t>定义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app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target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Mem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app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actualMem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app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rank</a:t>
                </a:r>
                <a:r>
                  <a:rPr lang="zh-CN" altLang="en-US" sz="1400" dirty="0" smtClean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1400" dirty="0" smtClean="0">
                    <a:latin typeface="Cambria Math" panose="02040503050406030204" pitchFamily="18" charset="0"/>
                  </a:rPr>
                  <a:t>LRU</a:t>
                </a:r>
                <a:r>
                  <a:rPr lang="zh-CN" altLang="en-US" sz="1400" dirty="0" smtClean="0">
                    <a:latin typeface="Cambria Math" panose="02040503050406030204" pitchFamily="18" charset="0"/>
                  </a:rPr>
                  <a:t>）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=last access time</a:t>
                </a:r>
              </a:p>
              <a:p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根据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max need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max rank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进行回收。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每次在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need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值最大的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app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中，按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rank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降序挑选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item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进行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relocate</a:t>
                </a:r>
              </a:p>
              <a:p>
                <a:pPr marL="457200" lvl="1" indent="0">
                  <a:buNone/>
                </a:pP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8537"/>
                <a:ext cx="11218817" cy="4818426"/>
              </a:xfrm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zh-CN" altLang="en-US" dirty="0" smtClean="0"/>
              <a:t>回收过程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2497"/>
            <a:ext cx="5014956" cy="254909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100354" y="2873829"/>
            <a:ext cx="783772" cy="40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0114"/>
            <a:ext cx="4679676" cy="2377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186" y="1452497"/>
            <a:ext cx="4386614" cy="25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Stanford university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Asaf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Cidon</a:t>
            </a:r>
            <a:endParaRPr lang="en-US" altLang="zh-CN" dirty="0" smtClean="0"/>
          </a:p>
          <a:p>
            <a:r>
              <a:rPr lang="en-US" altLang="zh-CN" dirty="0" smtClean="0"/>
              <a:t>University of </a:t>
            </a:r>
            <a:r>
              <a:rPr lang="en-US" altLang="zh-CN" dirty="0"/>
              <a:t>U</a:t>
            </a:r>
            <a:r>
              <a:rPr lang="en-US" altLang="zh-CN" dirty="0" smtClean="0"/>
              <a:t>tah</a:t>
            </a:r>
            <a:r>
              <a:rPr lang="zh-CN" altLang="en-US" dirty="0" smtClean="0"/>
              <a:t>：</a:t>
            </a:r>
            <a:r>
              <a:rPr lang="en-US" altLang="zh-CN" dirty="0"/>
              <a:t>Stephen M. Rumble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Ryan </a:t>
            </a:r>
            <a:r>
              <a:rPr lang="en-US" altLang="zh-CN" dirty="0" smtClean="0"/>
              <a:t>Stutsman</a:t>
            </a:r>
          </a:p>
          <a:p>
            <a:r>
              <a:rPr lang="en-US" altLang="zh-CN" dirty="0" smtClean="0"/>
              <a:t>Google 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/>
              <a:t>Stephen M. Rumble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6228" cy="761926"/>
          </a:xfrm>
        </p:spPr>
        <p:txBody>
          <a:bodyPr/>
          <a:lstStyle/>
          <a:p>
            <a:r>
              <a:rPr lang="zh-CN" altLang="en-US" dirty="0" smtClean="0"/>
              <a:t>系统的共享模型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en-US" altLang="zh-CN" dirty="0" err="1" smtClean="0"/>
              <a:t>targetMem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r>
              <a:rPr lang="en-US" altLang="zh-CN" dirty="0"/>
              <a:t> = </a:t>
            </a:r>
            <a:r>
              <a:rPr lang="en-US" altLang="zh-CN" dirty="0" err="1"/>
              <a:t>reservedMem</a:t>
            </a:r>
            <a:r>
              <a:rPr lang="en-US" altLang="zh-CN" dirty="0"/>
              <a:t>  + </a:t>
            </a:r>
            <a:r>
              <a:rPr lang="en-US" altLang="zh-CN" dirty="0" err="1" smtClean="0"/>
              <a:t>pooledMem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zh-CN" altLang="en-US" dirty="0" smtClean="0"/>
              <a:t>满足 </a:t>
            </a:r>
            <a:r>
              <a:rPr lang="en-US" altLang="zh-CN" dirty="0" err="1" smtClean="0"/>
              <a:t>targetMem</a:t>
            </a:r>
            <a:r>
              <a:rPr lang="zh-CN" altLang="en-US" dirty="0" smtClean="0"/>
              <a:t>不小于</a:t>
            </a:r>
            <a:r>
              <a:rPr lang="en-US" altLang="zh-CN" dirty="0" err="1" smtClean="0"/>
              <a:t>reservedMem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pooledMem</a:t>
            </a:r>
            <a:r>
              <a:rPr lang="zh-CN" altLang="en-US" dirty="0" smtClean="0"/>
              <a:t>分配给</a:t>
            </a:r>
            <a:r>
              <a:rPr lang="zh-CN" altLang="en-US" b="1" dirty="0" smtClean="0"/>
              <a:t>性能收益最高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来提高全局性能指标，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因此需要估计每个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的命中率曲线，根据该曲线来决定。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web cache</a:t>
            </a:r>
            <a:r>
              <a:rPr lang="zh-CN" altLang="en-US" dirty="0" smtClean="0"/>
              <a:t>中估计每个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的命中率曲线花销很大，准确率低，因此采用</a:t>
            </a:r>
            <a:r>
              <a:rPr lang="en-US" altLang="zh-CN" dirty="0" smtClean="0"/>
              <a:t>(shadow queue)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zh-CN" altLang="en-US" dirty="0" smtClean="0"/>
              <a:t>系统的共享模型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968"/>
            <a:ext cx="10515600" cy="4815995"/>
          </a:xfrm>
        </p:spPr>
        <p:txBody>
          <a:bodyPr/>
          <a:lstStyle/>
          <a:p>
            <a:r>
              <a:rPr lang="en-US" altLang="zh-CN" dirty="0" smtClean="0"/>
              <a:t>Shadow 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的一种延伸，只存储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值不存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都有自己的</a:t>
            </a:r>
            <a:r>
              <a:rPr lang="en-US" altLang="zh-CN" dirty="0" smtClean="0"/>
              <a:t>shadow queue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作用：大致估计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的命中率曲线梯度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使用举例：</a:t>
            </a:r>
            <a:r>
              <a:rPr lang="en-US" altLang="zh-CN" dirty="0" smtClean="0"/>
              <a:t>app A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中，其</a:t>
            </a:r>
            <a:r>
              <a:rPr lang="en-US" altLang="zh-CN" dirty="0" smtClean="0"/>
              <a:t>shadow queue</a:t>
            </a:r>
            <a:r>
              <a:rPr lang="zh-CN" altLang="en-US" dirty="0" smtClean="0"/>
              <a:t>可装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，若一次访问在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中没命中，在</a:t>
            </a:r>
            <a:r>
              <a:rPr lang="en-US" altLang="zh-CN" dirty="0" smtClean="0"/>
              <a:t>shadow queue</a:t>
            </a:r>
            <a:r>
              <a:rPr lang="zh-CN" altLang="en-US" dirty="0" smtClean="0"/>
              <a:t>中命中，这意味着再分配给</a:t>
            </a:r>
            <a:r>
              <a:rPr lang="en-US" altLang="zh-CN" dirty="0" smtClean="0"/>
              <a:t>app A 1000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存储空间，在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中就会命中。</a:t>
            </a:r>
            <a:endParaRPr lang="en-US" altLang="zh-CN" dirty="0" smtClean="0"/>
          </a:p>
          <a:p>
            <a:r>
              <a:rPr lang="en-US" altLang="zh-CN" dirty="0" smtClean="0"/>
              <a:t>Shadow queue</a:t>
            </a:r>
            <a:r>
              <a:rPr lang="zh-CN" altLang="en-US" dirty="0" smtClean="0"/>
              <a:t>中命中越多，其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内存需求越大！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zh-CN" altLang="en-US" dirty="0"/>
              <a:t>分配</a:t>
            </a:r>
            <a:r>
              <a:rPr lang="en-US" altLang="zh-CN" b="1" dirty="0" smtClean="0"/>
              <a:t>Pooled memory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28" y="1780216"/>
            <a:ext cx="4775163" cy="47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r>
              <a:rPr lang="zh-CN" altLang="en-US" dirty="0" smtClean="0"/>
              <a:t>实验验证：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8" y="2257262"/>
            <a:ext cx="4530305" cy="21635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95" y="2257262"/>
            <a:ext cx="4399870" cy="21635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5146158"/>
            <a:ext cx="99644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实验表明：</a:t>
            </a:r>
            <a:r>
              <a:rPr lang="en-US" altLang="zh-CN" sz="2800" dirty="0" err="1" smtClean="0"/>
              <a:t>Memshare</a:t>
            </a:r>
            <a:r>
              <a:rPr lang="zh-CN" altLang="en-US" sz="2800" dirty="0" smtClean="0"/>
              <a:t>共享模型性能优于其他系统！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/>
          <a:lstStyle/>
          <a:p>
            <a:r>
              <a:rPr lang="zh-CN" altLang="en-US" dirty="0" smtClean="0"/>
              <a:t>分配优先级（</a:t>
            </a:r>
            <a:r>
              <a:rPr lang="en-US" altLang="zh-CN" dirty="0" smtClean="0"/>
              <a:t>allocation priority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确定优先级目的：根据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对内存需求的紧迫程度来分配内存；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实现：为不同的应用分配不同的</a:t>
            </a:r>
            <a:r>
              <a:rPr lang="en-US" altLang="zh-CN" dirty="0" smtClean="0"/>
              <a:t>shadow queue credit size</a:t>
            </a:r>
            <a:r>
              <a:rPr lang="zh-CN" altLang="en-US" dirty="0" smtClean="0"/>
              <a:t>。当一个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        credit size</a:t>
            </a:r>
            <a:r>
              <a:rPr lang="zh-CN" altLang="en-US" dirty="0" smtClean="0"/>
              <a:t>大于其他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的时候，该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可更快获得存储空间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73" y="3405551"/>
            <a:ext cx="6498496" cy="17691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7817309" y="4767941"/>
            <a:ext cx="731520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48828" y="4648590"/>
            <a:ext cx="126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提高</a:t>
            </a:r>
            <a:r>
              <a:rPr lang="en-US" altLang="zh-CN" b="1" dirty="0" smtClean="0"/>
              <a:t>1.1%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43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291"/>
            <a:ext cx="5562599" cy="4661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b="1" dirty="0" smtClean="0"/>
              <a:t>reserved memory</a:t>
            </a:r>
            <a:r>
              <a:rPr lang="zh-CN" altLang="en-US" dirty="0" smtClean="0"/>
              <a:t>资源使用效率。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目的：防止</a:t>
            </a:r>
            <a:r>
              <a:rPr lang="en-US" altLang="zh-CN" dirty="0" smtClean="0"/>
              <a:t>reserved memory</a:t>
            </a:r>
            <a:r>
              <a:rPr lang="zh-CN" altLang="en-US" dirty="0" smtClean="0"/>
              <a:t>资源闲置（即拥有却不使用）。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手段：在不影响该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性能的前提下，通过使用</a:t>
            </a:r>
            <a:r>
              <a:rPr lang="en-US" altLang="zh-CN" dirty="0" smtClean="0"/>
              <a:t>idle memory tax</a:t>
            </a:r>
            <a:r>
              <a:rPr lang="zh-CN" altLang="en-US" dirty="0" smtClean="0"/>
              <a:t>来减少该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的获得的</a:t>
            </a:r>
            <a:r>
              <a:rPr lang="en-US" altLang="zh-CN" dirty="0" err="1" smtClean="0"/>
              <a:t>targetMem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08" y="1515291"/>
            <a:ext cx="4666992" cy="37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4975179"/>
          </a:xfrm>
        </p:spPr>
        <p:txBody>
          <a:bodyPr/>
          <a:lstStyle/>
          <a:p>
            <a:r>
              <a:rPr lang="zh-CN" altLang="en-US" dirty="0" smtClean="0"/>
              <a:t>下表描述了使用</a:t>
            </a:r>
            <a:r>
              <a:rPr lang="en-US" altLang="zh-CN" dirty="0" smtClean="0"/>
              <a:t>idle tax</a:t>
            </a:r>
            <a:r>
              <a:rPr lang="zh-CN" altLang="en-US" dirty="0" smtClean="0"/>
              <a:t>策略所获得的实验数据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条件：</a:t>
            </a:r>
            <a:r>
              <a:rPr lang="en-US" altLang="zh-CN" dirty="0" smtClean="0"/>
              <a:t>tax rate = 50% </a:t>
            </a:r>
            <a:r>
              <a:rPr lang="zh-CN" altLang="en-US" dirty="0" smtClean="0"/>
              <a:t> </a:t>
            </a:r>
            <a:r>
              <a:rPr lang="en-US" altLang="zh-CN" dirty="0" smtClean="0"/>
              <a:t>idle time =5 hours  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代表不同的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0" y="2934586"/>
            <a:ext cx="6911730" cy="30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86406" cy="6276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系统共享模型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极端情况：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taxRate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时，所有空闲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内存都可被重新分配；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taxRate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时，相当于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emcached</a:t>
            </a:r>
            <a:r>
              <a:rPr lang="zh-CN" altLang="en-US" dirty="0" smtClean="0"/>
              <a:t>的静态划分，闲置内存不可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使用。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当所有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都无闲置内存，都在竞争额外的内存资源，额外内存资源将根据</a:t>
            </a:r>
            <a:r>
              <a:rPr lang="en-US" altLang="zh-CN" dirty="0" err="1" smtClean="0"/>
              <a:t>reservedMem</a:t>
            </a:r>
            <a:r>
              <a:rPr lang="zh-CN" altLang="en-US" dirty="0" smtClean="0"/>
              <a:t>按比例分配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6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该系统由三部分组成：</a:t>
            </a:r>
            <a:r>
              <a:rPr lang="en-US" altLang="zh-CN" dirty="0" smtClean="0"/>
              <a:t>log-structure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cleaner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系统的基础上，用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实现的：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复用了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表，传输和请求处理部分；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实现了</a:t>
            </a:r>
            <a:r>
              <a:rPr lang="en-US" altLang="zh-CN" dirty="0" smtClean="0"/>
              <a:t>log-structured</a:t>
            </a:r>
            <a:r>
              <a:rPr lang="zh-CN" altLang="en-US" dirty="0" smtClean="0"/>
              <a:t>的内存分配器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Log</a:t>
            </a:r>
          </a:p>
          <a:p>
            <a:pPr lvl="1"/>
            <a:r>
              <a:rPr lang="zh-CN" altLang="en-US" smtClean="0"/>
              <a:t>代替了</a:t>
            </a:r>
            <a:r>
              <a:rPr lang="en-US" altLang="zh-CN" smtClean="0"/>
              <a:t>Memcached</a:t>
            </a:r>
            <a:r>
              <a:rPr lang="zh-CN" altLang="en-US" smtClean="0"/>
              <a:t>系统的</a:t>
            </a:r>
            <a:r>
              <a:rPr lang="en-US" altLang="zh-CN" smtClean="0"/>
              <a:t>slab allocator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提供了基本的</a:t>
            </a:r>
            <a:r>
              <a:rPr lang="en-US" altLang="zh-CN" smtClean="0"/>
              <a:t>alloc </a:t>
            </a:r>
            <a:r>
              <a:rPr lang="zh-CN" altLang="en-US" smtClean="0"/>
              <a:t>和</a:t>
            </a:r>
            <a:r>
              <a:rPr lang="en-US" altLang="zh-CN" smtClean="0"/>
              <a:t>free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/>
            <a:r>
              <a:rPr lang="en-US" altLang="zh-CN" smtClean="0"/>
              <a:t>Allocation</a:t>
            </a:r>
            <a:r>
              <a:rPr lang="zh-CN" altLang="en-US" smtClean="0"/>
              <a:t>时，系统从当前</a:t>
            </a:r>
            <a:r>
              <a:rPr lang="en-US" altLang="zh-CN" smtClean="0"/>
              <a:t>head segment</a:t>
            </a:r>
            <a:r>
              <a:rPr lang="zh-CN" altLang="en-US" smtClean="0"/>
              <a:t>返回指向该请求内存区的指针。当</a:t>
            </a:r>
            <a:r>
              <a:rPr lang="en-US" altLang="zh-CN" smtClean="0"/>
              <a:t>head segment</a:t>
            </a:r>
            <a:r>
              <a:rPr lang="zh-CN" altLang="en-US" smtClean="0"/>
              <a:t>剩余区域不满足请求大小时，重新选择</a:t>
            </a:r>
            <a:r>
              <a:rPr lang="en-US" altLang="zh-CN" smtClean="0"/>
              <a:t>head segmen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当没有空闲</a:t>
            </a:r>
            <a:r>
              <a:rPr lang="en-US" altLang="zh-CN" smtClean="0"/>
              <a:t>segment</a:t>
            </a:r>
            <a:r>
              <a:rPr lang="zh-CN" altLang="en-US" smtClean="0"/>
              <a:t>时，线程堵塞，</a:t>
            </a:r>
            <a:r>
              <a:rPr lang="en-US" altLang="zh-CN" smtClean="0"/>
              <a:t>cleaner</a:t>
            </a:r>
            <a:r>
              <a:rPr lang="zh-CN" altLang="en-US" smtClean="0"/>
              <a:t>程序启动，以添加新的空闲</a:t>
            </a:r>
            <a:r>
              <a:rPr lang="en-US" altLang="zh-CN" smtClean="0"/>
              <a:t>segment</a:t>
            </a:r>
            <a:r>
              <a:rPr lang="zh-CN" altLang="en-US" smtClean="0"/>
              <a:t>到空闲块链表中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动机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系统的共享模型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性能评估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4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r>
              <a:rPr lang="en-US" altLang="zh-CN" dirty="0" smtClean="0"/>
              <a:t>Arbiter</a:t>
            </a:r>
          </a:p>
          <a:p>
            <a:pPr lvl="1"/>
            <a:r>
              <a:rPr lang="zh-CN" altLang="en-US" dirty="0" smtClean="0"/>
              <a:t>追踪每个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所占内存大小和装载被回收的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shadow queue</a:t>
            </a:r>
            <a:r>
              <a:rPr lang="zh-CN" altLang="en-US" dirty="0" smtClean="0"/>
              <a:t>两个属性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响应增加内存请求，增加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可使用内存的大小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过程中，减少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的内存使用，将回收的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shadow queue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601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5857" cy="67990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80160"/>
            <a:ext cx="10644051" cy="4896803"/>
          </a:xfrm>
        </p:spPr>
        <p:txBody>
          <a:bodyPr/>
          <a:lstStyle/>
          <a:p>
            <a:r>
              <a:rPr lang="en-US" altLang="zh-CN" dirty="0" smtClean="0"/>
              <a:t>Cleaner</a:t>
            </a:r>
          </a:p>
          <a:p>
            <a:pPr lvl="1"/>
            <a:r>
              <a:rPr lang="zh-CN" altLang="en-US" dirty="0" smtClean="0"/>
              <a:t>当空闲内存容量少于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时启动，大于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时停止；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多通道多线程并行、通过减少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来加快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通道之间彼此同步，而且与正常的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过程同步；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Cleaner</a:t>
            </a:r>
            <a:r>
              <a:rPr lang="zh-CN" altLang="en-US" dirty="0" smtClean="0"/>
              <a:t>通过访问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表来回收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或者更新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的新位置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zh-CN" altLang="en-US" dirty="0" smtClean="0"/>
              <a:t>性能评估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8572"/>
            <a:ext cx="10515600" cy="5088391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Memshare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39" y="1812018"/>
            <a:ext cx="10344044" cy="29631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5040" y="5138057"/>
            <a:ext cx="9353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实验数据表面：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不命中率降低</a:t>
            </a:r>
            <a:r>
              <a:rPr lang="en-US" altLang="zh-CN" sz="2000" dirty="0" smtClean="0"/>
              <a:t>40%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多个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同时运行命中率提高</a:t>
            </a:r>
            <a:r>
              <a:rPr lang="en-US" altLang="zh-CN" sz="2000" dirty="0" smtClean="0"/>
              <a:t>6%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85%</a:t>
            </a:r>
            <a:r>
              <a:rPr lang="en-US" altLang="zh-CN" sz="2000" dirty="0" smtClean="0">
                <a:sym typeface="Wingdings" panose="05000000000000000000" pitchFamily="2" charset="2"/>
              </a:rPr>
              <a:t>91%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altLang="zh-CN" dirty="0" smtClean="0"/>
              <a:t>cleaning</a:t>
            </a:r>
            <a:r>
              <a:rPr lang="zh-CN" altLang="en-US" dirty="0" smtClean="0"/>
              <a:t>额外开销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380" y="1509436"/>
            <a:ext cx="6836533" cy="32286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6229" y="5086391"/>
            <a:ext cx="799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现在服务器带宽量级都在</a:t>
            </a:r>
            <a:r>
              <a:rPr lang="en-US" altLang="zh-CN" sz="2800" dirty="0" smtClean="0"/>
              <a:t>10GB/s</a:t>
            </a:r>
            <a:r>
              <a:rPr lang="zh-CN" altLang="en-US" sz="2800" dirty="0" smtClean="0"/>
              <a:t>以上，</a:t>
            </a:r>
            <a:r>
              <a:rPr lang="en-US" altLang="zh-CN" sz="2800" dirty="0" smtClean="0"/>
              <a:t>cleaning</a:t>
            </a:r>
            <a:r>
              <a:rPr lang="zh-CN" altLang="en-US" sz="2800" dirty="0" smtClean="0"/>
              <a:t>开销几乎可忽略</a:t>
            </a:r>
            <a:r>
              <a:rPr lang="zh-CN" altLang="en-US" sz="2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823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/>
          <a:lstStyle/>
          <a:p>
            <a:r>
              <a:rPr lang="zh-CN" altLang="en-US" dirty="0" smtClean="0"/>
              <a:t>本论文主要有以下几点贡献：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第一</a:t>
            </a:r>
            <a:r>
              <a:rPr lang="zh-CN" altLang="en-US" dirty="0" smtClean="0"/>
              <a:t>个提出了具有如下特性的多用户</a:t>
            </a:r>
            <a:r>
              <a:rPr lang="en-US" altLang="zh-CN" dirty="0" smtClean="0"/>
              <a:t>key-value cache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         </a:t>
            </a:r>
            <a:r>
              <a:rPr lang="en-US" altLang="zh-CN" dirty="0" err="1" smtClean="0"/>
              <a:t>Memshare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提供了最高的命中率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提供了最小性能保证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提供了性能隔离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创新的</a:t>
            </a:r>
            <a:r>
              <a:rPr lang="en-US" altLang="zh-CN" dirty="0" smtClean="0"/>
              <a:t>log-structure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设计实现了</a:t>
            </a:r>
            <a:r>
              <a:rPr lang="en-US" altLang="zh-CN" dirty="0" smtClean="0"/>
              <a:t>cleaner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7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78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DRAM key-value cache</a:t>
            </a:r>
            <a:r>
              <a:rPr lang="zh-CN" altLang="en-US" sz="2400" dirty="0" smtClean="0"/>
              <a:t>可以显著降低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应用时延，短时间内接收大量的数据库请求（如图所示）。</a:t>
            </a:r>
            <a:endParaRPr lang="en-US" altLang="zh-CN" sz="2400" dirty="0" smtClean="0"/>
          </a:p>
          <a:p>
            <a:r>
              <a:rPr lang="zh-CN" altLang="en-US" sz="2400" dirty="0"/>
              <a:t>高</a:t>
            </a:r>
            <a:r>
              <a:rPr lang="zh-CN" altLang="en-US" sz="2400" dirty="0" smtClean="0"/>
              <a:t>访问率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缓慢后台数据库读写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提升</a:t>
            </a:r>
            <a:r>
              <a:rPr lang="en-US" altLang="zh-CN" sz="2400" dirty="0" smtClean="0">
                <a:sym typeface="Wingdings" panose="05000000000000000000" pitchFamily="2" charset="2"/>
              </a:rPr>
              <a:t>cache</a:t>
            </a:r>
            <a:r>
              <a:rPr lang="zh-CN" altLang="en-US" sz="2400" dirty="0">
                <a:sym typeface="Wingdings" panose="05000000000000000000" pitchFamily="2" charset="2"/>
              </a:rPr>
              <a:t>命中</a:t>
            </a:r>
            <a:r>
              <a:rPr lang="zh-CN" altLang="en-US" sz="2400" dirty="0" smtClean="0">
                <a:sym typeface="Wingdings" panose="05000000000000000000" pitchFamily="2" charset="2"/>
              </a:rPr>
              <a:t>率极大改善应用的性能。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命中率为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的情况下：命中率</a:t>
            </a:r>
            <a:r>
              <a:rPr lang="en-US" altLang="zh-CN" dirty="0" smtClean="0"/>
              <a:t>+1%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速度</a:t>
            </a:r>
            <a:r>
              <a:rPr lang="en-US" altLang="zh-CN" dirty="0" smtClean="0">
                <a:sym typeface="Wingdings" panose="05000000000000000000" pitchFamily="2" charset="2"/>
              </a:rPr>
              <a:t>+35%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facebook</a:t>
            </a:r>
            <a:r>
              <a:rPr lang="en-US" altLang="zh-CN" sz="1800" dirty="0" smtClean="0">
                <a:sym typeface="Wingdings" panose="05000000000000000000" pitchFamily="2" charset="2"/>
              </a:rPr>
              <a:t> study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618411"/>
            <a:ext cx="8948727" cy="28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以前的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分配策略：静态分配（</a:t>
            </a:r>
            <a:r>
              <a:rPr lang="en-US" altLang="zh-CN" sz="2400" dirty="0" smtClean="0"/>
              <a:t>static partitioning</a:t>
            </a:r>
            <a:r>
              <a:rPr lang="zh-CN" altLang="en-US" sz="2400" dirty="0" smtClean="0"/>
              <a:t>）其优缺点如下：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实现应用性能隔离，互不干扰；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所</a:t>
            </a:r>
            <a:r>
              <a:rPr lang="zh-CN" altLang="en-US" sz="2000" dirty="0" smtClean="0"/>
              <a:t>买即所得；</a:t>
            </a:r>
            <a:endParaRPr lang="en-US" altLang="zh-CN" sz="2000" dirty="0" smtClean="0"/>
          </a:p>
          <a:p>
            <a:pPr lvl="1"/>
            <a:endParaRPr lang="en-US" altLang="zh-CN" sz="2400" dirty="0"/>
          </a:p>
          <a:p>
            <a:r>
              <a:rPr lang="zh-CN" altLang="en-US" sz="2400" dirty="0" smtClean="0"/>
              <a:t>缺点：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手工配置内存以达到性能隔离，很难决定给每个应用配置大小合适的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内存块；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用户购买一定大小的内存，大小固定，不会随应用的运行情况做出动态调整；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维护成本高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资源</a:t>
            </a:r>
            <a:r>
              <a:rPr lang="zh-CN" altLang="en-US" sz="2000" dirty="0" smtClean="0"/>
              <a:t>使用率低，某些应用内存空闲而有些则资源不足，资源使用不充分。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dirty="0"/>
              <a:t>代表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F</a:t>
            </a:r>
            <a:r>
              <a:rPr lang="en-US" altLang="zh-CN" sz="2000" dirty="0" smtClean="0"/>
              <a:t>acebook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Amazon </a:t>
            </a:r>
            <a:r>
              <a:rPr lang="en-US" altLang="zh-CN" sz="2000" dirty="0" err="1" smtClean="0"/>
              <a:t>Elasticache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Memcachier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549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150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zh-CN" altLang="en-US" dirty="0" smtClean="0"/>
              <a:t>分区或池化（</a:t>
            </a:r>
            <a:r>
              <a:rPr lang="en-US" altLang="zh-CN" dirty="0" smtClean="0"/>
              <a:t>partitioned or pooled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79" y="1998544"/>
            <a:ext cx="3814705" cy="2040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74" y="2479325"/>
            <a:ext cx="4607402" cy="19862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650" y="4652849"/>
            <a:ext cx="2716766" cy="4456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7374" y="5375553"/>
            <a:ext cx="998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结论：池化方案总体命中率</a:t>
            </a:r>
            <a:r>
              <a:rPr lang="zh-CN" altLang="en-US" sz="2800" dirty="0" smtClean="0"/>
              <a:t>较高。</a:t>
            </a:r>
            <a:endParaRPr lang="en-US" altLang="zh-CN" sz="2800" dirty="0" smtClean="0"/>
          </a:p>
          <a:p>
            <a:r>
              <a:rPr lang="zh-CN" altLang="en-US" sz="2800" dirty="0" smtClean="0"/>
              <a:t>分区方案的优点？</a:t>
            </a:r>
            <a:endParaRPr lang="en-US" altLang="zh-CN" sz="28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80" y="2025276"/>
            <a:ext cx="4230189" cy="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综合上述优缺点，作者希望设计一个新的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内存使用策略，它应该满足以下条件：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能最大化的结合分区和池化两者的优点；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能提供性能隔离，各个应用互不影响；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能最高效的使用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内存资源，最大化提高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8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zh-CN" altLang="en-US" dirty="0" smtClean="0"/>
              <a:t>上述策略直接相关的是</a:t>
            </a:r>
            <a:r>
              <a:rPr lang="en-US" altLang="zh-CN" dirty="0" smtClean="0"/>
              <a:t>slab allocator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应用所需的内存资源的分配和回收由它管理，但其主要缺点如下：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无法使内存资源在应用间自由转移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3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0" y="1690688"/>
            <a:ext cx="6141720" cy="38489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8011" y="2076994"/>
            <a:ext cx="44021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考虑将</a:t>
            </a:r>
            <a:r>
              <a:rPr lang="en-US" altLang="zh-CN" sz="2400" dirty="0" smtClean="0"/>
              <a:t>4KB</a:t>
            </a:r>
            <a:r>
              <a:rPr lang="zh-CN" altLang="en-US" sz="2400" dirty="0" smtClean="0"/>
              <a:t>内存从</a:t>
            </a:r>
            <a:r>
              <a:rPr lang="en-US" altLang="zh-CN" sz="2400" dirty="0" smtClean="0"/>
              <a:t>app2</a:t>
            </a:r>
            <a:r>
              <a:rPr lang="zh-CN" altLang="en-US" sz="2400" dirty="0" smtClean="0"/>
              <a:t>转移到</a:t>
            </a:r>
            <a:r>
              <a:rPr lang="en-US" altLang="zh-CN" sz="2400" dirty="0" smtClean="0"/>
              <a:t>app1</a:t>
            </a:r>
            <a:r>
              <a:rPr lang="zh-CN" altLang="en-US" sz="2400" dirty="0" smtClean="0"/>
              <a:t>，其存在的主要问题如下：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需要回收</a:t>
            </a:r>
            <a:r>
              <a:rPr lang="en-US" altLang="zh-CN" sz="2400" dirty="0" smtClean="0"/>
              <a:t>1MB slab</a:t>
            </a:r>
            <a:r>
              <a:rPr lang="zh-CN" altLang="en-US" sz="2400" dirty="0" smtClean="0"/>
              <a:t>（其中包含了许多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，有一些是热数据）；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只能包含一种</a:t>
            </a:r>
            <a:r>
              <a:rPr lang="en-US" altLang="zh-CN" sz="2400" dirty="0" smtClean="0"/>
              <a:t>size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app1</a:t>
            </a:r>
            <a:r>
              <a:rPr lang="zh-CN" altLang="en-US" sz="2400" dirty="0" smtClean="0"/>
              <a:t>中的其他</a:t>
            </a:r>
            <a:r>
              <a:rPr lang="en-US" altLang="zh-CN" sz="2400" dirty="0" smtClean="0"/>
              <a:t>size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slab</a:t>
            </a:r>
            <a:r>
              <a:rPr lang="zh-CN" altLang="en-US" sz="2400" dirty="0" smtClean="0"/>
              <a:t>无法使用；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456126" y="3239589"/>
            <a:ext cx="57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4KB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8011" y="5510288"/>
            <a:ext cx="76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有没有更好的方法？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453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1511</Words>
  <Application>Microsoft Office PowerPoint</Application>
  <PresentationFormat>宽屏</PresentationFormat>
  <Paragraphs>177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Wingdings</vt:lpstr>
      <vt:lpstr>Office 主题​​</vt:lpstr>
      <vt:lpstr>Memshare: a Dynamic Multi-tenant Key-value Cache  </vt:lpstr>
      <vt:lpstr>论文简介</vt:lpstr>
      <vt:lpstr>目录</vt:lpstr>
      <vt:lpstr>背景</vt:lpstr>
      <vt:lpstr>背景</vt:lpstr>
      <vt:lpstr>背景</vt:lpstr>
      <vt:lpstr>动机</vt:lpstr>
      <vt:lpstr>动机</vt:lpstr>
      <vt:lpstr>动机</vt:lpstr>
      <vt:lpstr>设计</vt:lpstr>
      <vt:lpstr>设计</vt:lpstr>
      <vt:lpstr>设计</vt:lpstr>
      <vt:lpstr>设计</vt:lpstr>
      <vt:lpstr>设计</vt:lpstr>
      <vt:lpstr>设计</vt:lpstr>
      <vt:lpstr>设计</vt:lpstr>
      <vt:lpstr>回收过程（n=2）</vt:lpstr>
      <vt:lpstr>回收策略</vt:lpstr>
      <vt:lpstr>回收过程</vt:lpstr>
      <vt:lpstr>系统的共享模型</vt:lpstr>
      <vt:lpstr>系统的共享模型</vt:lpstr>
      <vt:lpstr>系统共享模型</vt:lpstr>
      <vt:lpstr>系统共享模型</vt:lpstr>
      <vt:lpstr>系统共享模型</vt:lpstr>
      <vt:lpstr>系统共享模型</vt:lpstr>
      <vt:lpstr>系统共享模型</vt:lpstr>
      <vt:lpstr>系统共享模型</vt:lpstr>
      <vt:lpstr>实现</vt:lpstr>
      <vt:lpstr>实现</vt:lpstr>
      <vt:lpstr>实现</vt:lpstr>
      <vt:lpstr>实现</vt:lpstr>
      <vt:lpstr>性能评估</vt:lpstr>
      <vt:lpstr>cleaning额外开销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Memshare: a Dynamic Multi-tenant Key-value Cache</dc:title>
  <dc:creator>morrychan</dc:creator>
  <cp:lastModifiedBy>morrychan</cp:lastModifiedBy>
  <cp:revision>102</cp:revision>
  <dcterms:created xsi:type="dcterms:W3CDTF">2017-11-03T11:42:52Z</dcterms:created>
  <dcterms:modified xsi:type="dcterms:W3CDTF">2017-11-10T07:40:08Z</dcterms:modified>
</cp:coreProperties>
</file>