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68" r:id="rId3"/>
    <p:sldId id="257" r:id="rId4"/>
    <p:sldId id="271" r:id="rId5"/>
    <p:sldId id="267" r:id="rId6"/>
    <p:sldId id="278" r:id="rId7"/>
    <p:sldId id="273" r:id="rId8"/>
    <p:sldId id="274" r:id="rId9"/>
    <p:sldId id="276" r:id="rId10"/>
    <p:sldId id="279" r:id="rId11"/>
    <p:sldId id="277" r:id="rId12"/>
    <p:sldId id="275"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 Panpan" initials="JP" lastIdx="1" clrIdx="0">
    <p:extLst>
      <p:ext uri="{19B8F6BF-5375-455C-9EA6-DF929625EA0E}">
        <p15:presenceInfo xmlns:p15="http://schemas.microsoft.com/office/powerpoint/2012/main" userId="5033686aaf5a8e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5" autoAdjust="0"/>
    <p:restoredTop sz="69179" autoAdjust="0"/>
  </p:normalViewPr>
  <p:slideViewPr>
    <p:cSldViewPr snapToGrid="0">
      <p:cViewPr varScale="1">
        <p:scale>
          <a:sx n="54" d="100"/>
          <a:sy n="54" d="100"/>
        </p:scale>
        <p:origin x="13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A6E3E-6BBD-402C-8250-BAC9D08481C6}"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473AE-8153-455A-A8FC-5C036B300F4E}" type="slidenum">
              <a:rPr lang="zh-CN" altLang="en-US" smtClean="0"/>
              <a:t>‹#›</a:t>
            </a:fld>
            <a:endParaRPr lang="zh-CN" altLang="en-US"/>
          </a:p>
        </p:txBody>
      </p:sp>
    </p:spTree>
    <p:extLst>
      <p:ext uri="{BB962C8B-B14F-4D97-AF65-F5344CB8AC3E}">
        <p14:creationId xmlns:p14="http://schemas.microsoft.com/office/powerpoint/2010/main" val="2498843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1</a:t>
            </a:fld>
            <a:endParaRPr lang="zh-CN" altLang="en-US"/>
          </a:p>
        </p:txBody>
      </p:sp>
    </p:spTree>
    <p:extLst>
      <p:ext uri="{BB962C8B-B14F-4D97-AF65-F5344CB8AC3E}">
        <p14:creationId xmlns:p14="http://schemas.microsoft.com/office/powerpoint/2010/main" val="2312415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12</a:t>
            </a:fld>
            <a:endParaRPr lang="zh-CN" altLang="en-US"/>
          </a:p>
        </p:txBody>
      </p:sp>
    </p:spTree>
    <p:extLst>
      <p:ext uri="{BB962C8B-B14F-4D97-AF65-F5344CB8AC3E}">
        <p14:creationId xmlns:p14="http://schemas.microsoft.com/office/powerpoint/2010/main" val="59514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9473AE-8153-455A-A8FC-5C036B300F4E}" type="slidenum">
              <a:rPr lang="zh-CN" altLang="en-US" smtClean="0"/>
              <a:t>13</a:t>
            </a:fld>
            <a:endParaRPr lang="zh-CN" altLang="en-US"/>
          </a:p>
        </p:txBody>
      </p:sp>
    </p:spTree>
    <p:extLst>
      <p:ext uri="{BB962C8B-B14F-4D97-AF65-F5344CB8AC3E}">
        <p14:creationId xmlns:p14="http://schemas.microsoft.com/office/powerpoint/2010/main" val="220506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2</a:t>
            </a:fld>
            <a:endParaRPr lang="zh-CN" altLang="en-US"/>
          </a:p>
        </p:txBody>
      </p:sp>
    </p:spTree>
    <p:extLst>
      <p:ext uri="{BB962C8B-B14F-4D97-AF65-F5344CB8AC3E}">
        <p14:creationId xmlns:p14="http://schemas.microsoft.com/office/powerpoint/2010/main" val="377812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3</a:t>
            </a:fld>
            <a:endParaRPr lang="zh-CN" altLang="en-US"/>
          </a:p>
        </p:txBody>
      </p:sp>
    </p:spTree>
    <p:extLst>
      <p:ext uri="{BB962C8B-B14F-4D97-AF65-F5344CB8AC3E}">
        <p14:creationId xmlns:p14="http://schemas.microsoft.com/office/powerpoint/2010/main" val="367476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4</a:t>
            </a:fld>
            <a:endParaRPr lang="zh-CN" altLang="en-US"/>
          </a:p>
        </p:txBody>
      </p:sp>
    </p:spTree>
    <p:extLst>
      <p:ext uri="{BB962C8B-B14F-4D97-AF65-F5344CB8AC3E}">
        <p14:creationId xmlns:p14="http://schemas.microsoft.com/office/powerpoint/2010/main" val="223296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5</a:t>
            </a:fld>
            <a:endParaRPr lang="zh-CN" altLang="en-US"/>
          </a:p>
        </p:txBody>
      </p:sp>
    </p:spTree>
    <p:extLst>
      <p:ext uri="{BB962C8B-B14F-4D97-AF65-F5344CB8AC3E}">
        <p14:creationId xmlns:p14="http://schemas.microsoft.com/office/powerpoint/2010/main" val="77733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7</a:t>
            </a:fld>
            <a:endParaRPr lang="zh-CN" altLang="en-US"/>
          </a:p>
        </p:txBody>
      </p:sp>
    </p:spTree>
    <p:extLst>
      <p:ext uri="{BB962C8B-B14F-4D97-AF65-F5344CB8AC3E}">
        <p14:creationId xmlns:p14="http://schemas.microsoft.com/office/powerpoint/2010/main" val="1696862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8</a:t>
            </a:fld>
            <a:endParaRPr lang="zh-CN" altLang="en-US"/>
          </a:p>
        </p:txBody>
      </p:sp>
    </p:spTree>
    <p:extLst>
      <p:ext uri="{BB962C8B-B14F-4D97-AF65-F5344CB8AC3E}">
        <p14:creationId xmlns:p14="http://schemas.microsoft.com/office/powerpoint/2010/main" val="1468482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9</a:t>
            </a:fld>
            <a:endParaRPr lang="zh-CN" altLang="en-US"/>
          </a:p>
        </p:txBody>
      </p:sp>
    </p:spTree>
    <p:extLst>
      <p:ext uri="{BB962C8B-B14F-4D97-AF65-F5344CB8AC3E}">
        <p14:creationId xmlns:p14="http://schemas.microsoft.com/office/powerpoint/2010/main" val="382057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增加时间延迟的时间：同步导致等待，</a:t>
            </a:r>
            <a:r>
              <a:rPr lang="en-US" altLang="zh-CN" dirty="0" smtClean="0"/>
              <a:t>write</a:t>
            </a:r>
            <a:r>
              <a:rPr lang="zh-CN" altLang="en-US" dirty="0" smtClean="0"/>
              <a:t>、</a:t>
            </a:r>
            <a:r>
              <a:rPr lang="en-US" altLang="zh-CN" dirty="0" smtClean="0"/>
              <a:t>delete </a:t>
            </a:r>
            <a:r>
              <a:rPr lang="zh-CN" altLang="en-US" dirty="0" smtClean="0"/>
              <a:t>等操作时间延长</a:t>
            </a:r>
            <a:endParaRPr lang="en-US" altLang="zh-CN" dirty="0" smtClean="0"/>
          </a:p>
          <a:p>
            <a:r>
              <a:rPr lang="zh-CN" altLang="en-US" dirty="0" smtClean="0"/>
              <a:t>内存占用：</a:t>
            </a:r>
            <a:r>
              <a:rPr lang="en-US" altLang="zh-CN" dirty="0" smtClean="0"/>
              <a:t>GP</a:t>
            </a:r>
            <a:r>
              <a:rPr lang="zh-CN" altLang="en-US" dirty="0" smtClean="0"/>
              <a:t>段内，操作同步，同时操作可能对写对象进行拷贝，导致内存占用达到峰值，并且峰值时间延长</a:t>
            </a:r>
            <a:endParaRPr lang="en-US" altLang="zh-CN" dirty="0" smtClean="0"/>
          </a:p>
          <a:p>
            <a:r>
              <a:rPr lang="zh-CN" altLang="en-US" dirty="0" smtClean="0"/>
              <a:t>内存占用峰值增加，可能会导致更多的内存迁移，并生成额外的</a:t>
            </a:r>
            <a:r>
              <a:rPr lang="en-US" altLang="zh-CN" dirty="0" smtClean="0"/>
              <a:t>I/O </a:t>
            </a:r>
            <a:r>
              <a:rPr lang="zh-CN" altLang="en-US" dirty="0" smtClean="0"/>
              <a:t>负载</a:t>
            </a:r>
            <a:endParaRPr lang="en-US" altLang="zh-CN" dirty="0" smtClean="0"/>
          </a:p>
          <a:p>
            <a:r>
              <a:rPr lang="en-US" altLang="zh-CN" dirty="0" smtClean="0"/>
              <a:t>CPU </a:t>
            </a:r>
            <a:r>
              <a:rPr lang="zh-CN" altLang="en-US" dirty="0" smtClean="0"/>
              <a:t>利用率增加原因：如内存碎片化导致</a:t>
            </a:r>
            <a:r>
              <a:rPr lang="en-US" altLang="zh-CN" dirty="0" smtClean="0"/>
              <a:t>CPU </a:t>
            </a:r>
            <a:r>
              <a:rPr lang="zh-CN" altLang="en-US" dirty="0" smtClean="0"/>
              <a:t>在扫描内存和内存迁移上花费更多时间</a:t>
            </a:r>
            <a:endParaRPr lang="en-US" altLang="zh-CN" dirty="0" smtClean="0"/>
          </a:p>
          <a:p>
            <a:r>
              <a:rPr lang="zh-CN" altLang="en-US" dirty="0" smtClean="0"/>
              <a:t>影响虚拟机密度和整合度的原因：由于内存的占用峰值变大，导致每个虚拟机所需分配的内存变大，从而虚拟机整合度和密度降低</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29473AE-8153-455A-A8FC-5C036B300F4E}" type="slidenum">
              <a:rPr lang="zh-CN" altLang="en-US" smtClean="0"/>
              <a:t>11</a:t>
            </a:fld>
            <a:endParaRPr lang="zh-CN" altLang="en-US"/>
          </a:p>
        </p:txBody>
      </p:sp>
    </p:spTree>
    <p:extLst>
      <p:ext uri="{BB962C8B-B14F-4D97-AF65-F5344CB8AC3E}">
        <p14:creationId xmlns:p14="http://schemas.microsoft.com/office/powerpoint/2010/main" val="293071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176179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137255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327597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27370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365786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104585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9854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87396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275497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274106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348663-1054-4F1A-AAA6-837E5F5C5624}"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107730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48663-1054-4F1A-AAA6-837E5F5C5624}" type="datetimeFigureOut">
              <a:rPr lang="zh-CN" altLang="en-US" smtClean="0"/>
              <a:t>2017/11/1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145D7-CBF0-43AF-A5B9-826EE932ABE0}" type="slidenum">
              <a:rPr lang="zh-CN" altLang="en-US" smtClean="0"/>
              <a:t>‹#›</a:t>
            </a:fld>
            <a:endParaRPr lang="zh-CN" altLang="en-US"/>
          </a:p>
        </p:txBody>
      </p:sp>
    </p:spTree>
    <p:extLst>
      <p:ext uri="{BB962C8B-B14F-4D97-AF65-F5344CB8AC3E}">
        <p14:creationId xmlns:p14="http://schemas.microsoft.com/office/powerpoint/2010/main" val="341001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64690" y="6365613"/>
            <a:ext cx="10862619" cy="2978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400" dirty="0">
                <a:solidFill>
                  <a:schemeClr val="bg1">
                    <a:lumMod val="65000"/>
                  </a:schemeClr>
                </a:solidFill>
              </a:rPr>
              <a:t>上图系由论文全文所生成的词云</a:t>
            </a:r>
            <a:endParaRPr lang="en-US" altLang="zh-CN" sz="1400" dirty="0">
              <a:solidFill>
                <a:schemeClr val="bg1">
                  <a:lumMod val="65000"/>
                </a:schemeClr>
              </a:solidFill>
            </a:endParaRPr>
          </a:p>
          <a:p>
            <a:pPr algn="r"/>
            <a:r>
              <a:rPr lang="en-US" altLang="zh-CN" sz="1400" dirty="0">
                <a:solidFill>
                  <a:schemeClr val="bg1">
                    <a:lumMod val="85000"/>
                  </a:schemeClr>
                </a:solidFill>
              </a:rPr>
              <a:t>https://wordart.com/</a:t>
            </a:r>
            <a:endParaRPr lang="zh-CN" altLang="en-US" sz="1400" dirty="0">
              <a:solidFill>
                <a:schemeClr val="bg1">
                  <a:lumMod val="85000"/>
                </a:schemeClr>
              </a:solidFill>
            </a:endParaRPr>
          </a:p>
        </p:txBody>
      </p:sp>
      <p:sp>
        <p:nvSpPr>
          <p:cNvPr id="6" name="标题 1"/>
          <p:cNvSpPr>
            <a:spLocks noGrp="1"/>
          </p:cNvSpPr>
          <p:nvPr>
            <p:ph type="title"/>
          </p:nvPr>
        </p:nvSpPr>
        <p:spPr>
          <a:xfrm>
            <a:off x="664690" y="365124"/>
            <a:ext cx="10862619" cy="4349751"/>
          </a:xfrm>
        </p:spPr>
        <p:txBody>
          <a:bodyPr>
            <a:normAutofit/>
          </a:bodyPr>
          <a:lstStyle/>
          <a:p>
            <a:pPr algn="ctr"/>
            <a:r>
              <a:rPr lang="zh-CN" altLang="en-US" b="1" dirty="0" smtClean="0"/>
              <a:t>数据中心技术课堂报告</a:t>
            </a:r>
            <a:r>
              <a:rPr lang="en-US" altLang="zh-CN" dirty="0" smtClean="0"/>
              <a:t/>
            </a:r>
            <a:br>
              <a:rPr lang="en-US" altLang="zh-CN" dirty="0" smtClean="0"/>
            </a:br>
            <a:r>
              <a:rPr lang="en-US" altLang="zh-CN" sz="2400" dirty="0" smtClean="0"/>
              <a:t>The </a:t>
            </a:r>
            <a:r>
              <a:rPr lang="en-US" altLang="zh-CN" sz="2400" dirty="0"/>
              <a:t>RCU-Reader Preemption Problem in VMs</a:t>
            </a:r>
            <a:r>
              <a:rPr lang="en-US" altLang="zh-CN" sz="3200" dirty="0"/>
              <a:t/>
            </a:r>
            <a:br>
              <a:rPr lang="en-US" altLang="zh-CN" sz="3200" dirty="0"/>
            </a:br>
            <a:r>
              <a:rPr lang="en-US" altLang="zh-CN" sz="3200" dirty="0" smtClean="0"/>
              <a:t/>
            </a:r>
            <a:br>
              <a:rPr lang="en-US" altLang="zh-CN" sz="3200" dirty="0" smtClean="0"/>
            </a:br>
            <a:r>
              <a:rPr lang="en-US" altLang="zh-CN" sz="1800" b="1" dirty="0" smtClean="0">
                <a:solidFill>
                  <a:schemeClr val="bg1">
                    <a:lumMod val="50000"/>
                  </a:schemeClr>
                </a:solidFill>
              </a:rPr>
              <a:t/>
            </a:r>
            <a:br>
              <a:rPr lang="en-US" altLang="zh-CN" sz="1800" b="1" dirty="0" smtClean="0">
                <a:solidFill>
                  <a:schemeClr val="bg1">
                    <a:lumMod val="50000"/>
                  </a:schemeClr>
                </a:solidFill>
              </a:rPr>
            </a:br>
            <a:r>
              <a:rPr lang="en-US" altLang="zh-CN" sz="1800" b="1" dirty="0" smtClean="0">
                <a:solidFill>
                  <a:schemeClr val="bg1">
                    <a:lumMod val="50000"/>
                  </a:schemeClr>
                </a:solidFill>
              </a:rPr>
              <a:t/>
            </a:r>
            <a:br>
              <a:rPr lang="en-US" altLang="zh-CN" sz="1800" b="1" dirty="0" smtClean="0">
                <a:solidFill>
                  <a:schemeClr val="bg1">
                    <a:lumMod val="50000"/>
                  </a:schemeClr>
                </a:solidFill>
              </a:rPr>
            </a:br>
            <a:r>
              <a:rPr lang="en-US" altLang="zh-CN" sz="1800" b="1" dirty="0">
                <a:solidFill>
                  <a:schemeClr val="bg1">
                    <a:lumMod val="50000"/>
                  </a:schemeClr>
                </a:solidFill>
              </a:rPr>
              <a:t/>
            </a:r>
            <a:br>
              <a:rPr lang="en-US" altLang="zh-CN" sz="1800" b="1" dirty="0">
                <a:solidFill>
                  <a:schemeClr val="bg1">
                    <a:lumMod val="50000"/>
                  </a:schemeClr>
                </a:solidFill>
              </a:rPr>
            </a:br>
            <a:r>
              <a:rPr lang="en-US" altLang="zh-CN" sz="1800" b="1" dirty="0" smtClean="0">
                <a:solidFill>
                  <a:schemeClr val="bg1">
                    <a:lumMod val="50000"/>
                  </a:schemeClr>
                </a:solidFill>
              </a:rPr>
              <a:t/>
            </a:r>
            <a:br>
              <a:rPr lang="en-US" altLang="zh-CN" sz="1800" b="1" dirty="0" smtClean="0">
                <a:solidFill>
                  <a:schemeClr val="bg1">
                    <a:lumMod val="50000"/>
                  </a:schemeClr>
                </a:solidFill>
              </a:rPr>
            </a:br>
            <a:r>
              <a:rPr lang="en-US" altLang="zh-CN" sz="1800" dirty="0" smtClean="0">
                <a:solidFill>
                  <a:schemeClr val="bg1">
                    <a:lumMod val="50000"/>
                  </a:schemeClr>
                </a:solidFill>
              </a:rPr>
              <a:t/>
            </a:r>
            <a:br>
              <a:rPr lang="en-US" altLang="zh-CN" sz="1800" dirty="0" smtClean="0">
                <a:solidFill>
                  <a:schemeClr val="bg1">
                    <a:lumMod val="50000"/>
                  </a:schemeClr>
                </a:solidFill>
              </a:rPr>
            </a:br>
            <a: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t/>
            </a:r>
            <a:b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br>
            <a: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t/>
            </a:r>
            <a:b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b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2394" y="1983763"/>
            <a:ext cx="4679659" cy="4679659"/>
          </a:xfrm>
        </p:spPr>
      </p:pic>
      <p:sp>
        <p:nvSpPr>
          <p:cNvPr id="4" name="矩形 3"/>
          <p:cNvSpPr/>
          <p:nvPr/>
        </p:nvSpPr>
        <p:spPr>
          <a:xfrm>
            <a:off x="8279757" y="2932611"/>
            <a:ext cx="2368952" cy="2308324"/>
          </a:xfrm>
          <a:prstGeom prst="rect">
            <a:avLst/>
          </a:prstGeom>
        </p:spPr>
        <p:txBody>
          <a:bodyPr wrap="square">
            <a:spAutoFit/>
          </a:bodyPr>
          <a:lstStyle/>
          <a:p>
            <a:r>
              <a:rPr lang="zh-CN" altLang="en-US" dirty="0" smtClean="0"/>
              <a:t>张</a:t>
            </a:r>
            <a:r>
              <a:rPr lang="en-US" altLang="zh-CN" dirty="0"/>
              <a:t> </a:t>
            </a:r>
            <a:r>
              <a:rPr lang="en-US" altLang="zh-CN" dirty="0" smtClean="0"/>
              <a:t>   </a:t>
            </a:r>
            <a:r>
              <a:rPr lang="zh-CN" altLang="en-US" dirty="0" smtClean="0"/>
              <a:t>阳 </a:t>
            </a:r>
            <a:endParaRPr lang="en-US" altLang="zh-CN" dirty="0" smtClean="0"/>
          </a:p>
          <a:p>
            <a:r>
              <a:rPr lang="en-US" altLang="zh-CN" dirty="0" smtClean="0"/>
              <a:t>M201773115</a:t>
            </a:r>
          </a:p>
          <a:p>
            <a:endParaRPr lang="en-US" altLang="zh-CN" dirty="0"/>
          </a:p>
          <a:p>
            <a:r>
              <a:rPr lang="zh-CN" altLang="en-US" dirty="0"/>
              <a:t>段沛</a:t>
            </a:r>
            <a:r>
              <a:rPr lang="zh-CN" altLang="en-US" dirty="0" smtClean="0"/>
              <a:t>云</a:t>
            </a:r>
            <a:endParaRPr lang="en-US" altLang="zh-CN" dirty="0" smtClean="0"/>
          </a:p>
          <a:p>
            <a:r>
              <a:rPr lang="en-US" altLang="zh-CN" dirty="0" smtClean="0"/>
              <a:t>M201773207</a:t>
            </a:r>
          </a:p>
          <a:p>
            <a:endParaRPr lang="en-US" altLang="zh-CN" dirty="0"/>
          </a:p>
          <a:p>
            <a:r>
              <a:rPr lang="zh-CN" altLang="en-US" dirty="0"/>
              <a:t>李呈隆 </a:t>
            </a:r>
            <a:endParaRPr lang="en-US" altLang="zh-CN" dirty="0" smtClean="0"/>
          </a:p>
          <a:p>
            <a:r>
              <a:rPr lang="en-US" altLang="zh-CN" dirty="0" smtClean="0"/>
              <a:t>M201773145</a:t>
            </a:r>
            <a:endParaRPr lang="en-US" altLang="zh-CN" dirty="0"/>
          </a:p>
        </p:txBody>
      </p:sp>
    </p:spTree>
    <p:extLst>
      <p:ext uri="{BB962C8B-B14F-4D97-AF65-F5344CB8AC3E}">
        <p14:creationId xmlns:p14="http://schemas.microsoft.com/office/powerpoint/2010/main" val="102835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6" name="文本框 5"/>
          <p:cNvSpPr txBox="1"/>
          <p:nvPr/>
        </p:nvSpPr>
        <p:spPr>
          <a:xfrm>
            <a:off x="10573086" y="1976544"/>
            <a:ext cx="677108" cy="2904912"/>
          </a:xfrm>
          <a:prstGeom prst="rect">
            <a:avLst/>
          </a:prstGeom>
          <a:noFill/>
        </p:spPr>
        <p:txBody>
          <a:bodyPr vert="eaVert" wrap="square" rtlCol="0">
            <a:spAutoFit/>
          </a:bodyPr>
          <a:lstStyle/>
          <a:p>
            <a:pPr lvl="1"/>
            <a:r>
              <a:rPr lang="zh-CN" altLang="en-US" sz="3200" b="1" dirty="0" smtClean="0">
                <a:latin typeface="+mj-lt"/>
                <a:ea typeface="+mj-ea"/>
                <a:cs typeface="+mj-cs"/>
              </a:rPr>
              <a:t>实验结果</a:t>
            </a:r>
            <a:endParaRPr lang="zh-CN" altLang="en-US" sz="3200" b="1" dirty="0">
              <a:latin typeface="+mj-lt"/>
              <a:ea typeface="+mj-ea"/>
              <a:cs typeface="+mj-cs"/>
            </a:endParaRPr>
          </a:p>
        </p:txBody>
      </p:sp>
      <p:sp>
        <p:nvSpPr>
          <p:cNvPr id="8" name="文本框 7"/>
          <p:cNvSpPr txBox="1"/>
          <p:nvPr/>
        </p:nvSpPr>
        <p:spPr>
          <a:xfrm>
            <a:off x="497711" y="324091"/>
            <a:ext cx="6435524" cy="461665"/>
          </a:xfrm>
          <a:prstGeom prst="rect">
            <a:avLst/>
          </a:prstGeom>
          <a:noFill/>
        </p:spPr>
        <p:txBody>
          <a:bodyPr wrap="square" rtlCol="0">
            <a:spAutoFit/>
          </a:bodyPr>
          <a:lstStyle/>
          <a:p>
            <a:r>
              <a:rPr lang="zh-CN" altLang="en-US" sz="2400" b="1" dirty="0" smtClean="0"/>
              <a:t>评估</a:t>
            </a:r>
            <a:endParaRPr lang="zh-CN" altLang="en-US" sz="2400" b="1" dirty="0"/>
          </a:p>
        </p:txBody>
      </p:sp>
      <p:sp>
        <p:nvSpPr>
          <p:cNvPr id="9" name="文本框 8"/>
          <p:cNvSpPr txBox="1"/>
          <p:nvPr/>
        </p:nvSpPr>
        <p:spPr>
          <a:xfrm>
            <a:off x="383858" y="5470360"/>
            <a:ext cx="7540942"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在主机的</a:t>
            </a:r>
            <a:r>
              <a:rPr lang="en-US" altLang="zh-CN" dirty="0" smtClean="0"/>
              <a:t>CPU</a:t>
            </a:r>
            <a:r>
              <a:rPr lang="zh-CN" altLang="en-US" dirty="0" smtClean="0"/>
              <a:t>占有率为</a:t>
            </a:r>
            <a:r>
              <a:rPr lang="en-US" altLang="zh-CN" dirty="0" smtClean="0"/>
              <a:t>28%</a:t>
            </a:r>
            <a:r>
              <a:rPr lang="zh-CN" altLang="en-US" dirty="0" smtClean="0"/>
              <a:t>时，依旧会产生偶发峰值</a:t>
            </a:r>
            <a:endParaRPr lang="en-US" altLang="zh-CN" dirty="0" smtClean="0"/>
          </a:p>
          <a:p>
            <a:pPr marL="285750" indent="-285750">
              <a:lnSpc>
                <a:spcPct val="150000"/>
              </a:lnSpc>
              <a:buFont typeface="Arial" panose="020B0604020202020204" pitchFamily="34" charset="0"/>
              <a:buChar char="•"/>
            </a:pPr>
            <a:r>
              <a:rPr lang="zh-CN" altLang="en-US" dirty="0" smtClean="0"/>
              <a:t>这种峰值源自</a:t>
            </a:r>
            <a:r>
              <a:rPr lang="en-US" altLang="zh-CN" dirty="0" smtClean="0"/>
              <a:t>VCPU</a:t>
            </a:r>
            <a:r>
              <a:rPr lang="zh-CN" altLang="en-US" dirty="0" smtClean="0"/>
              <a:t>的抢占时间，会导致数秒的</a:t>
            </a:r>
            <a:r>
              <a:rPr lang="en-US" altLang="zh-CN" dirty="0" smtClean="0"/>
              <a:t>1GB</a:t>
            </a:r>
            <a:r>
              <a:rPr lang="zh-CN" altLang="en-US" dirty="0" smtClean="0"/>
              <a:t>内存占用尖峰</a:t>
            </a:r>
            <a:endParaRPr lang="en-US" altLang="zh-CN" dirty="0" smtClean="0"/>
          </a:p>
          <a:p>
            <a:pPr marL="285750" indent="-285750">
              <a:lnSpc>
                <a:spcPct val="150000"/>
              </a:lnSpc>
              <a:buFont typeface="Arial" panose="020B0604020202020204" pitchFamily="34" charset="0"/>
              <a:buChar char="•"/>
            </a:pPr>
            <a:r>
              <a:rPr lang="zh-CN" altLang="en-US" dirty="0" smtClean="0"/>
              <a:t>添加</a:t>
            </a:r>
            <a:r>
              <a:rPr lang="en-US" altLang="zh-CN" dirty="0" smtClean="0"/>
              <a:t>VM</a:t>
            </a:r>
            <a:r>
              <a:rPr lang="zh-CN" altLang="en-US" dirty="0" smtClean="0"/>
              <a:t>（以增加</a:t>
            </a:r>
            <a:r>
              <a:rPr lang="en-US" altLang="zh-CN" dirty="0" smtClean="0"/>
              <a:t>clone</a:t>
            </a:r>
            <a:r>
              <a:rPr lang="zh-CN" altLang="en-US" dirty="0" smtClean="0"/>
              <a:t>的速率）可能起到反作用导致内存占用</a:t>
            </a:r>
            <a:endParaRPr lang="en-US" altLang="zh-CN" dirty="0" smtClean="0"/>
          </a:p>
          <a:p>
            <a:pPr>
              <a:lnSpc>
                <a:spcPct val="150000"/>
              </a:lnSpc>
            </a:pPr>
            <a:endParaRPr lang="en-US" altLang="zh-CN" dirty="0"/>
          </a:p>
        </p:txBody>
      </p:sp>
      <p:pic>
        <p:nvPicPr>
          <p:cNvPr id="10" name="图片 9"/>
          <p:cNvPicPr>
            <a:picLocks noChangeAspect="1"/>
          </p:cNvPicPr>
          <p:nvPr/>
        </p:nvPicPr>
        <p:blipFill>
          <a:blip r:embed="rId2"/>
          <a:stretch>
            <a:fillRect/>
          </a:stretch>
        </p:blipFill>
        <p:spPr>
          <a:xfrm>
            <a:off x="1175249" y="785757"/>
            <a:ext cx="6022684" cy="4433366"/>
          </a:xfrm>
          <a:prstGeom prst="rect">
            <a:avLst/>
          </a:prstGeom>
        </p:spPr>
      </p:pic>
    </p:spTree>
    <p:extLst>
      <p:ext uri="{BB962C8B-B14F-4D97-AF65-F5344CB8AC3E}">
        <p14:creationId xmlns:p14="http://schemas.microsoft.com/office/powerpoint/2010/main" val="424845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4" name="文本框 3"/>
          <p:cNvSpPr txBox="1"/>
          <p:nvPr/>
        </p:nvSpPr>
        <p:spPr>
          <a:xfrm>
            <a:off x="10480753" y="1789819"/>
            <a:ext cx="677108" cy="3278362"/>
          </a:xfrm>
          <a:prstGeom prst="rect">
            <a:avLst/>
          </a:prstGeom>
          <a:noFill/>
        </p:spPr>
        <p:txBody>
          <a:bodyPr vert="eaVert" wrap="square" rtlCol="0">
            <a:spAutoFit/>
          </a:bodyPr>
          <a:lstStyle/>
          <a:p>
            <a:pPr lvl="1"/>
            <a:r>
              <a:rPr lang="zh-CN" altLang="en-US" sz="3200" b="1" dirty="0" smtClean="0">
                <a:latin typeface="+mj-lt"/>
                <a:ea typeface="+mj-ea"/>
                <a:cs typeface="+mj-cs"/>
              </a:rPr>
              <a:t>实验结果分析</a:t>
            </a:r>
            <a:endParaRPr lang="zh-CN" altLang="en-US" sz="3200" b="1" dirty="0">
              <a:latin typeface="+mj-lt"/>
              <a:ea typeface="+mj-ea"/>
              <a:cs typeface="+mj-cs"/>
            </a:endParaRPr>
          </a:p>
        </p:txBody>
      </p:sp>
      <p:sp>
        <p:nvSpPr>
          <p:cNvPr id="5" name="矩形 4"/>
          <p:cNvSpPr/>
          <p:nvPr/>
        </p:nvSpPr>
        <p:spPr>
          <a:xfrm>
            <a:off x="694481" y="691222"/>
            <a:ext cx="9533875" cy="452431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solidFill>
                  <a:srgbClr val="0D0D0D"/>
                </a:solidFill>
              </a:rPr>
              <a:t> </a:t>
            </a:r>
            <a:r>
              <a:rPr lang="zh-CN" altLang="en-US" sz="2000" dirty="0" smtClean="0">
                <a:solidFill>
                  <a:srgbClr val="1A1A1A"/>
                </a:solidFill>
              </a:rPr>
              <a:t>时延（</a:t>
            </a:r>
            <a:r>
              <a:rPr lang="en-US" altLang="zh-CN" sz="2000" dirty="0" smtClean="0">
                <a:solidFill>
                  <a:srgbClr val="1A1A1A"/>
                </a:solidFill>
              </a:rPr>
              <a:t>latency</a:t>
            </a:r>
            <a:r>
              <a:rPr lang="zh-CN" altLang="en-US" sz="2000" dirty="0">
                <a:solidFill>
                  <a:srgbClr val="1A1A1A"/>
                </a:solidFill>
              </a:rPr>
              <a:t>）</a:t>
            </a:r>
            <a:r>
              <a:rPr lang="en-US" altLang="zh-CN" sz="2000" dirty="0" smtClean="0">
                <a:solidFill>
                  <a:srgbClr val="1A1A1A"/>
                </a:solidFill>
              </a:rPr>
              <a:t>: GP </a:t>
            </a:r>
            <a:r>
              <a:rPr lang="zh-CN" altLang="en-US" sz="2000" dirty="0" smtClean="0">
                <a:solidFill>
                  <a:srgbClr val="1A1A1A"/>
                </a:solidFill>
              </a:rPr>
              <a:t>段内的同步等待导致时延达到峰值</a:t>
            </a:r>
            <a:endParaRPr lang="en-US" altLang="zh-CN" sz="2000" dirty="0">
              <a:solidFill>
                <a:srgbClr val="1A1A1A"/>
              </a:solidFill>
            </a:endParaRPr>
          </a:p>
          <a:p>
            <a:pPr marL="285750" indent="-285750">
              <a:lnSpc>
                <a:spcPct val="150000"/>
              </a:lnSpc>
              <a:buFont typeface="Arial" panose="020B0604020202020204" pitchFamily="34" charset="0"/>
              <a:buChar char="•"/>
            </a:pPr>
            <a:r>
              <a:rPr lang="en-US" altLang="zh-CN" sz="2000" dirty="0">
                <a:solidFill>
                  <a:srgbClr val="0D0D0D"/>
                </a:solidFill>
              </a:rPr>
              <a:t> </a:t>
            </a:r>
            <a:r>
              <a:rPr lang="zh-CN" altLang="en-US" sz="2000" dirty="0" smtClean="0">
                <a:solidFill>
                  <a:srgbClr val="0D0D0D"/>
                </a:solidFill>
              </a:rPr>
              <a:t>内存（</a:t>
            </a:r>
            <a:r>
              <a:rPr lang="en-US" altLang="zh-CN" sz="2000" dirty="0">
                <a:solidFill>
                  <a:srgbClr val="1A1A1A"/>
                </a:solidFill>
              </a:rPr>
              <a:t>m</a:t>
            </a:r>
            <a:r>
              <a:rPr lang="en-US" altLang="zh-CN" sz="2000" dirty="0" smtClean="0">
                <a:solidFill>
                  <a:srgbClr val="1A1A1A"/>
                </a:solidFill>
              </a:rPr>
              <a:t>emory</a:t>
            </a:r>
            <a:r>
              <a:rPr lang="zh-CN" altLang="en-US" sz="2000" dirty="0" smtClean="0">
                <a:solidFill>
                  <a:srgbClr val="1A1A1A"/>
                </a:solidFill>
              </a:rPr>
              <a:t>）</a:t>
            </a:r>
            <a:r>
              <a:rPr lang="en-US" altLang="zh-CN" sz="2000" dirty="0" smtClean="0">
                <a:solidFill>
                  <a:srgbClr val="1A1A1A"/>
                </a:solidFill>
              </a:rPr>
              <a:t>: </a:t>
            </a:r>
            <a:r>
              <a:rPr lang="zh-CN" altLang="en-US" sz="2000" dirty="0" smtClean="0">
                <a:solidFill>
                  <a:srgbClr val="1A1A1A"/>
                </a:solidFill>
              </a:rPr>
              <a:t>内存占用达到峰值，并且内存占用的峰值大小增加</a:t>
            </a:r>
            <a:endParaRPr lang="en-US" altLang="zh-CN" sz="2000" dirty="0" smtClean="0">
              <a:solidFill>
                <a:srgbClr val="1A1A1A"/>
              </a:solidFill>
            </a:endParaRPr>
          </a:p>
          <a:p>
            <a:pPr>
              <a:lnSpc>
                <a:spcPct val="150000"/>
              </a:lnSpc>
            </a:pPr>
            <a:r>
              <a:rPr lang="en-US" altLang="zh-CN" sz="1600" dirty="0" smtClean="0">
                <a:solidFill>
                  <a:srgbClr val="0D0D0D"/>
                </a:solidFill>
              </a:rPr>
              <a:t>	</a:t>
            </a:r>
            <a:r>
              <a:rPr lang="zh-CN" altLang="en-US" sz="1600" dirty="0" smtClean="0">
                <a:solidFill>
                  <a:srgbClr val="1A1A1A"/>
                </a:solidFill>
              </a:rPr>
              <a:t>增加内存碎片</a:t>
            </a:r>
            <a:endParaRPr lang="en-US" altLang="zh-CN" sz="1600" dirty="0" smtClean="0">
              <a:solidFill>
                <a:srgbClr val="1A1A1A"/>
              </a:solidFill>
            </a:endParaRPr>
          </a:p>
          <a:p>
            <a:pPr>
              <a:lnSpc>
                <a:spcPct val="150000"/>
              </a:lnSpc>
            </a:pPr>
            <a:r>
              <a:rPr lang="en-US" altLang="zh-CN" sz="1600" dirty="0" smtClean="0">
                <a:solidFill>
                  <a:srgbClr val="1A1A1A"/>
                </a:solidFill>
              </a:rPr>
              <a:t>	</a:t>
            </a:r>
            <a:r>
              <a:rPr lang="zh-CN" altLang="en-US" sz="1600" dirty="0" smtClean="0">
                <a:solidFill>
                  <a:srgbClr val="1A1A1A"/>
                </a:solidFill>
              </a:rPr>
              <a:t>导致内存迁移和内存膨胀</a:t>
            </a:r>
            <a:endParaRPr lang="en-US" altLang="zh-CN" sz="1600" dirty="0">
              <a:solidFill>
                <a:srgbClr val="1A1A1A"/>
              </a:solidFill>
            </a:endParaRPr>
          </a:p>
          <a:p>
            <a:pPr marL="285750" indent="-285750">
              <a:lnSpc>
                <a:spcPct val="150000"/>
              </a:lnSpc>
              <a:buFont typeface="Arial" panose="020B0604020202020204" pitchFamily="34" charset="0"/>
              <a:buChar char="•"/>
            </a:pPr>
            <a:r>
              <a:rPr lang="en-US" altLang="zh-CN" sz="1600" dirty="0">
                <a:solidFill>
                  <a:srgbClr val="0D0D0D"/>
                </a:solidFill>
              </a:rPr>
              <a:t> </a:t>
            </a:r>
            <a:r>
              <a:rPr lang="en-US" altLang="zh-CN" sz="2000" dirty="0" smtClean="0">
                <a:solidFill>
                  <a:srgbClr val="1A1A1A"/>
                </a:solidFill>
              </a:rPr>
              <a:t>CPU</a:t>
            </a:r>
            <a:r>
              <a:rPr lang="zh-CN" altLang="en-US" sz="2000" dirty="0" smtClean="0">
                <a:solidFill>
                  <a:srgbClr val="1A1A1A"/>
                </a:solidFill>
              </a:rPr>
              <a:t>利用率（</a:t>
            </a:r>
            <a:r>
              <a:rPr lang="en-US" altLang="zh-CN" dirty="0"/>
              <a:t> CPU </a:t>
            </a:r>
            <a:r>
              <a:rPr lang="en-US" altLang="zh-CN" dirty="0" smtClean="0"/>
              <a:t>utilization</a:t>
            </a:r>
            <a:r>
              <a:rPr lang="zh-CN" altLang="en-US" sz="2000" dirty="0" smtClean="0">
                <a:solidFill>
                  <a:srgbClr val="1A1A1A"/>
                </a:solidFill>
              </a:rPr>
              <a:t>）增加</a:t>
            </a:r>
            <a:endParaRPr lang="en-US" altLang="zh-CN" sz="2000" dirty="0">
              <a:solidFill>
                <a:srgbClr val="1A1A1A"/>
              </a:solidFill>
            </a:endParaRPr>
          </a:p>
          <a:p>
            <a:pPr marL="285750" indent="-285750">
              <a:lnSpc>
                <a:spcPct val="150000"/>
              </a:lnSpc>
              <a:buFont typeface="Arial" panose="020B0604020202020204" pitchFamily="34" charset="0"/>
              <a:buChar char="•"/>
            </a:pPr>
            <a:r>
              <a:rPr lang="en-US" altLang="zh-CN" sz="2000" dirty="0" smtClean="0">
                <a:solidFill>
                  <a:srgbClr val="0D0D0D"/>
                </a:solidFill>
              </a:rPr>
              <a:t> </a:t>
            </a:r>
            <a:r>
              <a:rPr lang="zh-CN" altLang="en-US" sz="2000" dirty="0" smtClean="0">
                <a:solidFill>
                  <a:srgbClr val="1A1A1A"/>
                </a:solidFill>
              </a:rPr>
              <a:t>跨</a:t>
            </a:r>
            <a:r>
              <a:rPr lang="en-US" altLang="zh-CN" sz="2000" dirty="0" smtClean="0">
                <a:solidFill>
                  <a:srgbClr val="1A1A1A"/>
                </a:solidFill>
              </a:rPr>
              <a:t>VM </a:t>
            </a:r>
            <a:r>
              <a:rPr lang="zh-CN" altLang="en-US" sz="2000" dirty="0" smtClean="0">
                <a:solidFill>
                  <a:srgbClr val="1A1A1A"/>
                </a:solidFill>
              </a:rPr>
              <a:t>交互</a:t>
            </a:r>
            <a:r>
              <a:rPr lang="en-US" altLang="zh-CN" sz="2000" dirty="0" smtClean="0">
                <a:solidFill>
                  <a:srgbClr val="1A1A1A"/>
                </a:solidFill>
              </a:rPr>
              <a:t>: </a:t>
            </a:r>
            <a:r>
              <a:rPr lang="zh-CN" altLang="en-US" sz="2000" dirty="0" smtClean="0">
                <a:solidFill>
                  <a:srgbClr val="1A1A1A"/>
                </a:solidFill>
              </a:rPr>
              <a:t>一个虚拟机</a:t>
            </a:r>
            <a:r>
              <a:rPr lang="zh-CN" altLang="en-US" sz="2000" dirty="0">
                <a:solidFill>
                  <a:srgbClr val="1A1A1A"/>
                </a:solidFill>
              </a:rPr>
              <a:t>中</a:t>
            </a:r>
            <a:r>
              <a:rPr lang="zh-CN" altLang="en-US" sz="2000" dirty="0" smtClean="0">
                <a:solidFill>
                  <a:srgbClr val="1A1A1A"/>
                </a:solidFill>
              </a:rPr>
              <a:t>的</a:t>
            </a:r>
            <a:r>
              <a:rPr lang="en-US" altLang="zh-CN" sz="2000" dirty="0" smtClean="0">
                <a:solidFill>
                  <a:srgbClr val="1A1A1A"/>
                </a:solidFill>
              </a:rPr>
              <a:t>CPU </a:t>
            </a:r>
            <a:r>
              <a:rPr lang="zh-CN" altLang="en-US" sz="2000" dirty="0" smtClean="0">
                <a:solidFill>
                  <a:srgbClr val="1A1A1A"/>
                </a:solidFill>
              </a:rPr>
              <a:t>利用率达到峰值可能导致另一个</a:t>
            </a:r>
            <a:r>
              <a:rPr lang="zh-CN" altLang="en-US" sz="2000" dirty="0">
                <a:solidFill>
                  <a:srgbClr val="1A1A1A"/>
                </a:solidFill>
              </a:rPr>
              <a:t>虚拟机</a:t>
            </a:r>
            <a:r>
              <a:rPr lang="en-US" altLang="zh-CN" sz="2000" dirty="0" smtClean="0">
                <a:solidFill>
                  <a:srgbClr val="1A1A1A"/>
                </a:solidFill>
              </a:rPr>
              <a:t> </a:t>
            </a:r>
            <a:r>
              <a:rPr lang="zh-CN" altLang="en-US" sz="2000" dirty="0" smtClean="0">
                <a:solidFill>
                  <a:srgbClr val="1A1A1A"/>
                </a:solidFill>
              </a:rPr>
              <a:t>进入</a:t>
            </a:r>
            <a:r>
              <a:rPr lang="en-US" altLang="zh-CN" sz="2000" dirty="0" smtClean="0">
                <a:solidFill>
                  <a:srgbClr val="1A1A1A"/>
                </a:solidFill>
              </a:rPr>
              <a:t>GP</a:t>
            </a:r>
          </a:p>
          <a:p>
            <a:r>
              <a:rPr lang="en-US" altLang="zh-CN" dirty="0" smtClean="0">
                <a:solidFill>
                  <a:srgbClr val="1A1A1A"/>
                </a:solidFill>
              </a:rPr>
              <a:t>	</a:t>
            </a:r>
          </a:p>
          <a:p>
            <a:endParaRPr lang="en-US" altLang="zh-CN" sz="2800" dirty="0">
              <a:solidFill>
                <a:srgbClr val="1A1A1A"/>
              </a:solidFill>
            </a:endParaRPr>
          </a:p>
          <a:p>
            <a:endParaRPr lang="en-US" altLang="zh-CN" sz="2800" dirty="0" smtClean="0">
              <a:solidFill>
                <a:srgbClr val="1A1A1A"/>
              </a:solidFill>
            </a:endParaRPr>
          </a:p>
          <a:p>
            <a:r>
              <a:rPr lang="en-US" altLang="zh-CN" sz="2800" dirty="0" smtClean="0"/>
              <a:t>    RCU </a:t>
            </a:r>
            <a:r>
              <a:rPr lang="zh-CN" altLang="en-US" sz="2800" dirty="0" smtClean="0"/>
              <a:t>读抢占可能会影响虚拟机的密度和整合</a:t>
            </a:r>
            <a:r>
              <a:rPr lang="zh-CN" altLang="en-US" sz="2800" dirty="0"/>
              <a:t>度</a:t>
            </a:r>
            <a:endParaRPr lang="en-US" altLang="zh-CN" sz="2800" dirty="0"/>
          </a:p>
          <a:p>
            <a:endParaRPr lang="zh-CN" altLang="en-US" dirty="0"/>
          </a:p>
        </p:txBody>
      </p:sp>
    </p:spTree>
    <p:extLst>
      <p:ext uri="{BB962C8B-B14F-4D97-AF65-F5344CB8AC3E}">
        <p14:creationId xmlns:p14="http://schemas.microsoft.com/office/powerpoint/2010/main" val="388775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19" name="文本框 18"/>
          <p:cNvSpPr txBox="1"/>
          <p:nvPr/>
        </p:nvSpPr>
        <p:spPr>
          <a:xfrm>
            <a:off x="10480753" y="1789819"/>
            <a:ext cx="677108" cy="3278362"/>
          </a:xfrm>
          <a:prstGeom prst="rect">
            <a:avLst/>
          </a:prstGeom>
          <a:noFill/>
        </p:spPr>
        <p:txBody>
          <a:bodyPr vert="eaVert" wrap="square" rtlCol="0">
            <a:spAutoFit/>
          </a:bodyPr>
          <a:lstStyle/>
          <a:p>
            <a:pPr lvl="1"/>
            <a:r>
              <a:rPr lang="zh-CN" altLang="en-US" sz="3200" b="1" dirty="0" smtClean="0">
                <a:latin typeface="+mj-lt"/>
                <a:ea typeface="+mj-ea"/>
                <a:cs typeface="+mj-cs"/>
              </a:rPr>
              <a:t>结果意义</a:t>
            </a:r>
            <a:endParaRPr lang="zh-CN" altLang="en-US" sz="3200" b="1" dirty="0">
              <a:latin typeface="+mj-lt"/>
              <a:ea typeface="+mj-ea"/>
              <a:cs typeface="+mj-cs"/>
            </a:endParaRPr>
          </a:p>
        </p:txBody>
      </p:sp>
      <p:sp>
        <p:nvSpPr>
          <p:cNvPr id="26" name="矩形 25"/>
          <p:cNvSpPr/>
          <p:nvPr/>
        </p:nvSpPr>
        <p:spPr>
          <a:xfrm>
            <a:off x="779362" y="1001623"/>
            <a:ext cx="7878502" cy="2954655"/>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solidFill>
                  <a:srgbClr val="1A1A1A"/>
                </a:solidFill>
              </a:rPr>
              <a:t>在之前的工作中</a:t>
            </a:r>
            <a:r>
              <a:rPr lang="en-US" altLang="zh-CN" sz="2000" dirty="0" smtClean="0">
                <a:solidFill>
                  <a:srgbClr val="1A1A1A"/>
                </a:solidFill>
              </a:rPr>
              <a:t>RCU </a:t>
            </a:r>
            <a:r>
              <a:rPr lang="zh-CN" altLang="en-US" sz="2000" dirty="0" smtClean="0">
                <a:solidFill>
                  <a:srgbClr val="1A1A1A"/>
                </a:solidFill>
              </a:rPr>
              <a:t>对虚拟</a:t>
            </a:r>
            <a:r>
              <a:rPr lang="en-US" altLang="zh-CN" sz="2000" dirty="0" smtClean="0">
                <a:solidFill>
                  <a:srgbClr val="1A1A1A"/>
                </a:solidFill>
              </a:rPr>
              <a:t>CPU </a:t>
            </a:r>
            <a:r>
              <a:rPr lang="zh-CN" altLang="en-US" sz="2000" dirty="0" smtClean="0">
                <a:solidFill>
                  <a:srgbClr val="1A1A1A"/>
                </a:solidFill>
              </a:rPr>
              <a:t>的抢占没有引起足够的重视，这是首次通过不同的</a:t>
            </a:r>
            <a:r>
              <a:rPr lang="en-US" altLang="zh-CN" sz="2000" dirty="0" smtClean="0">
                <a:solidFill>
                  <a:srgbClr val="1A1A1A"/>
                </a:solidFill>
              </a:rPr>
              <a:t>benchmark</a:t>
            </a:r>
            <a:r>
              <a:rPr lang="zh-CN" altLang="en-US" sz="2000" dirty="0" smtClean="0">
                <a:solidFill>
                  <a:srgbClr val="1A1A1A"/>
                </a:solidFill>
              </a:rPr>
              <a:t>进行实验，对</a:t>
            </a:r>
            <a:r>
              <a:rPr lang="en-US" altLang="zh-CN" sz="2000" dirty="0" smtClean="0">
                <a:solidFill>
                  <a:srgbClr val="1A1A1A"/>
                </a:solidFill>
              </a:rPr>
              <a:t>RCU </a:t>
            </a:r>
            <a:r>
              <a:rPr lang="zh-CN" altLang="en-US" sz="2000" dirty="0" smtClean="0">
                <a:solidFill>
                  <a:srgbClr val="1A1A1A"/>
                </a:solidFill>
              </a:rPr>
              <a:t>的抢占进行系统化的实验分析</a:t>
            </a:r>
            <a:endParaRPr lang="en-US" altLang="zh-CN" sz="2000" dirty="0" smtClean="0">
              <a:solidFill>
                <a:srgbClr val="1A1A1A"/>
              </a:solidFill>
            </a:endParaRPr>
          </a:p>
          <a:p>
            <a:pPr marL="285750" indent="-285750">
              <a:lnSpc>
                <a:spcPct val="150000"/>
              </a:lnSpc>
              <a:buFont typeface="Arial" panose="020B0604020202020204" pitchFamily="34" charset="0"/>
              <a:buChar char="•"/>
            </a:pPr>
            <a:r>
              <a:rPr lang="zh-CN" altLang="en-US" sz="2000" dirty="0" smtClean="0">
                <a:solidFill>
                  <a:srgbClr val="1A1A1A"/>
                </a:solidFill>
              </a:rPr>
              <a:t>实验结果表明</a:t>
            </a:r>
            <a:r>
              <a:rPr lang="en-US" altLang="zh-CN" sz="2000" dirty="0" smtClean="0">
                <a:solidFill>
                  <a:srgbClr val="1A1A1A"/>
                </a:solidFill>
              </a:rPr>
              <a:t>RCU </a:t>
            </a:r>
            <a:r>
              <a:rPr lang="zh-CN" altLang="en-US" sz="2000" dirty="0" smtClean="0">
                <a:solidFill>
                  <a:srgbClr val="1A1A1A"/>
                </a:solidFill>
              </a:rPr>
              <a:t>读对</a:t>
            </a:r>
            <a:r>
              <a:rPr lang="en-US" altLang="zh-CN" sz="2000" dirty="0" smtClean="0">
                <a:solidFill>
                  <a:srgbClr val="1A1A1A"/>
                </a:solidFill>
              </a:rPr>
              <a:t>CPU </a:t>
            </a:r>
            <a:r>
              <a:rPr lang="zh-CN" altLang="en-US" sz="2000" dirty="0" smtClean="0">
                <a:solidFill>
                  <a:srgbClr val="1A1A1A"/>
                </a:solidFill>
              </a:rPr>
              <a:t>的抢占对系统系统性能有显著影响</a:t>
            </a:r>
            <a:endParaRPr lang="en-US" altLang="zh-CN" sz="2000" dirty="0" smtClean="0">
              <a:solidFill>
                <a:srgbClr val="1A1A1A"/>
              </a:solidFill>
            </a:endParaRPr>
          </a:p>
          <a:p>
            <a:pPr marL="285750" indent="-285750">
              <a:lnSpc>
                <a:spcPct val="150000"/>
              </a:lnSpc>
              <a:buFont typeface="Arial" panose="020B0604020202020204" pitchFamily="34" charset="0"/>
              <a:buChar char="•"/>
            </a:pPr>
            <a:r>
              <a:rPr lang="zh-CN" altLang="en-US" sz="2000" dirty="0" smtClean="0">
                <a:solidFill>
                  <a:srgbClr val="1A1A1A"/>
                </a:solidFill>
              </a:rPr>
              <a:t>用来解决锁持有机制抢占</a:t>
            </a:r>
            <a:r>
              <a:rPr lang="en-US" altLang="zh-CN" sz="2000" dirty="0" smtClean="0">
                <a:solidFill>
                  <a:srgbClr val="1A1A1A"/>
                </a:solidFill>
              </a:rPr>
              <a:t>CPU</a:t>
            </a:r>
            <a:r>
              <a:rPr lang="zh-CN" altLang="en-US" sz="2000" dirty="0" smtClean="0">
                <a:solidFill>
                  <a:srgbClr val="1A1A1A"/>
                </a:solidFill>
              </a:rPr>
              <a:t>的方法不能直接用于</a:t>
            </a:r>
            <a:r>
              <a:rPr lang="en-US" altLang="zh-CN" sz="2000" dirty="0" smtClean="0">
                <a:solidFill>
                  <a:srgbClr val="1A1A1A"/>
                </a:solidFill>
              </a:rPr>
              <a:t>RCU </a:t>
            </a:r>
            <a:r>
              <a:rPr lang="zh-CN" altLang="en-US" sz="2000" dirty="0" smtClean="0">
                <a:solidFill>
                  <a:srgbClr val="1A1A1A"/>
                </a:solidFill>
              </a:rPr>
              <a:t>读</a:t>
            </a:r>
            <a:endParaRPr lang="en-US" altLang="zh-CN" sz="2000" dirty="0" smtClean="0">
              <a:solidFill>
                <a:srgbClr val="1A1A1A"/>
              </a:solidFill>
            </a:endParaRPr>
          </a:p>
          <a:p>
            <a:pPr marL="285750" indent="-285750">
              <a:lnSpc>
                <a:spcPct val="150000"/>
              </a:lnSpc>
              <a:buFont typeface="Arial" panose="020B0604020202020204" pitchFamily="34" charset="0"/>
              <a:buChar char="•"/>
            </a:pPr>
            <a:r>
              <a:rPr lang="zh-CN" altLang="en-US" sz="2000" dirty="0" smtClean="0">
                <a:solidFill>
                  <a:srgbClr val="1A1A1A"/>
                </a:solidFill>
              </a:rPr>
              <a:t>当前的</a:t>
            </a:r>
            <a:r>
              <a:rPr lang="zh-CN" altLang="en-US" sz="2000" dirty="0">
                <a:solidFill>
                  <a:srgbClr val="1A1A1A"/>
                </a:solidFill>
              </a:rPr>
              <a:t>调查</a:t>
            </a:r>
            <a:r>
              <a:rPr lang="zh-CN" altLang="en-US" sz="2000" dirty="0" smtClean="0">
                <a:solidFill>
                  <a:srgbClr val="1A1A1A"/>
                </a:solidFill>
              </a:rPr>
              <a:t>为解决</a:t>
            </a:r>
            <a:r>
              <a:rPr lang="en-US" altLang="zh-CN" sz="2000" dirty="0" smtClean="0">
                <a:solidFill>
                  <a:srgbClr val="1A1A1A"/>
                </a:solidFill>
              </a:rPr>
              <a:t>RCU </a:t>
            </a:r>
            <a:r>
              <a:rPr lang="zh-CN" altLang="en-US" sz="2000" dirty="0" smtClean="0">
                <a:solidFill>
                  <a:srgbClr val="1A1A1A"/>
                </a:solidFill>
              </a:rPr>
              <a:t>读的抢占问题提供了一个大体的思路</a:t>
            </a:r>
            <a:endParaRPr lang="en-US" altLang="zh-CN" dirty="0" smtClean="0">
              <a:solidFill>
                <a:srgbClr val="1A1A1A"/>
              </a:solidFill>
              <a:latin typeface="CMSS10"/>
            </a:endParaRPr>
          </a:p>
          <a:p>
            <a:endParaRPr lang="en-US" altLang="zh-CN" dirty="0">
              <a:solidFill>
                <a:srgbClr val="1A1A1A"/>
              </a:solidFill>
              <a:latin typeface="CMSS10"/>
            </a:endParaRPr>
          </a:p>
          <a:p>
            <a:endParaRPr lang="en-US" altLang="zh-CN" dirty="0" smtClean="0">
              <a:solidFill>
                <a:srgbClr val="1A1A1A"/>
              </a:solidFill>
              <a:latin typeface="CMSS10"/>
            </a:endParaRPr>
          </a:p>
        </p:txBody>
      </p:sp>
    </p:spTree>
    <p:extLst>
      <p:ext uri="{BB962C8B-B14F-4D97-AF65-F5344CB8AC3E}">
        <p14:creationId xmlns:p14="http://schemas.microsoft.com/office/powerpoint/2010/main" val="2014519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279757" y="2932611"/>
            <a:ext cx="2368952" cy="2308324"/>
          </a:xfrm>
          <a:prstGeom prst="rect">
            <a:avLst/>
          </a:prstGeom>
        </p:spPr>
        <p:txBody>
          <a:bodyPr wrap="square">
            <a:spAutoFit/>
          </a:bodyPr>
          <a:lstStyle/>
          <a:p>
            <a:r>
              <a:rPr lang="zh-CN" altLang="en-US" dirty="0" smtClean="0"/>
              <a:t>张</a:t>
            </a:r>
            <a:r>
              <a:rPr lang="en-US" altLang="zh-CN" dirty="0"/>
              <a:t> </a:t>
            </a:r>
            <a:r>
              <a:rPr lang="en-US" altLang="zh-CN" dirty="0" smtClean="0"/>
              <a:t>   </a:t>
            </a:r>
            <a:r>
              <a:rPr lang="zh-CN" altLang="en-US" dirty="0" smtClean="0"/>
              <a:t>阳 </a:t>
            </a:r>
            <a:endParaRPr lang="en-US" altLang="zh-CN" dirty="0" smtClean="0"/>
          </a:p>
          <a:p>
            <a:r>
              <a:rPr lang="en-US" altLang="zh-CN" dirty="0" smtClean="0"/>
              <a:t>M201773115</a:t>
            </a:r>
          </a:p>
          <a:p>
            <a:endParaRPr lang="en-US" altLang="zh-CN" dirty="0"/>
          </a:p>
          <a:p>
            <a:r>
              <a:rPr lang="zh-CN" altLang="en-US" dirty="0"/>
              <a:t>段沛</a:t>
            </a:r>
            <a:r>
              <a:rPr lang="zh-CN" altLang="en-US" dirty="0" smtClean="0"/>
              <a:t>云</a:t>
            </a:r>
            <a:endParaRPr lang="en-US" altLang="zh-CN" dirty="0" smtClean="0"/>
          </a:p>
          <a:p>
            <a:r>
              <a:rPr lang="en-US" altLang="zh-CN" dirty="0" smtClean="0"/>
              <a:t>M201773207</a:t>
            </a:r>
          </a:p>
          <a:p>
            <a:endParaRPr lang="en-US" altLang="zh-CN" dirty="0"/>
          </a:p>
          <a:p>
            <a:r>
              <a:rPr lang="zh-CN" altLang="en-US" dirty="0"/>
              <a:t>李呈隆 </a:t>
            </a:r>
            <a:endParaRPr lang="en-US" altLang="zh-CN" dirty="0" smtClean="0"/>
          </a:p>
          <a:p>
            <a:r>
              <a:rPr lang="en-US" altLang="zh-CN" dirty="0" smtClean="0"/>
              <a:t>M201773145</a:t>
            </a:r>
            <a:endParaRPr lang="en-US" altLang="zh-CN" dirty="0"/>
          </a:p>
        </p:txBody>
      </p:sp>
      <p:sp>
        <p:nvSpPr>
          <p:cNvPr id="8" name="标题 1"/>
          <p:cNvSpPr txBox="1">
            <a:spLocks/>
          </p:cNvSpPr>
          <p:nvPr/>
        </p:nvSpPr>
        <p:spPr>
          <a:xfrm>
            <a:off x="817090" y="6518013"/>
            <a:ext cx="10862619" cy="2978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400" dirty="0">
                <a:solidFill>
                  <a:schemeClr val="bg1">
                    <a:lumMod val="65000"/>
                  </a:schemeClr>
                </a:solidFill>
              </a:rPr>
              <a:t>上图系由论文全文所生成的词云</a:t>
            </a:r>
            <a:endParaRPr lang="en-US" altLang="zh-CN" sz="1400" dirty="0">
              <a:solidFill>
                <a:schemeClr val="bg1">
                  <a:lumMod val="65000"/>
                </a:schemeClr>
              </a:solidFill>
            </a:endParaRPr>
          </a:p>
          <a:p>
            <a:pPr algn="r"/>
            <a:r>
              <a:rPr lang="en-US" altLang="zh-CN" sz="1400" dirty="0">
                <a:solidFill>
                  <a:schemeClr val="bg1">
                    <a:lumMod val="85000"/>
                  </a:schemeClr>
                </a:solidFill>
              </a:rPr>
              <a:t>https://wordart.com/</a:t>
            </a:r>
            <a:endParaRPr lang="zh-CN" altLang="en-US" sz="1400" dirty="0">
              <a:solidFill>
                <a:schemeClr val="bg1">
                  <a:lumMod val="85000"/>
                </a:schemeClr>
              </a:solidFill>
            </a:endParaRPr>
          </a:p>
        </p:txBody>
      </p:sp>
      <p:sp>
        <p:nvSpPr>
          <p:cNvPr id="10" name="标题 1"/>
          <p:cNvSpPr>
            <a:spLocks noGrp="1"/>
          </p:cNvSpPr>
          <p:nvPr>
            <p:ph type="title"/>
          </p:nvPr>
        </p:nvSpPr>
        <p:spPr>
          <a:xfrm>
            <a:off x="817090" y="517524"/>
            <a:ext cx="10862619" cy="4349751"/>
          </a:xfrm>
        </p:spPr>
        <p:txBody>
          <a:bodyPr>
            <a:normAutofit/>
          </a:bodyPr>
          <a:lstStyle/>
          <a:p>
            <a:pPr algn="ctr"/>
            <a:r>
              <a:rPr lang="zh-CN" altLang="en-US" b="1" dirty="0" smtClean="0">
                <a:latin typeface="Aharoni" panose="02010803020104030203" pitchFamily="2" charset="-79"/>
                <a:cs typeface="Aharoni" panose="02010803020104030203" pitchFamily="2" charset="-79"/>
              </a:rPr>
              <a:t>谢   谢</a:t>
            </a:r>
            <a:r>
              <a:rPr lang="en-US" altLang="zh-CN" b="1" dirty="0" smtClean="0">
                <a:latin typeface="Aharoni" panose="02010803020104030203" pitchFamily="2" charset="-79"/>
                <a:cs typeface="Aharoni" panose="02010803020104030203" pitchFamily="2" charset="-79"/>
              </a:rPr>
              <a:t/>
            </a:r>
            <a:br>
              <a:rPr lang="en-US" altLang="zh-CN" b="1" dirty="0" smtClean="0">
                <a:latin typeface="Aharoni" panose="02010803020104030203" pitchFamily="2" charset="-79"/>
                <a:cs typeface="Aharoni" panose="02010803020104030203" pitchFamily="2" charset="-79"/>
              </a:rPr>
            </a:br>
            <a:r>
              <a:rPr lang="en-US" altLang="zh-CN" b="1" dirty="0" smtClean="0"/>
              <a:t/>
            </a:r>
            <a:br>
              <a:rPr lang="en-US" altLang="zh-CN" b="1" dirty="0" smtClean="0"/>
            </a:br>
            <a:r>
              <a:rPr lang="en-US" altLang="zh-CN" dirty="0" smtClean="0"/>
              <a:t/>
            </a:r>
            <a:br>
              <a:rPr lang="en-US" altLang="zh-CN" dirty="0" smtClean="0"/>
            </a:br>
            <a:r>
              <a:rPr lang="en-US" altLang="zh-CN" sz="1800" b="1" dirty="0" smtClean="0">
                <a:solidFill>
                  <a:schemeClr val="bg1">
                    <a:lumMod val="50000"/>
                  </a:schemeClr>
                </a:solidFill>
              </a:rPr>
              <a:t/>
            </a:r>
            <a:br>
              <a:rPr lang="en-US" altLang="zh-CN" sz="1800" b="1" dirty="0" smtClean="0">
                <a:solidFill>
                  <a:schemeClr val="bg1">
                    <a:lumMod val="50000"/>
                  </a:schemeClr>
                </a:solidFill>
              </a:rPr>
            </a:br>
            <a:r>
              <a:rPr lang="en-US" altLang="zh-CN" sz="1800" b="1" dirty="0">
                <a:solidFill>
                  <a:schemeClr val="bg1">
                    <a:lumMod val="50000"/>
                  </a:schemeClr>
                </a:solidFill>
              </a:rPr>
              <a:t/>
            </a:r>
            <a:br>
              <a:rPr lang="en-US" altLang="zh-CN" sz="1800" b="1" dirty="0">
                <a:solidFill>
                  <a:schemeClr val="bg1">
                    <a:lumMod val="50000"/>
                  </a:schemeClr>
                </a:solidFill>
              </a:rPr>
            </a:br>
            <a:r>
              <a:rPr lang="en-US" altLang="zh-CN" sz="1800" b="1" dirty="0" smtClean="0">
                <a:solidFill>
                  <a:schemeClr val="bg1">
                    <a:lumMod val="50000"/>
                  </a:schemeClr>
                </a:solidFill>
              </a:rPr>
              <a:t/>
            </a:r>
            <a:br>
              <a:rPr lang="en-US" altLang="zh-CN" sz="1800" b="1" dirty="0" smtClean="0">
                <a:solidFill>
                  <a:schemeClr val="bg1">
                    <a:lumMod val="50000"/>
                  </a:schemeClr>
                </a:solidFill>
              </a:rPr>
            </a:br>
            <a:r>
              <a:rPr lang="en-US" altLang="zh-CN" sz="1800" dirty="0" smtClean="0">
                <a:solidFill>
                  <a:schemeClr val="bg1">
                    <a:lumMod val="50000"/>
                  </a:schemeClr>
                </a:solidFill>
              </a:rPr>
              <a:t/>
            </a:r>
            <a:br>
              <a:rPr lang="en-US" altLang="zh-CN" sz="1800" dirty="0" smtClean="0">
                <a:solidFill>
                  <a:schemeClr val="bg1">
                    <a:lumMod val="50000"/>
                  </a:schemeClr>
                </a:solidFill>
              </a:rPr>
            </a:br>
            <a: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t/>
            </a:r>
            <a:b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br>
            <a: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t/>
            </a:r>
            <a:br>
              <a:rPr lang="en-US" altLang="zh-CN" sz="1400" dirty="0" smtClean="0">
                <a:solidFill>
                  <a:schemeClr val="bg1">
                    <a:lumMod val="50000"/>
                  </a:schemeClr>
                </a:solidFill>
                <a:latin typeface="华文楷体" panose="02010600040101010101" pitchFamily="2" charset="-122"/>
                <a:ea typeface="华文楷体" panose="02010600040101010101" pitchFamily="2" charset="-122"/>
              </a:rPr>
            </a:br>
            <a:endParaRPr lang="zh-CN" altLang="en-US" sz="1400" dirty="0">
              <a:solidFill>
                <a:schemeClr val="bg1">
                  <a:lumMod val="50000"/>
                </a:schemeClr>
              </a:solidFill>
              <a:latin typeface="华文楷体" panose="02010600040101010101" pitchFamily="2" charset="-122"/>
              <a:ea typeface="华文楷体" panose="02010600040101010101" pitchFamily="2" charset="-122"/>
            </a:endParaRPr>
          </a:p>
        </p:txBody>
      </p:sp>
      <p:pic>
        <p:nvPicPr>
          <p:cNvPr id="11"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8105" y="1987258"/>
            <a:ext cx="4679659" cy="4679659"/>
          </a:xfrm>
        </p:spPr>
      </p:pic>
    </p:spTree>
    <p:extLst>
      <p:ext uri="{BB962C8B-B14F-4D97-AF65-F5344CB8AC3E}">
        <p14:creationId xmlns:p14="http://schemas.microsoft.com/office/powerpoint/2010/main" val="238395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10550995"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11330226" y="0"/>
            <a:ext cx="861774" cy="2904912"/>
          </a:xfrm>
          <a:prstGeom prst="rect">
            <a:avLst/>
          </a:prstGeom>
          <a:noFill/>
        </p:spPr>
        <p:txBody>
          <a:bodyPr vert="eaVert" wrap="square" rtlCol="0">
            <a:spAutoFit/>
          </a:bodyPr>
          <a:lstStyle/>
          <a:p>
            <a:pPr lvl="1"/>
            <a:r>
              <a:rPr lang="zh-CN" altLang="en-US" sz="4400" dirty="0"/>
              <a:t>选题背景</a:t>
            </a:r>
            <a:endParaRPr lang="zh-CN" altLang="en-US" sz="4400" b="1" dirty="0">
              <a:latin typeface="+mj-lt"/>
              <a:ea typeface="+mj-ea"/>
              <a:cs typeface="+mj-cs"/>
            </a:endParaRPr>
          </a:p>
        </p:txBody>
      </p:sp>
      <p:sp>
        <p:nvSpPr>
          <p:cNvPr id="27" name="文本框 26"/>
          <p:cNvSpPr txBox="1"/>
          <p:nvPr/>
        </p:nvSpPr>
        <p:spPr>
          <a:xfrm>
            <a:off x="10748538" y="2243192"/>
            <a:ext cx="581688" cy="1323439"/>
          </a:xfrm>
          <a:prstGeom prst="rect">
            <a:avLst/>
          </a:prstGeom>
          <a:noFill/>
        </p:spPr>
        <p:txBody>
          <a:bodyPr wrap="square" rtlCol="0">
            <a:spAutoFit/>
          </a:bodyPr>
          <a:lstStyle/>
          <a:p>
            <a:r>
              <a:rPr lang="en-US" altLang="zh-CN" sz="1600" dirty="0" smtClean="0"/>
              <a:t>RCU</a:t>
            </a:r>
          </a:p>
          <a:p>
            <a:r>
              <a:rPr lang="zh-CN" altLang="en-US" sz="3200" dirty="0" smtClean="0"/>
              <a:t>原理</a:t>
            </a:r>
            <a:endParaRPr lang="zh-CN" altLang="en-US" sz="3200" dirty="0"/>
          </a:p>
        </p:txBody>
      </p:sp>
      <p:sp>
        <p:nvSpPr>
          <p:cNvPr id="2" name="文本框 1"/>
          <p:cNvSpPr txBox="1"/>
          <p:nvPr/>
        </p:nvSpPr>
        <p:spPr>
          <a:xfrm>
            <a:off x="1228438" y="448501"/>
            <a:ext cx="8543327" cy="5570756"/>
          </a:xfrm>
          <a:prstGeom prst="rect">
            <a:avLst/>
          </a:prstGeom>
          <a:noFill/>
        </p:spPr>
        <p:txBody>
          <a:bodyPr wrap="square" rtlCol="0">
            <a:spAutoFit/>
          </a:bodyPr>
          <a:lstStyle/>
          <a:p>
            <a:pPr>
              <a:lnSpc>
                <a:spcPct val="150000"/>
              </a:lnSpc>
            </a:pPr>
            <a:r>
              <a:rPr lang="en-US" altLang="zh-CN" sz="2400" dirty="0" smtClean="0"/>
              <a:t>RCU (</a:t>
            </a:r>
            <a:r>
              <a:rPr lang="en-US" altLang="zh-CN" sz="2400" dirty="0"/>
              <a:t>Read-Copy Update)</a:t>
            </a:r>
            <a:r>
              <a:rPr lang="zh-CN" altLang="en-US" sz="2400" dirty="0" smtClean="0"/>
              <a:t>，读</a:t>
            </a:r>
            <a:r>
              <a:rPr lang="en-US" altLang="zh-CN" sz="2400" dirty="0"/>
              <a:t>-</a:t>
            </a:r>
            <a:r>
              <a:rPr lang="zh-CN" altLang="en-US" sz="2400" dirty="0"/>
              <a:t>拷贝</a:t>
            </a:r>
            <a:r>
              <a:rPr lang="zh-CN" altLang="en-US" sz="2400" dirty="0" smtClean="0"/>
              <a:t>修改</a:t>
            </a:r>
            <a:endParaRPr lang="en-US" altLang="zh-CN" sz="2400" dirty="0" smtClean="0"/>
          </a:p>
          <a:p>
            <a:pPr>
              <a:lnSpc>
                <a:spcPct val="125000"/>
              </a:lnSpc>
            </a:pPr>
            <a:r>
              <a:rPr lang="zh-CN" altLang="en-US" sz="2000" dirty="0" smtClean="0"/>
              <a:t>它</a:t>
            </a:r>
            <a:r>
              <a:rPr lang="zh-CN" altLang="en-US" sz="2000" dirty="0"/>
              <a:t>是基于其原理命名</a:t>
            </a:r>
            <a:r>
              <a:rPr lang="zh-CN" altLang="en-US" sz="2000" dirty="0" smtClean="0"/>
              <a:t>的，对于</a:t>
            </a:r>
            <a:r>
              <a:rPr lang="zh-CN" altLang="en-US" sz="2000" dirty="0"/>
              <a:t>被</a:t>
            </a:r>
            <a:r>
              <a:rPr lang="en-US" altLang="zh-CN" sz="2000" dirty="0"/>
              <a:t>RCU</a:t>
            </a:r>
            <a:r>
              <a:rPr lang="zh-CN" altLang="en-US" sz="2000" dirty="0"/>
              <a:t>保护的共享数据结构</a:t>
            </a:r>
            <a:r>
              <a:rPr lang="zh-CN" altLang="en-US" sz="2000" dirty="0" smtClean="0"/>
              <a:t>，</a:t>
            </a:r>
            <a:r>
              <a:rPr lang="en-US" altLang="zh-CN" sz="2000" dirty="0" smtClean="0"/>
              <a:t>reader</a:t>
            </a:r>
            <a:r>
              <a:rPr lang="zh-CN" altLang="en-US" sz="2000" dirty="0" smtClean="0"/>
              <a:t>不</a:t>
            </a:r>
            <a:r>
              <a:rPr lang="zh-CN" altLang="en-US" sz="2000" dirty="0"/>
              <a:t>需要获得任何锁就可以访问它，</a:t>
            </a:r>
            <a:r>
              <a:rPr lang="zh-CN" altLang="en-US" sz="2000" dirty="0" smtClean="0"/>
              <a:t>但</a:t>
            </a:r>
            <a:r>
              <a:rPr lang="en-US" altLang="zh-CN" sz="2000" dirty="0" smtClean="0"/>
              <a:t>writer</a:t>
            </a:r>
            <a:r>
              <a:rPr lang="zh-CN" altLang="en-US" sz="2000" dirty="0" smtClean="0"/>
              <a:t>在</a:t>
            </a:r>
            <a:r>
              <a:rPr lang="zh-CN" altLang="en-US" sz="2000" dirty="0"/>
              <a:t>访问它时首先拷贝一个副本，然后对副本进行修改，最后使用一个回调（</a:t>
            </a:r>
            <a:r>
              <a:rPr lang="en-US" altLang="zh-CN" sz="2000" dirty="0"/>
              <a:t>callback</a:t>
            </a:r>
            <a:r>
              <a:rPr lang="zh-CN" altLang="en-US" sz="2000" dirty="0"/>
              <a:t>）机制在适当的时机把指向原来数据的指针重新指向新的被修改的数据。这个时机就是所有引用该数据的</a:t>
            </a:r>
            <a:r>
              <a:rPr lang="en-US" altLang="zh-CN" sz="2000" dirty="0"/>
              <a:t>CPU</a:t>
            </a:r>
            <a:r>
              <a:rPr lang="zh-CN" altLang="en-US" sz="2000" dirty="0"/>
              <a:t>都退出对共享数据的操作</a:t>
            </a:r>
            <a:r>
              <a:rPr lang="zh-CN" altLang="en-US" sz="2000" dirty="0" smtClean="0"/>
              <a:t>。</a:t>
            </a:r>
            <a:endParaRPr lang="en-US" altLang="zh-CN" sz="2000" dirty="0" smtClean="0"/>
          </a:p>
          <a:p>
            <a:endParaRPr lang="en-US" altLang="zh-CN" dirty="0"/>
          </a:p>
          <a:p>
            <a:endParaRPr lang="en-US" altLang="zh-CN" dirty="0" smtClean="0"/>
          </a:p>
          <a:p>
            <a:r>
              <a:rPr lang="en-US" altLang="zh-CN" sz="2400" dirty="0" smtClean="0"/>
              <a:t>RCU reader </a:t>
            </a:r>
            <a:r>
              <a:rPr lang="zh-CN" altLang="en-US" sz="2400" dirty="0" smtClean="0"/>
              <a:t>特点：</a:t>
            </a:r>
            <a:endParaRPr lang="en-US" altLang="zh-CN" sz="2400" dirty="0" smtClean="0"/>
          </a:p>
          <a:p>
            <a:pPr>
              <a:lnSpc>
                <a:spcPct val="125000"/>
              </a:lnSpc>
            </a:pPr>
            <a:r>
              <a:rPr lang="zh-CN" altLang="en-US" sz="2000" dirty="0" smtClean="0"/>
              <a:t>不与</a:t>
            </a:r>
            <a:r>
              <a:rPr lang="en-US" altLang="zh-CN" sz="2000" dirty="0" smtClean="0"/>
              <a:t>writer</a:t>
            </a:r>
            <a:r>
              <a:rPr lang="zh-CN" altLang="en-US" sz="2000" dirty="0" smtClean="0"/>
              <a:t>直接同步</a:t>
            </a:r>
            <a:endParaRPr lang="en-US" altLang="zh-CN" sz="2000" dirty="0" smtClean="0"/>
          </a:p>
          <a:p>
            <a:pPr>
              <a:lnSpc>
                <a:spcPct val="125000"/>
              </a:lnSpc>
            </a:pPr>
            <a:r>
              <a:rPr lang="zh-CN" altLang="en-US" sz="2000" dirty="0" smtClean="0"/>
              <a:t>读原子操作是非常轻量级的</a:t>
            </a:r>
            <a:endParaRPr lang="en-US" altLang="zh-CN" sz="2000" dirty="0" smtClean="0"/>
          </a:p>
          <a:p>
            <a:endParaRPr lang="en-US" altLang="zh-CN" dirty="0"/>
          </a:p>
          <a:p>
            <a:r>
              <a:rPr lang="en-US" altLang="zh-CN" sz="2400" dirty="0"/>
              <a:t>RCU </a:t>
            </a:r>
            <a:r>
              <a:rPr lang="en-US" altLang="zh-CN" sz="2400" dirty="0" smtClean="0"/>
              <a:t>writer </a:t>
            </a:r>
            <a:r>
              <a:rPr lang="zh-CN" altLang="en-US" sz="2400" dirty="0"/>
              <a:t>特点：</a:t>
            </a:r>
            <a:endParaRPr lang="en-US" altLang="zh-CN" sz="2400" dirty="0"/>
          </a:p>
          <a:p>
            <a:pPr>
              <a:lnSpc>
                <a:spcPct val="125000"/>
              </a:lnSpc>
            </a:pPr>
            <a:r>
              <a:rPr lang="zh-CN" altLang="en-US" sz="2000" dirty="0"/>
              <a:t>保证与读操作的一致性</a:t>
            </a:r>
            <a:endParaRPr lang="en-US" altLang="zh-CN" sz="2000" dirty="0"/>
          </a:p>
          <a:p>
            <a:endParaRPr lang="zh-CN" altLang="en-US" dirty="0"/>
          </a:p>
        </p:txBody>
      </p:sp>
    </p:spTree>
    <p:extLst>
      <p:ext uri="{BB962C8B-B14F-4D97-AF65-F5344CB8AC3E}">
        <p14:creationId xmlns:p14="http://schemas.microsoft.com/office/powerpoint/2010/main" val="68306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949575" y="1246113"/>
            <a:ext cx="3826974" cy="773760"/>
          </a:xfrm>
          <a:prstGeom prst="rect">
            <a:avLst/>
          </a:prstGeom>
        </p:spPr>
      </p:pic>
      <p:pic>
        <p:nvPicPr>
          <p:cNvPr id="4" name="图片 3"/>
          <p:cNvPicPr>
            <a:picLocks noChangeAspect="1"/>
          </p:cNvPicPr>
          <p:nvPr/>
        </p:nvPicPr>
        <p:blipFill>
          <a:blip r:embed="rId4"/>
          <a:stretch>
            <a:fillRect/>
          </a:stretch>
        </p:blipFill>
        <p:spPr>
          <a:xfrm>
            <a:off x="888105" y="2310021"/>
            <a:ext cx="3949913" cy="1191595"/>
          </a:xfrm>
          <a:prstGeom prst="rect">
            <a:avLst/>
          </a:prstGeom>
        </p:spPr>
      </p:pic>
      <p:pic>
        <p:nvPicPr>
          <p:cNvPr id="5" name="图片 4"/>
          <p:cNvPicPr>
            <a:picLocks noChangeAspect="1"/>
          </p:cNvPicPr>
          <p:nvPr/>
        </p:nvPicPr>
        <p:blipFill>
          <a:blip r:embed="rId5"/>
          <a:stretch>
            <a:fillRect/>
          </a:stretch>
        </p:blipFill>
        <p:spPr>
          <a:xfrm>
            <a:off x="949575" y="3800498"/>
            <a:ext cx="3888443" cy="1249717"/>
          </a:xfrm>
          <a:prstGeom prst="rect">
            <a:avLst/>
          </a:prstGeom>
        </p:spPr>
      </p:pic>
      <p:pic>
        <p:nvPicPr>
          <p:cNvPr id="6" name="图片 5"/>
          <p:cNvPicPr>
            <a:picLocks noChangeAspect="1"/>
          </p:cNvPicPr>
          <p:nvPr/>
        </p:nvPicPr>
        <p:blipFill>
          <a:blip r:embed="rId6"/>
          <a:stretch>
            <a:fillRect/>
          </a:stretch>
        </p:blipFill>
        <p:spPr>
          <a:xfrm>
            <a:off x="949575" y="5349097"/>
            <a:ext cx="3888443" cy="937185"/>
          </a:xfrm>
          <a:prstGeom prst="rect">
            <a:avLst/>
          </a:prstGeom>
        </p:spPr>
      </p:pic>
      <p:sp>
        <p:nvSpPr>
          <p:cNvPr id="9" name="文本框 8"/>
          <p:cNvSpPr txBox="1"/>
          <p:nvPr/>
        </p:nvSpPr>
        <p:spPr>
          <a:xfrm>
            <a:off x="561474" y="240632"/>
            <a:ext cx="6962273" cy="461665"/>
          </a:xfrm>
          <a:prstGeom prst="rect">
            <a:avLst/>
          </a:prstGeom>
          <a:noFill/>
        </p:spPr>
        <p:txBody>
          <a:bodyPr wrap="square" rtlCol="0">
            <a:spAutoFit/>
          </a:bodyPr>
          <a:lstStyle/>
          <a:p>
            <a:r>
              <a:rPr lang="zh-CN" altLang="en-US" sz="2400" dirty="0" smtClean="0"/>
              <a:t>删除节点操作：</a:t>
            </a:r>
            <a:endParaRPr lang="zh-CN" altLang="en-US" sz="2400" dirty="0"/>
          </a:p>
        </p:txBody>
      </p:sp>
      <p:sp>
        <p:nvSpPr>
          <p:cNvPr id="12" name="文本框 11"/>
          <p:cNvSpPr txBox="1"/>
          <p:nvPr/>
        </p:nvSpPr>
        <p:spPr>
          <a:xfrm>
            <a:off x="5216155" y="722893"/>
            <a:ext cx="317463" cy="5632311"/>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smtClean="0"/>
              <a:t>|</a:t>
            </a:r>
          </a:p>
          <a:p>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br>
              <a:rPr lang="en-US" altLang="zh-CN" dirty="0" smtClean="0"/>
            </a:br>
            <a:r>
              <a:rPr lang="en-US" altLang="zh-CN" dirty="0" smtClean="0"/>
              <a:t>|</a:t>
            </a:r>
            <a:endParaRPr lang="zh-CN" altLang="en-US" dirty="0"/>
          </a:p>
        </p:txBody>
      </p:sp>
      <p:sp>
        <p:nvSpPr>
          <p:cNvPr id="2" name="矩形 1"/>
          <p:cNvSpPr/>
          <p:nvPr/>
        </p:nvSpPr>
        <p:spPr>
          <a:xfrm>
            <a:off x="6356708" y="1145894"/>
            <a:ext cx="3514845" cy="487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1. </a:t>
            </a:r>
            <a:r>
              <a:rPr lang="zh-CN" altLang="en-US" dirty="0" smtClean="0"/>
              <a:t>要</a:t>
            </a:r>
            <a:r>
              <a:rPr lang="zh-CN" altLang="en-US" dirty="0"/>
              <a:t>删除掉链表中的</a:t>
            </a:r>
            <a:r>
              <a:rPr lang="en-US" altLang="zh-CN" dirty="0"/>
              <a:t>B </a:t>
            </a:r>
            <a:r>
              <a:rPr lang="zh-CN" altLang="en-US" dirty="0"/>
              <a:t>节点</a:t>
            </a:r>
            <a:endParaRPr lang="en-US" altLang="zh-CN" dirty="0"/>
          </a:p>
        </p:txBody>
      </p:sp>
      <p:sp>
        <p:nvSpPr>
          <p:cNvPr id="11" name="矩形 10"/>
          <p:cNvSpPr/>
          <p:nvPr/>
        </p:nvSpPr>
        <p:spPr>
          <a:xfrm>
            <a:off x="6894104" y="5574139"/>
            <a:ext cx="2440051" cy="487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4. </a:t>
            </a:r>
            <a:r>
              <a:rPr lang="zh-CN" altLang="en-US" dirty="0" smtClean="0"/>
              <a:t>释放</a:t>
            </a:r>
            <a:r>
              <a:rPr lang="zh-CN" altLang="en-US" dirty="0"/>
              <a:t>掉</a:t>
            </a:r>
            <a:r>
              <a:rPr lang="en-US" altLang="zh-CN" dirty="0"/>
              <a:t>B </a:t>
            </a:r>
            <a:r>
              <a:rPr lang="zh-CN" altLang="en-US" dirty="0"/>
              <a:t>节点</a:t>
            </a:r>
            <a:endParaRPr lang="en-US" altLang="zh-CN" dirty="0"/>
          </a:p>
          <a:p>
            <a:pPr algn="ctr"/>
            <a:endParaRPr lang="en-US" altLang="zh-CN" dirty="0"/>
          </a:p>
        </p:txBody>
      </p:sp>
      <p:sp>
        <p:nvSpPr>
          <p:cNvPr id="13" name="矩形 12"/>
          <p:cNvSpPr/>
          <p:nvPr/>
        </p:nvSpPr>
        <p:spPr>
          <a:xfrm>
            <a:off x="5973224" y="4147117"/>
            <a:ext cx="4361449" cy="487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3. </a:t>
            </a:r>
            <a:r>
              <a:rPr lang="zh-CN" altLang="en-US" dirty="0" smtClean="0"/>
              <a:t>等待</a:t>
            </a:r>
            <a:r>
              <a:rPr lang="zh-CN" altLang="en-US" dirty="0"/>
              <a:t>已有的</a:t>
            </a:r>
            <a:r>
              <a:rPr lang="en-US" altLang="zh-CN" dirty="0"/>
              <a:t>B </a:t>
            </a:r>
            <a:r>
              <a:rPr lang="zh-CN" altLang="en-US" dirty="0"/>
              <a:t>节点的</a:t>
            </a:r>
            <a:r>
              <a:rPr lang="en-US" altLang="zh-CN" dirty="0"/>
              <a:t>RCU </a:t>
            </a:r>
            <a:r>
              <a:rPr lang="zh-CN" altLang="en-US" dirty="0"/>
              <a:t>读操作完成</a:t>
            </a:r>
            <a:endParaRPr lang="en-US" altLang="zh-CN" dirty="0"/>
          </a:p>
          <a:p>
            <a:pPr algn="ctr"/>
            <a:endParaRPr lang="en-US" altLang="zh-CN" dirty="0"/>
          </a:p>
        </p:txBody>
      </p:sp>
      <p:sp>
        <p:nvSpPr>
          <p:cNvPr id="14" name="矩形 13"/>
          <p:cNvSpPr/>
          <p:nvPr/>
        </p:nvSpPr>
        <p:spPr>
          <a:xfrm>
            <a:off x="6356708" y="2720095"/>
            <a:ext cx="3514845" cy="487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2. </a:t>
            </a:r>
            <a:r>
              <a:rPr lang="zh-CN" altLang="en-US" dirty="0" smtClean="0"/>
              <a:t>将</a:t>
            </a:r>
            <a:r>
              <a:rPr lang="zh-CN" altLang="en-US" dirty="0"/>
              <a:t>节点</a:t>
            </a:r>
            <a:r>
              <a:rPr lang="en-US" altLang="zh-CN" dirty="0"/>
              <a:t>B </a:t>
            </a:r>
            <a:r>
              <a:rPr lang="zh-CN" altLang="en-US" dirty="0"/>
              <a:t>从链表中删除</a:t>
            </a:r>
            <a:endParaRPr lang="en-US" altLang="zh-CN" dirty="0"/>
          </a:p>
          <a:p>
            <a:pPr algn="ctr"/>
            <a:endParaRPr lang="en-US" altLang="zh-CN" dirty="0"/>
          </a:p>
        </p:txBody>
      </p:sp>
      <p:cxnSp>
        <p:nvCxnSpPr>
          <p:cNvPr id="20" name="直接连接符 19"/>
          <p:cNvCxnSpPr/>
          <p:nvPr/>
        </p:nvCxnSpPr>
        <p:spPr>
          <a:xfrm>
            <a:off x="10550995"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11330226" y="0"/>
            <a:ext cx="861774" cy="2904912"/>
          </a:xfrm>
          <a:prstGeom prst="rect">
            <a:avLst/>
          </a:prstGeom>
          <a:noFill/>
        </p:spPr>
        <p:txBody>
          <a:bodyPr vert="eaVert" wrap="square" rtlCol="0">
            <a:spAutoFit/>
          </a:bodyPr>
          <a:lstStyle/>
          <a:p>
            <a:pPr lvl="1"/>
            <a:r>
              <a:rPr lang="zh-CN" altLang="en-US" sz="4400" dirty="0"/>
              <a:t>选题背景</a:t>
            </a:r>
            <a:endParaRPr lang="zh-CN" altLang="en-US" sz="4400" b="1" dirty="0">
              <a:latin typeface="+mj-lt"/>
              <a:ea typeface="+mj-ea"/>
              <a:cs typeface="+mj-cs"/>
            </a:endParaRPr>
          </a:p>
        </p:txBody>
      </p:sp>
      <p:sp>
        <p:nvSpPr>
          <p:cNvPr id="22" name="文本框 21"/>
          <p:cNvSpPr txBox="1"/>
          <p:nvPr/>
        </p:nvSpPr>
        <p:spPr>
          <a:xfrm>
            <a:off x="10748538" y="2243192"/>
            <a:ext cx="581688" cy="2308324"/>
          </a:xfrm>
          <a:prstGeom prst="rect">
            <a:avLst/>
          </a:prstGeom>
          <a:noFill/>
        </p:spPr>
        <p:txBody>
          <a:bodyPr wrap="square" rtlCol="0">
            <a:spAutoFit/>
          </a:bodyPr>
          <a:lstStyle/>
          <a:p>
            <a:r>
              <a:rPr lang="en-US" altLang="zh-CN" sz="1600" dirty="0" smtClean="0"/>
              <a:t>RCU</a:t>
            </a:r>
          </a:p>
          <a:p>
            <a:r>
              <a:rPr lang="zh-CN" altLang="en-US" sz="3200" dirty="0"/>
              <a:t>应用实例</a:t>
            </a:r>
          </a:p>
        </p:txBody>
      </p:sp>
    </p:spTree>
    <p:extLst>
      <p:ext uri="{BB962C8B-B14F-4D97-AF65-F5344CB8AC3E}">
        <p14:creationId xmlns:p14="http://schemas.microsoft.com/office/powerpoint/2010/main" val="80342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10550995"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11330226" y="0"/>
            <a:ext cx="861774" cy="2904912"/>
          </a:xfrm>
          <a:prstGeom prst="rect">
            <a:avLst/>
          </a:prstGeom>
          <a:noFill/>
        </p:spPr>
        <p:txBody>
          <a:bodyPr vert="eaVert" wrap="square" rtlCol="0">
            <a:spAutoFit/>
          </a:bodyPr>
          <a:lstStyle/>
          <a:p>
            <a:pPr lvl="1"/>
            <a:r>
              <a:rPr lang="zh-CN" altLang="en-US" sz="4400" dirty="0"/>
              <a:t>选题背景</a:t>
            </a:r>
            <a:endParaRPr lang="zh-CN" altLang="en-US" sz="4400" b="1" dirty="0">
              <a:latin typeface="+mj-lt"/>
              <a:ea typeface="+mj-ea"/>
              <a:cs typeface="+mj-cs"/>
            </a:endParaRPr>
          </a:p>
        </p:txBody>
      </p:sp>
      <p:sp>
        <p:nvSpPr>
          <p:cNvPr id="25" name="文本框 24"/>
          <p:cNvSpPr txBox="1"/>
          <p:nvPr/>
        </p:nvSpPr>
        <p:spPr>
          <a:xfrm>
            <a:off x="10748538" y="2243192"/>
            <a:ext cx="581688" cy="2308324"/>
          </a:xfrm>
          <a:prstGeom prst="rect">
            <a:avLst/>
          </a:prstGeom>
          <a:noFill/>
        </p:spPr>
        <p:txBody>
          <a:bodyPr wrap="square" rtlCol="0">
            <a:spAutoFit/>
          </a:bodyPr>
          <a:lstStyle/>
          <a:p>
            <a:r>
              <a:rPr lang="en-US" altLang="zh-CN" sz="1600" dirty="0" smtClean="0"/>
              <a:t>RCU</a:t>
            </a:r>
          </a:p>
          <a:p>
            <a:r>
              <a:rPr lang="zh-CN" altLang="en-US" sz="3200" dirty="0"/>
              <a:t>应用实例</a:t>
            </a:r>
          </a:p>
        </p:txBody>
      </p:sp>
      <p:sp>
        <p:nvSpPr>
          <p:cNvPr id="31" name="副标题 2"/>
          <p:cNvSpPr>
            <a:spLocks noGrp="1"/>
          </p:cNvSpPr>
          <p:nvPr>
            <p:ph type="subTitle" idx="1"/>
          </p:nvPr>
        </p:nvSpPr>
        <p:spPr>
          <a:xfrm>
            <a:off x="545031" y="1283560"/>
            <a:ext cx="9549285" cy="5389245"/>
          </a:xfrm>
        </p:spPr>
        <p:txBody>
          <a:bodyPr>
            <a:normAutofit fontScale="97500"/>
          </a:bodyPr>
          <a:lstStyle/>
          <a:p>
            <a:pPr marL="514350" indent="-514350" algn="just">
              <a:buFont typeface="+mj-ea"/>
              <a:buAutoNum type="circleNumDbPlain"/>
            </a:pPr>
            <a:r>
              <a:rPr lang="zh-CN" altLang="en-US" sz="2200" dirty="0"/>
              <a:t>遍历该链表得到指向元素 B 的指针</a:t>
            </a:r>
          </a:p>
          <a:p>
            <a:pPr marL="514350" indent="-514350" algn="just">
              <a:buFont typeface="+mj-ea"/>
              <a:buAutoNum type="circleNumDbPlain"/>
            </a:pPr>
            <a:r>
              <a:rPr lang="zh-CN" altLang="en-US" sz="2200" dirty="0"/>
              <a:t>修改元素 B 的前一个元素的 next </a:t>
            </a:r>
            <a:r>
              <a:rPr lang="zh-CN" altLang="en-US" sz="2200" dirty="0" smtClean="0"/>
              <a:t>指针，指向</a:t>
            </a:r>
            <a:r>
              <a:rPr lang="zh-CN" altLang="en-US" sz="2200" dirty="0"/>
              <a:t>元素 B 的 next 指针指向的</a:t>
            </a:r>
            <a:r>
              <a:rPr lang="zh-CN" altLang="en-US" sz="2200" dirty="0" smtClean="0"/>
              <a:t>元素，即元素C</a:t>
            </a:r>
            <a:endParaRPr lang="zh-CN" altLang="en-US" sz="2200" dirty="0"/>
          </a:p>
          <a:p>
            <a:pPr marL="514350" indent="-514350" algn="just">
              <a:buFont typeface="+mj-ea"/>
              <a:buAutoNum type="circleNumDbPlain"/>
            </a:pPr>
            <a:r>
              <a:rPr lang="zh-CN" altLang="en-US" sz="2200" dirty="0"/>
              <a:t>修改元素 B 的 next </a:t>
            </a:r>
            <a:r>
              <a:rPr lang="zh-CN" altLang="en-US" sz="2200" dirty="0" smtClean="0"/>
              <a:t>指针指向</a:t>
            </a:r>
            <a:r>
              <a:rPr lang="zh-CN" altLang="en-US" sz="2200" dirty="0"/>
              <a:t>的</a:t>
            </a:r>
            <a:r>
              <a:rPr lang="zh-CN" altLang="en-US" sz="2200" dirty="0" smtClean="0"/>
              <a:t>元素，即元素 </a:t>
            </a:r>
            <a:r>
              <a:rPr lang="zh-CN" altLang="en-US" sz="2200" dirty="0"/>
              <a:t>C 的 prep </a:t>
            </a:r>
            <a:r>
              <a:rPr lang="zh-CN" altLang="en-US" sz="2200" dirty="0" smtClean="0"/>
              <a:t>指针，指向</a:t>
            </a:r>
            <a:r>
              <a:rPr lang="zh-CN" altLang="en-US" sz="2200" dirty="0"/>
              <a:t>元素 B 的 prep指针指向的</a:t>
            </a:r>
            <a:r>
              <a:rPr lang="zh-CN" altLang="en-US" sz="2200" dirty="0" smtClean="0"/>
              <a:t>元素，即元素 </a:t>
            </a:r>
            <a:r>
              <a:rPr lang="zh-CN" altLang="en-US" sz="2200" dirty="0"/>
              <a:t>A</a:t>
            </a:r>
          </a:p>
          <a:p>
            <a:pPr marL="514350" indent="-514350" algn="just">
              <a:buFont typeface="+mj-ea"/>
              <a:buAutoNum type="circleNumDbPlain"/>
            </a:pPr>
            <a:r>
              <a:rPr lang="zh-CN" altLang="en-US" sz="2200" dirty="0"/>
              <a:t>在这期间可能</a:t>
            </a:r>
            <a:r>
              <a:rPr lang="zh-CN" altLang="en-US" sz="2200" dirty="0" smtClean="0"/>
              <a:t>有</a:t>
            </a:r>
            <a:r>
              <a:rPr lang="en-US" altLang="zh-CN" sz="2200" dirty="0" smtClean="0"/>
              <a:t>reader </a:t>
            </a:r>
            <a:r>
              <a:rPr lang="zh-CN" altLang="en-US" sz="2200" dirty="0" smtClean="0"/>
              <a:t>访问</a:t>
            </a:r>
            <a:r>
              <a:rPr lang="zh-CN" altLang="en-US" sz="2200" dirty="0"/>
              <a:t>该链表，修改指针指向的操作是原子的，所以不需要同步，而元素 B 的指针</a:t>
            </a:r>
            <a:r>
              <a:rPr lang="zh-CN" altLang="en-US" sz="2200" dirty="0" smtClean="0"/>
              <a:t>并没有做任何修改</a:t>
            </a:r>
            <a:r>
              <a:rPr lang="zh-CN" altLang="en-US" sz="2200" dirty="0"/>
              <a:t>，</a:t>
            </a:r>
            <a:r>
              <a:rPr lang="zh-CN" altLang="en-US" sz="2200" dirty="0" smtClean="0"/>
              <a:t>因为</a:t>
            </a:r>
            <a:r>
              <a:rPr lang="en-US" altLang="zh-CN" sz="2200" dirty="0" smtClean="0"/>
              <a:t>reader</a:t>
            </a:r>
            <a:r>
              <a:rPr lang="zh-CN" altLang="en-US" sz="2200" dirty="0" smtClean="0"/>
              <a:t>可能</a:t>
            </a:r>
            <a:r>
              <a:rPr lang="zh-CN" altLang="en-US" sz="2200" dirty="0"/>
              <a:t>正在使用 B </a:t>
            </a:r>
            <a:r>
              <a:rPr lang="zh-CN" altLang="en-US" sz="2200" dirty="0" smtClean="0"/>
              <a:t>元素，来得</a:t>
            </a:r>
            <a:r>
              <a:rPr lang="zh-CN" altLang="en-US" sz="2200" dirty="0"/>
              <a:t>到下一个或前一个元素</a:t>
            </a:r>
            <a:r>
              <a:rPr lang="zh-CN" altLang="en-US" sz="2200" dirty="0" smtClean="0"/>
              <a:t>。</a:t>
            </a:r>
            <a:r>
              <a:rPr lang="en-US" altLang="zh-CN" sz="2200" dirty="0" smtClean="0"/>
              <a:t>Writer </a:t>
            </a:r>
            <a:r>
              <a:rPr lang="zh-CN" altLang="en-US" sz="2200" dirty="0" smtClean="0"/>
              <a:t>完成</a:t>
            </a:r>
            <a:r>
              <a:rPr lang="zh-CN" altLang="en-US" sz="2200" dirty="0"/>
              <a:t>这些操作后注册一个回调函</a:t>
            </a:r>
            <a:r>
              <a:rPr lang="zh-CN" altLang="en-US" sz="2200" dirty="0" smtClean="0"/>
              <a:t>数，以便</a:t>
            </a:r>
            <a:r>
              <a:rPr lang="zh-CN" altLang="en-US" sz="2200" dirty="0"/>
              <a:t>在 grace </a:t>
            </a:r>
            <a:r>
              <a:rPr lang="zh-CN" altLang="en-US" sz="2200" dirty="0" smtClean="0"/>
              <a:t>period </a:t>
            </a:r>
            <a:r>
              <a:rPr lang="en-US" altLang="zh-CN" sz="2200" dirty="0" smtClean="0"/>
              <a:t>(GP) </a:t>
            </a:r>
            <a:r>
              <a:rPr lang="zh-CN" altLang="en-US" sz="2200" dirty="0" smtClean="0"/>
              <a:t>之后</a:t>
            </a:r>
            <a:r>
              <a:rPr lang="zh-CN" altLang="en-US" sz="2200" dirty="0"/>
              <a:t>删除元素 B</a:t>
            </a:r>
            <a:r>
              <a:rPr lang="zh-CN" altLang="en-US" sz="2200" dirty="0" smtClean="0"/>
              <a:t>，此时才认为</a:t>
            </a:r>
            <a:r>
              <a:rPr lang="zh-CN" altLang="en-US" sz="2200" dirty="0"/>
              <a:t>已经完成删除操作。</a:t>
            </a:r>
          </a:p>
          <a:p>
            <a:pPr marL="514350" indent="-514350" algn="just">
              <a:buFont typeface="+mj-ea"/>
              <a:buAutoNum type="circleNumDbPlain"/>
            </a:pPr>
            <a:r>
              <a:rPr lang="zh-CN" altLang="en-US" sz="2200" dirty="0" smtClean="0"/>
              <a:t>垃圾收集器在</a:t>
            </a:r>
            <a:r>
              <a:rPr lang="zh-CN" altLang="en-US" sz="2200" dirty="0"/>
              <a:t>检测到所有的CPU</a:t>
            </a:r>
            <a:r>
              <a:rPr lang="zh-CN" altLang="en-US" sz="2200" dirty="0" smtClean="0"/>
              <a:t>不再引用</a:t>
            </a:r>
            <a:r>
              <a:rPr lang="zh-CN" altLang="en-US" sz="2200" dirty="0"/>
              <a:t>该链表后，即所有的 CPU 已经经历了 quiescent </a:t>
            </a:r>
            <a:r>
              <a:rPr lang="zh-CN" altLang="en-US" sz="2200" dirty="0" smtClean="0"/>
              <a:t>state, </a:t>
            </a:r>
            <a:r>
              <a:rPr lang="en-US" altLang="zh-CN" sz="2200" dirty="0" smtClean="0"/>
              <a:t>GP </a:t>
            </a:r>
            <a:r>
              <a:rPr lang="zh-CN" altLang="en-US" sz="2200" dirty="0" smtClean="0"/>
              <a:t>已经</a:t>
            </a:r>
            <a:r>
              <a:rPr lang="zh-CN" altLang="en-US" sz="2200" dirty="0"/>
              <a:t>过去后，就调用</a:t>
            </a:r>
            <a:r>
              <a:rPr lang="zh-CN" altLang="en-US" sz="2200" dirty="0" smtClean="0"/>
              <a:t>刚才</a:t>
            </a:r>
            <a:r>
              <a:rPr lang="en-US" altLang="zh-CN" sz="2200" dirty="0" smtClean="0"/>
              <a:t>writer </a:t>
            </a:r>
            <a:r>
              <a:rPr lang="zh-CN" altLang="en-US" sz="2200" dirty="0" smtClean="0"/>
              <a:t>注册</a:t>
            </a:r>
            <a:r>
              <a:rPr lang="zh-CN" altLang="en-US" sz="2200" dirty="0"/>
              <a:t>的回调函</a:t>
            </a:r>
            <a:r>
              <a:rPr lang="zh-CN" altLang="en-US" sz="2200" dirty="0" smtClean="0"/>
              <a:t>数</a:t>
            </a:r>
            <a:r>
              <a:rPr lang="zh-CN" altLang="en-US" sz="2200" dirty="0"/>
              <a:t>，</a:t>
            </a:r>
            <a:r>
              <a:rPr lang="zh-CN" altLang="en-US" sz="2200" dirty="0" smtClean="0"/>
              <a:t>删除元素 </a:t>
            </a:r>
            <a:r>
              <a:rPr lang="zh-CN" altLang="en-US" sz="2200" dirty="0"/>
              <a:t>B。</a:t>
            </a:r>
          </a:p>
          <a:p>
            <a:pPr algn="just"/>
            <a:endParaRPr lang="zh-CN" altLang="en-US" dirty="0"/>
          </a:p>
        </p:txBody>
      </p:sp>
      <p:sp>
        <p:nvSpPr>
          <p:cNvPr id="34" name="标题 1"/>
          <p:cNvSpPr>
            <a:spLocks noGrp="1"/>
          </p:cNvSpPr>
          <p:nvPr>
            <p:ph type="ctrTitle"/>
          </p:nvPr>
        </p:nvSpPr>
        <p:spPr>
          <a:xfrm>
            <a:off x="545031" y="567159"/>
            <a:ext cx="7392670" cy="423979"/>
          </a:xfrm>
        </p:spPr>
        <p:txBody>
          <a:bodyPr>
            <a:normAutofit/>
          </a:bodyPr>
          <a:lstStyle/>
          <a:p>
            <a:pPr algn="l"/>
            <a:r>
              <a:rPr lang="zh-CN" altLang="en-US" sz="2400" b="1" dirty="0" smtClean="0">
                <a:latin typeface="+mn-lt"/>
              </a:rPr>
              <a:t>链表</a:t>
            </a:r>
            <a:r>
              <a:rPr lang="zh-CN" altLang="en-US" sz="2400" b="1" dirty="0">
                <a:latin typeface="+mn-lt"/>
              </a:rPr>
              <a:t>删除过程</a:t>
            </a:r>
            <a:r>
              <a:rPr lang="zh-CN" altLang="en-US" sz="2400" b="1" dirty="0" smtClean="0">
                <a:latin typeface="+mn-lt"/>
              </a:rPr>
              <a:t>详述：</a:t>
            </a:r>
            <a:endParaRPr lang="zh-CN" altLang="en-US" sz="2400" b="1" dirty="0">
              <a:latin typeface="+mn-lt"/>
            </a:endParaRPr>
          </a:p>
        </p:txBody>
      </p:sp>
    </p:spTree>
    <p:extLst>
      <p:ext uri="{BB962C8B-B14F-4D97-AF65-F5344CB8AC3E}">
        <p14:creationId xmlns:p14="http://schemas.microsoft.com/office/powerpoint/2010/main" val="3587909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914302" y="199174"/>
            <a:ext cx="6622157" cy="3736789"/>
          </a:xfrm>
          <a:prstGeom prst="rect">
            <a:avLst/>
          </a:prstGeom>
        </p:spPr>
      </p:pic>
      <p:cxnSp>
        <p:nvCxnSpPr>
          <p:cNvPr id="22" name="直接连接符 21"/>
          <p:cNvCxnSpPr/>
          <p:nvPr/>
        </p:nvCxnSpPr>
        <p:spPr>
          <a:xfrm>
            <a:off x="10550995"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11330226" y="0"/>
            <a:ext cx="861774" cy="2904912"/>
          </a:xfrm>
          <a:prstGeom prst="rect">
            <a:avLst/>
          </a:prstGeom>
          <a:noFill/>
        </p:spPr>
        <p:txBody>
          <a:bodyPr vert="eaVert" wrap="square" rtlCol="0">
            <a:spAutoFit/>
          </a:bodyPr>
          <a:lstStyle/>
          <a:p>
            <a:pPr lvl="1"/>
            <a:r>
              <a:rPr lang="zh-CN" altLang="en-US" sz="4400" dirty="0"/>
              <a:t>选题背景</a:t>
            </a:r>
            <a:endParaRPr lang="zh-CN" altLang="en-US" sz="4400" b="1" dirty="0">
              <a:latin typeface="+mj-lt"/>
              <a:ea typeface="+mj-ea"/>
              <a:cs typeface="+mj-cs"/>
            </a:endParaRPr>
          </a:p>
        </p:txBody>
      </p:sp>
      <p:sp>
        <p:nvSpPr>
          <p:cNvPr id="24" name="文本框 23"/>
          <p:cNvSpPr txBox="1"/>
          <p:nvPr/>
        </p:nvSpPr>
        <p:spPr>
          <a:xfrm>
            <a:off x="10572755" y="2243192"/>
            <a:ext cx="930319" cy="1692771"/>
          </a:xfrm>
          <a:prstGeom prst="rect">
            <a:avLst/>
          </a:prstGeom>
          <a:noFill/>
        </p:spPr>
        <p:txBody>
          <a:bodyPr wrap="square" rtlCol="0">
            <a:spAutoFit/>
          </a:bodyPr>
          <a:lstStyle/>
          <a:p>
            <a:pPr algn="ctr"/>
            <a:r>
              <a:rPr lang="en-US" altLang="zh-CN" sz="1600" dirty="0" smtClean="0"/>
              <a:t>RCU</a:t>
            </a:r>
          </a:p>
          <a:p>
            <a:pPr algn="ctr"/>
            <a:r>
              <a:rPr lang="en-US" altLang="zh-CN" sz="2400" dirty="0" smtClean="0"/>
              <a:t>GP</a:t>
            </a:r>
          </a:p>
          <a:p>
            <a:pPr algn="ctr"/>
            <a:r>
              <a:rPr lang="zh-CN" altLang="en-US" sz="3200" dirty="0" smtClean="0"/>
              <a:t>简</a:t>
            </a:r>
            <a:endParaRPr lang="en-US" altLang="zh-CN" sz="3200" dirty="0" smtClean="0"/>
          </a:p>
          <a:p>
            <a:pPr algn="ctr"/>
            <a:r>
              <a:rPr lang="zh-CN" altLang="en-US" sz="3200" dirty="0" smtClean="0"/>
              <a:t>介</a:t>
            </a:r>
            <a:endParaRPr lang="en-US" altLang="zh-CN" sz="3200" dirty="0" smtClean="0"/>
          </a:p>
        </p:txBody>
      </p:sp>
      <p:sp>
        <p:nvSpPr>
          <p:cNvPr id="4" name="矩形 3"/>
          <p:cNvSpPr/>
          <p:nvPr/>
        </p:nvSpPr>
        <p:spPr>
          <a:xfrm>
            <a:off x="978038" y="4111586"/>
            <a:ext cx="8976189" cy="2508379"/>
          </a:xfrm>
          <a:prstGeom prst="rect">
            <a:avLst/>
          </a:prstGeom>
        </p:spPr>
        <p:txBody>
          <a:bodyPr wrap="square">
            <a:spAutoFit/>
          </a:bodyPr>
          <a:lstStyle/>
          <a:p>
            <a:pPr>
              <a:lnSpc>
                <a:spcPct val="200000"/>
              </a:lnSpc>
            </a:pPr>
            <a:r>
              <a:rPr lang="en-US" altLang="zh-CN" sz="2000" b="1" dirty="0" smtClean="0">
                <a:solidFill>
                  <a:srgbClr val="1A1A1A"/>
                </a:solidFill>
                <a:latin typeface="CMSS10"/>
              </a:rPr>
              <a:t>RCU reader </a:t>
            </a:r>
            <a:r>
              <a:rPr lang="zh-CN" altLang="en-US" sz="2000" b="1" dirty="0" smtClean="0">
                <a:solidFill>
                  <a:srgbClr val="1A1A1A"/>
                </a:solidFill>
                <a:latin typeface="CMSS10"/>
              </a:rPr>
              <a:t>的限制</a:t>
            </a:r>
            <a:r>
              <a:rPr lang="en-US" altLang="zh-CN" sz="2000" b="1" dirty="0" smtClean="0">
                <a:solidFill>
                  <a:srgbClr val="1A1A1A"/>
                </a:solidFill>
                <a:latin typeface="CMSS10"/>
              </a:rPr>
              <a:t>:</a:t>
            </a:r>
            <a:endParaRPr lang="en-US" altLang="zh-CN" sz="2000" b="1" dirty="0">
              <a:solidFill>
                <a:srgbClr val="1A1A1A"/>
              </a:solidFill>
              <a:latin typeface="CMSS10"/>
            </a:endParaRPr>
          </a:p>
          <a:p>
            <a:pPr marL="285750" indent="-285750">
              <a:lnSpc>
                <a:spcPct val="150000"/>
              </a:lnSpc>
              <a:buFont typeface="Arial" panose="020B0604020202020204" pitchFamily="34" charset="0"/>
              <a:buChar char="•"/>
            </a:pPr>
            <a:r>
              <a:rPr lang="zh-CN" altLang="en-US" dirty="0" smtClean="0">
                <a:solidFill>
                  <a:srgbClr val="0D0D0D"/>
                </a:solidFill>
                <a:latin typeface="CMSS9"/>
              </a:rPr>
              <a:t>不</a:t>
            </a:r>
            <a:r>
              <a:rPr lang="zh-CN" altLang="en-US" dirty="0">
                <a:solidFill>
                  <a:srgbClr val="0D0D0D"/>
                </a:solidFill>
                <a:latin typeface="CMSS9"/>
              </a:rPr>
              <a:t>允许在读取侧关键部分之外引用</a:t>
            </a:r>
            <a:r>
              <a:rPr lang="zh-CN" altLang="en-US" dirty="0" smtClean="0">
                <a:solidFill>
                  <a:srgbClr val="0D0D0D"/>
                </a:solidFill>
                <a:latin typeface="CMSS9"/>
              </a:rPr>
              <a:t>对象；</a:t>
            </a:r>
            <a:endParaRPr lang="zh-CN" altLang="en-US" dirty="0">
              <a:solidFill>
                <a:srgbClr val="0D0D0D"/>
              </a:solidFill>
              <a:latin typeface="CMSS9"/>
            </a:endParaRPr>
          </a:p>
          <a:p>
            <a:pPr marL="285750" indent="-285750">
              <a:lnSpc>
                <a:spcPct val="150000"/>
              </a:lnSpc>
              <a:buFont typeface="Arial" panose="020B0604020202020204" pitchFamily="34" charset="0"/>
              <a:buChar char="•"/>
            </a:pPr>
            <a:r>
              <a:rPr lang="zh-CN" altLang="en-US" dirty="0">
                <a:solidFill>
                  <a:srgbClr val="0D0D0D"/>
                </a:solidFill>
                <a:latin typeface="CMSS9"/>
              </a:rPr>
              <a:t>在阅读侧的关键部分不</a:t>
            </a:r>
            <a:r>
              <a:rPr lang="zh-CN" altLang="en-US" dirty="0" smtClean="0">
                <a:solidFill>
                  <a:srgbClr val="0D0D0D"/>
                </a:solidFill>
                <a:latin typeface="CMSS9"/>
              </a:rPr>
              <a:t>允许中断</a:t>
            </a:r>
            <a:r>
              <a:rPr lang="en-US" altLang="zh-CN" dirty="0" smtClean="0">
                <a:solidFill>
                  <a:srgbClr val="0D0D0D"/>
                </a:solidFill>
                <a:latin typeface="CMSS9"/>
              </a:rPr>
              <a:t>/</a:t>
            </a:r>
            <a:r>
              <a:rPr lang="zh-CN" altLang="en-US" dirty="0">
                <a:solidFill>
                  <a:srgbClr val="0D0D0D"/>
                </a:solidFill>
                <a:latin typeface="CMSS9"/>
              </a:rPr>
              <a:t>睡眠</a:t>
            </a:r>
            <a:r>
              <a:rPr lang="en-US" altLang="zh-CN" dirty="0" smtClean="0">
                <a:solidFill>
                  <a:srgbClr val="0D0D0D"/>
                </a:solidFill>
                <a:latin typeface="CMSS9"/>
              </a:rPr>
              <a:t>/</a:t>
            </a:r>
            <a:r>
              <a:rPr lang="zh-CN" altLang="en-US" dirty="0" smtClean="0">
                <a:solidFill>
                  <a:srgbClr val="0D0D0D"/>
                </a:solidFill>
                <a:latin typeface="CMSS9"/>
              </a:rPr>
              <a:t>终止，这一点与使用</a:t>
            </a:r>
            <a:r>
              <a:rPr lang="zh-CN" altLang="en-US" dirty="0">
                <a:solidFill>
                  <a:srgbClr val="0D0D0D"/>
                </a:solidFill>
                <a:latin typeface="CMSS9"/>
              </a:rPr>
              <a:t>旋转</a:t>
            </a:r>
            <a:r>
              <a:rPr lang="zh-CN" altLang="en-US" dirty="0" smtClean="0">
                <a:solidFill>
                  <a:srgbClr val="0D0D0D"/>
                </a:solidFill>
                <a:latin typeface="CMSS9"/>
              </a:rPr>
              <a:t>锁有相同</a:t>
            </a:r>
            <a:r>
              <a:rPr lang="zh-CN" altLang="en-US" dirty="0">
                <a:solidFill>
                  <a:srgbClr val="0D0D0D"/>
                </a:solidFill>
                <a:latin typeface="CMSS9"/>
              </a:rPr>
              <a:t>的</a:t>
            </a:r>
            <a:r>
              <a:rPr lang="zh-CN" altLang="en-US" dirty="0" smtClean="0">
                <a:solidFill>
                  <a:srgbClr val="0D0D0D"/>
                </a:solidFill>
                <a:latin typeface="CMSS9"/>
              </a:rPr>
              <a:t>规则；</a:t>
            </a:r>
            <a:r>
              <a:rPr lang="en-US" altLang="zh-CN" sz="2000" dirty="0" smtClean="0">
                <a:solidFill>
                  <a:srgbClr val="1A1A1A"/>
                </a:solidFill>
                <a:latin typeface="CMSS10"/>
              </a:rPr>
              <a:t>CPU</a:t>
            </a:r>
            <a:r>
              <a:rPr lang="zh-CN" altLang="en-US" sz="2000" dirty="0">
                <a:solidFill>
                  <a:srgbClr val="1A1A1A"/>
                </a:solidFill>
                <a:latin typeface="CMSS10"/>
              </a:rPr>
              <a:t>上的上下文切换意味着该</a:t>
            </a:r>
            <a:r>
              <a:rPr lang="en-US" altLang="zh-CN" sz="2000" dirty="0">
                <a:solidFill>
                  <a:srgbClr val="1A1A1A"/>
                </a:solidFill>
                <a:latin typeface="CMSS10"/>
              </a:rPr>
              <a:t>CPU</a:t>
            </a:r>
            <a:r>
              <a:rPr lang="zh-CN" altLang="en-US" sz="2000" dirty="0">
                <a:solidFill>
                  <a:srgbClr val="1A1A1A"/>
                </a:solidFill>
                <a:latin typeface="CMSS10"/>
              </a:rPr>
              <a:t>上的所有读取器都已</a:t>
            </a:r>
            <a:r>
              <a:rPr lang="zh-CN" altLang="en-US" sz="2000" dirty="0" smtClean="0">
                <a:solidFill>
                  <a:srgbClr val="1A1A1A"/>
                </a:solidFill>
                <a:latin typeface="CMSS10"/>
              </a:rPr>
              <a:t>完成；</a:t>
            </a:r>
            <a:endParaRPr lang="zh-CN" altLang="en-US" sz="2000" dirty="0">
              <a:solidFill>
                <a:srgbClr val="1A1A1A"/>
              </a:solidFill>
              <a:latin typeface="CMSS10"/>
            </a:endParaRPr>
          </a:p>
          <a:p>
            <a:pPr marL="342900" indent="-342900">
              <a:lnSpc>
                <a:spcPct val="150000"/>
              </a:lnSpc>
              <a:buFont typeface="Arial" panose="020B0604020202020204" pitchFamily="34" charset="0"/>
              <a:buChar char="•"/>
            </a:pPr>
            <a:r>
              <a:rPr lang="zh-CN" altLang="en-US" sz="2000" dirty="0" smtClean="0">
                <a:solidFill>
                  <a:srgbClr val="1A1A1A"/>
                </a:solidFill>
                <a:latin typeface="CMSS10"/>
              </a:rPr>
              <a:t>所有</a:t>
            </a:r>
            <a:r>
              <a:rPr lang="en-US" altLang="zh-CN" sz="2000" dirty="0">
                <a:solidFill>
                  <a:srgbClr val="1A1A1A"/>
                </a:solidFill>
                <a:latin typeface="CMSS10"/>
              </a:rPr>
              <a:t>CPU</a:t>
            </a:r>
            <a:r>
              <a:rPr lang="zh-CN" altLang="en-US" sz="2000" dirty="0">
                <a:solidFill>
                  <a:srgbClr val="1A1A1A"/>
                </a:solidFill>
                <a:latin typeface="CMSS10"/>
              </a:rPr>
              <a:t>执行上下文切换后</a:t>
            </a:r>
            <a:r>
              <a:rPr lang="zh-CN" altLang="en-US" sz="2000" dirty="0" smtClean="0">
                <a:solidFill>
                  <a:srgbClr val="1A1A1A"/>
                </a:solidFill>
                <a:latin typeface="CMSS10"/>
              </a:rPr>
              <a:t>，</a:t>
            </a:r>
            <a:r>
              <a:rPr lang="en-US" altLang="zh-CN" sz="2000" dirty="0" smtClean="0">
                <a:solidFill>
                  <a:srgbClr val="1A1A1A"/>
                </a:solidFill>
                <a:latin typeface="CMSS10"/>
              </a:rPr>
              <a:t>grace period</a:t>
            </a:r>
            <a:r>
              <a:rPr lang="zh-CN" altLang="en-US" sz="2000" dirty="0" smtClean="0">
                <a:solidFill>
                  <a:srgbClr val="1A1A1A"/>
                </a:solidFill>
                <a:latin typeface="CMSS10"/>
              </a:rPr>
              <a:t>（</a:t>
            </a:r>
            <a:r>
              <a:rPr lang="en-US" altLang="zh-CN" sz="2000" dirty="0" smtClean="0">
                <a:solidFill>
                  <a:srgbClr val="1A1A1A"/>
                </a:solidFill>
                <a:latin typeface="CMSS10"/>
              </a:rPr>
              <a:t>GP</a:t>
            </a:r>
            <a:r>
              <a:rPr lang="zh-CN" altLang="en-US" sz="2000" dirty="0" smtClean="0">
                <a:solidFill>
                  <a:srgbClr val="1A1A1A"/>
                </a:solidFill>
                <a:latin typeface="CMSS10"/>
              </a:rPr>
              <a:t>）结束。</a:t>
            </a:r>
            <a:endParaRPr lang="zh-CN" altLang="en-US" dirty="0"/>
          </a:p>
        </p:txBody>
      </p:sp>
    </p:spTree>
    <p:extLst>
      <p:ext uri="{BB962C8B-B14F-4D97-AF65-F5344CB8AC3E}">
        <p14:creationId xmlns:p14="http://schemas.microsoft.com/office/powerpoint/2010/main" val="276705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11" name="文本框 10"/>
          <p:cNvSpPr txBox="1"/>
          <p:nvPr/>
        </p:nvSpPr>
        <p:spPr>
          <a:xfrm>
            <a:off x="10573086" y="1976544"/>
            <a:ext cx="677108" cy="2904912"/>
          </a:xfrm>
          <a:prstGeom prst="rect">
            <a:avLst/>
          </a:prstGeom>
          <a:noFill/>
        </p:spPr>
        <p:txBody>
          <a:bodyPr vert="eaVert" wrap="square" rtlCol="0">
            <a:spAutoFit/>
          </a:bodyPr>
          <a:lstStyle/>
          <a:p>
            <a:pPr lvl="1"/>
            <a:r>
              <a:rPr lang="zh-CN" altLang="en-US" sz="3200" b="1" dirty="0" smtClean="0">
                <a:latin typeface="+mj-lt"/>
                <a:ea typeface="+mj-ea"/>
                <a:cs typeface="+mj-cs"/>
              </a:rPr>
              <a:t>实验过程</a:t>
            </a:r>
            <a:endParaRPr lang="zh-CN" altLang="en-US" sz="3200" b="1" dirty="0">
              <a:latin typeface="+mj-lt"/>
              <a:ea typeface="+mj-ea"/>
              <a:cs typeface="+mj-cs"/>
            </a:endParaRPr>
          </a:p>
        </p:txBody>
      </p:sp>
      <p:sp>
        <p:nvSpPr>
          <p:cNvPr id="12" name="文本框 11"/>
          <p:cNvSpPr txBox="1"/>
          <p:nvPr/>
        </p:nvSpPr>
        <p:spPr>
          <a:xfrm>
            <a:off x="732860" y="590309"/>
            <a:ext cx="8553691" cy="4524315"/>
          </a:xfrm>
          <a:prstGeom prst="rect">
            <a:avLst/>
          </a:prstGeom>
          <a:noFill/>
        </p:spPr>
        <p:txBody>
          <a:bodyPr wrap="square" rtlCol="0">
            <a:spAutoFit/>
          </a:bodyPr>
          <a:lstStyle/>
          <a:p>
            <a:r>
              <a:rPr lang="zh-CN" altLang="en-US" dirty="0" smtClean="0"/>
              <a:t>实验</a:t>
            </a:r>
            <a:r>
              <a:rPr lang="zh-CN" altLang="en-US" dirty="0"/>
              <a:t>一</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smtClean="0"/>
              <a:t>Baseline:</a:t>
            </a:r>
          </a:p>
          <a:p>
            <a:r>
              <a:rPr lang="en-US" altLang="zh-CN" dirty="0"/>
              <a:t>	</a:t>
            </a:r>
            <a:r>
              <a:rPr lang="en-US" altLang="zh-CN" dirty="0" smtClean="0"/>
              <a:t>VM1: Post</a:t>
            </a:r>
            <a:r>
              <a:rPr lang="en-US" altLang="zh-CN" dirty="0" smtClean="0"/>
              <a:t>mark 32</a:t>
            </a:r>
            <a:r>
              <a:rPr lang="zh-CN" altLang="en-US" dirty="0" smtClean="0"/>
              <a:t>个实例</a:t>
            </a:r>
            <a:endParaRPr lang="en-US" altLang="zh-CN" dirty="0" smtClean="0"/>
          </a:p>
          <a:p>
            <a:r>
              <a:rPr lang="en-US" altLang="zh-CN" dirty="0"/>
              <a:t>	</a:t>
            </a:r>
            <a:r>
              <a:rPr lang="en-US" altLang="zh-CN" dirty="0" smtClean="0"/>
              <a:t>VM2</a:t>
            </a:r>
            <a:r>
              <a:rPr lang="en-US" altLang="zh-CN" dirty="0" smtClean="0"/>
              <a:t>: memory </a:t>
            </a:r>
            <a:r>
              <a:rPr lang="en-US" altLang="zh-CN" dirty="0" err="1" smtClean="0"/>
              <a:t>microbenchmark</a:t>
            </a:r>
            <a:r>
              <a:rPr lang="en-US" altLang="zh-CN" dirty="0" smtClean="0"/>
              <a:t> 32</a:t>
            </a:r>
            <a:r>
              <a:rPr lang="zh-CN" altLang="en-US" dirty="0" smtClean="0"/>
              <a:t>个线程</a:t>
            </a:r>
            <a:endParaRPr lang="en-US" altLang="zh-CN" dirty="0" smtClean="0"/>
          </a:p>
          <a:p>
            <a:pPr marL="285750" indent="-285750">
              <a:buFont typeface="Arial" panose="020B0604020202020204" pitchFamily="34" charset="0"/>
              <a:buChar char="•"/>
            </a:pPr>
            <a:r>
              <a:rPr lang="en-US" altLang="zh-CN" b="1" dirty="0" smtClean="0"/>
              <a:t>Overcommit:</a:t>
            </a:r>
          </a:p>
          <a:p>
            <a:r>
              <a:rPr lang="en-US" altLang="zh-CN" dirty="0" smtClean="0"/>
              <a:t>	VM1</a:t>
            </a:r>
            <a:r>
              <a:rPr lang="en-US" altLang="zh-CN" dirty="0"/>
              <a:t>: Postmark 32</a:t>
            </a:r>
            <a:r>
              <a:rPr lang="zh-CN" altLang="en-US" dirty="0"/>
              <a:t>个实例</a:t>
            </a:r>
            <a:endParaRPr lang="en-US" altLang="zh-CN" dirty="0"/>
          </a:p>
          <a:p>
            <a:r>
              <a:rPr lang="en-US" altLang="zh-CN" dirty="0"/>
              <a:t>	VM2: memory </a:t>
            </a:r>
            <a:r>
              <a:rPr lang="en-US" altLang="zh-CN" dirty="0" err="1"/>
              <a:t>microbenchmark</a:t>
            </a:r>
            <a:r>
              <a:rPr lang="en-US" altLang="zh-CN" dirty="0"/>
              <a:t> 32</a:t>
            </a:r>
            <a:r>
              <a:rPr lang="zh-CN" altLang="en-US" dirty="0"/>
              <a:t>个</a:t>
            </a:r>
            <a:r>
              <a:rPr lang="zh-CN" altLang="en-US" dirty="0" smtClean="0"/>
              <a:t>线程</a:t>
            </a:r>
            <a:endParaRPr lang="en-US" altLang="zh-CN" b="1" dirty="0" smtClean="0"/>
          </a:p>
          <a:p>
            <a:r>
              <a:rPr lang="en-US" altLang="zh-CN" dirty="0" smtClean="0"/>
              <a:t>	</a:t>
            </a:r>
            <a:r>
              <a:rPr lang="en-US" altLang="zh-CN" dirty="0" smtClean="0"/>
              <a:t>VM3</a:t>
            </a:r>
            <a:r>
              <a:rPr lang="zh-CN" altLang="en-US" dirty="0" smtClean="0"/>
              <a:t>、</a:t>
            </a:r>
            <a:r>
              <a:rPr lang="en-US" altLang="zh-CN" dirty="0" smtClean="0"/>
              <a:t>VM4</a:t>
            </a:r>
            <a:r>
              <a:rPr lang="zh-CN" altLang="en-US" dirty="0" smtClean="0"/>
              <a:t>：</a:t>
            </a:r>
            <a:r>
              <a:rPr lang="en-US" altLang="zh-CN" dirty="0" smtClean="0"/>
              <a:t>8</a:t>
            </a:r>
            <a:r>
              <a:rPr lang="zh-CN" altLang="en-US" dirty="0" smtClean="0"/>
              <a:t>个空间进程，数据规格随机变化，并随机沉睡一段时间。</a:t>
            </a:r>
            <a:r>
              <a:rPr lang="en-US" altLang="zh-CN" dirty="0"/>
              <a:t>	</a:t>
            </a:r>
            <a:endParaRPr lang="zh-CN" altLang="en-US" dirty="0"/>
          </a:p>
        </p:txBody>
      </p:sp>
      <p:pic>
        <p:nvPicPr>
          <p:cNvPr id="14" name="图片 13"/>
          <p:cNvPicPr>
            <a:picLocks noChangeAspect="1"/>
          </p:cNvPicPr>
          <p:nvPr/>
        </p:nvPicPr>
        <p:blipFill>
          <a:blip r:embed="rId2"/>
          <a:stretch>
            <a:fillRect/>
          </a:stretch>
        </p:blipFill>
        <p:spPr>
          <a:xfrm>
            <a:off x="1876283" y="1070505"/>
            <a:ext cx="5656618" cy="1812077"/>
          </a:xfrm>
          <a:prstGeom prst="rect">
            <a:avLst/>
          </a:prstGeom>
        </p:spPr>
      </p:pic>
    </p:spTree>
    <p:extLst>
      <p:ext uri="{BB962C8B-B14F-4D97-AF65-F5344CB8AC3E}">
        <p14:creationId xmlns:p14="http://schemas.microsoft.com/office/powerpoint/2010/main" val="75581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13" name="文本框 12"/>
          <p:cNvSpPr txBox="1"/>
          <p:nvPr/>
        </p:nvSpPr>
        <p:spPr>
          <a:xfrm>
            <a:off x="10573086" y="1976544"/>
            <a:ext cx="677108" cy="2904912"/>
          </a:xfrm>
          <a:prstGeom prst="rect">
            <a:avLst/>
          </a:prstGeom>
          <a:noFill/>
        </p:spPr>
        <p:txBody>
          <a:bodyPr vert="eaVert" wrap="square" rtlCol="0">
            <a:spAutoFit/>
          </a:bodyPr>
          <a:lstStyle/>
          <a:p>
            <a:pPr lvl="1"/>
            <a:r>
              <a:rPr lang="zh-CN" altLang="en-US" sz="3200" b="1" dirty="0" smtClean="0">
                <a:latin typeface="+mj-lt"/>
                <a:ea typeface="+mj-ea"/>
                <a:cs typeface="+mj-cs"/>
              </a:rPr>
              <a:t>实验结果</a:t>
            </a:r>
            <a:endParaRPr lang="zh-CN" altLang="en-US" sz="3200" b="1" dirty="0">
              <a:latin typeface="+mj-lt"/>
              <a:ea typeface="+mj-ea"/>
              <a:cs typeface="+mj-cs"/>
            </a:endParaRPr>
          </a:p>
        </p:txBody>
      </p:sp>
      <p:pic>
        <p:nvPicPr>
          <p:cNvPr id="4" name="图片 3"/>
          <p:cNvPicPr>
            <a:picLocks noChangeAspect="1"/>
          </p:cNvPicPr>
          <p:nvPr/>
        </p:nvPicPr>
        <p:blipFill>
          <a:blip r:embed="rId3"/>
          <a:stretch>
            <a:fillRect/>
          </a:stretch>
        </p:blipFill>
        <p:spPr>
          <a:xfrm>
            <a:off x="224643" y="1073696"/>
            <a:ext cx="9819048" cy="4247619"/>
          </a:xfrm>
          <a:prstGeom prst="rect">
            <a:avLst/>
          </a:prstGeom>
        </p:spPr>
      </p:pic>
      <p:sp>
        <p:nvSpPr>
          <p:cNvPr id="7" name="文本框 6"/>
          <p:cNvSpPr txBox="1"/>
          <p:nvPr/>
        </p:nvSpPr>
        <p:spPr>
          <a:xfrm>
            <a:off x="497711" y="324091"/>
            <a:ext cx="6435524" cy="461665"/>
          </a:xfrm>
          <a:prstGeom prst="rect">
            <a:avLst/>
          </a:prstGeom>
          <a:noFill/>
        </p:spPr>
        <p:txBody>
          <a:bodyPr wrap="square" rtlCol="0">
            <a:spAutoFit/>
          </a:bodyPr>
          <a:lstStyle/>
          <a:p>
            <a:r>
              <a:rPr lang="zh-CN" altLang="en-US" sz="2400" b="1" dirty="0" smtClean="0"/>
              <a:t>评估一： </a:t>
            </a:r>
            <a:r>
              <a:rPr lang="en-US" altLang="zh-CN" sz="2400" b="1" dirty="0" smtClean="0"/>
              <a:t>postmark</a:t>
            </a:r>
            <a:endParaRPr lang="zh-CN" altLang="en-US" sz="2400" b="1" dirty="0"/>
          </a:p>
        </p:txBody>
      </p:sp>
      <p:sp>
        <p:nvSpPr>
          <p:cNvPr id="14" name="文本框 13"/>
          <p:cNvSpPr txBox="1"/>
          <p:nvPr/>
        </p:nvSpPr>
        <p:spPr>
          <a:xfrm>
            <a:off x="383858" y="5470360"/>
            <a:ext cx="6435524" cy="12966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GP </a:t>
            </a:r>
            <a:r>
              <a:rPr lang="zh-CN" altLang="en-US" dirty="0" smtClean="0"/>
              <a:t>时间最大值增加了</a:t>
            </a:r>
            <a:r>
              <a:rPr lang="en-US" altLang="zh-CN" dirty="0" smtClean="0"/>
              <a:t>26.37 </a:t>
            </a:r>
            <a:r>
              <a:rPr lang="zh-CN" altLang="en-US" dirty="0" smtClean="0"/>
              <a:t>倍</a:t>
            </a:r>
            <a:endParaRPr lang="en-US" altLang="zh-CN" dirty="0" smtClean="0"/>
          </a:p>
          <a:p>
            <a:pPr marL="285750" indent="-285750">
              <a:lnSpc>
                <a:spcPct val="150000"/>
              </a:lnSpc>
              <a:buFont typeface="Arial" panose="020B0604020202020204" pitchFamily="34" charset="0"/>
              <a:buChar char="•"/>
            </a:pPr>
            <a:r>
              <a:rPr lang="en-US" altLang="zh-CN" dirty="0" smtClean="0"/>
              <a:t>GP </a:t>
            </a:r>
            <a:r>
              <a:rPr lang="zh-CN" altLang="en-US" dirty="0" smtClean="0"/>
              <a:t>时间平均值增加了</a:t>
            </a:r>
            <a:r>
              <a:rPr lang="en-US" altLang="zh-CN" dirty="0" smtClean="0"/>
              <a:t>2.18 </a:t>
            </a:r>
            <a:r>
              <a:rPr lang="zh-CN" altLang="en-US" dirty="0" smtClean="0"/>
              <a:t>倍</a:t>
            </a:r>
            <a:endParaRPr lang="en-US" altLang="zh-CN" dirty="0" smtClean="0"/>
          </a:p>
          <a:p>
            <a:pPr marL="285750" indent="-285750">
              <a:lnSpc>
                <a:spcPct val="150000"/>
              </a:lnSpc>
              <a:buFont typeface="Arial" panose="020B0604020202020204" pitchFamily="34" charset="0"/>
              <a:buChar char="•"/>
            </a:pPr>
            <a:r>
              <a:rPr lang="zh-CN" altLang="en-US" dirty="0" smtClean="0"/>
              <a:t>在每个</a:t>
            </a:r>
            <a:r>
              <a:rPr lang="en-US" altLang="zh-CN" dirty="0" smtClean="0"/>
              <a:t>GP </a:t>
            </a:r>
            <a:r>
              <a:rPr lang="zh-CN" altLang="en-US" dirty="0" smtClean="0"/>
              <a:t>时间，</a:t>
            </a:r>
            <a:r>
              <a:rPr lang="en-US" altLang="zh-CN" dirty="0" smtClean="0"/>
              <a:t>CPU</a:t>
            </a:r>
            <a:r>
              <a:rPr lang="zh-CN" altLang="en-US" dirty="0" smtClean="0"/>
              <a:t>占用率增加了</a:t>
            </a:r>
            <a:r>
              <a:rPr lang="en-US" altLang="zh-CN" dirty="0" smtClean="0"/>
              <a:t>2.9 </a:t>
            </a:r>
            <a:r>
              <a:rPr lang="zh-CN" altLang="en-US" dirty="0" smtClean="0"/>
              <a:t>倍</a:t>
            </a:r>
            <a:endParaRPr lang="en-US" altLang="zh-CN" dirty="0"/>
          </a:p>
        </p:txBody>
      </p:sp>
    </p:spTree>
    <p:extLst>
      <p:ext uri="{BB962C8B-B14F-4D97-AF65-F5344CB8AC3E}">
        <p14:creationId xmlns:p14="http://schemas.microsoft.com/office/powerpoint/2010/main" val="74277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14" name="文本框 13"/>
          <p:cNvSpPr txBox="1"/>
          <p:nvPr/>
        </p:nvSpPr>
        <p:spPr>
          <a:xfrm>
            <a:off x="10573086" y="1976544"/>
            <a:ext cx="677108" cy="2904912"/>
          </a:xfrm>
          <a:prstGeom prst="rect">
            <a:avLst/>
          </a:prstGeom>
          <a:noFill/>
        </p:spPr>
        <p:txBody>
          <a:bodyPr vert="eaVert" wrap="square" rtlCol="0">
            <a:spAutoFit/>
          </a:bodyPr>
          <a:lstStyle/>
          <a:p>
            <a:pPr lvl="1"/>
            <a:r>
              <a:rPr lang="zh-CN" altLang="en-US" sz="3200" b="1" dirty="0" smtClean="0">
                <a:latin typeface="+mj-lt"/>
                <a:ea typeface="+mj-ea"/>
                <a:cs typeface="+mj-cs"/>
              </a:rPr>
              <a:t>实验结果</a:t>
            </a:r>
            <a:endParaRPr lang="zh-CN" altLang="en-US" sz="3200" b="1" dirty="0">
              <a:latin typeface="+mj-lt"/>
              <a:ea typeface="+mj-ea"/>
              <a:cs typeface="+mj-cs"/>
            </a:endParaRPr>
          </a:p>
        </p:txBody>
      </p:sp>
      <p:sp>
        <p:nvSpPr>
          <p:cNvPr id="16" name="文本框 15"/>
          <p:cNvSpPr txBox="1"/>
          <p:nvPr/>
        </p:nvSpPr>
        <p:spPr>
          <a:xfrm>
            <a:off x="497711" y="324091"/>
            <a:ext cx="6435524" cy="461665"/>
          </a:xfrm>
          <a:prstGeom prst="rect">
            <a:avLst/>
          </a:prstGeom>
          <a:noFill/>
        </p:spPr>
        <p:txBody>
          <a:bodyPr wrap="square" rtlCol="0">
            <a:spAutoFit/>
          </a:bodyPr>
          <a:lstStyle/>
          <a:p>
            <a:r>
              <a:rPr lang="zh-CN" altLang="en-US" sz="2400" b="1" dirty="0" smtClean="0"/>
              <a:t>评估二：</a:t>
            </a:r>
            <a:r>
              <a:rPr lang="en-US" altLang="zh-CN" sz="2400" b="1" dirty="0" smtClean="0"/>
              <a:t>memory </a:t>
            </a:r>
            <a:r>
              <a:rPr lang="en-US" altLang="zh-CN" sz="2400" b="1" dirty="0" err="1" smtClean="0"/>
              <a:t>microbenchmark</a:t>
            </a:r>
            <a:endParaRPr lang="zh-CN" altLang="en-US" sz="2400" b="1" dirty="0"/>
          </a:p>
        </p:txBody>
      </p:sp>
      <p:sp>
        <p:nvSpPr>
          <p:cNvPr id="17" name="文本框 16"/>
          <p:cNvSpPr txBox="1"/>
          <p:nvPr/>
        </p:nvSpPr>
        <p:spPr>
          <a:xfrm>
            <a:off x="827213" y="5442992"/>
            <a:ext cx="6435524" cy="12966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GP </a:t>
            </a:r>
            <a:r>
              <a:rPr lang="zh-CN" altLang="en-US" dirty="0" smtClean="0"/>
              <a:t>时间最大值增加了</a:t>
            </a:r>
            <a:r>
              <a:rPr lang="en-US" altLang="zh-CN" dirty="0" smtClean="0"/>
              <a:t>3.62 </a:t>
            </a:r>
            <a:r>
              <a:rPr lang="zh-CN" altLang="en-US" dirty="0" smtClean="0"/>
              <a:t>倍</a:t>
            </a:r>
            <a:endParaRPr lang="en-US" altLang="zh-CN" dirty="0" smtClean="0"/>
          </a:p>
          <a:p>
            <a:pPr marL="285750" indent="-285750">
              <a:lnSpc>
                <a:spcPct val="150000"/>
              </a:lnSpc>
              <a:buFont typeface="Arial" panose="020B0604020202020204" pitchFamily="34" charset="0"/>
              <a:buChar char="•"/>
            </a:pPr>
            <a:r>
              <a:rPr lang="en-US" altLang="zh-CN" dirty="0" smtClean="0"/>
              <a:t>GP </a:t>
            </a:r>
            <a:r>
              <a:rPr lang="zh-CN" altLang="en-US" dirty="0" smtClean="0"/>
              <a:t>时间平均值增加了</a:t>
            </a:r>
            <a:r>
              <a:rPr lang="en-US" altLang="zh-CN" dirty="0" smtClean="0"/>
              <a:t>30.26% </a:t>
            </a:r>
          </a:p>
          <a:p>
            <a:pPr marL="285750" indent="-285750">
              <a:lnSpc>
                <a:spcPct val="150000"/>
              </a:lnSpc>
              <a:buFont typeface="Arial" panose="020B0604020202020204" pitchFamily="34" charset="0"/>
              <a:buChar char="•"/>
            </a:pPr>
            <a:r>
              <a:rPr lang="zh-CN" altLang="en-US" dirty="0" smtClean="0"/>
              <a:t>内存占用峰值增加了约</a:t>
            </a:r>
            <a:r>
              <a:rPr lang="en-US" altLang="zh-CN" dirty="0" smtClean="0"/>
              <a:t>50%</a:t>
            </a:r>
            <a:endParaRPr lang="en-US" altLang="zh-CN" dirty="0"/>
          </a:p>
        </p:txBody>
      </p:sp>
      <p:pic>
        <p:nvPicPr>
          <p:cNvPr id="19" name="图片 18"/>
          <p:cNvPicPr>
            <a:picLocks noChangeAspect="1"/>
          </p:cNvPicPr>
          <p:nvPr/>
        </p:nvPicPr>
        <p:blipFill>
          <a:blip r:embed="rId3"/>
          <a:stretch>
            <a:fillRect/>
          </a:stretch>
        </p:blipFill>
        <p:spPr>
          <a:xfrm>
            <a:off x="827213" y="1113585"/>
            <a:ext cx="8459338" cy="4001578"/>
          </a:xfrm>
          <a:prstGeom prst="rect">
            <a:avLst/>
          </a:prstGeom>
        </p:spPr>
      </p:pic>
    </p:spTree>
    <p:extLst>
      <p:ext uri="{BB962C8B-B14F-4D97-AF65-F5344CB8AC3E}">
        <p14:creationId xmlns:p14="http://schemas.microsoft.com/office/powerpoint/2010/main" val="160047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0308388" y="0"/>
            <a:ext cx="0" cy="6858000"/>
          </a:xfrm>
          <a:prstGeom prst="line">
            <a:avLst/>
          </a:prstGeom>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1330226" y="1976544"/>
            <a:ext cx="861774" cy="2904912"/>
          </a:xfrm>
          <a:prstGeom prst="rect">
            <a:avLst/>
          </a:prstGeom>
          <a:noFill/>
        </p:spPr>
        <p:txBody>
          <a:bodyPr vert="eaVert" wrap="square" rtlCol="0">
            <a:spAutoFit/>
          </a:bodyPr>
          <a:lstStyle/>
          <a:p>
            <a:pPr lvl="1"/>
            <a:r>
              <a:rPr lang="zh-CN" altLang="en-US" sz="4400" b="1" dirty="0" smtClean="0">
                <a:latin typeface="+mj-lt"/>
                <a:ea typeface="+mj-ea"/>
                <a:cs typeface="+mj-cs"/>
              </a:rPr>
              <a:t>实验</a:t>
            </a:r>
            <a:endParaRPr lang="zh-CN" altLang="en-US" sz="4400" b="1" dirty="0">
              <a:latin typeface="+mj-lt"/>
              <a:ea typeface="+mj-ea"/>
              <a:cs typeface="+mj-cs"/>
            </a:endParaRPr>
          </a:p>
        </p:txBody>
      </p:sp>
      <p:sp>
        <p:nvSpPr>
          <p:cNvPr id="11" name="文本框 10"/>
          <p:cNvSpPr txBox="1"/>
          <p:nvPr/>
        </p:nvSpPr>
        <p:spPr>
          <a:xfrm>
            <a:off x="10573086" y="1976544"/>
            <a:ext cx="677108" cy="2904912"/>
          </a:xfrm>
          <a:prstGeom prst="rect">
            <a:avLst/>
          </a:prstGeom>
          <a:noFill/>
        </p:spPr>
        <p:txBody>
          <a:bodyPr vert="eaVert" wrap="square" rtlCol="0">
            <a:spAutoFit/>
          </a:bodyPr>
          <a:lstStyle/>
          <a:p>
            <a:pPr lvl="1"/>
            <a:r>
              <a:rPr lang="zh-CN" altLang="en-US" sz="3200" b="1" dirty="0" smtClean="0">
                <a:latin typeface="+mj-lt"/>
                <a:ea typeface="+mj-ea"/>
                <a:cs typeface="+mj-cs"/>
              </a:rPr>
              <a:t>实验过程</a:t>
            </a:r>
            <a:endParaRPr lang="zh-CN" altLang="en-US" sz="3200" b="1" dirty="0">
              <a:latin typeface="+mj-lt"/>
              <a:ea typeface="+mj-ea"/>
              <a:cs typeface="+mj-cs"/>
            </a:endParaRPr>
          </a:p>
        </p:txBody>
      </p:sp>
      <p:sp>
        <p:nvSpPr>
          <p:cNvPr id="12" name="文本框 11"/>
          <p:cNvSpPr txBox="1"/>
          <p:nvPr/>
        </p:nvSpPr>
        <p:spPr>
          <a:xfrm>
            <a:off x="732860" y="590309"/>
            <a:ext cx="8553691" cy="4524315"/>
          </a:xfrm>
          <a:prstGeom prst="rect">
            <a:avLst/>
          </a:prstGeom>
          <a:noFill/>
        </p:spPr>
        <p:txBody>
          <a:bodyPr wrap="square" rtlCol="0">
            <a:spAutoFit/>
          </a:bodyPr>
          <a:lstStyle/>
          <a:p>
            <a:r>
              <a:rPr lang="zh-CN" altLang="en-US" dirty="0" smtClean="0"/>
              <a:t>实验</a:t>
            </a:r>
            <a:r>
              <a:rPr lang="zh-CN" altLang="en-US" dirty="0"/>
              <a:t>二</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smtClean="0"/>
              <a:t>Baseline:</a:t>
            </a:r>
          </a:p>
          <a:p>
            <a:r>
              <a:rPr lang="en-US" altLang="zh-CN" dirty="0"/>
              <a:t>	VM1: VM1: clone </a:t>
            </a:r>
            <a:r>
              <a:rPr lang="en-US" altLang="zh-CN" dirty="0" err="1" smtClean="0"/>
              <a:t>microbenchmark</a:t>
            </a:r>
            <a:endParaRPr lang="en-US" altLang="zh-CN" dirty="0" smtClean="0"/>
          </a:p>
          <a:p>
            <a:endParaRPr lang="en-US" altLang="zh-CN" dirty="0" smtClean="0"/>
          </a:p>
          <a:p>
            <a:pPr marL="285750" indent="-285750">
              <a:buFont typeface="Arial" panose="020B0604020202020204" pitchFamily="34" charset="0"/>
              <a:buChar char="•"/>
            </a:pPr>
            <a:r>
              <a:rPr lang="en-US" altLang="zh-CN" b="1" dirty="0" smtClean="0"/>
              <a:t>Overcommit:</a:t>
            </a:r>
          </a:p>
          <a:p>
            <a:r>
              <a:rPr lang="en-US" altLang="zh-CN" dirty="0" smtClean="0"/>
              <a:t>	VM1</a:t>
            </a:r>
            <a:r>
              <a:rPr lang="en-US" altLang="zh-CN" dirty="0"/>
              <a:t>: </a:t>
            </a:r>
            <a:r>
              <a:rPr lang="en-US" altLang="zh-CN" dirty="0" smtClean="0"/>
              <a:t>VM1</a:t>
            </a:r>
            <a:r>
              <a:rPr lang="en-US" altLang="zh-CN" dirty="0"/>
              <a:t>:</a:t>
            </a:r>
            <a:r>
              <a:rPr lang="en-US" altLang="zh-CN" dirty="0" smtClean="0"/>
              <a:t> clone </a:t>
            </a:r>
            <a:r>
              <a:rPr lang="en-US" altLang="zh-CN" dirty="0" err="1" smtClean="0"/>
              <a:t>microbenchmark</a:t>
            </a:r>
            <a:endParaRPr lang="en-US" altLang="zh-CN" dirty="0" smtClean="0"/>
          </a:p>
          <a:p>
            <a:r>
              <a:rPr lang="en-US" altLang="zh-CN" dirty="0"/>
              <a:t>	</a:t>
            </a:r>
            <a:r>
              <a:rPr lang="en-US" altLang="zh-CN" dirty="0" smtClean="0"/>
              <a:t>VM2: </a:t>
            </a:r>
            <a:r>
              <a:rPr lang="zh-CN" altLang="en-US" dirty="0" smtClean="0"/>
              <a:t>占用</a:t>
            </a:r>
            <a:r>
              <a:rPr lang="en-US" altLang="zh-CN" dirty="0" smtClean="0"/>
              <a:t>16</a:t>
            </a:r>
            <a:r>
              <a:rPr lang="zh-CN" altLang="en-US" dirty="0" smtClean="0"/>
              <a:t>个</a:t>
            </a:r>
            <a:r>
              <a:rPr lang="en-US" altLang="zh-CN" dirty="0" smtClean="0"/>
              <a:t>CPU</a:t>
            </a:r>
            <a:r>
              <a:rPr lang="zh-CN" altLang="en-US" dirty="0" smtClean="0"/>
              <a:t>的用户进程， </a:t>
            </a:r>
            <a:r>
              <a:rPr lang="en-US" altLang="zh-CN" dirty="0" smtClean="0"/>
              <a:t>32 </a:t>
            </a:r>
            <a:r>
              <a:rPr lang="zh-CN" altLang="en-US" dirty="0" smtClean="0"/>
              <a:t>个虚拟</a:t>
            </a:r>
            <a:r>
              <a:rPr lang="en-US" altLang="zh-CN" dirty="0" smtClean="0"/>
              <a:t>CPU</a:t>
            </a:r>
            <a:r>
              <a:rPr lang="en-US" altLang="zh-CN" dirty="0"/>
              <a:t>.</a:t>
            </a:r>
            <a:endParaRPr lang="en-US" altLang="zh-CN" dirty="0" smtClean="0"/>
          </a:p>
          <a:p>
            <a:endParaRPr lang="zh-CN" altLang="en-US" dirty="0"/>
          </a:p>
        </p:txBody>
      </p:sp>
      <p:pic>
        <p:nvPicPr>
          <p:cNvPr id="14" name="图片 13"/>
          <p:cNvPicPr>
            <a:picLocks noChangeAspect="1"/>
          </p:cNvPicPr>
          <p:nvPr/>
        </p:nvPicPr>
        <p:blipFill>
          <a:blip r:embed="rId3"/>
          <a:stretch>
            <a:fillRect/>
          </a:stretch>
        </p:blipFill>
        <p:spPr>
          <a:xfrm>
            <a:off x="2754797" y="1505115"/>
            <a:ext cx="4228571" cy="942857"/>
          </a:xfrm>
          <a:prstGeom prst="rect">
            <a:avLst/>
          </a:prstGeom>
        </p:spPr>
      </p:pic>
    </p:spTree>
    <p:extLst>
      <p:ext uri="{BB962C8B-B14F-4D97-AF65-F5344CB8AC3E}">
        <p14:creationId xmlns:p14="http://schemas.microsoft.com/office/powerpoint/2010/main" val="27839922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901</Words>
  <Application>Microsoft Office PowerPoint</Application>
  <PresentationFormat>宽屏</PresentationFormat>
  <Paragraphs>155</Paragraphs>
  <Slides>13</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Aharoni</vt:lpstr>
      <vt:lpstr>CMSS10</vt:lpstr>
      <vt:lpstr>CMSS9</vt:lpstr>
      <vt:lpstr>等线</vt:lpstr>
      <vt:lpstr>等线 Light</vt:lpstr>
      <vt:lpstr>华文楷体</vt:lpstr>
      <vt:lpstr>Arial</vt:lpstr>
      <vt:lpstr>Office 主题​​</vt:lpstr>
      <vt:lpstr>数据中心技术课堂报告 The RCU-Reader Preemption Problem in VMs         </vt:lpstr>
      <vt:lpstr>PowerPoint 演示文稿</vt:lpstr>
      <vt:lpstr>PowerPoint 演示文稿</vt:lpstr>
      <vt:lpstr>链表删除过程详述：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         </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陈劲龙</dc:creator>
  <cp:lastModifiedBy>panpan jin</cp:lastModifiedBy>
  <cp:revision>539</cp:revision>
  <dcterms:created xsi:type="dcterms:W3CDTF">2017-10-25T02:05:39Z</dcterms:created>
  <dcterms:modified xsi:type="dcterms:W3CDTF">2017-11-01T15:42:44Z</dcterms:modified>
</cp:coreProperties>
</file>