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332" r:id="rId6"/>
    <p:sldId id="398" r:id="rId7"/>
    <p:sldId id="343" r:id="rId8"/>
    <p:sldId id="379" r:id="rId9"/>
    <p:sldId id="419" r:id="rId10"/>
    <p:sldId id="381" r:id="rId11"/>
    <p:sldId id="382" r:id="rId12"/>
    <p:sldId id="383" r:id="rId13"/>
    <p:sldId id="384" r:id="rId14"/>
    <p:sldId id="420" r:id="rId15"/>
    <p:sldId id="421" r:id="rId16"/>
    <p:sldId id="385" r:id="rId17"/>
    <p:sldId id="386" r:id="rId18"/>
    <p:sldId id="387" r:id="rId19"/>
    <p:sldId id="388" r:id="rId20"/>
    <p:sldId id="389" r:id="rId21"/>
    <p:sldId id="391" r:id="rId22"/>
    <p:sldId id="424" r:id="rId23"/>
    <p:sldId id="392" r:id="rId24"/>
    <p:sldId id="427" r:id="rId25"/>
    <p:sldId id="428" r:id="rId26"/>
    <p:sldId id="393" r:id="rId27"/>
    <p:sldId id="394" r:id="rId28"/>
    <p:sldId id="395" r:id="rId29"/>
    <p:sldId id="396" r:id="rId30"/>
    <p:sldId id="362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5.png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.png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7.png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10.png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image" Target="../media/image13.png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2" Type="http://schemas.openxmlformats.org/officeDocument/2006/relationships/image" Target="../media/image14.png"/><Relationship Id="rId1" Type="http://schemas.openxmlformats.org/officeDocument/2006/relationships/tags" Target="../tags/tag54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image" Target="../media/image15.png"/><Relationship Id="rId1" Type="http://schemas.openxmlformats.org/officeDocument/2006/relationships/tags" Target="../tags/tag56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0.xml"/><Relationship Id="rId3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38200" y="4900930"/>
            <a:ext cx="10515600" cy="901700"/>
          </a:xfrm>
        </p:spPr>
        <p:txBody>
          <a:bodyPr>
            <a:normAutofit lnSpcReduction="10000"/>
          </a:bodyPr>
          <a:p>
            <a:pPr algn="r"/>
            <a:r>
              <a:rPr altLang="zh-CN" dirty="0"/>
              <a:t>袁玉环M201772950        刘建宇M201773202	杨亦洲M201777277</a:t>
            </a:r>
            <a:endParaRPr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3911961"/>
            <a:ext cx="10515600" cy="989469"/>
          </a:xfrm>
        </p:spPr>
        <p:txBody>
          <a:bodyPr>
            <a:normAutofit fontScale="90000"/>
          </a:bodyPr>
          <a:p>
            <a:r>
              <a:rPr dirty="0"/>
              <a:t>deTector: a Topology-Aware Monitoring</a:t>
            </a:r>
            <a:br>
              <a:rPr dirty="0"/>
            </a:br>
            <a:r>
              <a:rPr dirty="0"/>
              <a:t>System for Data Center Networks</a:t>
            </a:r>
            <a:endParaRPr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>
                <a:latin typeface="Times New Roman" charset="0"/>
                <a:sym typeface="+mn-ea"/>
              </a:rPr>
              <a:t>β-identifiability</a:t>
            </a:r>
            <a:endParaRPr lang="zh-CN" altLang="en-US" dirty="0">
              <a:latin typeface="Times New Roman" charset="0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6305" y="2516505"/>
            <a:ext cx="46126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用虚拟链路拓展路由矩阵（</a:t>
            </a:r>
            <a:r>
              <a:t>routing matrix</a:t>
            </a:r>
            <a:r>
              <a:rPr lang="zh-CN"/>
              <a:t>）</a:t>
            </a:r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5996305" y="3411855"/>
            <a:ext cx="41878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如果虚拟链路断开，我们说它</a:t>
            </a:r>
            <a:r>
              <a:rPr lang="zh-CN"/>
              <a:t>对应的</a:t>
            </a:r>
            <a:r>
              <a:t>物理链路</a:t>
            </a:r>
            <a:r>
              <a:rPr lang="zh-CN"/>
              <a:t>故障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1972945"/>
            <a:ext cx="5388610" cy="3314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PMC</a:t>
            </a:r>
            <a:r>
              <a:rPr lang="zh-CN" altLang="en-US" dirty="0">
                <a:latin typeface="+mj-lt"/>
                <a:ea typeface="+mj-ea"/>
              </a:rPr>
              <a:t>算法</a:t>
            </a:r>
            <a:r>
              <a:rPr lang="zh-CN" altLang="en-US" dirty="0">
                <a:latin typeface="Times New Roman" charset="0"/>
                <a:ea typeface="宋体" pitchFamily="2" charset="-122"/>
              </a:rPr>
              <a:t>（Probe Matrix Construction）</a:t>
            </a:r>
            <a:endParaRPr lang="zh-CN" altLang="en-US" dirty="0"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664335"/>
            <a:ext cx="90646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宋体" pitchFamily="2" charset="-122"/>
                <a:ea typeface="宋体" pitchFamily="2" charset="-122"/>
              </a:rPr>
              <a:t>是一种众所周知的贪心算法的拓展，可构建一个探测路径数目最小的路由矩阵</a:t>
            </a:r>
            <a:endParaRPr lang="zh-CN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1768475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466975"/>
            <a:ext cx="4104640" cy="30607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283450" y="2386965"/>
            <a:ext cx="93916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E</a:t>
            </a:r>
            <a:endParaRPr lang="en-US" altLang="zh-CN" sz="2000"/>
          </a:p>
        </p:txBody>
      </p:sp>
      <p:cxnSp>
        <p:nvCxnSpPr>
          <p:cNvPr id="11" name="直接箭头连接符 10"/>
          <p:cNvCxnSpPr>
            <a:stCxn id="8" idx="4"/>
          </p:cNvCxnSpPr>
          <p:nvPr/>
        </p:nvCxnSpPr>
        <p:spPr>
          <a:xfrm flipH="1">
            <a:off x="7188200" y="2908300"/>
            <a:ext cx="56515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696200" y="2857500"/>
            <a:ext cx="52705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61150" y="3276600"/>
            <a:ext cx="93916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E1</a:t>
            </a:r>
            <a:endParaRPr lang="en-US" altLang="zh-CN" sz="2000"/>
          </a:p>
        </p:txBody>
      </p:sp>
      <p:sp>
        <p:nvSpPr>
          <p:cNvPr id="15" name="椭圆 14"/>
          <p:cNvSpPr/>
          <p:nvPr/>
        </p:nvSpPr>
        <p:spPr>
          <a:xfrm>
            <a:off x="7880350" y="3276600"/>
            <a:ext cx="93916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E2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8407400" y="246380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L1/L2/L3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36920" y="332740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L1/L2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908415" y="3352800"/>
            <a:ext cx="64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527800" y="3813175"/>
            <a:ext cx="56515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169150" y="3797935"/>
            <a:ext cx="52705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945505" y="4181475"/>
            <a:ext cx="93916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E11</a:t>
            </a:r>
            <a:endParaRPr lang="en-US" altLang="zh-CN" sz="2000"/>
          </a:p>
        </p:txBody>
      </p:sp>
      <p:sp>
        <p:nvSpPr>
          <p:cNvPr id="23" name="椭圆 22"/>
          <p:cNvSpPr/>
          <p:nvPr/>
        </p:nvSpPr>
        <p:spPr>
          <a:xfrm>
            <a:off x="7188200" y="4267835"/>
            <a:ext cx="939165" cy="52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E12</a:t>
            </a:r>
            <a:endParaRPr lang="en-US" altLang="zh-CN" sz="2000"/>
          </a:p>
        </p:txBody>
      </p:sp>
      <p:sp>
        <p:nvSpPr>
          <p:cNvPr id="24" name="文本框 23"/>
          <p:cNvSpPr txBox="1"/>
          <p:nvPr/>
        </p:nvSpPr>
        <p:spPr>
          <a:xfrm>
            <a:off x="6102985" y="4876800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312025" y="4876800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335270" y="5245100"/>
            <a:ext cx="5838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DCN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中整体链路为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，选定一条可行路径，根据是否在路径上，链路分成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E1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E2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。迭代此过程，直到一个链路集中只有一个链路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PMC</a:t>
            </a:r>
            <a:r>
              <a:rPr lang="zh-CN" altLang="en-US" dirty="0">
                <a:latin typeface="+mj-lt"/>
                <a:ea typeface="+mj-ea"/>
              </a:rPr>
              <a:t>算法</a:t>
            </a:r>
            <a:r>
              <a:rPr lang="zh-CN" altLang="en-US" dirty="0">
                <a:latin typeface="Times New Roman" charset="0"/>
                <a:ea typeface="宋体" pitchFamily="2" charset="-122"/>
              </a:rPr>
              <a:t>（Probe Matrix Construction）</a:t>
            </a:r>
            <a:endParaRPr lang="zh-CN" altLang="en-US" dirty="0"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664335"/>
            <a:ext cx="906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宋体" pitchFamily="2" charset="-122"/>
                <a:ea typeface="宋体" pitchFamily="2" charset="-122"/>
              </a:rPr>
              <a:t>问题：并没有完成路径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coverage</a:t>
            </a:r>
            <a:r>
              <a:rPr lang="zh-CN" sz="2000" b="1">
                <a:latin typeface="宋体" pitchFamily="2" charset="-122"/>
                <a:ea typeface="宋体" pitchFamily="2" charset="-122"/>
              </a:rPr>
              <a:t>？</a:t>
            </a:r>
            <a:endParaRPr lang="zh-CN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1768475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013585" y="4114800"/>
            <a:ext cx="665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在每次迭代中选择分数最小的路径。可分割成更多的链路集，实现更好的连通性，同时保证</a:t>
            </a:r>
            <a:r>
              <a:rPr lang="en-US" altLang="zh-CN"/>
              <a:t>α</a:t>
            </a:r>
            <a:r>
              <a:rPr lang="zh-CN" altLang="en-US"/>
              <a:t>覆盖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2771775"/>
            <a:ext cx="7828915" cy="1017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13585" y="2247900"/>
            <a:ext cx="768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</a:rPr>
              <a:t>提出链接权重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W[link]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，确保每个物理链路不小于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α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，达到更好的均匀性。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PMC</a:t>
            </a:r>
            <a:r>
              <a:rPr lang="zh-CN" altLang="en-US" dirty="0">
                <a:latin typeface="+mj-lt"/>
                <a:ea typeface="+mj-ea"/>
              </a:rPr>
              <a:t>算法</a:t>
            </a:r>
            <a:r>
              <a:rPr lang="zh-CN" altLang="en-US" dirty="0">
                <a:latin typeface="Times New Roman" charset="0"/>
                <a:ea typeface="宋体" pitchFamily="2" charset="-122"/>
              </a:rPr>
              <a:t>（Probe Matrix Construction）</a:t>
            </a:r>
            <a:endParaRPr lang="zh-CN" altLang="en-US" dirty="0"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775" y="1664335"/>
            <a:ext cx="9064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宋体" pitchFamily="2" charset="-122"/>
                <a:ea typeface="宋体" pitchFamily="2" charset="-122"/>
              </a:rPr>
              <a:t>完成了大概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(1-1/e)≈0.63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的优化率</a:t>
            </a:r>
            <a:endParaRPr lang="zh-CN" altLang="en-US" sz="2000" b="1">
              <a:latin typeface="宋体" pitchFamily="2" charset="-122"/>
              <a:ea typeface="宋体" pitchFamily="2" charset="-122"/>
            </a:endParaRPr>
          </a:p>
          <a:p>
            <a:endParaRPr lang="zh-CN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1664335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1421765" y="2454275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882775" y="2365375"/>
            <a:ext cx="723011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当路径数为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时，</a:t>
            </a:r>
            <a:r>
              <a:rPr lang="zh-CN" altLang="en-US" sz="2000"/>
              <a:t>时间复杂度为 O(n2)</a:t>
            </a:r>
            <a:endParaRPr lang="zh-CN" altLang="en-US" sz="2000"/>
          </a:p>
          <a:p>
            <a:r>
              <a:rPr lang="zh-CN" altLang="en-US"/>
              <a:t>  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A Fattree(64) DCN 拥有超过 232个路径,运行时间 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 24 hours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算法优化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3585" y="1695450"/>
            <a:ext cx="8830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宋体" pitchFamily="2" charset="-122"/>
                <a:ea typeface="宋体" pitchFamily="2" charset="-122"/>
              </a:rPr>
              <a:t>Observation 1 </a:t>
            </a:r>
            <a:endParaRPr lang="zh-CN" sz="2000">
              <a:latin typeface="宋体" pitchFamily="2" charset="-122"/>
              <a:ea typeface="宋体" pitchFamily="2" charset="-122"/>
            </a:endParaRPr>
          </a:p>
          <a:p>
            <a:r>
              <a:rPr lang="zh-CN" sz="2000">
                <a:latin typeface="宋体" pitchFamily="2" charset="-122"/>
                <a:ea typeface="宋体" pitchFamily="2" charset="-122"/>
              </a:rPr>
              <a:t>路径问题可以分为一系列的子问题</a:t>
            </a:r>
            <a:endParaRPr lang="zh-CN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183642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013585" y="2966085"/>
            <a:ext cx="8525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宋体" pitchFamily="2" charset="-122"/>
                <a:ea typeface="宋体" pitchFamily="2" charset="-122"/>
              </a:rPr>
              <a:t>Observation 2 </a:t>
            </a:r>
            <a:endParaRPr sz="2000">
              <a:latin typeface="宋体" pitchFamily="2" charset="-122"/>
              <a:ea typeface="宋体" pitchFamily="2" charset="-122"/>
            </a:endParaRPr>
          </a:p>
          <a:p>
            <a:r>
              <a:rPr lang="zh-CN" sz="2000">
                <a:latin typeface="宋体" pitchFamily="2" charset="-122"/>
                <a:ea typeface="宋体" pitchFamily="2" charset="-122"/>
              </a:rPr>
              <a:t>每个路径的分数在迭代中都是不减少的</a:t>
            </a:r>
            <a:endParaRPr lang="zh-CN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21765" y="306451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013585" y="4236720"/>
            <a:ext cx="6652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charset="0"/>
                <a:ea typeface="宋体" pitchFamily="2" charset="-122"/>
              </a:rPr>
              <a:t>Observation 3  </a:t>
            </a:r>
            <a:endParaRPr lang="zh-CN" altLang="en-US" sz="2000">
              <a:latin typeface="Times New Roman" charset="0"/>
              <a:ea typeface="宋体" pitchFamily="2" charset="-122"/>
            </a:endParaRPr>
          </a:p>
          <a:p>
            <a:r>
              <a:rPr lang="zh-CN" altLang="en-US" sz="2000">
                <a:latin typeface="Times New Roman" charset="0"/>
                <a:ea typeface="宋体" pitchFamily="2" charset="-122"/>
              </a:rPr>
              <a:t>      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DNC</a:t>
            </a:r>
            <a:r>
              <a:rPr lang="zh-CN" altLang="en-US" sz="2000">
                <a:latin typeface="Times New Roman" charset="0"/>
                <a:ea typeface="宋体" pitchFamily="2" charset="-122"/>
              </a:rPr>
              <a:t>拓扑典型对称</a:t>
            </a:r>
            <a:endParaRPr lang="zh-CN" altLang="en-US" sz="2000">
              <a:latin typeface="Times New Roman" charset="0"/>
              <a:ea typeface="宋体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21765" y="4294505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算法优化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4285" y="1419860"/>
            <a:ext cx="8830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+mn-ea"/>
              </a:rPr>
              <a:t>路由矩阵分解：</a:t>
            </a:r>
            <a:r>
              <a:rPr lang="zh-CN" sz="2000">
                <a:latin typeface="宋体" pitchFamily="2" charset="-122"/>
                <a:ea typeface="宋体" pitchFamily="2" charset="-122"/>
              </a:rPr>
              <a:t>子图可以通过遍历在线性时间内一次完成，然后可以将PMC算法并行应用于子问题。</a:t>
            </a:r>
            <a:endParaRPr lang="zh-CN" sz="20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247900"/>
            <a:ext cx="8378825" cy="3742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算法优化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1285" y="1517650"/>
            <a:ext cx="8830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宋体" pitchFamily="2" charset="-122"/>
                <a:ea typeface="宋体" pitchFamily="2" charset="-122"/>
              </a:rPr>
              <a:t>延迟更新</a:t>
            </a:r>
            <a:endParaRPr lang="zh-CN" sz="20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15" y="2461260"/>
            <a:ext cx="3499485" cy="314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60315" y="1517650"/>
            <a:ext cx="424053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 尽可能延迟路径分数更新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   为分数作为关键字的所有路径维护一个最小堆，堆顶部的路径才更新，分数更新后，如果路径仍然保留在堆的顶部选择路径作为探测路径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sym typeface="+mn-ea"/>
              </a:rPr>
              <a:t>-  </a:t>
            </a:r>
            <a:r>
              <a:rPr lang="zh-CN" altLang="en-US">
                <a:latin typeface="宋体" pitchFamily="2" charset="-122"/>
                <a:ea typeface="宋体" pitchFamily="2" charset="-122"/>
                <a:sym typeface="+mn-ea"/>
              </a:rPr>
              <a:t>由目标函数的子模态保证的正确性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315" y="3547745"/>
            <a:ext cx="401764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charset="0"/>
                <a:ea typeface="宋体" charset="0"/>
              </a:rPr>
              <a:t>    </a:t>
            </a:r>
            <a:r>
              <a:rPr lang="zh-CN" altLang="en-US">
                <a:latin typeface="宋体" charset="0"/>
                <a:ea typeface="宋体" charset="0"/>
              </a:rPr>
              <a:t>就是对于一个集合函数f:2^</a:t>
            </a:r>
            <a:r>
              <a:rPr lang="zh-CN" altLang="en-US" baseline="30000">
                <a:solidFill>
                  <a:schemeClr val="tx1"/>
                </a:solidFill>
                <a:uFillTx/>
                <a:latin typeface="宋体" charset="0"/>
                <a:ea typeface="宋体" charset="0"/>
              </a:rPr>
              <a:t>V→</a:t>
            </a:r>
            <a:r>
              <a:rPr lang="en-US" altLang="zh-CN">
                <a:latin typeface="宋体" charset="0"/>
                <a:ea typeface="宋体" charset="0"/>
              </a:rPr>
              <a:t>R</a:t>
            </a:r>
            <a:r>
              <a:rPr lang="zh-CN" altLang="en-US">
                <a:latin typeface="宋体" charset="0"/>
                <a:ea typeface="宋体" charset="0"/>
              </a:rPr>
              <a:t>，若S    V，那么在S中增加一个元素所增加的收益要小于等于在S的子集中增加一个元素所增加的收益</a:t>
            </a:r>
            <a:endParaRPr lang="zh-CN" altLang="en-US">
              <a:latin typeface="宋体" charset="0"/>
              <a:ea typeface="宋体" charset="0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8950" y="3909695"/>
          <a:ext cx="252730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2400" imgH="152400" progId="Equation.KSEE3">
                  <p:embed/>
                </p:oleObj>
              </mc:Choice>
              <mc:Fallback>
                <p:oleObj name="" r:id="rId3" imgW="1524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8950" y="3909695"/>
                        <a:ext cx="252730" cy="25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60315" y="4736465"/>
            <a:ext cx="16687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  <a:sym typeface="+mn-ea"/>
              </a:rPr>
              <a:t>-  </a:t>
            </a:r>
            <a:r>
              <a:rPr lang="zh-CN" altLang="en-US">
                <a:latin typeface="宋体" pitchFamily="2" charset="-122"/>
                <a:ea typeface="宋体" pitchFamily="2" charset="-122"/>
                <a:sym typeface="+mn-ea"/>
              </a:rPr>
              <a:t>减少计算量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算法优化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0" y="1530985"/>
            <a:ext cx="8830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>
                <a:latin typeface="+mj-ea"/>
                <a:ea typeface="+mj-ea"/>
              </a:rPr>
              <a:t>减少对称性</a:t>
            </a:r>
            <a:endParaRPr lang="zh-CN" sz="20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2342515"/>
            <a:ext cx="6520815" cy="3010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85100" y="170243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charset="0"/>
                <a:ea typeface="宋体" charset="0"/>
              </a:rPr>
              <a:t>- </a:t>
            </a:r>
            <a:r>
              <a:rPr lang="zh-CN" altLang="en-US">
                <a:latin typeface="宋体" charset="0"/>
                <a:ea typeface="宋体" charset="0"/>
              </a:rPr>
              <a:t>很多 DCN 拓扑结构是对称的!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8445" y="2653030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charset="0"/>
                <a:ea typeface="宋体" charset="0"/>
              </a:rPr>
              <a:t>- </a:t>
            </a:r>
            <a:r>
              <a:rPr lang="zh-CN" altLang="en-US">
                <a:latin typeface="宋体" charset="0"/>
                <a:ea typeface="宋体" charset="0"/>
              </a:rPr>
              <a:t>相同的拓扑结构选择一个就够了</a:t>
            </a:r>
            <a:endParaRPr lang="zh-CN" altLang="en-US">
              <a:latin typeface="宋体" charset="0"/>
              <a:ea typeface="宋体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算法优化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600"/>
            <a:ext cx="9809480" cy="2524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4052570"/>
            <a:ext cx="4904740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4855" y="3911600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运行时间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94455" y="4921250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路径数目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Network Probing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9550" y="2232660"/>
            <a:ext cx="6659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采用分组封装和解封装来创建终端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79550" y="1559560"/>
            <a:ext cx="7085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源路由来控制每个探测包所路径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80185" y="2886710"/>
            <a:ext cx="708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交换机间封装，到达交换机后去掉报头，再路由到真实目的地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80819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背景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4072255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936115" y="3961130"/>
            <a:ext cx="7832725" cy="47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000" b="1">
                <a:latin typeface="宋体" pitchFamily="2" charset="-122"/>
                <a:ea typeface="宋体" pitchFamily="2" charset="-122"/>
                <a:sym typeface="+mn-ea"/>
              </a:rPr>
              <a:t>S</a:t>
            </a:r>
            <a:r>
              <a:rPr lang="zh-CN" altLang="en-US" sz="2000" b="1">
                <a:latin typeface="Times New Roman" charset="0"/>
                <a:ea typeface="宋体" pitchFamily="2" charset="-122"/>
                <a:sym typeface="+mn-ea"/>
              </a:rPr>
              <a:t>LA（Service-Level Agreement</a:t>
            </a:r>
            <a:r>
              <a:rPr lang="zh-CN" altLang="en-US" sz="2000" b="1">
                <a:latin typeface="宋体" pitchFamily="2" charset="-122"/>
                <a:ea typeface="宋体" pitchFamily="2" charset="-122"/>
                <a:sym typeface="+mn-ea"/>
              </a:rPr>
              <a:t>服务等级协议）违例</a:t>
            </a:r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21765" y="169164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915795" y="1523365"/>
            <a:ext cx="8359775" cy="47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sz="2000" b="1">
                <a:latin typeface="宋体" pitchFamily="2" charset="-122"/>
                <a:ea typeface="宋体" pitchFamily="2" charset="-122"/>
              </a:rPr>
              <a:t>故障比我们想象的还要普遍</a:t>
            </a:r>
            <a:endParaRPr lang="zh-CN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36115" y="2118995"/>
            <a:ext cx="904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巨大的网络规模，频繁的升级，管理的复杂性使网络极易发生故障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4860" y="2484755"/>
            <a:ext cx="90430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采用集群的第一年（Google）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400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8个网络维护  </a:t>
            </a:r>
            <a:endParaRPr lang="zh-CN" altLang="en-US" sz="140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>
                <a:latin typeface="宋体" pitchFamily="2" charset="-122"/>
                <a:ea typeface="宋体" pitchFamily="2" charset="-122"/>
              </a:rPr>
              <a:t>  - 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15个路由器重新加载/故障  </a:t>
            </a:r>
            <a:endParaRPr lang="zh-CN" altLang="en-US" sz="140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>
                <a:latin typeface="宋体" pitchFamily="2" charset="-122"/>
                <a:ea typeface="宋体" pitchFamily="2" charset="-122"/>
              </a:rPr>
              <a:t>  - 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26个机架故障   </a:t>
            </a:r>
            <a:endParaRPr lang="zh-CN" altLang="en-US" sz="140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>
                <a:latin typeface="宋体" pitchFamily="2" charset="-122"/>
                <a:ea typeface="宋体" pitchFamily="2" charset="-122"/>
              </a:rPr>
              <a:t>  - </a:t>
            </a:r>
            <a:r>
              <a:rPr lang="zh-CN" altLang="en-US" sz="1400">
                <a:latin typeface="宋体" pitchFamily="2" charset="-122"/>
                <a:ea typeface="宋体" pitchFamily="2" charset="-122"/>
              </a:rPr>
              <a:t>1000台机器故障</a:t>
            </a:r>
            <a:endParaRPr lang="zh-CN" altLang="en-US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93265" y="4419600"/>
            <a:ext cx="9043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为了提高服务质量，丢包和延迟等用户可以直接察觉的问题需要及时解决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但是很难！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814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 Loss Localization</a:t>
            </a:r>
            <a:endParaRPr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1285" y="1737360"/>
            <a:ext cx="794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给定探测矩阵和端对端丢包情况，选择能解释现象的数量最少的链接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285" y="22415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  <a:sym typeface="+mn-ea"/>
              </a:rPr>
              <a:t>-</a:t>
            </a:r>
            <a:r>
              <a:rPr lang="en-US" altLang="zh-CN">
                <a:latin typeface="Times New Roman" charset="0"/>
              </a:rPr>
              <a:t>  </a:t>
            </a:r>
            <a:r>
              <a:rPr lang="zh-CN" altLang="en-US">
                <a:latin typeface="Times New Roman" charset="0"/>
              </a:rPr>
              <a:t>NP-hard 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2985" y="120904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问题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022985" y="291084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挑战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1391285" y="3477260"/>
            <a:ext cx="7942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巨大的问题规模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  需要时间花销，对于实时定位还不够快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1285" y="4302760"/>
            <a:ext cx="7942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不同的丢失情况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  完全分组丢失和部分丢失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 Loss Localization</a:t>
            </a:r>
            <a:endParaRPr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2346960"/>
            <a:ext cx="6610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  </a:t>
            </a:r>
            <a:r>
              <a:rPr lang="zh-CN" altLang="en-US" sz="2000"/>
              <a:t>数据预处理：去除异常值和正常情况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98500" y="3035300"/>
            <a:ext cx="5549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/>
              <a:t>分解探测矩阵，将问题划分为一系列子问题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300" y="3035300"/>
            <a:ext cx="47999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8500" y="3643630"/>
            <a:ext cx="5588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 </a:t>
            </a:r>
            <a:r>
              <a:rPr lang="zh-CN" altLang="en-US"/>
              <a:t>穿过链路的所有路径都没有丢包，排除链路。对于剩余的链路，计算每个链路的命中率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2300" y="2374900"/>
            <a:ext cx="46094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2300" y="3643630"/>
            <a:ext cx="5524500" cy="645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8500" y="4542790"/>
            <a:ext cx="6421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 </a:t>
            </a:r>
            <a:r>
              <a:rPr lang="zh-CN" altLang="en-US"/>
              <a:t>计算每个链路的分数作为链路可以解释的丢包数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8500" y="5052695"/>
            <a:ext cx="6743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  </a:t>
            </a:r>
            <a:r>
              <a:rPr lang="zh-CN" altLang="en-US"/>
              <a:t>在命中率大于预设阈值的链接中，选择具有最大分数的链接，并删除该链接可以解释的部分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8500" y="5862955"/>
            <a:ext cx="5652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   </a:t>
            </a:r>
            <a:r>
              <a:rPr lang="zh-CN" altLang="en-US"/>
              <a:t>重复步骤</a:t>
            </a:r>
            <a:r>
              <a:rPr lang="en-US" altLang="zh-CN"/>
              <a:t>4</a:t>
            </a:r>
            <a:r>
              <a:rPr lang="zh-CN" altLang="en-US"/>
              <a:t>和步骤</a:t>
            </a:r>
            <a:r>
              <a:rPr lang="en-US" altLang="zh-CN"/>
              <a:t>5</a:t>
            </a:r>
            <a:r>
              <a:rPr lang="zh-CN" altLang="en-US"/>
              <a:t>，直到没有无法解释的损失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2300" y="4542790"/>
            <a:ext cx="53333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2300" y="5052695"/>
            <a:ext cx="6686550" cy="64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300" y="5862955"/>
            <a:ext cx="55238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1321435" y="1394460"/>
            <a:ext cx="7910830" cy="675640"/>
          </a:xfrm>
          <a:prstGeom prst="wedgeRectCallout">
            <a:avLst>
              <a:gd name="adj1" fmla="val -37742"/>
              <a:gd name="adj2" fmla="val 77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异常值 错误的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pinger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和响应器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——watchdog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服务</a:t>
            </a:r>
            <a:endParaRPr lang="zh-CN" altLang="en-US">
              <a:solidFill>
                <a:srgbClr val="FF0000"/>
              </a:solidFill>
              <a:latin typeface="宋体" pitchFamily="2" charset="-122"/>
              <a:ea typeface="宋体" pitchFamily="2" charset="-122"/>
              <a:sym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正常情况 链路具有常规低损耗率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——在一段时间内或丢包率上设置一个阈值</a:t>
            </a:r>
            <a:endParaRPr lang="en-US" altLang="zh-CN">
              <a:solidFill>
                <a:srgbClr val="FF0000"/>
              </a:solidFill>
              <a:latin typeface="宋体" pitchFamily="2" charset="-122"/>
              <a:ea typeface="宋体" pitchFamily="2" charset="-122"/>
              <a:sym typeface="+mn-ea"/>
            </a:endParaRPr>
          </a:p>
          <a:p>
            <a:pPr algn="ctr"/>
            <a:endParaRPr lang="en-US" altLang="zh-CN">
              <a:solidFill>
                <a:srgbClr val="FF0000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 Loss Localization</a:t>
            </a:r>
            <a:endParaRPr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394460"/>
            <a:ext cx="6610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  </a:t>
            </a:r>
            <a:r>
              <a:rPr lang="zh-CN" altLang="en-US" sz="2000"/>
              <a:t>数据预处理：去除异常值和正常情况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98500" y="2054860"/>
            <a:ext cx="5549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/>
              <a:t>分解探测矩阵，将问题划分为一系列子问题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300" y="2054860"/>
            <a:ext cx="47999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8500" y="3643630"/>
            <a:ext cx="5588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 </a:t>
            </a:r>
            <a:r>
              <a:rPr lang="zh-CN" altLang="en-US"/>
              <a:t>穿过链路的所有路径都没有丢包，排除链路。对于剩余的链路，计算每个链路的命中率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2300" y="1394460"/>
            <a:ext cx="46094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2300" y="3643630"/>
            <a:ext cx="5524500" cy="645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8500" y="4542790"/>
            <a:ext cx="6421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 </a:t>
            </a:r>
            <a:r>
              <a:rPr lang="zh-CN" altLang="en-US"/>
              <a:t>计算每个链路的分数作为链路可以解释的丢包数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8500" y="5052695"/>
            <a:ext cx="6743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  </a:t>
            </a:r>
            <a:r>
              <a:rPr lang="zh-CN" altLang="en-US"/>
              <a:t>在命中率大于预设阈值的链接中，选择具有最大分数的链接，并删除该链接可以解释的部分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8500" y="5862955"/>
            <a:ext cx="5652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   </a:t>
            </a:r>
            <a:r>
              <a:rPr lang="zh-CN" altLang="en-US"/>
              <a:t>重复步骤</a:t>
            </a:r>
            <a:r>
              <a:rPr lang="en-US" altLang="zh-CN"/>
              <a:t>4</a:t>
            </a:r>
            <a:r>
              <a:rPr lang="zh-CN" altLang="en-US"/>
              <a:t>和步骤</a:t>
            </a:r>
            <a:r>
              <a:rPr lang="en-US" altLang="zh-CN"/>
              <a:t>5</a:t>
            </a:r>
            <a:r>
              <a:rPr lang="zh-CN" altLang="en-US"/>
              <a:t>，直到没有无法解释的损失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2300" y="4542790"/>
            <a:ext cx="53333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2300" y="5052695"/>
            <a:ext cx="6686550" cy="64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300" y="5862955"/>
            <a:ext cx="55238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2413000" y="2914650"/>
            <a:ext cx="5993765" cy="506730"/>
          </a:xfrm>
          <a:prstGeom prst="wedgeRectCallout">
            <a:avLst>
              <a:gd name="adj1" fmla="val -37742"/>
              <a:gd name="adj2" fmla="val 77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命中率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=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具有丢失的包的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link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数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/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所有使用过的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link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数</a:t>
            </a:r>
            <a:endParaRPr lang="zh-CN" altLang="en-US">
              <a:solidFill>
                <a:srgbClr val="FF0000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 Loss Localization</a:t>
            </a:r>
            <a:endParaRPr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394460"/>
            <a:ext cx="6610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  </a:t>
            </a:r>
            <a:r>
              <a:rPr lang="zh-CN" altLang="en-US" sz="2000"/>
              <a:t>数据预处理：去除异常值和正常情况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98500" y="2054860"/>
            <a:ext cx="5549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/>
              <a:t>分解探测矩阵，将问题划分为一系列子问题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300" y="2054860"/>
            <a:ext cx="47999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8500" y="2776220"/>
            <a:ext cx="5588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 </a:t>
            </a:r>
            <a:r>
              <a:rPr lang="zh-CN" altLang="en-US"/>
              <a:t>穿过链路的所有路径都没有丢包，排除链路。对于剩余的链路，计算每个链路的命中率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2300" y="1394460"/>
            <a:ext cx="46094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2300" y="2776220"/>
            <a:ext cx="5524500" cy="645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8500" y="4542790"/>
            <a:ext cx="6421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 </a:t>
            </a:r>
            <a:r>
              <a:rPr lang="zh-CN" altLang="en-US"/>
              <a:t>计算每个链路的分数作为链路可以解释的丢包数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8500" y="5052695"/>
            <a:ext cx="6743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  </a:t>
            </a:r>
            <a:r>
              <a:rPr lang="zh-CN" altLang="en-US"/>
              <a:t>在命中率大于预设阈值的链接中，选择具有最大分数的链接，并删除该链接可以解释的部分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8500" y="5862955"/>
            <a:ext cx="5652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   </a:t>
            </a:r>
            <a:r>
              <a:rPr lang="zh-CN" altLang="en-US"/>
              <a:t>重复步骤</a:t>
            </a:r>
            <a:r>
              <a:rPr lang="en-US" altLang="zh-CN"/>
              <a:t>4</a:t>
            </a:r>
            <a:r>
              <a:rPr lang="zh-CN" altLang="en-US"/>
              <a:t>和步骤</a:t>
            </a:r>
            <a:r>
              <a:rPr lang="en-US" altLang="zh-CN"/>
              <a:t>5</a:t>
            </a:r>
            <a:r>
              <a:rPr lang="zh-CN" altLang="en-US"/>
              <a:t>，直到没有无法解释的损失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2300" y="4542790"/>
            <a:ext cx="53333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2300" y="5052695"/>
            <a:ext cx="6686550" cy="64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300" y="5862955"/>
            <a:ext cx="5523865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2362200" y="3889375"/>
            <a:ext cx="5993765" cy="506730"/>
          </a:xfrm>
          <a:prstGeom prst="wedgeRectCallout">
            <a:avLst>
              <a:gd name="adj1" fmla="val -37742"/>
              <a:gd name="adj2" fmla="val 774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如果链路位于分组路径中，则说链路可以解释分组丢失。</a:t>
            </a:r>
            <a:endParaRPr>
              <a:solidFill>
                <a:srgbClr val="FF0000"/>
              </a:solidFill>
              <a:latin typeface="宋体" pitchFamily="2" charset="-122"/>
              <a:ea typeface="宋体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Experiment</a:t>
            </a:r>
            <a:endParaRPr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9550" y="1597660"/>
            <a:ext cx="6610350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平台</a:t>
            </a:r>
            <a:endParaRPr lang="zh-CN" altLang="en-US" sz="2000"/>
          </a:p>
          <a:p>
            <a:r>
              <a:rPr lang="zh-CN" altLang="en-US" sz="2000">
                <a:latin typeface="Times New Roman" charset="0"/>
                <a:ea typeface="宋体" pitchFamily="2" charset="-122"/>
              </a:rPr>
              <a:t>A 4-ary Fattree  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20 ONetSwitch</a:t>
            </a:r>
            <a:endParaRPr lang="en-US" altLang="zh-CN" sz="2000">
              <a:latin typeface="Times New Roman" charset="0"/>
              <a:ea typeface="宋体" pitchFamily="2" charset="-122"/>
            </a:endParaRPr>
          </a:p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/>
              <a:t>模拟丢包</a:t>
            </a:r>
            <a:endParaRPr lang="zh-CN" altLang="en-US" sz="2000"/>
          </a:p>
          <a:p>
            <a:r>
              <a:rPr lang="zh-CN" altLang="en-US">
                <a:latin typeface="Times New Roman" charset="0"/>
                <a:ea typeface="宋体" pitchFamily="2" charset="-122"/>
              </a:rPr>
              <a:t>–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完全丢失</a:t>
            </a:r>
            <a:r>
              <a:rPr lang="en-US" altLang="zh-CN">
                <a:latin typeface="Times New Roman" charset="0"/>
                <a:ea typeface="宋体" pitchFamily="2" charset="-122"/>
              </a:rPr>
              <a:t>(</a:t>
            </a:r>
            <a:r>
              <a:rPr lang="zh-CN" altLang="en-US">
                <a:latin typeface="Times New Roman" charset="0"/>
                <a:ea typeface="宋体" pitchFamily="2" charset="-122"/>
              </a:rPr>
              <a:t>Full packet loss</a:t>
            </a:r>
            <a:r>
              <a:rPr lang="en-US" altLang="zh-CN">
                <a:latin typeface="Times New Roman" charset="0"/>
                <a:ea typeface="宋体" pitchFamily="2" charset="-122"/>
              </a:rPr>
              <a:t>)</a:t>
            </a:r>
            <a:r>
              <a:rPr lang="zh-CN" altLang="en-US">
                <a:latin typeface="Times New Roman" charset="0"/>
                <a:ea typeface="宋体" pitchFamily="2" charset="-122"/>
              </a:rPr>
              <a:t>: link down etc.</a:t>
            </a:r>
            <a:endParaRPr lang="zh-CN" altLang="en-US">
              <a:latin typeface="Times New Roman" charset="0"/>
              <a:ea typeface="宋体" pitchFamily="2" charset="-122"/>
            </a:endParaRPr>
          </a:p>
          <a:p>
            <a:r>
              <a:rPr lang="zh-CN" altLang="en-US">
                <a:latin typeface="Times New Roman" charset="0"/>
                <a:ea typeface="宋体" pitchFamily="2" charset="-122"/>
              </a:rPr>
              <a:t>– 确定部分丢失（Deterministic partial loss）: packet blackhole etc.</a:t>
            </a:r>
            <a:endParaRPr lang="zh-CN" altLang="en-US">
              <a:latin typeface="Times New Roman" charset="0"/>
              <a:ea typeface="宋体" pitchFamily="2" charset="-122"/>
            </a:endParaRPr>
          </a:p>
          <a:p>
            <a:r>
              <a:rPr lang="zh-CN" altLang="en-US">
                <a:latin typeface="Times New Roman" charset="0"/>
                <a:ea typeface="宋体" pitchFamily="2" charset="-122"/>
              </a:rPr>
              <a:t>– 随机部分丢失</a:t>
            </a:r>
            <a:r>
              <a:rPr lang="zh-CN" altLang="en-US">
                <a:latin typeface="Times New Roman" charset="0"/>
              </a:rPr>
              <a:t>（Random partial loss）: bit flips etc.</a:t>
            </a:r>
            <a:endParaRPr lang="zh-CN" altLang="en-US">
              <a:latin typeface="Times New Roman" charset="0"/>
            </a:endParaRPr>
          </a:p>
          <a:p>
            <a:endParaRPr lang="zh-CN" altLang="en-US" sz="2000">
              <a:latin typeface="Times New Roman" charset="0"/>
            </a:endParaRPr>
          </a:p>
          <a:p>
            <a:r>
              <a:rPr lang="zh-CN" altLang="en-US" sz="2000"/>
              <a:t>性能参数</a:t>
            </a:r>
            <a:endParaRPr lang="zh-CN" altLang="en-US" sz="2000"/>
          </a:p>
          <a:p>
            <a:r>
              <a:rPr lang="zh-CN" altLang="en-US" sz="2000">
                <a:latin typeface="Times New Roman" charset="0"/>
              </a:rPr>
              <a:t>– Accuracy</a:t>
            </a:r>
            <a:endParaRPr lang="zh-CN" altLang="en-US" sz="2000">
              <a:latin typeface="Times New Roman" charset="0"/>
            </a:endParaRPr>
          </a:p>
          <a:p>
            <a:r>
              <a:rPr lang="zh-CN" altLang="en-US" sz="2000">
                <a:latin typeface="Times New Roman" charset="0"/>
              </a:rPr>
              <a:t>– False positive ratio</a:t>
            </a:r>
            <a:endParaRPr lang="zh-CN" altLang="en-US" sz="2000">
              <a:latin typeface="Times New Roman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Experiment</a:t>
            </a:r>
            <a:endParaRPr dirty="0">
              <a:latin typeface="+mj-lt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9968865" cy="4276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8400" y="5575300"/>
            <a:ext cx="511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10-15</a:t>
            </a:r>
            <a:r>
              <a:rPr lang="zh-CN" altLang="en-US"/>
              <a:t>是最合适的发送频率！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Experiment</a:t>
            </a:r>
            <a:endParaRPr dirty="0">
              <a:latin typeface="+mj-lt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91360"/>
            <a:ext cx="10264140" cy="3699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8700" y="1346200"/>
            <a:ext cx="863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在测试台中仿真一个故障时的比较。图中的探针的数量包括发送的探针和探针，用于实验每分钟的定位。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11300" y="5928360"/>
            <a:ext cx="69462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deTecter</a:t>
            </a:r>
            <a:r>
              <a:rPr lang="zh-CN" altLang="en-US"/>
              <a:t>的准确率和假阳性率的结果都很优秀</a:t>
            </a:r>
            <a:endParaRPr lang="zh-CN" altLang="en-US"/>
          </a:p>
          <a:p>
            <a:r>
              <a:rPr lang="zh-CN" altLang="en-US"/>
              <a:t>而Pingmesh的假阳性率稍微小一些，因为它可能探测所有的路径。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dirty="0">
                <a:latin typeface="+mj-lt"/>
                <a:ea typeface="+mj-ea"/>
              </a:rPr>
              <a:t>Experiment</a:t>
            </a:r>
            <a:endParaRPr dirty="0">
              <a:latin typeface="+mj-lt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1294130"/>
            <a:ext cx="957199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4600" y="4851400"/>
            <a:ext cx="8710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较高的共享率和较高的可识别性导致更高的精度，而开销（即所选择的路径的数量）不会增加太多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4600" y="5595620"/>
            <a:ext cx="848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可识别性比故障定位的覆盖更有效和可取（从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提升幅度很大，但是进一步提高意义不大）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1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已有系统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183642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958975" y="1763395"/>
            <a:ext cx="85255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charset="0"/>
                <a:ea typeface="宋体" pitchFamily="2" charset="-122"/>
              </a:rPr>
              <a:t>Passive</a:t>
            </a:r>
            <a:r>
              <a:rPr lang="zh-CN" altLang="en-US" sz="2400" b="1">
                <a:latin typeface="Times New Roman" charset="0"/>
                <a:ea typeface="宋体" pitchFamily="2" charset="-122"/>
              </a:rPr>
              <a:t>：</a:t>
            </a:r>
            <a:r>
              <a:rPr lang="en-US" altLang="zh-CN" sz="2400" b="1">
                <a:latin typeface="Times New Roman" charset="0"/>
                <a:ea typeface="宋体" pitchFamily="2" charset="-122"/>
              </a:rPr>
              <a:t>SNMP/CLI  </a:t>
            </a:r>
            <a:endParaRPr lang="zh-CN" altLang="en-US" sz="2400" b="1">
              <a:latin typeface="Times New Roman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21765" y="376428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958975" y="3660775"/>
            <a:ext cx="5384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charset="0"/>
                <a:ea typeface="宋体" pitchFamily="2" charset="-122"/>
              </a:rPr>
              <a:t>Active</a:t>
            </a:r>
            <a:r>
              <a:rPr lang="zh-CN" altLang="en-US" sz="2400" b="1">
                <a:latin typeface="Times New Roman" charset="0"/>
                <a:ea typeface="宋体" pitchFamily="2" charset="-122"/>
              </a:rPr>
              <a:t>：Pingmesh, NetNORAD</a:t>
            </a:r>
            <a:endParaRPr lang="zh-CN" altLang="en-US" sz="2400" b="1">
              <a:latin typeface="Times New Roman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8855" y="4271645"/>
            <a:ext cx="71145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按周期发送端到端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probes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（探针）探测故障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至少有一种错误无法检测到 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开销很大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在没有辅助工具的情况下无法定位故障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8855" y="2299335"/>
            <a:ext cx="80194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当问题发生之后，才发送查询信息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可以检测到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clean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故障，如链路故障。但可能会发生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gray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故障，如设备未检测到或者忽视的故障，或设备故障无法正常报告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已有系统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21765" y="183642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958975" y="1763395"/>
            <a:ext cx="85255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charset="0"/>
                <a:ea typeface="宋体" pitchFamily="2" charset="-122"/>
              </a:rPr>
              <a:t>Passive</a:t>
            </a:r>
            <a:r>
              <a:rPr lang="zh-CN" altLang="en-US" sz="2400" b="1">
                <a:latin typeface="Times New Roman" charset="0"/>
                <a:ea typeface="宋体" pitchFamily="2" charset="-122"/>
              </a:rPr>
              <a:t>：</a:t>
            </a:r>
            <a:r>
              <a:rPr lang="en-US" altLang="zh-CN" sz="2400" b="1">
                <a:latin typeface="Times New Roman" charset="0"/>
                <a:ea typeface="宋体" pitchFamily="2" charset="-122"/>
              </a:rPr>
              <a:t>SNMP/CLI  </a:t>
            </a:r>
            <a:endParaRPr lang="zh-CN" altLang="en-US" sz="2400" b="1">
              <a:latin typeface="Times New Roman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21765" y="3764280"/>
            <a:ext cx="250190" cy="250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958975" y="3660775"/>
            <a:ext cx="5384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charset="0"/>
                <a:ea typeface="宋体" pitchFamily="2" charset="-122"/>
              </a:rPr>
              <a:t>Active</a:t>
            </a:r>
            <a:r>
              <a:rPr lang="zh-CN" altLang="en-US" sz="2400" b="1">
                <a:latin typeface="Times New Roman" charset="0"/>
                <a:ea typeface="宋体" pitchFamily="2" charset="-122"/>
              </a:rPr>
              <a:t>：Pingmesh, NetNORAD</a:t>
            </a:r>
            <a:endParaRPr lang="zh-CN" altLang="en-US" sz="2400" b="1">
              <a:latin typeface="Times New Roman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8855" y="4271645"/>
            <a:ext cx="71145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按周期发送端到端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probes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（探针）探测故障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至少有一种错误无法检测到 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开销很大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在没有辅助工具的情况下无法定位故障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8855" y="2299335"/>
            <a:ext cx="80194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当问题发生之后，才发送查询信息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可以检测到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clean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故障，如链路故障。但可能会发生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gray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故障，如设备未检测到或者忽视的故障，或设备故障无法正常报告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9810"/>
            <a:ext cx="10333355" cy="1219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22350" y="4482465"/>
            <a:ext cx="10147300" cy="2146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7277100" y="2673985"/>
            <a:ext cx="2512060" cy="752475"/>
          </a:xfrm>
          <a:prstGeom prst="wedgeRoundRectCallout">
            <a:avLst>
              <a:gd name="adj1" fmla="val -26925"/>
              <a:gd name="adj2" fmla="val 1845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彻底故障检测，低开销和实时故障定位</a:t>
            </a:r>
            <a:endParaRPr lang="zh-CN" altLang="en-US" sz="14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结构设计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35" y="1656080"/>
            <a:ext cx="6438265" cy="3025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720" y="1499870"/>
            <a:ext cx="36506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charset="0"/>
                <a:ea typeface="宋体" pitchFamily="2" charset="-122"/>
              </a:rPr>
              <a:t>Controller</a:t>
            </a:r>
            <a:r>
              <a:rPr lang="zh-CN" altLang="en-US" b="1">
                <a:latin typeface="+mn-ea"/>
              </a:rPr>
              <a:t>（控制器）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: 逻辑控制器周期性地构建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探测矩阵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，探测矩阵用来</a:t>
            </a:r>
            <a:r>
              <a:rPr lang="en-US" altLang="zh-CN">
                <a:latin typeface="宋体" pitchFamily="2" charset="-122"/>
                <a:ea typeface="宋体" pitchFamily="2" charset="-122"/>
                <a:sym typeface="+mn-ea"/>
              </a:rPr>
              <a:t>指示发送探测路径的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764790"/>
            <a:ext cx="36506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charset="0"/>
              </a:rPr>
              <a:t>Pinger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  <a:r>
              <a:rPr>
                <a:latin typeface="宋体" pitchFamily="2" charset="-122"/>
                <a:ea typeface="宋体" pitchFamily="2" charset="-122"/>
              </a:rPr>
              <a:t>从控制器接收pinglist，其中包含服务器目标，探针格式和ping配置</a:t>
            </a:r>
            <a:r>
              <a:rPr lang="zh-CN">
                <a:latin typeface="宋体" pitchFamily="2" charset="-122"/>
                <a:ea typeface="宋体" pitchFamily="2" charset="-122"/>
              </a:rPr>
              <a:t>。根据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pinglist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工作</a:t>
            </a:r>
            <a:r>
              <a:rPr lang="zh-CN">
                <a:latin typeface="宋体" pitchFamily="2" charset="-122"/>
                <a:ea typeface="宋体" pitchFamily="2" charset="-122"/>
              </a:rPr>
              <a:t>。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3881120"/>
            <a:ext cx="365061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charset="0"/>
                <a:ea typeface="宋体" pitchFamily="2" charset="-122"/>
              </a:rPr>
              <a:t>Responder: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  <a:r>
              <a:rPr lang="zh-CN">
                <a:latin typeface="宋体" pitchFamily="2" charset="-122"/>
                <a:ea typeface="宋体" pitchFamily="2" charset="-122"/>
              </a:rPr>
              <a:t>一旦接收探测包，发出回应，不保留任何数据，数据存放在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pinger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中。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4883785"/>
            <a:ext cx="38982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charset="0"/>
                <a:ea typeface="宋体" pitchFamily="2" charset="-122"/>
              </a:rPr>
              <a:t>Diagnoser</a:t>
            </a:r>
            <a:r>
              <a:rPr lang="zh-CN" altLang="en-US" b="1">
                <a:latin typeface="Times New Roman" charset="0"/>
                <a:ea typeface="宋体" pitchFamily="2" charset="-122"/>
              </a:rPr>
              <a:t>（诊断器）</a:t>
            </a:r>
            <a:r>
              <a:rPr lang="en-US" altLang="zh-CN" b="1">
                <a:latin typeface="Times New Roman" charset="0"/>
                <a:ea typeface="宋体" pitchFamily="2" charset="-122"/>
              </a:rPr>
              <a:t>: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 </a:t>
            </a:r>
            <a:r>
              <a:rPr lang="zh-CN">
                <a:latin typeface="宋体" pitchFamily="2" charset="-122"/>
                <a:ea typeface="宋体" pitchFamily="2" charset="-122"/>
              </a:rPr>
              <a:t>每个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Pinger</a:t>
            </a:r>
            <a:r>
              <a:rPr lang="zh-CN">
                <a:latin typeface="宋体" pitchFamily="2" charset="-122"/>
                <a:ea typeface="宋体" pitchFamily="2" charset="-122"/>
              </a:rPr>
              <a:t>记录丢包信息，并将其发送给诊断器进行丢失定位</a:t>
            </a:r>
            <a:endParaRPr lang="zh-CN"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 dirty="0">
                <a:latin typeface="Times New Roman" charset="0"/>
                <a:ea typeface="+mj-ea"/>
              </a:rPr>
              <a:t>Path Computation</a:t>
            </a:r>
            <a:endParaRPr lang="zh-CN" altLang="en-US" dirty="0">
              <a:latin typeface="Times New Roman" charset="0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650"/>
            <a:ext cx="4104640" cy="306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9770" y="1600835"/>
            <a:ext cx="387985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在每个周期的开始，控制器从数据中心管理服务器</a:t>
            </a:r>
            <a:r>
              <a:rPr lang="zh-CN" altLang="en-US">
                <a:solidFill>
                  <a:srgbClr val="FF0000"/>
                </a:solidFill>
              </a:rPr>
              <a:t>读取数据中心拓扑</a:t>
            </a:r>
            <a:r>
              <a:rPr lang="zh-CN" altLang="en-US"/>
              <a:t>和服务器运行状况，并</a:t>
            </a:r>
            <a:r>
              <a:rPr lang="zh-CN" altLang="en-US">
                <a:solidFill>
                  <a:srgbClr val="FF0000"/>
                </a:solidFill>
              </a:rPr>
              <a:t>选择最小的探测路径</a:t>
            </a:r>
            <a:r>
              <a:rPr lang="zh-CN" altLang="en-US"/>
              <a:t>。 然后，控制器在每个ToR中选择ping</a:t>
            </a:r>
            <a:r>
              <a:rPr lang="en-US" altLang="zh-CN"/>
              <a:t>er</a:t>
            </a:r>
            <a:r>
              <a:rPr lang="zh-CN" altLang="en-US"/>
              <a:t>，构建并分派ping</a:t>
            </a:r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28410" y="3199765"/>
            <a:ext cx="291465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charset="0"/>
              </a:rPr>
              <a:t>– 路径数量最小</a:t>
            </a:r>
            <a:endParaRPr lang="zh-CN" altLang="en-US">
              <a:latin typeface="Times New Roman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charset="0"/>
              </a:rPr>
              <a:t>– </a:t>
            </a:r>
            <a:r>
              <a:rPr lang="zh-CN" altLang="en-US">
                <a:solidFill>
                  <a:srgbClr val="FF0000"/>
                </a:solidFill>
                <a:latin typeface="Times New Roman" charset="0"/>
              </a:rPr>
              <a:t>α</a:t>
            </a:r>
            <a:r>
              <a:rPr lang="zh-CN" altLang="en-US">
                <a:latin typeface="Times New Roman" charset="0"/>
              </a:rPr>
              <a:t>-coverage</a:t>
            </a:r>
            <a:endParaRPr lang="zh-CN" altLang="en-US">
              <a:latin typeface="Times New Roman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charset="0"/>
              </a:rPr>
              <a:t>– </a:t>
            </a:r>
            <a:r>
              <a:rPr lang="zh-CN" altLang="en-US">
                <a:solidFill>
                  <a:srgbClr val="FF0000"/>
                </a:solidFill>
                <a:latin typeface="Times New Roman" charset="0"/>
              </a:rPr>
              <a:t>β</a:t>
            </a:r>
            <a:r>
              <a:rPr lang="zh-CN" altLang="en-US">
                <a:latin typeface="Times New Roman" charset="0"/>
              </a:rPr>
              <a:t>-identifiability</a:t>
            </a:r>
            <a:endParaRPr lang="zh-CN" altLang="en-US">
              <a:latin typeface="Times New Roman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>
                <a:latin typeface="Times New Roman" charset="0"/>
                <a:sym typeface="+mn-ea"/>
              </a:rPr>
              <a:t>路径数量极小</a:t>
            </a:r>
            <a:endParaRPr lang="zh-CN" altLang="en-US" dirty="0">
              <a:latin typeface="Times New Roman" charset="0"/>
              <a:ea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650"/>
            <a:ext cx="4104640" cy="306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0895" y="2106930"/>
            <a:ext cx="387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最小化网络带宽和分析开支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5890895" y="2832735"/>
            <a:ext cx="3760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>
                <a:sym typeface="+mn-ea"/>
              </a:rPr>
              <a:t>允许每个</a:t>
            </a:r>
            <a:r>
              <a:rPr lang="en-US" altLang="zh-CN">
                <a:sym typeface="+mn-ea"/>
              </a:rPr>
              <a:t>pinger</a:t>
            </a:r>
            <a:r>
              <a:rPr lang="zh-CN" altLang="en-US">
                <a:sym typeface="+mn-ea"/>
              </a:rPr>
              <a:t>更频繁的探测同一路径</a:t>
            </a:r>
            <a:endParaRPr lang="zh-CN" altLang="en-US">
              <a:latin typeface="Times New Roman" charset="0"/>
              <a:sym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8165" y="1732915"/>
            <a:ext cx="1499235" cy="742315"/>
          </a:xfrm>
          <a:prstGeom prst="wedgeRoundRectCallout">
            <a:avLst>
              <a:gd name="adj1" fmla="val 78010"/>
              <a:gd name="adj2" fmla="val 1224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400"/>
              <a:t>路径通过链路</a:t>
            </a:r>
            <a:endParaRPr lang="zh-CN" sz="1400"/>
          </a:p>
          <a:p>
            <a:pPr algn="ctr"/>
            <a:r>
              <a:rPr lang="zh-CN" sz="1400"/>
              <a:t>链路在路径上</a:t>
            </a:r>
            <a:endParaRPr lang="zh-CN" sz="1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>
                <a:latin typeface="Times New Roman" charset="0"/>
                <a:sym typeface="+mn-ea"/>
              </a:rPr>
              <a:t>α-coverage</a:t>
            </a:r>
            <a:endParaRPr lang="zh-CN" altLang="en-US" dirty="0">
              <a:latin typeface="Times New Roman" charset="0"/>
              <a:ea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650"/>
            <a:ext cx="4104640" cy="306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0895" y="1898650"/>
            <a:ext cx="3879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α</a:t>
            </a:r>
            <a:r>
              <a:rPr lang="en-US"/>
              <a:t>-coverage</a:t>
            </a:r>
            <a:r>
              <a:t>要求每个链路至少</a:t>
            </a:r>
            <a:r>
              <a:rPr lang="zh-CN"/>
              <a:t>被</a:t>
            </a:r>
            <a:r>
              <a:t>α个路径覆盖。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90895" y="2832735"/>
            <a:ext cx="37604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>
                <a:sym typeface="+mn-ea"/>
              </a:rPr>
              <a:t>覆盖</a:t>
            </a:r>
            <a:r>
              <a:rPr lang="zh-CN">
                <a:sym typeface="+mn-ea"/>
              </a:rPr>
              <a:t>一个</a:t>
            </a:r>
            <a:r>
              <a:rPr>
                <a:sym typeface="+mn-ea"/>
              </a:rPr>
              <a:t>链</a:t>
            </a:r>
            <a:r>
              <a:rPr lang="zh-CN">
                <a:sym typeface="+mn-ea"/>
              </a:rPr>
              <a:t>路</a:t>
            </a:r>
            <a:r>
              <a:rPr>
                <a:sym typeface="+mn-ea"/>
              </a:rPr>
              <a:t>多次可以提高</a:t>
            </a:r>
            <a:r>
              <a:rPr lang="zh-CN">
                <a:sym typeface="+mn-ea"/>
              </a:rPr>
              <a:t>故障</a:t>
            </a:r>
            <a:r>
              <a:rPr>
                <a:sym typeface="+mn-ea"/>
              </a:rPr>
              <a:t>检测的统计准确性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1530" y="3615055"/>
            <a:ext cx="3879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>
                <a:sym typeface="+mn-ea"/>
              </a:rPr>
              <a:t>可能被更多的探针覆盖，具有</a:t>
            </a:r>
            <a:r>
              <a:rPr>
                <a:sym typeface="+mn-ea"/>
              </a:rPr>
              <a:t>更好的故障恢复能力</a:t>
            </a:r>
            <a:endParaRPr>
              <a:sym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8165" y="1732915"/>
            <a:ext cx="1499235" cy="742315"/>
          </a:xfrm>
          <a:prstGeom prst="wedgeRoundRectCallout">
            <a:avLst>
              <a:gd name="adj1" fmla="val 78010"/>
              <a:gd name="adj2" fmla="val 1224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400"/>
              <a:t>路径通过链路</a:t>
            </a:r>
            <a:endParaRPr lang="zh-CN" sz="1400"/>
          </a:p>
          <a:p>
            <a:pPr algn="ctr"/>
            <a:r>
              <a:rPr lang="zh-CN" sz="1400"/>
              <a:t>链路在路径上</a:t>
            </a:r>
            <a:endParaRPr lang="zh-CN" sz="1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ea typeface="黑体" charset="-122"/>
                <a:cs typeface="+mj-cs"/>
              </a:defRPr>
            </a:lvl1pPr>
          </a:lstStyle>
          <a:p>
            <a:r>
              <a:rPr lang="zh-CN" altLang="en-US">
                <a:latin typeface="Times New Roman" charset="0"/>
                <a:sym typeface="+mn-ea"/>
              </a:rPr>
              <a:t>β-identifiability</a:t>
            </a:r>
            <a:endParaRPr lang="zh-CN" altLang="en-US" dirty="0">
              <a:latin typeface="Times New Roman" charset="0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6305" y="1972945"/>
            <a:ext cx="3879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任何</a:t>
            </a:r>
            <a:r>
              <a:rPr lang="zh-CN"/>
              <a:t>（不超过）</a:t>
            </a:r>
            <a:r>
              <a:t>β</a:t>
            </a:r>
            <a:r>
              <a:rPr lang="zh-CN"/>
              <a:t>个</a:t>
            </a:r>
            <a:r>
              <a:t>失败的链</a:t>
            </a:r>
            <a:r>
              <a:rPr lang="zh-CN"/>
              <a:t>路</a:t>
            </a:r>
            <a:r>
              <a:t>都可以正确识别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1564640"/>
            <a:ext cx="4724400" cy="43700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96305" y="2769235"/>
            <a:ext cx="4187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例：path1 + path2实现</a:t>
            </a:r>
            <a:r>
              <a:rPr lang="en-US" altLang="zh-CN"/>
              <a:t>1-identifiability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4、5、9、12、13、17、24、26、27、28、29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58.xml><?xml version="1.0" encoding="utf-8"?>
<p:tagLst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LAYOUT" val="d"/>
  <p:tag name="KSO_WM_SLIDE_LAYOUT_CNT" val="1"/>
  <p:tag name="KSO_WM_SLIDE_TYPE" val="endPage"/>
  <p:tag name="KSO_WM_BEAUTIFY_FLAG" val="#wm#"/>
  <p:tag name="MH" val="20151013144139"/>
  <p:tag name="MH_LIBRARY" val="GRAPHIC"/>
</p:tagLst>
</file>

<file path=ppt/tags/tag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3451</Words>
  <Application>WPS 演示</Application>
  <PresentationFormat>宽屏</PresentationFormat>
  <Paragraphs>290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Equation.KSEE3</vt:lpstr>
      <vt:lpstr>deTector: a Topology-Aware Monitoring System for Data Center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郭涛</cp:lastModifiedBy>
  <cp:revision>250</cp:revision>
  <dcterms:created xsi:type="dcterms:W3CDTF">2017-03-14T03:21:00Z</dcterms:created>
  <dcterms:modified xsi:type="dcterms:W3CDTF">2017-11-01T08:31:43Z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