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7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1409" initials="3" lastIdx="1" clrIdx="0">
    <p:extLst>
      <p:ext uri="{19B8F6BF-5375-455C-9EA6-DF929625EA0E}">
        <p15:presenceInfo xmlns:p15="http://schemas.microsoft.com/office/powerpoint/2012/main" userId="e7e231a83cc369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5T14:07:10.11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58C83-3CF5-4B16-8308-2CD2D128AC3F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72578-8D1B-4AC3-A797-A449B4A89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21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B4F6-B3C9-469F-A85A-450093606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数据中心课程报告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ABBA71-FBE1-44CB-A5C5-D6823100C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小组成员：胡楠      </a:t>
            </a:r>
            <a:r>
              <a:rPr lang="en-US" altLang="zh-CN" dirty="0"/>
              <a:t>M201773209            </a:t>
            </a:r>
            <a:r>
              <a:rPr lang="zh-CN" altLang="en-US" dirty="0"/>
              <a:t>刘欢      </a:t>
            </a:r>
            <a:r>
              <a:rPr lang="en-US" altLang="zh-CN" dirty="0"/>
              <a:t>M201773223</a:t>
            </a:r>
          </a:p>
          <a:p>
            <a:pPr algn="l"/>
            <a:r>
              <a:rPr lang="en-US" altLang="zh-CN" dirty="0"/>
              <a:t>                </a:t>
            </a:r>
            <a:r>
              <a:rPr lang="zh-CN" altLang="en-US" dirty="0"/>
              <a:t>李学宾   </a:t>
            </a:r>
            <a:r>
              <a:rPr lang="en-US" altLang="zh-CN" dirty="0"/>
              <a:t>M201773279             </a:t>
            </a:r>
            <a:r>
              <a:rPr lang="zh-CN" altLang="en-US" dirty="0"/>
              <a:t>张晨     </a:t>
            </a:r>
            <a:r>
              <a:rPr lang="en-US" altLang="zh-CN" dirty="0"/>
              <a:t>M201773280  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42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FDC11-6D06-4378-A93D-46FD0705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322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第三种情形：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EC1C20-C57E-42FF-9355-CC38F5916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738" y="1592826"/>
            <a:ext cx="342857" cy="308571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40C7A6-A59F-49D8-AEBE-63E3A8D62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595" y="1160206"/>
            <a:ext cx="2466667" cy="36190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6A50481-4C38-4AAE-92E5-323B599739DD}"/>
              </a:ext>
            </a:extLst>
          </p:cNvPr>
          <p:cNvSpPr txBox="1"/>
          <p:nvPr/>
        </p:nvSpPr>
        <p:spPr>
          <a:xfrm>
            <a:off x="1150374" y="4884666"/>
            <a:ext cx="762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此时可以发现，不管</a:t>
            </a:r>
            <a:r>
              <a:rPr lang="en-US" altLang="zh-CN" dirty="0"/>
              <a:t>x</a:t>
            </a:r>
            <a:r>
              <a:rPr lang="zh-CN" altLang="en-US" dirty="0"/>
              <a:t>插入到哪个位置，都会陷入一种死循环中，即</a:t>
            </a:r>
            <a:r>
              <a:rPr lang="en-US" altLang="zh-CN" dirty="0"/>
              <a:t>a-&gt;b-&gt;c-&gt;e-&gt;a-&gt;(</a:t>
            </a:r>
            <a:r>
              <a:rPr lang="zh-CN" altLang="en-US" dirty="0"/>
              <a:t>或 </a:t>
            </a:r>
            <a:r>
              <a:rPr lang="en-US" altLang="zh-CN" dirty="0"/>
              <a:t>d-&gt;c-&gt;e-&gt;a-&gt;b-&gt;c)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72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BD4A8-3D64-4ADA-9724-8F0FB361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943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Cuckoo Hashing</a:t>
            </a:r>
            <a:r>
              <a:rPr lang="zh-CN" altLang="en-US" dirty="0">
                <a:solidFill>
                  <a:schemeClr val="tx1"/>
                </a:solidFill>
              </a:rPr>
              <a:t>的缺陷：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1DD1F-602C-4F16-9C16-A2AAD6F81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2537"/>
            <a:ext cx="8596668" cy="4548825"/>
          </a:xfrm>
        </p:spPr>
        <p:txBody>
          <a:bodyPr/>
          <a:lstStyle/>
          <a:p>
            <a:r>
              <a:rPr lang="zh-CN" altLang="en-US" dirty="0"/>
              <a:t>    然而，由于循环的出现，</a:t>
            </a:r>
            <a:r>
              <a:rPr lang="en-US" altLang="zh-CN" dirty="0">
                <a:solidFill>
                  <a:schemeClr val="tx1"/>
                </a:solidFill>
              </a:rPr>
              <a:t> Cuckoo Hashing</a:t>
            </a:r>
            <a:r>
              <a:rPr lang="zh-CN" altLang="en-US" dirty="0"/>
              <a:t>散列受到严重的性能损失。目前，只有在大量潜在的逐步启动操作之后才检测到循环的存在。在无休止的循环中寻找插入位置是徒劳的。为了提供高性能和提高查找效率，我们需要解决两大挑战。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>
                <a:solidFill>
                  <a:schemeClr val="accent1"/>
                </a:solidFill>
              </a:rPr>
              <a:t>大量资源消耗。</a:t>
            </a:r>
            <a:r>
              <a:rPr lang="zh-CN" altLang="en-US" dirty="0"/>
              <a:t>在一个无休止的循环中，插入失败只能被大量的内存操作后发现，这些操作会大幅降低</a:t>
            </a:r>
            <a:r>
              <a:rPr lang="en-US" altLang="zh-CN" dirty="0">
                <a:solidFill>
                  <a:schemeClr val="tx1"/>
                </a:solidFill>
              </a:rPr>
              <a:t>Cuckoo Hashing</a:t>
            </a:r>
            <a:r>
              <a:rPr lang="zh-CN" altLang="en-US" dirty="0"/>
              <a:t>散列方案效率。当哈希表被大量占用时，会出现许多这样的循环，这会大大增加插入成本。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>
                <a:solidFill>
                  <a:schemeClr val="accent1"/>
                </a:solidFill>
              </a:rPr>
              <a:t>非确定性的性能。</a:t>
            </a:r>
            <a:r>
              <a:rPr lang="en-US" altLang="zh-CN" dirty="0">
                <a:solidFill>
                  <a:schemeClr val="tx1"/>
                </a:solidFill>
              </a:rPr>
              <a:t> Cuckoo Hashing</a:t>
            </a:r>
            <a:r>
              <a:rPr lang="zh-CN" altLang="en-US" dirty="0">
                <a:solidFill>
                  <a:schemeClr val="tx1"/>
                </a:solidFill>
              </a:rPr>
              <a:t>采用的是随机的插入一个空闲的位置，这样就会导致我们不能提前知道插入的路径，例如上图的</a:t>
            </a:r>
            <a:r>
              <a:rPr lang="en-US" altLang="zh-CN" dirty="0"/>
              <a:t>d-&gt;c-&gt;e-&gt;a-&gt;b-&gt;c</a:t>
            </a:r>
            <a:r>
              <a:rPr lang="zh-CN" altLang="en-US" dirty="0"/>
              <a:t>。这个方案没有将插入位置与插入的项目建立关联，所以无法预测循环的出现。更进一步，由于</a:t>
            </a:r>
            <a:r>
              <a:rPr lang="en-US" altLang="zh-CN" dirty="0">
                <a:solidFill>
                  <a:schemeClr val="tx1"/>
                </a:solidFill>
              </a:rPr>
              <a:t>Cuckoo Hashing</a:t>
            </a:r>
            <a:r>
              <a:rPr lang="zh-CN" altLang="en-US" dirty="0">
                <a:solidFill>
                  <a:schemeClr val="tx1"/>
                </a:solidFill>
              </a:rPr>
              <a:t>提供多候选位置，踢出操作需要在线进行。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0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36698-E13E-4EA9-8ECD-23FECECF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How to resolve the challenges in Cuckoo Hashing?</a:t>
            </a:r>
            <a:endParaRPr lang="zh-CN" altLang="en-US" dirty="0"/>
          </a:p>
        </p:txBody>
      </p:sp>
      <p:sp>
        <p:nvSpPr>
          <p:cNvPr id="4" name="爆炸形: 14 pt  3">
            <a:extLst>
              <a:ext uri="{FF2B5EF4-FFF2-40B4-BE49-F238E27FC236}">
                <a16:creationId xmlns:a16="http://schemas.microsoft.com/office/drawing/2014/main" id="{6FF587B7-FC2A-4B26-9427-6923A41F8E6C}"/>
              </a:ext>
            </a:extLst>
          </p:cNvPr>
          <p:cNvSpPr/>
          <p:nvPr/>
        </p:nvSpPr>
        <p:spPr>
          <a:xfrm>
            <a:off x="808212" y="2766797"/>
            <a:ext cx="3575008" cy="211787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SmartCuckoo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B6B5BF-0E05-4ED1-848B-D9E8149B539B}"/>
              </a:ext>
            </a:extLst>
          </p:cNvPr>
          <p:cNvSpPr txBox="1"/>
          <p:nvPr/>
        </p:nvSpPr>
        <p:spPr>
          <a:xfrm>
            <a:off x="4866968" y="3704795"/>
            <a:ext cx="463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is your choice.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37440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1FC71-66FA-4B7D-91F7-99FEC19C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But at first, you need some knowledge about </a:t>
            </a:r>
            <a:r>
              <a:rPr lang="en-US" altLang="zh-CN" dirty="0" err="1"/>
              <a:t>Pseudoforest</a:t>
            </a:r>
            <a:r>
              <a:rPr lang="en-US" altLang="zh-CN" dirty="0"/>
              <a:t> Theory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C6596-2309-48D3-9A61-A58A43E2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 一个</a:t>
            </a:r>
            <a:r>
              <a:rPr lang="en-US" altLang="zh-CN" dirty="0" err="1"/>
              <a:t>pseudoforest</a:t>
            </a:r>
            <a:r>
              <a:rPr lang="zh-CN" altLang="en-US" dirty="0"/>
              <a:t>是图论中的一个无向图，每个最大连接组件，命名为子图，至多有一个环。换句话说，它是一个每个子图没有比顶点更多的边的无向图。在一个</a:t>
            </a:r>
            <a:r>
              <a:rPr lang="en-US" altLang="zh-CN" dirty="0" err="1"/>
              <a:t>pseudoforest</a:t>
            </a:r>
            <a:r>
              <a:rPr lang="zh-CN" altLang="en-US" dirty="0"/>
              <a:t>中，两个由连续边组成的还彼此不共享顶点，而且不会由连续边相连接。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CCC9CF-8999-4592-A8A1-0EC5BCC12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15" y="3434690"/>
            <a:ext cx="3005476" cy="26066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F88C2B-4F56-4EC2-89BF-70F59F08AB30}"/>
              </a:ext>
            </a:extLst>
          </p:cNvPr>
          <p:cNvSpPr txBox="1"/>
          <p:nvPr/>
        </p:nvSpPr>
        <p:spPr>
          <a:xfrm>
            <a:off x="5102943" y="4229837"/>
            <a:ext cx="395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1-forest (a maximal </a:t>
            </a:r>
            <a:r>
              <a:rPr lang="en-US" altLang="zh-CN" dirty="0" err="1"/>
              <a:t>pseudoforest</a:t>
            </a:r>
            <a:r>
              <a:rPr lang="en-US" altLang="zh-CN" dirty="0"/>
              <a:t>), formed by three 1-trees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09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C25A1-6099-4DBC-A694-FFECD9F1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6505"/>
            <a:ext cx="8596668" cy="155098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That is not enough, in order to clarify the scheme ,we have to define a graph named Maximal Directed </a:t>
            </a:r>
            <a:r>
              <a:rPr lang="en-US" altLang="zh-CN" sz="3200" dirty="0" err="1"/>
              <a:t>Pseudoforest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9DC30-DE16-4A27-8B8C-4F7DF5EF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Maximal Directed </a:t>
            </a:r>
            <a:r>
              <a:rPr lang="en-US" altLang="zh-CN" dirty="0" err="1"/>
              <a:t>Pseudoforest</a:t>
            </a:r>
            <a:r>
              <a:rPr lang="en-US" altLang="zh-CN" dirty="0"/>
              <a:t> </a:t>
            </a:r>
            <a:r>
              <a:rPr lang="zh-CN" altLang="en-US" dirty="0"/>
              <a:t>是一个每个顶点都有至少一个出度的有向图。每个</a:t>
            </a:r>
            <a:r>
              <a:rPr lang="en-US" altLang="zh-CN" dirty="0"/>
              <a:t>Maximal Directed </a:t>
            </a:r>
            <a:r>
              <a:rPr lang="en-US" altLang="zh-CN" dirty="0" err="1"/>
              <a:t>Pseudoforest</a:t>
            </a:r>
            <a:r>
              <a:rPr lang="en-US" altLang="zh-CN" dirty="0"/>
              <a:t> </a:t>
            </a:r>
            <a:r>
              <a:rPr lang="zh-CN" altLang="en-US" dirty="0"/>
              <a:t>中的子图都是一个</a:t>
            </a:r>
            <a:r>
              <a:rPr lang="en-US" altLang="zh-CN" dirty="0"/>
              <a:t>maximal subgraph(</a:t>
            </a:r>
            <a:r>
              <a:rPr lang="zh-CN" altLang="en-US" dirty="0"/>
              <a:t>最大子图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D14F83-24B5-46EE-9E36-E38DF987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21" y="3381012"/>
            <a:ext cx="7257143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6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E854E-51AE-455F-8323-56B4E156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 to transform the Cuckoo Hashing into a directed </a:t>
            </a:r>
            <a:r>
              <a:rPr lang="en-US" altLang="zh-CN" dirty="0" err="1"/>
              <a:t>Pseudoforest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3C05CC-6112-4930-BDB3-6D3E76EF1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846" y="2119555"/>
            <a:ext cx="2462997" cy="362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8406D9-8E56-4D5D-9FCD-4631A2884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40" y="2523708"/>
            <a:ext cx="341406" cy="3084843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B2C392B4-DCDD-4005-AB0B-653E924B79FF}"/>
              </a:ext>
            </a:extLst>
          </p:cNvPr>
          <p:cNvSpPr/>
          <p:nvPr/>
        </p:nvSpPr>
        <p:spPr>
          <a:xfrm>
            <a:off x="6721046" y="2196294"/>
            <a:ext cx="684325" cy="654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T1(0)</a:t>
            </a:r>
            <a:endParaRPr lang="zh-CN" altLang="en-US" sz="105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41C816F-D9DB-44D5-B034-2045546AE868}"/>
              </a:ext>
            </a:extLst>
          </p:cNvPr>
          <p:cNvSpPr/>
          <p:nvPr/>
        </p:nvSpPr>
        <p:spPr>
          <a:xfrm>
            <a:off x="5358296" y="3198433"/>
            <a:ext cx="684325" cy="654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T2(3)</a:t>
            </a:r>
            <a:endParaRPr lang="zh-CN" altLang="en-US" sz="11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08F0FB4-C969-45C9-9319-942A04583D72}"/>
              </a:ext>
            </a:extLst>
          </p:cNvPr>
          <p:cNvSpPr/>
          <p:nvPr/>
        </p:nvSpPr>
        <p:spPr>
          <a:xfrm>
            <a:off x="5986612" y="4534116"/>
            <a:ext cx="684325" cy="654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T2(5)</a:t>
            </a:r>
            <a:endParaRPr lang="zh-CN" altLang="en-US" sz="105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CB66DD0-5BB0-4805-AB51-A89BCF56CBE3}"/>
              </a:ext>
            </a:extLst>
          </p:cNvPr>
          <p:cNvSpPr/>
          <p:nvPr/>
        </p:nvSpPr>
        <p:spPr>
          <a:xfrm>
            <a:off x="7405371" y="4527986"/>
            <a:ext cx="684325" cy="654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T1(2)</a:t>
            </a:r>
            <a:endParaRPr lang="zh-CN" altLang="en-US" sz="105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148DCA6-A76F-422D-BBBF-C691C2F66CBC}"/>
              </a:ext>
            </a:extLst>
          </p:cNvPr>
          <p:cNvSpPr/>
          <p:nvPr/>
        </p:nvSpPr>
        <p:spPr>
          <a:xfrm>
            <a:off x="8095594" y="3198433"/>
            <a:ext cx="684325" cy="654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T2(1)</a:t>
            </a:r>
            <a:endParaRPr lang="zh-CN" altLang="en-US" sz="105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FFA0C0B-71DF-4663-9E00-7EED33BC419F}"/>
              </a:ext>
            </a:extLst>
          </p:cNvPr>
          <p:cNvCxnSpPr>
            <a:stCxn id="7" idx="6"/>
            <a:endCxn id="11" idx="0"/>
          </p:cNvCxnSpPr>
          <p:nvPr/>
        </p:nvCxnSpPr>
        <p:spPr>
          <a:xfrm>
            <a:off x="7405371" y="2523708"/>
            <a:ext cx="1032386" cy="674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59CF1C4-A97A-4E16-9313-617A8ACDF81B}"/>
              </a:ext>
            </a:extLst>
          </p:cNvPr>
          <p:cNvCxnSpPr>
            <a:stCxn id="11" idx="4"/>
            <a:endCxn id="10" idx="6"/>
          </p:cNvCxnSpPr>
          <p:nvPr/>
        </p:nvCxnSpPr>
        <p:spPr>
          <a:xfrm flipH="1">
            <a:off x="8089696" y="3853261"/>
            <a:ext cx="348061" cy="1002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64D3F1-0370-40AA-BB09-4032C74A8FFC}"/>
              </a:ext>
            </a:extLst>
          </p:cNvPr>
          <p:cNvCxnSpPr>
            <a:stCxn id="10" idx="2"/>
            <a:endCxn id="8" idx="5"/>
          </p:cNvCxnSpPr>
          <p:nvPr/>
        </p:nvCxnSpPr>
        <p:spPr>
          <a:xfrm flipH="1" flipV="1">
            <a:off x="5942404" y="3757364"/>
            <a:ext cx="1462967" cy="1098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D5F2AFA-6090-4B3B-A304-D2C8B6984079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6670937" y="4855400"/>
            <a:ext cx="734434" cy="6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19694A5-FD4D-49BB-8726-51BBDA85441B}"/>
              </a:ext>
            </a:extLst>
          </p:cNvPr>
          <p:cNvCxnSpPr>
            <a:cxnSpLocks/>
            <a:stCxn id="8" idx="7"/>
            <a:endCxn id="7" idx="2"/>
          </p:cNvCxnSpPr>
          <p:nvPr/>
        </p:nvCxnSpPr>
        <p:spPr>
          <a:xfrm flipV="1">
            <a:off x="5942404" y="2523708"/>
            <a:ext cx="778642" cy="770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5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303D7-2F4B-44A5-B226-6C13C35C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 , we can find that when a Cuckoo Hashing is transformed into a directed graph.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CCA57-27F3-496E-987B-FD2F0B187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如果形成的有向图是一个</a:t>
            </a:r>
            <a:r>
              <a:rPr lang="en-US" altLang="zh-CN" dirty="0"/>
              <a:t>Maximal Directed </a:t>
            </a:r>
            <a:r>
              <a:rPr lang="en-US" altLang="zh-CN" dirty="0" err="1"/>
              <a:t>Pseudoforest</a:t>
            </a:r>
            <a:r>
              <a:rPr lang="en-US" altLang="zh-CN" dirty="0"/>
              <a:t> </a:t>
            </a:r>
            <a:r>
              <a:rPr lang="zh-CN" altLang="en-US" dirty="0"/>
              <a:t>，则插入元素后必然会产生循环，导致插入失败。</a:t>
            </a:r>
            <a:endParaRPr lang="en-US" altLang="zh-CN" dirty="0"/>
          </a:p>
          <a:p>
            <a:r>
              <a:rPr lang="zh-CN" altLang="en-US" dirty="0"/>
              <a:t>如果形成的有向图中含有至少一个</a:t>
            </a:r>
            <a:r>
              <a:rPr lang="en-US" altLang="zh-CN" dirty="0"/>
              <a:t>non-maximal subgraph</a:t>
            </a:r>
            <a:r>
              <a:rPr lang="zh-CN" altLang="en-US" dirty="0"/>
              <a:t>，而且插入元素正好落在</a:t>
            </a:r>
            <a:r>
              <a:rPr lang="en-US" altLang="zh-CN" dirty="0"/>
              <a:t>non-maximal subgraph</a:t>
            </a:r>
            <a:r>
              <a:rPr lang="zh-CN" altLang="en-US" dirty="0"/>
              <a:t>上，则此次的插入就会成功。</a:t>
            </a:r>
          </a:p>
        </p:txBody>
      </p:sp>
    </p:spTree>
    <p:extLst>
      <p:ext uri="{BB962C8B-B14F-4D97-AF65-F5344CB8AC3E}">
        <p14:creationId xmlns:p14="http://schemas.microsoft.com/office/powerpoint/2010/main" val="344087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F8B12-76D2-47D1-A2E0-E9182754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 </a:t>
            </a:r>
            <a:r>
              <a:rPr lang="en-US" altLang="zh-CN" dirty="0" err="1"/>
              <a:t>SmartCuckoo</a:t>
            </a:r>
            <a:r>
              <a:rPr lang="en-US" altLang="zh-CN" dirty="0"/>
              <a:t> Design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66EA0DC-BCB2-4B11-AAE0-C0F9106F048B}"/>
              </a:ext>
            </a:extLst>
          </p:cNvPr>
          <p:cNvSpPr/>
          <p:nvPr/>
        </p:nvSpPr>
        <p:spPr>
          <a:xfrm>
            <a:off x="1533833" y="2347943"/>
            <a:ext cx="1988082" cy="1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高查找效率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19748B2-3499-4067-9F20-58D7D1E6C13E}"/>
              </a:ext>
            </a:extLst>
          </p:cNvPr>
          <p:cNvSpPr/>
          <p:nvPr/>
        </p:nvSpPr>
        <p:spPr>
          <a:xfrm>
            <a:off x="1533834" y="4454013"/>
            <a:ext cx="1988082" cy="117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提高插入效率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1BED11-C488-4E6B-9EBB-838177E810F6}"/>
              </a:ext>
            </a:extLst>
          </p:cNvPr>
          <p:cNvSpPr/>
          <p:nvPr/>
        </p:nvSpPr>
        <p:spPr>
          <a:xfrm>
            <a:off x="5639783" y="2347943"/>
            <a:ext cx="2005781" cy="1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预测循环的出现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EAE78DD-571B-47DB-9449-4DBA011712D9}"/>
              </a:ext>
            </a:extLst>
          </p:cNvPr>
          <p:cNvSpPr/>
          <p:nvPr/>
        </p:nvSpPr>
        <p:spPr>
          <a:xfrm>
            <a:off x="5639783" y="4454013"/>
            <a:ext cx="2005781" cy="117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智能选择插入位置</a:t>
            </a:r>
          </a:p>
        </p:txBody>
      </p:sp>
    </p:spTree>
    <p:extLst>
      <p:ext uri="{BB962C8B-B14F-4D97-AF65-F5344CB8AC3E}">
        <p14:creationId xmlns:p14="http://schemas.microsoft.com/office/powerpoint/2010/main" val="954711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48DF6-A103-4E72-B28B-0F5F6D1E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 Directed </a:t>
            </a:r>
            <a:r>
              <a:rPr lang="en-US" altLang="zh-CN" dirty="0" err="1"/>
              <a:t>Pseudoforest</a:t>
            </a:r>
            <a:r>
              <a:rPr lang="en-US" altLang="zh-CN" dirty="0"/>
              <a:t> Subgraph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0C3DE-2797-4541-8F28-D8FCF2B9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719"/>
            <a:ext cx="8596668" cy="4383643"/>
          </a:xfrm>
        </p:spPr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/>
              <a:t>items</a:t>
            </a:r>
            <a:r>
              <a:rPr lang="zh-CN" altLang="en-US" dirty="0"/>
              <a:t>形成</a:t>
            </a:r>
            <a:r>
              <a:rPr lang="en-US" altLang="zh-CN" dirty="0"/>
              <a:t>Cuckoo graph</a:t>
            </a:r>
            <a:r>
              <a:rPr lang="zh-CN" altLang="en-US" dirty="0"/>
              <a:t>，再重新描述为</a:t>
            </a:r>
            <a:r>
              <a:rPr lang="en-US" altLang="zh-CN" dirty="0"/>
              <a:t>directed </a:t>
            </a:r>
            <a:r>
              <a:rPr lang="en-US" altLang="zh-CN" dirty="0" err="1"/>
              <a:t>pseudoforest</a:t>
            </a:r>
            <a:r>
              <a:rPr lang="zh-CN" altLang="en-US" dirty="0"/>
              <a:t>，找到插入路径就可以提前识别无限循环并避免。</a:t>
            </a:r>
            <a:endParaRPr lang="en-US" altLang="zh-CN" dirty="0"/>
          </a:p>
          <a:p>
            <a:r>
              <a:rPr lang="zh-CN" altLang="en-US" dirty="0"/>
              <a:t>在我们的设计中，我们将</a:t>
            </a:r>
            <a:r>
              <a:rPr lang="en-US" altLang="zh-CN" dirty="0"/>
              <a:t>cuckoo hashing</a:t>
            </a:r>
            <a:r>
              <a:rPr lang="zh-CN" altLang="en-US" dirty="0"/>
              <a:t>描述为有向图，其中一个</a:t>
            </a:r>
            <a:r>
              <a:rPr lang="en-US" altLang="zh-CN" dirty="0"/>
              <a:t>bucket</a:t>
            </a:r>
            <a:r>
              <a:rPr lang="zh-CN" altLang="en-US" dirty="0"/>
              <a:t>表示为一个顶点，一个</a:t>
            </a:r>
            <a:r>
              <a:rPr lang="en-US" altLang="zh-CN" dirty="0"/>
              <a:t>item</a:t>
            </a:r>
            <a:r>
              <a:rPr lang="zh-CN" altLang="en-US" dirty="0"/>
              <a:t>被表示为一个</a:t>
            </a:r>
            <a:r>
              <a:rPr lang="en-US" altLang="zh-CN" dirty="0"/>
              <a:t>item</a:t>
            </a:r>
            <a:r>
              <a:rPr lang="zh-CN" altLang="en-US" dirty="0"/>
              <a:t>的两个候选位置之间的边。</a:t>
            </a:r>
            <a:endParaRPr lang="en-US" altLang="zh-CN" dirty="0"/>
          </a:p>
          <a:p>
            <a:r>
              <a:rPr lang="zh-CN" altLang="en-US" dirty="0"/>
              <a:t>在有向图中，每个顶点对应于一个</a:t>
            </a:r>
            <a:r>
              <a:rPr lang="en-US" altLang="zh-CN" dirty="0"/>
              <a:t>bucket</a:t>
            </a:r>
            <a:r>
              <a:rPr lang="zh-CN" altLang="en-US" dirty="0"/>
              <a:t>，每个边对应一个</a:t>
            </a:r>
            <a:r>
              <a:rPr lang="en-US" altLang="zh-CN" dirty="0"/>
              <a:t>item</a:t>
            </a:r>
            <a:r>
              <a:rPr lang="zh-CN" altLang="en-US" dirty="0"/>
              <a:t>。由于在哈希表中存储的</a:t>
            </a:r>
            <a:r>
              <a:rPr lang="en-US" altLang="zh-CN" dirty="0"/>
              <a:t>item</a:t>
            </a:r>
            <a:r>
              <a:rPr lang="zh-CN" altLang="en-US" dirty="0"/>
              <a:t>总是不大于</a:t>
            </a:r>
            <a:r>
              <a:rPr lang="en-US" altLang="zh-CN" dirty="0"/>
              <a:t>bucket</a:t>
            </a:r>
            <a:r>
              <a:rPr lang="zh-CN" altLang="en-US" dirty="0"/>
              <a:t>，所以在有向图中，顶点的数目不小于边的数目。因此，在子图中至多有一个环存在。</a:t>
            </a:r>
            <a:endParaRPr lang="en-US" altLang="zh-CN" dirty="0"/>
          </a:p>
          <a:p>
            <a:r>
              <a:rPr lang="zh-CN" altLang="en-US" dirty="0"/>
              <a:t>有向图用来描述</a:t>
            </a:r>
            <a:r>
              <a:rPr lang="en-US" altLang="zh-CN" dirty="0" err="1"/>
              <a:t>SmartCuckoo</a:t>
            </a:r>
            <a:r>
              <a:rPr lang="zh-CN" altLang="en-US" dirty="0"/>
              <a:t>中</a:t>
            </a:r>
            <a:r>
              <a:rPr lang="en-US" altLang="zh-CN" dirty="0"/>
              <a:t>item</a:t>
            </a:r>
            <a:r>
              <a:rPr lang="zh-CN" altLang="en-US" dirty="0"/>
              <a:t>的存储位置的是一个</a:t>
            </a:r>
            <a:r>
              <a:rPr lang="en-US" altLang="zh-CN" dirty="0"/>
              <a:t>directed </a:t>
            </a:r>
            <a:r>
              <a:rPr lang="en-US" altLang="zh-CN" dirty="0" err="1"/>
              <a:t>pseudoforest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65319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B127F64-81BB-4D3B-A07A-101B0A569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19" y="560070"/>
            <a:ext cx="5895238" cy="35428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20D4F5-AA2D-48F7-9C67-F4DCAC833D54}"/>
              </a:ext>
            </a:extLst>
          </p:cNvPr>
          <p:cNvSpPr txBox="1"/>
          <p:nvPr/>
        </p:nvSpPr>
        <p:spPr>
          <a:xfrm>
            <a:off x="1144475" y="4265234"/>
            <a:ext cx="7551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上图说明了插入项目</a:t>
            </a:r>
            <a:r>
              <a:rPr lang="en-US" altLang="zh-CN" dirty="0"/>
              <a:t>k</a:t>
            </a:r>
            <a:r>
              <a:rPr lang="zh-CN" altLang="en-US" dirty="0"/>
              <a:t>的过程。它的两个候选位置现在被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（绿色顶点）占据，处于一个没有空缺位置的子图中。它的插入会遇到无限循环和失败，尽管存在两个空位（红点）在</a:t>
            </a:r>
            <a:r>
              <a:rPr lang="en-US" altLang="zh-CN" dirty="0" err="1"/>
              <a:t>pseudoforest</a:t>
            </a:r>
            <a:r>
              <a:rPr lang="zh-CN" altLang="en-US" dirty="0"/>
              <a:t>当中。因为只有</a:t>
            </a:r>
            <a:r>
              <a:rPr lang="en-US" altLang="zh-CN" dirty="0"/>
              <a:t>non-maximal subgraph</a:t>
            </a:r>
            <a:r>
              <a:rPr lang="zh-CN" altLang="en-US" dirty="0"/>
              <a:t>包含空缺的</a:t>
            </a:r>
            <a:r>
              <a:rPr lang="en-US" altLang="zh-CN" dirty="0"/>
              <a:t>bucket</a:t>
            </a:r>
            <a:r>
              <a:rPr lang="zh-CN" altLang="en-US" dirty="0"/>
              <a:t>，对一个项目一个插入的成功依赖于其是否在候选位置至少有一个是</a:t>
            </a:r>
            <a:r>
              <a:rPr lang="en-US" altLang="zh-CN" dirty="0"/>
              <a:t>non-maximal subgraph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5880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5040F-B813-4C7B-B602-02DCDABE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0550"/>
            <a:ext cx="8596668" cy="233488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        </a:t>
            </a:r>
            <a:r>
              <a:rPr lang="en-US" altLang="zh-CN" sz="4000" dirty="0" err="1"/>
              <a:t>SmartCuckoo</a:t>
            </a:r>
            <a:r>
              <a:rPr lang="en-US" altLang="zh-CN" sz="4000" dirty="0"/>
              <a:t>: A Fast and Cost-Efﬁcient Hashing Index Scheme for Cloud Storage Systems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EE88A-7789-4B6B-843C-EE5460F6E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78989"/>
            <a:ext cx="8596668" cy="306237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背景介绍</a:t>
            </a:r>
            <a:r>
              <a:rPr lang="en-US" altLang="zh-CN" sz="3200" dirty="0"/>
              <a:t>:</a:t>
            </a:r>
            <a:r>
              <a:rPr lang="zh-CN" altLang="en-US" sz="3200" dirty="0"/>
              <a:t>大规模存储系统（通常是云存储）在大数据下的查询服务</a:t>
            </a:r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以往使用的方法：</a:t>
            </a:r>
            <a:r>
              <a:rPr lang="en-US" altLang="zh-CN" sz="3200" dirty="0"/>
              <a:t>Cuckoo Hash</a:t>
            </a:r>
          </a:p>
          <a:p>
            <a:r>
              <a:rPr lang="en-US" altLang="zh-CN" sz="3200" dirty="0"/>
              <a:t>3.</a:t>
            </a:r>
            <a:r>
              <a:rPr lang="zh-CN" altLang="en-US" sz="3200" dirty="0"/>
              <a:t>以往算法的不足：即本论文的目标</a:t>
            </a:r>
            <a:endParaRPr lang="en-US" altLang="zh-CN" sz="3200" dirty="0"/>
          </a:p>
          <a:p>
            <a:r>
              <a:rPr lang="en-US" altLang="zh-CN" sz="3200" dirty="0"/>
              <a:t>4.</a:t>
            </a:r>
            <a:r>
              <a:rPr lang="zh-CN" altLang="en-US" sz="3200" dirty="0"/>
              <a:t>本论文研究的解决办法：</a:t>
            </a:r>
            <a:r>
              <a:rPr lang="en-US" altLang="zh-CN" sz="3200" dirty="0" err="1"/>
              <a:t>SmartCuckoo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256844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34BD5-A2A7-448A-B59D-DDE66A84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Three Cases of Item Insertions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9FAE5-4D0C-4616-BF12-933C65CC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V+0:</a:t>
            </a:r>
            <a:r>
              <a:rPr lang="zh-CN" altLang="en-US" dirty="0"/>
              <a:t>在插入一个</a:t>
            </a:r>
            <a:r>
              <a:rPr lang="en-US" altLang="zh-CN" dirty="0"/>
              <a:t>item</a:t>
            </a:r>
            <a:r>
              <a:rPr lang="zh-CN" altLang="en-US" dirty="0"/>
              <a:t>之后，边数会加一，但是在</a:t>
            </a:r>
            <a:r>
              <a:rPr lang="en-US" altLang="zh-CN" dirty="0"/>
              <a:t>directed </a:t>
            </a:r>
            <a:r>
              <a:rPr lang="en-US" altLang="zh-CN" dirty="0" err="1"/>
              <a:t>pseudoforest</a:t>
            </a:r>
            <a:r>
              <a:rPr lang="zh-CN" altLang="en-US" dirty="0"/>
              <a:t>中顶点数不会增加。其中又根据插入</a:t>
            </a:r>
            <a:r>
              <a:rPr lang="en-US" altLang="zh-CN" dirty="0"/>
              <a:t>item</a:t>
            </a:r>
            <a:r>
              <a:rPr lang="zh-CN" altLang="en-US" dirty="0"/>
              <a:t>的侯选位置所在的子图的不同具体分为</a:t>
            </a:r>
            <a:r>
              <a:rPr lang="en-US" altLang="zh-CN" dirty="0"/>
              <a:t>5</a:t>
            </a:r>
            <a:r>
              <a:rPr lang="zh-CN" altLang="en-US" dirty="0"/>
              <a:t>种情况。</a:t>
            </a:r>
            <a:endParaRPr lang="en-US" altLang="zh-CN" dirty="0"/>
          </a:p>
          <a:p>
            <a:r>
              <a:rPr lang="en-US" altLang="zh-CN" dirty="0"/>
              <a:t>V+1:</a:t>
            </a:r>
            <a:r>
              <a:rPr lang="zh-CN" altLang="en-US" dirty="0"/>
              <a:t>在插入一个</a:t>
            </a:r>
            <a:r>
              <a:rPr lang="en-US" altLang="zh-CN" dirty="0"/>
              <a:t>item</a:t>
            </a:r>
            <a:r>
              <a:rPr lang="zh-CN" altLang="en-US" dirty="0"/>
              <a:t>之后，边数会加一，在</a:t>
            </a:r>
            <a:r>
              <a:rPr lang="en-US" altLang="zh-CN" dirty="0"/>
              <a:t>directed </a:t>
            </a:r>
            <a:r>
              <a:rPr lang="en-US" altLang="zh-CN" dirty="0" err="1"/>
              <a:t>pseudoforest</a:t>
            </a:r>
            <a:r>
              <a:rPr lang="zh-CN" altLang="en-US" dirty="0"/>
              <a:t>中顶点数增加一。</a:t>
            </a:r>
            <a:endParaRPr lang="en-US" altLang="zh-CN" dirty="0"/>
          </a:p>
          <a:p>
            <a:r>
              <a:rPr lang="en-US" altLang="zh-CN" dirty="0"/>
              <a:t>V+2:</a:t>
            </a:r>
            <a:r>
              <a:rPr lang="zh-CN" altLang="en-US" dirty="0"/>
              <a:t>在插入一个</a:t>
            </a:r>
            <a:r>
              <a:rPr lang="en-US" altLang="zh-CN" dirty="0"/>
              <a:t>item</a:t>
            </a:r>
            <a:r>
              <a:rPr lang="zh-CN" altLang="en-US" dirty="0"/>
              <a:t>之后，边数会加一，在</a:t>
            </a:r>
            <a:r>
              <a:rPr lang="en-US" altLang="zh-CN" dirty="0"/>
              <a:t>directed </a:t>
            </a:r>
            <a:r>
              <a:rPr lang="en-US" altLang="zh-CN" dirty="0" err="1"/>
              <a:t>pseudoforest</a:t>
            </a:r>
            <a:r>
              <a:rPr lang="zh-CN" altLang="en-US" dirty="0"/>
              <a:t>中顶点数增加二。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561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BA12A-DFE2-4840-B96E-69C1DCCE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Case V+0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909DAC-FC93-4817-BDEE-4D29D3B1D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2504762" cy="370476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9CC2E5-D53F-49E3-8109-50751E15D8FF}"/>
              </a:ext>
            </a:extLst>
          </p:cNvPr>
          <p:cNvSpPr txBox="1"/>
          <p:nvPr/>
        </p:nvSpPr>
        <p:spPr>
          <a:xfrm>
            <a:off x="4300630" y="1930400"/>
            <a:ext cx="4023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 1: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两个侯选位置同时存在于一个</a:t>
            </a:r>
            <a:r>
              <a:rPr lang="en-US" altLang="zh-CN" dirty="0"/>
              <a:t>non-maximal </a:t>
            </a:r>
            <a:r>
              <a:rPr lang="zh-CN" altLang="en-US" dirty="0"/>
              <a:t>有向子图中。任意一个侯选位置都可以插入</a:t>
            </a:r>
            <a:r>
              <a:rPr lang="en-US" altLang="zh-CN" dirty="0"/>
              <a:t>item x1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   项目</a:t>
            </a:r>
            <a:r>
              <a:rPr lang="en-US" altLang="zh-CN" dirty="0"/>
              <a:t>X1</a:t>
            </a:r>
            <a:r>
              <a:rPr lang="zh-CN" altLang="en-US" dirty="0"/>
              <a:t>被直接插入到</a:t>
            </a:r>
            <a:r>
              <a:rPr lang="en-US" altLang="zh-CN" dirty="0"/>
              <a:t>bucketT2(3)</a:t>
            </a:r>
            <a:r>
              <a:rPr lang="zh-CN" altLang="en-US" dirty="0"/>
              <a:t>中，并从</a:t>
            </a:r>
            <a:r>
              <a:rPr lang="en-US" altLang="zh-CN" dirty="0"/>
              <a:t>bucketT2(3)</a:t>
            </a:r>
            <a:r>
              <a:rPr lang="zh-CN" altLang="en-US" dirty="0"/>
              <a:t>创建一个新的边缘到</a:t>
            </a:r>
            <a:r>
              <a:rPr lang="en-US" altLang="zh-CN" dirty="0"/>
              <a:t>bucketT1(0)</a:t>
            </a:r>
            <a:r>
              <a:rPr lang="zh-CN" altLang="en-US" dirty="0"/>
              <a:t>，这是项目</a:t>
            </a:r>
            <a:r>
              <a:rPr lang="en-US" altLang="zh-CN" dirty="0"/>
              <a:t>X1</a:t>
            </a:r>
            <a:r>
              <a:rPr lang="zh-CN" altLang="en-US" dirty="0"/>
              <a:t>的备份位置。在项目</a:t>
            </a:r>
            <a:r>
              <a:rPr lang="en-US" altLang="zh-CN" dirty="0"/>
              <a:t>X1</a:t>
            </a:r>
            <a:r>
              <a:rPr lang="zh-CN" altLang="en-US" dirty="0"/>
              <a:t>插入后，原</a:t>
            </a:r>
            <a:r>
              <a:rPr lang="en-US" altLang="zh-CN" dirty="0"/>
              <a:t>non-maximal</a:t>
            </a:r>
            <a:r>
              <a:rPr lang="zh-CN" altLang="en-US" dirty="0"/>
              <a:t>有向子图</a:t>
            </a:r>
            <a:r>
              <a:rPr lang="en-US" altLang="zh-CN" dirty="0"/>
              <a:t>A</a:t>
            </a:r>
            <a:r>
              <a:rPr lang="zh-CN" altLang="en-US" dirty="0"/>
              <a:t>被转化为</a:t>
            </a:r>
            <a:r>
              <a:rPr lang="en-US" altLang="zh-CN" dirty="0"/>
              <a:t>maximal</a:t>
            </a:r>
            <a:r>
              <a:rPr lang="zh-CN" altLang="en-US" dirty="0"/>
              <a:t>有向子图</a:t>
            </a:r>
            <a:r>
              <a:rPr lang="en-US" altLang="zh-CN" dirty="0"/>
              <a:t>A</a:t>
            </a:r>
            <a:r>
              <a:rPr lang="zh-CN" altLang="en-US" dirty="0"/>
              <a:t>，它没有一个空缺位置来接纳一个新项。</a:t>
            </a:r>
          </a:p>
        </p:txBody>
      </p:sp>
    </p:spTree>
    <p:extLst>
      <p:ext uri="{BB962C8B-B14F-4D97-AF65-F5344CB8AC3E}">
        <p14:creationId xmlns:p14="http://schemas.microsoft.com/office/powerpoint/2010/main" val="58395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41E21E7-AAD8-45A8-BBD0-3961C9C3E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53" y="298040"/>
            <a:ext cx="8596105" cy="1408298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D2215FA-5B94-4C9A-8D2A-3FDEB6A88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4142" y="2077094"/>
            <a:ext cx="361905" cy="33523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961591-19BC-42CB-BAAC-C40BFA1E6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047" y="1706338"/>
            <a:ext cx="2523809" cy="380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5D4B09C-2C5A-4FAF-9982-1D5E409FD056}"/>
              </a:ext>
            </a:extLst>
          </p:cNvPr>
          <p:cNvSpPr/>
          <p:nvPr/>
        </p:nvSpPr>
        <p:spPr>
          <a:xfrm>
            <a:off x="4089747" y="2077094"/>
            <a:ext cx="38094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Type 2: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item X2</a:t>
            </a:r>
            <a:r>
              <a:rPr lang="zh-CN" altLang="en-US" dirty="0"/>
              <a:t>两候选桶是在两个不同的</a:t>
            </a:r>
            <a:r>
              <a:rPr lang="en-US" altLang="zh-CN" dirty="0"/>
              <a:t>non-maximal</a:t>
            </a:r>
            <a:r>
              <a:rPr lang="zh-CN" altLang="en-US" dirty="0"/>
              <a:t>有向图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，如左图。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在这种情况下，插入操作也会成功的，因为每个</a:t>
            </a:r>
            <a:r>
              <a:rPr lang="en-US" altLang="zh-CN" dirty="0"/>
              <a:t>non-maximal</a:t>
            </a:r>
            <a:r>
              <a:rPr lang="zh-CN" altLang="en-US" dirty="0"/>
              <a:t>有向图提供了一个空</a:t>
            </a:r>
            <a:r>
              <a:rPr lang="en-US" altLang="zh-CN" dirty="0"/>
              <a:t>bucket</a:t>
            </a:r>
            <a:r>
              <a:rPr lang="zh-CN" altLang="en-US" dirty="0"/>
              <a:t>。</a:t>
            </a:r>
            <a:r>
              <a:rPr lang="en-US" altLang="zh-CN" dirty="0"/>
              <a:t>Item</a:t>
            </a:r>
            <a:r>
              <a:rPr lang="zh-CN" altLang="en-US" dirty="0"/>
              <a:t>位于</a:t>
            </a:r>
            <a:r>
              <a:rPr lang="en-US" altLang="zh-CN" dirty="0"/>
              <a:t>bucketT1(5)</a:t>
            </a:r>
            <a:r>
              <a:rPr lang="zh-CN" altLang="en-US" dirty="0"/>
              <a:t>建立了一条新的有向边从</a:t>
            </a:r>
            <a:r>
              <a:rPr lang="en-US" altLang="zh-CN" dirty="0"/>
              <a:t>bucketT1(5)</a:t>
            </a:r>
            <a:r>
              <a:rPr lang="zh-CN" altLang="en-US" dirty="0"/>
              <a:t>到</a:t>
            </a:r>
            <a:r>
              <a:rPr lang="en-US" altLang="zh-CN" dirty="0"/>
              <a:t>bucketT2(3)</a:t>
            </a:r>
            <a:r>
              <a:rPr lang="zh-CN" altLang="en-US" dirty="0"/>
              <a:t>的</a:t>
            </a:r>
            <a:r>
              <a:rPr lang="en-US" altLang="zh-CN" dirty="0" err="1"/>
              <a:t>pseudoforest</a:t>
            </a:r>
            <a:r>
              <a:rPr lang="zh-CN" altLang="en-US" dirty="0"/>
              <a:t>，合并两个子图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，建立了一个新的</a:t>
            </a:r>
            <a:r>
              <a:rPr lang="en-US" altLang="zh-CN" dirty="0"/>
              <a:t>non-maximal</a:t>
            </a:r>
            <a:r>
              <a:rPr lang="zh-CN" altLang="en-US" dirty="0"/>
              <a:t>有向子图</a:t>
            </a:r>
            <a:r>
              <a:rPr lang="en-US" altLang="zh-CN" dirty="0"/>
              <a:t>(BC)</a:t>
            </a:r>
            <a:r>
              <a:rPr lang="zh-CN" altLang="en-US" dirty="0"/>
              <a:t>与一个空的顶点</a:t>
            </a:r>
            <a:r>
              <a:rPr lang="en-US" altLang="zh-CN" dirty="0"/>
              <a:t>(T2 (3))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6076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88FDE-20EE-4605-8CDF-F3B09B31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Case V+0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E7DA6F81-5EB0-47A4-9FE8-5652C350A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525405"/>
            <a:ext cx="361905" cy="33523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35A091-A2E8-4ED1-B72E-239FB35A1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39" y="2175655"/>
            <a:ext cx="2533333" cy="37809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98986D-8F27-4F57-8B37-34C029B73F9B}"/>
              </a:ext>
            </a:extLst>
          </p:cNvPr>
          <p:cNvSpPr txBox="1"/>
          <p:nvPr/>
        </p:nvSpPr>
        <p:spPr>
          <a:xfrm>
            <a:off x="4259334" y="2175655"/>
            <a:ext cx="46486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 3:</a:t>
            </a:r>
          </a:p>
          <a:p>
            <a:r>
              <a:rPr lang="en-US" altLang="zh-CN" dirty="0"/>
              <a:t>    item x3 </a:t>
            </a:r>
            <a:r>
              <a:rPr lang="zh-CN" altLang="en-US" dirty="0"/>
              <a:t>的一个候选</a:t>
            </a:r>
            <a:r>
              <a:rPr lang="en-US" altLang="zh-CN" dirty="0"/>
              <a:t>bucket</a:t>
            </a:r>
            <a:r>
              <a:rPr lang="zh-CN" altLang="en-US" dirty="0"/>
              <a:t>位于</a:t>
            </a:r>
            <a:r>
              <a:rPr lang="en-US" altLang="zh-CN" dirty="0"/>
              <a:t>non-maximal</a:t>
            </a:r>
            <a:r>
              <a:rPr lang="zh-CN" altLang="en-US" dirty="0"/>
              <a:t>有向子图</a:t>
            </a:r>
            <a:r>
              <a:rPr lang="en-US" altLang="zh-CN" dirty="0"/>
              <a:t>E</a:t>
            </a:r>
            <a:r>
              <a:rPr lang="zh-CN" altLang="en-US" dirty="0"/>
              <a:t>中，另一个候选</a:t>
            </a:r>
            <a:r>
              <a:rPr lang="en-US" altLang="zh-CN" dirty="0"/>
              <a:t>bucket</a:t>
            </a:r>
            <a:r>
              <a:rPr lang="zh-CN" altLang="en-US" dirty="0"/>
              <a:t>位于</a:t>
            </a:r>
            <a:r>
              <a:rPr lang="en-US" altLang="zh-CN" dirty="0"/>
              <a:t>maximal</a:t>
            </a:r>
            <a:r>
              <a:rPr lang="zh-CN" altLang="en-US" dirty="0"/>
              <a:t>有向子图</a:t>
            </a:r>
            <a:r>
              <a:rPr lang="en-US" altLang="zh-CN" dirty="0"/>
              <a:t>D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如果</a:t>
            </a:r>
            <a:r>
              <a:rPr lang="en-US" altLang="zh-CN" dirty="0"/>
              <a:t>item x3</a:t>
            </a:r>
            <a:r>
              <a:rPr lang="zh-CN" altLang="en-US" dirty="0"/>
              <a:t>从</a:t>
            </a:r>
            <a:r>
              <a:rPr lang="en-US" altLang="zh-CN" dirty="0"/>
              <a:t>bucket T1(2)</a:t>
            </a:r>
            <a:r>
              <a:rPr lang="zh-CN" altLang="en-US" dirty="0"/>
              <a:t>进入哈希表，则会进入无限循环，并且会执行不必要的踢出操作。</a:t>
            </a:r>
            <a:endParaRPr lang="en-US" altLang="zh-CN" dirty="0"/>
          </a:p>
          <a:p>
            <a:r>
              <a:rPr lang="zh-CN" altLang="en-US" dirty="0"/>
              <a:t>    如果</a:t>
            </a:r>
            <a:r>
              <a:rPr lang="en-US" altLang="zh-CN" dirty="0"/>
              <a:t>item x3</a:t>
            </a:r>
            <a:r>
              <a:rPr lang="zh-CN" altLang="en-US" dirty="0"/>
              <a:t>从</a:t>
            </a:r>
            <a:r>
              <a:rPr lang="en-US" altLang="zh-CN" dirty="0"/>
              <a:t>bucket T2(6)</a:t>
            </a:r>
            <a:r>
              <a:rPr lang="zh-CN" altLang="en-US" dirty="0"/>
              <a:t>进入哈希表，则在经过一次踢出操作后插入成功，并形成新的</a:t>
            </a:r>
            <a:r>
              <a:rPr lang="en-US" altLang="zh-CN" dirty="0"/>
              <a:t>maximal</a:t>
            </a:r>
            <a:r>
              <a:rPr lang="zh-CN" altLang="en-US" dirty="0"/>
              <a:t>有向子图</a:t>
            </a:r>
            <a:r>
              <a:rPr lang="en-US" altLang="zh-CN" dirty="0"/>
              <a:t>(DE)</a:t>
            </a:r>
            <a:r>
              <a:rPr lang="zh-CN" altLang="en-US" dirty="0"/>
              <a:t>，不能再插入新的</a:t>
            </a:r>
            <a:r>
              <a:rPr lang="en-US" altLang="zh-CN" dirty="0"/>
              <a:t>item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0967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13135-E4DC-495E-ACB1-A1CC40A0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Case V+0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FD5AEC-9609-4DE0-B8CA-4B18CF30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20" y="2089533"/>
            <a:ext cx="2744293" cy="39555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9169C6-B932-4CED-B6CE-865F537C5F16}"/>
              </a:ext>
            </a:extLst>
          </p:cNvPr>
          <p:cNvSpPr txBox="1"/>
          <p:nvPr/>
        </p:nvSpPr>
        <p:spPr>
          <a:xfrm>
            <a:off x="4554301" y="1930400"/>
            <a:ext cx="4277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 4:</a:t>
            </a:r>
          </a:p>
          <a:p>
            <a:r>
              <a:rPr lang="en-US" altLang="zh-CN" dirty="0"/>
              <a:t>    item x4 </a:t>
            </a:r>
            <a:r>
              <a:rPr lang="zh-CN" altLang="en-US" dirty="0"/>
              <a:t>的两个候选</a:t>
            </a:r>
            <a:r>
              <a:rPr lang="en-US" altLang="zh-CN" dirty="0"/>
              <a:t>bucket</a:t>
            </a:r>
            <a:r>
              <a:rPr lang="zh-CN" altLang="en-US" dirty="0"/>
              <a:t>分别位于两个不同的</a:t>
            </a:r>
            <a:r>
              <a:rPr lang="en-US" altLang="zh-CN" dirty="0"/>
              <a:t>maximal</a:t>
            </a:r>
            <a:r>
              <a:rPr lang="zh-CN" altLang="en-US" dirty="0"/>
              <a:t>有向子图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E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无论</a:t>
            </a:r>
            <a:r>
              <a:rPr lang="en-US" altLang="zh-CN" dirty="0"/>
              <a:t>item x4</a:t>
            </a:r>
            <a:r>
              <a:rPr lang="zh-CN" altLang="en-US" dirty="0"/>
              <a:t>从哪个</a:t>
            </a:r>
            <a:r>
              <a:rPr lang="en-US" altLang="zh-CN" dirty="0"/>
              <a:t>bucket</a:t>
            </a:r>
            <a:r>
              <a:rPr lang="zh-CN" altLang="en-US" dirty="0"/>
              <a:t>进入到哈希表中，都会进入到无限循环当中，这是在传统</a:t>
            </a:r>
            <a:r>
              <a:rPr lang="en-US" altLang="zh-CN" dirty="0"/>
              <a:t>Cuckoo Hashing</a:t>
            </a:r>
            <a:r>
              <a:rPr lang="zh-CN" altLang="en-US" dirty="0"/>
              <a:t>中最糟糕的情形。</a:t>
            </a:r>
          </a:p>
        </p:txBody>
      </p:sp>
    </p:spTree>
    <p:extLst>
      <p:ext uri="{BB962C8B-B14F-4D97-AF65-F5344CB8AC3E}">
        <p14:creationId xmlns:p14="http://schemas.microsoft.com/office/powerpoint/2010/main" val="3559770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03538-10ED-4193-8128-5973CE14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Case V+0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12B55B0F-C7F0-4160-B458-1EACBB342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101" y="2377920"/>
            <a:ext cx="378668" cy="33523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7CE3FD-4C31-4F6B-86D5-2A4CBD61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69" y="2094271"/>
            <a:ext cx="2443669" cy="37520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2B9676-ED7E-42D8-AC1A-C30DE4BCBC76}"/>
              </a:ext>
            </a:extLst>
          </p:cNvPr>
          <p:cNvSpPr txBox="1"/>
          <p:nvPr/>
        </p:nvSpPr>
        <p:spPr>
          <a:xfrm>
            <a:off x="4613295" y="2094271"/>
            <a:ext cx="3987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 5:</a:t>
            </a:r>
          </a:p>
          <a:p>
            <a:r>
              <a:rPr lang="en-US" altLang="zh-CN" dirty="0"/>
              <a:t>    item x5 </a:t>
            </a:r>
            <a:r>
              <a:rPr lang="zh-CN" altLang="en-US" dirty="0"/>
              <a:t>的两个候选</a:t>
            </a:r>
            <a:r>
              <a:rPr lang="en-US" altLang="zh-CN" dirty="0"/>
              <a:t>bucket</a:t>
            </a:r>
            <a:r>
              <a:rPr lang="zh-CN" altLang="en-US" dirty="0"/>
              <a:t>位于一个</a:t>
            </a:r>
            <a:r>
              <a:rPr lang="en-US" altLang="zh-CN" dirty="0"/>
              <a:t>maximal</a:t>
            </a:r>
            <a:r>
              <a:rPr lang="zh-CN" altLang="en-US" dirty="0"/>
              <a:t>有向子图</a:t>
            </a:r>
            <a:r>
              <a:rPr lang="en-US" altLang="zh-CN" dirty="0"/>
              <a:t>H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无论</a:t>
            </a:r>
            <a:r>
              <a:rPr lang="en-US" altLang="zh-CN" dirty="0"/>
              <a:t>item x5</a:t>
            </a:r>
            <a:r>
              <a:rPr lang="zh-CN" altLang="en-US" dirty="0"/>
              <a:t>从哪个</a:t>
            </a:r>
            <a:r>
              <a:rPr lang="en-US" altLang="zh-CN" dirty="0"/>
              <a:t>bucket</a:t>
            </a:r>
            <a:r>
              <a:rPr lang="zh-CN" altLang="en-US" dirty="0"/>
              <a:t>进入到哈希表中，都会进入到无限循环当中，也会在尝试数次踢出操作后提示插入失败。</a:t>
            </a:r>
          </a:p>
        </p:txBody>
      </p:sp>
    </p:spTree>
    <p:extLst>
      <p:ext uri="{BB962C8B-B14F-4D97-AF65-F5344CB8AC3E}">
        <p14:creationId xmlns:p14="http://schemas.microsoft.com/office/powerpoint/2010/main" val="3760957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D9DB6-E855-4C62-B7F7-43A5348F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Case V + 1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0317797-9EEA-4DE4-BBBC-43BAA768F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60299"/>
            <a:ext cx="3506109" cy="38814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E37EF13-58B1-4BA3-A277-8145D785B3E9}"/>
              </a:ext>
            </a:extLst>
          </p:cNvPr>
          <p:cNvSpPr txBox="1"/>
          <p:nvPr/>
        </p:nvSpPr>
        <p:spPr>
          <a:xfrm>
            <a:off x="4884666" y="1982183"/>
            <a:ext cx="4076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在</a:t>
            </a:r>
            <a:r>
              <a:rPr lang="en-US" altLang="zh-CN" dirty="0"/>
              <a:t>item x6</a:t>
            </a:r>
            <a:r>
              <a:rPr lang="zh-CN" altLang="en-US" dirty="0"/>
              <a:t>的两个候选</a:t>
            </a:r>
            <a:r>
              <a:rPr lang="en-US" altLang="zh-CN" dirty="0"/>
              <a:t>bucket</a:t>
            </a:r>
            <a:r>
              <a:rPr lang="zh-CN" altLang="en-US" dirty="0"/>
              <a:t>中有一个</a:t>
            </a:r>
            <a:r>
              <a:rPr lang="en-US" altLang="zh-CN" dirty="0"/>
              <a:t>bucket</a:t>
            </a:r>
            <a:r>
              <a:rPr lang="zh-CN" altLang="en-US" dirty="0"/>
              <a:t>处于一个有向子图</a:t>
            </a:r>
            <a:r>
              <a:rPr lang="en-US" altLang="zh-CN" dirty="0"/>
              <a:t>I</a:t>
            </a:r>
            <a:r>
              <a:rPr lang="zh-CN" altLang="en-US" dirty="0"/>
              <a:t>中，此时只需将不存在于子图中的</a:t>
            </a:r>
            <a:r>
              <a:rPr lang="en-US" altLang="zh-CN" dirty="0"/>
              <a:t>bucket</a:t>
            </a:r>
            <a:r>
              <a:rPr lang="zh-CN" altLang="en-US" dirty="0"/>
              <a:t>以及两个候选</a:t>
            </a:r>
            <a:r>
              <a:rPr lang="en-US" altLang="zh-CN" dirty="0"/>
              <a:t>bucket</a:t>
            </a:r>
            <a:r>
              <a:rPr lang="zh-CN" altLang="en-US" dirty="0"/>
              <a:t>的连接边加入到子图</a:t>
            </a:r>
            <a:r>
              <a:rPr lang="en-US" altLang="zh-CN" dirty="0"/>
              <a:t>I</a:t>
            </a:r>
            <a:r>
              <a:rPr lang="zh-CN" altLang="en-US" dirty="0"/>
              <a:t>中，组成一个新的有向子图。</a:t>
            </a:r>
          </a:p>
        </p:txBody>
      </p:sp>
    </p:spTree>
    <p:extLst>
      <p:ext uri="{BB962C8B-B14F-4D97-AF65-F5344CB8AC3E}">
        <p14:creationId xmlns:p14="http://schemas.microsoft.com/office/powerpoint/2010/main" val="93758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F6C1C-2DB6-4669-B74F-FA9C4394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Case V+2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6DAD27-3E62-47D7-9FF8-4455932E7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20065"/>
            <a:ext cx="485714" cy="3561905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517434-DC79-4E7E-B57C-62F290FC9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48" y="1667684"/>
            <a:ext cx="3447619" cy="41142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2B657C2-B45F-41F8-90DB-E812DD6C909A}"/>
              </a:ext>
            </a:extLst>
          </p:cNvPr>
          <p:cNvSpPr txBox="1"/>
          <p:nvPr/>
        </p:nvSpPr>
        <p:spPr>
          <a:xfrm>
            <a:off x="4896465" y="1999881"/>
            <a:ext cx="4377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在</a:t>
            </a:r>
            <a:r>
              <a:rPr lang="en-US" altLang="zh-CN" dirty="0"/>
              <a:t>item x7</a:t>
            </a:r>
            <a:r>
              <a:rPr lang="zh-CN" altLang="en-US" dirty="0"/>
              <a:t>的两个候选</a:t>
            </a:r>
            <a:r>
              <a:rPr lang="en-US" altLang="zh-CN" dirty="0"/>
              <a:t>bucket</a:t>
            </a:r>
            <a:r>
              <a:rPr lang="zh-CN" altLang="en-US" dirty="0"/>
              <a:t>中，没有一个</a:t>
            </a:r>
            <a:r>
              <a:rPr lang="en-US" altLang="zh-CN" dirty="0"/>
              <a:t>bucket</a:t>
            </a:r>
            <a:r>
              <a:rPr lang="zh-CN" altLang="en-US" dirty="0"/>
              <a:t>处于现有的有向子图</a:t>
            </a:r>
            <a:r>
              <a:rPr lang="en-US" altLang="zh-CN" dirty="0"/>
              <a:t>J</a:t>
            </a:r>
            <a:r>
              <a:rPr lang="zh-CN" altLang="en-US" dirty="0"/>
              <a:t>中间。此时我们会生成一个新的有向子图</a:t>
            </a:r>
            <a:r>
              <a:rPr lang="en-US" altLang="zh-CN" dirty="0"/>
              <a:t>K</a:t>
            </a:r>
            <a:r>
              <a:rPr lang="zh-CN" altLang="en-US" dirty="0"/>
              <a:t>，有向子图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组成了</a:t>
            </a:r>
            <a:r>
              <a:rPr lang="en-US" altLang="zh-CN" dirty="0"/>
              <a:t>directed </a:t>
            </a:r>
            <a:r>
              <a:rPr lang="en-US" altLang="zh-CN" dirty="0" err="1"/>
              <a:t>pseudoforest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5818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7A067-B71F-4D5F-BA02-33F1E6AC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Predetermination of An Endless Loop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92637-5188-4BA8-AB34-DF58CA57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8511"/>
            <a:ext cx="8596668" cy="4312851"/>
          </a:xfrm>
        </p:spPr>
        <p:txBody>
          <a:bodyPr/>
          <a:lstStyle/>
          <a:p>
            <a:r>
              <a:rPr lang="zh-CN" altLang="en-US" dirty="0"/>
              <a:t>当我们需要插入</a:t>
            </a:r>
            <a:r>
              <a:rPr lang="en-US" altLang="zh-CN" dirty="0"/>
              <a:t>item</a:t>
            </a:r>
            <a:r>
              <a:rPr lang="zh-CN" altLang="en-US" dirty="0"/>
              <a:t>的时候，先提前判断它的两个侯选位置属于以上的哪一种情形，就可以预测无限循环的出现从而避免多余的</a:t>
            </a:r>
            <a:r>
              <a:rPr lang="en-US" altLang="zh-CN" dirty="0"/>
              <a:t>kick-out</a:t>
            </a:r>
            <a:r>
              <a:rPr lang="zh-CN" altLang="en-US" dirty="0"/>
              <a:t>操作，提高插入效率。如果侯选位置出现在一个</a:t>
            </a:r>
            <a:r>
              <a:rPr lang="en-US" altLang="zh-CN" dirty="0"/>
              <a:t>maximal </a:t>
            </a:r>
            <a:r>
              <a:rPr lang="zh-CN" altLang="en-US" dirty="0"/>
              <a:t>有向子图中，则会出现无限循环，如果出现在</a:t>
            </a:r>
            <a:r>
              <a:rPr lang="en-US" altLang="zh-CN" dirty="0"/>
              <a:t>non-maximal</a:t>
            </a:r>
            <a:r>
              <a:rPr lang="zh-CN" altLang="en-US" dirty="0"/>
              <a:t>有向子图中，则插入操作会成功。</a:t>
            </a:r>
            <a:endParaRPr lang="en-US" altLang="zh-CN" dirty="0"/>
          </a:p>
          <a:p>
            <a:r>
              <a:rPr lang="zh-CN" altLang="en-US" dirty="0"/>
              <a:t>对于一个</a:t>
            </a:r>
            <a:r>
              <a:rPr lang="en-US" altLang="zh-CN" dirty="0"/>
              <a:t>item</a:t>
            </a:r>
            <a:r>
              <a:rPr lang="zh-CN" altLang="en-US" dirty="0"/>
              <a:t>的候选位置，我们使用</a:t>
            </a:r>
            <a:r>
              <a:rPr lang="en-US" altLang="zh-CN" dirty="0"/>
              <a:t>Find</a:t>
            </a:r>
            <a:r>
              <a:rPr lang="zh-CN" altLang="en-US" dirty="0"/>
              <a:t>操作来找出这两个侯选位置位于哪一个或哪两个有向子图中间，如果两个侯选位置分别位于不同的两个有向子图中，则会使用</a:t>
            </a:r>
            <a:r>
              <a:rPr lang="en-US" altLang="zh-CN" dirty="0"/>
              <a:t>Union</a:t>
            </a:r>
            <a:r>
              <a:rPr lang="zh-CN" altLang="en-US" dirty="0"/>
              <a:t>操作将两个有向子图合并成一个子图。</a:t>
            </a:r>
            <a:endParaRPr lang="en-US" altLang="zh-CN" dirty="0"/>
          </a:p>
          <a:p>
            <a:r>
              <a:rPr lang="zh-CN" altLang="en-US" dirty="0"/>
              <a:t>要实现</a:t>
            </a:r>
            <a:r>
              <a:rPr lang="en-US" altLang="zh-CN" dirty="0"/>
              <a:t>Find</a:t>
            </a:r>
            <a:r>
              <a:rPr lang="zh-CN" altLang="en-US" dirty="0"/>
              <a:t>与</a:t>
            </a:r>
            <a:r>
              <a:rPr lang="en-US" altLang="zh-CN" dirty="0"/>
              <a:t>Union</a:t>
            </a:r>
            <a:r>
              <a:rPr lang="zh-CN" altLang="en-US" dirty="0"/>
              <a:t>操作，对于每一个有向子图给与一个</a:t>
            </a:r>
            <a:r>
              <a:rPr lang="en-US" altLang="zh-CN" dirty="0"/>
              <a:t>ID</a:t>
            </a:r>
            <a:r>
              <a:rPr lang="zh-CN" altLang="en-US" dirty="0"/>
              <a:t>，并将</a:t>
            </a:r>
            <a:r>
              <a:rPr lang="en-US" altLang="zh-CN" dirty="0"/>
              <a:t>ID</a:t>
            </a:r>
            <a:r>
              <a:rPr lang="zh-CN" altLang="en-US" dirty="0"/>
              <a:t>记录在每个成员顶点的</a:t>
            </a:r>
            <a:r>
              <a:rPr lang="en-US" altLang="zh-CN" dirty="0"/>
              <a:t>Bucket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为了解决子图合并的问题，引入</a:t>
            </a:r>
            <a:r>
              <a:rPr lang="en-US" altLang="zh-CN" dirty="0"/>
              <a:t>ID</a:t>
            </a:r>
            <a:r>
              <a:rPr lang="zh-CN" altLang="en-US" dirty="0"/>
              <a:t>树来解决，合并前的两个子图作为叶子结点，合并后的子图作为父节点并给予一个</a:t>
            </a:r>
            <a:r>
              <a:rPr lang="en-US" altLang="zh-CN" dirty="0"/>
              <a:t>ID</a:t>
            </a:r>
            <a:r>
              <a:rPr lang="zh-CN" altLang="en-US" dirty="0"/>
              <a:t>，利用这种方法就可以得到一个子图包含了许多从前的有向子图。</a:t>
            </a:r>
          </a:p>
        </p:txBody>
      </p:sp>
    </p:spTree>
    <p:extLst>
      <p:ext uri="{BB962C8B-B14F-4D97-AF65-F5344CB8AC3E}">
        <p14:creationId xmlns:p14="http://schemas.microsoft.com/office/powerpoint/2010/main" val="4207437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5DC0E-6CF1-47D2-A28C-EF3ABE8F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a maximal subgraphs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1D328-6B57-4792-9DE9-E729543D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因为前面说过边的数量不会超过结点，所以只分为两种情形。</a:t>
            </a:r>
            <a:endParaRPr lang="en-US" altLang="zh-CN" dirty="0"/>
          </a:p>
          <a:p>
            <a:r>
              <a:rPr lang="zh-CN" altLang="en-US" dirty="0"/>
              <a:t>如果在一个子图中边的数量等于结点的数量，则可以判定该子图为</a:t>
            </a:r>
            <a:r>
              <a:rPr lang="en-US" altLang="zh-CN" dirty="0"/>
              <a:t>maximal </a:t>
            </a:r>
            <a:r>
              <a:rPr lang="zh-CN" altLang="en-US" dirty="0"/>
              <a:t>有向子图。</a:t>
            </a:r>
            <a:endParaRPr lang="en-US" altLang="zh-CN" dirty="0"/>
          </a:p>
          <a:p>
            <a:r>
              <a:rPr lang="zh-CN" altLang="en-US" dirty="0"/>
              <a:t>反之边的数量少于结点就是一个</a:t>
            </a:r>
            <a:r>
              <a:rPr lang="en-US" altLang="zh-CN" dirty="0"/>
              <a:t>non-maximal</a:t>
            </a:r>
            <a:r>
              <a:rPr lang="zh-CN" altLang="en-US" dirty="0"/>
              <a:t>有向子图。</a:t>
            </a:r>
          </a:p>
        </p:txBody>
      </p:sp>
    </p:spTree>
    <p:extLst>
      <p:ext uri="{BB962C8B-B14F-4D97-AF65-F5344CB8AC3E}">
        <p14:creationId xmlns:p14="http://schemas.microsoft.com/office/powerpoint/2010/main" val="249360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83D85-E48C-44FF-8435-2785C7AC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385"/>
          </a:xfrm>
        </p:spPr>
        <p:txBody>
          <a:bodyPr/>
          <a:lstStyle/>
          <a:p>
            <a:r>
              <a:rPr lang="zh-CN" altLang="en-US" dirty="0"/>
              <a:t>背景介绍：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2DD75-E144-4F87-A310-82ABCE9B7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985"/>
            <a:ext cx="8596668" cy="4853796"/>
          </a:xfrm>
        </p:spPr>
        <p:txBody>
          <a:bodyPr/>
          <a:lstStyle/>
          <a:p>
            <a:r>
              <a:rPr lang="zh-CN" altLang="en-US" dirty="0"/>
              <a:t>查询服务效率对于不同规模的云存储系统都十分关键，尤其是当他们处理大量数据的时候。根据国际数据公司（</a:t>
            </a:r>
            <a:r>
              <a:rPr lang="en-US" altLang="zh-CN" dirty="0"/>
              <a:t>IDC</a:t>
            </a:r>
            <a:r>
              <a:rPr lang="zh-CN" altLang="en-US" dirty="0"/>
              <a:t>）</a:t>
            </a:r>
            <a:r>
              <a:rPr lang="en-US" altLang="zh-CN" dirty="0"/>
              <a:t>2014</a:t>
            </a:r>
            <a:r>
              <a:rPr lang="zh-CN" altLang="en-US" dirty="0"/>
              <a:t>年的报告，创建和复制的信息量将在</a:t>
            </a:r>
            <a:r>
              <a:rPr lang="en-US" altLang="zh-CN" dirty="0"/>
              <a:t>2020</a:t>
            </a:r>
            <a:r>
              <a:rPr lang="zh-CN" altLang="en-US" dirty="0"/>
              <a:t>年达到</a:t>
            </a:r>
            <a:r>
              <a:rPr lang="en-US" altLang="zh-CN" dirty="0"/>
              <a:t>44Zb</a:t>
            </a:r>
            <a:r>
              <a:rPr lang="zh-CN" altLang="en-US" dirty="0"/>
              <a:t>，近</a:t>
            </a:r>
            <a:r>
              <a:rPr lang="en-US" altLang="zh-CN" dirty="0"/>
              <a:t>50%</a:t>
            </a:r>
            <a:r>
              <a:rPr lang="zh-CN" altLang="en-US" dirty="0"/>
              <a:t>的基于云的服务将依赖于存储系统中的数据。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BDB742A-E7D8-42D1-B3DD-FB2CA15227A1}"/>
              </a:ext>
            </a:extLst>
          </p:cNvPr>
          <p:cNvSpPr/>
          <p:nvPr/>
        </p:nvSpPr>
        <p:spPr>
          <a:xfrm>
            <a:off x="1069675" y="2679940"/>
            <a:ext cx="1840302" cy="799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1780 data center managers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A3EC4F8-41C0-4EB1-A2EE-1C1612B23B95}"/>
              </a:ext>
            </a:extLst>
          </p:cNvPr>
          <p:cNvSpPr/>
          <p:nvPr/>
        </p:nvSpPr>
        <p:spPr>
          <a:xfrm>
            <a:off x="3308069" y="2679939"/>
            <a:ext cx="1794294" cy="799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 countries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03827F5-A5C7-4064-85A9-3637EDAFBE6D}"/>
              </a:ext>
            </a:extLst>
          </p:cNvPr>
          <p:cNvSpPr/>
          <p:nvPr/>
        </p:nvSpPr>
        <p:spPr>
          <a:xfrm>
            <a:off x="5500455" y="2679939"/>
            <a:ext cx="1892061" cy="799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Over 640 managers emerged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F043F5C-0E10-44E0-9C1E-7641B54E9035}"/>
              </a:ext>
            </a:extLst>
          </p:cNvPr>
          <p:cNvSpPr/>
          <p:nvPr/>
        </p:nvSpPr>
        <p:spPr>
          <a:xfrm>
            <a:off x="3308069" y="4006967"/>
            <a:ext cx="1794294" cy="753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two challenges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EE3C58-EFB5-4D2C-A8AC-9DFEA3416BF8}"/>
              </a:ext>
            </a:extLst>
          </p:cNvPr>
          <p:cNvSpPr/>
          <p:nvPr/>
        </p:nvSpPr>
        <p:spPr>
          <a:xfrm>
            <a:off x="1069675" y="5014823"/>
            <a:ext cx="1840302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对大量新兴应用的支持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DB8AF6F-E543-4048-9477-CBFBD92A9F0E}"/>
              </a:ext>
            </a:extLst>
          </p:cNvPr>
          <p:cNvSpPr/>
          <p:nvPr/>
        </p:nvSpPr>
        <p:spPr>
          <a:xfrm>
            <a:off x="5500455" y="5014823"/>
            <a:ext cx="1797492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处理大量的数据管理请求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F20CB2-CE17-4988-B9FE-744A2509B37F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4205216" y="3479320"/>
            <a:ext cx="0" cy="527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2A70BC8-65CE-40BA-9D8E-6D713EEE3854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1989826" y="3479321"/>
            <a:ext cx="2215390" cy="5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D1FDF6-E9CF-4497-AAAE-2E499486CEFB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4205216" y="3479320"/>
            <a:ext cx="2241270" cy="527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7AD5146-86FE-4CB8-947A-FFAF148A99B8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1989826" y="4760340"/>
            <a:ext cx="2215390" cy="254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2A14F17-3E15-4B98-92CE-F15E2A067CA9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4205216" y="4760340"/>
            <a:ext cx="2193985" cy="254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072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B1BCA-3374-407B-8670-BE938D2C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three cases of predetermination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E5C56-CB6E-467D-957E-6C46D66C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V+2:</a:t>
            </a:r>
            <a:r>
              <a:rPr lang="zh-CN" altLang="en-US" dirty="0"/>
              <a:t>新建一个有向子图，给予其</a:t>
            </a:r>
            <a:r>
              <a:rPr lang="en-US" altLang="zh-CN" dirty="0"/>
              <a:t>ID</a:t>
            </a:r>
            <a:r>
              <a:rPr lang="zh-CN" altLang="en-US" dirty="0"/>
              <a:t>，将</a:t>
            </a:r>
            <a:r>
              <a:rPr lang="en-US" altLang="zh-CN" dirty="0"/>
              <a:t>item</a:t>
            </a:r>
            <a:r>
              <a:rPr lang="zh-CN" altLang="en-US" dirty="0"/>
              <a:t>以及两个候选</a:t>
            </a:r>
            <a:r>
              <a:rPr lang="en-US" altLang="zh-CN" dirty="0"/>
              <a:t>bucket</a:t>
            </a:r>
            <a:r>
              <a:rPr lang="zh-CN" altLang="en-US" dirty="0"/>
              <a:t>加入到该子图中，将该子图加入到</a:t>
            </a:r>
            <a:r>
              <a:rPr lang="en-US" altLang="zh-CN" dirty="0"/>
              <a:t>directed </a:t>
            </a:r>
            <a:r>
              <a:rPr lang="en-US" altLang="zh-CN" dirty="0" err="1"/>
              <a:t>pseudoforest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V+1:</a:t>
            </a:r>
            <a:r>
              <a:rPr lang="zh-CN" altLang="en-US" dirty="0"/>
              <a:t>运行两次</a:t>
            </a:r>
            <a:r>
              <a:rPr lang="en-US" altLang="zh-CN" dirty="0"/>
              <a:t>Find</a:t>
            </a:r>
            <a:r>
              <a:rPr lang="zh-CN" altLang="en-US" dirty="0"/>
              <a:t>找出哪一个位于已存在的有向子图上，将该</a:t>
            </a:r>
            <a:r>
              <a:rPr lang="en-US" altLang="zh-CN" dirty="0"/>
              <a:t>item</a:t>
            </a:r>
            <a:r>
              <a:rPr lang="zh-CN" altLang="en-US" dirty="0"/>
              <a:t>和另一个候选</a:t>
            </a:r>
            <a:r>
              <a:rPr lang="en-US" altLang="zh-CN" dirty="0"/>
              <a:t>Bucket</a:t>
            </a:r>
            <a:r>
              <a:rPr lang="zh-CN" altLang="en-US" dirty="0"/>
              <a:t>加入该子图中。</a:t>
            </a:r>
            <a:endParaRPr lang="en-US" altLang="zh-CN" dirty="0"/>
          </a:p>
          <a:p>
            <a:r>
              <a:rPr lang="en-US" altLang="zh-CN" dirty="0"/>
              <a:t>V+0:</a:t>
            </a:r>
            <a:r>
              <a:rPr lang="zh-CN" altLang="en-US" dirty="0"/>
              <a:t> 运行两次</a:t>
            </a:r>
            <a:r>
              <a:rPr lang="en-US" altLang="zh-CN" dirty="0"/>
              <a:t>Find</a:t>
            </a:r>
            <a:r>
              <a:rPr lang="zh-CN" altLang="en-US" dirty="0"/>
              <a:t>找出两个候选</a:t>
            </a:r>
            <a:r>
              <a:rPr lang="en-US" altLang="zh-CN" dirty="0"/>
              <a:t>Bucket</a:t>
            </a:r>
            <a:r>
              <a:rPr lang="zh-CN" altLang="en-US" dirty="0"/>
              <a:t>位于哪一个或两个有向子图中，若两次结果至少有一次处于</a:t>
            </a:r>
            <a:r>
              <a:rPr lang="en-US" altLang="zh-CN" dirty="0"/>
              <a:t>non-maximal</a:t>
            </a:r>
            <a:r>
              <a:rPr lang="zh-CN" altLang="en-US" dirty="0"/>
              <a:t>有向子图中，则成功。否则失败。</a:t>
            </a:r>
          </a:p>
        </p:txBody>
      </p:sp>
    </p:spTree>
    <p:extLst>
      <p:ext uri="{BB962C8B-B14F-4D97-AF65-F5344CB8AC3E}">
        <p14:creationId xmlns:p14="http://schemas.microsoft.com/office/powerpoint/2010/main" val="2642792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01100-C8A3-4AF9-8EA4-EFE3CA1C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pseudocode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F8C1E0D-7564-4B73-ADD6-52D0F8037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706" y="1523457"/>
            <a:ext cx="5810863" cy="47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81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CE2E4-02F2-4600-B93A-115D0CE0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pseudocode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2DEA723-E41C-47EA-A282-A553141B5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856" y="2469211"/>
            <a:ext cx="7961974" cy="38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27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820A8-8605-4AD3-81B1-B751C5BA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pseudocode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EB96B66-5D86-43EA-8729-58EEE1B4B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933" y="1185770"/>
            <a:ext cx="6377201" cy="55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21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947AD-594B-4668-917C-8EB239AB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Deletion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6B29E6D-7431-453F-BB8B-BA5496867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913" y="1422400"/>
            <a:ext cx="6972212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34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92180-96A3-4CE3-9270-52376F15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tests and efficiency </a:t>
            </a:r>
            <a:r>
              <a:rPr lang="en-US" altLang="zh-CN" dirty="0" err="1"/>
              <a:t>analyse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39720-5D86-48AA-889B-22619AF2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494757" cy="3880773"/>
          </a:xfrm>
        </p:spPr>
        <p:txBody>
          <a:bodyPr/>
          <a:lstStyle/>
          <a:p>
            <a:r>
              <a:rPr lang="en-US" altLang="zh-CN" dirty="0"/>
              <a:t>Four functions (Baseline , </a:t>
            </a:r>
            <a:r>
              <a:rPr lang="en-US" altLang="zh-CN" dirty="0" err="1"/>
              <a:t>libcuckoo</a:t>
            </a:r>
            <a:r>
              <a:rPr lang="en-US" altLang="zh-CN" dirty="0"/>
              <a:t> , BCHT and </a:t>
            </a:r>
            <a:r>
              <a:rPr lang="en-US" altLang="zh-CN" dirty="0" err="1"/>
              <a:t>SmartCuckoo</a:t>
            </a:r>
            <a:r>
              <a:rPr lang="en-US" altLang="zh-CN" dirty="0"/>
              <a:t>) in the three tests.</a:t>
            </a:r>
          </a:p>
          <a:p>
            <a:r>
              <a:rPr lang="en-US" altLang="zh-CN" dirty="0"/>
              <a:t>The insert operation of three different data sets: </a:t>
            </a:r>
            <a:r>
              <a:rPr lang="en-US" altLang="zh-CN" dirty="0" err="1"/>
              <a:t>RandomInteger</a:t>
            </a:r>
            <a:r>
              <a:rPr lang="en-US" altLang="zh-CN" dirty="0"/>
              <a:t> , ﬁngerprints of ﬁles on MacOS and </a:t>
            </a:r>
            <a:r>
              <a:rPr lang="en-US" altLang="zh-CN" dirty="0" err="1"/>
              <a:t>DocWords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lookup operation of three different data sets: </a:t>
            </a:r>
            <a:r>
              <a:rPr lang="en-US" altLang="zh-CN" dirty="0" err="1"/>
              <a:t>RandomInteger</a:t>
            </a:r>
            <a:r>
              <a:rPr lang="en-US" altLang="zh-CN" dirty="0"/>
              <a:t> , ﬁngerprints of ﬁles on MacOS and </a:t>
            </a:r>
            <a:r>
              <a:rPr lang="en-US" altLang="zh-CN" dirty="0" err="1"/>
              <a:t>DocWords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Mixed Queries for three different data sets: </a:t>
            </a:r>
            <a:r>
              <a:rPr lang="en-US" altLang="zh-CN" dirty="0" err="1"/>
              <a:t>RandomInteger</a:t>
            </a:r>
            <a:r>
              <a:rPr lang="en-US" altLang="zh-CN" dirty="0"/>
              <a:t> , ﬁngerprints of ﬁles on MacOS and </a:t>
            </a:r>
            <a:r>
              <a:rPr lang="en-US" altLang="zh-CN" dirty="0" err="1"/>
              <a:t>DocWords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48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53E39-148A-4E93-BD25-B946FCAA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Result and </a:t>
            </a:r>
            <a:r>
              <a:rPr lang="en-US" altLang="zh-CN" dirty="0" err="1"/>
              <a:t>analyse</a:t>
            </a:r>
            <a:r>
              <a:rPr lang="zh-CN" altLang="en-US" dirty="0"/>
              <a:t>：</a:t>
            </a:r>
            <a:r>
              <a:rPr lang="en-US" altLang="zh-CN" dirty="0"/>
              <a:t>Insertion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05106-54C7-443C-B58D-41623D2C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235"/>
            <a:ext cx="8596668" cy="4531127"/>
          </a:xfrm>
        </p:spPr>
        <p:txBody>
          <a:bodyPr/>
          <a:lstStyle/>
          <a:p>
            <a:r>
              <a:rPr lang="en-US" altLang="zh-CN" dirty="0"/>
              <a:t>Insertion throughputs with </a:t>
            </a:r>
            <a:r>
              <a:rPr lang="en-US" altLang="zh-CN" dirty="0" err="1"/>
              <a:t>RandomInteger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698FAB-FB04-4F5A-A9BB-89A8B442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73" y="2442333"/>
            <a:ext cx="6539062" cy="402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01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F7589-F9CE-4272-A14F-53025034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Result and </a:t>
            </a:r>
            <a:r>
              <a:rPr lang="en-US" altLang="zh-CN" dirty="0" err="1"/>
              <a:t>analyse</a:t>
            </a:r>
            <a:r>
              <a:rPr lang="en-US" altLang="zh-CN" dirty="0"/>
              <a:t>: Insertion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75DF0FF-4DE0-4DD3-81A9-30B51FECD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397" y="2324346"/>
            <a:ext cx="6336542" cy="39592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971C4A2-C2F9-4053-A687-4BA452CFAEC2}"/>
              </a:ext>
            </a:extLst>
          </p:cNvPr>
          <p:cNvSpPr txBox="1"/>
          <p:nvPr/>
        </p:nvSpPr>
        <p:spPr>
          <a:xfrm>
            <a:off x="920299" y="1433543"/>
            <a:ext cx="804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Insertion throughput with MacOS: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739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E84ED-96C5-444F-B550-5026F3E4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Result and </a:t>
            </a:r>
            <a:r>
              <a:rPr lang="en-US" altLang="zh-CN" dirty="0" err="1"/>
              <a:t>analyse</a:t>
            </a:r>
            <a:r>
              <a:rPr lang="en-US" altLang="zh-CN" dirty="0"/>
              <a:t>: Insertion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99E91-7257-4C4E-A6BA-68D729966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3907"/>
            <a:ext cx="8596668" cy="4277455"/>
          </a:xfrm>
        </p:spPr>
        <p:txBody>
          <a:bodyPr/>
          <a:lstStyle/>
          <a:p>
            <a:r>
              <a:rPr lang="en-US" altLang="zh-CN" dirty="0"/>
              <a:t>Insertion throughput with </a:t>
            </a:r>
            <a:r>
              <a:rPr lang="en-US" altLang="zh-CN" dirty="0" err="1"/>
              <a:t>DocWords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684533-3860-4DFD-A5E4-DFC871720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62" y="2552940"/>
            <a:ext cx="6234653" cy="38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65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E38C7-1293-49A3-9880-63A79E03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Result and </a:t>
            </a:r>
            <a:r>
              <a:rPr lang="en-US" altLang="zh-CN" dirty="0" err="1"/>
              <a:t>analyse</a:t>
            </a:r>
            <a:r>
              <a:rPr lang="en-US" altLang="zh-CN" dirty="0"/>
              <a:t>: Lookup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23CACF-F69D-4ED6-8490-B46A40047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932" y="2160588"/>
            <a:ext cx="6450173" cy="388143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D4AB768-58FF-436A-B43D-CEA78917F15F}"/>
              </a:ext>
            </a:extLst>
          </p:cNvPr>
          <p:cNvSpPr txBox="1"/>
          <p:nvPr/>
        </p:nvSpPr>
        <p:spPr>
          <a:xfrm>
            <a:off x="1012166" y="1464648"/>
            <a:ext cx="631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Lookup throughput with </a:t>
            </a:r>
            <a:r>
              <a:rPr lang="en-US" altLang="zh-CN" dirty="0" err="1"/>
              <a:t>RandomInteger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48723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9EBDA26B-1E3C-47E8-A7FE-5195FF43B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82" y="282450"/>
            <a:ext cx="5181600" cy="2253716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8AA3755-35B3-41E6-8242-1F5FF51B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736" y="327804"/>
            <a:ext cx="3464138" cy="220836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8185B50-B615-48BD-B157-0599A5D4EBF2}"/>
              </a:ext>
            </a:extLst>
          </p:cNvPr>
          <p:cNvSpPr txBox="1"/>
          <p:nvPr/>
        </p:nvSpPr>
        <p:spPr>
          <a:xfrm>
            <a:off x="189782" y="3048000"/>
            <a:ext cx="9284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近年来，数据的爆炸式增长不仅要求硬件上的升级，在数据的处理算法上也有了更高的要求，尤其是在如何缩短网络访问延迟的方面，出现了许多经典的算法。</a:t>
            </a:r>
            <a:endParaRPr lang="en-US" altLang="zh-CN" dirty="0"/>
          </a:p>
          <a:p>
            <a:r>
              <a:rPr lang="zh-CN" altLang="en-US" dirty="0"/>
              <a:t>     尤其在云存储系统快速服务查询变得越来越具有挑战性，查询常常消耗大量资源来支持与查询相关的操作。云管理系统通常需要低延迟和高吞吐量查询的支持。为了应对这些挑战，查询服务已经收到了很多的关注，如</a:t>
            </a:r>
            <a:r>
              <a:rPr lang="en-US" altLang="zh-CN" dirty="0"/>
              <a:t>top-k</a:t>
            </a:r>
            <a:r>
              <a:rPr lang="zh-CN" altLang="en-US" dirty="0"/>
              <a:t>查询处理，文件系统搜索在多用户环境中的安全模型，对文件系统元数据的查询、移动计算的多核网络搜索，降低</a:t>
            </a:r>
            <a:r>
              <a:rPr lang="en-US" altLang="zh-CN" dirty="0"/>
              <a:t>tail</a:t>
            </a:r>
            <a:r>
              <a:rPr lang="zh-CN" altLang="en-US" dirty="0"/>
              <a:t>查询中的延迟，和规模搜索数据结构的异步并发。在本论文中提到的</a:t>
            </a:r>
            <a:r>
              <a:rPr lang="en-US" altLang="zh-CN" dirty="0" err="1"/>
              <a:t>SmartCuckoo</a:t>
            </a:r>
            <a:r>
              <a:rPr lang="zh-CN" altLang="en-US" dirty="0"/>
              <a:t> </a:t>
            </a:r>
            <a:r>
              <a:rPr lang="en-US" altLang="zh-CN" dirty="0"/>
              <a:t>hash </a:t>
            </a:r>
            <a:r>
              <a:rPr lang="zh-CN" altLang="en-US" dirty="0"/>
              <a:t>索引即是对</a:t>
            </a:r>
            <a:r>
              <a:rPr lang="en-US" altLang="zh-CN" dirty="0" err="1"/>
              <a:t>Cukoo</a:t>
            </a:r>
            <a:r>
              <a:rPr lang="en-US" altLang="zh-CN" dirty="0"/>
              <a:t> hash</a:t>
            </a:r>
            <a:r>
              <a:rPr lang="zh-CN" altLang="en-US" dirty="0"/>
              <a:t>散列算法的一种优化。</a:t>
            </a:r>
          </a:p>
        </p:txBody>
      </p:sp>
    </p:spTree>
    <p:extLst>
      <p:ext uri="{BB962C8B-B14F-4D97-AF65-F5344CB8AC3E}">
        <p14:creationId xmlns:p14="http://schemas.microsoft.com/office/powerpoint/2010/main" val="4217694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2E726-DAFA-4051-8AC5-A37B7AD3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Result and </a:t>
            </a:r>
            <a:r>
              <a:rPr lang="en-US" altLang="zh-CN" dirty="0" err="1"/>
              <a:t>analyse</a:t>
            </a:r>
            <a:r>
              <a:rPr lang="en-US" altLang="zh-CN" dirty="0"/>
              <a:t>: Lookup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10CB46FE-A868-4536-AF1E-D6BC8E197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822" y="2160588"/>
            <a:ext cx="6152394" cy="3881437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6867A31-85E4-4B1D-9F35-9B68FFCD8FC7}"/>
              </a:ext>
            </a:extLst>
          </p:cNvPr>
          <p:cNvSpPr txBox="1"/>
          <p:nvPr/>
        </p:nvSpPr>
        <p:spPr>
          <a:xfrm>
            <a:off x="960408" y="1426234"/>
            <a:ext cx="581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Lookup throughput with MacOS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64235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33D2C-45E9-4A47-AA5B-FAE9B197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Result and </a:t>
            </a:r>
            <a:r>
              <a:rPr lang="en-US" altLang="zh-CN" dirty="0" err="1"/>
              <a:t>analyse</a:t>
            </a:r>
            <a:r>
              <a:rPr lang="en-US" altLang="zh-CN" dirty="0"/>
              <a:t>: Lookup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8D43DC-3B60-4275-BE78-B60EF4E56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935" y="2160588"/>
            <a:ext cx="6406167" cy="388143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1B08D4-6E77-431C-955A-F93C6B6CCD2D}"/>
              </a:ext>
            </a:extLst>
          </p:cNvPr>
          <p:cNvSpPr txBox="1"/>
          <p:nvPr/>
        </p:nvSpPr>
        <p:spPr>
          <a:xfrm>
            <a:off x="856891" y="1518249"/>
            <a:ext cx="652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Lookup throughput with </a:t>
            </a:r>
            <a:r>
              <a:rPr lang="en-US" altLang="zh-CN" dirty="0" err="1"/>
              <a:t>DocWords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600985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D661A1E-85BB-415E-BB2C-8F82E3D90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736722"/>
            <a:ext cx="3762394" cy="1700636"/>
          </a:xfr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D3867E74-59D4-4D4C-A8B5-351EAB46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5FCBEF"/>
                </a:solidFill>
                <a:ea typeface="方正姚体" panose="02010601030101010101" pitchFamily="2" charset="-122"/>
                <a:cs typeface="+mj-cs"/>
              </a:rPr>
              <a:t>Result and </a:t>
            </a:r>
            <a:r>
              <a:rPr lang="en-US" altLang="zh-CN" sz="3600" dirty="0" err="1">
                <a:solidFill>
                  <a:srgbClr val="5FCBEF"/>
                </a:solidFill>
                <a:ea typeface="方正姚体" panose="02010601030101010101" pitchFamily="2" charset="-122"/>
                <a:cs typeface="+mj-cs"/>
              </a:rPr>
              <a:t>analyse:Mixed</a:t>
            </a:r>
            <a:r>
              <a:rPr lang="en-US" altLang="zh-CN" sz="3600" dirty="0">
                <a:solidFill>
                  <a:srgbClr val="5FCBEF"/>
                </a:solidFill>
                <a:ea typeface="方正姚体" panose="02010601030101010101" pitchFamily="2" charset="-122"/>
                <a:cs typeface="+mj-cs"/>
              </a:rPr>
              <a:t> Queries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833DDB-84D9-42A5-867F-9D86AF379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886" y="3437358"/>
            <a:ext cx="4571325" cy="28595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C4E7182-3129-4C01-BE13-F9FC39B7B3BB}"/>
              </a:ext>
            </a:extLst>
          </p:cNvPr>
          <p:cNvSpPr txBox="1"/>
          <p:nvPr/>
        </p:nvSpPr>
        <p:spPr>
          <a:xfrm>
            <a:off x="4975668" y="1627517"/>
            <a:ext cx="381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YCSB</a:t>
            </a:r>
            <a:r>
              <a:rPr lang="zh-CN" altLang="en-US" dirty="0"/>
              <a:t>是一个性能测试工具。利用该工具生成</a:t>
            </a:r>
            <a:r>
              <a:rPr lang="en-US" altLang="zh-CN" dirty="0"/>
              <a:t>5</a:t>
            </a:r>
            <a:r>
              <a:rPr lang="zh-CN" altLang="en-US" dirty="0"/>
              <a:t>种数据集，百分比如左图。</a:t>
            </a:r>
          </a:p>
        </p:txBody>
      </p:sp>
    </p:spTree>
    <p:extLst>
      <p:ext uri="{BB962C8B-B14F-4D97-AF65-F5344CB8AC3E}">
        <p14:creationId xmlns:p14="http://schemas.microsoft.com/office/powerpoint/2010/main" val="240599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57198-917E-4708-9CEE-6DF3C968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44D1B-B377-40DC-9D0C-0DA8E075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Cuckoo Hashing Structures.</a:t>
            </a:r>
          </a:p>
          <a:p>
            <a:r>
              <a:rPr lang="en-US" altLang="zh-CN" dirty="0"/>
              <a:t>Content-based Search. </a:t>
            </a:r>
            <a:r>
              <a:rPr lang="en-US" altLang="zh-CN" dirty="0" err="1"/>
              <a:t>MinCounter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HCTrie</a:t>
            </a:r>
            <a:r>
              <a:rPr lang="en-US" altLang="zh-CN" dirty="0"/>
              <a:t> </a:t>
            </a:r>
            <a:r>
              <a:rPr lang="zh-CN" altLang="en-US" dirty="0"/>
              <a:t> 。</a:t>
            </a:r>
            <a:endParaRPr lang="en-US" altLang="zh-CN" dirty="0"/>
          </a:p>
          <a:p>
            <a:r>
              <a:rPr lang="en-US" altLang="zh-CN" dirty="0"/>
              <a:t>Searchable File Systems.</a:t>
            </a:r>
            <a:r>
              <a:rPr lang="zh-CN" altLang="en-US" dirty="0"/>
              <a:t> </a:t>
            </a:r>
            <a:r>
              <a:rPr lang="en-US" altLang="zh-CN" dirty="0"/>
              <a:t>Spyglass , </a:t>
            </a:r>
            <a:r>
              <a:rPr lang="en-US" altLang="zh-CN" dirty="0" err="1"/>
              <a:t>Smartstore</a:t>
            </a:r>
            <a:r>
              <a:rPr lang="en-US" altLang="zh-CN" dirty="0"/>
              <a:t>, Glance and </a:t>
            </a:r>
            <a:r>
              <a:rPr lang="en-US" altLang="zh-CN" dirty="0" err="1"/>
              <a:t>Ceph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8375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CC9-3945-4D04-A68A-80E8BA12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0883"/>
          </a:xfrm>
        </p:spPr>
        <p:txBody>
          <a:bodyPr/>
          <a:lstStyle/>
          <a:p>
            <a:pPr algn="ctr"/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 we face the Challenges 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C3C0B-A9FF-4321-AB35-47809FA3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1767"/>
            <a:ext cx="8596668" cy="4419596"/>
          </a:xfrm>
        </p:spPr>
        <p:txBody>
          <a:bodyPr/>
          <a:lstStyle/>
          <a:p>
            <a:r>
              <a:rPr lang="en-US" altLang="zh-CN" dirty="0"/>
              <a:t>A fast and efficient algorithm is </a:t>
            </a:r>
            <a:r>
              <a:rPr lang="en-US" altLang="zh-CN" dirty="0" err="1"/>
              <a:t>needed.Someone</a:t>
            </a:r>
            <a:r>
              <a:rPr lang="en-US" altLang="zh-CN" dirty="0"/>
              <a:t> has provided a possible solution.</a:t>
            </a:r>
            <a:endParaRPr lang="zh-CN" altLang="en-US" dirty="0"/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A134CB7D-51D7-48EC-8376-D573FD4FBC03}"/>
              </a:ext>
            </a:extLst>
          </p:cNvPr>
          <p:cNvSpPr/>
          <p:nvPr/>
        </p:nvSpPr>
        <p:spPr>
          <a:xfrm>
            <a:off x="3226278" y="3042250"/>
            <a:ext cx="3220529" cy="19783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Cuckoo Hashing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1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65058-091F-4E19-BE03-58B51144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Cuckoo Hashing 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27CE2-8058-4A81-8353-644D17AC4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1547"/>
            <a:ext cx="8596668" cy="4313207"/>
          </a:xfrm>
        </p:spPr>
        <p:txBody>
          <a:bodyPr/>
          <a:lstStyle/>
          <a:p>
            <a:r>
              <a:rPr lang="en-US" altLang="zh-CN" dirty="0"/>
              <a:t>    Cuckoo Hashing</a:t>
            </a:r>
            <a:r>
              <a:rPr lang="zh-CN" altLang="en-US" dirty="0"/>
              <a:t>以多散列方式解析哈希冲突。其目的是使用简单的</a:t>
            </a:r>
            <a:r>
              <a:rPr lang="en-US" altLang="zh-CN" dirty="0"/>
              <a:t>hash </a:t>
            </a:r>
            <a:r>
              <a:rPr lang="zh-CN" altLang="en-US" dirty="0"/>
              <a:t>函数来提高</a:t>
            </a:r>
            <a:r>
              <a:rPr lang="en-US" altLang="zh-CN" dirty="0"/>
              <a:t>hash table</a:t>
            </a:r>
            <a:r>
              <a:rPr lang="zh-CN" altLang="en-US" dirty="0"/>
              <a:t>的利用率，同时保证</a:t>
            </a:r>
            <a:r>
              <a:rPr lang="en-US" altLang="zh-CN" dirty="0"/>
              <a:t>O(1)</a:t>
            </a:r>
            <a:r>
              <a:rPr lang="zh-CN" altLang="en-US" dirty="0"/>
              <a:t>的查询时间。</a:t>
            </a:r>
            <a:endParaRPr lang="en-US" altLang="zh-CN" dirty="0"/>
          </a:p>
          <a:p>
            <a:r>
              <a:rPr lang="zh-CN" altLang="en-US" dirty="0"/>
              <a:t>基本思想是使用多个</a:t>
            </a:r>
            <a:r>
              <a:rPr lang="en-US" altLang="zh-CN" dirty="0"/>
              <a:t>hash</a:t>
            </a:r>
            <a:r>
              <a:rPr lang="zh-CN" altLang="en-US" dirty="0"/>
              <a:t>函数来处理碰撞，从而每个</a:t>
            </a:r>
            <a:r>
              <a:rPr lang="en-US" altLang="zh-CN" dirty="0"/>
              <a:t>key</a:t>
            </a:r>
            <a:r>
              <a:rPr lang="zh-CN" altLang="en-US" dirty="0"/>
              <a:t>都对应到多个位置。</a:t>
            </a:r>
            <a:endParaRPr lang="en-US" altLang="zh-CN" dirty="0"/>
          </a:p>
          <a:p>
            <a:r>
              <a:rPr lang="zh-CN" altLang="en-US" dirty="0"/>
              <a:t>为方便说明，以下均默认为两个</a:t>
            </a:r>
            <a:r>
              <a:rPr lang="en-US" altLang="zh-CN" dirty="0"/>
              <a:t>hash tables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插入操作如下：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对</a:t>
            </a:r>
            <a:r>
              <a:rPr lang="en-US" altLang="zh-CN" dirty="0"/>
              <a:t>key</a:t>
            </a:r>
            <a:r>
              <a:rPr lang="zh-CN" altLang="en-US" dirty="0"/>
              <a:t>值</a:t>
            </a:r>
            <a:r>
              <a:rPr lang="en-US" altLang="zh-CN" dirty="0"/>
              <a:t>hash</a:t>
            </a:r>
            <a:r>
              <a:rPr lang="zh-CN" altLang="en-US" dirty="0"/>
              <a:t>，生成两个</a:t>
            </a:r>
            <a:r>
              <a:rPr lang="en-US" altLang="zh-CN" dirty="0"/>
              <a:t>hash key</a:t>
            </a:r>
            <a:r>
              <a:rPr lang="zh-CN" altLang="en-US" dirty="0"/>
              <a:t>值，</a:t>
            </a:r>
            <a:r>
              <a:rPr lang="en-US" altLang="zh-CN" dirty="0"/>
              <a:t>hashk1</a:t>
            </a:r>
            <a:r>
              <a:rPr lang="zh-CN" altLang="en-US" dirty="0"/>
              <a:t>和 </a:t>
            </a:r>
            <a:r>
              <a:rPr lang="en-US" altLang="zh-CN" dirty="0"/>
              <a:t>hashk2, </a:t>
            </a:r>
            <a:r>
              <a:rPr lang="zh-CN" altLang="en-US" dirty="0"/>
              <a:t>如果两个</a:t>
            </a:r>
            <a:r>
              <a:rPr lang="en-US" altLang="zh-CN" dirty="0"/>
              <a:t>table</a:t>
            </a:r>
            <a:r>
              <a:rPr lang="zh-CN" altLang="en-US" dirty="0"/>
              <a:t>对应的位置上有一个为空，那么直接把</a:t>
            </a:r>
            <a:r>
              <a:rPr lang="en-US" altLang="zh-CN" dirty="0"/>
              <a:t>key</a:t>
            </a:r>
            <a:r>
              <a:rPr lang="zh-CN" altLang="en-US" dirty="0"/>
              <a:t>插入即可。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否则，任选一个位置，把</a:t>
            </a:r>
            <a:r>
              <a:rPr lang="en-US" altLang="zh-CN" dirty="0"/>
              <a:t>key</a:t>
            </a:r>
            <a:r>
              <a:rPr lang="zh-CN" altLang="en-US" dirty="0"/>
              <a:t>值插入，把已经在那个位置的</a:t>
            </a:r>
            <a:r>
              <a:rPr lang="en-US" altLang="zh-CN" dirty="0"/>
              <a:t>key</a:t>
            </a:r>
            <a:r>
              <a:rPr lang="zh-CN" altLang="en-US" dirty="0"/>
              <a:t>值踢出来。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被踢出来的</a:t>
            </a:r>
            <a:r>
              <a:rPr lang="en-US" altLang="zh-CN" dirty="0"/>
              <a:t>key</a:t>
            </a:r>
            <a:r>
              <a:rPr lang="zh-CN" altLang="en-US" dirty="0"/>
              <a:t>值，需要重新插入，直到没有</a:t>
            </a:r>
            <a:r>
              <a:rPr lang="en-US" altLang="zh-CN" dirty="0"/>
              <a:t>key</a:t>
            </a:r>
            <a:r>
              <a:rPr lang="zh-CN" altLang="en-US" dirty="0"/>
              <a:t>被踢出为止。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31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ECA4ADF-8ADF-4DE0-A2AD-B5C0112F03B4}"/>
              </a:ext>
            </a:extLst>
          </p:cNvPr>
          <p:cNvSpPr txBox="1"/>
          <p:nvPr/>
        </p:nvSpPr>
        <p:spPr>
          <a:xfrm>
            <a:off x="849507" y="572237"/>
            <a:ext cx="804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当在两个</a:t>
            </a:r>
            <a:r>
              <a:rPr lang="en-US" altLang="zh-CN" dirty="0"/>
              <a:t>hash tables</a:t>
            </a:r>
            <a:r>
              <a:rPr lang="zh-CN" altLang="en-US" dirty="0"/>
              <a:t>中插入对象</a:t>
            </a:r>
            <a:r>
              <a:rPr lang="en-US" altLang="zh-CN" dirty="0"/>
              <a:t>x</a:t>
            </a:r>
            <a:r>
              <a:rPr lang="zh-CN" altLang="en-US" dirty="0"/>
              <a:t>的时候所对应的三种情形：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8FCE77B-F079-4180-9CA9-07FA111D6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631" y="1318177"/>
            <a:ext cx="6904762" cy="36666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8AA6762-5F2A-4FE8-9981-49BB9343568B}"/>
              </a:ext>
            </a:extLst>
          </p:cNvPr>
          <p:cNvSpPr txBox="1"/>
          <p:nvPr/>
        </p:nvSpPr>
        <p:spPr>
          <a:xfrm>
            <a:off x="1079582" y="4984844"/>
            <a:ext cx="79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</a:t>
            </a:r>
            <a:r>
              <a:rPr lang="zh-CN" altLang="en-US" dirty="0"/>
              <a:t>插入位置有一个为空   两个待插入位置已满         进入死循环   </a:t>
            </a:r>
          </a:p>
        </p:txBody>
      </p:sp>
    </p:spTree>
    <p:extLst>
      <p:ext uri="{BB962C8B-B14F-4D97-AF65-F5344CB8AC3E}">
        <p14:creationId xmlns:p14="http://schemas.microsoft.com/office/powerpoint/2010/main" val="365747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2B31C-DD0F-4FFB-BE61-3418F07A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84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第一种情形：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85F21D-6E56-4EBF-B922-761F20CE4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435" y="1470634"/>
            <a:ext cx="2400000" cy="360952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27C818-7A07-4B49-92D1-F221341828D3}"/>
              </a:ext>
            </a:extLst>
          </p:cNvPr>
          <p:cNvSpPr txBox="1"/>
          <p:nvPr/>
        </p:nvSpPr>
        <p:spPr>
          <a:xfrm>
            <a:off x="1274261" y="5421507"/>
            <a:ext cx="770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候选位置为</a:t>
            </a:r>
            <a:r>
              <a:rPr lang="en-US" altLang="zh-CN" dirty="0"/>
              <a:t>T1(0)</a:t>
            </a:r>
            <a:r>
              <a:rPr lang="zh-CN" altLang="en-US" dirty="0"/>
              <a:t>和</a:t>
            </a:r>
            <a:r>
              <a:rPr lang="en-US" altLang="zh-CN" dirty="0"/>
              <a:t>T2(5),T2(5)</a:t>
            </a:r>
            <a:r>
              <a:rPr lang="zh-CN" altLang="en-US" dirty="0"/>
              <a:t>为空，直接将</a:t>
            </a:r>
            <a:r>
              <a:rPr lang="en-US" altLang="zh-CN" dirty="0"/>
              <a:t>x</a:t>
            </a:r>
            <a:r>
              <a:rPr lang="zh-CN" altLang="en-US" dirty="0"/>
              <a:t>插入</a:t>
            </a:r>
            <a:r>
              <a:rPr lang="en-US" altLang="zh-CN" dirty="0"/>
              <a:t>T2(5)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61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6EDBD-0A3A-423D-A459-4FFEA825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962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第二种情形：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A3D79F5-DE13-4144-AA36-DBBF2406C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144" y="1300479"/>
            <a:ext cx="2219048" cy="366666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1C6050-E0F7-4A88-BAE7-63F4E7D9ED2A}"/>
              </a:ext>
            </a:extLst>
          </p:cNvPr>
          <p:cNvSpPr txBox="1"/>
          <p:nvPr/>
        </p:nvSpPr>
        <p:spPr>
          <a:xfrm>
            <a:off x="1238865" y="5262225"/>
            <a:ext cx="730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候选位置为</a:t>
            </a:r>
            <a:r>
              <a:rPr lang="en-US" altLang="zh-CN" dirty="0"/>
              <a:t>T1(0)</a:t>
            </a:r>
            <a:r>
              <a:rPr lang="zh-CN" altLang="en-US" dirty="0"/>
              <a:t>和</a:t>
            </a:r>
            <a:r>
              <a:rPr lang="en-US" altLang="zh-CN" dirty="0"/>
              <a:t>T2(5),</a:t>
            </a:r>
            <a:r>
              <a:rPr lang="zh-CN" altLang="en-US" dirty="0"/>
              <a:t>被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占住，此时将</a:t>
            </a:r>
            <a:r>
              <a:rPr lang="en-US" altLang="zh-CN" dirty="0"/>
              <a:t>a</a:t>
            </a:r>
            <a:r>
              <a:rPr lang="zh-CN" altLang="en-US" dirty="0"/>
              <a:t>踢出</a:t>
            </a:r>
            <a:r>
              <a:rPr lang="en-US" altLang="zh-CN" dirty="0"/>
              <a:t>T1(0),x</a:t>
            </a:r>
            <a:r>
              <a:rPr lang="zh-CN" altLang="en-US" dirty="0"/>
              <a:t>进入</a:t>
            </a:r>
            <a:r>
              <a:rPr lang="en-US" altLang="zh-CN" dirty="0"/>
              <a:t>T1(0),</a:t>
            </a:r>
            <a:r>
              <a:rPr lang="zh-CN" altLang="en-US" dirty="0"/>
              <a:t>由于</a:t>
            </a:r>
            <a:r>
              <a:rPr lang="en-US" altLang="zh-CN" dirty="0"/>
              <a:t>a</a:t>
            </a:r>
            <a:r>
              <a:rPr lang="zh-CN" altLang="en-US" dirty="0"/>
              <a:t>的侯选位置为</a:t>
            </a:r>
            <a:r>
              <a:rPr lang="en-US" altLang="zh-CN" dirty="0"/>
              <a:t>T1(0)</a:t>
            </a:r>
            <a:r>
              <a:rPr lang="zh-CN" altLang="en-US" dirty="0"/>
              <a:t>和</a:t>
            </a:r>
            <a:r>
              <a:rPr lang="en-US" altLang="zh-CN" dirty="0"/>
              <a:t>T2(1),</a:t>
            </a:r>
            <a:r>
              <a:rPr lang="zh-CN" altLang="en-US" dirty="0"/>
              <a:t>将</a:t>
            </a:r>
            <a:r>
              <a:rPr lang="en-US" altLang="zh-CN" dirty="0"/>
              <a:t>b</a:t>
            </a:r>
            <a:r>
              <a:rPr lang="zh-CN" altLang="en-US" dirty="0"/>
              <a:t>踢出，</a:t>
            </a:r>
            <a:r>
              <a:rPr lang="en-US" altLang="zh-CN" dirty="0"/>
              <a:t>a</a:t>
            </a:r>
            <a:r>
              <a:rPr lang="zh-CN" altLang="en-US" dirty="0"/>
              <a:t>进入</a:t>
            </a:r>
            <a:r>
              <a:rPr lang="en-US" altLang="zh-CN" dirty="0"/>
              <a:t>T2(1),</a:t>
            </a:r>
            <a:r>
              <a:rPr lang="zh-CN" altLang="en-US" dirty="0"/>
              <a:t>依次</a:t>
            </a:r>
            <a:r>
              <a:rPr lang="en-US" altLang="zh-CN" dirty="0"/>
              <a:t>b</a:t>
            </a:r>
            <a:r>
              <a:rPr lang="zh-CN" altLang="en-US" dirty="0"/>
              <a:t>把</a:t>
            </a:r>
            <a:r>
              <a:rPr lang="en-US" altLang="zh-CN" dirty="0"/>
              <a:t>c</a:t>
            </a:r>
            <a:r>
              <a:rPr lang="zh-CN" altLang="en-US" dirty="0"/>
              <a:t>踢出，最后</a:t>
            </a:r>
            <a:r>
              <a:rPr lang="en-US" altLang="zh-CN" dirty="0"/>
              <a:t>c</a:t>
            </a:r>
            <a:r>
              <a:rPr lang="zh-CN" altLang="en-US" dirty="0"/>
              <a:t>进入</a:t>
            </a:r>
            <a:r>
              <a:rPr lang="en-US" altLang="zh-CN" dirty="0"/>
              <a:t>T2(3)</a:t>
            </a:r>
            <a:r>
              <a:rPr lang="zh-CN" altLang="en-US" dirty="0"/>
              <a:t>。此时踢出数为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E784BB-884E-4260-A3BB-2BD0F3F8E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287" y="1725330"/>
            <a:ext cx="342857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6249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833</TotalTime>
  <Words>2696</Words>
  <Application>Microsoft Office PowerPoint</Application>
  <PresentationFormat>宽屏</PresentationFormat>
  <Paragraphs>137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等线</vt:lpstr>
      <vt:lpstr>方正姚体</vt:lpstr>
      <vt:lpstr>华文新魏</vt:lpstr>
      <vt:lpstr>Arial</vt:lpstr>
      <vt:lpstr>Trebuchet MS</vt:lpstr>
      <vt:lpstr>Wingdings 3</vt:lpstr>
      <vt:lpstr>平面</vt:lpstr>
      <vt:lpstr>数据中心课程报告</vt:lpstr>
      <vt:lpstr>        SmartCuckoo: A Fast and Cost-Efﬁcient Hashing Index Scheme for Cloud Storage Systems</vt:lpstr>
      <vt:lpstr>背景介绍：</vt:lpstr>
      <vt:lpstr>PowerPoint 演示文稿</vt:lpstr>
      <vt:lpstr>So, how do we face the Challenges ?</vt:lpstr>
      <vt:lpstr>What is a Cuckoo Hashing ？</vt:lpstr>
      <vt:lpstr>PowerPoint 演示文稿</vt:lpstr>
      <vt:lpstr>第一种情形：</vt:lpstr>
      <vt:lpstr>第二种情形：</vt:lpstr>
      <vt:lpstr>第三种情形：</vt:lpstr>
      <vt:lpstr>Cuckoo Hashing的缺陷：</vt:lpstr>
      <vt:lpstr>How to resolve the challenges in Cuckoo Hashing?</vt:lpstr>
      <vt:lpstr>But at first, you need some knowledge about Pseudoforest Theory</vt:lpstr>
      <vt:lpstr>That is not enough, in order to clarify the scheme ,we have to define a graph named Maximal Directed Pseudoforest.</vt:lpstr>
      <vt:lpstr>Try to transform the Cuckoo Hashing into a directed Pseudoforest. </vt:lpstr>
      <vt:lpstr>So , we can find that when a Cuckoo Hashing is transformed into a directed graph.</vt:lpstr>
      <vt:lpstr>The SmartCuckoo Design</vt:lpstr>
      <vt:lpstr>The Directed Pseudoforest Subgraph</vt:lpstr>
      <vt:lpstr>PowerPoint 演示文稿</vt:lpstr>
      <vt:lpstr>Three Cases of Item Insertions</vt:lpstr>
      <vt:lpstr>Case V+0</vt:lpstr>
      <vt:lpstr>PowerPoint 演示文稿</vt:lpstr>
      <vt:lpstr>Case V+0</vt:lpstr>
      <vt:lpstr>Case V+0</vt:lpstr>
      <vt:lpstr>Case V+0</vt:lpstr>
      <vt:lpstr>Case V + 1</vt:lpstr>
      <vt:lpstr>Case V+2</vt:lpstr>
      <vt:lpstr>Predetermination of An Endless Loop</vt:lpstr>
      <vt:lpstr>How to determine a maximal subgraphs</vt:lpstr>
      <vt:lpstr>The three cases of predetermination</vt:lpstr>
      <vt:lpstr>pseudocode</vt:lpstr>
      <vt:lpstr>pseudocode</vt:lpstr>
      <vt:lpstr>pseudocode</vt:lpstr>
      <vt:lpstr>Deletion</vt:lpstr>
      <vt:lpstr>Three tests and efficiency analyse</vt:lpstr>
      <vt:lpstr>Result and analyse：Insertion</vt:lpstr>
      <vt:lpstr>Result and analyse: Insertion</vt:lpstr>
      <vt:lpstr>Result and analyse: Insertion</vt:lpstr>
      <vt:lpstr>Result and analyse: Lookup</vt:lpstr>
      <vt:lpstr>Result and analyse: Lookup</vt:lpstr>
      <vt:lpstr>Result and analyse: Lookup</vt:lpstr>
      <vt:lpstr>Result and analyse:Mixed Queries</vt:lpstr>
      <vt:lpstr>Related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数据中心课程报告</dc:title>
  <dc:creator>31409</dc:creator>
  <cp:lastModifiedBy>31409</cp:lastModifiedBy>
  <cp:revision>52</cp:revision>
  <dcterms:created xsi:type="dcterms:W3CDTF">2017-10-24T01:13:26Z</dcterms:created>
  <dcterms:modified xsi:type="dcterms:W3CDTF">2017-10-25T06:47:00Z</dcterms:modified>
</cp:coreProperties>
</file>