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86" r:id="rId4"/>
    <p:sldId id="287" r:id="rId5"/>
    <p:sldId id="288" r:id="rId6"/>
    <p:sldId id="289" r:id="rId7"/>
    <p:sldId id="290" r:id="rId8"/>
    <p:sldId id="313" r:id="rId9"/>
    <p:sldId id="311" r:id="rId10"/>
    <p:sldId id="310" r:id="rId11"/>
    <p:sldId id="312" r:id="rId12"/>
    <p:sldId id="314" r:id="rId13"/>
    <p:sldId id="315" r:id="rId14"/>
    <p:sldId id="316" r:id="rId15"/>
    <p:sldId id="317" r:id="rId16"/>
    <p:sldId id="266" r:id="rId17"/>
    <p:sldId id="318" r:id="rId19"/>
    <p:sldId id="319" r:id="rId20"/>
    <p:sldId id="320" r:id="rId21"/>
    <p:sldId id="276" r:id="rId22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EFF7F7"/>
    <a:srgbClr val="DDEFEF"/>
    <a:srgbClr val="DDFEFF"/>
    <a:srgbClr val="CCECFF"/>
    <a:srgbClr val="2B166E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24"/>
    <p:restoredTop sz="94660"/>
  </p:normalViewPr>
  <p:slideViewPr>
    <p:cSldViewPr showGuides="1">
      <p:cViewPr varScale="1">
        <p:scale>
          <a:sx n="106" d="100"/>
          <a:sy n="106" d="100"/>
        </p:scale>
        <p:origin x="-96" y="-186"/>
      </p:cViewPr>
      <p:guideLst>
        <p:guide orient="horz" pos="2181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120" name="对象 3119"/>
          <p:cNvGraphicFramePr/>
          <p:nvPr userDrawn="1"/>
        </p:nvGraphicFramePr>
        <p:xfrm>
          <a:off x="7261225" y="0"/>
          <a:ext cx="9779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905000" imgH="2006600" progId="Photoshop.Image.7">
                  <p:embed/>
                </p:oleObj>
              </mc:Choice>
              <mc:Fallback>
                <p:oleObj name="" r:id="rId3" imgW="1905000" imgH="2006600" progId="Photoshop.Image.7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61225" y="0"/>
                        <a:ext cx="977900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1" name="对象 3120"/>
          <p:cNvGraphicFramePr/>
          <p:nvPr userDrawn="1"/>
        </p:nvGraphicFramePr>
        <p:xfrm>
          <a:off x="8243888" y="0"/>
          <a:ext cx="9001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1524000" imgH="1676400" progId="Photoshop.Image.7">
                  <p:embed/>
                </p:oleObj>
              </mc:Choice>
              <mc:Fallback>
                <p:oleObj name="" r:id="rId5" imgW="1524000" imgH="1676400" progId="Photoshop.Image.7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43888" y="0"/>
                        <a:ext cx="900112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标题 3073"/>
          <p:cNvSpPr>
            <a:spLocks noGrp="1"/>
          </p:cNvSpPr>
          <p:nvPr>
            <p:ph type="ctrTitle" hasCustomPrompt="1"/>
          </p:nvPr>
        </p:nvSpPr>
        <p:spPr>
          <a:xfrm>
            <a:off x="381000" y="3048000"/>
            <a:ext cx="8229600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defRPr sz="4000"/>
            </a:lvl1pPr>
          </a:lstStyle>
          <a:p>
            <a:pPr lvl="0"/>
            <a:r>
              <a:rPr lang="en-US" altLang="zh-CN" dirty="0"/>
              <a:t>Click to edit Master title </a:t>
            </a:r>
            <a:br>
              <a:rPr lang="en-US" altLang="zh-CN" dirty="0"/>
            </a:br>
            <a:r>
              <a:rPr lang="en-US" altLang="zh-CN" dirty="0"/>
              <a:t>style</a:t>
            </a:r>
            <a:endParaRPr lang="en-US" altLang="zh-CN" dirty="0"/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2209800" y="4038600"/>
            <a:ext cx="6400800" cy="533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r">
              <a:buNone/>
              <a:defRPr sz="2400" b="0">
                <a:solidFill>
                  <a:schemeClr val="tx1"/>
                </a:solidFill>
              </a:defRPr>
            </a:lvl1pPr>
            <a:lvl2pPr marL="457200" lvl="1" indent="0" algn="ctr">
              <a:buNone/>
              <a:defRPr sz="2400" b="0">
                <a:solidFill>
                  <a:schemeClr val="tx1"/>
                </a:solidFill>
              </a:defRPr>
            </a:lvl2pPr>
            <a:lvl3pPr marL="914400" lvl="2" indent="0" algn="ctr">
              <a:buNone/>
              <a:defRPr sz="2400" b="0">
                <a:solidFill>
                  <a:schemeClr val="tx1"/>
                </a:solidFill>
              </a:defRPr>
            </a:lvl3pPr>
            <a:lvl4pPr marL="1371600" lvl="3" indent="0" algn="ctr">
              <a:buNone/>
              <a:defRPr sz="2400" b="0">
                <a:solidFill>
                  <a:schemeClr val="tx1"/>
                </a:solidFill>
              </a:defRPr>
            </a:lvl4pPr>
            <a:lvl5pPr marL="1828800" lvl="4" indent="0" algn="ctr">
              <a:buNone/>
              <a:defRPr sz="2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3122" name="文本框 3121"/>
          <p:cNvSpPr txBox="1"/>
          <p:nvPr userDrawn="1"/>
        </p:nvSpPr>
        <p:spPr>
          <a:xfrm>
            <a:off x="304800" y="304800"/>
            <a:ext cx="9842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2000" b="1">
                <a:solidFill>
                  <a:schemeClr val="bg1"/>
                </a:solidFill>
                <a:latin typeface="Verdana" panose="020B0604030504040204" pitchFamily="34" charset="0"/>
              </a:rPr>
              <a:t>LOGO</a:t>
            </a:r>
            <a:endParaRPr lang="en-US" altLang="zh-CN" sz="2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123" name="矩形 3122"/>
          <p:cNvSpPr/>
          <p:nvPr userDrawn="1"/>
        </p:nvSpPr>
        <p:spPr>
          <a:xfrm>
            <a:off x="7956550" y="2565400"/>
            <a:ext cx="144463" cy="142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124" name="矩形 3123"/>
          <p:cNvSpPr/>
          <p:nvPr userDrawn="1"/>
        </p:nvSpPr>
        <p:spPr>
          <a:xfrm>
            <a:off x="8237538" y="2565400"/>
            <a:ext cx="144462" cy="142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125" name="矩形 3124"/>
          <p:cNvSpPr/>
          <p:nvPr userDrawn="1"/>
        </p:nvSpPr>
        <p:spPr>
          <a:xfrm>
            <a:off x="8542338" y="2565400"/>
            <a:ext cx="144462" cy="142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126" name="矩形 3125"/>
          <p:cNvSpPr/>
          <p:nvPr userDrawn="1"/>
        </p:nvSpPr>
        <p:spPr>
          <a:xfrm>
            <a:off x="8839200" y="2565400"/>
            <a:ext cx="144463" cy="142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6126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52930" cy="6126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1143000"/>
            <a:ext cx="3435096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1704" y="1143000"/>
            <a:ext cx="3435096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vmlDrawing" Target="../drawings/vmlDrawing2.vml"/><Relationship Id="rId17" Type="http://schemas.openxmlformats.org/officeDocument/2006/relationships/image" Target="../media/image3.png"/><Relationship Id="rId16" Type="http://schemas.openxmlformats.org/officeDocument/2006/relationships/oleObject" Target="../embeddings/oleObject4.bin"/><Relationship Id="rId15" Type="http://schemas.openxmlformats.org/officeDocument/2006/relationships/image" Target="../media/image2.png"/><Relationship Id="rId14" Type="http://schemas.openxmlformats.org/officeDocument/2006/relationships/oleObject" Target="../embeddings/oleObject3.bin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68" name="矩形 1067"/>
          <p:cNvSpPr/>
          <p:nvPr userDrawn="1"/>
        </p:nvSpPr>
        <p:spPr>
          <a:xfrm>
            <a:off x="0" y="0"/>
            <a:ext cx="9144000" cy="98107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069" name="对象 1068"/>
          <p:cNvGraphicFramePr/>
          <p:nvPr userDrawn="1"/>
        </p:nvGraphicFramePr>
        <p:xfrm>
          <a:off x="7261225" y="3175"/>
          <a:ext cx="9779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4" imgW="1905000" imgH="2006600" progId="Photoshop.Image.7">
                  <p:embed/>
                </p:oleObj>
              </mc:Choice>
              <mc:Fallback>
                <p:oleObj name="" r:id="rId14" imgW="1905000" imgH="2006600" progId="Photoshop.Image.7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261225" y="3175"/>
                        <a:ext cx="977900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0" name="对象 1069"/>
          <p:cNvGraphicFramePr/>
          <p:nvPr userDrawn="1"/>
        </p:nvGraphicFramePr>
        <p:xfrm>
          <a:off x="8243888" y="3175"/>
          <a:ext cx="9001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6" imgW="1524000" imgH="1676400" progId="Photoshop.Image.7">
                  <p:embed/>
                </p:oleObj>
              </mc:Choice>
              <mc:Fallback>
                <p:oleObj name="" r:id="rId16" imgW="1524000" imgH="1676400" progId="Photoshop.Image.7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243888" y="3175"/>
                        <a:ext cx="900112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1676400" y="1143000"/>
            <a:ext cx="7010400" cy="5181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510338"/>
            <a:ext cx="2438400" cy="2714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00" b="1"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5943600" y="6488113"/>
            <a:ext cx="2895600" cy="2984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b="1"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3276600" y="6480175"/>
            <a:ext cx="2133600" cy="2921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1">
                <a:latin typeface="Verdan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198438"/>
            <a:ext cx="5791200" cy="5635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71" name="直接连接符 1070"/>
          <p:cNvSpPr/>
          <p:nvPr userDrawn="1"/>
        </p:nvSpPr>
        <p:spPr>
          <a:xfrm>
            <a:off x="425450" y="6524625"/>
            <a:ext cx="83534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i="0" u="none" kern="1200" baseline="0">
          <a:solidFill>
            <a:schemeClr val="accent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2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-113665" y="1863090"/>
            <a:ext cx="9371330" cy="1473835"/>
          </a:xfrm>
        </p:spPr>
        <p:txBody>
          <a:bodyPr anchor="ctr"/>
          <a:p>
            <a:pPr algn="ctr" defTabSz="914400">
              <a:buSzPct val="100000"/>
            </a:pPr>
            <a:r>
              <a:rPr lang="en-US" altLang="zh-CN" sz="3200" kern="1200" baseline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</a:rPr>
              <a:t>Popularity Prediction of Facenook Videos for Higher Quality Stream</a:t>
            </a:r>
            <a:endParaRPr lang="en-US" altLang="zh-CN" sz="3200" kern="1200" baseline="0">
              <a:solidFill>
                <a:schemeClr val="tx1">
                  <a:lumMod val="50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737995" y="4170045"/>
            <a:ext cx="6263640" cy="1245235"/>
          </a:xfrm>
        </p:spPr>
        <p:txBody>
          <a:bodyPr anchor="t"/>
          <a:p>
            <a:pPr algn="ctr" defTabSz="914400">
              <a:buSzPct val="100000"/>
            </a:pPr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为获得更高质量的视频流，对</a:t>
            </a:r>
            <a:r>
              <a:rPr lang="en-US" altLang="zh-CN" kern="1200" baseline="0">
                <a:latin typeface="Verdana" panose="020B0604030504040204" pitchFamily="34" charset="0"/>
                <a:ea typeface="宋体" panose="02010600030101010101" pitchFamily="2" charset="-122"/>
              </a:rPr>
              <a:t>Facebook</a:t>
            </a:r>
            <a:r>
              <a:rPr lang="zh-CN" altLang="en-US" kern="1200" baseline="0">
                <a:latin typeface="Verdana" panose="020B0604030504040204" pitchFamily="34" charset="0"/>
                <a:ea typeface="宋体" panose="02010600030101010101" pitchFamily="2" charset="-122"/>
              </a:rPr>
              <a:t>上</a:t>
            </a:r>
            <a:endParaRPr lang="zh-CN" altLang="en-US" kern="1200" baseline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 defTabSz="914400">
              <a:buSzPct val="100000"/>
            </a:pPr>
            <a:r>
              <a:rPr lang="zh-CN" altLang="en-US" kern="1200" baseline="0">
                <a:latin typeface="Verdana" panose="020B0604030504040204" pitchFamily="34" charset="0"/>
                <a:ea typeface="宋体" panose="02010600030101010101" pitchFamily="2" charset="-122"/>
              </a:rPr>
              <a:t>视频的受欢迎度进行预测</a:t>
            </a:r>
            <a:endParaRPr lang="zh-CN" altLang="en-US" kern="1200" baseline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5350" y="3175"/>
            <a:ext cx="1899285" cy="10242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CHESS Algorithm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030" y="1278890"/>
            <a:ext cx="8409305" cy="52095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560445" y="2957195"/>
            <a:ext cx="1113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Stateful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560445" y="5191125"/>
            <a:ext cx="1023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Stateless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299460" y="1953260"/>
            <a:ext cx="416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the 2-layer NN with100 hidden nodes 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CHESS Algorithm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230120" y="1241425"/>
            <a:ext cx="46837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Online Model Update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917575" y="2007235"/>
            <a:ext cx="80949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ea typeface="宋体" panose="02010600030101010101" pitchFamily="2" charset="-122"/>
              </a:rPr>
              <a:t>training examples</a:t>
            </a:r>
            <a:r>
              <a:rPr lang="zh-CN" altLang="en-US" sz="2000">
                <a:ea typeface="宋体" panose="02010600030101010101" pitchFamily="2" charset="-122"/>
              </a:rPr>
              <a:t>：</a:t>
            </a:r>
            <a:endParaRPr lang="zh-CN" altLang="en-US" sz="2000">
              <a:ea typeface="宋体" panose="02010600030101010101" pitchFamily="2" charset="-122"/>
            </a:endParaRPr>
          </a:p>
          <a:p>
            <a:r>
              <a:rPr lang="zh-CN" altLang="en-US" sz="2000">
                <a:ea typeface="宋体" panose="02010600030101010101" pitchFamily="2" charset="-122"/>
              </a:rPr>
              <a:t>           </a:t>
            </a:r>
            <a:r>
              <a:rPr lang="en-US" altLang="zh-CN" sz="2000">
                <a:ea typeface="宋体" panose="02010600030101010101" pitchFamily="2" charset="-122"/>
              </a:rPr>
              <a:t>full future watch time is unknown;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           use an example queue to approximate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          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           when accessed:into the queue;evicted:become a training data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zh-CN" altLang="en-US" sz="2000">
                <a:ea typeface="宋体" panose="02010600030101010101" pitchFamily="2" charset="-122"/>
              </a:rPr>
              <a:t>            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67485" y="4189095"/>
            <a:ext cx="73844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>
                    <a:lumMod val="60000"/>
                    <a:lumOff val="40000"/>
                  </a:schemeClr>
                </a:solidFill>
              </a:rPr>
              <a:t>two parameters to minimize the memory and CPU overhead:</a:t>
            </a:r>
            <a:endParaRPr lang="en-US" altLang="zh-CN" sz="200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</a:t>
            </a:r>
            <a:endParaRPr lang="en-US" altLang="zh-CN" sz="200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 prediction herizion</a:t>
            </a:r>
            <a:r>
              <a:rPr lang="zh-CN" altLang="en-US" sz="2000">
                <a:solidFill>
                  <a:schemeClr val="tx1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000">
                <a:solidFill>
                  <a:schemeClr val="tx1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example distance</a:t>
            </a:r>
            <a:endParaRPr lang="en-US" altLang="zh-CN" sz="2000">
              <a:solidFill>
                <a:schemeClr val="tx1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8755"/>
            <a:ext cx="6916420" cy="563245"/>
          </a:xfrm>
        </p:spPr>
        <p:txBody>
          <a:bodyPr/>
          <a:p>
            <a:r>
              <a:rPr lang="en-US" altLang="zh-CN"/>
              <a:t>CHESSVPS Implementation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20" y="1458595"/>
            <a:ext cx="5045075" cy="28409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43600" y="1458595"/>
            <a:ext cx="28219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1.Ingesting  Access Logs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2.Queryin for Additional            Features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3.Making and Serving Predictions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4.Updating the Model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123950" y="4476115"/>
            <a:ext cx="72859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3.enery 10 minutes,workers sort the his 10 million videos,</a:t>
            </a:r>
            <a:endParaRPr lang="en-US" altLang="zh-CN"/>
          </a:p>
          <a:p>
            <a:r>
              <a:rPr lang="en-US" altLang="zh-CN"/>
              <a:t>   then an aggregator sorts the top 1 million and broadcasts.</a:t>
            </a:r>
            <a:endParaRPr lang="en-US" altLang="zh-CN"/>
          </a:p>
          <a:p>
            <a:r>
              <a:rPr lang="en-US" altLang="zh-CN"/>
              <a:t>   Once an aggregator has the top 1 million predictions from all 8     workers ,it merges and sorts them,the result is used for services in the next 10 minutes.</a:t>
            </a:r>
            <a:endParaRPr lang="en-US" altLang="zh-CN"/>
          </a:p>
          <a:p>
            <a:r>
              <a:rPr lang="en-US" altLang="zh-CN"/>
              <a:t>4. Each video has 12 stateless and 7 stateful features,.~44GB in total </a:t>
            </a:r>
            <a:endParaRPr lang="en-US" altLang="zh-CN"/>
          </a:p>
          <a:p>
            <a:r>
              <a:rPr lang="en-US" altLang="zh-CN"/>
              <a:t>  </a:t>
            </a:r>
            <a:endParaRPr lang="en-US" altLang="zh-CN"/>
          </a:p>
          <a:p>
            <a:r>
              <a:rPr lang="en-US" altLang="zh-CN"/>
              <a:t>   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Evaluation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305" y="2369185"/>
            <a:ext cx="7647940" cy="29375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16305" y="1525270"/>
            <a:ext cx="3413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Predictors</a:t>
            </a:r>
            <a:endParaRPr lang="en-US" altLang="zh-CN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Evalution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57200" y="1357630"/>
            <a:ext cx="6396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Experimental Methods and Workload</a:t>
            </a:r>
            <a:endParaRPr lang="en-US" altLang="zh-CN" sz="2800"/>
          </a:p>
        </p:txBody>
      </p:sp>
      <p:grpSp>
        <p:nvGrpSpPr>
          <p:cNvPr id="70697" name="组合 70696"/>
          <p:cNvGrpSpPr/>
          <p:nvPr/>
        </p:nvGrpSpPr>
        <p:grpSpPr>
          <a:xfrm>
            <a:off x="914400" y="2360930"/>
            <a:ext cx="7759700" cy="4127500"/>
            <a:chOff x="768" y="1152"/>
            <a:chExt cx="4888" cy="2592"/>
          </a:xfrm>
        </p:grpSpPr>
        <p:sp>
          <p:nvSpPr>
            <p:cNvPr id="70658" name="圆角矩形 70657"/>
            <p:cNvSpPr/>
            <p:nvPr/>
          </p:nvSpPr>
          <p:spPr>
            <a:xfrm>
              <a:off x="2345" y="2304"/>
              <a:ext cx="1159" cy="1440"/>
            </a:xfrm>
            <a:prstGeom prst="roundRect">
              <a:avLst>
                <a:gd name="adj" fmla="val 13745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p>
              <a:pPr eaLnBrk="0" hangingPunct="0"/>
              <a:r>
                <a:rPr lang="en-US" altLang="zh-CN" sz="1400">
                  <a:latin typeface="Verdana" panose="020B0604030504040204" pitchFamily="34" charset="0"/>
                </a:rPr>
                <a:t>t</a:t>
              </a:r>
              <a:endParaRPr lang="en-US" altLang="zh-CN" sz="1400">
                <a:latin typeface="Verdana" panose="020B0604030504040204" pitchFamily="34" charset="0"/>
              </a:endParaRPr>
            </a:p>
          </p:txBody>
        </p:sp>
        <p:sp>
          <p:nvSpPr>
            <p:cNvPr id="70659" name="圆角矩形 70658"/>
            <p:cNvSpPr/>
            <p:nvPr/>
          </p:nvSpPr>
          <p:spPr>
            <a:xfrm>
              <a:off x="768" y="2304"/>
              <a:ext cx="1152" cy="1440"/>
            </a:xfrm>
            <a:prstGeom prst="roundRect">
              <a:avLst>
                <a:gd name="adj" fmla="val 13745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p>
              <a:pPr eaLnBrk="0" hangingPunct="0"/>
              <a:endParaRPr lang="en-US" altLang="zh-CN" sz="1400">
                <a:latin typeface="Verdana" panose="020B0604030504040204" pitchFamily="34" charset="0"/>
              </a:endParaRPr>
            </a:p>
          </p:txBody>
        </p:sp>
        <p:sp>
          <p:nvSpPr>
            <p:cNvPr id="70660" name="圆角矩形 70659"/>
            <p:cNvSpPr/>
            <p:nvPr/>
          </p:nvSpPr>
          <p:spPr>
            <a:xfrm>
              <a:off x="3936" y="2304"/>
              <a:ext cx="1104" cy="1440"/>
            </a:xfrm>
            <a:prstGeom prst="roundRect">
              <a:avLst>
                <a:gd name="adj" fmla="val 13745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p>
              <a:pPr eaLnBrk="0" hangingPunct="0"/>
              <a:endParaRPr lang="en-US" altLang="zh-CN" sz="1400">
                <a:latin typeface="Verdana" panose="020B0604030504040204" pitchFamily="34" charset="0"/>
              </a:endParaRPr>
            </a:p>
          </p:txBody>
        </p:sp>
        <p:sp>
          <p:nvSpPr>
            <p:cNvPr id="70662" name="燕尾形 70661"/>
            <p:cNvSpPr/>
            <p:nvPr/>
          </p:nvSpPr>
          <p:spPr>
            <a:xfrm>
              <a:off x="1985" y="1545"/>
              <a:ext cx="252" cy="283"/>
            </a:xfrm>
            <a:prstGeom prst="chevron">
              <a:avLst>
                <a:gd name="adj" fmla="val 52513"/>
              </a:avLst>
            </a:prstGeom>
            <a:solidFill>
              <a:schemeClr val="accent1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63" name="燕尾形 70662"/>
            <p:cNvSpPr/>
            <p:nvPr/>
          </p:nvSpPr>
          <p:spPr>
            <a:xfrm>
              <a:off x="3536" y="1545"/>
              <a:ext cx="251" cy="283"/>
            </a:xfrm>
            <a:prstGeom prst="chevron">
              <a:avLst>
                <a:gd name="adj" fmla="val 52513"/>
              </a:avLst>
            </a:prstGeom>
            <a:solidFill>
              <a:schemeClr val="hlink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64" name="椭圆 70663"/>
            <p:cNvSpPr/>
            <p:nvPr/>
          </p:nvSpPr>
          <p:spPr>
            <a:xfrm>
              <a:off x="3919" y="115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  <a:tileRect/>
            </a:gradFill>
            <a:ln w="381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65" name="椭圆 70664"/>
            <p:cNvSpPr/>
            <p:nvPr/>
          </p:nvSpPr>
          <p:spPr>
            <a:xfrm>
              <a:off x="3919" y="115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  <a:tileRect/>
            </a:gradFill>
            <a:ln w="381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66" name="椭圆 70665"/>
            <p:cNvSpPr/>
            <p:nvPr/>
          </p:nvSpPr>
          <p:spPr>
            <a:xfrm>
              <a:off x="3989" y="1225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  <a:tileRect/>
            </a:gradFill>
            <a:ln w="381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67" name="椭圆 70666"/>
            <p:cNvSpPr/>
            <p:nvPr/>
          </p:nvSpPr>
          <p:spPr>
            <a:xfrm>
              <a:off x="4005" y="1230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  <a:tileRect/>
            </a:gradFill>
            <a:ln w="381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68" name="椭圆 70667"/>
            <p:cNvSpPr/>
            <p:nvPr/>
          </p:nvSpPr>
          <p:spPr>
            <a:xfrm>
              <a:off x="4039" y="1270"/>
              <a:ext cx="841" cy="832"/>
            </a:xfrm>
            <a:prstGeom prst="ellipse">
              <a:avLst/>
            </a:prstGeom>
            <a:solidFill>
              <a:srgbClr val="333333"/>
            </a:solidFill>
            <a:ln w="381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69" name="椭圆 70668"/>
            <p:cNvSpPr/>
            <p:nvPr/>
          </p:nvSpPr>
          <p:spPr>
            <a:xfrm>
              <a:off x="816" y="1152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  <a:tileRect/>
            </a:gradFill>
            <a:ln w="381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70" name="椭圆 70669"/>
            <p:cNvSpPr/>
            <p:nvPr/>
          </p:nvSpPr>
          <p:spPr>
            <a:xfrm>
              <a:off x="816" y="1152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  <a:tileRect/>
            </a:gradFill>
            <a:ln w="381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71" name="椭圆 70670"/>
            <p:cNvSpPr/>
            <p:nvPr/>
          </p:nvSpPr>
          <p:spPr>
            <a:xfrm>
              <a:off x="886" y="1221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  <a:tileRect/>
            </a:gradFill>
            <a:ln w="381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72" name="椭圆 70671"/>
            <p:cNvSpPr/>
            <p:nvPr/>
          </p:nvSpPr>
          <p:spPr>
            <a:xfrm>
              <a:off x="887" y="1223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  <a:tileRect/>
            </a:gradFill>
            <a:ln w="381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73" name="椭圆 70672"/>
            <p:cNvSpPr/>
            <p:nvPr/>
          </p:nvSpPr>
          <p:spPr>
            <a:xfrm>
              <a:off x="933" y="1268"/>
              <a:ext cx="840" cy="832"/>
            </a:xfrm>
            <a:prstGeom prst="ellipse">
              <a:avLst/>
            </a:prstGeom>
            <a:solidFill>
              <a:srgbClr val="333333"/>
            </a:solidFill>
            <a:ln w="38100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70674" name="组合 70673"/>
            <p:cNvGrpSpPr/>
            <p:nvPr/>
          </p:nvGrpSpPr>
          <p:grpSpPr>
            <a:xfrm>
              <a:off x="946" y="1280"/>
              <a:ext cx="813" cy="805"/>
              <a:chOff x="4166" y="1706"/>
              <a:chExt cx="1252" cy="1252"/>
            </a:xfrm>
          </p:grpSpPr>
          <p:sp>
            <p:nvSpPr>
              <p:cNvPr id="70675" name="椭圆 70674"/>
              <p:cNvSpPr/>
              <p:nvPr/>
            </p:nvSpPr>
            <p:spPr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0676" name="椭圆 70675"/>
              <p:cNvSpPr/>
              <p:nvPr/>
            </p:nvSpPr>
            <p:spPr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0677" name="椭圆 70676"/>
              <p:cNvSpPr/>
              <p:nvPr/>
            </p:nvSpPr>
            <p:spPr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0678" name="椭圆 70677"/>
              <p:cNvSpPr/>
              <p:nvPr/>
            </p:nvSpPr>
            <p:spPr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70679" name="椭圆 70678"/>
            <p:cNvSpPr/>
            <p:nvPr/>
          </p:nvSpPr>
          <p:spPr>
            <a:xfrm>
              <a:off x="2368" y="115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  <a:tileRect/>
            </a:gradFill>
            <a:ln w="381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80" name="椭圆 70679"/>
            <p:cNvSpPr/>
            <p:nvPr/>
          </p:nvSpPr>
          <p:spPr>
            <a:xfrm>
              <a:off x="2368" y="115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  <a:tileRect/>
            </a:gradFill>
            <a:ln w="381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81" name="椭圆 70680"/>
            <p:cNvSpPr/>
            <p:nvPr/>
          </p:nvSpPr>
          <p:spPr>
            <a:xfrm>
              <a:off x="2438" y="1225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  <a:tileRect/>
            </a:gradFill>
            <a:ln w="381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82" name="椭圆 70681"/>
            <p:cNvSpPr/>
            <p:nvPr/>
          </p:nvSpPr>
          <p:spPr>
            <a:xfrm>
              <a:off x="2439" y="1226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  <a:tileRect/>
            </a:gradFill>
            <a:ln w="381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83" name="椭圆 70682"/>
            <p:cNvSpPr/>
            <p:nvPr/>
          </p:nvSpPr>
          <p:spPr>
            <a:xfrm>
              <a:off x="2484" y="1270"/>
              <a:ext cx="840" cy="832"/>
            </a:xfrm>
            <a:prstGeom prst="ellipse">
              <a:avLst/>
            </a:prstGeom>
            <a:solidFill>
              <a:srgbClr val="333333"/>
            </a:solidFill>
            <a:ln w="38100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70684" name="组合 70683"/>
            <p:cNvGrpSpPr/>
            <p:nvPr/>
          </p:nvGrpSpPr>
          <p:grpSpPr>
            <a:xfrm>
              <a:off x="2176" y="1280"/>
              <a:ext cx="1420" cy="805"/>
              <a:chOff x="3670" y="1706"/>
              <a:chExt cx="2186" cy="1252"/>
            </a:xfrm>
          </p:grpSpPr>
          <p:sp>
            <p:nvSpPr>
              <p:cNvPr id="70685" name="椭圆 70684"/>
              <p:cNvSpPr/>
              <p:nvPr/>
            </p:nvSpPr>
            <p:spPr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0686" name="椭圆 70685"/>
              <p:cNvSpPr/>
              <p:nvPr/>
            </p:nvSpPr>
            <p:spPr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0687" name="椭圆 70686"/>
              <p:cNvSpPr/>
              <p:nvPr/>
            </p:nvSpPr>
            <p:spPr>
              <a:xfrm>
                <a:off x="3670" y="1713"/>
                <a:ext cx="2186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0688" name="椭圆 70687"/>
              <p:cNvSpPr/>
              <p:nvPr/>
            </p:nvSpPr>
            <p:spPr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70689" name="组合 70688"/>
            <p:cNvGrpSpPr/>
            <p:nvPr/>
          </p:nvGrpSpPr>
          <p:grpSpPr>
            <a:xfrm>
              <a:off x="4054" y="1280"/>
              <a:ext cx="814" cy="805"/>
              <a:chOff x="4166" y="1706"/>
              <a:chExt cx="1252" cy="1252"/>
            </a:xfrm>
          </p:grpSpPr>
          <p:sp>
            <p:nvSpPr>
              <p:cNvPr id="70690" name="椭圆 70689"/>
              <p:cNvSpPr/>
              <p:nvPr/>
            </p:nvSpPr>
            <p:spPr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0691" name="椭圆 70690"/>
              <p:cNvSpPr/>
              <p:nvPr/>
            </p:nvSpPr>
            <p:spPr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0692" name="椭圆 70691"/>
              <p:cNvSpPr/>
              <p:nvPr/>
            </p:nvSpPr>
            <p:spPr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0693" name="椭圆 70692"/>
              <p:cNvSpPr/>
              <p:nvPr/>
            </p:nvSpPr>
            <p:spPr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70694" name="文本框 70693"/>
            <p:cNvSpPr txBox="1"/>
            <p:nvPr/>
          </p:nvSpPr>
          <p:spPr>
            <a:xfrm>
              <a:off x="768" y="1387"/>
              <a:ext cx="1282" cy="5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</a:rPr>
                <a:t>Single</a:t>
              </a:r>
              <a:endParaRPr lang="en-US" altLang="zh-CN" sz="2400">
                <a:solidFill>
                  <a:srgbClr val="000000"/>
                </a:solidFill>
              </a:endParaRPr>
            </a:p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</a:rPr>
                <a:t>prediction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70695" name="文本框 70694"/>
            <p:cNvSpPr txBox="1"/>
            <p:nvPr/>
          </p:nvSpPr>
          <p:spPr>
            <a:xfrm>
              <a:off x="1953" y="1514"/>
              <a:ext cx="1943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</a:rPr>
                <a:t>Simulation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70696" name="文本框 70695"/>
            <p:cNvSpPr txBox="1"/>
            <p:nvPr/>
          </p:nvSpPr>
          <p:spPr>
            <a:xfrm>
              <a:off x="3504" y="1431"/>
              <a:ext cx="2152" cy="5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</a:rPr>
                <a:t>Real-time Sampled processing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524510" y="4347845"/>
            <a:ext cx="26022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 35-day trace of video access,comprised of a random sample of 1%of videos during 5 weeks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set a time point 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3463290" y="4342765"/>
            <a:ext cx="20199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same trace,using the whole trace to trace our model,</a:t>
            </a:r>
            <a:endParaRPr lang="en-US" altLang="zh-CN"/>
          </a:p>
          <a:p>
            <a:r>
              <a:rPr lang="en-US" altLang="zh-CN"/>
              <a:t>23+12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5913120" y="4266565"/>
            <a:ext cx="21323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full Facebook video workload</a:t>
            </a:r>
            <a:endParaRPr lang="en-US" altLang="zh-CN"/>
          </a:p>
          <a:p>
            <a:r>
              <a:rPr lang="en-US" altLang="zh-CN"/>
              <a:t>,</a:t>
            </a:r>
            <a:endParaRPr lang="en-US" altLang="zh-CN"/>
          </a:p>
          <a:p>
            <a:r>
              <a:rPr lang="en-US" altLang="zh-CN"/>
              <a:t>a week to warm up and presents the results the next day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61" name="标题 70660"/>
          <p:cNvSpPr>
            <a:spLocks noGrp="1"/>
          </p:cNvSpPr>
          <p:nvPr>
            <p:ph type="title"/>
          </p:nvPr>
        </p:nvSpPr>
        <p:spPr>
          <a:xfrm>
            <a:off x="457200" y="223838"/>
            <a:ext cx="5791200" cy="563562"/>
          </a:xfrm>
        </p:spPr>
        <p:txBody>
          <a:bodyPr anchor="ctr"/>
          <a:p>
            <a:r>
              <a:rPr lang="en-US" altLang="zh-CN"/>
              <a:t>Evalustion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02640" y="1473835"/>
            <a:ext cx="3361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Single Prediction</a:t>
            </a:r>
            <a:endParaRPr lang="en-US" altLang="zh-CN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3280" y="2226945"/>
            <a:ext cx="4182745" cy="28492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29480" y="5238750"/>
            <a:ext cx="3966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二次编码的视频在总视频长度中的占比，代表</a:t>
            </a:r>
            <a:r>
              <a:rPr lang="en-US" altLang="zh-CN"/>
              <a:t>CPU</a:t>
            </a:r>
            <a:r>
              <a:rPr lang="zh-CN" altLang="en-US">
                <a:ea typeface="宋体" panose="02010600030101010101" pitchFamily="2" charset="-122"/>
              </a:rPr>
              <a:t>开销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12260" y="2197100"/>
            <a:ext cx="459740" cy="30607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二次编码视频收看时间占比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9710" y="4560570"/>
            <a:ext cx="39439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>
                    <a:lumMod val="50000"/>
                  </a:schemeClr>
                </a:solidFill>
              </a:rPr>
              <a:t>Conclusion:</a:t>
            </a:r>
            <a:endParaRPr lang="en-US" altLang="zh-CN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50000"/>
                  </a:schemeClr>
                </a:solidFill>
              </a:rPr>
              <a:t>                NN(EDWT) is competitive with SEISMIC-CF;</a:t>
            </a:r>
            <a:endParaRPr lang="en-US" altLang="zh-CN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50000"/>
                  </a:schemeClr>
                </a:solidFill>
              </a:rPr>
              <a:t>                 CHESS provides higher accuracy(40% coverage with 2.0* fewer minutes of video than SEISMIC-CF)</a:t>
            </a:r>
            <a:endParaRPr lang="en-US" altLang="zh-CN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50000"/>
                  </a:schemeClr>
                </a:solidFill>
              </a:rPr>
              <a:t>      </a:t>
            </a:r>
            <a:endParaRPr lang="en-US" altLang="zh-CN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Evalution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37870" y="1461135"/>
            <a:ext cx="3919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Simulation Experiments</a:t>
            </a:r>
            <a:endParaRPr lang="en-US" altLang="zh-CN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0725" y="2275840"/>
            <a:ext cx="4523105" cy="32448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36980" y="4177030"/>
            <a:ext cx="32245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>
                    <a:lumMod val="50000"/>
                  </a:schemeClr>
                </a:solidFill>
              </a:rPr>
              <a:t>Conclusion:</a:t>
            </a:r>
            <a:endParaRPr lang="en-US" altLang="zh-CN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50000"/>
                  </a:schemeClr>
                </a:solidFill>
              </a:rPr>
              <a:t>                  CHESS provides higher accuracy( et. 80% coverage,CHESS-L 2* as many as Clairvoyant-L</a:t>
            </a:r>
            <a:r>
              <a:rPr lang="zh-CN" altLang="en-US">
                <a:solidFill>
                  <a:schemeClr val="tx1">
                    <a:lumMod val="50000"/>
                  </a:schemeClr>
                </a:solidFill>
                <a:ea typeface="宋体" panose="02010600030101010101" pitchFamily="2" charset="-122"/>
              </a:rPr>
              <a:t>，</a:t>
            </a:r>
            <a:r>
              <a:rPr lang="en-US" altLang="zh-CN">
                <a:solidFill>
                  <a:schemeClr val="tx1">
                    <a:lumMod val="50000"/>
                  </a:schemeClr>
                </a:solidFill>
                <a:ea typeface="宋体" panose="02010600030101010101" pitchFamily="2" charset="-122"/>
              </a:rPr>
              <a:t>while Owner-Likes 8*</a:t>
            </a:r>
            <a:r>
              <a:rPr lang="en-US" altLang="zh-CN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altLang="zh-CN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Evaluation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41045" y="1406525"/>
            <a:ext cx="5723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Real-time Sampled Prediction</a:t>
            </a:r>
            <a:endParaRPr lang="en-US" altLang="zh-CN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3445" y="2155825"/>
            <a:ext cx="5059045" cy="28244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65225" y="4980305"/>
            <a:ext cx="88023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>
                    <a:lumMod val="50000"/>
                  </a:schemeClr>
                </a:solidFill>
              </a:rPr>
              <a:t>Conclution:</a:t>
            </a:r>
            <a:endParaRPr lang="en-US" altLang="zh-CN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50000"/>
                  </a:schemeClr>
                </a:solidFill>
              </a:rPr>
              <a:t>          ~80% coverage,CHESS-L(2):17%    ,Owner-Likes(10K):54%</a:t>
            </a:r>
            <a:endParaRPr lang="en-US" altLang="zh-CN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50000"/>
                  </a:schemeClr>
                </a:solidFill>
              </a:rPr>
              <a:t>          Owner-Likes(500K):37% coverage with 6% CPU overhead;</a:t>
            </a:r>
            <a:endParaRPr lang="en-US" altLang="zh-CN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50000"/>
                  </a:schemeClr>
                </a:solidFill>
              </a:rPr>
              <a:t>          CHESS-L(4):66.7% coverage with 4.5% CPU overhead</a:t>
            </a:r>
            <a:endParaRPr lang="en-US" altLang="zh-CN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50000"/>
                  </a:schemeClr>
                </a:solidFill>
              </a:rPr>
              <a:t>          </a:t>
            </a:r>
            <a:endParaRPr lang="en-US" altLang="zh-CN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97220" y="3635375"/>
            <a:ext cx="1525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QN/(UM)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15685" y="1965960"/>
            <a:ext cx="2037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C00000"/>
                </a:solidFill>
              </a:rPr>
              <a:t>score threshold</a:t>
            </a:r>
            <a:endParaRPr lang="en-US" altLang="zh-CN" sz="2000">
              <a:solidFill>
                <a:srgbClr val="C0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23735" y="3383915"/>
            <a:ext cx="3348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Q:QuickFire encoding time</a:t>
            </a:r>
            <a:endParaRPr lang="en-US" altLang="zh-CN" sz="1000"/>
          </a:p>
          <a:p>
            <a:r>
              <a:rPr lang="en-US" altLang="zh-CN" sz="1000"/>
              <a:t>U:FFmpeg time</a:t>
            </a:r>
            <a:endParaRPr lang="en-US" altLang="zh-CN" sz="1000"/>
          </a:p>
          <a:p>
            <a:r>
              <a:rPr lang="en-US" altLang="zh-CN" sz="1000"/>
              <a:t>N:re-encoded numer</a:t>
            </a:r>
            <a:endParaRPr lang="en-US" altLang="zh-CN" sz="1000"/>
          </a:p>
          <a:p>
            <a:r>
              <a:rPr lang="en-US" altLang="zh-CN" sz="1000"/>
              <a:t>M:daily uploads number</a:t>
            </a:r>
            <a:endParaRPr lang="en-US" altLang="zh-CN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Conclusion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655" y="1307465"/>
            <a:ext cx="8314055" cy="49999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矩形 80897"/>
          <p:cNvSpPr/>
          <p:nvPr/>
        </p:nvSpPr>
        <p:spPr>
          <a:xfrm>
            <a:off x="3352800" y="2819400"/>
            <a:ext cx="45720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normAutofit/>
          </a:bodyPr>
          <a:p>
            <a:pPr algn="ctr"/>
            <a:r>
              <a:rPr lang="zh-CN" altLang="en-US" sz="3600" b="1">
                <a:ln w="19050" cap="flat" cmpd="sng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  <a:effectLst>
                  <a:outerShdw dist="53882" dir="2699999" algn="ctr" rotWithShape="0">
                    <a:schemeClr val="tx1">
                      <a:alpha val="5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Thank You !</a:t>
            </a:r>
            <a:endParaRPr lang="zh-CN" altLang="en-US" sz="3600" b="1"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  <a:tileRect/>
              </a:gradFill>
              <a:effectLst>
                <a:outerShdw dist="53882" dir="2699999" algn="ctr" rotWithShape="0">
                  <a:schemeClr val="tx1">
                    <a:alpha val="5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5350" y="3175"/>
            <a:ext cx="1899285" cy="1024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背景介绍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" y="1288415"/>
            <a:ext cx="4197350" cy="46951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39005" y="2581910"/>
            <a:ext cx="36169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用户上传的视频会压缩（</a:t>
            </a:r>
            <a:r>
              <a:rPr lang="en-US" altLang="zh-CN"/>
              <a:t>H.264</a:t>
            </a:r>
            <a:r>
              <a:rPr lang="zh-CN" altLang="en-US"/>
              <a:t>）为不同大小（不同质量）的版本；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客户端根据</a:t>
            </a:r>
            <a:r>
              <a:rPr lang="en-US" altLang="zh-CN"/>
              <a:t>ABR</a:t>
            </a:r>
            <a:r>
              <a:rPr lang="zh-CN" altLang="en-US">
                <a:ea typeface="宋体" panose="02010600030101010101" pitchFamily="2" charset="-122"/>
              </a:rPr>
              <a:t>算法请求相应的视频数据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ABR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adaptive bitrate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r>
              <a:rPr lang="zh-CN" altLang="en-US">
                <a:ea typeface="宋体" panose="02010600030101010101" pitchFamily="2" charset="-122"/>
              </a:rPr>
              <a:t>根据当前链接情况，在保证不中断的前提下选最高质量的视频版本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16475" y="1656080"/>
            <a:ext cx="3197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ea typeface="宋体" panose="02010600030101010101" pitchFamily="2" charset="-122"/>
              </a:rPr>
              <a:t>视频流程</a:t>
            </a:r>
            <a:endParaRPr lang="zh-CN" altLang="en-US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背景介绍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78025" y="1510665"/>
            <a:ext cx="5513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观点</a:t>
            </a:r>
            <a:r>
              <a:rPr lang="en-US" altLang="zh-CN" sz="2400"/>
              <a:t>1</a:t>
            </a:r>
            <a:r>
              <a:rPr lang="zh-CN" altLang="en-US" sz="2400">
                <a:ea typeface="宋体" panose="02010600030101010101" pitchFamily="2" charset="-122"/>
              </a:rPr>
              <a:t>：增加计算量，可提高用户体验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8990" y="2246630"/>
            <a:ext cx="88563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方法</a:t>
            </a:r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：增加计算，更多版本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          250Kbps 1Mbps </a:t>
            </a:r>
            <a:r>
              <a:rPr lang="zh-CN" altLang="en-US">
                <a:ea typeface="宋体" panose="02010600030101010101" pitchFamily="2" charset="-122"/>
              </a:rPr>
              <a:t>，之间的用户对应</a:t>
            </a:r>
            <a:r>
              <a:rPr lang="en-US" altLang="zh-CN">
                <a:ea typeface="宋体" panose="02010600030101010101" pitchFamily="2" charset="-122"/>
              </a:rPr>
              <a:t>250Kbps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          250Kbps   500Kbps   1Mbps </a:t>
            </a:r>
            <a:r>
              <a:rPr lang="zh-CN" altLang="en-US">
                <a:ea typeface="宋体" panose="02010600030101010101" pitchFamily="2" charset="-122"/>
              </a:rPr>
              <a:t>，（</a:t>
            </a:r>
            <a:r>
              <a:rPr lang="en-US" altLang="zh-CN">
                <a:ea typeface="宋体" panose="02010600030101010101" pitchFamily="2" charset="-122"/>
              </a:rPr>
              <a:t>500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1000</a:t>
            </a:r>
            <a:r>
              <a:rPr lang="zh-CN" altLang="en-US">
                <a:ea typeface="宋体" panose="02010600030101010101" pitchFamily="2" charset="-122"/>
              </a:rPr>
              <a:t>）之间用户对应    </a:t>
            </a:r>
            <a:r>
              <a:rPr lang="en-US" altLang="zh-CN">
                <a:ea typeface="宋体" panose="02010600030101010101" pitchFamily="2" charset="-122"/>
              </a:rPr>
              <a:t>500Kbps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      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方法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：增加计算，进一步压缩（质量不变）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</a:t>
            </a:r>
            <a:r>
              <a:rPr lang="en-US" altLang="zh-CN">
                <a:ea typeface="宋体" panose="02010600030101010101" pitchFamily="2" charset="-122"/>
              </a:rPr>
              <a:t>      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4276725"/>
            <a:ext cx="6762115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背景介绍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51375" y="1155700"/>
            <a:ext cx="40208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tens of millions of videos uploaded each day;</a:t>
            </a:r>
            <a:endParaRPr lang="en-US" altLang="zh-CN"/>
          </a:p>
          <a:p>
            <a:r>
              <a:rPr lang="en-US" altLang="zh-CN"/>
              <a:t>QuickFire:20% size reduction using 20*  computation</a:t>
            </a:r>
            <a:endParaRPr lang="en-US" altLang="zh-CN"/>
          </a:p>
          <a:p>
            <a:r>
              <a:rPr lang="en-US" altLang="zh-CN">
                <a:sym typeface="+mn-ea"/>
              </a:rPr>
              <a:t>several tens the scale of the already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large processing fleet</a:t>
            </a:r>
            <a:endParaRPr lang="en-US" altLang="zh-CN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0" y="3839845"/>
            <a:ext cx="5102860" cy="249364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285105" y="4404360"/>
            <a:ext cx="3039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受欢迎的小部分视频贡献了大部分的观看时间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674620" y="3303270"/>
            <a:ext cx="3133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观点</a:t>
            </a:r>
            <a:r>
              <a:rPr lang="en-US" altLang="zh-CN" sz="2000"/>
              <a:t>3</a:t>
            </a:r>
            <a:r>
              <a:rPr lang="zh-CN" altLang="en-US" sz="2000">
                <a:ea typeface="宋体" panose="02010600030101010101" pitchFamily="2" charset="-122"/>
              </a:rPr>
              <a:t>：受欢迎程度不均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98170" y="1897380"/>
            <a:ext cx="32213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观点</a:t>
            </a:r>
            <a:r>
              <a:rPr lang="en-US" altLang="zh-CN" sz="2000"/>
              <a:t>2</a:t>
            </a:r>
            <a:r>
              <a:rPr lang="zh-CN" altLang="en-US" sz="2000">
                <a:ea typeface="宋体" panose="02010600030101010101" pitchFamily="2" charset="-122"/>
              </a:rPr>
              <a:t>：计算量增加有限制</a:t>
            </a:r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5738"/>
            <a:ext cx="5791200" cy="563562"/>
          </a:xfrm>
        </p:spPr>
        <p:txBody>
          <a:bodyPr/>
          <a:p>
            <a:r>
              <a:rPr lang="zh-CN" altLang="en-US"/>
              <a:t>背景介绍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42795" y="2026920"/>
            <a:ext cx="54197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观点</a:t>
            </a:r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：增加计算提升服务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观点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：增加受限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观点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：少数视频贡献大部分观看时间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87220" y="3383280"/>
            <a:ext cx="57315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</a:t>
            </a:r>
            <a:endParaRPr lang="zh-CN" altLang="en-US"/>
          </a:p>
          <a:p>
            <a:r>
              <a:rPr lang="zh-CN" altLang="en-US"/>
              <a:t>        在视频上传时对其受欢迎程度进行预测，评分高的进行额外计算，从而提升</a:t>
            </a:r>
            <a:r>
              <a:rPr lang="zh-CN" altLang="en-US">
                <a:ea typeface="宋体" panose="02010600030101010101" pitchFamily="2" charset="-122"/>
              </a:rPr>
              <a:t>大部分观看时间的视频</a:t>
            </a:r>
            <a:r>
              <a:rPr lang="zh-CN" altLang="en-US"/>
              <a:t>质量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2403"/>
            <a:ext cx="5791200" cy="563562"/>
          </a:xfrm>
        </p:spPr>
        <p:txBody>
          <a:bodyPr/>
          <a:p>
            <a:r>
              <a:rPr lang="zh-CN" altLang="en-US"/>
              <a:t>预测方法比较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21765" y="2026920"/>
            <a:ext cx="71291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>
                <a:ea typeface="宋体" panose="02010600030101010101" pitchFamily="2" charset="-122"/>
              </a:rPr>
              <a:t>先进算法：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             准确，但无法应对</a:t>
            </a:r>
            <a:r>
              <a:rPr lang="en-US" altLang="zh-CN">
                <a:ea typeface="宋体" panose="02010600030101010101" pitchFamily="2" charset="-122"/>
              </a:rPr>
              <a:t>Facebook</a:t>
            </a:r>
            <a:r>
              <a:rPr lang="zh-CN" altLang="en-US">
                <a:ea typeface="宋体" panose="02010600030101010101" pitchFamily="2" charset="-122"/>
              </a:rPr>
              <a:t>如此大规模的场景 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              </a:t>
            </a:r>
            <a:r>
              <a:rPr lang="en-US" altLang="zh-CN">
                <a:ea typeface="宋体" panose="02010600030101010101" pitchFamily="2" charset="-122"/>
              </a:rPr>
              <a:t>0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）存储容量    </a:t>
            </a:r>
            <a:r>
              <a:rPr lang="en-US" altLang="zh-CN">
                <a:ea typeface="宋体" panose="02010600030101010101" pitchFamily="2" charset="-122"/>
              </a:rPr>
              <a:t>n:past requests</a:t>
            </a:r>
            <a:r>
              <a:rPr lang="zh-CN" altLang="en-US">
                <a:ea typeface="宋体" panose="02010600030101010101" pitchFamily="2" charset="-122"/>
              </a:rPr>
              <a:t>  ；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              </a:t>
            </a:r>
            <a:r>
              <a:rPr lang="en-US" altLang="zh-CN">
                <a:ea typeface="宋体" panose="02010600030101010101" pitchFamily="2" charset="-122"/>
              </a:rPr>
              <a:t>SEISMIC-CF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2.</a:t>
            </a:r>
            <a:r>
              <a:rPr lang="zh-CN" altLang="en-US">
                <a:ea typeface="宋体" panose="02010600030101010101" pitchFamily="2" charset="-122"/>
              </a:rPr>
              <a:t>启发式算法：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              存储容量小，单不准确；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              </a:t>
            </a:r>
            <a:r>
              <a:rPr lang="en-US" altLang="zh-CN">
                <a:ea typeface="宋体" panose="02010600030101010101" pitchFamily="2" charset="-122"/>
              </a:rPr>
              <a:t>Owner-Likes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ea typeface="宋体" panose="02010600030101010101" pitchFamily="2" charset="-122"/>
              </a:rPr>
              <a:t>Neural Network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655" y="1148080"/>
            <a:ext cx="3466465" cy="24047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670" y="1148080"/>
            <a:ext cx="3834765" cy="24053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74775" y="3903980"/>
            <a:ext cx="66268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神经网络本质：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        通过参数拟合特征与目标之间的函数关系（线性拟合）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模型训练的目地：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        使得参数尽可能的与真实的模型逼近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训练方法：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         先随机生成参数值，预测训练数据中的样本。样本的预测目标为yp，真实目标为y。那么，定义一个值loss = (yp - y)2称之为损失（loss），我们的目标就是使对所有训练数据的损失和尽可能的小。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CHESS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155700" y="1301750"/>
            <a:ext cx="68332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CHESS--Constant History</a:t>
            </a:r>
            <a:r>
              <a:rPr lang="zh-CN" altLang="en-US" sz="2800">
                <a:ea typeface="宋体" panose="02010600030101010101" pitchFamily="2" charset="-122"/>
              </a:rPr>
              <a:t>，</a:t>
            </a:r>
            <a:r>
              <a:rPr lang="en-US" altLang="zh-CN" sz="2800">
                <a:ea typeface="宋体" panose="02010600030101010101" pitchFamily="2" charset="-122"/>
              </a:rPr>
              <a:t>Exponential kernals</a:t>
            </a:r>
            <a:r>
              <a:rPr lang="zh-CN" altLang="en-US" sz="2800">
                <a:ea typeface="宋体" panose="02010600030101010101" pitchFamily="2" charset="-122"/>
              </a:rPr>
              <a:t>，</a:t>
            </a:r>
            <a:r>
              <a:rPr lang="en-US" altLang="zh-CN" sz="2800">
                <a:ea typeface="宋体" panose="02010600030101010101" pitchFamily="2" charset="-122"/>
              </a:rPr>
              <a:t>and Social Signals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59535" y="4495165"/>
            <a:ext cx="61163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可扩展的</a:t>
            </a:r>
            <a:r>
              <a:rPr lang="en-US" altLang="zh-CN"/>
              <a:t>: </a:t>
            </a:r>
            <a:r>
              <a:rPr lang="zh-CN" altLang="en-US">
                <a:ea typeface="宋体" panose="02010600030101010101" pitchFamily="2" charset="-122"/>
              </a:rPr>
              <a:t>视频状态常量数据表示</a:t>
            </a:r>
            <a:r>
              <a:rPr lang="en-US" altLang="zh-CN"/>
              <a:t>,</a:t>
            </a:r>
            <a:r>
              <a:rPr lang="zh-CN" altLang="en-US">
                <a:ea typeface="宋体" panose="02010600030101010101" pitchFamily="2" charset="-122"/>
              </a:rPr>
              <a:t>仅需</a:t>
            </a:r>
            <a:r>
              <a:rPr lang="en-US" altLang="zh-CN"/>
              <a:t>20GB</a:t>
            </a:r>
            <a:r>
              <a:rPr lang="zh-CN" altLang="en-US">
                <a:ea typeface="宋体" panose="02010600030101010101" pitchFamily="2" charset="-122"/>
              </a:rPr>
              <a:t>应对</a:t>
            </a:r>
            <a:r>
              <a:rPr lang="en-US" altLang="zh-CN">
                <a:ea typeface="宋体" panose="02010600030101010101" pitchFamily="2" charset="-122"/>
              </a:rPr>
              <a:t>Facebook     </a:t>
            </a:r>
            <a:r>
              <a:rPr lang="zh-CN" altLang="en-US">
                <a:ea typeface="宋体" panose="02010600030101010101" pitchFamily="2" charset="-122"/>
              </a:rPr>
              <a:t>负载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>
                <a:ea typeface="宋体" panose="02010600030101010101" pitchFamily="2" charset="-122"/>
              </a:rPr>
              <a:t>准确的：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观看时间近似为</a:t>
            </a:r>
            <a:r>
              <a:rPr lang="zh-CN" altLang="en-US">
                <a:ea typeface="宋体" panose="02010600030101010101" pitchFamily="2" charset="-122"/>
              </a:rPr>
              <a:t>指数衰减曲线，神经网络模型进行拟合；结合社交网络数据进行优化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快速的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59535" y="2653030"/>
            <a:ext cx="72491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算法关键：</a:t>
            </a:r>
            <a:r>
              <a:rPr lang="en-US" altLang="zh-CN" sz="2400"/>
              <a:t> 1.</a:t>
            </a:r>
            <a:r>
              <a:rPr lang="zh-CN" altLang="en-US" sz="2400">
                <a:ea typeface="宋体" panose="02010600030101010101" pitchFamily="2" charset="-122"/>
              </a:rPr>
              <a:t>对之前的访问建模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                   </a:t>
            </a:r>
            <a:r>
              <a:rPr lang="en-US" altLang="zh-CN" sz="2400">
                <a:ea typeface="宋体" panose="02010600030101010101" pitchFamily="2" charset="-122"/>
              </a:rPr>
              <a:t>2.</a:t>
            </a:r>
            <a:r>
              <a:rPr lang="zh-CN" altLang="en-US" sz="2400">
                <a:ea typeface="宋体" panose="02010600030101010101" pitchFamily="2" charset="-122"/>
              </a:rPr>
              <a:t>考虑其他特征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                   </a:t>
            </a:r>
            <a:r>
              <a:rPr lang="en-US" altLang="zh-CN" sz="2400">
                <a:ea typeface="宋体" panose="02010600030101010101" pitchFamily="2" charset="-122"/>
              </a:rPr>
              <a:t>3.</a:t>
            </a:r>
            <a:r>
              <a:rPr lang="zh-CN" altLang="en-US" sz="2400">
                <a:ea typeface="宋体" panose="02010600030101010101" pitchFamily="2" charset="-122"/>
              </a:rPr>
              <a:t>利用近期访问数据，训练神经网络模型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CHESS Algorithm 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445" y="1825625"/>
            <a:ext cx="6313805" cy="13157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" y="3050540"/>
            <a:ext cx="4217670" cy="24320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758315" y="1303655"/>
            <a:ext cx="6012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Model past access influence(EDWT)</a:t>
            </a:r>
            <a:endParaRPr lang="en-US" altLang="zh-CN" sz="28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745" y="3051175"/>
            <a:ext cx="4433570" cy="243141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894205" y="5720715"/>
            <a:ext cx="5355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efficiently computably,but not accurate enough!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2B166E"/>
      </a:dk1>
      <a:lt1>
        <a:srgbClr val="FFFFFF"/>
      </a:lt1>
      <a:dk2>
        <a:srgbClr val="336699"/>
      </a:dk2>
      <a:lt2>
        <a:srgbClr val="DDDDDD"/>
      </a:lt2>
      <a:accent1>
        <a:srgbClr val="458F8F"/>
      </a:accent1>
      <a:accent2>
        <a:srgbClr val="CCCC00"/>
      </a:accent2>
      <a:accent3>
        <a:srgbClr val="FFFFFF"/>
      </a:accent3>
      <a:accent4>
        <a:srgbClr val="23115E"/>
      </a:accent4>
      <a:accent5>
        <a:srgbClr val="B1C6C6"/>
      </a:accent5>
      <a:accent6>
        <a:srgbClr val="B7B700"/>
      </a:accent6>
      <a:hlink>
        <a:srgbClr val="9999FF"/>
      </a:hlink>
      <a:folHlink>
        <a:srgbClr val="6C9BBE"/>
      </a:folHlink>
    </a:clrScheme>
    <a:fontScheme name="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75783"/>
        </a:accent4>
        <a:accent5>
          <a:srgbClr val="BCD8C6"/>
        </a:accent5>
        <a:accent6>
          <a:srgbClr val="B27EC1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9"/>
        </a:accent4>
        <a:accent5>
          <a:srgbClr val="ACCEE0"/>
        </a:accent5>
        <a:accent6>
          <a:srgbClr val="E589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2B166E"/>
        </a:dk1>
        <a:lt1>
          <a:srgbClr val="FFFFFF"/>
        </a:lt1>
        <a:dk2>
          <a:srgbClr val="336699"/>
        </a:dk2>
        <a:lt2>
          <a:srgbClr val="DDDDDD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E"/>
        </a:accent4>
        <a:accent5>
          <a:srgbClr val="B1C6C6"/>
        </a:accent5>
        <a:accent6>
          <a:srgbClr val="B7B7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3522</Words>
  <Application>WPS 演示</Application>
  <PresentationFormat>On-screen Show</PresentationFormat>
  <Paragraphs>196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Verdana</vt:lpstr>
      <vt:lpstr>微软雅黑</vt:lpstr>
      <vt:lpstr>Arial Unicode MS</vt:lpstr>
      <vt:lpstr>Calibri</vt:lpstr>
      <vt:lpstr>Default Design</vt:lpstr>
      <vt:lpstr>Photoshop.Image.7</vt:lpstr>
      <vt:lpstr>Photoshop.Image.7</vt:lpstr>
      <vt:lpstr>Photoshop.Image.7</vt:lpstr>
      <vt:lpstr>Photoshop.Image.7</vt:lpstr>
      <vt:lpstr>Popularity Prediction of Facenook Videos for Higher Quality Stream</vt:lpstr>
      <vt:lpstr>背景介绍</vt:lpstr>
      <vt:lpstr>背景介绍</vt:lpstr>
      <vt:lpstr>背景介绍</vt:lpstr>
      <vt:lpstr>背景介绍</vt:lpstr>
      <vt:lpstr>预测方法比较</vt:lpstr>
      <vt:lpstr>Neural Network</vt:lpstr>
      <vt:lpstr>CHESS</vt:lpstr>
      <vt:lpstr>CHESS Algorithm </vt:lpstr>
      <vt:lpstr>CHESS Algorithm</vt:lpstr>
      <vt:lpstr>CHESS Algorithm</vt:lpstr>
      <vt:lpstr>CHESSVPS Implementation</vt:lpstr>
      <vt:lpstr>Evaluation</vt:lpstr>
      <vt:lpstr>Evalution</vt:lpstr>
      <vt:lpstr>Evalustion</vt:lpstr>
      <vt:lpstr>Evalution</vt:lpstr>
      <vt:lpstr>Evaluation</vt:lpstr>
      <vt:lpstr>Conclusion</vt:lpstr>
      <vt:lpstr>PowerPoint 演示文稿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Administrator</cp:lastModifiedBy>
  <cp:revision>50</cp:revision>
  <dcterms:created xsi:type="dcterms:W3CDTF">2004-07-21T02:43:00Z</dcterms:created>
  <dcterms:modified xsi:type="dcterms:W3CDTF">2017-11-08T17:10:37Z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