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package" ContentType="application/vnd.openxmlformats-officedocument.package"/>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1" r:id="rId3"/>
    <p:sldId id="262" r:id="rId4"/>
    <p:sldId id="263" r:id="rId5"/>
    <p:sldId id="264" r:id="rId6"/>
    <p:sldId id="269" r:id="rId7"/>
    <p:sldId id="265" r:id="rId8"/>
    <p:sldId id="266" r:id="rId9"/>
    <p:sldId id="268" r:id="rId10"/>
    <p:sldId id="270" r:id="rId11"/>
    <p:sldId id="271" r:id="rId12"/>
    <p:sldId id="272" r:id="rId13"/>
    <p:sldId id="275" r:id="rId14"/>
    <p:sldId id="273" r:id="rId15"/>
    <p:sldId id="276" r:id="rId16"/>
    <p:sldId id="277"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89569E4D-3073-4145-AFAA-4F940086C678}">
          <p14:sldIdLst>
            <p14:sldId id="256"/>
          </p14:sldIdLst>
        </p14:section>
        <p14:section name="无标题节" id="{B2E9D40B-F49F-4B54-BAF3-C177EFEC0CCF}">
          <p14:sldIdLst>
            <p14:sldId id="261"/>
            <p14:sldId id="262"/>
            <p14:sldId id="263"/>
            <p14:sldId id="264"/>
            <p14:sldId id="269"/>
            <p14:sldId id="265"/>
            <p14:sldId id="266"/>
            <p14:sldId id="268"/>
            <p14:sldId id="270"/>
            <p14:sldId id="271"/>
            <p14:sldId id="272"/>
            <p14:sldId id="273"/>
            <p14:sldId id="274"/>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250" autoAdjust="0"/>
  </p:normalViewPr>
  <p:slideViewPr>
    <p:cSldViewPr snapToGrid="0">
      <p:cViewPr varScale="1">
        <p:scale>
          <a:sx n="67" d="100"/>
          <a:sy n="67" d="100"/>
        </p:scale>
        <p:origin x="-86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package1.package"/></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zh-CN" altLang="en-US" dirty="0">
                <a:latin typeface="微软雅黑" panose="020B0503020204020204" pitchFamily="34" charset="-122"/>
                <a:ea typeface="微软雅黑" panose="020B0503020204020204" pitchFamily="34" charset="-122"/>
              </a:rPr>
              <a:t>主要租户</a:t>
            </a:r>
          </a:p>
        </c:rich>
      </c:tx>
      <c:layout/>
      <c:spPr>
        <a:noFill/>
        <a:ln>
          <a:noFill/>
        </a:ln>
        <a:effectLst/>
      </c:spPr>
    </c:title>
    <c:plotArea>
      <c:layout>
        <c:manualLayout>
          <c:layoutTarget val="inner"/>
          <c:xMode val="edge"/>
          <c:yMode val="edge"/>
          <c:x val="7.2694134441860667E-2"/>
          <c:y val="0.16013749978535963"/>
          <c:w val="0.91818393480791582"/>
          <c:h val="0.70540063032337175"/>
        </c:manualLayout>
      </c:layout>
      <c:lineChart>
        <c:grouping val="standard"/>
        <c:ser>
          <c:idx val="0"/>
          <c:order val="0"/>
          <c:tx>
            <c:strRef>
              <c:f>Sheet1!$B$1</c:f>
              <c:strCache>
                <c:ptCount val="1"/>
                <c:pt idx="0">
                  <c:v>主要租户</c:v>
                </c:pt>
              </c:strCache>
            </c:strRef>
          </c:tx>
          <c:spPr>
            <a:ln w="31750" cap="rnd">
              <a:solidFill>
                <a:schemeClr val="accent1"/>
              </a:solidFill>
              <a:round/>
            </a:ln>
            <a:effectLst>
              <a:innerShdw blurRad="25400" dist="12700" dir="13500000">
                <a:srgbClr val="000000">
                  <a:alpha val="45000"/>
                </a:srgbClr>
              </a:inn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ctr"/>
            <c:showVal val="1"/>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trendline>
          <c:trendline>
            <c:spPr>
              <a:ln w="19050" cap="rnd">
                <a:solidFill>
                  <a:schemeClr val="accent1"/>
                </a:solidFill>
                <a:prstDash val="sysDash"/>
              </a:ln>
              <a:effectLst/>
            </c:spPr>
            <c:trendlineType val="linear"/>
          </c:trendline>
          <c:cat>
            <c:numRef>
              <c:f>Sheet1!$A$2:$A$10</c:f>
              <c:numCache>
                <c:formatCode>General</c:formatCode>
                <c:ptCount val="9"/>
                <c:pt idx="0">
                  <c:v>1</c:v>
                </c:pt>
                <c:pt idx="1">
                  <c:v>2</c:v>
                </c:pt>
                <c:pt idx="2">
                  <c:v>3</c:v>
                </c:pt>
                <c:pt idx="3">
                  <c:v>4</c:v>
                </c:pt>
                <c:pt idx="4">
                  <c:v>5</c:v>
                </c:pt>
                <c:pt idx="5">
                  <c:v>6</c:v>
                </c:pt>
                <c:pt idx="6">
                  <c:v>7</c:v>
                </c:pt>
                <c:pt idx="7">
                  <c:v>8</c:v>
                </c:pt>
                <c:pt idx="8">
                  <c:v>9</c:v>
                </c:pt>
              </c:numCache>
            </c:numRef>
          </c:cat>
          <c:val>
            <c:numRef>
              <c:f>Sheet1!$B$2:$B$10</c:f>
              <c:numCache>
                <c:formatCode>General</c:formatCode>
                <c:ptCount val="9"/>
                <c:pt idx="0">
                  <c:v>1</c:v>
                </c:pt>
                <c:pt idx="1">
                  <c:v>8</c:v>
                </c:pt>
                <c:pt idx="2">
                  <c:v>2</c:v>
                </c:pt>
                <c:pt idx="3">
                  <c:v>2.5</c:v>
                </c:pt>
                <c:pt idx="4">
                  <c:v>7.5</c:v>
                </c:pt>
                <c:pt idx="5">
                  <c:v>8.5</c:v>
                </c:pt>
                <c:pt idx="6">
                  <c:v>2.2000000000000002</c:v>
                </c:pt>
                <c:pt idx="7">
                  <c:v>2.6</c:v>
                </c:pt>
                <c:pt idx="8">
                  <c:v>7.5</c:v>
                </c:pt>
              </c:numCache>
            </c:numRef>
          </c:val>
          <c:extLst xmlns:c16r2="http://schemas.microsoft.com/office/drawing/2015/06/chart">
            <c:ext xmlns:c16="http://schemas.microsoft.com/office/drawing/2014/chart" uri="{C3380CC4-5D6E-409C-BE32-E72D297353CC}">
              <c16:uniqueId val="{00000000-B281-4E25-A9D1-C5CD49912185}"/>
            </c:ext>
          </c:extLst>
        </c:ser>
        <c:dLbls>
          <c:showVal val="1"/>
        </c:dLbls>
        <c:marker val="1"/>
        <c:axId val="88361600"/>
        <c:axId val="88367872"/>
      </c:lineChart>
      <c:catAx>
        <c:axId val="88361600"/>
        <c:scaling>
          <c:orientation val="minMax"/>
        </c:scaling>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zh-CN" altLang="en-US" sz="1400" dirty="0">
                    <a:latin typeface="微软雅黑" panose="020B0503020204020204" pitchFamily="34" charset="-122"/>
                    <a:ea typeface="微软雅黑" panose="020B0503020204020204" pitchFamily="34" charset="-122"/>
                  </a:rPr>
                  <a:t>运行时间</a:t>
                </a:r>
              </a:p>
            </c:rich>
          </c:tx>
          <c:layout/>
          <c:spPr>
            <a:noFill/>
            <a:ln>
              <a:noFill/>
            </a:ln>
            <a:effectLst/>
          </c:spPr>
        </c:title>
        <c:numFmt formatCode="General" sourceLinked="1"/>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88367872"/>
        <c:crosses val="autoZero"/>
        <c:auto val="1"/>
        <c:lblAlgn val="ctr"/>
        <c:lblOffset val="100"/>
      </c:catAx>
      <c:valAx>
        <c:axId val="88367872"/>
        <c:scaling>
          <c:orientation val="minMax"/>
        </c:scaling>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利用率</a:t>
                </a:r>
              </a:p>
            </c:rich>
          </c:tx>
          <c:layout/>
          <c:spPr>
            <a:noFill/>
            <a:ln>
              <a:noFill/>
            </a:ln>
            <a:effectLst/>
          </c:spPr>
        </c:title>
        <c:numFmt formatCode="General" sourceLinked="1"/>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88361600"/>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62AF5-D1A4-450B-974E-ED417CB6ACA8}" type="datetimeFigureOut">
              <a:rPr lang="zh-CN" altLang="en-US" smtClean="0"/>
              <a:pPr/>
              <a:t>2017/11/3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E4BDF-904F-4BEA-996A-8A9CB9DD9DDB}" type="slidenum">
              <a:rPr lang="zh-CN" altLang="en-US" smtClean="0"/>
              <a:pPr/>
              <a:t>‹#›</a:t>
            </a:fld>
            <a:endParaRPr lang="zh-CN" altLang="en-US"/>
          </a:p>
        </p:txBody>
      </p:sp>
    </p:spTree>
    <p:extLst>
      <p:ext uri="{BB962C8B-B14F-4D97-AF65-F5344CB8AC3E}">
        <p14:creationId xmlns="" xmlns:p14="http://schemas.microsoft.com/office/powerpoint/2010/main" val="308199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11/3/2017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log.csdn.net/cywosp/article/details/2339717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2AFA46-6905-4A61-ACD8-4F8B8EFEE48A}"/>
              </a:ext>
            </a:extLst>
          </p:cNvPr>
          <p:cNvSpPr>
            <a:spLocks noGrp="1"/>
          </p:cNvSpPr>
          <p:nvPr>
            <p:ph type="ctrTitle"/>
          </p:nvPr>
        </p:nvSpPr>
        <p:spPr>
          <a:xfrm>
            <a:off x="882480" y="1147437"/>
            <a:ext cx="11309520" cy="2971801"/>
          </a:xfrm>
        </p:spPr>
        <p:txBody>
          <a:bodyPr/>
          <a:lstStyle/>
          <a:p>
            <a:r>
              <a:rPr lang="en-US" altLang="zh-CN" cap="none" dirty="0">
                <a:latin typeface="+mn-lt"/>
              </a:rPr>
              <a:t>     </a:t>
            </a:r>
            <a:r>
              <a:rPr lang="en-US" altLang="zh-CN" sz="4000" cap="none" dirty="0">
                <a:latin typeface="Arial Black" panose="020B0A04020102020204" pitchFamily="34" charset="0"/>
              </a:rPr>
              <a:t>Scaling Distributed File systems</a:t>
            </a:r>
            <a:br>
              <a:rPr lang="en-US" altLang="zh-CN" sz="4000" cap="none" dirty="0">
                <a:latin typeface="Arial Black" panose="020B0A04020102020204" pitchFamily="34" charset="0"/>
              </a:rPr>
            </a:br>
            <a:r>
              <a:rPr lang="en-US" altLang="zh-CN" sz="4000" cap="none" dirty="0">
                <a:latin typeface="Arial Black" panose="020B0A04020102020204" pitchFamily="34" charset="0"/>
              </a:rPr>
              <a:t> In Resource-harvesting Datacenters</a:t>
            </a:r>
            <a:r>
              <a:rPr lang="en-US" altLang="zh-CN" sz="4000" cap="none" dirty="0">
                <a:latin typeface="+mn-lt"/>
              </a:rPr>
              <a:t/>
            </a:r>
            <a:br>
              <a:rPr lang="en-US" altLang="zh-CN" sz="4000" cap="none" dirty="0">
                <a:latin typeface="+mn-lt"/>
              </a:rPr>
            </a:br>
            <a:r>
              <a:rPr lang="en-US" altLang="zh-CN" sz="4000" cap="none" dirty="0">
                <a:latin typeface="+mn-lt"/>
              </a:rPr>
              <a:t> </a:t>
            </a:r>
            <a:br>
              <a:rPr lang="en-US" altLang="zh-CN" sz="4000" cap="none" dirty="0">
                <a:latin typeface="+mn-lt"/>
              </a:rPr>
            </a:br>
            <a:r>
              <a:rPr lang="en-US" altLang="zh-CN" sz="4000" cap="none" dirty="0">
                <a:latin typeface="+mn-lt"/>
              </a:rPr>
              <a:t>     </a:t>
            </a:r>
            <a:r>
              <a:rPr lang="zh-CN" altLang="en-US" sz="4000" cap="none" dirty="0">
                <a:latin typeface="微软雅黑" panose="020B0503020204020204" pitchFamily="34" charset="-122"/>
                <a:ea typeface="微软雅黑" panose="020B0503020204020204" pitchFamily="34" charset="-122"/>
              </a:rPr>
              <a:t>在资源收集数据中心扩展分布式文件系统</a:t>
            </a:r>
            <a:r>
              <a:rPr lang="en-US" altLang="zh-CN" sz="4000" cap="none" dirty="0">
                <a:latin typeface="微软雅黑" panose="020B0503020204020204" pitchFamily="34" charset="-122"/>
                <a:ea typeface="微软雅黑" panose="020B0503020204020204" pitchFamily="34" charset="-122"/>
              </a:rPr>
              <a:t> </a:t>
            </a:r>
            <a:endParaRPr lang="zh-CN" altLang="en-US" sz="4000" cap="none"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 xmlns:a16="http://schemas.microsoft.com/office/drawing/2014/main" id="{7EE6C018-2678-4FBC-9405-CC08EB577F53}"/>
              </a:ext>
            </a:extLst>
          </p:cNvPr>
          <p:cNvSpPr>
            <a:spLocks noGrp="1"/>
          </p:cNvSpPr>
          <p:nvPr>
            <p:ph type="subTitle" idx="1"/>
          </p:nvPr>
        </p:nvSpPr>
        <p:spPr>
          <a:xfrm>
            <a:off x="6135102" y="5237661"/>
            <a:ext cx="6400800" cy="941197"/>
          </a:xfrm>
        </p:spPr>
        <p:txBody>
          <a:bodyPr/>
          <a:lstStyle/>
          <a:p>
            <a:r>
              <a:rPr lang="zh-CN" altLang="en-US" dirty="0">
                <a:solidFill>
                  <a:schemeClr val="tx1"/>
                </a:solidFill>
              </a:rPr>
              <a:t>        </a:t>
            </a:r>
            <a:r>
              <a:rPr lang="zh-CN" altLang="en-US" dirty="0">
                <a:solidFill>
                  <a:schemeClr val="tx1"/>
                </a:solidFill>
                <a:latin typeface="微软雅黑" panose="020B0503020204020204" pitchFamily="34" charset="-122"/>
                <a:ea typeface="微软雅黑" panose="020B0503020204020204" pitchFamily="34" charset="-122"/>
              </a:rPr>
              <a:t>第九组： 高梓尧 潘成龙 杨呈</a:t>
            </a:r>
          </a:p>
        </p:txBody>
      </p:sp>
    </p:spTree>
    <p:extLst>
      <p:ext uri="{BB962C8B-B14F-4D97-AF65-F5344CB8AC3E}">
        <p14:creationId xmlns="" xmlns:p14="http://schemas.microsoft.com/office/powerpoint/2010/main" val="266686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9E0D9390-BF53-4476-8D25-DF89874CEFE0}"/>
              </a:ext>
            </a:extLst>
          </p:cNvPr>
          <p:cNvSpPr txBox="1"/>
          <p:nvPr/>
        </p:nvSpPr>
        <p:spPr>
          <a:xfrm>
            <a:off x="6367361" y="1272750"/>
            <a:ext cx="6761787" cy="4247317"/>
          </a:xfrm>
          <a:prstGeom prst="rect">
            <a:avLst/>
          </a:prstGeom>
          <a:noFill/>
        </p:spPr>
        <p:txBody>
          <a:bodyPr wrap="none" rtlCol="0">
            <a:spAutoFit/>
          </a:bodyPr>
          <a:lstStyle/>
          <a:p>
            <a:pPr marL="285750" indent="-285750">
              <a:buFont typeface="Wingdings" panose="05000000000000000000" pitchFamily="2" charset="2"/>
              <a:buChar char="u"/>
            </a:pPr>
            <a:r>
              <a:rPr lang="zh-CN" altLang="en-US" dirty="0">
                <a:solidFill>
                  <a:srgbClr val="0070C0"/>
                </a:solidFill>
                <a:latin typeface="微软雅黑" panose="020B0503020204020204" pitchFamily="34" charset="-122"/>
                <a:ea typeface="微软雅黑" panose="020B0503020204020204" pitchFamily="34" charset="-122"/>
              </a:rPr>
              <a:t>日志系统</a:t>
            </a:r>
            <a:endParaRPr lang="en-US" altLang="zh-CN" dirty="0">
              <a:solidFill>
                <a:srgbClr val="0070C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在每一次操作开始前将操作内容写入日志系统，</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一旦出现问题，则根据日志进行回滚或者，同时也防</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止在系统中运行多个再平衡器</a:t>
            </a:r>
            <a:endParaRPr lang="en-US" altLang="zh-CN" dirty="0">
              <a:latin typeface="微软雅黑" panose="020B0503020204020204" pitchFamily="34" charset="-122"/>
              <a:ea typeface="微软雅黑" panose="020B0503020204020204" pitchFamily="34" charset="-122"/>
            </a:endParaRPr>
          </a:p>
          <a:p>
            <a:endParaRPr lang="en-US" altLang="zh-CN" dirty="0">
              <a:solidFill>
                <a:srgbClr val="0070C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solidFill>
                  <a:srgbClr val="0070C0"/>
                </a:solidFill>
                <a:latin typeface="微软雅黑" panose="020B0503020204020204" pitchFamily="34" charset="-122"/>
                <a:ea typeface="微软雅黑" panose="020B0503020204020204" pitchFamily="34" charset="-122"/>
              </a:rPr>
              <a:t>转移中的租约和状态记录</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再平衡器在文件转移时要在相应的挂载表上写入租约，并且记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录转移过程中的节点的状态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solidFill>
                <a:srgbClr val="0070C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solidFill>
                  <a:srgbClr val="0070C0"/>
                </a:solidFill>
                <a:latin typeface="微软雅黑" panose="020B0503020204020204" pitchFamily="34" charset="-122"/>
                <a:ea typeface="微软雅黑" panose="020B0503020204020204" pitchFamily="34" charset="-122"/>
              </a:rPr>
              <a:t>复制过程的副本一致性检查</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再平衡器要对复制的副本进行拷贝，在副本复制结束</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后对复制的副本进行一致性检查。如果发现不一致，将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回滚或重新进行复制。</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solidFill>
                  <a:srgbClr val="0070C0"/>
                </a:solidFill>
                <a:latin typeface="微软雅黑" panose="020B0503020204020204" pitchFamily="34" charset="-122"/>
                <a:ea typeface="微软雅黑" panose="020B0503020204020204" pitchFamily="34" charset="-122"/>
              </a:rPr>
              <a:t>转移结</a:t>
            </a:r>
            <a:r>
              <a:rPr lang="zh-CN" altLang="en-US" dirty="0" smtClean="0">
                <a:solidFill>
                  <a:srgbClr val="0070C0"/>
                </a:solidFill>
                <a:latin typeface="微软雅黑" panose="020B0503020204020204" pitchFamily="34" charset="-122"/>
                <a:ea typeface="微软雅黑" panose="020B0503020204020204" pitchFamily="34" charset="-122"/>
              </a:rPr>
              <a:t>束后再</a:t>
            </a:r>
            <a:r>
              <a:rPr lang="zh-CN" altLang="en-US" dirty="0">
                <a:solidFill>
                  <a:srgbClr val="0070C0"/>
                </a:solidFill>
                <a:latin typeface="微软雅黑" panose="020B0503020204020204" pitchFamily="34" charset="-122"/>
                <a:ea typeface="微软雅黑" panose="020B0503020204020204" pitchFamily="34" charset="-122"/>
              </a:rPr>
              <a:t>平衡器要放弃租约</a:t>
            </a:r>
          </a:p>
        </p:txBody>
      </p:sp>
      <p:cxnSp>
        <p:nvCxnSpPr>
          <p:cNvPr id="8" name="直接连接符 7">
            <a:extLst>
              <a:ext uri="{FF2B5EF4-FFF2-40B4-BE49-F238E27FC236}">
                <a16:creationId xmlns="" xmlns:a16="http://schemas.microsoft.com/office/drawing/2014/main" id="{A83D6D8E-9875-4C5B-87DE-BE1583EFC2F3}"/>
              </a:ext>
            </a:extLst>
          </p:cNvPr>
          <p:cNvCxnSpPr>
            <a:cxnSpLocks/>
          </p:cNvCxnSpPr>
          <p:nvPr/>
        </p:nvCxnSpPr>
        <p:spPr>
          <a:xfrm>
            <a:off x="823426" y="942975"/>
            <a:ext cx="0" cy="5276850"/>
          </a:xfrm>
          <a:prstGeom prst="line">
            <a:avLst/>
          </a:prstGeom>
          <a:ln w="22225">
            <a:solidFill>
              <a:schemeClr val="accent1">
                <a:tint val="76000"/>
                <a:hueMod val="94000"/>
                <a:alpha val="79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A6078A3E-BC13-4127-9C62-0DB059D3C284}"/>
              </a:ext>
            </a:extLst>
          </p:cNvPr>
          <p:cNvSpPr txBox="1"/>
          <p:nvPr/>
        </p:nvSpPr>
        <p:spPr>
          <a:xfrm>
            <a:off x="0" y="929147"/>
            <a:ext cx="666749" cy="5463983"/>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一致</a:t>
            </a:r>
            <a:r>
              <a:rPr lang="zh-CN" altLang="en-US" sz="3200" dirty="0">
                <a:latin typeface="微软雅黑" panose="020B0503020204020204" pitchFamily="34" charset="-122"/>
                <a:ea typeface="微软雅黑" panose="020B0503020204020204" pitchFamily="34" charset="-122"/>
              </a:rPr>
              <a:t>性保</a:t>
            </a:r>
            <a:r>
              <a:rPr lang="zh-CN" altLang="en-US" sz="3200" dirty="0" smtClean="0">
                <a:latin typeface="微软雅黑" panose="020B0503020204020204" pitchFamily="34" charset="-122"/>
                <a:ea typeface="微软雅黑" panose="020B0503020204020204" pitchFamily="34" charset="-122"/>
              </a:rPr>
              <a:t>证（再平衡器）</a:t>
            </a:r>
            <a:endParaRPr lang="zh-CN" altLang="en-US" sz="3200" dirty="0">
              <a:latin typeface="微软雅黑" panose="020B0503020204020204" pitchFamily="34" charset="-122"/>
              <a:ea typeface="微软雅黑" panose="020B0503020204020204" pitchFamily="34" charset="-122"/>
            </a:endParaRPr>
          </a:p>
        </p:txBody>
      </p:sp>
      <p:pic>
        <p:nvPicPr>
          <p:cNvPr id="11" name="图形 10" descr="家">
            <a:extLst>
              <a:ext uri="{FF2B5EF4-FFF2-40B4-BE49-F238E27FC236}">
                <a16:creationId xmlns="" xmlns:a16="http://schemas.microsoft.com/office/drawing/2014/main" id="{BAC4BC11-FDC5-4F56-82DE-E0832BB1CEA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061797" y="2911217"/>
            <a:ext cx="914400" cy="914400"/>
          </a:xfrm>
          <a:prstGeom prst="rect">
            <a:avLst/>
          </a:prstGeom>
        </p:spPr>
      </p:pic>
      <p:pic>
        <p:nvPicPr>
          <p:cNvPr id="12" name="图形 11" descr="家">
            <a:extLst>
              <a:ext uri="{FF2B5EF4-FFF2-40B4-BE49-F238E27FC236}">
                <a16:creationId xmlns="" xmlns:a16="http://schemas.microsoft.com/office/drawing/2014/main" id="{B05C936A-9959-4E55-B1B1-87ECC07953D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832279" y="2911217"/>
            <a:ext cx="914400" cy="914400"/>
          </a:xfrm>
          <a:prstGeom prst="rect">
            <a:avLst/>
          </a:prstGeom>
        </p:spPr>
      </p:pic>
      <p:sp>
        <p:nvSpPr>
          <p:cNvPr id="13" name="矩形 12">
            <a:extLst>
              <a:ext uri="{FF2B5EF4-FFF2-40B4-BE49-F238E27FC236}">
                <a16:creationId xmlns="" xmlns:a16="http://schemas.microsoft.com/office/drawing/2014/main" id="{B22BF93B-FD88-45AB-931C-BB339F602985}"/>
              </a:ext>
            </a:extLst>
          </p:cNvPr>
          <p:cNvSpPr/>
          <p:nvPr/>
        </p:nvSpPr>
        <p:spPr>
          <a:xfrm>
            <a:off x="1797429" y="2766593"/>
            <a:ext cx="3181739" cy="125963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 xmlns:a16="http://schemas.microsoft.com/office/drawing/2014/main" id="{B92EA907-5302-4FBD-9FF5-442BF3EBF91A}"/>
              </a:ext>
            </a:extLst>
          </p:cNvPr>
          <p:cNvCxnSpPr/>
          <p:nvPr/>
        </p:nvCxnSpPr>
        <p:spPr>
          <a:xfrm flipV="1">
            <a:off x="2368735" y="2532161"/>
            <a:ext cx="361950" cy="59055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 xmlns:a16="http://schemas.microsoft.com/office/drawing/2014/main" id="{E593E65E-0FE7-4014-82A7-0824FBF3E50B}"/>
              </a:ext>
            </a:extLst>
          </p:cNvPr>
          <p:cNvCxnSpPr/>
          <p:nvPr/>
        </p:nvCxnSpPr>
        <p:spPr>
          <a:xfrm flipH="1">
            <a:off x="3721285" y="3689923"/>
            <a:ext cx="485775" cy="5757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8" name="图形 17" descr="家">
            <a:extLst>
              <a:ext uri="{FF2B5EF4-FFF2-40B4-BE49-F238E27FC236}">
                <a16:creationId xmlns="" xmlns:a16="http://schemas.microsoft.com/office/drawing/2014/main" id="{18FB0940-B910-402D-996E-7DC40CDA1B8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961513" y="531534"/>
            <a:ext cx="914400" cy="914400"/>
          </a:xfrm>
          <a:prstGeom prst="rect">
            <a:avLst/>
          </a:prstGeom>
        </p:spPr>
      </p:pic>
      <p:pic>
        <p:nvPicPr>
          <p:cNvPr id="19" name="图形 18" descr="家">
            <a:extLst>
              <a:ext uri="{FF2B5EF4-FFF2-40B4-BE49-F238E27FC236}">
                <a16:creationId xmlns="" xmlns:a16="http://schemas.microsoft.com/office/drawing/2014/main" id="{B22C5068-DDEC-4B5C-B296-01865E554AB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846271" y="531534"/>
            <a:ext cx="914400" cy="914400"/>
          </a:xfrm>
          <a:prstGeom prst="rect">
            <a:avLst/>
          </a:prstGeom>
        </p:spPr>
      </p:pic>
      <p:sp>
        <p:nvSpPr>
          <p:cNvPr id="20" name="矩形 19">
            <a:extLst>
              <a:ext uri="{FF2B5EF4-FFF2-40B4-BE49-F238E27FC236}">
                <a16:creationId xmlns="" xmlns:a16="http://schemas.microsoft.com/office/drawing/2014/main" id="{71F2BDD0-0597-4E7F-8AF0-F2DE24A561CE}"/>
              </a:ext>
            </a:extLst>
          </p:cNvPr>
          <p:cNvSpPr/>
          <p:nvPr/>
        </p:nvSpPr>
        <p:spPr>
          <a:xfrm>
            <a:off x="1811421" y="564385"/>
            <a:ext cx="3181739" cy="125963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4D3860CD-197D-47D5-A8FD-9DE37A218B30}"/>
              </a:ext>
            </a:extLst>
          </p:cNvPr>
          <p:cNvSpPr txBox="1"/>
          <p:nvPr/>
        </p:nvSpPr>
        <p:spPr>
          <a:xfrm>
            <a:off x="2761075" y="2295024"/>
            <a:ext cx="1479892" cy="369332"/>
          </a:xfrm>
          <a:prstGeom prst="rect">
            <a:avLst/>
          </a:prstGeom>
          <a:noFill/>
        </p:spPr>
        <p:txBody>
          <a:bodyPr wrap="none" rtlCol="0">
            <a:spAutoFit/>
          </a:bodyPr>
          <a:lstStyle/>
          <a:p>
            <a:r>
              <a:rPr lang="zh-CN" altLang="en-US" dirty="0"/>
              <a:t>出</a:t>
            </a:r>
            <a:r>
              <a:rPr lang="en-US" altLang="zh-CN" dirty="0"/>
              <a:t>100,</a:t>
            </a:r>
            <a:r>
              <a:rPr lang="zh-CN" altLang="en-US" dirty="0"/>
              <a:t>余</a:t>
            </a:r>
            <a:r>
              <a:rPr lang="en-US" altLang="zh-CN" dirty="0"/>
              <a:t>900</a:t>
            </a:r>
            <a:endParaRPr lang="zh-CN" altLang="en-US" dirty="0"/>
          </a:p>
        </p:txBody>
      </p:sp>
      <p:sp>
        <p:nvSpPr>
          <p:cNvPr id="24" name="文本框 23">
            <a:extLst>
              <a:ext uri="{FF2B5EF4-FFF2-40B4-BE49-F238E27FC236}">
                <a16:creationId xmlns="" xmlns:a16="http://schemas.microsoft.com/office/drawing/2014/main" id="{3C5F92C2-2016-49EB-9E29-FE283573E257}"/>
              </a:ext>
            </a:extLst>
          </p:cNvPr>
          <p:cNvSpPr txBox="1"/>
          <p:nvPr/>
        </p:nvSpPr>
        <p:spPr>
          <a:xfrm>
            <a:off x="3092333" y="4264158"/>
            <a:ext cx="1608133" cy="369332"/>
          </a:xfrm>
          <a:prstGeom prst="rect">
            <a:avLst/>
          </a:prstGeom>
          <a:noFill/>
        </p:spPr>
        <p:txBody>
          <a:bodyPr wrap="none" rtlCol="0">
            <a:spAutoFit/>
          </a:bodyPr>
          <a:lstStyle/>
          <a:p>
            <a:r>
              <a:rPr lang="zh-CN" altLang="en-US" dirty="0"/>
              <a:t>进</a:t>
            </a:r>
            <a:r>
              <a:rPr lang="en-US" altLang="zh-CN" dirty="0"/>
              <a:t>100,</a:t>
            </a:r>
            <a:r>
              <a:rPr lang="zh-CN" altLang="en-US" dirty="0"/>
              <a:t>余</a:t>
            </a:r>
            <a:r>
              <a:rPr lang="en-US" altLang="zh-CN" dirty="0"/>
              <a:t>1100</a:t>
            </a:r>
            <a:endParaRPr lang="zh-CN" altLang="en-US" dirty="0"/>
          </a:p>
        </p:txBody>
      </p:sp>
      <p:sp>
        <p:nvSpPr>
          <p:cNvPr id="25" name="文本框 24">
            <a:extLst>
              <a:ext uri="{FF2B5EF4-FFF2-40B4-BE49-F238E27FC236}">
                <a16:creationId xmlns="" xmlns:a16="http://schemas.microsoft.com/office/drawing/2014/main" id="{1E3C4903-0588-485D-BFED-39C968E2BB85}"/>
              </a:ext>
            </a:extLst>
          </p:cNvPr>
          <p:cNvSpPr txBox="1"/>
          <p:nvPr/>
        </p:nvSpPr>
        <p:spPr>
          <a:xfrm>
            <a:off x="2114189" y="1826536"/>
            <a:ext cx="233910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整个银行系统有</a:t>
            </a:r>
            <a:r>
              <a:rPr lang="en-US" altLang="zh-CN" dirty="0">
                <a:latin typeface="微软雅黑" panose="020B0503020204020204" pitchFamily="34" charset="-122"/>
                <a:ea typeface="微软雅黑" panose="020B0503020204020204" pitchFamily="34" charset="-122"/>
              </a:rPr>
              <a:t>2000</a:t>
            </a: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 xmlns:a16="http://schemas.microsoft.com/office/drawing/2014/main" id="{79BE700A-70A6-48AF-BDE9-D3D3B21916E3}"/>
              </a:ext>
            </a:extLst>
          </p:cNvPr>
          <p:cNvSpPr txBox="1"/>
          <p:nvPr/>
        </p:nvSpPr>
        <p:spPr>
          <a:xfrm>
            <a:off x="2077440" y="1423680"/>
            <a:ext cx="697627" cy="369332"/>
          </a:xfrm>
          <a:prstGeom prst="rect">
            <a:avLst/>
          </a:prstGeom>
          <a:noFill/>
        </p:spPr>
        <p:txBody>
          <a:bodyPr wrap="none" rtlCol="0">
            <a:spAutoFit/>
          </a:bodyPr>
          <a:lstStyle/>
          <a:p>
            <a:r>
              <a:rPr lang="en-US" altLang="zh-CN" dirty="0"/>
              <a:t>1000</a:t>
            </a:r>
            <a:endParaRPr lang="zh-CN" altLang="en-US" dirty="0"/>
          </a:p>
        </p:txBody>
      </p:sp>
      <p:sp>
        <p:nvSpPr>
          <p:cNvPr id="27" name="文本框 26">
            <a:extLst>
              <a:ext uri="{FF2B5EF4-FFF2-40B4-BE49-F238E27FC236}">
                <a16:creationId xmlns="" xmlns:a16="http://schemas.microsoft.com/office/drawing/2014/main" id="{B85B0334-1077-469A-8C58-C89D6FF5913E}"/>
              </a:ext>
            </a:extLst>
          </p:cNvPr>
          <p:cNvSpPr txBox="1"/>
          <p:nvPr/>
        </p:nvSpPr>
        <p:spPr>
          <a:xfrm>
            <a:off x="3954657" y="1417075"/>
            <a:ext cx="697627" cy="369332"/>
          </a:xfrm>
          <a:prstGeom prst="rect">
            <a:avLst/>
          </a:prstGeom>
          <a:noFill/>
        </p:spPr>
        <p:txBody>
          <a:bodyPr wrap="none" rtlCol="0">
            <a:spAutoFit/>
          </a:bodyPr>
          <a:lstStyle/>
          <a:p>
            <a:r>
              <a:rPr lang="en-US" altLang="zh-CN" dirty="0"/>
              <a:t>1000</a:t>
            </a:r>
            <a:endParaRPr lang="zh-CN" altLang="en-US" dirty="0"/>
          </a:p>
        </p:txBody>
      </p:sp>
      <p:sp>
        <p:nvSpPr>
          <p:cNvPr id="28" name="文本框 27">
            <a:extLst>
              <a:ext uri="{FF2B5EF4-FFF2-40B4-BE49-F238E27FC236}">
                <a16:creationId xmlns="" xmlns:a16="http://schemas.microsoft.com/office/drawing/2014/main" id="{5F4197BF-1BB7-4561-96F4-2FF8AFFB4782}"/>
              </a:ext>
            </a:extLst>
          </p:cNvPr>
          <p:cNvSpPr txBox="1"/>
          <p:nvPr/>
        </p:nvSpPr>
        <p:spPr>
          <a:xfrm>
            <a:off x="2316409" y="4501759"/>
            <a:ext cx="233910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整个银行系统有</a:t>
            </a:r>
            <a:r>
              <a:rPr lang="en-US" altLang="zh-CN" dirty="0">
                <a:latin typeface="微软雅黑" panose="020B0503020204020204" pitchFamily="34" charset="-122"/>
                <a:ea typeface="微软雅黑" panose="020B0503020204020204" pitchFamily="34" charset="-122"/>
              </a:rPr>
              <a:t>2000</a:t>
            </a:r>
            <a:endParaRPr lang="zh-CN" altLang="en-US" dirty="0">
              <a:latin typeface="微软雅黑" panose="020B0503020204020204" pitchFamily="34" charset="-122"/>
              <a:ea typeface="微软雅黑" panose="020B0503020204020204" pitchFamily="34" charset="-122"/>
            </a:endParaRPr>
          </a:p>
        </p:txBody>
      </p:sp>
      <p:cxnSp>
        <p:nvCxnSpPr>
          <p:cNvPr id="30" name="直接连接符 29">
            <a:extLst>
              <a:ext uri="{FF2B5EF4-FFF2-40B4-BE49-F238E27FC236}">
                <a16:creationId xmlns="" xmlns:a16="http://schemas.microsoft.com/office/drawing/2014/main" id="{1F5E5402-3A85-4E26-9AE2-CC284D21E59D}"/>
              </a:ext>
            </a:extLst>
          </p:cNvPr>
          <p:cNvCxnSpPr/>
          <p:nvPr/>
        </p:nvCxnSpPr>
        <p:spPr>
          <a:xfrm>
            <a:off x="1340129" y="4968801"/>
            <a:ext cx="4124325" cy="0"/>
          </a:xfrm>
          <a:prstGeom prst="line">
            <a:avLst/>
          </a:prstGeom>
          <a:ln>
            <a:solidFill>
              <a:schemeClr val="accent1">
                <a:tint val="76000"/>
                <a:hueMod val="94000"/>
                <a:alpha val="87000"/>
              </a:schemeClr>
            </a:solidFill>
            <a:prstDash val="lgDash"/>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 xmlns:a16="http://schemas.microsoft.com/office/drawing/2014/main" id="{71AEF684-4476-4671-A81A-527F4CCEB8A6}"/>
              </a:ext>
            </a:extLst>
          </p:cNvPr>
          <p:cNvSpPr txBox="1"/>
          <p:nvPr/>
        </p:nvSpPr>
        <p:spPr>
          <a:xfrm>
            <a:off x="1309204" y="5304113"/>
            <a:ext cx="4353512"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一致性：所有数据节点上的数据一致性和正确性，系统在执行过某项操作后仍然处于一致的状态</a:t>
            </a:r>
          </a:p>
        </p:txBody>
      </p:sp>
      <p:cxnSp>
        <p:nvCxnSpPr>
          <p:cNvPr id="35" name="直接连接符 34">
            <a:extLst>
              <a:ext uri="{FF2B5EF4-FFF2-40B4-BE49-F238E27FC236}">
                <a16:creationId xmlns="" xmlns:a16="http://schemas.microsoft.com/office/drawing/2014/main" id="{F10B7872-2450-4035-9B5E-723545A02C17}"/>
              </a:ext>
            </a:extLst>
          </p:cNvPr>
          <p:cNvCxnSpPr>
            <a:cxnSpLocks/>
          </p:cNvCxnSpPr>
          <p:nvPr/>
        </p:nvCxnSpPr>
        <p:spPr>
          <a:xfrm>
            <a:off x="6262201" y="923874"/>
            <a:ext cx="0" cy="5276850"/>
          </a:xfrm>
          <a:prstGeom prst="line">
            <a:avLst/>
          </a:prstGeom>
          <a:ln w="22225">
            <a:solidFill>
              <a:schemeClr val="accent1">
                <a:tint val="76000"/>
                <a:hueMod val="94000"/>
                <a:alpha val="79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00104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5751" y="228601"/>
            <a:ext cx="3400424" cy="646331"/>
          </a:xfrm>
          <a:prstGeom prst="rect">
            <a:avLst/>
          </a:prstGeom>
          <a:noFill/>
        </p:spPr>
        <p:txBody>
          <a:bodyPr wrap="square" rtlCol="0">
            <a:spAutoFit/>
          </a:bodyPr>
          <a:lstStyle/>
          <a:p>
            <a:r>
              <a:rPr lang="zh-CN" altLang="en-US" sz="3600" dirty="0" smtClean="0">
                <a:latin typeface="微软雅黑" pitchFamily="34" charset="-122"/>
                <a:ea typeface="微软雅黑" pitchFamily="34" charset="-122"/>
              </a:rPr>
              <a:t>联 合 技 术</a:t>
            </a:r>
            <a:endParaRPr lang="zh-CN" altLang="en-US" sz="3600" dirty="0">
              <a:latin typeface="微软雅黑" pitchFamily="34" charset="-122"/>
              <a:ea typeface="微软雅黑" pitchFamily="34" charset="-122"/>
            </a:endParaRPr>
          </a:p>
        </p:txBody>
      </p:sp>
      <p:cxnSp>
        <p:nvCxnSpPr>
          <p:cNvPr id="10" name="直接连接符 9">
            <a:extLst>
              <a:ext uri="{FF2B5EF4-FFF2-40B4-BE49-F238E27FC236}">
                <a16:creationId xmlns="" xmlns:a16="http://schemas.microsoft.com/office/drawing/2014/main" id="{65FCC999-78C9-4273-9A16-165D3BAE8DE2}"/>
              </a:ext>
            </a:extLst>
          </p:cNvPr>
          <p:cNvCxnSpPr/>
          <p:nvPr/>
        </p:nvCxnSpPr>
        <p:spPr>
          <a:xfrm>
            <a:off x="300037" y="919161"/>
            <a:ext cx="247173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1524" y="2071685"/>
            <a:ext cx="4672013" cy="2246769"/>
          </a:xfrm>
          <a:prstGeom prst="rect">
            <a:avLst/>
          </a:prstGeom>
          <a:noFill/>
        </p:spPr>
        <p:txBody>
          <a:bodyPr wrap="square" rtlCol="0">
            <a:spAutoFit/>
          </a:bodyPr>
          <a:lstStyle/>
          <a:p>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a:t>
            </a:r>
            <a:r>
              <a:rPr lang="zh-CN" altLang="zh-CN" sz="2800" dirty="0" smtClean="0">
                <a:latin typeface="宋体" pitchFamily="2" charset="-122"/>
                <a:ea typeface="宋体" pitchFamily="2" charset="-122"/>
              </a:rPr>
              <a:t>将服务器分配给子集群</a:t>
            </a:r>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       ——</a:t>
            </a:r>
            <a:r>
              <a:rPr lang="zh-CN" altLang="en-US" sz="2800" dirty="0" smtClean="0">
                <a:latin typeface="宋体" pitchFamily="2" charset="-122"/>
                <a:ea typeface="宋体" pitchFamily="2" charset="-122"/>
              </a:rPr>
              <a:t>一致性哈希</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将</a:t>
            </a:r>
            <a:r>
              <a:rPr lang="zh-CN" altLang="en-US" sz="2800" dirty="0" smtClean="0">
                <a:latin typeface="宋体" pitchFamily="2" charset="-122"/>
                <a:ea typeface="宋体" pitchFamily="2" charset="-122"/>
              </a:rPr>
              <a:t>机架名</a:t>
            </a:r>
            <a:r>
              <a:rPr lang="zh-CN" altLang="en-US" sz="2800" dirty="0" smtClean="0">
                <a:latin typeface="宋体" pitchFamily="2" charset="-122"/>
                <a:ea typeface="宋体" pitchFamily="2" charset="-122"/>
              </a:rPr>
              <a:t>称</a:t>
            </a:r>
            <a:r>
              <a:rPr lang="en-US" altLang="zh-CN" sz="2800" dirty="0" smtClean="0">
                <a:latin typeface="宋体" pitchFamily="2" charset="-122"/>
                <a:ea typeface="宋体" pitchFamily="2" charset="-122"/>
              </a:rPr>
              <a:t>(rack name)</a:t>
            </a:r>
            <a:r>
              <a:rPr lang="zh-CN" altLang="en-US" sz="2800" dirty="0" smtClean="0">
                <a:latin typeface="宋体" pitchFamily="2" charset="-122"/>
                <a:ea typeface="宋体" pitchFamily="2" charset="-122"/>
              </a:rPr>
              <a:t>进</a:t>
            </a:r>
            <a:r>
              <a:rPr lang="zh-CN" altLang="en-US" sz="2800" dirty="0" smtClean="0">
                <a:latin typeface="宋体" pitchFamily="2" charset="-122"/>
                <a:ea typeface="宋体" pitchFamily="2" charset="-122"/>
              </a:rPr>
              <a:t>行一致性哈希：</a:t>
            </a:r>
            <a:endParaRPr lang="en-US" altLang="zh-CN" sz="2800" dirty="0" smtClean="0">
              <a:latin typeface="宋体" pitchFamily="2" charset="-122"/>
              <a:ea typeface="宋体" pitchFamily="2" charset="-122"/>
            </a:endParaRPr>
          </a:p>
        </p:txBody>
      </p:sp>
      <p:cxnSp>
        <p:nvCxnSpPr>
          <p:cNvPr id="12" name="直接连接符 11">
            <a:extLst>
              <a:ext uri="{FF2B5EF4-FFF2-40B4-BE49-F238E27FC236}">
                <a16:creationId xmlns="" xmlns:a16="http://schemas.microsoft.com/office/drawing/2014/main" id="{F10B7872-2450-4035-9B5E-723545A02C17}"/>
              </a:ext>
            </a:extLst>
          </p:cNvPr>
          <p:cNvCxnSpPr>
            <a:cxnSpLocks/>
          </p:cNvCxnSpPr>
          <p:nvPr/>
        </p:nvCxnSpPr>
        <p:spPr>
          <a:xfrm>
            <a:off x="5790714" y="881011"/>
            <a:ext cx="0" cy="5276850"/>
          </a:xfrm>
          <a:prstGeom prst="line">
            <a:avLst/>
          </a:prstGeom>
          <a:ln w="22225">
            <a:solidFill>
              <a:schemeClr val="accent1">
                <a:tint val="76000"/>
                <a:hueMod val="94000"/>
                <a:alpha val="79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29326" y="771526"/>
            <a:ext cx="5929828" cy="4832092"/>
          </a:xfrm>
          <a:prstGeom prst="rect">
            <a:avLst/>
          </a:prstGeom>
          <a:noFill/>
        </p:spPr>
        <p:txBody>
          <a:bodyPr wrap="none" rtlCol="0">
            <a:spAutoFit/>
          </a:bodyPr>
          <a:lstStyle/>
          <a:p>
            <a:r>
              <a:rPr lang="zh-CN" altLang="en-US" sz="2800" dirty="0" smtClean="0">
                <a:latin typeface="宋体" pitchFamily="2" charset="-122"/>
                <a:ea typeface="宋体" pitchFamily="2" charset="-122"/>
              </a:rPr>
              <a:t>●</a:t>
            </a:r>
            <a:r>
              <a:rPr lang="zh-CN" altLang="zh-CN" sz="2800" dirty="0" smtClean="0">
                <a:latin typeface="宋体" pitchFamily="2" charset="-122"/>
                <a:ea typeface="宋体" pitchFamily="2" charset="-122"/>
              </a:rPr>
              <a:t>确保子集群添加</a:t>
            </a:r>
            <a:r>
              <a:rPr lang="en-US" altLang="zh-CN" sz="2800" dirty="0" smtClean="0">
                <a:latin typeface="宋体" pitchFamily="2" charset="-122"/>
                <a:ea typeface="宋体" pitchFamily="2" charset="-122"/>
              </a:rPr>
              <a:t>/</a:t>
            </a:r>
            <a:r>
              <a:rPr lang="zh-CN" altLang="zh-CN" sz="2800" dirty="0" smtClean="0">
                <a:latin typeface="宋体" pitchFamily="2" charset="-122"/>
                <a:ea typeface="宋体" pitchFamily="2" charset="-122"/>
              </a:rPr>
              <a:t>删除不会导致大</a:t>
            </a:r>
            <a:endParaRPr lang="en-US" altLang="zh-CN" sz="2800" dirty="0" smtClean="0">
              <a:latin typeface="宋体" pitchFamily="2" charset="-122"/>
              <a:ea typeface="宋体" pitchFamily="2" charset="-122"/>
            </a:endParaRPr>
          </a:p>
          <a:p>
            <a:r>
              <a:rPr lang="zh-CN" altLang="zh-CN" sz="2800" dirty="0" smtClean="0">
                <a:latin typeface="宋体" pitchFamily="2" charset="-122"/>
                <a:ea typeface="宋体" pitchFamily="2" charset="-122"/>
              </a:rPr>
              <a:t>量数据重组</a:t>
            </a:r>
            <a:r>
              <a:rPr lang="zh-CN" altLang="en-US" sz="2800" dirty="0" smtClean="0">
                <a:latin typeface="宋体" pitchFamily="2" charset="-122"/>
                <a:ea typeface="宋体" pitchFamily="2" charset="-122"/>
              </a:rPr>
              <a:t>。</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a:t>
            </a:r>
            <a:r>
              <a:rPr lang="zh-CN" altLang="zh-CN" sz="2800" dirty="0" smtClean="0">
                <a:latin typeface="宋体" pitchFamily="2" charset="-122"/>
                <a:ea typeface="宋体" pitchFamily="2" charset="-122"/>
              </a:rPr>
              <a:t>在子群集中促进网络本地化</a:t>
            </a:r>
            <a:r>
              <a:rPr lang="zh-CN" altLang="en-US" sz="2800" dirty="0" smtClean="0">
                <a:latin typeface="宋体" pitchFamily="2" charset="-122"/>
                <a:ea typeface="宋体" pitchFamily="2" charset="-122"/>
              </a:rPr>
              <a:t>。</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a:t>
            </a:r>
            <a:r>
              <a:rPr lang="zh-CN" altLang="zh-CN" sz="2800" dirty="0" smtClean="0">
                <a:latin typeface="宋体" pitchFamily="2" charset="-122"/>
                <a:ea typeface="宋体" pitchFamily="2" charset="-122"/>
              </a:rPr>
              <a:t>为了获得高可用性和耐久性，在每</a:t>
            </a:r>
            <a:endParaRPr lang="en-US" altLang="zh-CN" sz="2800" dirty="0" smtClean="0">
              <a:latin typeface="宋体" pitchFamily="2" charset="-122"/>
              <a:ea typeface="宋体" pitchFamily="2" charset="-122"/>
            </a:endParaRPr>
          </a:p>
          <a:p>
            <a:r>
              <a:rPr lang="zh-CN" altLang="zh-CN" sz="2800" dirty="0" smtClean="0">
                <a:latin typeface="宋体" pitchFamily="2" charset="-122"/>
                <a:ea typeface="宋体" pitchFamily="2" charset="-122"/>
              </a:rPr>
              <a:t>个子群集中生成主要租户的资源使用</a:t>
            </a:r>
            <a:endParaRPr lang="en-US" altLang="zh-CN" sz="2800" dirty="0" smtClean="0">
              <a:latin typeface="宋体" pitchFamily="2" charset="-122"/>
              <a:ea typeface="宋体" pitchFamily="2" charset="-122"/>
            </a:endParaRPr>
          </a:p>
          <a:p>
            <a:r>
              <a:rPr lang="zh-CN" altLang="zh-CN" sz="2800" dirty="0" smtClean="0">
                <a:latin typeface="宋体" pitchFamily="2" charset="-122"/>
                <a:ea typeface="宋体" pitchFamily="2" charset="-122"/>
              </a:rPr>
              <a:t>和再成像行为的多样性</a:t>
            </a:r>
            <a:r>
              <a:rPr lang="zh-CN" altLang="en-US" sz="2800" dirty="0" smtClean="0">
                <a:latin typeface="宋体" pitchFamily="2" charset="-122"/>
                <a:ea typeface="宋体" pitchFamily="2" charset="-122"/>
              </a:rPr>
              <a:t>。</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●产生</a:t>
            </a:r>
            <a:r>
              <a:rPr lang="zh-CN" altLang="zh-CN" sz="2800" dirty="0" smtClean="0">
                <a:latin typeface="宋体" pitchFamily="2" charset="-122"/>
                <a:ea typeface="宋体" pitchFamily="2" charset="-122"/>
              </a:rPr>
              <a:t>具有平衡</a:t>
            </a:r>
            <a:r>
              <a:rPr lang="zh-CN" altLang="en-US" sz="2800" dirty="0" smtClean="0">
                <a:latin typeface="宋体" pitchFamily="2" charset="-122"/>
                <a:ea typeface="宋体" pitchFamily="2" charset="-122"/>
              </a:rPr>
              <a:t>性</a:t>
            </a:r>
            <a:r>
              <a:rPr lang="zh-CN" altLang="zh-CN" sz="2800" dirty="0" smtClean="0">
                <a:latin typeface="宋体" pitchFamily="2" charset="-122"/>
                <a:ea typeface="宋体" pitchFamily="2" charset="-122"/>
              </a:rPr>
              <a:t>的主要租户存储空</a:t>
            </a:r>
            <a:endParaRPr lang="en-US" altLang="zh-CN" sz="2800" dirty="0" smtClean="0">
              <a:latin typeface="宋体" pitchFamily="2" charset="-122"/>
              <a:ea typeface="宋体" pitchFamily="2" charset="-122"/>
            </a:endParaRPr>
          </a:p>
          <a:p>
            <a:r>
              <a:rPr lang="zh-CN" altLang="zh-CN" sz="2800" dirty="0" smtClean="0">
                <a:latin typeface="宋体" pitchFamily="2" charset="-122"/>
                <a:ea typeface="宋体" pitchFamily="2" charset="-122"/>
              </a:rPr>
              <a:t>间使用的子集群。</a:t>
            </a:r>
            <a:r>
              <a:rPr lang="zh-CN" altLang="zh-CN" dirty="0" smtClean="0">
                <a:latin typeface="宋体" pitchFamily="2" charset="-122"/>
                <a:ea typeface="宋体" pitchFamily="2" charset="-122"/>
              </a:rPr>
              <a:t> </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15626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1513" y="457200"/>
            <a:ext cx="8127097" cy="646331"/>
          </a:xfrm>
          <a:prstGeom prst="rect">
            <a:avLst/>
          </a:prstGeom>
          <a:noFill/>
        </p:spPr>
        <p:txBody>
          <a:bodyPr wrap="none" rtlCol="0">
            <a:spAutoFit/>
          </a:bodyPr>
          <a:lstStyle/>
          <a:p>
            <a:r>
              <a:rPr lang="zh-CN" altLang="en-US" sz="3600" dirty="0" smtClean="0">
                <a:latin typeface="微软雅黑" pitchFamily="34" charset="-122"/>
                <a:ea typeface="微软雅黑" pitchFamily="34" charset="-122"/>
              </a:rPr>
              <a:t>一致性哈希算法</a:t>
            </a:r>
            <a:r>
              <a:rPr lang="en-US" altLang="zh-CN" sz="3600" dirty="0" smtClean="0">
                <a:latin typeface="微软雅黑" pitchFamily="34" charset="-122"/>
                <a:ea typeface="微软雅黑" pitchFamily="34" charset="-122"/>
              </a:rPr>
              <a:t>(consistent hashing)</a:t>
            </a:r>
          </a:p>
        </p:txBody>
      </p:sp>
      <p:cxnSp>
        <p:nvCxnSpPr>
          <p:cNvPr id="5" name="直接连接符 4">
            <a:extLst>
              <a:ext uri="{FF2B5EF4-FFF2-40B4-BE49-F238E27FC236}">
                <a16:creationId xmlns="" xmlns:a16="http://schemas.microsoft.com/office/drawing/2014/main" id="{65FCC999-78C9-4273-9A16-165D3BAE8DE2}"/>
              </a:ext>
            </a:extLst>
          </p:cNvPr>
          <p:cNvCxnSpPr/>
          <p:nvPr/>
        </p:nvCxnSpPr>
        <p:spPr>
          <a:xfrm>
            <a:off x="614363" y="1185863"/>
            <a:ext cx="7715250" cy="4286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0100" y="1743074"/>
            <a:ext cx="9972675" cy="1384995"/>
          </a:xfrm>
          <a:prstGeom prst="rect">
            <a:avLst/>
          </a:prstGeom>
          <a:noFill/>
        </p:spPr>
        <p:txBody>
          <a:bodyPr wrap="square" rtlCol="0">
            <a:spAutoFit/>
          </a:bodyPr>
          <a:lstStyle/>
          <a:p>
            <a:r>
              <a:rPr lang="en-US" altLang="zh-CN" sz="2800" dirty="0" smtClean="0">
                <a:latin typeface="宋体" pitchFamily="2" charset="-122"/>
                <a:ea typeface="宋体" pitchFamily="2" charset="-122"/>
                <a:hlinkClick r:id="rId2"/>
              </a:rPr>
              <a:t>http://blog.csdn.net/cywosp/article/details/23397179/</a:t>
            </a:r>
            <a:endParaRPr lang="en-US" altLang="zh-CN" sz="2800" dirty="0" smtClean="0">
              <a:latin typeface="宋体" pitchFamily="2" charset="-122"/>
              <a:ea typeface="宋体" pitchFamily="2" charset="-122"/>
            </a:endParaRPr>
          </a:p>
          <a:p>
            <a:r>
              <a:rPr lang="zh-CN" altLang="en-US" sz="2800" b="1" dirty="0" smtClean="0">
                <a:latin typeface="宋体" pitchFamily="2" charset="-122"/>
                <a:ea typeface="宋体" pitchFamily="2" charset="-122"/>
              </a:rPr>
              <a:t>每天进步一点点</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五分钟理解一致性哈希算法</a:t>
            </a:r>
            <a:r>
              <a:rPr lang="en-US" altLang="zh-CN" sz="2800" b="1" dirty="0" smtClean="0">
                <a:latin typeface="宋体" pitchFamily="2" charset="-122"/>
                <a:ea typeface="宋体" pitchFamily="2" charset="-122"/>
              </a:rPr>
              <a:t>(consistent hashing)</a:t>
            </a:r>
          </a:p>
        </p:txBody>
      </p:sp>
    </p:spTree>
    <p:extLst>
      <p:ext uri="{BB962C8B-B14F-4D97-AF65-F5344CB8AC3E}">
        <p14:creationId xmlns="" xmlns:p14="http://schemas.microsoft.com/office/powerpoint/2010/main" val="428525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00100" y="814386"/>
            <a:ext cx="9972675" cy="1384995"/>
          </a:xfrm>
          <a:prstGeom prst="rect">
            <a:avLst/>
          </a:prstGeom>
          <a:noFill/>
        </p:spPr>
        <p:txBody>
          <a:bodyPr wrap="square" rtlCol="0">
            <a:spAutoFit/>
          </a:bodyPr>
          <a:lstStyle/>
          <a:p>
            <a:r>
              <a:rPr lang="en-US" altLang="zh-CN" sz="2800" dirty="0" smtClean="0">
                <a:latin typeface="宋体" pitchFamily="2" charset="-122"/>
                <a:ea typeface="宋体" pitchFamily="2" charset="-122"/>
              </a:rPr>
              <a:t>  2</a:t>
            </a:r>
            <a:r>
              <a:rPr lang="zh-CN" altLang="en-US" sz="2800" dirty="0" smtClean="0">
                <a:latin typeface="宋体" pitchFamily="2" charset="-122"/>
                <a:ea typeface="宋体" pitchFamily="2" charset="-122"/>
              </a:rPr>
              <a:t>、</a:t>
            </a:r>
            <a:r>
              <a:rPr lang="zh-CN" altLang="zh-CN" sz="2800" dirty="0" smtClean="0">
                <a:latin typeface="宋体" pitchFamily="2" charset="-122"/>
                <a:ea typeface="宋体" pitchFamily="2" charset="-122"/>
              </a:rPr>
              <a:t>分配</a:t>
            </a:r>
            <a:r>
              <a:rPr lang="en-US" altLang="zh-CN" sz="2800" dirty="0" smtClean="0">
                <a:latin typeface="宋体" pitchFamily="2" charset="-122"/>
                <a:ea typeface="宋体" pitchFamily="2" charset="-122"/>
              </a:rPr>
              <a:t>/</a:t>
            </a:r>
            <a:r>
              <a:rPr lang="zh-CN" altLang="zh-CN" sz="2800" dirty="0" smtClean="0">
                <a:latin typeface="宋体" pitchFamily="2" charset="-122"/>
                <a:ea typeface="宋体" pitchFamily="2" charset="-122"/>
              </a:rPr>
              <a:t>重新平衡文件到子集群</a:t>
            </a:r>
          </a:p>
          <a:p>
            <a:r>
              <a:rPr lang="zh-CN" altLang="zh-CN" sz="2800" dirty="0" smtClean="0">
                <a:latin typeface="宋体" pitchFamily="2" charset="-122"/>
                <a:ea typeface="宋体" pitchFamily="2" charset="-122"/>
              </a:rPr>
              <a:t>当当前的分配不合适时，我们仍然需要为其分配二级租户的文件夹</a:t>
            </a:r>
            <a:r>
              <a:rPr lang="en-US" altLang="zh-CN" sz="2800" dirty="0" smtClean="0">
                <a:latin typeface="宋体" pitchFamily="2" charset="-122"/>
                <a:ea typeface="宋体" pitchFamily="2" charset="-122"/>
              </a:rPr>
              <a:t>/</a:t>
            </a:r>
            <a:r>
              <a:rPr lang="zh-CN" altLang="zh-CN" sz="2800" dirty="0" smtClean="0">
                <a:latin typeface="宋体" pitchFamily="2" charset="-122"/>
                <a:ea typeface="宋体" pitchFamily="2" charset="-122"/>
              </a:rPr>
              <a:t>文件，并可能重新分配（重新平衡）文件夹</a:t>
            </a:r>
            <a:r>
              <a:rPr lang="en-US" altLang="zh-CN" sz="2800" dirty="0" smtClean="0">
                <a:latin typeface="宋体" pitchFamily="2" charset="-122"/>
                <a:ea typeface="宋体" pitchFamily="2" charset="-122"/>
              </a:rPr>
              <a:t>/</a:t>
            </a:r>
            <a:r>
              <a:rPr lang="zh-CN" altLang="zh-CN" sz="2800" dirty="0" smtClean="0">
                <a:latin typeface="宋体" pitchFamily="2" charset="-122"/>
                <a:ea typeface="宋体" pitchFamily="2" charset="-122"/>
              </a:rPr>
              <a:t>文件。</a:t>
            </a:r>
            <a:endParaRPr lang="en-US" altLang="zh-CN" sz="2800" b="1" dirty="0" smtClean="0">
              <a:latin typeface="宋体" pitchFamily="2" charset="-122"/>
              <a:ea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1495425" y="2705100"/>
            <a:ext cx="8320088" cy="3651170"/>
          </a:xfrm>
          <a:prstGeom prst="rect">
            <a:avLst/>
          </a:prstGeom>
          <a:noFill/>
          <a:ln w="9525">
            <a:noFill/>
            <a:miter lim="800000"/>
            <a:headEnd/>
            <a:tailEnd/>
          </a:ln>
        </p:spPr>
      </p:pic>
    </p:spTree>
    <p:extLst>
      <p:ext uri="{BB962C8B-B14F-4D97-AF65-F5344CB8AC3E}">
        <p14:creationId xmlns="" xmlns:p14="http://schemas.microsoft.com/office/powerpoint/2010/main" val="4285251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05FC1477-08A3-436F-BA4E-C5CD150AEDB3}"/>
              </a:ext>
            </a:extLst>
          </p:cNvPr>
          <p:cNvSpPr>
            <a:spLocks noGrp="1"/>
          </p:cNvSpPr>
          <p:nvPr>
            <p:ph idx="1"/>
          </p:nvPr>
        </p:nvSpPr>
        <p:spPr/>
        <p:txBody>
          <a:bodyPr>
            <a:normAutofit lnSpcReduction="10000"/>
          </a:bodyPr>
          <a:lstStyle/>
          <a:p>
            <a:pPr>
              <a:buNone/>
            </a:pPr>
            <a:r>
              <a:rPr lang="en-US" altLang="zh-CN" dirty="0" smtClean="0"/>
              <a:t> </a:t>
            </a:r>
            <a:r>
              <a:rPr lang="zh-CN" altLang="zh-CN" sz="2800" dirty="0" smtClean="0">
                <a:solidFill>
                  <a:schemeClr val="tx1"/>
                </a:solidFill>
                <a:latin typeface="宋体" pitchFamily="2" charset="-122"/>
                <a:ea typeface="宋体" pitchFamily="2" charset="-122"/>
              </a:rPr>
              <a:t>重新平衡器周期性地（例如，小时）醒来，并将最近的子集群的元数据访问负载和可用空间与预定阈值进行比较。 </a:t>
            </a:r>
            <a:r>
              <a:rPr lang="zh-CN" altLang="en-US" sz="2800" dirty="0" smtClean="0">
                <a:solidFill>
                  <a:schemeClr val="tx1"/>
                </a:solidFill>
                <a:latin typeface="宋体" pitchFamily="2" charset="-122"/>
                <a:ea typeface="宋体" pitchFamily="2" charset="-122"/>
              </a:rPr>
              <a:t>我们不做单纯的再平衡，因为负载和空间不可能平衡（理论阈值）。</a:t>
            </a:r>
            <a:r>
              <a:rPr lang="zh-CN" altLang="zh-CN" sz="2800" dirty="0" smtClean="0">
                <a:solidFill>
                  <a:schemeClr val="tx1"/>
                </a:solidFill>
                <a:latin typeface="宋体" pitchFamily="2" charset="-122"/>
                <a:ea typeface="宋体" pitchFamily="2" charset="-122"/>
              </a:rPr>
              <a:t>每次重新平衡的一轮尝试将所有子集群落在</a:t>
            </a:r>
            <a:r>
              <a:rPr lang="zh-CN" altLang="en-US" sz="2800" dirty="0" smtClean="0">
                <a:solidFill>
                  <a:schemeClr val="tx1"/>
                </a:solidFill>
                <a:latin typeface="宋体" pitchFamily="2" charset="-122"/>
                <a:ea typeface="宋体" pitchFamily="2" charset="-122"/>
              </a:rPr>
              <a:t>阈值</a:t>
            </a:r>
            <a:r>
              <a:rPr lang="zh-CN" altLang="zh-CN" sz="2800" dirty="0" smtClean="0">
                <a:solidFill>
                  <a:schemeClr val="tx1"/>
                </a:solidFill>
                <a:latin typeface="宋体" pitchFamily="2" charset="-122"/>
                <a:ea typeface="宋体" pitchFamily="2" charset="-122"/>
              </a:rPr>
              <a:t>之下。 管理员也可以手动启动重新平衡。</a:t>
            </a:r>
            <a:endParaRPr lang="en-US" altLang="zh-CN" sz="2800" dirty="0" smtClean="0">
              <a:solidFill>
                <a:schemeClr val="tx1"/>
              </a:solidFill>
              <a:latin typeface="宋体" pitchFamily="2" charset="-122"/>
              <a:ea typeface="宋体" pitchFamily="2" charset="-122"/>
            </a:endParaRPr>
          </a:p>
          <a:p>
            <a:pPr>
              <a:buNone/>
            </a:pPr>
            <a:endParaRPr lang="en-US" altLang="zh-CN" sz="2800" dirty="0" smtClean="0">
              <a:solidFill>
                <a:schemeClr val="tx1"/>
              </a:solidFill>
              <a:latin typeface="宋体" pitchFamily="2" charset="-122"/>
              <a:ea typeface="宋体" pitchFamily="2" charset="-122"/>
            </a:endParaRPr>
          </a:p>
          <a:p>
            <a:pPr>
              <a:buNone/>
            </a:pPr>
            <a:r>
              <a:rPr lang="zh-CN" altLang="en-US" sz="2800" dirty="0" smtClean="0">
                <a:solidFill>
                  <a:schemeClr val="tx1"/>
                </a:solidFill>
                <a:latin typeface="宋体" pitchFamily="2" charset="-122"/>
                <a:ea typeface="宋体" pitchFamily="2" charset="-122"/>
              </a:rPr>
              <a:t>怎么平衡？把文件从哪（个集群）迁移到哪？</a:t>
            </a:r>
            <a:endParaRPr lang="zh-CN" altLang="en-US" sz="2800" dirty="0">
              <a:solidFill>
                <a:schemeClr val="tx1"/>
              </a:solidFill>
              <a:latin typeface="宋体" pitchFamily="2" charset="-122"/>
              <a:ea typeface="宋体" pitchFamily="2" charset="-122"/>
            </a:endParaRPr>
          </a:p>
        </p:txBody>
      </p:sp>
    </p:spTree>
    <p:extLst>
      <p:ext uri="{BB962C8B-B14F-4D97-AF65-F5344CB8AC3E}">
        <p14:creationId xmlns="" xmlns:p14="http://schemas.microsoft.com/office/powerpoint/2010/main" val="15740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1513" y="457200"/>
            <a:ext cx="8215711" cy="646331"/>
          </a:xfrm>
          <a:prstGeom prst="rect">
            <a:avLst/>
          </a:prstGeom>
          <a:noFill/>
        </p:spPr>
        <p:txBody>
          <a:bodyPr wrap="none" rtlCol="0">
            <a:spAutoFit/>
          </a:bodyPr>
          <a:lstStyle/>
          <a:p>
            <a:r>
              <a:rPr lang="zh-CN" altLang="en-US" sz="3600" dirty="0" smtClean="0">
                <a:latin typeface="微软雅黑" pitchFamily="34" charset="-122"/>
                <a:ea typeface="微软雅黑" pitchFamily="34" charset="-122"/>
              </a:rPr>
              <a:t>抽象为</a:t>
            </a:r>
            <a:r>
              <a:rPr lang="en-US" altLang="zh-CN" sz="3600" dirty="0" smtClean="0">
                <a:latin typeface="微软雅黑" pitchFamily="34" charset="-122"/>
                <a:ea typeface="微软雅黑" pitchFamily="34" charset="-122"/>
              </a:rPr>
              <a:t>MILP</a:t>
            </a:r>
            <a:r>
              <a:rPr lang="zh-CN" altLang="en-US" sz="3600" dirty="0" smtClean="0">
                <a:latin typeface="微软雅黑" pitchFamily="34" charset="-122"/>
                <a:ea typeface="微软雅黑" pitchFamily="34" charset="-122"/>
              </a:rPr>
              <a:t>（混合整数线性规划）问题</a:t>
            </a:r>
            <a:endParaRPr lang="en-US" altLang="zh-CN" sz="3600" dirty="0" smtClean="0">
              <a:latin typeface="微软雅黑" pitchFamily="34" charset="-122"/>
              <a:ea typeface="微软雅黑" pitchFamily="34" charset="-122"/>
            </a:endParaRPr>
          </a:p>
        </p:txBody>
      </p:sp>
      <p:cxnSp>
        <p:nvCxnSpPr>
          <p:cNvPr id="5" name="直接连接符 4">
            <a:extLst>
              <a:ext uri="{FF2B5EF4-FFF2-40B4-BE49-F238E27FC236}">
                <a16:creationId xmlns="" xmlns:a16="http://schemas.microsoft.com/office/drawing/2014/main" id="{65FCC999-78C9-4273-9A16-165D3BAE8DE2}"/>
              </a:ext>
            </a:extLst>
          </p:cNvPr>
          <p:cNvCxnSpPr/>
          <p:nvPr/>
        </p:nvCxnSpPr>
        <p:spPr>
          <a:xfrm>
            <a:off x="614363" y="1185864"/>
            <a:ext cx="8343900" cy="5714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0100" y="1743074"/>
            <a:ext cx="9972675" cy="3970318"/>
          </a:xfrm>
          <a:prstGeom prst="rect">
            <a:avLst/>
          </a:prstGeom>
          <a:noFill/>
        </p:spPr>
        <p:txBody>
          <a:bodyPr wrap="square" rtlCol="0">
            <a:spAutoFit/>
          </a:bodyPr>
          <a:lstStyle/>
          <a:p>
            <a:r>
              <a:rPr lang="zh-CN" altLang="zh-CN" sz="2800" dirty="0" smtClean="0"/>
              <a:t>我们首先创建联合命名空间的表示，其中我们用（</a:t>
            </a:r>
            <a:r>
              <a:rPr lang="en-US" altLang="zh-CN" sz="2800" dirty="0" smtClean="0"/>
              <a:t>1</a:t>
            </a:r>
            <a:r>
              <a:rPr lang="zh-CN" altLang="zh-CN" sz="2800" dirty="0" smtClean="0"/>
              <a:t>）自上次重新平衡以来的任</a:t>
            </a:r>
            <a:r>
              <a:rPr lang="zh-CN" altLang="en-US" sz="2800" dirty="0" smtClean="0"/>
              <a:t>一</a:t>
            </a:r>
            <a:r>
              <a:rPr lang="zh-CN" altLang="zh-CN" sz="2800" dirty="0" smtClean="0"/>
              <a:t>短时间间隔（例如</a:t>
            </a:r>
            <a:r>
              <a:rPr lang="en-US" altLang="zh-CN" sz="2800" dirty="0" smtClean="0"/>
              <a:t>5</a:t>
            </a:r>
            <a:r>
              <a:rPr lang="zh-CN" altLang="zh-CN" sz="2800" dirty="0" smtClean="0"/>
              <a:t>分钟）中收到的峰值负载量，（</a:t>
            </a:r>
            <a:r>
              <a:rPr lang="en-US" altLang="zh-CN" sz="2800" dirty="0" smtClean="0"/>
              <a:t>2</a:t>
            </a:r>
            <a:r>
              <a:rPr lang="zh-CN" altLang="zh-CN" sz="2800" dirty="0" smtClean="0"/>
              <a:t>）该结点下面的子树当前的大小，和（</a:t>
            </a:r>
            <a:r>
              <a:rPr lang="en-US" altLang="zh-CN" sz="2800" dirty="0" smtClean="0"/>
              <a:t>3</a:t>
            </a:r>
            <a:r>
              <a:rPr lang="zh-CN" altLang="zh-CN" sz="2800" dirty="0" smtClean="0"/>
              <a:t>）它当前的子集群，注释每个树节点。 我们修剪出比相应的管理员定义的低端阈值更低的负载和更小的节点。 这限制了</a:t>
            </a:r>
            <a:r>
              <a:rPr lang="en-US" altLang="zh-CN" sz="2800" dirty="0" smtClean="0"/>
              <a:t>MILP</a:t>
            </a:r>
            <a:r>
              <a:rPr lang="zh-CN" altLang="zh-CN" sz="2800" dirty="0" smtClean="0"/>
              <a:t>问题的大小，使其有效解决。</a:t>
            </a:r>
          </a:p>
          <a:p>
            <a:r>
              <a:rPr lang="zh-CN" altLang="zh-CN" sz="2800" dirty="0" smtClean="0"/>
              <a:t>我们使用修剪树作为</a:t>
            </a:r>
            <a:r>
              <a:rPr lang="en-US" altLang="zh-CN" sz="2800" dirty="0" smtClean="0"/>
              <a:t>MILP</a:t>
            </a:r>
            <a:r>
              <a:rPr lang="zh-CN" altLang="zh-CN" sz="2800" dirty="0" smtClean="0"/>
              <a:t>问题的输入。 主要的约束是元数据管理器可以处理的最大访问负载以及每个子集群的最大存储容量。</a:t>
            </a:r>
            <a:endParaRPr lang="en-US" altLang="zh-CN" sz="2800" b="1" dirty="0" smtClean="0">
              <a:latin typeface="宋体" pitchFamily="2" charset="-122"/>
              <a:ea typeface="宋体" pitchFamily="2" charset="-122"/>
            </a:endParaRPr>
          </a:p>
        </p:txBody>
      </p:sp>
    </p:spTree>
    <p:extLst>
      <p:ext uri="{BB962C8B-B14F-4D97-AF65-F5344CB8AC3E}">
        <p14:creationId xmlns="" xmlns:p14="http://schemas.microsoft.com/office/powerpoint/2010/main" val="428525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 xmlns:a16="http://schemas.microsoft.com/office/drawing/2014/main" id="{65FCC999-78C9-4273-9A16-165D3BAE8DE2}"/>
              </a:ext>
            </a:extLst>
          </p:cNvPr>
          <p:cNvCxnSpPr/>
          <p:nvPr/>
        </p:nvCxnSpPr>
        <p:spPr>
          <a:xfrm>
            <a:off x="614363" y="1185863"/>
            <a:ext cx="19716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528637"/>
            <a:ext cx="1516762" cy="646331"/>
          </a:xfrm>
          <a:prstGeom prst="rect">
            <a:avLst/>
          </a:prstGeom>
          <a:noFill/>
        </p:spPr>
        <p:txBody>
          <a:bodyPr wrap="none" rtlCol="0">
            <a:spAutoFit/>
          </a:bodyPr>
          <a:lstStyle/>
          <a:p>
            <a:r>
              <a:rPr lang="zh-CN" altLang="en-US"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实  现</a:t>
            </a:r>
            <a:endParaRPr lang="zh-CN" altLang="en-US" sz="36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946615" y="1314450"/>
            <a:ext cx="10383373" cy="5345099"/>
          </a:xfrm>
          <a:prstGeom prst="rect">
            <a:avLst/>
          </a:prstGeom>
          <a:noFill/>
          <a:ln w="9525">
            <a:noFill/>
            <a:miter lim="800000"/>
            <a:headEnd/>
            <a:tailEnd/>
          </a:ln>
        </p:spPr>
      </p:pic>
    </p:spTree>
    <p:extLst>
      <p:ext uri="{BB962C8B-B14F-4D97-AF65-F5344CB8AC3E}">
        <p14:creationId xmlns="" xmlns:p14="http://schemas.microsoft.com/office/powerpoint/2010/main" val="4285251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9231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870B6D52-5BF7-4853-BED5-88B33DF18022}"/>
              </a:ext>
            </a:extLst>
          </p:cNvPr>
          <p:cNvSpPr txBox="1"/>
          <p:nvPr/>
        </p:nvSpPr>
        <p:spPr>
          <a:xfrm>
            <a:off x="5381625" y="722327"/>
            <a:ext cx="902811"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摘要</a:t>
            </a:r>
          </a:p>
        </p:txBody>
      </p:sp>
      <p:sp>
        <p:nvSpPr>
          <p:cNvPr id="7" name="文本框 6">
            <a:extLst>
              <a:ext uri="{FF2B5EF4-FFF2-40B4-BE49-F238E27FC236}">
                <a16:creationId xmlns="" xmlns:a16="http://schemas.microsoft.com/office/drawing/2014/main" id="{B4005FC4-111E-4A5B-A695-3896D5DFD770}"/>
              </a:ext>
            </a:extLst>
          </p:cNvPr>
          <p:cNvSpPr txBox="1"/>
          <p:nvPr/>
        </p:nvSpPr>
        <p:spPr>
          <a:xfrm>
            <a:off x="1334908" y="26813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总体介绍</a:t>
            </a:r>
          </a:p>
        </p:txBody>
      </p:sp>
      <p:sp>
        <p:nvSpPr>
          <p:cNvPr id="8" name="文本框 7">
            <a:extLst>
              <a:ext uri="{FF2B5EF4-FFF2-40B4-BE49-F238E27FC236}">
                <a16:creationId xmlns="" xmlns:a16="http://schemas.microsoft.com/office/drawing/2014/main" id="{3AA0AE0E-7255-4E12-AEF5-41540BDEB57C}"/>
              </a:ext>
            </a:extLst>
          </p:cNvPr>
          <p:cNvSpPr txBox="1"/>
          <p:nvPr/>
        </p:nvSpPr>
        <p:spPr>
          <a:xfrm>
            <a:off x="4092654" y="26813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工作背景</a:t>
            </a:r>
          </a:p>
        </p:txBody>
      </p:sp>
      <p:sp>
        <p:nvSpPr>
          <p:cNvPr id="9" name="文本框 8">
            <a:extLst>
              <a:ext uri="{FF2B5EF4-FFF2-40B4-BE49-F238E27FC236}">
                <a16:creationId xmlns="" xmlns:a16="http://schemas.microsoft.com/office/drawing/2014/main" id="{D9D09FC2-857F-4A95-B26F-45F2D0E106C5}"/>
              </a:ext>
            </a:extLst>
          </p:cNvPr>
          <p:cNvSpPr txBox="1"/>
          <p:nvPr/>
        </p:nvSpPr>
        <p:spPr>
          <a:xfrm>
            <a:off x="6506983" y="2681305"/>
            <a:ext cx="11079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联合结构</a:t>
            </a:r>
          </a:p>
        </p:txBody>
      </p:sp>
      <p:sp>
        <p:nvSpPr>
          <p:cNvPr id="10" name="文本框 9">
            <a:extLst>
              <a:ext uri="{FF2B5EF4-FFF2-40B4-BE49-F238E27FC236}">
                <a16:creationId xmlns="" xmlns:a16="http://schemas.microsoft.com/office/drawing/2014/main" id="{9BC72A6E-DC5E-4AD1-9989-DE251C6B86BD}"/>
              </a:ext>
            </a:extLst>
          </p:cNvPr>
          <p:cNvSpPr txBox="1"/>
          <p:nvPr/>
        </p:nvSpPr>
        <p:spPr>
          <a:xfrm>
            <a:off x="9002533" y="26813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联合技术</a:t>
            </a:r>
          </a:p>
        </p:txBody>
      </p:sp>
      <p:sp>
        <p:nvSpPr>
          <p:cNvPr id="11" name="文本框 10">
            <a:extLst>
              <a:ext uri="{FF2B5EF4-FFF2-40B4-BE49-F238E27FC236}">
                <a16:creationId xmlns="" xmlns:a16="http://schemas.microsoft.com/office/drawing/2014/main" id="{C4299957-C6FD-462F-BE70-09A2B086C0DC}"/>
              </a:ext>
            </a:extLst>
          </p:cNvPr>
          <p:cNvSpPr txBox="1"/>
          <p:nvPr/>
        </p:nvSpPr>
        <p:spPr>
          <a:xfrm>
            <a:off x="1334908" y="47480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实现部署</a:t>
            </a:r>
          </a:p>
        </p:txBody>
      </p:sp>
      <p:sp>
        <p:nvSpPr>
          <p:cNvPr id="12" name="文本框 11">
            <a:extLst>
              <a:ext uri="{FF2B5EF4-FFF2-40B4-BE49-F238E27FC236}">
                <a16:creationId xmlns="" xmlns:a16="http://schemas.microsoft.com/office/drawing/2014/main" id="{EF552052-4C9F-4D20-AE60-B0DACE0B2A4C}"/>
              </a:ext>
            </a:extLst>
          </p:cNvPr>
          <p:cNvSpPr txBox="1"/>
          <p:nvPr/>
        </p:nvSpPr>
        <p:spPr>
          <a:xfrm>
            <a:off x="4092654" y="47480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综合评测</a:t>
            </a:r>
          </a:p>
        </p:txBody>
      </p:sp>
      <p:sp>
        <p:nvSpPr>
          <p:cNvPr id="13" name="文本框 12">
            <a:extLst>
              <a:ext uri="{FF2B5EF4-FFF2-40B4-BE49-F238E27FC236}">
                <a16:creationId xmlns="" xmlns:a16="http://schemas.microsoft.com/office/drawing/2014/main" id="{4E732CD3-07C0-42E2-93D0-B8843C9C4BFD}"/>
              </a:ext>
            </a:extLst>
          </p:cNvPr>
          <p:cNvSpPr txBox="1"/>
          <p:nvPr/>
        </p:nvSpPr>
        <p:spPr>
          <a:xfrm>
            <a:off x="6506983" y="47480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部署总结</a:t>
            </a:r>
          </a:p>
        </p:txBody>
      </p:sp>
      <p:sp>
        <p:nvSpPr>
          <p:cNvPr id="14" name="文本框 13">
            <a:extLst>
              <a:ext uri="{FF2B5EF4-FFF2-40B4-BE49-F238E27FC236}">
                <a16:creationId xmlns="" xmlns:a16="http://schemas.microsoft.com/office/drawing/2014/main" id="{452BB640-9AD4-4AF1-91D0-F4F41118197E}"/>
              </a:ext>
            </a:extLst>
          </p:cNvPr>
          <p:cNvSpPr txBox="1"/>
          <p:nvPr/>
        </p:nvSpPr>
        <p:spPr>
          <a:xfrm>
            <a:off x="9002533" y="4748005"/>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最终结论</a:t>
            </a:r>
          </a:p>
        </p:txBody>
      </p:sp>
      <p:pic>
        <p:nvPicPr>
          <p:cNvPr id="16" name="图形 15" descr="讲师">
            <a:extLst>
              <a:ext uri="{FF2B5EF4-FFF2-40B4-BE49-F238E27FC236}">
                <a16:creationId xmlns="" xmlns:a16="http://schemas.microsoft.com/office/drawing/2014/main" id="{7B2AB7EF-5ECA-4903-AABD-8BDA92AD9A0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33900" y="650562"/>
            <a:ext cx="666750" cy="666750"/>
          </a:xfrm>
          <a:prstGeom prst="rect">
            <a:avLst/>
          </a:prstGeom>
        </p:spPr>
      </p:pic>
      <p:pic>
        <p:nvPicPr>
          <p:cNvPr id="18" name="图形 17" descr="打开​​文件夹">
            <a:extLst>
              <a:ext uri="{FF2B5EF4-FFF2-40B4-BE49-F238E27FC236}">
                <a16:creationId xmlns="" xmlns:a16="http://schemas.microsoft.com/office/drawing/2014/main" id="{E0B7A8A7-A0F3-4358-BB9B-6DA2429EDD0F}"/>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431706" y="1766905"/>
            <a:ext cx="914400" cy="914400"/>
          </a:xfrm>
          <a:prstGeom prst="rect">
            <a:avLst/>
          </a:prstGeom>
        </p:spPr>
      </p:pic>
      <p:pic>
        <p:nvPicPr>
          <p:cNvPr id="19" name="图形 18" descr="打开​​文件夹">
            <a:extLst>
              <a:ext uri="{FF2B5EF4-FFF2-40B4-BE49-F238E27FC236}">
                <a16:creationId xmlns="" xmlns:a16="http://schemas.microsoft.com/office/drawing/2014/main" id="{C6902692-435E-449D-8DF8-1DFF57BC6C1A}"/>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89452" y="1766905"/>
            <a:ext cx="914400" cy="914400"/>
          </a:xfrm>
          <a:prstGeom prst="rect">
            <a:avLst/>
          </a:prstGeom>
        </p:spPr>
      </p:pic>
      <p:pic>
        <p:nvPicPr>
          <p:cNvPr id="20" name="图形 19" descr="打开​​文件夹">
            <a:extLst>
              <a:ext uri="{FF2B5EF4-FFF2-40B4-BE49-F238E27FC236}">
                <a16:creationId xmlns="" xmlns:a16="http://schemas.microsoft.com/office/drawing/2014/main" id="{E614FA81-99FB-492B-A459-DAF22D5A8E9C}"/>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658232" y="1766905"/>
            <a:ext cx="914400" cy="914400"/>
          </a:xfrm>
          <a:prstGeom prst="rect">
            <a:avLst/>
          </a:prstGeom>
        </p:spPr>
      </p:pic>
      <p:pic>
        <p:nvPicPr>
          <p:cNvPr id="21" name="图形 20" descr="打开​​文件夹">
            <a:extLst>
              <a:ext uri="{FF2B5EF4-FFF2-40B4-BE49-F238E27FC236}">
                <a16:creationId xmlns="" xmlns:a16="http://schemas.microsoft.com/office/drawing/2014/main" id="{0EB2EBB8-B563-40C4-920D-7B3E45BDE376}"/>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099331" y="1766905"/>
            <a:ext cx="914400" cy="914400"/>
          </a:xfrm>
          <a:prstGeom prst="rect">
            <a:avLst/>
          </a:prstGeom>
        </p:spPr>
      </p:pic>
      <p:pic>
        <p:nvPicPr>
          <p:cNvPr id="22" name="图形 21" descr="打开​​文件夹">
            <a:extLst>
              <a:ext uri="{FF2B5EF4-FFF2-40B4-BE49-F238E27FC236}">
                <a16:creationId xmlns="" xmlns:a16="http://schemas.microsoft.com/office/drawing/2014/main" id="{D3B9538B-9364-4D27-B731-2C5C13512DB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431706" y="3833605"/>
            <a:ext cx="914400" cy="914400"/>
          </a:xfrm>
          <a:prstGeom prst="rect">
            <a:avLst/>
          </a:prstGeom>
        </p:spPr>
      </p:pic>
      <p:pic>
        <p:nvPicPr>
          <p:cNvPr id="23" name="图形 22" descr="打开​​文件夹">
            <a:extLst>
              <a:ext uri="{FF2B5EF4-FFF2-40B4-BE49-F238E27FC236}">
                <a16:creationId xmlns="" xmlns:a16="http://schemas.microsoft.com/office/drawing/2014/main" id="{8665D952-C141-4EF1-A2DE-5542465E94E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89452" y="3833605"/>
            <a:ext cx="914400" cy="914400"/>
          </a:xfrm>
          <a:prstGeom prst="rect">
            <a:avLst/>
          </a:prstGeom>
        </p:spPr>
      </p:pic>
      <p:pic>
        <p:nvPicPr>
          <p:cNvPr id="24" name="图形 23" descr="打开​​文件夹">
            <a:extLst>
              <a:ext uri="{FF2B5EF4-FFF2-40B4-BE49-F238E27FC236}">
                <a16:creationId xmlns="" xmlns:a16="http://schemas.microsoft.com/office/drawing/2014/main" id="{2131CD2E-B7F1-4EF6-A428-17AA7251AA0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658232" y="3833605"/>
            <a:ext cx="914400" cy="914400"/>
          </a:xfrm>
          <a:prstGeom prst="rect">
            <a:avLst/>
          </a:prstGeom>
        </p:spPr>
      </p:pic>
      <p:pic>
        <p:nvPicPr>
          <p:cNvPr id="25" name="图形 24" descr="打开​​文件夹">
            <a:extLst>
              <a:ext uri="{FF2B5EF4-FFF2-40B4-BE49-F238E27FC236}">
                <a16:creationId xmlns="" xmlns:a16="http://schemas.microsoft.com/office/drawing/2014/main" id="{A3C8711B-E39C-48EF-840F-7C5CC36B2037}"/>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099331" y="3833605"/>
            <a:ext cx="914400" cy="914400"/>
          </a:xfrm>
          <a:prstGeom prst="rect">
            <a:avLst/>
          </a:prstGeom>
        </p:spPr>
      </p:pic>
    </p:spTree>
    <p:extLst>
      <p:ext uri="{BB962C8B-B14F-4D97-AF65-F5344CB8AC3E}">
        <p14:creationId xmlns="" xmlns:p14="http://schemas.microsoft.com/office/powerpoint/2010/main" val="326651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 xmlns:a16="http://schemas.microsoft.com/office/drawing/2014/main" id="{987CC427-98D7-44F5-9C83-0FC439376ACA}"/>
              </a:ext>
            </a:extLst>
          </p:cNvPr>
          <p:cNvSpPr/>
          <p:nvPr/>
        </p:nvSpPr>
        <p:spPr>
          <a:xfrm rot="10800000">
            <a:off x="5819775" y="1613818"/>
            <a:ext cx="5019675" cy="4114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D84FC44A-323E-44F2-9C51-D1AE49C5DA16}"/>
              </a:ext>
            </a:extLst>
          </p:cNvPr>
          <p:cNvSpPr/>
          <p:nvPr/>
        </p:nvSpPr>
        <p:spPr>
          <a:xfrm>
            <a:off x="5281612" y="1047750"/>
            <a:ext cx="1076326" cy="11321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高 可用 性</a:t>
            </a:r>
          </a:p>
        </p:txBody>
      </p:sp>
      <p:sp>
        <p:nvSpPr>
          <p:cNvPr id="6" name="椭圆 5">
            <a:extLst>
              <a:ext uri="{FF2B5EF4-FFF2-40B4-BE49-F238E27FC236}">
                <a16:creationId xmlns="" xmlns:a16="http://schemas.microsoft.com/office/drawing/2014/main" id="{26177DBA-2550-4164-B30E-FB1358E8E70D}"/>
              </a:ext>
            </a:extLst>
          </p:cNvPr>
          <p:cNvSpPr/>
          <p:nvPr/>
        </p:nvSpPr>
        <p:spPr>
          <a:xfrm>
            <a:off x="10186987" y="1047750"/>
            <a:ext cx="1076326" cy="11321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高 效友 好</a:t>
            </a:r>
          </a:p>
        </p:txBody>
      </p:sp>
      <p:sp>
        <p:nvSpPr>
          <p:cNvPr id="7" name="椭圆 6">
            <a:extLst>
              <a:ext uri="{FF2B5EF4-FFF2-40B4-BE49-F238E27FC236}">
                <a16:creationId xmlns="" xmlns:a16="http://schemas.microsoft.com/office/drawing/2014/main" id="{EB11CA84-E727-44EF-8C94-5532A0C5F3B2}"/>
              </a:ext>
            </a:extLst>
          </p:cNvPr>
          <p:cNvSpPr/>
          <p:nvPr/>
        </p:nvSpPr>
        <p:spPr>
          <a:xfrm>
            <a:off x="7791449" y="4962525"/>
            <a:ext cx="1076326" cy="113213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高 扩展 性</a:t>
            </a:r>
          </a:p>
        </p:txBody>
      </p:sp>
      <p:sp>
        <p:nvSpPr>
          <p:cNvPr id="8" name="文本框 7">
            <a:extLst>
              <a:ext uri="{FF2B5EF4-FFF2-40B4-BE49-F238E27FC236}">
                <a16:creationId xmlns="" xmlns:a16="http://schemas.microsoft.com/office/drawing/2014/main" id="{930607E5-038A-4097-AC68-B80BF80B3423}"/>
              </a:ext>
            </a:extLst>
          </p:cNvPr>
          <p:cNvSpPr txBox="1"/>
          <p:nvPr/>
        </p:nvSpPr>
        <p:spPr>
          <a:xfrm>
            <a:off x="7339597" y="2804443"/>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分布式文件系统</a:t>
            </a:r>
          </a:p>
        </p:txBody>
      </p:sp>
      <p:sp>
        <p:nvSpPr>
          <p:cNvPr id="10" name="文本框 9">
            <a:extLst>
              <a:ext uri="{FF2B5EF4-FFF2-40B4-BE49-F238E27FC236}">
                <a16:creationId xmlns="" xmlns:a16="http://schemas.microsoft.com/office/drawing/2014/main" id="{2306B812-4F0A-4217-8FD9-7C81E514D451}"/>
              </a:ext>
            </a:extLst>
          </p:cNvPr>
          <p:cNvSpPr txBox="1"/>
          <p:nvPr/>
        </p:nvSpPr>
        <p:spPr>
          <a:xfrm>
            <a:off x="352425" y="232514"/>
            <a:ext cx="2695575"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摘    要</a:t>
            </a:r>
          </a:p>
        </p:txBody>
      </p:sp>
      <p:cxnSp>
        <p:nvCxnSpPr>
          <p:cNvPr id="12" name="直接连接符 11">
            <a:extLst>
              <a:ext uri="{FF2B5EF4-FFF2-40B4-BE49-F238E27FC236}">
                <a16:creationId xmlns="" xmlns:a16="http://schemas.microsoft.com/office/drawing/2014/main" id="{4B6D7891-0E08-4976-A382-2F0CD6AD0EE1}"/>
              </a:ext>
            </a:extLst>
          </p:cNvPr>
          <p:cNvCxnSpPr/>
          <p:nvPr/>
        </p:nvCxnSpPr>
        <p:spPr>
          <a:xfrm>
            <a:off x="200025" y="1047750"/>
            <a:ext cx="284797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618628D4-FE15-427D-8657-D54C3CBAF94B}"/>
              </a:ext>
            </a:extLst>
          </p:cNvPr>
          <p:cNvSpPr txBox="1"/>
          <p:nvPr/>
        </p:nvSpPr>
        <p:spPr>
          <a:xfrm>
            <a:off x="658559" y="2321928"/>
            <a:ext cx="923330" cy="2554545"/>
          </a:xfrm>
          <a:prstGeom prst="rect">
            <a:avLst/>
          </a:prstGeom>
          <a:noFill/>
        </p:spPr>
        <p:txBody>
          <a:bodyPr vert="eaVert" wrap="none" rtlCol="0">
            <a:spAutoFit/>
          </a:bodyPr>
          <a:lstStyle/>
          <a:p>
            <a:r>
              <a:rPr lang="zh-CN" altLang="en-US" sz="4800" dirty="0">
                <a:latin typeface="微软雅黑" panose="020B0503020204020204" pitchFamily="34" charset="-122"/>
                <a:ea typeface="微软雅黑" panose="020B0503020204020204" pitchFamily="34" charset="-122"/>
              </a:rPr>
              <a:t>数据中心</a:t>
            </a:r>
          </a:p>
        </p:txBody>
      </p:sp>
      <p:cxnSp>
        <p:nvCxnSpPr>
          <p:cNvPr id="15" name="直接连接符 14">
            <a:extLst>
              <a:ext uri="{FF2B5EF4-FFF2-40B4-BE49-F238E27FC236}">
                <a16:creationId xmlns="" xmlns:a16="http://schemas.microsoft.com/office/drawing/2014/main" id="{30139902-8E7C-4284-A444-0431E8F6AD2E}"/>
              </a:ext>
            </a:extLst>
          </p:cNvPr>
          <p:cNvCxnSpPr/>
          <p:nvPr/>
        </p:nvCxnSpPr>
        <p:spPr>
          <a:xfrm>
            <a:off x="1715240" y="2013036"/>
            <a:ext cx="0" cy="3267075"/>
          </a:xfrm>
          <a:prstGeom prst="line">
            <a:avLst/>
          </a:prstGeom>
          <a:ln w="22225">
            <a:solidFill>
              <a:schemeClr val="accent1">
                <a:tint val="76000"/>
                <a:hueMod val="94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 xmlns:a16="http://schemas.microsoft.com/office/drawing/2014/main" id="{9E49CCB0-A61C-4708-84D6-03122776FD0C}"/>
              </a:ext>
            </a:extLst>
          </p:cNvPr>
          <p:cNvCxnSpPr/>
          <p:nvPr/>
        </p:nvCxnSpPr>
        <p:spPr>
          <a:xfrm flipH="1">
            <a:off x="4944862" y="1944210"/>
            <a:ext cx="396000" cy="4527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 xmlns:a16="http://schemas.microsoft.com/office/drawing/2014/main" id="{0EE900BA-222A-4241-AF97-4FE49A1D6123}"/>
              </a:ext>
            </a:extLst>
          </p:cNvPr>
          <p:cNvCxnSpPr>
            <a:cxnSpLocks/>
          </p:cNvCxnSpPr>
          <p:nvPr/>
        </p:nvCxnSpPr>
        <p:spPr>
          <a:xfrm>
            <a:off x="4944862" y="2396971"/>
            <a:ext cx="0" cy="72796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F039D8C9-7535-4635-8088-F0A659FDCF60}"/>
              </a:ext>
            </a:extLst>
          </p:cNvPr>
          <p:cNvCxnSpPr>
            <a:cxnSpLocks/>
          </p:cNvCxnSpPr>
          <p:nvPr/>
        </p:nvCxnSpPr>
        <p:spPr>
          <a:xfrm flipH="1" flipV="1">
            <a:off x="10022889" y="683581"/>
            <a:ext cx="514906" cy="36417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BFF44AF1-764A-4CF5-80DE-9E8BB66337E5}"/>
              </a:ext>
            </a:extLst>
          </p:cNvPr>
          <p:cNvCxnSpPr/>
          <p:nvPr/>
        </p:nvCxnSpPr>
        <p:spPr>
          <a:xfrm flipH="1">
            <a:off x="9310748" y="683581"/>
            <a:ext cx="732269" cy="0"/>
          </a:xfrm>
          <a:prstGeom prst="line">
            <a:avLst/>
          </a:prstGeom>
          <a:ln w="12700">
            <a:solidFill>
              <a:schemeClr val="accent1">
                <a:tint val="76000"/>
                <a:hueMod val="94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 xmlns:a16="http://schemas.microsoft.com/office/drawing/2014/main" id="{3CCFEEAB-C76A-4527-A1AE-A9C6A233F3A4}"/>
              </a:ext>
            </a:extLst>
          </p:cNvPr>
          <p:cNvSpPr txBox="1"/>
          <p:nvPr/>
        </p:nvSpPr>
        <p:spPr>
          <a:xfrm>
            <a:off x="6455350" y="512007"/>
            <a:ext cx="2698175"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无需关心数据具体的存储节点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高速有效的管理和访问文件数据</a:t>
            </a:r>
          </a:p>
        </p:txBody>
      </p:sp>
      <p:cxnSp>
        <p:nvCxnSpPr>
          <p:cNvPr id="24" name="直接连接符 23">
            <a:extLst>
              <a:ext uri="{FF2B5EF4-FFF2-40B4-BE49-F238E27FC236}">
                <a16:creationId xmlns="" xmlns:a16="http://schemas.microsoft.com/office/drawing/2014/main" id="{F5F10CA6-2568-47BD-AB2B-80BA2C27B77F}"/>
              </a:ext>
            </a:extLst>
          </p:cNvPr>
          <p:cNvCxnSpPr/>
          <p:nvPr/>
        </p:nvCxnSpPr>
        <p:spPr>
          <a:xfrm flipH="1">
            <a:off x="7581900" y="5838825"/>
            <a:ext cx="285750" cy="255835"/>
          </a:xfrm>
          <a:prstGeom prst="line">
            <a:avLst/>
          </a:prstGeom>
          <a:ln w="158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89F21DF5-F1F3-48CF-BD3F-ECD62167C23E}"/>
              </a:ext>
            </a:extLst>
          </p:cNvPr>
          <p:cNvCxnSpPr>
            <a:cxnSpLocks/>
          </p:cNvCxnSpPr>
          <p:nvPr/>
        </p:nvCxnSpPr>
        <p:spPr>
          <a:xfrm flipH="1" flipV="1">
            <a:off x="6995475" y="6093319"/>
            <a:ext cx="586425" cy="1340"/>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 xmlns:a16="http://schemas.microsoft.com/office/drawing/2014/main" id="{ECB284AD-ED83-426E-A2E4-2DA846269E7F}"/>
              </a:ext>
            </a:extLst>
          </p:cNvPr>
          <p:cNvSpPr txBox="1"/>
          <p:nvPr/>
        </p:nvSpPr>
        <p:spPr>
          <a:xfrm>
            <a:off x="3674261" y="5830992"/>
            <a:ext cx="2159566" cy="523220"/>
          </a:xfrm>
          <a:prstGeom prst="rect">
            <a:avLst/>
          </a:prstGeom>
          <a:noFill/>
        </p:spPr>
        <p:txBody>
          <a:bodyPr wrap="none"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向集群中添加节点，扩展</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zh-CN" altLang="en-US" sz="1400" dirty="0">
                <a:solidFill>
                  <a:srgbClr val="0070C0"/>
                </a:solidFill>
                <a:latin typeface="微软雅黑" panose="020B0503020204020204" pitchFamily="34" charset="-122"/>
                <a:ea typeface="微软雅黑" panose="020B0503020204020204" pitchFamily="34" charset="-122"/>
              </a:rPr>
              <a:t>系统规模，增加存储空间</a:t>
            </a:r>
          </a:p>
        </p:txBody>
      </p:sp>
      <p:cxnSp>
        <p:nvCxnSpPr>
          <p:cNvPr id="32" name="直接连接符 31">
            <a:extLst>
              <a:ext uri="{FF2B5EF4-FFF2-40B4-BE49-F238E27FC236}">
                <a16:creationId xmlns="" xmlns:a16="http://schemas.microsoft.com/office/drawing/2014/main" id="{1F43D354-59D3-4F89-ADBE-41AE4876AB2B}"/>
              </a:ext>
            </a:extLst>
          </p:cNvPr>
          <p:cNvCxnSpPr>
            <a:cxnSpLocks/>
          </p:cNvCxnSpPr>
          <p:nvPr/>
        </p:nvCxnSpPr>
        <p:spPr>
          <a:xfrm>
            <a:off x="6971025" y="5912048"/>
            <a:ext cx="0" cy="381000"/>
          </a:xfrm>
          <a:prstGeom prst="line">
            <a:avLst/>
          </a:prstGeom>
          <a:ln w="12700">
            <a:solidFill>
              <a:srgbClr val="0070C0">
                <a:alpha val="79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 xmlns:a16="http://schemas.microsoft.com/office/drawing/2014/main" id="{570B2263-C1D9-4FE8-BF14-06EA387D2626}"/>
              </a:ext>
            </a:extLst>
          </p:cNvPr>
          <p:cNvCxnSpPr>
            <a:cxnSpLocks/>
          </p:cNvCxnSpPr>
          <p:nvPr/>
        </p:nvCxnSpPr>
        <p:spPr>
          <a:xfrm>
            <a:off x="9272648" y="512007"/>
            <a:ext cx="0" cy="365982"/>
          </a:xfrm>
          <a:prstGeom prst="line">
            <a:avLst/>
          </a:prstGeom>
          <a:ln w="9525">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 xmlns:a16="http://schemas.microsoft.com/office/drawing/2014/main" id="{5C5AC92C-45C7-483A-8EDE-9D23F0C13280}"/>
              </a:ext>
            </a:extLst>
          </p:cNvPr>
          <p:cNvCxnSpPr>
            <a:cxnSpLocks/>
          </p:cNvCxnSpPr>
          <p:nvPr/>
        </p:nvCxnSpPr>
        <p:spPr>
          <a:xfrm>
            <a:off x="3771900" y="3164864"/>
            <a:ext cx="2668774" cy="0"/>
          </a:xfrm>
          <a:prstGeom prst="line">
            <a:avLst/>
          </a:prstGeom>
          <a:ln w="9525">
            <a:solidFill>
              <a:schemeClr val="accent1">
                <a:tint val="76000"/>
                <a:hueMod val="94000"/>
                <a:alpha val="78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697634C9-0350-4322-A6C6-22C346245479}"/>
              </a:ext>
            </a:extLst>
          </p:cNvPr>
          <p:cNvCxnSpPr>
            <a:cxnSpLocks/>
          </p:cNvCxnSpPr>
          <p:nvPr/>
        </p:nvCxnSpPr>
        <p:spPr>
          <a:xfrm>
            <a:off x="5833827" y="5902102"/>
            <a:ext cx="0" cy="381000"/>
          </a:xfrm>
          <a:prstGeom prst="line">
            <a:avLst/>
          </a:prstGeom>
          <a:ln w="12700">
            <a:solidFill>
              <a:srgbClr val="0070C0">
                <a:alpha val="79000"/>
              </a:srgbClr>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 xmlns:a16="http://schemas.microsoft.com/office/drawing/2014/main" id="{D9FC3D5D-57AD-41B8-8609-D60E353CC3E1}"/>
              </a:ext>
            </a:extLst>
          </p:cNvPr>
          <p:cNvSpPr txBox="1"/>
          <p:nvPr/>
        </p:nvSpPr>
        <p:spPr>
          <a:xfrm>
            <a:off x="5783903" y="5938713"/>
            <a:ext cx="1082348" cy="307777"/>
          </a:xfrm>
          <a:prstGeom prst="rect">
            <a:avLst/>
          </a:prstGeom>
          <a:noFill/>
        </p:spPr>
        <p:txBody>
          <a:bodyPr wrap="none"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自动和透明</a:t>
            </a:r>
          </a:p>
        </p:txBody>
      </p:sp>
      <p:sp>
        <p:nvSpPr>
          <p:cNvPr id="2" name="文本框 1">
            <a:extLst>
              <a:ext uri="{FF2B5EF4-FFF2-40B4-BE49-F238E27FC236}">
                <a16:creationId xmlns="" xmlns:a16="http://schemas.microsoft.com/office/drawing/2014/main" id="{3555B592-18A5-49AB-89C4-8DF260289E9B}"/>
              </a:ext>
            </a:extLst>
          </p:cNvPr>
          <p:cNvSpPr txBox="1"/>
          <p:nvPr/>
        </p:nvSpPr>
        <p:spPr>
          <a:xfrm>
            <a:off x="3383427" y="3285730"/>
            <a:ext cx="3057247" cy="95410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系统对外正常提供服务时间的百分比</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MTTF/(MTTF+MTTR)</a:t>
            </a:r>
          </a:p>
          <a:p>
            <a:r>
              <a:rPr lang="zh-CN" altLang="en-US" sz="1400" dirty="0">
                <a:latin typeface="微软雅黑" panose="020B0503020204020204" pitchFamily="34" charset="-122"/>
                <a:ea typeface="微软雅黑" panose="020B0503020204020204" pitchFamily="34" charset="-122"/>
              </a:rPr>
              <a:t>平均无故障时间</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平均维修时间</a:t>
            </a:r>
          </a:p>
        </p:txBody>
      </p:sp>
      <p:cxnSp>
        <p:nvCxnSpPr>
          <p:cNvPr id="27" name="直接连接符 26">
            <a:extLst>
              <a:ext uri="{FF2B5EF4-FFF2-40B4-BE49-F238E27FC236}">
                <a16:creationId xmlns="" xmlns:a16="http://schemas.microsoft.com/office/drawing/2014/main" id="{0D0EFB42-7931-4235-89E5-623D8E93278C}"/>
              </a:ext>
            </a:extLst>
          </p:cNvPr>
          <p:cNvCxnSpPr>
            <a:cxnSpLocks/>
          </p:cNvCxnSpPr>
          <p:nvPr/>
        </p:nvCxnSpPr>
        <p:spPr>
          <a:xfrm>
            <a:off x="6440674" y="3164864"/>
            <a:ext cx="0" cy="1340461"/>
          </a:xfrm>
          <a:prstGeom prst="line">
            <a:avLst/>
          </a:prstGeom>
          <a:ln w="9525">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165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 xmlns:a16="http://schemas.microsoft.com/office/drawing/2014/main" id="{BF361D6F-DF89-467C-A044-5646C4F3D4CC}"/>
              </a:ext>
            </a:extLst>
          </p:cNvPr>
          <p:cNvCxnSpPr/>
          <p:nvPr/>
        </p:nvCxnSpPr>
        <p:spPr>
          <a:xfrm>
            <a:off x="950066" y="1860911"/>
            <a:ext cx="0" cy="3267075"/>
          </a:xfrm>
          <a:prstGeom prst="line">
            <a:avLst/>
          </a:prstGeom>
          <a:ln w="22225">
            <a:solidFill>
              <a:schemeClr val="accent1">
                <a:tint val="76000"/>
                <a:hueMod val="94000"/>
                <a:alpha val="79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 xmlns:a16="http://schemas.microsoft.com/office/drawing/2014/main" id="{C2181DB3-2558-4D39-9FD3-435345C4095C}"/>
              </a:ext>
            </a:extLst>
          </p:cNvPr>
          <p:cNvSpPr txBox="1"/>
          <p:nvPr/>
        </p:nvSpPr>
        <p:spPr>
          <a:xfrm>
            <a:off x="244477" y="2255913"/>
            <a:ext cx="666749" cy="2554545"/>
          </a:xfrm>
          <a:prstGeom prst="rect">
            <a:avLst/>
          </a:prstGeom>
          <a:noFill/>
        </p:spPr>
        <p:txBody>
          <a:bodyPr wrap="square" rtlCol="0">
            <a:spAutoFit/>
          </a:bodyPr>
          <a:lstStyle/>
          <a:p>
            <a:r>
              <a:rPr lang="en-US" altLang="zh-CN" sz="4000" dirty="0">
                <a:latin typeface="Arial Black" panose="020B0A04020102020204" pitchFamily="34" charset="0"/>
              </a:rPr>
              <a:t>HDFS</a:t>
            </a:r>
            <a:endParaRPr lang="zh-CN" altLang="en-US" sz="4000" dirty="0">
              <a:latin typeface="Arial Black" panose="020B0A04020102020204" pitchFamily="34" charset="0"/>
            </a:endParaRPr>
          </a:p>
        </p:txBody>
      </p:sp>
      <p:grpSp>
        <p:nvGrpSpPr>
          <p:cNvPr id="68" name="组合 67">
            <a:extLst>
              <a:ext uri="{FF2B5EF4-FFF2-40B4-BE49-F238E27FC236}">
                <a16:creationId xmlns="" xmlns:a16="http://schemas.microsoft.com/office/drawing/2014/main" id="{B59B2C56-47DF-4D44-A338-D822D96D7A4B}"/>
              </a:ext>
            </a:extLst>
          </p:cNvPr>
          <p:cNvGrpSpPr/>
          <p:nvPr/>
        </p:nvGrpSpPr>
        <p:grpSpPr>
          <a:xfrm>
            <a:off x="1503802" y="1450166"/>
            <a:ext cx="6112963" cy="4473767"/>
            <a:chOff x="2037202" y="1431116"/>
            <a:chExt cx="6112963" cy="4473767"/>
          </a:xfrm>
        </p:grpSpPr>
        <p:sp>
          <p:nvSpPr>
            <p:cNvPr id="8" name="矩形 7">
              <a:extLst>
                <a:ext uri="{FF2B5EF4-FFF2-40B4-BE49-F238E27FC236}">
                  <a16:creationId xmlns="" xmlns:a16="http://schemas.microsoft.com/office/drawing/2014/main" id="{9F38AF68-967B-40A6-98C7-51A47C0B9673}"/>
                </a:ext>
              </a:extLst>
            </p:cNvPr>
            <p:cNvSpPr/>
            <p:nvPr/>
          </p:nvSpPr>
          <p:spPr>
            <a:xfrm>
              <a:off x="6105013" y="1452495"/>
              <a:ext cx="1933574" cy="4025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 xmlns:a16="http://schemas.microsoft.com/office/drawing/2014/main" id="{DFD99F4F-D7CD-4711-A1F8-D8857E94ED28}"/>
                </a:ext>
              </a:extLst>
            </p:cNvPr>
            <p:cNvSpPr/>
            <p:nvPr/>
          </p:nvSpPr>
          <p:spPr>
            <a:xfrm>
              <a:off x="6105012" y="1855060"/>
              <a:ext cx="1933575" cy="8112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 xmlns:a16="http://schemas.microsoft.com/office/drawing/2014/main" id="{9977D53B-1AAA-486F-9D28-3FE3DD3FDB3B}"/>
                </a:ext>
              </a:extLst>
            </p:cNvPr>
            <p:cNvSpPr txBox="1"/>
            <p:nvPr/>
          </p:nvSpPr>
          <p:spPr>
            <a:xfrm>
              <a:off x="6368414" y="1452495"/>
              <a:ext cx="131318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Namenode</a:t>
              </a:r>
              <a:endParaRPr lang="zh-CN" altLang="en-US"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 xmlns:a16="http://schemas.microsoft.com/office/drawing/2014/main" id="{37692B1E-7013-4D62-8A52-E7DE3D3155DB}"/>
                </a:ext>
              </a:extLst>
            </p:cNvPr>
            <p:cNvSpPr txBox="1"/>
            <p:nvPr/>
          </p:nvSpPr>
          <p:spPr>
            <a:xfrm>
              <a:off x="4722072" y="4505131"/>
              <a:ext cx="64633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复制</a:t>
              </a:r>
            </a:p>
          </p:txBody>
        </p:sp>
        <p:sp>
          <p:nvSpPr>
            <p:cNvPr id="39" name="文本框 38">
              <a:extLst>
                <a:ext uri="{FF2B5EF4-FFF2-40B4-BE49-F238E27FC236}">
                  <a16:creationId xmlns="" xmlns:a16="http://schemas.microsoft.com/office/drawing/2014/main" id="{EF038660-EC06-4C7F-9D63-C5CEC195865D}"/>
                </a:ext>
              </a:extLst>
            </p:cNvPr>
            <p:cNvSpPr txBox="1"/>
            <p:nvPr/>
          </p:nvSpPr>
          <p:spPr>
            <a:xfrm>
              <a:off x="4744608" y="5535551"/>
              <a:ext cx="64633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复制</a:t>
              </a:r>
            </a:p>
          </p:txBody>
        </p:sp>
        <p:cxnSp>
          <p:nvCxnSpPr>
            <p:cNvPr id="45" name="直接箭头连接符 44">
              <a:extLst>
                <a:ext uri="{FF2B5EF4-FFF2-40B4-BE49-F238E27FC236}">
                  <a16:creationId xmlns="" xmlns:a16="http://schemas.microsoft.com/office/drawing/2014/main" id="{AE677E3A-AD1A-47A6-B89A-A354ADB5854C}"/>
                </a:ext>
              </a:extLst>
            </p:cNvPr>
            <p:cNvCxnSpPr>
              <a:cxnSpLocks/>
            </p:cNvCxnSpPr>
            <p:nvPr/>
          </p:nvCxnSpPr>
          <p:spPr>
            <a:xfrm>
              <a:off x="4221057" y="1793344"/>
              <a:ext cx="1740892" cy="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 xmlns:a16="http://schemas.microsoft.com/office/drawing/2014/main" id="{389804F4-5B50-4C5B-8560-F2890D365B92}"/>
                </a:ext>
              </a:extLst>
            </p:cNvPr>
            <p:cNvCxnSpPr>
              <a:cxnSpLocks/>
            </p:cNvCxnSpPr>
            <p:nvPr/>
          </p:nvCxnSpPr>
          <p:spPr>
            <a:xfrm flipH="1">
              <a:off x="4077956" y="2422611"/>
              <a:ext cx="1883993" cy="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 xmlns:a16="http://schemas.microsoft.com/office/drawing/2014/main" id="{7CA5688C-36FB-4B25-B56B-7B9BC9BDB279}"/>
                </a:ext>
              </a:extLst>
            </p:cNvPr>
            <p:cNvSpPr txBox="1"/>
            <p:nvPr/>
          </p:nvSpPr>
          <p:spPr>
            <a:xfrm>
              <a:off x="6462299" y="3294574"/>
              <a:ext cx="1338828" cy="646331"/>
            </a:xfrm>
            <a:prstGeom prst="rect">
              <a:avLst/>
            </a:prstGeom>
            <a:noFill/>
          </p:spPr>
          <p:txBody>
            <a:bodyPr wrap="square" rtlCol="0">
              <a:spAutoFit/>
            </a:bodyPr>
            <a:lstStyle/>
            <a:p>
              <a:r>
                <a:rPr lang="zh-CN" altLang="en-US" dirty="0"/>
                <a:t>心跳通信</a:t>
              </a:r>
              <a:endParaRPr lang="en-US" altLang="zh-CN" dirty="0"/>
            </a:p>
            <a:p>
              <a:r>
                <a:rPr lang="zh-CN" altLang="en-US" dirty="0"/>
                <a:t>块状态报告</a:t>
              </a:r>
            </a:p>
          </p:txBody>
        </p:sp>
        <p:sp>
          <p:nvSpPr>
            <p:cNvPr id="53" name="文本框 52">
              <a:extLst>
                <a:ext uri="{FF2B5EF4-FFF2-40B4-BE49-F238E27FC236}">
                  <a16:creationId xmlns="" xmlns:a16="http://schemas.microsoft.com/office/drawing/2014/main" id="{BC9DF900-0625-48B3-B4CD-3CF8F0B0DC68}"/>
                </a:ext>
              </a:extLst>
            </p:cNvPr>
            <p:cNvSpPr txBox="1"/>
            <p:nvPr/>
          </p:nvSpPr>
          <p:spPr>
            <a:xfrm>
              <a:off x="4350538" y="1943898"/>
              <a:ext cx="1338828" cy="369332"/>
            </a:xfrm>
            <a:prstGeom prst="rect">
              <a:avLst/>
            </a:prstGeom>
            <a:noFill/>
          </p:spPr>
          <p:txBody>
            <a:bodyPr wrap="square" rtlCol="0">
              <a:spAutoFit/>
            </a:bodyPr>
            <a:lstStyle/>
            <a:p>
              <a:r>
                <a:rPr lang="zh-CN" altLang="en-US" dirty="0"/>
                <a:t>元数据请求</a:t>
              </a:r>
            </a:p>
          </p:txBody>
        </p:sp>
        <p:sp>
          <p:nvSpPr>
            <p:cNvPr id="54" name="文本框 53">
              <a:extLst>
                <a:ext uri="{FF2B5EF4-FFF2-40B4-BE49-F238E27FC236}">
                  <a16:creationId xmlns="" xmlns:a16="http://schemas.microsoft.com/office/drawing/2014/main" id="{4E44744A-7C85-432F-83E9-4BA6AFE3F93C}"/>
                </a:ext>
              </a:extLst>
            </p:cNvPr>
            <p:cNvSpPr txBox="1"/>
            <p:nvPr/>
          </p:nvSpPr>
          <p:spPr>
            <a:xfrm>
              <a:off x="2391206" y="3385458"/>
              <a:ext cx="1107996" cy="369332"/>
            </a:xfrm>
            <a:prstGeom prst="rect">
              <a:avLst/>
            </a:prstGeom>
            <a:noFill/>
          </p:spPr>
          <p:txBody>
            <a:bodyPr wrap="square" rtlCol="0">
              <a:spAutoFit/>
            </a:bodyPr>
            <a:lstStyle/>
            <a:p>
              <a:r>
                <a:rPr lang="zh-CN" altLang="en-US" dirty="0"/>
                <a:t>文件访问</a:t>
              </a:r>
            </a:p>
          </p:txBody>
        </p:sp>
        <p:sp>
          <p:nvSpPr>
            <p:cNvPr id="55" name="文本框 54">
              <a:extLst>
                <a:ext uri="{FF2B5EF4-FFF2-40B4-BE49-F238E27FC236}">
                  <a16:creationId xmlns="" xmlns:a16="http://schemas.microsoft.com/office/drawing/2014/main" id="{1E5DF69A-EF1F-4BD4-87A0-830CA5F3C85A}"/>
                </a:ext>
              </a:extLst>
            </p:cNvPr>
            <p:cNvSpPr txBox="1"/>
            <p:nvPr/>
          </p:nvSpPr>
          <p:spPr>
            <a:xfrm>
              <a:off x="6025798" y="1896231"/>
              <a:ext cx="2124367" cy="1015663"/>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元数据：</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命名空间的管理</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文件块及其副本位置</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dirty="0"/>
            </a:p>
          </p:txBody>
        </p:sp>
        <p:sp>
          <p:nvSpPr>
            <p:cNvPr id="40" name="矩形 39">
              <a:extLst>
                <a:ext uri="{FF2B5EF4-FFF2-40B4-BE49-F238E27FC236}">
                  <a16:creationId xmlns="" xmlns:a16="http://schemas.microsoft.com/office/drawing/2014/main" id="{69122136-F5B9-45EA-846B-B3639DEB4C60}"/>
                </a:ext>
              </a:extLst>
            </p:cNvPr>
            <p:cNvSpPr/>
            <p:nvPr/>
          </p:nvSpPr>
          <p:spPr>
            <a:xfrm>
              <a:off x="2037202" y="1431116"/>
              <a:ext cx="1933574" cy="4025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 xmlns:a16="http://schemas.microsoft.com/office/drawing/2014/main" id="{6DAF7812-18E7-4A3F-B6BA-84A66F6B7FC1}"/>
                </a:ext>
              </a:extLst>
            </p:cNvPr>
            <p:cNvSpPr/>
            <p:nvPr/>
          </p:nvSpPr>
          <p:spPr>
            <a:xfrm>
              <a:off x="2037202" y="1850298"/>
              <a:ext cx="1933575" cy="8112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 xmlns:a16="http://schemas.microsoft.com/office/drawing/2014/main" id="{7CC1C941-28AB-4839-B285-0E5520A0F292}"/>
                </a:ext>
              </a:extLst>
            </p:cNvPr>
            <p:cNvSpPr txBox="1"/>
            <p:nvPr/>
          </p:nvSpPr>
          <p:spPr>
            <a:xfrm>
              <a:off x="2300604" y="1447733"/>
              <a:ext cx="131318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Application</a:t>
              </a:r>
              <a:endParaRPr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 xmlns:a16="http://schemas.microsoft.com/office/drawing/2014/main" id="{3B8FE416-6B19-480C-B7C6-4DC4D637A2D7}"/>
                </a:ext>
              </a:extLst>
            </p:cNvPr>
            <p:cNvSpPr txBox="1"/>
            <p:nvPr/>
          </p:nvSpPr>
          <p:spPr>
            <a:xfrm>
              <a:off x="2533429" y="2077637"/>
              <a:ext cx="72327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客户端</a:t>
              </a:r>
            </a:p>
          </p:txBody>
        </p:sp>
        <p:sp>
          <p:nvSpPr>
            <p:cNvPr id="46" name="矩形 45">
              <a:extLst>
                <a:ext uri="{FF2B5EF4-FFF2-40B4-BE49-F238E27FC236}">
                  <a16:creationId xmlns="" xmlns:a16="http://schemas.microsoft.com/office/drawing/2014/main" id="{B25B52FC-666F-4497-9DF5-6EBC2382F7B5}"/>
                </a:ext>
              </a:extLst>
            </p:cNvPr>
            <p:cNvSpPr/>
            <p:nvPr/>
          </p:nvSpPr>
          <p:spPr>
            <a:xfrm>
              <a:off x="2037203" y="4598409"/>
              <a:ext cx="1933574" cy="4025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 xmlns:a16="http://schemas.microsoft.com/office/drawing/2014/main" id="{81A4ECB0-EA57-48C3-B054-28000BC64916}"/>
                </a:ext>
              </a:extLst>
            </p:cNvPr>
            <p:cNvSpPr/>
            <p:nvPr/>
          </p:nvSpPr>
          <p:spPr>
            <a:xfrm>
              <a:off x="2037202" y="5000974"/>
              <a:ext cx="1933575" cy="8112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 xmlns:a16="http://schemas.microsoft.com/office/drawing/2014/main" id="{1FC307FC-EB6A-4DAE-885A-57FA59B6A941}"/>
                </a:ext>
              </a:extLst>
            </p:cNvPr>
            <p:cNvSpPr txBox="1"/>
            <p:nvPr/>
          </p:nvSpPr>
          <p:spPr>
            <a:xfrm>
              <a:off x="2300604" y="4598409"/>
              <a:ext cx="131318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Datanode</a:t>
              </a:r>
              <a:endParaRPr lang="zh-CN" altLang="en-US" dirty="0">
                <a:latin typeface="Arial" panose="020B0604020202020204" pitchFamily="34" charset="0"/>
                <a:cs typeface="Arial" panose="020B0604020202020204" pitchFamily="34" charset="0"/>
              </a:endParaRPr>
            </a:p>
          </p:txBody>
        </p:sp>
        <p:sp>
          <p:nvSpPr>
            <p:cNvPr id="57" name="文本框 56">
              <a:extLst>
                <a:ext uri="{FF2B5EF4-FFF2-40B4-BE49-F238E27FC236}">
                  <a16:creationId xmlns="" xmlns:a16="http://schemas.microsoft.com/office/drawing/2014/main" id="{D93EADD3-E6C5-434D-9430-F39E2FA2DA95}"/>
                </a:ext>
              </a:extLst>
            </p:cNvPr>
            <p:cNvSpPr txBox="1"/>
            <p:nvPr/>
          </p:nvSpPr>
          <p:spPr>
            <a:xfrm>
              <a:off x="2533429" y="5228313"/>
              <a:ext cx="72327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客户端</a:t>
              </a:r>
            </a:p>
          </p:txBody>
        </p:sp>
        <p:sp>
          <p:nvSpPr>
            <p:cNvPr id="58" name="矩形 57">
              <a:extLst>
                <a:ext uri="{FF2B5EF4-FFF2-40B4-BE49-F238E27FC236}">
                  <a16:creationId xmlns="" xmlns:a16="http://schemas.microsoft.com/office/drawing/2014/main" id="{52D1D0EB-BA95-4842-9673-A8C131B7E282}"/>
                </a:ext>
              </a:extLst>
            </p:cNvPr>
            <p:cNvSpPr/>
            <p:nvPr/>
          </p:nvSpPr>
          <p:spPr>
            <a:xfrm>
              <a:off x="6105013" y="4598409"/>
              <a:ext cx="1933574" cy="4025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 xmlns:a16="http://schemas.microsoft.com/office/drawing/2014/main" id="{BB603D98-A688-41D4-B33D-4501B82544A0}"/>
                </a:ext>
              </a:extLst>
            </p:cNvPr>
            <p:cNvSpPr/>
            <p:nvPr/>
          </p:nvSpPr>
          <p:spPr>
            <a:xfrm>
              <a:off x="6105012" y="5000974"/>
              <a:ext cx="1933575" cy="8112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 xmlns:a16="http://schemas.microsoft.com/office/drawing/2014/main" id="{686DF1EB-4F7B-4084-92D0-D0149BDCD1F9}"/>
                </a:ext>
              </a:extLst>
            </p:cNvPr>
            <p:cNvSpPr txBox="1"/>
            <p:nvPr/>
          </p:nvSpPr>
          <p:spPr>
            <a:xfrm>
              <a:off x="6368414" y="4598409"/>
              <a:ext cx="131318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Datanode</a:t>
              </a:r>
              <a:endParaRPr lang="zh-CN" altLang="en-US" dirty="0">
                <a:latin typeface="Arial" panose="020B0604020202020204" pitchFamily="34" charset="0"/>
                <a:cs typeface="Arial" panose="020B0604020202020204" pitchFamily="34" charset="0"/>
              </a:endParaRPr>
            </a:p>
          </p:txBody>
        </p:sp>
        <p:sp>
          <p:nvSpPr>
            <p:cNvPr id="61" name="文本框 60">
              <a:extLst>
                <a:ext uri="{FF2B5EF4-FFF2-40B4-BE49-F238E27FC236}">
                  <a16:creationId xmlns="" xmlns:a16="http://schemas.microsoft.com/office/drawing/2014/main" id="{F98CB03F-CA2A-4344-993C-9D23805FD69B}"/>
                </a:ext>
              </a:extLst>
            </p:cNvPr>
            <p:cNvSpPr txBox="1"/>
            <p:nvPr/>
          </p:nvSpPr>
          <p:spPr>
            <a:xfrm>
              <a:off x="6601239" y="5228313"/>
              <a:ext cx="72327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客户端</a:t>
              </a:r>
            </a:p>
          </p:txBody>
        </p:sp>
        <p:cxnSp>
          <p:nvCxnSpPr>
            <p:cNvPr id="9" name="直接箭头连接符 8">
              <a:extLst>
                <a:ext uri="{FF2B5EF4-FFF2-40B4-BE49-F238E27FC236}">
                  <a16:creationId xmlns="" xmlns:a16="http://schemas.microsoft.com/office/drawing/2014/main" id="{14AA0159-D329-4DF3-B87A-9E5034F7FC60}"/>
                </a:ext>
              </a:extLst>
            </p:cNvPr>
            <p:cNvCxnSpPr>
              <a:cxnSpLocks/>
            </p:cNvCxnSpPr>
            <p:nvPr/>
          </p:nvCxnSpPr>
          <p:spPr>
            <a:xfrm>
              <a:off x="6368414" y="2742228"/>
              <a:ext cx="0" cy="1776609"/>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EC41192E-3A45-44BD-91B4-9B57CECC4BDB}"/>
                </a:ext>
              </a:extLst>
            </p:cNvPr>
            <p:cNvCxnSpPr>
              <a:cxnSpLocks/>
            </p:cNvCxnSpPr>
            <p:nvPr/>
          </p:nvCxnSpPr>
          <p:spPr>
            <a:xfrm flipV="1">
              <a:off x="7895011" y="2661529"/>
              <a:ext cx="0" cy="193688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 xmlns:a16="http://schemas.microsoft.com/office/drawing/2014/main" id="{4B204292-7F4B-4605-908E-51CA94416268}"/>
                </a:ext>
              </a:extLst>
            </p:cNvPr>
            <p:cNvCxnSpPr>
              <a:cxnSpLocks/>
            </p:cNvCxnSpPr>
            <p:nvPr/>
          </p:nvCxnSpPr>
          <p:spPr>
            <a:xfrm>
              <a:off x="4141805" y="4888169"/>
              <a:ext cx="1740892" cy="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 xmlns:a16="http://schemas.microsoft.com/office/drawing/2014/main" id="{9D3827A1-F080-411F-BA5C-2CDBB2BA5428}"/>
                </a:ext>
              </a:extLst>
            </p:cNvPr>
            <p:cNvCxnSpPr>
              <a:cxnSpLocks/>
            </p:cNvCxnSpPr>
            <p:nvPr/>
          </p:nvCxnSpPr>
          <p:spPr>
            <a:xfrm flipH="1">
              <a:off x="4077955" y="5406589"/>
              <a:ext cx="1883993" cy="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 xmlns:a16="http://schemas.microsoft.com/office/drawing/2014/main" id="{2AB8C669-C45A-459A-B0C6-3D6216DCA91C}"/>
                </a:ext>
              </a:extLst>
            </p:cNvPr>
            <p:cNvCxnSpPr>
              <a:cxnSpLocks/>
            </p:cNvCxnSpPr>
            <p:nvPr/>
          </p:nvCxnSpPr>
          <p:spPr>
            <a:xfrm>
              <a:off x="2205989" y="2742228"/>
              <a:ext cx="0" cy="1776609"/>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 xmlns:a16="http://schemas.microsoft.com/office/drawing/2014/main" id="{0D241CA4-36F1-4514-A7A5-F3A52824E920}"/>
                </a:ext>
              </a:extLst>
            </p:cNvPr>
            <p:cNvCxnSpPr>
              <a:cxnSpLocks/>
            </p:cNvCxnSpPr>
            <p:nvPr/>
          </p:nvCxnSpPr>
          <p:spPr>
            <a:xfrm flipV="1">
              <a:off x="3732586" y="2661529"/>
              <a:ext cx="0" cy="1936880"/>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文本框 68">
            <a:extLst>
              <a:ext uri="{FF2B5EF4-FFF2-40B4-BE49-F238E27FC236}">
                <a16:creationId xmlns="" xmlns:a16="http://schemas.microsoft.com/office/drawing/2014/main" id="{00FBC3EC-7E76-469C-AC31-9A77B2F15EA4}"/>
              </a:ext>
            </a:extLst>
          </p:cNvPr>
          <p:cNvSpPr txBox="1"/>
          <p:nvPr/>
        </p:nvSpPr>
        <p:spPr>
          <a:xfrm>
            <a:off x="8481406" y="1860911"/>
            <a:ext cx="3880428"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中只有一个命名空间而所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有的元数据消息都是保存在主节点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JVM</a:t>
            </a:r>
            <a:r>
              <a:rPr lang="zh-CN" altLang="en-US" dirty="0">
                <a:latin typeface="微软雅黑" panose="020B0503020204020204" pitchFamily="34" charset="-122"/>
                <a:ea typeface="微软雅黑" panose="020B0503020204020204" pitchFamily="34" charset="-122"/>
              </a:rPr>
              <a:t>的内存中，必然受到</a:t>
            </a:r>
            <a:r>
              <a:rPr lang="en-US" altLang="zh-CN" dirty="0" err="1">
                <a:latin typeface="微软雅黑" panose="020B0503020204020204" pitchFamily="34" charset="-122"/>
                <a:ea typeface="微软雅黑" panose="020B0503020204020204" pitchFamily="34" charset="-122"/>
              </a:rPr>
              <a:t>Namenode</a:t>
            </a:r>
            <a:r>
              <a:rPr lang="zh-CN" altLang="en-US" dirty="0">
                <a:latin typeface="微软雅黑" panose="020B0503020204020204" pitchFamily="34" charset="-122"/>
                <a:ea typeface="微软雅黑" panose="020B0503020204020204" pitchFamily="34" charset="-122"/>
              </a:rPr>
              <a:t>内存的限制</a:t>
            </a:r>
            <a:endParaRPr lang="en-US" altLang="zh-CN" dirty="0">
              <a:latin typeface="微软雅黑" panose="020B0503020204020204" pitchFamily="34" charset="-122"/>
              <a:ea typeface="微软雅黑" panose="020B0503020204020204" pitchFamily="34" charset="-122"/>
            </a:endParaRPr>
          </a:p>
          <a:p>
            <a:endParaRPr lang="en-US" altLang="zh-CN" dirty="0"/>
          </a:p>
        </p:txBody>
      </p:sp>
      <p:cxnSp>
        <p:nvCxnSpPr>
          <p:cNvPr id="71" name="直接连接符 70">
            <a:extLst>
              <a:ext uri="{FF2B5EF4-FFF2-40B4-BE49-F238E27FC236}">
                <a16:creationId xmlns="" xmlns:a16="http://schemas.microsoft.com/office/drawing/2014/main" id="{6FEAA495-4817-441A-A784-ABB649C93003}"/>
              </a:ext>
            </a:extLst>
          </p:cNvPr>
          <p:cNvCxnSpPr/>
          <p:nvPr/>
        </p:nvCxnSpPr>
        <p:spPr>
          <a:xfrm>
            <a:off x="8461143" y="1651448"/>
            <a:ext cx="0" cy="17530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040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4624C8A0-09DD-4CA9-B582-48441508A05E}"/>
              </a:ext>
            </a:extLst>
          </p:cNvPr>
          <p:cNvSpPr txBox="1"/>
          <p:nvPr/>
        </p:nvSpPr>
        <p:spPr>
          <a:xfrm>
            <a:off x="159543" y="255443"/>
            <a:ext cx="2928937" cy="707886"/>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一</a:t>
            </a:r>
            <a:r>
              <a:rPr lang="zh-CN" altLang="en-US" sz="40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总体介绍</a:t>
            </a:r>
            <a:endParaRPr lang="zh-CN" altLang="en-US" sz="3600" dirty="0">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 xmlns:a16="http://schemas.microsoft.com/office/drawing/2014/main" id="{2A74C20B-7544-410E-B382-A36C665E0CAE}"/>
              </a:ext>
            </a:extLst>
          </p:cNvPr>
          <p:cNvCxnSpPr/>
          <p:nvPr/>
        </p:nvCxnSpPr>
        <p:spPr>
          <a:xfrm>
            <a:off x="200025" y="1047750"/>
            <a:ext cx="28479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 xmlns:a16="http://schemas.microsoft.com/office/drawing/2014/main" id="{03D5F621-E186-4F37-97E8-E0667396E41B}"/>
              </a:ext>
            </a:extLst>
          </p:cNvPr>
          <p:cNvPicPr>
            <a:picLocks noChangeAspect="1"/>
          </p:cNvPicPr>
          <p:nvPr/>
        </p:nvPicPr>
        <p:blipFill>
          <a:blip r:embed="rId2"/>
          <a:stretch>
            <a:fillRect/>
          </a:stretch>
        </p:blipFill>
        <p:spPr>
          <a:xfrm>
            <a:off x="-242891" y="3289013"/>
            <a:ext cx="1343026" cy="968662"/>
          </a:xfrm>
          <a:prstGeom prst="rect">
            <a:avLst/>
          </a:prstGeom>
        </p:spPr>
      </p:pic>
      <p:cxnSp>
        <p:nvCxnSpPr>
          <p:cNvPr id="35" name="直接连接符 34">
            <a:extLst>
              <a:ext uri="{FF2B5EF4-FFF2-40B4-BE49-F238E27FC236}">
                <a16:creationId xmlns="" xmlns:a16="http://schemas.microsoft.com/office/drawing/2014/main" id="{93BE94E7-3AEE-4F86-971E-195DC1F5E7CB}"/>
              </a:ext>
            </a:extLst>
          </p:cNvPr>
          <p:cNvCxnSpPr/>
          <p:nvPr/>
        </p:nvCxnSpPr>
        <p:spPr>
          <a:xfrm>
            <a:off x="5824537" y="1633537"/>
            <a:ext cx="0" cy="4429125"/>
          </a:xfrm>
          <a:prstGeom prst="lin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 xmlns:a16="http://schemas.microsoft.com/office/drawing/2014/main" id="{0367048F-993F-4D0A-BDF7-3FA382CC73D9}"/>
              </a:ext>
            </a:extLst>
          </p:cNvPr>
          <p:cNvSpPr txBox="1"/>
          <p:nvPr/>
        </p:nvSpPr>
        <p:spPr>
          <a:xfrm>
            <a:off x="6043613" y="2358883"/>
            <a:ext cx="5514976" cy="2616101"/>
          </a:xfrm>
          <a:prstGeom prst="rect">
            <a:avLst/>
          </a:prstGeom>
          <a:noFill/>
        </p:spPr>
        <p:txBody>
          <a:bodyPr wrap="square" rtlCol="0">
            <a:spAutoFit/>
          </a:bodyPr>
          <a:lstStyle/>
          <a:p>
            <a:r>
              <a:rPr lang="zh-CN" altLang="en-US" b="1" dirty="0"/>
              <a:t>     </a:t>
            </a:r>
            <a:r>
              <a:rPr lang="zh-CN" altLang="en-US" sz="2000" b="1" dirty="0"/>
              <a:t>扩展存在的问题：</a:t>
            </a:r>
            <a:endParaRPr lang="en-US" altLang="zh-CN" sz="2000" b="1" dirty="0"/>
          </a:p>
          <a:p>
            <a:r>
              <a:rPr lang="zh-CN" altLang="en-US" dirty="0"/>
              <a:t>     成本：  服务器的采购在成本中占据绝对的比例，高拓展必须是在充分发挥服务器性能和整个集群工作负载的情况下然后进行服务器的增加</a:t>
            </a:r>
            <a:endParaRPr lang="en-US" altLang="zh-CN" dirty="0"/>
          </a:p>
          <a:p>
            <a:r>
              <a:rPr lang="en-US" altLang="zh-CN" dirty="0"/>
              <a:t>     </a:t>
            </a:r>
            <a:r>
              <a:rPr lang="zh-CN" altLang="en-US" dirty="0"/>
              <a:t>隔离：   集群所带来的批处理负载被充分利用在文件访问，资源收集和批处理作业时。必须保证彼此之间不受干扰，互相独立。</a:t>
            </a:r>
            <a:endParaRPr lang="en-US" altLang="zh-CN" dirty="0"/>
          </a:p>
          <a:p>
            <a:r>
              <a:rPr lang="en-US" altLang="zh-CN" dirty="0"/>
              <a:t>     </a:t>
            </a:r>
            <a:r>
              <a:rPr lang="zh-CN" altLang="en-US" dirty="0"/>
              <a:t>管理：   随着集群扩展，文件系统管理将会越加复杂。</a:t>
            </a:r>
          </a:p>
        </p:txBody>
      </p:sp>
      <p:grpSp>
        <p:nvGrpSpPr>
          <p:cNvPr id="38" name="组合 37">
            <a:extLst>
              <a:ext uri="{FF2B5EF4-FFF2-40B4-BE49-F238E27FC236}">
                <a16:creationId xmlns="" xmlns:a16="http://schemas.microsoft.com/office/drawing/2014/main" id="{E23E7B25-DA7C-458B-AB86-65813B4BA201}"/>
              </a:ext>
            </a:extLst>
          </p:cNvPr>
          <p:cNvGrpSpPr/>
          <p:nvPr/>
        </p:nvGrpSpPr>
        <p:grpSpPr>
          <a:xfrm>
            <a:off x="1033459" y="2266950"/>
            <a:ext cx="4543429" cy="2959387"/>
            <a:chOff x="1033459" y="2266950"/>
            <a:chExt cx="4543429" cy="2959387"/>
          </a:xfrm>
        </p:grpSpPr>
        <p:pic>
          <p:nvPicPr>
            <p:cNvPr id="17" name="图片 16">
              <a:extLst>
                <a:ext uri="{FF2B5EF4-FFF2-40B4-BE49-F238E27FC236}">
                  <a16:creationId xmlns="" xmlns:a16="http://schemas.microsoft.com/office/drawing/2014/main" id="{698ACAD2-44BE-4ACB-80C5-E45BCB4F1041}"/>
                </a:ext>
              </a:extLst>
            </p:cNvPr>
            <p:cNvPicPr>
              <a:picLocks noChangeAspect="1"/>
            </p:cNvPicPr>
            <p:nvPr/>
          </p:nvPicPr>
          <p:blipFill>
            <a:blip r:embed="rId2"/>
            <a:stretch>
              <a:fillRect/>
            </a:stretch>
          </p:blipFill>
          <p:spPr>
            <a:xfrm>
              <a:off x="1547810" y="2266950"/>
              <a:ext cx="1343026" cy="968662"/>
            </a:xfrm>
            <a:prstGeom prst="rect">
              <a:avLst/>
            </a:prstGeom>
          </p:spPr>
        </p:pic>
        <p:pic>
          <p:nvPicPr>
            <p:cNvPr id="18" name="图片 17">
              <a:extLst>
                <a:ext uri="{FF2B5EF4-FFF2-40B4-BE49-F238E27FC236}">
                  <a16:creationId xmlns="" xmlns:a16="http://schemas.microsoft.com/office/drawing/2014/main" id="{2FC4876B-6AC8-4B08-9032-18CD7E683059}"/>
                </a:ext>
              </a:extLst>
            </p:cNvPr>
            <p:cNvPicPr>
              <a:picLocks noChangeAspect="1"/>
            </p:cNvPicPr>
            <p:nvPr/>
          </p:nvPicPr>
          <p:blipFill>
            <a:blip r:embed="rId2"/>
            <a:stretch>
              <a:fillRect/>
            </a:stretch>
          </p:blipFill>
          <p:spPr>
            <a:xfrm>
              <a:off x="1547810" y="3197080"/>
              <a:ext cx="1343026" cy="968662"/>
            </a:xfrm>
            <a:prstGeom prst="rect">
              <a:avLst/>
            </a:prstGeom>
          </p:spPr>
        </p:pic>
        <p:pic>
          <p:nvPicPr>
            <p:cNvPr id="20" name="图片 19">
              <a:extLst>
                <a:ext uri="{FF2B5EF4-FFF2-40B4-BE49-F238E27FC236}">
                  <a16:creationId xmlns="" xmlns:a16="http://schemas.microsoft.com/office/drawing/2014/main" id="{32818C3E-6CC6-4871-8C82-083193467FA9}"/>
                </a:ext>
              </a:extLst>
            </p:cNvPr>
            <p:cNvPicPr>
              <a:picLocks noChangeAspect="1"/>
            </p:cNvPicPr>
            <p:nvPr/>
          </p:nvPicPr>
          <p:blipFill>
            <a:blip r:embed="rId2"/>
            <a:stretch>
              <a:fillRect/>
            </a:stretch>
          </p:blipFill>
          <p:spPr>
            <a:xfrm>
              <a:off x="1547810" y="4257675"/>
              <a:ext cx="1343026" cy="968662"/>
            </a:xfrm>
            <a:prstGeom prst="rect">
              <a:avLst/>
            </a:prstGeom>
          </p:spPr>
        </p:pic>
        <p:pic>
          <p:nvPicPr>
            <p:cNvPr id="21" name="图片 20">
              <a:extLst>
                <a:ext uri="{FF2B5EF4-FFF2-40B4-BE49-F238E27FC236}">
                  <a16:creationId xmlns="" xmlns:a16="http://schemas.microsoft.com/office/drawing/2014/main" id="{FB96ACC3-CA02-4A4A-BE28-F721D249D493}"/>
                </a:ext>
              </a:extLst>
            </p:cNvPr>
            <p:cNvPicPr>
              <a:picLocks noChangeAspect="1"/>
            </p:cNvPicPr>
            <p:nvPr/>
          </p:nvPicPr>
          <p:blipFill>
            <a:blip r:embed="rId2"/>
            <a:stretch>
              <a:fillRect/>
            </a:stretch>
          </p:blipFill>
          <p:spPr>
            <a:xfrm>
              <a:off x="2500311" y="2320351"/>
              <a:ext cx="1343026" cy="968662"/>
            </a:xfrm>
            <a:prstGeom prst="rect">
              <a:avLst/>
            </a:prstGeom>
          </p:spPr>
        </p:pic>
        <p:pic>
          <p:nvPicPr>
            <p:cNvPr id="22" name="图片 21">
              <a:extLst>
                <a:ext uri="{FF2B5EF4-FFF2-40B4-BE49-F238E27FC236}">
                  <a16:creationId xmlns="" xmlns:a16="http://schemas.microsoft.com/office/drawing/2014/main" id="{435BB146-B755-488F-AE9D-901EE679279E}"/>
                </a:ext>
              </a:extLst>
            </p:cNvPr>
            <p:cNvPicPr>
              <a:picLocks noChangeAspect="1"/>
            </p:cNvPicPr>
            <p:nvPr/>
          </p:nvPicPr>
          <p:blipFill>
            <a:blip r:embed="rId2"/>
            <a:stretch>
              <a:fillRect/>
            </a:stretch>
          </p:blipFill>
          <p:spPr>
            <a:xfrm>
              <a:off x="2500311" y="3197080"/>
              <a:ext cx="1343026" cy="968662"/>
            </a:xfrm>
            <a:prstGeom prst="rect">
              <a:avLst/>
            </a:prstGeom>
          </p:spPr>
        </p:pic>
        <p:pic>
          <p:nvPicPr>
            <p:cNvPr id="23" name="图片 22">
              <a:extLst>
                <a:ext uri="{FF2B5EF4-FFF2-40B4-BE49-F238E27FC236}">
                  <a16:creationId xmlns="" xmlns:a16="http://schemas.microsoft.com/office/drawing/2014/main" id="{1A8E9ACD-AFED-40AB-A3F8-FB80D60784A4}"/>
                </a:ext>
              </a:extLst>
            </p:cNvPr>
            <p:cNvPicPr>
              <a:picLocks noChangeAspect="1"/>
            </p:cNvPicPr>
            <p:nvPr/>
          </p:nvPicPr>
          <p:blipFill>
            <a:blip r:embed="rId2"/>
            <a:stretch>
              <a:fillRect/>
            </a:stretch>
          </p:blipFill>
          <p:spPr>
            <a:xfrm>
              <a:off x="2519361" y="4257675"/>
              <a:ext cx="1343026" cy="968662"/>
            </a:xfrm>
            <a:prstGeom prst="rect">
              <a:avLst/>
            </a:prstGeom>
          </p:spPr>
        </p:pic>
        <p:pic>
          <p:nvPicPr>
            <p:cNvPr id="24" name="图片 23">
              <a:extLst>
                <a:ext uri="{FF2B5EF4-FFF2-40B4-BE49-F238E27FC236}">
                  <a16:creationId xmlns="" xmlns:a16="http://schemas.microsoft.com/office/drawing/2014/main" id="{F209B10D-1119-42D1-A923-30ACCCF0CA80}"/>
                </a:ext>
              </a:extLst>
            </p:cNvPr>
            <p:cNvPicPr>
              <a:picLocks noChangeAspect="1"/>
            </p:cNvPicPr>
            <p:nvPr/>
          </p:nvPicPr>
          <p:blipFill>
            <a:blip r:embed="rId2"/>
            <a:stretch>
              <a:fillRect/>
            </a:stretch>
          </p:blipFill>
          <p:spPr>
            <a:xfrm>
              <a:off x="4233862" y="2358883"/>
              <a:ext cx="1343026" cy="968662"/>
            </a:xfrm>
            <a:prstGeom prst="rect">
              <a:avLst/>
            </a:prstGeom>
          </p:spPr>
        </p:pic>
        <p:pic>
          <p:nvPicPr>
            <p:cNvPr id="25" name="图片 24">
              <a:extLst>
                <a:ext uri="{FF2B5EF4-FFF2-40B4-BE49-F238E27FC236}">
                  <a16:creationId xmlns="" xmlns:a16="http://schemas.microsoft.com/office/drawing/2014/main" id="{B70D8162-7DAC-40C9-A27E-688312A16C61}"/>
                </a:ext>
              </a:extLst>
            </p:cNvPr>
            <p:cNvPicPr>
              <a:picLocks noChangeAspect="1"/>
            </p:cNvPicPr>
            <p:nvPr/>
          </p:nvPicPr>
          <p:blipFill>
            <a:blip r:embed="rId2"/>
            <a:stretch>
              <a:fillRect/>
            </a:stretch>
          </p:blipFill>
          <p:spPr>
            <a:xfrm>
              <a:off x="4233862" y="3197080"/>
              <a:ext cx="1343026" cy="968662"/>
            </a:xfrm>
            <a:prstGeom prst="rect">
              <a:avLst/>
            </a:prstGeom>
          </p:spPr>
        </p:pic>
        <p:pic>
          <p:nvPicPr>
            <p:cNvPr id="26" name="图片 25">
              <a:extLst>
                <a:ext uri="{FF2B5EF4-FFF2-40B4-BE49-F238E27FC236}">
                  <a16:creationId xmlns="" xmlns:a16="http://schemas.microsoft.com/office/drawing/2014/main" id="{EF26550E-B216-4651-9F6D-CA4FC789409C}"/>
                </a:ext>
              </a:extLst>
            </p:cNvPr>
            <p:cNvPicPr>
              <a:picLocks noChangeAspect="1"/>
            </p:cNvPicPr>
            <p:nvPr/>
          </p:nvPicPr>
          <p:blipFill>
            <a:blip r:embed="rId2"/>
            <a:stretch>
              <a:fillRect/>
            </a:stretch>
          </p:blipFill>
          <p:spPr>
            <a:xfrm>
              <a:off x="4233862" y="4257675"/>
              <a:ext cx="1343026" cy="968662"/>
            </a:xfrm>
            <a:prstGeom prst="rect">
              <a:avLst/>
            </a:prstGeom>
          </p:spPr>
        </p:pic>
        <p:cxnSp>
          <p:nvCxnSpPr>
            <p:cNvPr id="14" name="直接箭头连接符 13">
              <a:extLst>
                <a:ext uri="{FF2B5EF4-FFF2-40B4-BE49-F238E27FC236}">
                  <a16:creationId xmlns="" xmlns:a16="http://schemas.microsoft.com/office/drawing/2014/main" id="{8F8DB2A9-707F-4296-A1B7-7224E892DC8B}"/>
                </a:ext>
              </a:extLst>
            </p:cNvPr>
            <p:cNvCxnSpPr/>
            <p:nvPr/>
          </p:nvCxnSpPr>
          <p:spPr>
            <a:xfrm>
              <a:off x="1033459" y="3811876"/>
              <a:ext cx="671512" cy="0"/>
            </a:xfrm>
            <a:prstGeom prst="straightConnector1">
              <a:avLst/>
            </a:prstGeom>
            <a:ln w="12700">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05BBE25F-3A1F-46E2-A2A5-B7E6222FD80D}"/>
                </a:ext>
              </a:extLst>
            </p:cNvPr>
            <p:cNvCxnSpPr>
              <a:cxnSpLocks/>
            </p:cNvCxnSpPr>
            <p:nvPr/>
          </p:nvCxnSpPr>
          <p:spPr>
            <a:xfrm>
              <a:off x="3748087" y="2804682"/>
              <a:ext cx="676272" cy="0"/>
            </a:xfrm>
            <a:prstGeom prst="line">
              <a:avLst/>
            </a:prstGeom>
            <a:ln w="12700">
              <a:solidFill>
                <a:schemeClr val="accent1">
                  <a:tint val="76000"/>
                  <a:hueMod val="94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DE62D58B-A4AA-4B94-8BA0-10A1326BF398}"/>
                </a:ext>
              </a:extLst>
            </p:cNvPr>
            <p:cNvCxnSpPr>
              <a:cxnSpLocks/>
            </p:cNvCxnSpPr>
            <p:nvPr/>
          </p:nvCxnSpPr>
          <p:spPr>
            <a:xfrm>
              <a:off x="3748087" y="3681411"/>
              <a:ext cx="676272" cy="0"/>
            </a:xfrm>
            <a:prstGeom prst="line">
              <a:avLst/>
            </a:prstGeom>
            <a:ln w="12700">
              <a:solidFill>
                <a:schemeClr val="accent1">
                  <a:tint val="76000"/>
                  <a:hueMod val="94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E1AF28A4-53CB-4D61-83D4-A507CA90326F}"/>
                </a:ext>
              </a:extLst>
            </p:cNvPr>
            <p:cNvCxnSpPr>
              <a:cxnSpLocks/>
            </p:cNvCxnSpPr>
            <p:nvPr/>
          </p:nvCxnSpPr>
          <p:spPr>
            <a:xfrm>
              <a:off x="3748087" y="4757305"/>
              <a:ext cx="676272" cy="0"/>
            </a:xfrm>
            <a:prstGeom prst="line">
              <a:avLst/>
            </a:prstGeom>
            <a:ln w="12700">
              <a:solidFill>
                <a:schemeClr val="accent1">
                  <a:tint val="76000"/>
                  <a:hueMod val="94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流程图: 汇总连接 36">
              <a:extLst>
                <a:ext uri="{FF2B5EF4-FFF2-40B4-BE49-F238E27FC236}">
                  <a16:creationId xmlns="" xmlns:a16="http://schemas.microsoft.com/office/drawing/2014/main" id="{79CDFD7A-C19E-466D-BFD2-A78E4876B42D}"/>
                </a:ext>
              </a:extLst>
            </p:cNvPr>
            <p:cNvSpPr/>
            <p:nvPr/>
          </p:nvSpPr>
          <p:spPr>
            <a:xfrm>
              <a:off x="1119185" y="3262313"/>
              <a:ext cx="466725" cy="48433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15863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a:extLst>
              <a:ext uri="{FF2B5EF4-FFF2-40B4-BE49-F238E27FC236}">
                <a16:creationId xmlns="" xmlns:a16="http://schemas.microsoft.com/office/drawing/2014/main" id="{BF793DBE-0DD3-4C33-B95D-1461A0BBAED0}"/>
              </a:ext>
            </a:extLst>
          </p:cNvPr>
          <p:cNvGraphicFramePr/>
          <p:nvPr>
            <p:extLst>
              <p:ext uri="{D42A27DB-BD31-4B8C-83A1-F6EECF244321}">
                <p14:modId xmlns="" xmlns:p14="http://schemas.microsoft.com/office/powerpoint/2010/main" val="1540933535"/>
              </p:ext>
            </p:extLst>
          </p:nvPr>
        </p:nvGraphicFramePr>
        <p:xfrm>
          <a:off x="104775" y="2243667"/>
          <a:ext cx="5568950" cy="4309534"/>
        </p:xfrm>
        <a:graphic>
          <a:graphicData uri="http://schemas.openxmlformats.org/drawingml/2006/chart">
            <c:chart xmlns:c="http://schemas.openxmlformats.org/drawingml/2006/chart" xmlns:r="http://schemas.openxmlformats.org/officeDocument/2006/relationships" r:id="rId2"/>
          </a:graphicData>
        </a:graphic>
      </p:graphicFrame>
      <p:cxnSp>
        <p:nvCxnSpPr>
          <p:cNvPr id="12" name="直接连接符 11">
            <a:extLst>
              <a:ext uri="{FF2B5EF4-FFF2-40B4-BE49-F238E27FC236}">
                <a16:creationId xmlns="" xmlns:a16="http://schemas.microsoft.com/office/drawing/2014/main" id="{559D7D22-1105-4796-B326-07880CA8A842}"/>
              </a:ext>
            </a:extLst>
          </p:cNvPr>
          <p:cNvCxnSpPr/>
          <p:nvPr/>
        </p:nvCxnSpPr>
        <p:spPr>
          <a:xfrm>
            <a:off x="6286500" y="1405467"/>
            <a:ext cx="0" cy="4429125"/>
          </a:xfrm>
          <a:prstGeom prst="lin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 xmlns:a16="http://schemas.microsoft.com/office/drawing/2014/main" id="{0B8395EB-9DD0-4408-96C5-4B1F07352FD0}"/>
              </a:ext>
            </a:extLst>
          </p:cNvPr>
          <p:cNvSpPr txBox="1"/>
          <p:nvPr/>
        </p:nvSpPr>
        <p:spPr>
          <a:xfrm>
            <a:off x="6629400" y="2038350"/>
            <a:ext cx="5219311" cy="2062103"/>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HDFS</a:t>
            </a:r>
            <a:r>
              <a:rPr lang="zh-CN" altLang="en-US" sz="1600" dirty="0">
                <a:latin typeface="微软雅黑" panose="020B0503020204020204" pitchFamily="34" charset="-122"/>
                <a:ea typeface="微软雅黑" panose="020B0503020204020204" pitchFamily="34" charset="-122"/>
              </a:rPr>
              <a:t>中多个租户共享硬件资源，每个租户认为自己独占资源。</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主要租户：</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服务都是本地的，具有延迟敏感性，工作负载大。因为他们的延迟需求，这些工作单元用服务器的本地文件系统来存储数据</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主要租户在服务器资源利用中由优先权</a:t>
            </a:r>
          </a:p>
        </p:txBody>
      </p:sp>
      <p:cxnSp>
        <p:nvCxnSpPr>
          <p:cNvPr id="16" name="直接连接符 15">
            <a:extLst>
              <a:ext uri="{FF2B5EF4-FFF2-40B4-BE49-F238E27FC236}">
                <a16:creationId xmlns="" xmlns:a16="http://schemas.microsoft.com/office/drawing/2014/main" id="{F2C1C87C-054B-4795-B427-7E456E66AC65}"/>
              </a:ext>
            </a:extLst>
          </p:cNvPr>
          <p:cNvCxnSpPr>
            <a:cxnSpLocks/>
            <a:endCxn id="18" idx="1"/>
          </p:cNvCxnSpPr>
          <p:nvPr/>
        </p:nvCxnSpPr>
        <p:spPr>
          <a:xfrm flipV="1">
            <a:off x="1371600" y="1839982"/>
            <a:ext cx="371475" cy="139852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109A3E0E-7330-4A7E-96B3-60A686DDC31D}"/>
              </a:ext>
            </a:extLst>
          </p:cNvPr>
          <p:cNvSpPr txBox="1"/>
          <p:nvPr/>
        </p:nvSpPr>
        <p:spPr>
          <a:xfrm>
            <a:off x="1743075" y="1547594"/>
            <a:ext cx="4100514"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服务器负载峰值可能造成</a:t>
            </a:r>
            <a:r>
              <a:rPr lang="zh-CN" altLang="zh-CN" sz="1600" dirty="0">
                <a:latin typeface="微软雅黑" panose="020B0503020204020204" pitchFamily="34" charset="-122"/>
                <a:ea typeface="微软雅黑" panose="020B0503020204020204" pitchFamily="34" charset="-122"/>
              </a:rPr>
              <a:t>次要租户的请求被消灭，存储访问请求被拒绝</a:t>
            </a:r>
            <a:endParaRPr lang="zh-CN" altLang="en-US" sz="1600" dirty="0">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 xmlns:a16="http://schemas.microsoft.com/office/drawing/2014/main" id="{7A68BFF9-F2B1-4FD5-B884-D6687A57EA4D}"/>
              </a:ext>
            </a:extLst>
          </p:cNvPr>
          <p:cNvCxnSpPr>
            <a:cxnSpLocks/>
          </p:cNvCxnSpPr>
          <p:nvPr/>
        </p:nvCxnSpPr>
        <p:spPr>
          <a:xfrm>
            <a:off x="1743075" y="1642159"/>
            <a:ext cx="0" cy="500592"/>
          </a:xfrm>
          <a:prstGeom prst="lin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4227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D83E1933-EADF-4948-B5C0-1F305F274995}"/>
              </a:ext>
            </a:extLst>
          </p:cNvPr>
          <p:cNvSpPr txBox="1"/>
          <p:nvPr/>
        </p:nvSpPr>
        <p:spPr>
          <a:xfrm>
            <a:off x="285307" y="125130"/>
            <a:ext cx="269817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目前的两种方式</a:t>
            </a:r>
          </a:p>
        </p:txBody>
      </p:sp>
      <p:grpSp>
        <p:nvGrpSpPr>
          <p:cNvPr id="7" name="组合 6">
            <a:extLst>
              <a:ext uri="{FF2B5EF4-FFF2-40B4-BE49-F238E27FC236}">
                <a16:creationId xmlns="" xmlns:a16="http://schemas.microsoft.com/office/drawing/2014/main" id="{1934E6CE-66F1-44BF-80C3-07D2E42EF96E}"/>
              </a:ext>
            </a:extLst>
          </p:cNvPr>
          <p:cNvGrpSpPr/>
          <p:nvPr/>
        </p:nvGrpSpPr>
        <p:grpSpPr>
          <a:xfrm>
            <a:off x="371475" y="1724025"/>
            <a:ext cx="877163" cy="857250"/>
            <a:chOff x="1276350" y="1695450"/>
            <a:chExt cx="877163" cy="857250"/>
          </a:xfrm>
        </p:grpSpPr>
        <p:sp>
          <p:nvSpPr>
            <p:cNvPr id="5" name="椭圆 4">
              <a:extLst>
                <a:ext uri="{FF2B5EF4-FFF2-40B4-BE49-F238E27FC236}">
                  <a16:creationId xmlns="" xmlns:a16="http://schemas.microsoft.com/office/drawing/2014/main" id="{1447CBEB-946F-4542-B1D3-1070DE80C0AA}"/>
                </a:ext>
              </a:extLst>
            </p:cNvPr>
            <p:cNvSpPr/>
            <p:nvPr/>
          </p:nvSpPr>
          <p:spPr>
            <a:xfrm>
              <a:off x="1276350" y="1695450"/>
              <a:ext cx="857250" cy="857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1A750473-1008-4BB6-82EA-9A3BB792B24C}"/>
                </a:ext>
              </a:extLst>
            </p:cNvPr>
            <p:cNvSpPr txBox="1"/>
            <p:nvPr/>
          </p:nvSpPr>
          <p:spPr>
            <a:xfrm>
              <a:off x="1276350" y="1939409"/>
              <a:ext cx="877163" cy="369332"/>
            </a:xfrm>
            <a:prstGeom prst="rect">
              <a:avLst/>
            </a:prstGeom>
            <a:noFill/>
          </p:spPr>
          <p:txBody>
            <a:bodyPr wrap="none" rtlCol="0">
              <a:spAutoFit/>
            </a:bodyPr>
            <a:lstStyle/>
            <a:p>
              <a:r>
                <a:rPr lang="zh-CN" altLang="en-US" dirty="0"/>
                <a:t>子集群</a:t>
              </a:r>
            </a:p>
          </p:txBody>
        </p:sp>
      </p:grpSp>
      <p:grpSp>
        <p:nvGrpSpPr>
          <p:cNvPr id="8" name="组合 7">
            <a:extLst>
              <a:ext uri="{FF2B5EF4-FFF2-40B4-BE49-F238E27FC236}">
                <a16:creationId xmlns="" xmlns:a16="http://schemas.microsoft.com/office/drawing/2014/main" id="{9A61393F-BDF7-48FD-B234-A13652B4BF4D}"/>
              </a:ext>
            </a:extLst>
          </p:cNvPr>
          <p:cNvGrpSpPr/>
          <p:nvPr/>
        </p:nvGrpSpPr>
        <p:grpSpPr>
          <a:xfrm>
            <a:off x="1676400" y="1724025"/>
            <a:ext cx="877163" cy="857250"/>
            <a:chOff x="1276350" y="1695450"/>
            <a:chExt cx="877163" cy="857250"/>
          </a:xfrm>
        </p:grpSpPr>
        <p:sp>
          <p:nvSpPr>
            <p:cNvPr id="9" name="椭圆 8">
              <a:extLst>
                <a:ext uri="{FF2B5EF4-FFF2-40B4-BE49-F238E27FC236}">
                  <a16:creationId xmlns="" xmlns:a16="http://schemas.microsoft.com/office/drawing/2014/main" id="{58E7C945-CFAC-4250-B77E-1EE937F365C8}"/>
                </a:ext>
              </a:extLst>
            </p:cNvPr>
            <p:cNvSpPr/>
            <p:nvPr/>
          </p:nvSpPr>
          <p:spPr>
            <a:xfrm>
              <a:off x="1276350" y="1695450"/>
              <a:ext cx="857250" cy="857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 xmlns:a16="http://schemas.microsoft.com/office/drawing/2014/main" id="{8F0379B4-EB41-4FF8-9B0C-FA0F6B0518B5}"/>
                </a:ext>
              </a:extLst>
            </p:cNvPr>
            <p:cNvSpPr txBox="1"/>
            <p:nvPr/>
          </p:nvSpPr>
          <p:spPr>
            <a:xfrm>
              <a:off x="1276350" y="1939409"/>
              <a:ext cx="877163" cy="369332"/>
            </a:xfrm>
            <a:prstGeom prst="rect">
              <a:avLst/>
            </a:prstGeom>
            <a:noFill/>
          </p:spPr>
          <p:txBody>
            <a:bodyPr wrap="none" rtlCol="0">
              <a:spAutoFit/>
            </a:bodyPr>
            <a:lstStyle/>
            <a:p>
              <a:r>
                <a:rPr lang="zh-CN" altLang="en-US" dirty="0"/>
                <a:t>子集群</a:t>
              </a:r>
            </a:p>
          </p:txBody>
        </p:sp>
      </p:grpSp>
      <p:grpSp>
        <p:nvGrpSpPr>
          <p:cNvPr id="11" name="组合 10">
            <a:extLst>
              <a:ext uri="{FF2B5EF4-FFF2-40B4-BE49-F238E27FC236}">
                <a16:creationId xmlns="" xmlns:a16="http://schemas.microsoft.com/office/drawing/2014/main" id="{009CA7A8-37DE-4C7B-BC30-58299AB067FE}"/>
              </a:ext>
            </a:extLst>
          </p:cNvPr>
          <p:cNvGrpSpPr/>
          <p:nvPr/>
        </p:nvGrpSpPr>
        <p:grpSpPr>
          <a:xfrm>
            <a:off x="4305300" y="1724025"/>
            <a:ext cx="877163" cy="857250"/>
            <a:chOff x="1276350" y="1695450"/>
            <a:chExt cx="877163" cy="857250"/>
          </a:xfrm>
        </p:grpSpPr>
        <p:sp>
          <p:nvSpPr>
            <p:cNvPr id="12" name="椭圆 11">
              <a:extLst>
                <a:ext uri="{FF2B5EF4-FFF2-40B4-BE49-F238E27FC236}">
                  <a16:creationId xmlns="" xmlns:a16="http://schemas.microsoft.com/office/drawing/2014/main" id="{206AA226-FD24-485B-B4B4-6E77D620B24F}"/>
                </a:ext>
              </a:extLst>
            </p:cNvPr>
            <p:cNvSpPr/>
            <p:nvPr/>
          </p:nvSpPr>
          <p:spPr>
            <a:xfrm>
              <a:off x="1276350" y="1695450"/>
              <a:ext cx="857250" cy="857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70C72559-729A-4927-9E4D-48535A32F4E3}"/>
                </a:ext>
              </a:extLst>
            </p:cNvPr>
            <p:cNvSpPr txBox="1"/>
            <p:nvPr/>
          </p:nvSpPr>
          <p:spPr>
            <a:xfrm>
              <a:off x="1276350" y="1939409"/>
              <a:ext cx="877163" cy="369332"/>
            </a:xfrm>
            <a:prstGeom prst="rect">
              <a:avLst/>
            </a:prstGeom>
            <a:noFill/>
          </p:spPr>
          <p:txBody>
            <a:bodyPr wrap="none" rtlCol="0">
              <a:spAutoFit/>
            </a:bodyPr>
            <a:lstStyle/>
            <a:p>
              <a:r>
                <a:rPr lang="zh-CN" altLang="en-US" dirty="0"/>
                <a:t>子集群</a:t>
              </a:r>
            </a:p>
          </p:txBody>
        </p:sp>
      </p:grpSp>
      <p:cxnSp>
        <p:nvCxnSpPr>
          <p:cNvPr id="15" name="直接连接符 14">
            <a:extLst>
              <a:ext uri="{FF2B5EF4-FFF2-40B4-BE49-F238E27FC236}">
                <a16:creationId xmlns="" xmlns:a16="http://schemas.microsoft.com/office/drawing/2014/main" id="{857E2CEA-8A5D-4EE9-BC62-626B77257B02}"/>
              </a:ext>
            </a:extLst>
          </p:cNvPr>
          <p:cNvCxnSpPr/>
          <p:nvPr/>
        </p:nvCxnSpPr>
        <p:spPr>
          <a:xfrm>
            <a:off x="2800350" y="2152650"/>
            <a:ext cx="1390650" cy="0"/>
          </a:xfrm>
          <a:prstGeom prst="line">
            <a:avLst/>
          </a:prstGeom>
          <a:ln w="12700">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 name="左大括号 15">
            <a:extLst>
              <a:ext uri="{FF2B5EF4-FFF2-40B4-BE49-F238E27FC236}">
                <a16:creationId xmlns="" xmlns:a16="http://schemas.microsoft.com/office/drawing/2014/main" id="{6C651661-2219-400C-84C9-C9AC330123D9}"/>
              </a:ext>
            </a:extLst>
          </p:cNvPr>
          <p:cNvSpPr/>
          <p:nvPr/>
        </p:nvSpPr>
        <p:spPr>
          <a:xfrm rot="5400000">
            <a:off x="2593183" y="-687051"/>
            <a:ext cx="428625" cy="4014790"/>
          </a:xfrm>
          <a:prstGeom prst="leftBrace">
            <a:avLst>
              <a:gd name="adj1" fmla="val 8332"/>
              <a:gd name="adj2" fmla="val 50000"/>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 xmlns:a16="http://schemas.microsoft.com/office/drawing/2014/main" id="{C3882C81-87D2-4D08-81A9-78D155ACBB97}"/>
              </a:ext>
            </a:extLst>
          </p:cNvPr>
          <p:cNvSpPr txBox="1"/>
          <p:nvPr/>
        </p:nvSpPr>
        <p:spPr>
          <a:xfrm>
            <a:off x="2253497" y="736699"/>
            <a:ext cx="1715470"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水平扩展</a:t>
            </a:r>
          </a:p>
        </p:txBody>
      </p:sp>
      <p:cxnSp>
        <p:nvCxnSpPr>
          <p:cNvPr id="21" name="直接连接符 20">
            <a:extLst>
              <a:ext uri="{FF2B5EF4-FFF2-40B4-BE49-F238E27FC236}">
                <a16:creationId xmlns="" xmlns:a16="http://schemas.microsoft.com/office/drawing/2014/main" id="{54260E42-4E55-4B33-BCA0-1D4550F882C0}"/>
              </a:ext>
            </a:extLst>
          </p:cNvPr>
          <p:cNvCxnSpPr>
            <a:stCxn id="9" idx="5"/>
          </p:cNvCxnSpPr>
          <p:nvPr/>
        </p:nvCxnSpPr>
        <p:spPr>
          <a:xfrm>
            <a:off x="2408109" y="2455734"/>
            <a:ext cx="399386" cy="468441"/>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B5E54D63-3442-4467-8984-B1E2C07025C9}"/>
              </a:ext>
            </a:extLst>
          </p:cNvPr>
          <p:cNvCxnSpPr>
            <a:stCxn id="9" idx="3"/>
          </p:cNvCxnSpPr>
          <p:nvPr/>
        </p:nvCxnSpPr>
        <p:spPr>
          <a:xfrm flipH="1">
            <a:off x="1466850" y="2455734"/>
            <a:ext cx="335091" cy="468441"/>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 xmlns:a16="http://schemas.microsoft.com/office/drawing/2014/main" id="{BFE944FB-5320-443C-8A7D-614A96DD3291}"/>
              </a:ext>
            </a:extLst>
          </p:cNvPr>
          <p:cNvSpPr txBox="1"/>
          <p:nvPr/>
        </p:nvSpPr>
        <p:spPr>
          <a:xfrm>
            <a:off x="2669357" y="2976627"/>
            <a:ext cx="400110" cy="990015"/>
          </a:xfrm>
          <a:prstGeom prst="rect">
            <a:avLst/>
          </a:prstGeom>
          <a:noFill/>
        </p:spPr>
        <p:txBody>
          <a:bodyPr vert="eaVert" wrap="none" rtlCol="0">
            <a:spAutoFit/>
          </a:bodyPr>
          <a:lstStyle/>
          <a:p>
            <a:r>
              <a:rPr lang="zh-CN" altLang="en-US" sz="1400" dirty="0">
                <a:latin typeface="微软雅黑" panose="020B0503020204020204" pitchFamily="34" charset="-122"/>
                <a:ea typeface="微软雅黑" panose="020B0503020204020204" pitchFamily="34" charset="-122"/>
              </a:rPr>
              <a:t>若干从节点</a:t>
            </a:r>
          </a:p>
        </p:txBody>
      </p:sp>
      <p:sp>
        <p:nvSpPr>
          <p:cNvPr id="29" name="文本框 28">
            <a:extLst>
              <a:ext uri="{FF2B5EF4-FFF2-40B4-BE49-F238E27FC236}">
                <a16:creationId xmlns="" xmlns:a16="http://schemas.microsoft.com/office/drawing/2014/main" id="{099C0499-10F6-4905-9370-089C2DAB033E}"/>
              </a:ext>
            </a:extLst>
          </p:cNvPr>
          <p:cNvSpPr txBox="1"/>
          <p:nvPr/>
        </p:nvSpPr>
        <p:spPr>
          <a:xfrm>
            <a:off x="1003453" y="2924175"/>
            <a:ext cx="1550424" cy="738664"/>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主节点：</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命名空间</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元数据管理器</a:t>
            </a:r>
          </a:p>
        </p:txBody>
      </p:sp>
      <p:sp>
        <p:nvSpPr>
          <p:cNvPr id="30" name="文本框 29">
            <a:extLst>
              <a:ext uri="{FF2B5EF4-FFF2-40B4-BE49-F238E27FC236}">
                <a16:creationId xmlns="" xmlns:a16="http://schemas.microsoft.com/office/drawing/2014/main" id="{A0258261-5829-451B-8DA3-66FB1E76EE91}"/>
              </a:ext>
            </a:extLst>
          </p:cNvPr>
          <p:cNvSpPr txBox="1"/>
          <p:nvPr/>
        </p:nvSpPr>
        <p:spPr>
          <a:xfrm>
            <a:off x="592313" y="3894281"/>
            <a:ext cx="4063933" cy="1600438"/>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缺点：</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用户要有命名空间的视图，知晓文件对应具体</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子集群的位置</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很难做到负载均衡，用户很容易就对某个子集</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群超负载访问</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管理员必须合理的且经常性的对文件系统进行</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调整和配置</a:t>
            </a:r>
          </a:p>
        </p:txBody>
      </p:sp>
      <p:cxnSp>
        <p:nvCxnSpPr>
          <p:cNvPr id="32" name="直接连接符 31">
            <a:extLst>
              <a:ext uri="{FF2B5EF4-FFF2-40B4-BE49-F238E27FC236}">
                <a16:creationId xmlns="" xmlns:a16="http://schemas.microsoft.com/office/drawing/2014/main" id="{131CB0C2-A108-449F-96E5-9E36B3443AC0}"/>
              </a:ext>
            </a:extLst>
          </p:cNvPr>
          <p:cNvCxnSpPr/>
          <p:nvPr/>
        </p:nvCxnSpPr>
        <p:spPr>
          <a:xfrm>
            <a:off x="5343525" y="895414"/>
            <a:ext cx="0" cy="4162425"/>
          </a:xfrm>
          <a:prstGeom prst="line">
            <a:avLst/>
          </a:prstGeom>
          <a:ln>
            <a:solidFill>
              <a:schemeClr val="accent1">
                <a:tint val="76000"/>
                <a:hueMod val="94000"/>
                <a:alpha val="82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BE74538D-2297-41BA-A63B-E1B830FE1D42}"/>
              </a:ext>
            </a:extLst>
          </p:cNvPr>
          <p:cNvSpPr/>
          <p:nvPr/>
        </p:nvSpPr>
        <p:spPr>
          <a:xfrm>
            <a:off x="6303749" y="895414"/>
            <a:ext cx="1641258" cy="6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 xmlns:a16="http://schemas.microsoft.com/office/drawing/2014/main" id="{650B7D0D-405A-4D91-B632-BA686FE5940E}"/>
              </a:ext>
            </a:extLst>
          </p:cNvPr>
          <p:cNvSpPr/>
          <p:nvPr/>
        </p:nvSpPr>
        <p:spPr>
          <a:xfrm>
            <a:off x="6303749" y="1841005"/>
            <a:ext cx="1641258" cy="6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D2332AB0-977A-4EDC-9E0C-A986A6674CCF}"/>
              </a:ext>
            </a:extLst>
          </p:cNvPr>
          <p:cNvSpPr/>
          <p:nvPr/>
        </p:nvSpPr>
        <p:spPr>
          <a:xfrm>
            <a:off x="5883493" y="2924175"/>
            <a:ext cx="717332" cy="6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 xmlns:a16="http://schemas.microsoft.com/office/drawing/2014/main" id="{62140A33-F417-48E4-B631-91D7B912F7C2}"/>
              </a:ext>
            </a:extLst>
          </p:cNvPr>
          <p:cNvSpPr txBox="1"/>
          <p:nvPr/>
        </p:nvSpPr>
        <p:spPr>
          <a:xfrm>
            <a:off x="6679384" y="1023159"/>
            <a:ext cx="88998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Master</a:t>
            </a:r>
            <a:endParaRPr lang="zh-CN" altLang="en-US"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 xmlns:a16="http://schemas.microsoft.com/office/drawing/2014/main" id="{FDC95313-7D8F-4BE2-AC53-CF6BD94145E7}"/>
              </a:ext>
            </a:extLst>
          </p:cNvPr>
          <p:cNvSpPr txBox="1"/>
          <p:nvPr/>
        </p:nvSpPr>
        <p:spPr>
          <a:xfrm>
            <a:off x="6375347" y="1951201"/>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数据块服务器</a:t>
            </a:r>
          </a:p>
        </p:txBody>
      </p:sp>
      <p:sp>
        <p:nvSpPr>
          <p:cNvPr id="39" name="文本框 38">
            <a:extLst>
              <a:ext uri="{FF2B5EF4-FFF2-40B4-BE49-F238E27FC236}">
                <a16:creationId xmlns="" xmlns:a16="http://schemas.microsoft.com/office/drawing/2014/main" id="{2E56A1DE-ED53-41E9-869B-2A9E708C3755}"/>
              </a:ext>
            </a:extLst>
          </p:cNvPr>
          <p:cNvSpPr txBox="1"/>
          <p:nvPr/>
        </p:nvSpPr>
        <p:spPr>
          <a:xfrm>
            <a:off x="5955092" y="2990297"/>
            <a:ext cx="55048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存储块</a:t>
            </a:r>
          </a:p>
        </p:txBody>
      </p:sp>
      <p:sp>
        <p:nvSpPr>
          <p:cNvPr id="41" name="矩形 40">
            <a:extLst>
              <a:ext uri="{FF2B5EF4-FFF2-40B4-BE49-F238E27FC236}">
                <a16:creationId xmlns="" xmlns:a16="http://schemas.microsoft.com/office/drawing/2014/main" id="{2634104A-7D6E-4735-8038-0B5CBD84040B}"/>
              </a:ext>
            </a:extLst>
          </p:cNvPr>
          <p:cNvSpPr/>
          <p:nvPr/>
        </p:nvSpPr>
        <p:spPr>
          <a:xfrm>
            <a:off x="6816477" y="2924175"/>
            <a:ext cx="717332" cy="6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 xmlns:a16="http://schemas.microsoft.com/office/drawing/2014/main" id="{516C5EB6-16BB-4FE8-8BA8-277E06DE01D8}"/>
              </a:ext>
            </a:extLst>
          </p:cNvPr>
          <p:cNvSpPr txBox="1"/>
          <p:nvPr/>
        </p:nvSpPr>
        <p:spPr>
          <a:xfrm>
            <a:off x="6888076" y="2990297"/>
            <a:ext cx="55048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存储块</a:t>
            </a:r>
          </a:p>
        </p:txBody>
      </p:sp>
      <p:sp>
        <p:nvSpPr>
          <p:cNvPr id="43" name="矩形 42">
            <a:extLst>
              <a:ext uri="{FF2B5EF4-FFF2-40B4-BE49-F238E27FC236}">
                <a16:creationId xmlns="" xmlns:a16="http://schemas.microsoft.com/office/drawing/2014/main" id="{EA536B76-E8F8-4582-A74D-743F23963334}"/>
              </a:ext>
            </a:extLst>
          </p:cNvPr>
          <p:cNvSpPr/>
          <p:nvPr/>
        </p:nvSpPr>
        <p:spPr>
          <a:xfrm>
            <a:off x="7749490" y="2924175"/>
            <a:ext cx="717332" cy="6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 xmlns:a16="http://schemas.microsoft.com/office/drawing/2014/main" id="{26FAE5BD-4A6D-4620-8505-2D96C23C178A}"/>
              </a:ext>
            </a:extLst>
          </p:cNvPr>
          <p:cNvSpPr txBox="1"/>
          <p:nvPr/>
        </p:nvSpPr>
        <p:spPr>
          <a:xfrm>
            <a:off x="7821089" y="2990297"/>
            <a:ext cx="55048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存储块</a:t>
            </a:r>
          </a:p>
        </p:txBody>
      </p:sp>
      <p:sp>
        <p:nvSpPr>
          <p:cNvPr id="45" name="椭圆 44">
            <a:extLst>
              <a:ext uri="{FF2B5EF4-FFF2-40B4-BE49-F238E27FC236}">
                <a16:creationId xmlns="" xmlns:a16="http://schemas.microsoft.com/office/drawing/2014/main" id="{529CF09F-99F1-47EC-8BB1-7B71D3CA504B}"/>
              </a:ext>
            </a:extLst>
          </p:cNvPr>
          <p:cNvSpPr/>
          <p:nvPr/>
        </p:nvSpPr>
        <p:spPr>
          <a:xfrm>
            <a:off x="5363752" y="2783916"/>
            <a:ext cx="3731834" cy="91440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 xmlns:a16="http://schemas.microsoft.com/office/drawing/2014/main" id="{E96B84B9-80D9-487A-8A96-B5CEE21807E4}"/>
              </a:ext>
            </a:extLst>
          </p:cNvPr>
          <p:cNvCxnSpPr>
            <a:stCxn id="33" idx="2"/>
            <a:endCxn id="34" idx="0"/>
          </p:cNvCxnSpPr>
          <p:nvPr/>
        </p:nvCxnSpPr>
        <p:spPr>
          <a:xfrm>
            <a:off x="7124378" y="1534657"/>
            <a:ext cx="0" cy="306348"/>
          </a:xfrm>
          <a:prstGeom prst="lin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07F1C2BB-0793-4674-AED7-DA5030538444}"/>
              </a:ext>
            </a:extLst>
          </p:cNvPr>
          <p:cNvCxnSpPr>
            <a:stCxn id="34" idx="2"/>
          </p:cNvCxnSpPr>
          <p:nvPr/>
        </p:nvCxnSpPr>
        <p:spPr>
          <a:xfrm flipH="1">
            <a:off x="7124377" y="2480248"/>
            <a:ext cx="1" cy="209706"/>
          </a:xfrm>
          <a:prstGeom prst="lin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45346BC0-5A68-4E91-A4E0-4E848CB60E5E}"/>
              </a:ext>
            </a:extLst>
          </p:cNvPr>
          <p:cNvSpPr txBox="1"/>
          <p:nvPr/>
        </p:nvSpPr>
        <p:spPr>
          <a:xfrm>
            <a:off x="8790930" y="1320344"/>
            <a:ext cx="2658121" cy="1169551"/>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GFS</a:t>
            </a:r>
            <a:r>
              <a:rPr lang="zh-CN" altLang="en-US" sz="1400" dirty="0">
                <a:latin typeface="微软雅黑" panose="020B0503020204020204" pitchFamily="34" charset="-122"/>
                <a:ea typeface="微软雅黑" panose="020B0503020204020204" pitchFamily="34" charset="-122"/>
              </a:rPr>
              <a:t>扩展：多重，强一致，积极的元数据管理方式</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客户端缓存的不是文件内容，而是元数据。</a:t>
            </a:r>
          </a:p>
        </p:txBody>
      </p:sp>
      <p:sp>
        <p:nvSpPr>
          <p:cNvPr id="53" name="文本框 52">
            <a:extLst>
              <a:ext uri="{FF2B5EF4-FFF2-40B4-BE49-F238E27FC236}">
                <a16:creationId xmlns="" xmlns:a16="http://schemas.microsoft.com/office/drawing/2014/main" id="{ED4A6BA9-3D3F-4714-BBEE-513ECE5F739D}"/>
              </a:ext>
            </a:extLst>
          </p:cNvPr>
          <p:cNvSpPr txBox="1"/>
          <p:nvPr/>
        </p:nvSpPr>
        <p:spPr>
          <a:xfrm>
            <a:off x="5856405" y="3960822"/>
            <a:ext cx="4046301" cy="116955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缺点：</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元数据管理复杂，适合于大型作业。</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隔离性不好，任何软件</a:t>
            </a:r>
            <a:r>
              <a:rPr lang="en-US" altLang="zh-CN" sz="1400" dirty="0">
                <a:latin typeface="微软雅黑" panose="020B0503020204020204" pitchFamily="34" charset="-122"/>
                <a:ea typeface="微软雅黑" panose="020B0503020204020204" pitchFamily="34" charset="-122"/>
              </a:rPr>
              <a:t>bug</a:t>
            </a:r>
            <a:r>
              <a:rPr lang="zh-CN" altLang="en-US" sz="1400" dirty="0">
                <a:latin typeface="微软雅黑" panose="020B0503020204020204" pitchFamily="34" charset="-122"/>
                <a:ea typeface="微软雅黑" panose="020B0503020204020204" pitchFamily="34" charset="-122"/>
              </a:rPr>
              <a:t>，错误或操作失误</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都将对系统产生巨大的影响</a:t>
            </a:r>
            <a:endParaRPr lang="en-US" altLang="zh-CN" sz="1400" dirty="0">
              <a:latin typeface="微软雅黑" panose="020B0503020204020204" pitchFamily="34" charset="-122"/>
              <a:ea typeface="微软雅黑" panose="020B0503020204020204" pitchFamily="34" charset="-122"/>
            </a:endParaRPr>
          </a:p>
        </p:txBody>
      </p:sp>
      <p:cxnSp>
        <p:nvCxnSpPr>
          <p:cNvPr id="58" name="直接连接符 57">
            <a:extLst>
              <a:ext uri="{FF2B5EF4-FFF2-40B4-BE49-F238E27FC236}">
                <a16:creationId xmlns="" xmlns:a16="http://schemas.microsoft.com/office/drawing/2014/main" id="{8ACE18D6-D1C9-42B0-B9AD-EAFFA3091C06}"/>
              </a:ext>
            </a:extLst>
          </p:cNvPr>
          <p:cNvCxnSpPr/>
          <p:nvPr/>
        </p:nvCxnSpPr>
        <p:spPr>
          <a:xfrm>
            <a:off x="204762" y="670024"/>
            <a:ext cx="3167088" cy="0"/>
          </a:xfrm>
          <a:prstGeom prst="line">
            <a:avLst/>
          </a:prstGeom>
          <a:ln w="15875">
            <a:solidFill>
              <a:schemeClr val="accent1">
                <a:tint val="76000"/>
                <a:hueMod val="94000"/>
                <a:alpha val="82000"/>
              </a:schemeClr>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 xmlns:a16="http://schemas.microsoft.com/office/drawing/2014/main" id="{42A16F7E-8A4B-4720-8224-3DBD85045148}"/>
              </a:ext>
            </a:extLst>
          </p:cNvPr>
          <p:cNvSpPr txBox="1"/>
          <p:nvPr/>
        </p:nvSpPr>
        <p:spPr>
          <a:xfrm>
            <a:off x="2669357" y="5972590"/>
            <a:ext cx="5557932" cy="738664"/>
          </a:xfrm>
          <a:prstGeom prst="rect">
            <a:avLst/>
          </a:prstGeom>
          <a:noFill/>
        </p:spPr>
        <p:txBody>
          <a:bodyPr wrap="none" rtlCol="0">
            <a:spAutoFit/>
          </a:bodyPr>
          <a:lstStyle/>
          <a:p>
            <a:pPr marL="342900" indent="-34290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在未修改现有系统的基础上透明地扩展了一个软件层（扩展性）</a:t>
            </a:r>
          </a:p>
          <a:p>
            <a:pPr marL="342900" indent="-34290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hash</a:t>
            </a:r>
            <a:r>
              <a:rPr lang="zh-CN" altLang="en-US" sz="1400" dirty="0">
                <a:latin typeface="微软雅黑" panose="020B0503020204020204" pitchFamily="34" charset="-122"/>
                <a:ea typeface="微软雅黑" panose="020B0503020204020204" pitchFamily="34" charset="-122"/>
              </a:rPr>
              <a:t>一致性来保障子集群的新建（可用性，可靠性）</a:t>
            </a:r>
          </a:p>
          <a:p>
            <a:pPr marL="342900" indent="-34290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MILP</a:t>
            </a:r>
            <a:r>
              <a:rPr lang="zh-CN" altLang="en-US" sz="1400" dirty="0">
                <a:latin typeface="微软雅黑" panose="020B0503020204020204" pitchFamily="34" charset="-122"/>
                <a:ea typeface="微软雅黑" panose="020B0503020204020204" pitchFamily="34" charset="-122"/>
              </a:rPr>
              <a:t>支持的动态文件转移（再平衡）</a:t>
            </a:r>
          </a:p>
        </p:txBody>
      </p:sp>
      <p:cxnSp>
        <p:nvCxnSpPr>
          <p:cNvPr id="61" name="直接连接符 60">
            <a:extLst>
              <a:ext uri="{FF2B5EF4-FFF2-40B4-BE49-F238E27FC236}">
                <a16:creationId xmlns="" xmlns:a16="http://schemas.microsoft.com/office/drawing/2014/main" id="{C8B2BEB2-7398-4263-AA22-1518F889DDC7}"/>
              </a:ext>
            </a:extLst>
          </p:cNvPr>
          <p:cNvCxnSpPr/>
          <p:nvPr/>
        </p:nvCxnSpPr>
        <p:spPr>
          <a:xfrm>
            <a:off x="457200" y="5676900"/>
            <a:ext cx="11734800" cy="0"/>
          </a:xfrm>
          <a:prstGeom prst="line">
            <a:avLst/>
          </a:prstGeom>
          <a:ln w="12700">
            <a:solidFill>
              <a:schemeClr val="accent1">
                <a:tint val="76000"/>
                <a:hueMod val="94000"/>
                <a:alpha val="88000"/>
              </a:schemeClr>
            </a:solidFill>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 xmlns:a16="http://schemas.microsoft.com/office/drawing/2014/main" id="{3FB6BDEE-F677-4D3B-B5A0-F59B0E4A221B}"/>
              </a:ext>
            </a:extLst>
          </p:cNvPr>
          <p:cNvSpPr/>
          <p:nvPr/>
        </p:nvSpPr>
        <p:spPr>
          <a:xfrm>
            <a:off x="800100" y="5810250"/>
            <a:ext cx="1753463" cy="413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本文主要贡献：</a:t>
            </a:r>
          </a:p>
        </p:txBody>
      </p:sp>
    </p:spTree>
    <p:extLst>
      <p:ext uri="{BB962C8B-B14F-4D97-AF65-F5344CB8AC3E}">
        <p14:creationId xmlns="" xmlns:p14="http://schemas.microsoft.com/office/powerpoint/2010/main" val="144844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 xmlns:a16="http://schemas.microsoft.com/office/drawing/2014/main" id="{72AD6C47-ECAE-4CCC-88D3-771512A999E1}"/>
              </a:ext>
            </a:extLst>
          </p:cNvPr>
          <p:cNvSpPr/>
          <p:nvPr/>
        </p:nvSpPr>
        <p:spPr>
          <a:xfrm>
            <a:off x="2976562" y="1333500"/>
            <a:ext cx="1209676" cy="11049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EFD7407F-D2A0-4A0A-BDD0-AB99F63FF77B}"/>
              </a:ext>
            </a:extLst>
          </p:cNvPr>
          <p:cNvSpPr/>
          <p:nvPr/>
        </p:nvSpPr>
        <p:spPr>
          <a:xfrm>
            <a:off x="2867025" y="1123950"/>
            <a:ext cx="1514475" cy="2438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 xmlns:a16="http://schemas.microsoft.com/office/drawing/2014/main" id="{62FE2D8D-34AF-4201-86AE-21B9B1A39760}"/>
              </a:ext>
            </a:extLst>
          </p:cNvPr>
          <p:cNvSpPr/>
          <p:nvPr/>
        </p:nvSpPr>
        <p:spPr>
          <a:xfrm>
            <a:off x="4867275" y="1333500"/>
            <a:ext cx="1209676" cy="11049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B0BC2989-62F0-4659-9B9E-C80BC4F25CD0}"/>
              </a:ext>
            </a:extLst>
          </p:cNvPr>
          <p:cNvSpPr/>
          <p:nvPr/>
        </p:nvSpPr>
        <p:spPr>
          <a:xfrm>
            <a:off x="4752975" y="1123950"/>
            <a:ext cx="1514475" cy="2438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 xmlns:a16="http://schemas.microsoft.com/office/drawing/2014/main" id="{8EE11A31-1661-44CD-9D22-A2D8FCBD1724}"/>
              </a:ext>
            </a:extLst>
          </p:cNvPr>
          <p:cNvSpPr/>
          <p:nvPr/>
        </p:nvSpPr>
        <p:spPr>
          <a:xfrm>
            <a:off x="6753225" y="1333500"/>
            <a:ext cx="1209676" cy="11049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470086BF-C313-43EC-89F6-368CE2DCC451}"/>
              </a:ext>
            </a:extLst>
          </p:cNvPr>
          <p:cNvSpPr/>
          <p:nvPr/>
        </p:nvSpPr>
        <p:spPr>
          <a:xfrm>
            <a:off x="6638925" y="1123950"/>
            <a:ext cx="1514475" cy="2438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FC2F7C5A-C3CF-449F-A0C2-C40A16E352CB}"/>
              </a:ext>
            </a:extLst>
          </p:cNvPr>
          <p:cNvSpPr/>
          <p:nvPr/>
        </p:nvSpPr>
        <p:spPr>
          <a:xfrm>
            <a:off x="3112294" y="2895600"/>
            <a:ext cx="952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块池</a:t>
            </a:r>
          </a:p>
        </p:txBody>
      </p:sp>
      <p:sp>
        <p:nvSpPr>
          <p:cNvPr id="11" name="矩形 10">
            <a:extLst>
              <a:ext uri="{FF2B5EF4-FFF2-40B4-BE49-F238E27FC236}">
                <a16:creationId xmlns="" xmlns:a16="http://schemas.microsoft.com/office/drawing/2014/main" id="{D8504B59-92E0-466F-907A-D93FFEB9CE68}"/>
              </a:ext>
            </a:extLst>
          </p:cNvPr>
          <p:cNvSpPr/>
          <p:nvPr/>
        </p:nvSpPr>
        <p:spPr>
          <a:xfrm>
            <a:off x="4995863" y="2933700"/>
            <a:ext cx="952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块池</a:t>
            </a:r>
          </a:p>
        </p:txBody>
      </p:sp>
      <p:sp>
        <p:nvSpPr>
          <p:cNvPr id="12" name="矩形 11">
            <a:extLst>
              <a:ext uri="{FF2B5EF4-FFF2-40B4-BE49-F238E27FC236}">
                <a16:creationId xmlns="" xmlns:a16="http://schemas.microsoft.com/office/drawing/2014/main" id="{19D545B6-2D96-4829-BA90-8639B5A06683}"/>
              </a:ext>
            </a:extLst>
          </p:cNvPr>
          <p:cNvSpPr/>
          <p:nvPr/>
        </p:nvSpPr>
        <p:spPr>
          <a:xfrm>
            <a:off x="6881813" y="2886075"/>
            <a:ext cx="952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块池</a:t>
            </a:r>
          </a:p>
        </p:txBody>
      </p:sp>
      <p:sp>
        <p:nvSpPr>
          <p:cNvPr id="13" name="矩形: 圆角 12">
            <a:extLst>
              <a:ext uri="{FF2B5EF4-FFF2-40B4-BE49-F238E27FC236}">
                <a16:creationId xmlns="" xmlns:a16="http://schemas.microsoft.com/office/drawing/2014/main" id="{DD5AD891-3E37-442B-9C91-81A84BCCB202}"/>
              </a:ext>
            </a:extLst>
          </p:cNvPr>
          <p:cNvSpPr/>
          <p:nvPr/>
        </p:nvSpPr>
        <p:spPr>
          <a:xfrm>
            <a:off x="2266949" y="4080392"/>
            <a:ext cx="6334125" cy="1276350"/>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66E5B5D4-A0D2-4EB5-9644-D1EAEF6A4C2D}"/>
              </a:ext>
            </a:extLst>
          </p:cNvPr>
          <p:cNvSpPr/>
          <p:nvPr/>
        </p:nvSpPr>
        <p:spPr>
          <a:xfrm>
            <a:off x="2566987" y="4215293"/>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0E850146-F509-4A11-8DDC-2AA2B52B195F}"/>
              </a:ext>
            </a:extLst>
          </p:cNvPr>
          <p:cNvSpPr/>
          <p:nvPr/>
        </p:nvSpPr>
        <p:spPr>
          <a:xfrm>
            <a:off x="4243387" y="4215293"/>
            <a:ext cx="1190625" cy="1011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214A2091-FC12-46CA-A720-5ECC6A7CAE44}"/>
              </a:ext>
            </a:extLst>
          </p:cNvPr>
          <p:cNvSpPr/>
          <p:nvPr/>
        </p:nvSpPr>
        <p:spPr>
          <a:xfrm>
            <a:off x="5743574" y="4215292"/>
            <a:ext cx="1190625" cy="985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4C348417-7A91-4030-9BAA-43A9C8B44E42}"/>
              </a:ext>
            </a:extLst>
          </p:cNvPr>
          <p:cNvSpPr/>
          <p:nvPr/>
        </p:nvSpPr>
        <p:spPr>
          <a:xfrm>
            <a:off x="7212805" y="4215293"/>
            <a:ext cx="1190625" cy="985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 xmlns:a16="http://schemas.microsoft.com/office/drawing/2014/main" id="{10B1393F-9B74-4FB3-BAF8-522356E58BC9}"/>
              </a:ext>
            </a:extLst>
          </p:cNvPr>
          <p:cNvSpPr txBox="1"/>
          <p:nvPr/>
        </p:nvSpPr>
        <p:spPr>
          <a:xfrm>
            <a:off x="3345598" y="1973818"/>
            <a:ext cx="471604" cy="369332"/>
          </a:xfrm>
          <a:prstGeom prst="rect">
            <a:avLst/>
          </a:prstGeom>
          <a:noFill/>
        </p:spPr>
        <p:txBody>
          <a:bodyPr wrap="none" rtlCol="0">
            <a:spAutoFit/>
          </a:bodyPr>
          <a:lstStyle/>
          <a:p>
            <a:r>
              <a:rPr lang="en-US" altLang="zh-CN" dirty="0"/>
              <a:t>NS</a:t>
            </a:r>
            <a:endParaRPr lang="zh-CN" altLang="en-US" dirty="0"/>
          </a:p>
        </p:txBody>
      </p:sp>
      <p:sp>
        <p:nvSpPr>
          <p:cNvPr id="19" name="文本框 18">
            <a:extLst>
              <a:ext uri="{FF2B5EF4-FFF2-40B4-BE49-F238E27FC236}">
                <a16:creationId xmlns="" xmlns:a16="http://schemas.microsoft.com/office/drawing/2014/main" id="{2C4ABE8D-652B-458A-B528-99C934C68483}"/>
              </a:ext>
            </a:extLst>
          </p:cNvPr>
          <p:cNvSpPr txBox="1"/>
          <p:nvPr/>
        </p:nvSpPr>
        <p:spPr>
          <a:xfrm>
            <a:off x="5236311" y="1948934"/>
            <a:ext cx="471604" cy="369332"/>
          </a:xfrm>
          <a:prstGeom prst="rect">
            <a:avLst/>
          </a:prstGeom>
          <a:noFill/>
        </p:spPr>
        <p:txBody>
          <a:bodyPr wrap="none" rtlCol="0">
            <a:spAutoFit/>
          </a:bodyPr>
          <a:lstStyle/>
          <a:p>
            <a:r>
              <a:rPr lang="en-US" altLang="zh-CN" dirty="0"/>
              <a:t>NS</a:t>
            </a:r>
            <a:endParaRPr lang="zh-CN" altLang="en-US" dirty="0"/>
          </a:p>
        </p:txBody>
      </p:sp>
      <p:sp>
        <p:nvSpPr>
          <p:cNvPr id="20" name="文本框 19">
            <a:extLst>
              <a:ext uri="{FF2B5EF4-FFF2-40B4-BE49-F238E27FC236}">
                <a16:creationId xmlns="" xmlns:a16="http://schemas.microsoft.com/office/drawing/2014/main" id="{E0861612-B61F-49DB-8643-69D37C8B7A57}"/>
              </a:ext>
            </a:extLst>
          </p:cNvPr>
          <p:cNvSpPr txBox="1"/>
          <p:nvPr/>
        </p:nvSpPr>
        <p:spPr>
          <a:xfrm>
            <a:off x="7122261" y="1973818"/>
            <a:ext cx="471604" cy="369332"/>
          </a:xfrm>
          <a:prstGeom prst="rect">
            <a:avLst/>
          </a:prstGeom>
          <a:noFill/>
        </p:spPr>
        <p:txBody>
          <a:bodyPr wrap="none" rtlCol="0">
            <a:spAutoFit/>
          </a:bodyPr>
          <a:lstStyle/>
          <a:p>
            <a:r>
              <a:rPr lang="en-US" altLang="zh-CN" dirty="0"/>
              <a:t>NS</a:t>
            </a:r>
            <a:endParaRPr lang="zh-CN" altLang="en-US" dirty="0"/>
          </a:p>
        </p:txBody>
      </p:sp>
      <p:sp>
        <p:nvSpPr>
          <p:cNvPr id="21" name="文本框 20">
            <a:extLst>
              <a:ext uri="{FF2B5EF4-FFF2-40B4-BE49-F238E27FC236}">
                <a16:creationId xmlns="" xmlns:a16="http://schemas.microsoft.com/office/drawing/2014/main" id="{9CA6E9A2-8825-48F7-8E70-DBA1BDC93F86}"/>
              </a:ext>
            </a:extLst>
          </p:cNvPr>
          <p:cNvSpPr txBox="1"/>
          <p:nvPr/>
        </p:nvSpPr>
        <p:spPr>
          <a:xfrm>
            <a:off x="2789128" y="4247560"/>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p>
        </p:txBody>
      </p:sp>
      <p:sp>
        <p:nvSpPr>
          <p:cNvPr id="22" name="文本框 21">
            <a:extLst>
              <a:ext uri="{FF2B5EF4-FFF2-40B4-BE49-F238E27FC236}">
                <a16:creationId xmlns="" xmlns:a16="http://schemas.microsoft.com/office/drawing/2014/main" id="{887FF721-7D20-4173-B1CC-B8635E511EAC}"/>
              </a:ext>
            </a:extLst>
          </p:cNvPr>
          <p:cNvSpPr txBox="1"/>
          <p:nvPr/>
        </p:nvSpPr>
        <p:spPr>
          <a:xfrm>
            <a:off x="4567237" y="4402103"/>
            <a:ext cx="527709" cy="369332"/>
          </a:xfrm>
          <a:prstGeom prst="rect">
            <a:avLst/>
          </a:prstGeom>
          <a:noFill/>
        </p:spPr>
        <p:txBody>
          <a:bodyPr wrap="none" rtlCol="0">
            <a:spAutoFit/>
          </a:bodyPr>
          <a:lstStyle/>
          <a:p>
            <a:r>
              <a:rPr lang="en-US" altLang="zh-CN" dirty="0"/>
              <a:t>DN</a:t>
            </a:r>
            <a:endParaRPr lang="zh-CN" altLang="en-US" dirty="0"/>
          </a:p>
        </p:txBody>
      </p:sp>
      <p:sp>
        <p:nvSpPr>
          <p:cNvPr id="23" name="文本框 22">
            <a:extLst>
              <a:ext uri="{FF2B5EF4-FFF2-40B4-BE49-F238E27FC236}">
                <a16:creationId xmlns="" xmlns:a16="http://schemas.microsoft.com/office/drawing/2014/main" id="{5E138BBD-948D-4547-BE1E-2F8E4CE27E8F}"/>
              </a:ext>
            </a:extLst>
          </p:cNvPr>
          <p:cNvSpPr txBox="1"/>
          <p:nvPr/>
        </p:nvSpPr>
        <p:spPr>
          <a:xfrm>
            <a:off x="6075031" y="4392577"/>
            <a:ext cx="527709" cy="369332"/>
          </a:xfrm>
          <a:prstGeom prst="rect">
            <a:avLst/>
          </a:prstGeom>
          <a:noFill/>
        </p:spPr>
        <p:txBody>
          <a:bodyPr wrap="none" rtlCol="0">
            <a:spAutoFit/>
          </a:bodyPr>
          <a:lstStyle/>
          <a:p>
            <a:r>
              <a:rPr lang="en-US" altLang="zh-CN" dirty="0"/>
              <a:t>DN</a:t>
            </a:r>
            <a:endParaRPr lang="zh-CN" altLang="en-US" dirty="0"/>
          </a:p>
        </p:txBody>
      </p:sp>
      <p:sp>
        <p:nvSpPr>
          <p:cNvPr id="24" name="文本框 23">
            <a:extLst>
              <a:ext uri="{FF2B5EF4-FFF2-40B4-BE49-F238E27FC236}">
                <a16:creationId xmlns="" xmlns:a16="http://schemas.microsoft.com/office/drawing/2014/main" id="{F2FC16F5-754D-4E56-BD9A-E2B8FEE6CDC4}"/>
              </a:ext>
            </a:extLst>
          </p:cNvPr>
          <p:cNvSpPr txBox="1"/>
          <p:nvPr/>
        </p:nvSpPr>
        <p:spPr>
          <a:xfrm>
            <a:off x="7534275" y="4430679"/>
            <a:ext cx="527709" cy="369332"/>
          </a:xfrm>
          <a:prstGeom prst="rect">
            <a:avLst/>
          </a:prstGeom>
          <a:noFill/>
        </p:spPr>
        <p:txBody>
          <a:bodyPr wrap="none" rtlCol="0">
            <a:spAutoFit/>
          </a:bodyPr>
          <a:lstStyle/>
          <a:p>
            <a:r>
              <a:rPr lang="en-US" altLang="zh-CN" dirty="0"/>
              <a:t>DN</a:t>
            </a:r>
            <a:endParaRPr lang="zh-CN" altLang="en-US" dirty="0"/>
          </a:p>
        </p:txBody>
      </p:sp>
      <p:sp>
        <p:nvSpPr>
          <p:cNvPr id="25" name="矩形: 圆角 24">
            <a:extLst>
              <a:ext uri="{FF2B5EF4-FFF2-40B4-BE49-F238E27FC236}">
                <a16:creationId xmlns="" xmlns:a16="http://schemas.microsoft.com/office/drawing/2014/main" id="{B35060CC-79D5-44BA-9978-0CE643559054}"/>
              </a:ext>
            </a:extLst>
          </p:cNvPr>
          <p:cNvSpPr/>
          <p:nvPr/>
        </p:nvSpPr>
        <p:spPr>
          <a:xfrm>
            <a:off x="2907042" y="2762250"/>
            <a:ext cx="5191125" cy="956192"/>
          </a:xfrm>
          <a:prstGeom prst="round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大括号 25">
            <a:extLst>
              <a:ext uri="{FF2B5EF4-FFF2-40B4-BE49-F238E27FC236}">
                <a16:creationId xmlns="" xmlns:a16="http://schemas.microsoft.com/office/drawing/2014/main" id="{9593DAE1-34FB-4A8E-B413-6900F550CD38}"/>
              </a:ext>
            </a:extLst>
          </p:cNvPr>
          <p:cNvSpPr/>
          <p:nvPr/>
        </p:nvSpPr>
        <p:spPr>
          <a:xfrm rot="5400000">
            <a:off x="5378798" y="1783796"/>
            <a:ext cx="191275" cy="4257675"/>
          </a:xfrm>
          <a:prstGeom prst="leftBrace">
            <a:avLst/>
          </a:prstGeom>
          <a:ln>
            <a:solidFill>
              <a:schemeClr val="accent1">
                <a:tint val="76000"/>
                <a:hueMod val="94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连接符 29">
            <a:extLst>
              <a:ext uri="{FF2B5EF4-FFF2-40B4-BE49-F238E27FC236}">
                <a16:creationId xmlns="" xmlns:a16="http://schemas.microsoft.com/office/drawing/2014/main" id="{52373FDE-342A-4BEF-AC81-8ED2BDE6A893}"/>
              </a:ext>
            </a:extLst>
          </p:cNvPr>
          <p:cNvCxnSpPr/>
          <p:nvPr/>
        </p:nvCxnSpPr>
        <p:spPr>
          <a:xfrm flipH="1">
            <a:off x="2638425" y="1948934"/>
            <a:ext cx="473869" cy="0"/>
          </a:xfrm>
          <a:prstGeom prst="line">
            <a:avLst/>
          </a:prstGeom>
          <a:ln>
            <a:solidFill>
              <a:schemeClr val="accent1">
                <a:tint val="76000"/>
                <a:hueMod val="94000"/>
                <a:alpha val="84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 xmlns:a16="http://schemas.microsoft.com/office/drawing/2014/main" id="{45D24207-F25E-4351-A079-770D986A7714}"/>
              </a:ext>
            </a:extLst>
          </p:cNvPr>
          <p:cNvSpPr txBox="1"/>
          <p:nvPr/>
        </p:nvSpPr>
        <p:spPr>
          <a:xfrm>
            <a:off x="67398" y="1699736"/>
            <a:ext cx="2518638" cy="738664"/>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HDFS</a:t>
            </a:r>
            <a:r>
              <a:rPr lang="zh-CN" altLang="en-US" sz="1400" dirty="0">
                <a:latin typeface="微软雅黑" panose="020B0503020204020204" pitchFamily="34" charset="-122"/>
                <a:ea typeface="微软雅黑" panose="020B0503020204020204" pitchFamily="34" charset="-122"/>
              </a:rPr>
              <a:t>联盟，多个独立的命名</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空间，并且一个命名空间使用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一个块池</a:t>
            </a:r>
          </a:p>
        </p:txBody>
      </p:sp>
      <p:cxnSp>
        <p:nvCxnSpPr>
          <p:cNvPr id="33" name="直接连接符 32">
            <a:extLst>
              <a:ext uri="{FF2B5EF4-FFF2-40B4-BE49-F238E27FC236}">
                <a16:creationId xmlns="" xmlns:a16="http://schemas.microsoft.com/office/drawing/2014/main" id="{C9A2AB0C-FB73-46AA-81B5-877DD2E7789F}"/>
              </a:ext>
            </a:extLst>
          </p:cNvPr>
          <p:cNvCxnSpPr/>
          <p:nvPr/>
        </p:nvCxnSpPr>
        <p:spPr>
          <a:xfrm>
            <a:off x="8098167" y="3162300"/>
            <a:ext cx="571500" cy="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 xmlns:a16="http://schemas.microsoft.com/office/drawing/2014/main" id="{40255B4D-5E00-4733-B365-33BBFB5A6A31}"/>
              </a:ext>
            </a:extLst>
          </p:cNvPr>
          <p:cNvSpPr txBox="1"/>
          <p:nvPr/>
        </p:nvSpPr>
        <p:spPr>
          <a:xfrm>
            <a:off x="8669667" y="2562135"/>
            <a:ext cx="2759089" cy="116955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块池是逻辑概念，为</a:t>
            </a:r>
            <a:r>
              <a:rPr lang="en-US" altLang="zh-CN" sz="1400" dirty="0" err="1">
                <a:latin typeface="微软雅黑" panose="020B0503020204020204" pitchFamily="34" charset="-122"/>
                <a:ea typeface="微软雅黑" panose="020B0503020204020204" pitchFamily="34" charset="-122"/>
              </a:rPr>
              <a:t>Namenode</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与</a:t>
            </a:r>
            <a:r>
              <a:rPr lang="en-US" altLang="zh-CN" sz="1400" dirty="0" err="1">
                <a:latin typeface="微软雅黑" panose="020B0503020204020204" pitchFamily="34" charset="-122"/>
                <a:ea typeface="微软雅黑" panose="020B0503020204020204" pitchFamily="34" charset="-122"/>
              </a:rPr>
              <a:t>Datenode</a:t>
            </a:r>
            <a:r>
              <a:rPr lang="zh-CN" altLang="en-US" sz="1400" dirty="0">
                <a:latin typeface="微软雅黑" panose="020B0503020204020204" pitchFamily="34" charset="-122"/>
                <a:ea typeface="微软雅黑" panose="020B0503020204020204" pitchFamily="34" charset="-122"/>
              </a:rPr>
              <a:t>建立联系时为每个</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块建立块</a:t>
            </a:r>
            <a:r>
              <a:rPr lang="en-US" altLang="zh-CN" sz="1400" dirty="0">
                <a:latin typeface="微软雅黑" panose="020B0503020204020204" pitchFamily="34" charset="-122"/>
                <a:ea typeface="微软雅黑" panose="020B0503020204020204" pitchFamily="34" charset="-122"/>
              </a:rPr>
              <a:t>ID</a:t>
            </a:r>
          </a:p>
          <a:p>
            <a:r>
              <a:rPr lang="zh-CN" altLang="en-US" sz="1400" dirty="0">
                <a:latin typeface="微软雅黑" panose="020B0503020204020204" pitchFamily="34" charset="-122"/>
                <a:ea typeface="微软雅黑" panose="020B0503020204020204" pitchFamily="34" charset="-122"/>
              </a:rPr>
              <a:t>同一个</a:t>
            </a:r>
            <a:r>
              <a:rPr lang="en-US" altLang="zh-CN" sz="1400" dirty="0" err="1">
                <a:latin typeface="微软雅黑" panose="020B0503020204020204" pitchFamily="34" charset="-122"/>
                <a:ea typeface="微软雅黑" panose="020B0503020204020204" pitchFamily="34" charset="-122"/>
              </a:rPr>
              <a:t>Datanode</a:t>
            </a:r>
            <a:r>
              <a:rPr lang="zh-CN" altLang="en-US" sz="1400" dirty="0">
                <a:latin typeface="微软雅黑" panose="020B0503020204020204" pitchFamily="34" charset="-122"/>
                <a:ea typeface="微软雅黑" panose="020B0503020204020204" pitchFamily="34" charset="-122"/>
              </a:rPr>
              <a:t>能存储多个</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块池的多个块</a:t>
            </a:r>
          </a:p>
        </p:txBody>
      </p:sp>
      <p:sp>
        <p:nvSpPr>
          <p:cNvPr id="35" name="矩形 34">
            <a:extLst>
              <a:ext uri="{FF2B5EF4-FFF2-40B4-BE49-F238E27FC236}">
                <a16:creationId xmlns="" xmlns:a16="http://schemas.microsoft.com/office/drawing/2014/main" id="{C9E65B7B-8C70-4895-9051-67F44299BC85}"/>
              </a:ext>
            </a:extLst>
          </p:cNvPr>
          <p:cNvSpPr/>
          <p:nvPr/>
        </p:nvSpPr>
        <p:spPr>
          <a:xfrm>
            <a:off x="2566987" y="4473248"/>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 xmlns:a16="http://schemas.microsoft.com/office/drawing/2014/main" id="{D93004C5-DA28-4CA6-9523-19C7ED87033E}"/>
              </a:ext>
            </a:extLst>
          </p:cNvPr>
          <p:cNvSpPr txBox="1"/>
          <p:nvPr/>
        </p:nvSpPr>
        <p:spPr>
          <a:xfrm>
            <a:off x="2789128" y="4505515"/>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p>
        </p:txBody>
      </p:sp>
      <p:sp>
        <p:nvSpPr>
          <p:cNvPr id="37" name="矩形 36">
            <a:extLst>
              <a:ext uri="{FF2B5EF4-FFF2-40B4-BE49-F238E27FC236}">
                <a16:creationId xmlns="" xmlns:a16="http://schemas.microsoft.com/office/drawing/2014/main" id="{C370F1FD-8CA1-447F-B8F2-6DD89E0517E4}"/>
              </a:ext>
            </a:extLst>
          </p:cNvPr>
          <p:cNvSpPr/>
          <p:nvPr/>
        </p:nvSpPr>
        <p:spPr>
          <a:xfrm>
            <a:off x="2566987" y="4717980"/>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 xmlns:a16="http://schemas.microsoft.com/office/drawing/2014/main" id="{B18129D9-5B5A-4D1D-874B-014B1963A40A}"/>
              </a:ext>
            </a:extLst>
          </p:cNvPr>
          <p:cNvSpPr txBox="1"/>
          <p:nvPr/>
        </p:nvSpPr>
        <p:spPr>
          <a:xfrm>
            <a:off x="2789128" y="4750247"/>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p>
        </p:txBody>
      </p:sp>
      <p:sp>
        <p:nvSpPr>
          <p:cNvPr id="39" name="矩形 38">
            <a:extLst>
              <a:ext uri="{FF2B5EF4-FFF2-40B4-BE49-F238E27FC236}">
                <a16:creationId xmlns="" xmlns:a16="http://schemas.microsoft.com/office/drawing/2014/main" id="{B5144856-5E1B-48AB-87EE-4B7046A5FBB5}"/>
              </a:ext>
            </a:extLst>
          </p:cNvPr>
          <p:cNvSpPr/>
          <p:nvPr/>
        </p:nvSpPr>
        <p:spPr>
          <a:xfrm>
            <a:off x="2566987" y="4967771"/>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 xmlns:a16="http://schemas.microsoft.com/office/drawing/2014/main" id="{5F40F719-619A-4322-BA48-A2AA0962E0AD}"/>
              </a:ext>
            </a:extLst>
          </p:cNvPr>
          <p:cNvSpPr txBox="1"/>
          <p:nvPr/>
        </p:nvSpPr>
        <p:spPr>
          <a:xfrm>
            <a:off x="2789128" y="5000038"/>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p>
        </p:txBody>
      </p:sp>
      <p:sp>
        <p:nvSpPr>
          <p:cNvPr id="41" name="矩形 40">
            <a:extLst>
              <a:ext uri="{FF2B5EF4-FFF2-40B4-BE49-F238E27FC236}">
                <a16:creationId xmlns="" xmlns:a16="http://schemas.microsoft.com/office/drawing/2014/main" id="{2707EFCF-929D-4C6C-9CB3-B961001640FA}"/>
              </a:ext>
            </a:extLst>
          </p:cNvPr>
          <p:cNvSpPr/>
          <p:nvPr/>
        </p:nvSpPr>
        <p:spPr>
          <a:xfrm>
            <a:off x="9224962" y="1024234"/>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 xmlns:a16="http://schemas.microsoft.com/office/drawing/2014/main" id="{F2330C05-EBD8-4159-8973-FE8F933631EE}"/>
              </a:ext>
            </a:extLst>
          </p:cNvPr>
          <p:cNvSpPr txBox="1"/>
          <p:nvPr/>
        </p:nvSpPr>
        <p:spPr>
          <a:xfrm>
            <a:off x="9447103" y="1056501"/>
            <a:ext cx="808235"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 xmlns:a16="http://schemas.microsoft.com/office/drawing/2014/main" id="{21481F52-4C9D-46AD-9AD5-F40C5067E550}"/>
              </a:ext>
            </a:extLst>
          </p:cNvPr>
          <p:cNvSpPr/>
          <p:nvPr/>
        </p:nvSpPr>
        <p:spPr>
          <a:xfrm>
            <a:off x="9224962" y="1282189"/>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 xmlns:a16="http://schemas.microsoft.com/office/drawing/2014/main" id="{DC43E291-C6DF-48F2-BB00-0C1E2AC7F6A0}"/>
              </a:ext>
            </a:extLst>
          </p:cNvPr>
          <p:cNvSpPr txBox="1"/>
          <p:nvPr/>
        </p:nvSpPr>
        <p:spPr>
          <a:xfrm>
            <a:off x="9447103" y="1314456"/>
            <a:ext cx="808235"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 xmlns:a16="http://schemas.microsoft.com/office/drawing/2014/main" id="{86D1BD09-3CB7-4309-BC53-A97E7BC134D6}"/>
              </a:ext>
            </a:extLst>
          </p:cNvPr>
          <p:cNvSpPr/>
          <p:nvPr/>
        </p:nvSpPr>
        <p:spPr>
          <a:xfrm>
            <a:off x="9224962" y="1526921"/>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 xmlns:a16="http://schemas.microsoft.com/office/drawing/2014/main" id="{B696C98C-E6F1-4C54-8783-D51BBA36853D}"/>
              </a:ext>
            </a:extLst>
          </p:cNvPr>
          <p:cNvSpPr txBox="1"/>
          <p:nvPr/>
        </p:nvSpPr>
        <p:spPr>
          <a:xfrm>
            <a:off x="9447103" y="1559188"/>
            <a:ext cx="808235"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 xmlns:a16="http://schemas.microsoft.com/office/drawing/2014/main" id="{F6B0CC1F-4222-4F28-917F-4DF4B87A671E}"/>
              </a:ext>
            </a:extLst>
          </p:cNvPr>
          <p:cNvSpPr/>
          <p:nvPr/>
        </p:nvSpPr>
        <p:spPr>
          <a:xfrm>
            <a:off x="9224962" y="1805383"/>
            <a:ext cx="1190625" cy="25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 xmlns:a16="http://schemas.microsoft.com/office/drawing/2014/main" id="{6D93AD37-E3A7-445F-9CC9-0D1470559E53}"/>
              </a:ext>
            </a:extLst>
          </p:cNvPr>
          <p:cNvSpPr txBox="1"/>
          <p:nvPr/>
        </p:nvSpPr>
        <p:spPr>
          <a:xfrm>
            <a:off x="9447102" y="1810357"/>
            <a:ext cx="808235"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文件块</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cxnSp>
        <p:nvCxnSpPr>
          <p:cNvPr id="50" name="直接连接符 49">
            <a:extLst>
              <a:ext uri="{FF2B5EF4-FFF2-40B4-BE49-F238E27FC236}">
                <a16:creationId xmlns="" xmlns:a16="http://schemas.microsoft.com/office/drawing/2014/main" id="{F8E85849-FA03-4C77-90CC-45DDE0E9856F}"/>
              </a:ext>
            </a:extLst>
          </p:cNvPr>
          <p:cNvCxnSpPr/>
          <p:nvPr/>
        </p:nvCxnSpPr>
        <p:spPr>
          <a:xfrm flipV="1">
            <a:off x="7962901" y="1805383"/>
            <a:ext cx="1152524" cy="1309292"/>
          </a:xfrm>
          <a:prstGeom prst="line">
            <a:avLst/>
          </a:prstGeom>
          <a:ln>
            <a:solidFill>
              <a:schemeClr val="accent1">
                <a:tint val="76000"/>
                <a:hueMod val="94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 xmlns:a16="http://schemas.microsoft.com/office/drawing/2014/main" id="{AB321C31-63F3-4172-BF8E-6C57C56A09B6}"/>
              </a:ext>
            </a:extLst>
          </p:cNvPr>
          <p:cNvSpPr txBox="1"/>
          <p:nvPr/>
        </p:nvSpPr>
        <p:spPr>
          <a:xfrm>
            <a:off x="2083955" y="5849899"/>
            <a:ext cx="7523213" cy="800219"/>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在</a:t>
            </a:r>
            <a:r>
              <a:rPr lang="en-US" altLang="zh-CN" sz="1400" dirty="0" err="1">
                <a:latin typeface="微软雅黑" panose="020B0503020204020204" pitchFamily="34" charset="-122"/>
                <a:ea typeface="微软雅黑" panose="020B0503020204020204" pitchFamily="34" charset="-122"/>
              </a:rPr>
              <a:t>datanode</a:t>
            </a:r>
            <a:r>
              <a:rPr lang="zh-CN" altLang="en-US" sz="1400" dirty="0">
                <a:latin typeface="微软雅黑" panose="020B0503020204020204" pitchFamily="34" charset="-122"/>
                <a:ea typeface="微软雅黑" panose="020B0503020204020204" pitchFamily="34" charset="-122"/>
              </a:rPr>
              <a:t>中，与每一个</a:t>
            </a:r>
            <a:r>
              <a:rPr lang="en-US" altLang="zh-CN" sz="1400" dirty="0" err="1">
                <a:latin typeface="微软雅黑" panose="020B0503020204020204" pitchFamily="34" charset="-122"/>
                <a:ea typeface="微软雅黑" panose="020B0503020204020204" pitchFamily="34" charset="-122"/>
              </a:rPr>
              <a:t>namenode</a:t>
            </a:r>
            <a:r>
              <a:rPr lang="zh-CN" altLang="en-US" sz="1400" dirty="0">
                <a:latin typeface="微软雅黑" panose="020B0503020204020204" pitchFamily="34" charset="-122"/>
                <a:ea typeface="微软雅黑" panose="020B0503020204020204" pitchFamily="34" charset="-122"/>
              </a:rPr>
              <a:t>都有一条线程连接。并将在所有的</a:t>
            </a:r>
            <a:r>
              <a:rPr lang="en-US" altLang="zh-CN" sz="1400" dirty="0" err="1">
                <a:latin typeface="微软雅黑" panose="020B0503020204020204" pitchFamily="34" charset="-122"/>
                <a:ea typeface="微软雅黑" panose="020B0503020204020204" pitchFamily="34" charset="-122"/>
              </a:rPr>
              <a:t>namenode</a:t>
            </a:r>
            <a:r>
              <a:rPr lang="zh-CN" altLang="en-US" sz="1400" dirty="0">
                <a:latin typeface="微软雅黑" panose="020B0503020204020204" pitchFamily="34" charset="-122"/>
                <a:ea typeface="微软雅黑" panose="020B0503020204020204" pitchFamily="34" charset="-122"/>
              </a:rPr>
              <a:t>中注册，</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周期性的向</a:t>
            </a:r>
            <a:r>
              <a:rPr lang="en-US" altLang="zh-CN" sz="1400" dirty="0" err="1">
                <a:latin typeface="微软雅黑" panose="020B0503020204020204" pitchFamily="34" charset="-122"/>
                <a:ea typeface="微软雅黑" panose="020B0503020204020204" pitchFamily="34" charset="-122"/>
              </a:rPr>
              <a:t>namenode</a:t>
            </a:r>
            <a:r>
              <a:rPr lang="zh-CN" altLang="en-US" sz="1400" dirty="0">
                <a:latin typeface="微软雅黑" panose="020B0503020204020204" pitchFamily="34" charset="-122"/>
                <a:ea typeface="微软雅黑" panose="020B0503020204020204" pitchFamily="34" charset="-122"/>
              </a:rPr>
              <a:t>发送心跳包及状态报告</a:t>
            </a:r>
            <a:endParaRPr lang="en-US" altLang="zh-CN" sz="1400" dirty="0">
              <a:latin typeface="微软雅黑" panose="020B0503020204020204" pitchFamily="34" charset="-122"/>
              <a:ea typeface="微软雅黑" panose="020B0503020204020204" pitchFamily="34" charset="-122"/>
            </a:endParaRPr>
          </a:p>
          <a:p>
            <a:endParaRPr lang="zh-CN" altLang="en-US" dirty="0"/>
          </a:p>
        </p:txBody>
      </p:sp>
      <p:cxnSp>
        <p:nvCxnSpPr>
          <p:cNvPr id="53" name="直接连接符 52">
            <a:extLst>
              <a:ext uri="{FF2B5EF4-FFF2-40B4-BE49-F238E27FC236}">
                <a16:creationId xmlns="" xmlns:a16="http://schemas.microsoft.com/office/drawing/2014/main" id="{1E6B3F4B-08F1-48EC-9668-55BA24CBF9F9}"/>
              </a:ext>
            </a:extLst>
          </p:cNvPr>
          <p:cNvCxnSpPr>
            <a:cxnSpLocks/>
          </p:cNvCxnSpPr>
          <p:nvPr/>
        </p:nvCxnSpPr>
        <p:spPr>
          <a:xfrm flipH="1">
            <a:off x="4381500" y="5212503"/>
            <a:ext cx="276225" cy="624152"/>
          </a:xfrm>
          <a:prstGeom prst="line">
            <a:avLst/>
          </a:prstGeom>
          <a:ln w="12700">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 xmlns:a16="http://schemas.microsoft.com/office/drawing/2014/main" id="{867DB814-8412-4223-8E48-8B1216AA7FF8}"/>
              </a:ext>
            </a:extLst>
          </p:cNvPr>
          <p:cNvSpPr txBox="1"/>
          <p:nvPr/>
        </p:nvSpPr>
        <p:spPr>
          <a:xfrm>
            <a:off x="456757" y="146804"/>
            <a:ext cx="1952522" cy="523220"/>
          </a:xfrm>
          <a:prstGeom prst="rect">
            <a:avLst/>
          </a:prstGeom>
          <a:noFill/>
        </p:spPr>
        <p:txBody>
          <a:bodyPr wrap="none" rtlCol="0">
            <a:spAutoFit/>
          </a:bodyPr>
          <a:lstStyle/>
          <a:p>
            <a:r>
              <a:rPr lang="en-US" altLang="zh-CN" sz="2800" dirty="0">
                <a:latin typeface="微软雅黑" panose="020B0503020204020204" pitchFamily="34" charset="-122"/>
                <a:ea typeface="微软雅黑" panose="020B0503020204020204" pitchFamily="34" charset="-122"/>
              </a:rPr>
              <a:t>HDFS </a:t>
            </a:r>
            <a:r>
              <a:rPr lang="zh-CN" altLang="en-US" sz="2800" dirty="0">
                <a:latin typeface="微软雅黑" panose="020B0503020204020204" pitchFamily="34" charset="-122"/>
                <a:ea typeface="微软雅黑" panose="020B0503020204020204" pitchFamily="34" charset="-122"/>
              </a:rPr>
              <a:t>联盟</a:t>
            </a:r>
          </a:p>
        </p:txBody>
      </p:sp>
      <p:cxnSp>
        <p:nvCxnSpPr>
          <p:cNvPr id="56" name="直接连接符 55">
            <a:extLst>
              <a:ext uri="{FF2B5EF4-FFF2-40B4-BE49-F238E27FC236}">
                <a16:creationId xmlns="" xmlns:a16="http://schemas.microsoft.com/office/drawing/2014/main" id="{968766EA-83A5-4D35-80F7-A51D3AFD5460}"/>
              </a:ext>
            </a:extLst>
          </p:cNvPr>
          <p:cNvCxnSpPr>
            <a:cxnSpLocks/>
          </p:cNvCxnSpPr>
          <p:nvPr/>
        </p:nvCxnSpPr>
        <p:spPr>
          <a:xfrm>
            <a:off x="204762" y="670024"/>
            <a:ext cx="2204517" cy="0"/>
          </a:xfrm>
          <a:prstGeom prst="line">
            <a:avLst/>
          </a:prstGeom>
          <a:ln w="15875">
            <a:solidFill>
              <a:schemeClr val="accent1">
                <a:tint val="76000"/>
                <a:hueMod val="94000"/>
                <a:alpha val="82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2754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C0FADA3D-F1C1-4810-9459-F25DC4F4A363}"/>
              </a:ext>
            </a:extLst>
          </p:cNvPr>
          <p:cNvSpPr txBox="1"/>
          <p:nvPr/>
        </p:nvSpPr>
        <p:spPr>
          <a:xfrm>
            <a:off x="226218" y="339864"/>
            <a:ext cx="2928937"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联 合 结 构</a:t>
            </a:r>
            <a:endParaRPr lang="zh-CN" altLang="en-US" sz="3600" dirty="0">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 xmlns:a16="http://schemas.microsoft.com/office/drawing/2014/main" id="{65FCC999-78C9-4273-9A16-165D3BAE8DE2}"/>
              </a:ext>
            </a:extLst>
          </p:cNvPr>
          <p:cNvCxnSpPr/>
          <p:nvPr/>
        </p:nvCxnSpPr>
        <p:spPr>
          <a:xfrm>
            <a:off x="200025" y="1047750"/>
            <a:ext cx="28479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5E351C3A-5ABB-4907-B205-280E3B463C1D}"/>
              </a:ext>
            </a:extLst>
          </p:cNvPr>
          <p:cNvSpPr/>
          <p:nvPr/>
        </p:nvSpPr>
        <p:spPr>
          <a:xfrm>
            <a:off x="5562600" y="1755636"/>
            <a:ext cx="1083155" cy="48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ADAE64B0-E6E2-42D2-B06A-0506D660BE86}"/>
              </a:ext>
            </a:extLst>
          </p:cNvPr>
          <p:cNvSpPr/>
          <p:nvPr/>
        </p:nvSpPr>
        <p:spPr>
          <a:xfrm>
            <a:off x="4447579" y="2484298"/>
            <a:ext cx="514946" cy="457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A0FFC5B4-58CD-4048-90B6-1784F41245B2}"/>
              </a:ext>
            </a:extLst>
          </p:cNvPr>
          <p:cNvSpPr/>
          <p:nvPr/>
        </p:nvSpPr>
        <p:spPr>
          <a:xfrm>
            <a:off x="7076240" y="2442918"/>
            <a:ext cx="1068303" cy="48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a:extLst>
              <a:ext uri="{FF2B5EF4-FFF2-40B4-BE49-F238E27FC236}">
                <a16:creationId xmlns="" xmlns:a16="http://schemas.microsoft.com/office/drawing/2014/main" id="{1759F618-97F7-49DA-85F4-463DF338EB79}"/>
              </a:ext>
            </a:extLst>
          </p:cNvPr>
          <p:cNvSpPr/>
          <p:nvPr/>
        </p:nvSpPr>
        <p:spPr>
          <a:xfrm>
            <a:off x="3101559" y="2241411"/>
            <a:ext cx="835821" cy="81438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14E856DB-BDDC-4C29-9A32-48B5601B149D}"/>
              </a:ext>
            </a:extLst>
          </p:cNvPr>
          <p:cNvSpPr/>
          <p:nvPr/>
        </p:nvSpPr>
        <p:spPr>
          <a:xfrm>
            <a:off x="2961978" y="3298686"/>
            <a:ext cx="2274095" cy="169545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 xmlns:a16="http://schemas.microsoft.com/office/drawing/2014/main" id="{B9A0FD9B-D8D8-481A-9E97-74E6B20B5BA2}"/>
              </a:ext>
            </a:extLst>
          </p:cNvPr>
          <p:cNvSpPr/>
          <p:nvPr/>
        </p:nvSpPr>
        <p:spPr>
          <a:xfrm>
            <a:off x="3201277" y="3474905"/>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720DDADB-3CCA-4FB3-AE95-B0F4110EBDD9}"/>
              </a:ext>
            </a:extLst>
          </p:cNvPr>
          <p:cNvSpPr/>
          <p:nvPr/>
        </p:nvSpPr>
        <p:spPr>
          <a:xfrm>
            <a:off x="4316297" y="3474905"/>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 xmlns:a16="http://schemas.microsoft.com/office/drawing/2014/main" id="{A82B4D87-CFB5-4D6F-B2D0-44F3B0CB7EE1}"/>
              </a:ext>
            </a:extLst>
          </p:cNvPr>
          <p:cNvSpPr/>
          <p:nvPr/>
        </p:nvSpPr>
        <p:spPr>
          <a:xfrm>
            <a:off x="3226277" y="4084490"/>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 xmlns:a16="http://schemas.microsoft.com/office/drawing/2014/main" id="{6C68C935-F6A7-4C2E-8A22-95C3C5BDD730}"/>
              </a:ext>
            </a:extLst>
          </p:cNvPr>
          <p:cNvSpPr/>
          <p:nvPr/>
        </p:nvSpPr>
        <p:spPr>
          <a:xfrm>
            <a:off x="4316297" y="4084490"/>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 xmlns:a16="http://schemas.microsoft.com/office/drawing/2014/main" id="{965863BC-CE55-408B-A151-E8EB4DE406D5}"/>
              </a:ext>
            </a:extLst>
          </p:cNvPr>
          <p:cNvSpPr txBox="1"/>
          <p:nvPr/>
        </p:nvSpPr>
        <p:spPr>
          <a:xfrm>
            <a:off x="5715621" y="1844634"/>
            <a:ext cx="723275"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客户端</a:t>
            </a:r>
          </a:p>
        </p:txBody>
      </p:sp>
      <p:sp>
        <p:nvSpPr>
          <p:cNvPr id="23" name="矩形 22">
            <a:extLst>
              <a:ext uri="{FF2B5EF4-FFF2-40B4-BE49-F238E27FC236}">
                <a16:creationId xmlns="" xmlns:a16="http://schemas.microsoft.com/office/drawing/2014/main" id="{FEE97C59-3420-4CD3-969D-8291AF6BB306}"/>
              </a:ext>
            </a:extLst>
          </p:cNvPr>
          <p:cNvSpPr/>
          <p:nvPr/>
        </p:nvSpPr>
        <p:spPr>
          <a:xfrm>
            <a:off x="5305127" y="2484298"/>
            <a:ext cx="514946" cy="457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 xmlns:a16="http://schemas.microsoft.com/office/drawing/2014/main" id="{26A03A19-515B-4FFA-B410-2DEA504F0025}"/>
              </a:ext>
            </a:extLst>
          </p:cNvPr>
          <p:cNvSpPr/>
          <p:nvPr/>
        </p:nvSpPr>
        <p:spPr>
          <a:xfrm>
            <a:off x="6174597" y="2471492"/>
            <a:ext cx="514946" cy="457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 xmlns:a16="http://schemas.microsoft.com/office/drawing/2014/main" id="{9A85CB74-2845-43B0-8A24-054837991D1F}"/>
              </a:ext>
            </a:extLst>
          </p:cNvPr>
          <p:cNvSpPr/>
          <p:nvPr/>
        </p:nvSpPr>
        <p:spPr>
          <a:xfrm>
            <a:off x="5763246" y="3298686"/>
            <a:ext cx="2274095" cy="169545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B30B3A83-1786-41E2-A05B-C84FEC0E6ABB}"/>
              </a:ext>
            </a:extLst>
          </p:cNvPr>
          <p:cNvSpPr/>
          <p:nvPr/>
        </p:nvSpPr>
        <p:spPr>
          <a:xfrm>
            <a:off x="6002545" y="3474905"/>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5CF5D929-973E-450B-80E2-546642E07F3A}"/>
              </a:ext>
            </a:extLst>
          </p:cNvPr>
          <p:cNvSpPr/>
          <p:nvPr/>
        </p:nvSpPr>
        <p:spPr>
          <a:xfrm>
            <a:off x="7117565" y="3474905"/>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697C3B35-A320-498B-AD20-BD64477FA3D4}"/>
              </a:ext>
            </a:extLst>
          </p:cNvPr>
          <p:cNvSpPr/>
          <p:nvPr/>
        </p:nvSpPr>
        <p:spPr>
          <a:xfrm>
            <a:off x="6027545" y="4084490"/>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CA3103E4-8624-4146-9DCF-A6360946628F}"/>
              </a:ext>
            </a:extLst>
          </p:cNvPr>
          <p:cNvSpPr/>
          <p:nvPr/>
        </p:nvSpPr>
        <p:spPr>
          <a:xfrm>
            <a:off x="7117565" y="4084490"/>
            <a:ext cx="586386" cy="376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 xmlns:a16="http://schemas.microsoft.com/office/drawing/2014/main" id="{7D5D2200-543A-4A5E-A216-443D261C9EBD}"/>
              </a:ext>
            </a:extLst>
          </p:cNvPr>
          <p:cNvSpPr txBox="1"/>
          <p:nvPr/>
        </p:nvSpPr>
        <p:spPr>
          <a:xfrm>
            <a:off x="4542988" y="2528232"/>
            <a:ext cx="324128" cy="369332"/>
          </a:xfrm>
          <a:prstGeom prst="rect">
            <a:avLst/>
          </a:prstGeom>
          <a:noFill/>
        </p:spPr>
        <p:txBody>
          <a:bodyPr wrap="none" rtlCol="0">
            <a:spAutoFit/>
          </a:bodyPr>
          <a:lstStyle/>
          <a:p>
            <a:r>
              <a:rPr lang="en-US" altLang="zh-CN" dirty="0"/>
              <a:t>R</a:t>
            </a:r>
            <a:endParaRPr lang="zh-CN" altLang="en-US" dirty="0"/>
          </a:p>
        </p:txBody>
      </p:sp>
      <p:sp>
        <p:nvSpPr>
          <p:cNvPr id="31" name="文本框 30">
            <a:extLst>
              <a:ext uri="{FF2B5EF4-FFF2-40B4-BE49-F238E27FC236}">
                <a16:creationId xmlns="" xmlns:a16="http://schemas.microsoft.com/office/drawing/2014/main" id="{993BF7D9-693C-402C-8685-A9444505BCBE}"/>
              </a:ext>
            </a:extLst>
          </p:cNvPr>
          <p:cNvSpPr txBox="1"/>
          <p:nvPr/>
        </p:nvSpPr>
        <p:spPr>
          <a:xfrm>
            <a:off x="5391493" y="2515426"/>
            <a:ext cx="324128" cy="369332"/>
          </a:xfrm>
          <a:prstGeom prst="rect">
            <a:avLst/>
          </a:prstGeom>
          <a:noFill/>
        </p:spPr>
        <p:txBody>
          <a:bodyPr wrap="none" rtlCol="0">
            <a:spAutoFit/>
          </a:bodyPr>
          <a:lstStyle/>
          <a:p>
            <a:r>
              <a:rPr lang="en-US" altLang="zh-CN" dirty="0"/>
              <a:t>R</a:t>
            </a:r>
            <a:endParaRPr lang="zh-CN" altLang="en-US" dirty="0"/>
          </a:p>
        </p:txBody>
      </p:sp>
      <p:sp>
        <p:nvSpPr>
          <p:cNvPr id="32" name="文本框 31">
            <a:extLst>
              <a:ext uri="{FF2B5EF4-FFF2-40B4-BE49-F238E27FC236}">
                <a16:creationId xmlns="" xmlns:a16="http://schemas.microsoft.com/office/drawing/2014/main" id="{0A5A92CD-2982-457F-A6F7-717852A1AE57}"/>
              </a:ext>
            </a:extLst>
          </p:cNvPr>
          <p:cNvSpPr txBox="1"/>
          <p:nvPr/>
        </p:nvSpPr>
        <p:spPr>
          <a:xfrm>
            <a:off x="6270006" y="2509187"/>
            <a:ext cx="324128" cy="369332"/>
          </a:xfrm>
          <a:prstGeom prst="rect">
            <a:avLst/>
          </a:prstGeom>
          <a:noFill/>
        </p:spPr>
        <p:txBody>
          <a:bodyPr wrap="none" rtlCol="0">
            <a:spAutoFit/>
          </a:bodyPr>
          <a:lstStyle/>
          <a:p>
            <a:r>
              <a:rPr lang="en-US" altLang="zh-CN" dirty="0"/>
              <a:t>R</a:t>
            </a:r>
            <a:endParaRPr lang="zh-CN" altLang="en-US" dirty="0"/>
          </a:p>
        </p:txBody>
      </p:sp>
      <p:sp>
        <p:nvSpPr>
          <p:cNvPr id="33" name="文本框 32">
            <a:extLst>
              <a:ext uri="{FF2B5EF4-FFF2-40B4-BE49-F238E27FC236}">
                <a16:creationId xmlns="" xmlns:a16="http://schemas.microsoft.com/office/drawing/2014/main" id="{49C8F97C-6517-4C49-9373-DBA963103448}"/>
              </a:ext>
            </a:extLst>
          </p:cNvPr>
          <p:cNvSpPr txBox="1"/>
          <p:nvPr/>
        </p:nvSpPr>
        <p:spPr>
          <a:xfrm>
            <a:off x="3197702" y="3487651"/>
            <a:ext cx="607859" cy="369332"/>
          </a:xfrm>
          <a:prstGeom prst="rect">
            <a:avLst/>
          </a:prstGeom>
          <a:solidFill>
            <a:schemeClr val="accent2"/>
          </a:solidFill>
        </p:spPr>
        <p:txBody>
          <a:bodyPr wrap="none" rtlCol="0">
            <a:spAutoFit/>
          </a:bodyPr>
          <a:lstStyle/>
          <a:p>
            <a:r>
              <a:rPr lang="en-US" altLang="zh-CN" dirty="0"/>
              <a:t>MM</a:t>
            </a:r>
            <a:endParaRPr lang="zh-CN" altLang="en-US" dirty="0"/>
          </a:p>
        </p:txBody>
      </p:sp>
      <p:sp>
        <p:nvSpPr>
          <p:cNvPr id="34" name="文本框 33">
            <a:extLst>
              <a:ext uri="{FF2B5EF4-FFF2-40B4-BE49-F238E27FC236}">
                <a16:creationId xmlns="" xmlns:a16="http://schemas.microsoft.com/office/drawing/2014/main" id="{7372E226-D1CC-449C-81AD-2CA3CFD55710}"/>
              </a:ext>
            </a:extLst>
          </p:cNvPr>
          <p:cNvSpPr txBox="1"/>
          <p:nvPr/>
        </p:nvSpPr>
        <p:spPr>
          <a:xfrm>
            <a:off x="4305560" y="3487651"/>
            <a:ext cx="607859" cy="369332"/>
          </a:xfrm>
          <a:prstGeom prst="rect">
            <a:avLst/>
          </a:prstGeom>
          <a:noFill/>
        </p:spPr>
        <p:txBody>
          <a:bodyPr wrap="none" rtlCol="0">
            <a:spAutoFit/>
          </a:bodyPr>
          <a:lstStyle/>
          <a:p>
            <a:r>
              <a:rPr lang="en-US" altLang="zh-CN" dirty="0"/>
              <a:t>MM</a:t>
            </a:r>
            <a:endParaRPr lang="zh-CN" altLang="en-US" dirty="0"/>
          </a:p>
        </p:txBody>
      </p:sp>
      <p:sp>
        <p:nvSpPr>
          <p:cNvPr id="35" name="文本框 34">
            <a:extLst>
              <a:ext uri="{FF2B5EF4-FFF2-40B4-BE49-F238E27FC236}">
                <a16:creationId xmlns="" xmlns:a16="http://schemas.microsoft.com/office/drawing/2014/main" id="{E6026305-12A4-481C-BA55-6B38B0A08988}"/>
              </a:ext>
            </a:extLst>
          </p:cNvPr>
          <p:cNvSpPr txBox="1"/>
          <p:nvPr/>
        </p:nvSpPr>
        <p:spPr>
          <a:xfrm>
            <a:off x="5981072" y="3474905"/>
            <a:ext cx="607859" cy="369332"/>
          </a:xfrm>
          <a:prstGeom prst="rect">
            <a:avLst/>
          </a:prstGeom>
          <a:noFill/>
        </p:spPr>
        <p:txBody>
          <a:bodyPr wrap="none" rtlCol="0">
            <a:spAutoFit/>
          </a:bodyPr>
          <a:lstStyle/>
          <a:p>
            <a:r>
              <a:rPr lang="en-US" altLang="zh-CN" dirty="0"/>
              <a:t>MM</a:t>
            </a:r>
            <a:endParaRPr lang="zh-CN" altLang="en-US" dirty="0"/>
          </a:p>
        </p:txBody>
      </p:sp>
      <p:sp>
        <p:nvSpPr>
          <p:cNvPr id="36" name="文本框 35">
            <a:extLst>
              <a:ext uri="{FF2B5EF4-FFF2-40B4-BE49-F238E27FC236}">
                <a16:creationId xmlns="" xmlns:a16="http://schemas.microsoft.com/office/drawing/2014/main" id="{63CB2546-4396-46BF-B1DD-75A2BE8514AA}"/>
              </a:ext>
            </a:extLst>
          </p:cNvPr>
          <p:cNvSpPr txBox="1"/>
          <p:nvPr/>
        </p:nvSpPr>
        <p:spPr>
          <a:xfrm>
            <a:off x="7096092" y="3474905"/>
            <a:ext cx="607859" cy="369332"/>
          </a:xfrm>
          <a:prstGeom prst="rect">
            <a:avLst/>
          </a:prstGeom>
          <a:solidFill>
            <a:schemeClr val="accent2"/>
          </a:solidFill>
        </p:spPr>
        <p:txBody>
          <a:bodyPr wrap="none" rtlCol="0">
            <a:spAutoFit/>
          </a:bodyPr>
          <a:lstStyle/>
          <a:p>
            <a:r>
              <a:rPr lang="en-US" altLang="zh-CN" dirty="0"/>
              <a:t>MM</a:t>
            </a:r>
            <a:endParaRPr lang="zh-CN" altLang="en-US" dirty="0"/>
          </a:p>
        </p:txBody>
      </p:sp>
      <p:sp>
        <p:nvSpPr>
          <p:cNvPr id="37" name="文本框 36">
            <a:extLst>
              <a:ext uri="{FF2B5EF4-FFF2-40B4-BE49-F238E27FC236}">
                <a16:creationId xmlns="" xmlns:a16="http://schemas.microsoft.com/office/drawing/2014/main" id="{171AB6EE-3202-469C-B7E9-B26A3E654205}"/>
              </a:ext>
            </a:extLst>
          </p:cNvPr>
          <p:cNvSpPr txBox="1"/>
          <p:nvPr/>
        </p:nvSpPr>
        <p:spPr>
          <a:xfrm>
            <a:off x="7163240" y="4096618"/>
            <a:ext cx="527709" cy="369332"/>
          </a:xfrm>
          <a:prstGeom prst="rect">
            <a:avLst/>
          </a:prstGeom>
          <a:noFill/>
        </p:spPr>
        <p:txBody>
          <a:bodyPr wrap="none" rtlCol="0">
            <a:spAutoFit/>
          </a:bodyPr>
          <a:lstStyle/>
          <a:p>
            <a:r>
              <a:rPr lang="en-US" altLang="zh-CN" dirty="0"/>
              <a:t>DN</a:t>
            </a:r>
            <a:endParaRPr lang="zh-CN" altLang="en-US" dirty="0"/>
          </a:p>
        </p:txBody>
      </p:sp>
      <p:sp>
        <p:nvSpPr>
          <p:cNvPr id="38" name="文本框 37">
            <a:extLst>
              <a:ext uri="{FF2B5EF4-FFF2-40B4-BE49-F238E27FC236}">
                <a16:creationId xmlns="" xmlns:a16="http://schemas.microsoft.com/office/drawing/2014/main" id="{847F9382-285B-41EA-83CA-7319EDDC6B9B}"/>
              </a:ext>
            </a:extLst>
          </p:cNvPr>
          <p:cNvSpPr txBox="1"/>
          <p:nvPr/>
        </p:nvSpPr>
        <p:spPr>
          <a:xfrm>
            <a:off x="6059936" y="4077577"/>
            <a:ext cx="527709" cy="369332"/>
          </a:xfrm>
          <a:prstGeom prst="rect">
            <a:avLst/>
          </a:prstGeom>
          <a:noFill/>
        </p:spPr>
        <p:txBody>
          <a:bodyPr wrap="none" rtlCol="0">
            <a:spAutoFit/>
          </a:bodyPr>
          <a:lstStyle/>
          <a:p>
            <a:r>
              <a:rPr lang="en-US" altLang="zh-CN" dirty="0"/>
              <a:t>DN</a:t>
            </a:r>
            <a:endParaRPr lang="zh-CN" altLang="en-US" dirty="0"/>
          </a:p>
        </p:txBody>
      </p:sp>
      <p:sp>
        <p:nvSpPr>
          <p:cNvPr id="39" name="文本框 38">
            <a:extLst>
              <a:ext uri="{FF2B5EF4-FFF2-40B4-BE49-F238E27FC236}">
                <a16:creationId xmlns="" xmlns:a16="http://schemas.microsoft.com/office/drawing/2014/main" id="{45465804-C476-4AF3-AB0D-C7C30EA1B273}"/>
              </a:ext>
            </a:extLst>
          </p:cNvPr>
          <p:cNvSpPr txBox="1"/>
          <p:nvPr/>
        </p:nvSpPr>
        <p:spPr>
          <a:xfrm>
            <a:off x="4339836" y="4087093"/>
            <a:ext cx="527709" cy="369332"/>
          </a:xfrm>
          <a:prstGeom prst="rect">
            <a:avLst/>
          </a:prstGeom>
          <a:noFill/>
        </p:spPr>
        <p:txBody>
          <a:bodyPr wrap="none" rtlCol="0">
            <a:spAutoFit/>
          </a:bodyPr>
          <a:lstStyle/>
          <a:p>
            <a:r>
              <a:rPr lang="en-US" altLang="zh-CN" dirty="0"/>
              <a:t>DN</a:t>
            </a:r>
            <a:endParaRPr lang="zh-CN" altLang="en-US" dirty="0"/>
          </a:p>
        </p:txBody>
      </p:sp>
      <p:sp>
        <p:nvSpPr>
          <p:cNvPr id="40" name="文本框 39">
            <a:extLst>
              <a:ext uri="{FF2B5EF4-FFF2-40B4-BE49-F238E27FC236}">
                <a16:creationId xmlns="" xmlns:a16="http://schemas.microsoft.com/office/drawing/2014/main" id="{8656F44A-342E-459F-A1B4-09BBE3C156DB}"/>
              </a:ext>
            </a:extLst>
          </p:cNvPr>
          <p:cNvSpPr txBox="1"/>
          <p:nvPr/>
        </p:nvSpPr>
        <p:spPr>
          <a:xfrm>
            <a:off x="3296612" y="4096618"/>
            <a:ext cx="527709" cy="369332"/>
          </a:xfrm>
          <a:prstGeom prst="rect">
            <a:avLst/>
          </a:prstGeom>
          <a:noFill/>
        </p:spPr>
        <p:txBody>
          <a:bodyPr wrap="none" rtlCol="0">
            <a:spAutoFit/>
          </a:bodyPr>
          <a:lstStyle/>
          <a:p>
            <a:r>
              <a:rPr lang="en-US" altLang="zh-CN" dirty="0"/>
              <a:t>DN</a:t>
            </a:r>
            <a:endParaRPr lang="zh-CN" altLang="en-US" dirty="0"/>
          </a:p>
        </p:txBody>
      </p:sp>
      <p:sp>
        <p:nvSpPr>
          <p:cNvPr id="41" name="文本框 40">
            <a:extLst>
              <a:ext uri="{FF2B5EF4-FFF2-40B4-BE49-F238E27FC236}">
                <a16:creationId xmlns="" xmlns:a16="http://schemas.microsoft.com/office/drawing/2014/main" id="{7FDF9F22-1BC1-4954-8AC3-5A0C5DA4F5C1}"/>
              </a:ext>
            </a:extLst>
          </p:cNvPr>
          <p:cNvSpPr txBox="1"/>
          <p:nvPr/>
        </p:nvSpPr>
        <p:spPr>
          <a:xfrm>
            <a:off x="2961978" y="4624805"/>
            <a:ext cx="829073"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子集群</a:t>
            </a:r>
            <a:r>
              <a:rPr lang="en-US" altLang="zh-CN" sz="1400" dirty="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 xmlns:a16="http://schemas.microsoft.com/office/drawing/2014/main" id="{6A33BE1F-124F-4C00-A7E9-B7CAD374D55A}"/>
              </a:ext>
            </a:extLst>
          </p:cNvPr>
          <p:cNvSpPr txBox="1"/>
          <p:nvPr/>
        </p:nvSpPr>
        <p:spPr>
          <a:xfrm>
            <a:off x="5791270" y="4645685"/>
            <a:ext cx="86914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子集群</a:t>
            </a:r>
            <a:r>
              <a:rPr lang="en-US" altLang="zh-CN" sz="1400" dirty="0">
                <a:latin typeface="微软雅黑" panose="020B0503020204020204" pitchFamily="34" charset="-122"/>
                <a:ea typeface="微软雅黑" panose="020B0503020204020204" pitchFamily="34" charset="-122"/>
              </a:rPr>
              <a:t>N</a:t>
            </a:r>
            <a:endParaRPr lang="zh-CN" altLang="en-US" sz="14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 xmlns:a16="http://schemas.microsoft.com/office/drawing/2014/main" id="{2E8542AA-6F36-4BBF-A073-9D7597544EC4}"/>
              </a:ext>
            </a:extLst>
          </p:cNvPr>
          <p:cNvSpPr txBox="1"/>
          <p:nvPr/>
        </p:nvSpPr>
        <p:spPr>
          <a:xfrm>
            <a:off x="3157831" y="2457204"/>
            <a:ext cx="723275"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状   态</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存储器</a:t>
            </a:r>
          </a:p>
        </p:txBody>
      </p:sp>
      <p:sp>
        <p:nvSpPr>
          <p:cNvPr id="44" name="文本框 43">
            <a:extLst>
              <a:ext uri="{FF2B5EF4-FFF2-40B4-BE49-F238E27FC236}">
                <a16:creationId xmlns="" xmlns:a16="http://schemas.microsoft.com/office/drawing/2014/main" id="{DBF4B484-8F93-41F8-A054-1207A0D7F5F7}"/>
              </a:ext>
            </a:extLst>
          </p:cNvPr>
          <p:cNvSpPr txBox="1"/>
          <p:nvPr/>
        </p:nvSpPr>
        <p:spPr>
          <a:xfrm>
            <a:off x="7121892" y="2317603"/>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再平衡器</a:t>
            </a:r>
          </a:p>
        </p:txBody>
      </p:sp>
      <p:cxnSp>
        <p:nvCxnSpPr>
          <p:cNvPr id="46" name="直接箭头连接符 45">
            <a:extLst>
              <a:ext uri="{FF2B5EF4-FFF2-40B4-BE49-F238E27FC236}">
                <a16:creationId xmlns="" xmlns:a16="http://schemas.microsoft.com/office/drawing/2014/main" id="{32FDBDA6-D68E-474E-A72D-9AFD3966C776}"/>
              </a:ext>
            </a:extLst>
          </p:cNvPr>
          <p:cNvCxnSpPr/>
          <p:nvPr/>
        </p:nvCxnSpPr>
        <p:spPr>
          <a:xfrm flipH="1">
            <a:off x="4811440" y="2152411"/>
            <a:ext cx="742117" cy="304793"/>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 xmlns:a16="http://schemas.microsoft.com/office/drawing/2014/main" id="{4A87E2EE-C600-4C97-BBA5-830DBBB22B75}"/>
              </a:ext>
            </a:extLst>
          </p:cNvPr>
          <p:cNvCxnSpPr>
            <a:stCxn id="7" idx="1"/>
            <a:endCxn id="43" idx="3"/>
          </p:cNvCxnSpPr>
          <p:nvPr/>
        </p:nvCxnSpPr>
        <p:spPr>
          <a:xfrm flipH="1">
            <a:off x="3881106" y="2712899"/>
            <a:ext cx="566473" cy="5915"/>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 xmlns:a16="http://schemas.microsoft.com/office/drawing/2014/main" id="{FF5B86A1-3B68-468E-B947-1AE693D88C50}"/>
              </a:ext>
            </a:extLst>
          </p:cNvPr>
          <p:cNvCxnSpPr>
            <a:cxnSpLocks/>
            <a:stCxn id="6" idx="2"/>
          </p:cNvCxnSpPr>
          <p:nvPr/>
        </p:nvCxnSpPr>
        <p:spPr>
          <a:xfrm>
            <a:off x="6104178" y="2241411"/>
            <a:ext cx="21275" cy="1855207"/>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 xmlns:a16="http://schemas.microsoft.com/office/drawing/2014/main" id="{4715A1A2-02DC-4F36-9021-E85A6C2D5E48}"/>
              </a:ext>
            </a:extLst>
          </p:cNvPr>
          <p:cNvCxnSpPr>
            <a:stCxn id="30" idx="2"/>
          </p:cNvCxnSpPr>
          <p:nvPr/>
        </p:nvCxnSpPr>
        <p:spPr>
          <a:xfrm>
            <a:off x="4705052" y="2897564"/>
            <a:ext cx="0" cy="590087"/>
          </a:xfrm>
          <a:prstGeom prst="straightConnector1">
            <a:avLst/>
          </a:prstGeom>
          <a:ln>
            <a:solidFill>
              <a:schemeClr val="accent1">
                <a:tint val="76000"/>
                <a:hueMod val="9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 xmlns:a16="http://schemas.microsoft.com/office/drawing/2014/main" id="{6F6E13A7-8BCF-47FA-BF83-5050C065E0C7}"/>
              </a:ext>
            </a:extLst>
          </p:cNvPr>
          <p:cNvSpPr txBox="1"/>
          <p:nvPr/>
        </p:nvSpPr>
        <p:spPr>
          <a:xfrm>
            <a:off x="5017336" y="1952181"/>
            <a:ext cx="218737" cy="307777"/>
          </a:xfrm>
          <a:prstGeom prst="rect">
            <a:avLst/>
          </a:prstGeom>
          <a:noFill/>
        </p:spPr>
        <p:txBody>
          <a:bodyPr wrap="square" rtlCol="0">
            <a:spAutoFit/>
          </a:bodyPr>
          <a:lstStyle/>
          <a:p>
            <a:r>
              <a:rPr lang="en-US" altLang="zh-CN" sz="1400" dirty="0"/>
              <a:t>1</a:t>
            </a:r>
            <a:endParaRPr lang="zh-CN" altLang="en-US" sz="1400" dirty="0"/>
          </a:p>
        </p:txBody>
      </p:sp>
      <p:sp>
        <p:nvSpPr>
          <p:cNvPr id="58" name="文本框 57">
            <a:extLst>
              <a:ext uri="{FF2B5EF4-FFF2-40B4-BE49-F238E27FC236}">
                <a16:creationId xmlns="" xmlns:a16="http://schemas.microsoft.com/office/drawing/2014/main" id="{95661690-4E51-4A5A-9EE8-9538C02BE129}"/>
              </a:ext>
            </a:extLst>
          </p:cNvPr>
          <p:cNvSpPr txBox="1"/>
          <p:nvPr/>
        </p:nvSpPr>
        <p:spPr>
          <a:xfrm>
            <a:off x="4045471" y="2405121"/>
            <a:ext cx="218737" cy="307777"/>
          </a:xfrm>
          <a:prstGeom prst="rect">
            <a:avLst/>
          </a:prstGeom>
          <a:noFill/>
        </p:spPr>
        <p:txBody>
          <a:bodyPr wrap="square" rtlCol="0">
            <a:spAutoFit/>
          </a:bodyPr>
          <a:lstStyle/>
          <a:p>
            <a:r>
              <a:rPr lang="en-US" altLang="zh-CN" sz="1400" dirty="0"/>
              <a:t>2</a:t>
            </a:r>
            <a:endParaRPr lang="zh-CN" altLang="en-US" sz="1400" dirty="0"/>
          </a:p>
        </p:txBody>
      </p:sp>
      <p:sp>
        <p:nvSpPr>
          <p:cNvPr id="59" name="文本框 58">
            <a:extLst>
              <a:ext uri="{FF2B5EF4-FFF2-40B4-BE49-F238E27FC236}">
                <a16:creationId xmlns="" xmlns:a16="http://schemas.microsoft.com/office/drawing/2014/main" id="{7D666842-DB12-4344-9E67-D1E399E69BE9}"/>
              </a:ext>
            </a:extLst>
          </p:cNvPr>
          <p:cNvSpPr txBox="1"/>
          <p:nvPr/>
        </p:nvSpPr>
        <p:spPr>
          <a:xfrm>
            <a:off x="4646316" y="2980424"/>
            <a:ext cx="218737" cy="307777"/>
          </a:xfrm>
          <a:prstGeom prst="rect">
            <a:avLst/>
          </a:prstGeom>
          <a:noFill/>
        </p:spPr>
        <p:txBody>
          <a:bodyPr wrap="square" rtlCol="0">
            <a:spAutoFit/>
          </a:bodyPr>
          <a:lstStyle/>
          <a:p>
            <a:r>
              <a:rPr lang="en-US" altLang="zh-CN" sz="1400" dirty="0"/>
              <a:t>3</a:t>
            </a:r>
            <a:endParaRPr lang="zh-CN" altLang="en-US" sz="1400" dirty="0"/>
          </a:p>
        </p:txBody>
      </p:sp>
      <p:sp>
        <p:nvSpPr>
          <p:cNvPr id="60" name="文本框 59">
            <a:extLst>
              <a:ext uri="{FF2B5EF4-FFF2-40B4-BE49-F238E27FC236}">
                <a16:creationId xmlns="" xmlns:a16="http://schemas.microsoft.com/office/drawing/2014/main" id="{1DBFB828-5CCA-4208-81F4-5A35FF802DCA}"/>
              </a:ext>
            </a:extLst>
          </p:cNvPr>
          <p:cNvSpPr txBox="1"/>
          <p:nvPr/>
        </p:nvSpPr>
        <p:spPr>
          <a:xfrm>
            <a:off x="5914764" y="2682833"/>
            <a:ext cx="217722" cy="307777"/>
          </a:xfrm>
          <a:prstGeom prst="rect">
            <a:avLst/>
          </a:prstGeom>
          <a:noFill/>
        </p:spPr>
        <p:txBody>
          <a:bodyPr wrap="square" rtlCol="0">
            <a:spAutoFit/>
          </a:bodyPr>
          <a:lstStyle/>
          <a:p>
            <a:r>
              <a:rPr lang="en-US" altLang="zh-CN" sz="1400" dirty="0"/>
              <a:t>4</a:t>
            </a:r>
            <a:endParaRPr lang="zh-CN" altLang="en-US" sz="1400" dirty="0"/>
          </a:p>
        </p:txBody>
      </p:sp>
      <p:sp>
        <p:nvSpPr>
          <p:cNvPr id="61" name="文本框 60">
            <a:extLst>
              <a:ext uri="{FF2B5EF4-FFF2-40B4-BE49-F238E27FC236}">
                <a16:creationId xmlns="" xmlns:a16="http://schemas.microsoft.com/office/drawing/2014/main" id="{70E65C45-2878-4063-8B8E-49AB7734F455}"/>
              </a:ext>
            </a:extLst>
          </p:cNvPr>
          <p:cNvSpPr txBox="1"/>
          <p:nvPr/>
        </p:nvSpPr>
        <p:spPr>
          <a:xfrm>
            <a:off x="271805" y="5226175"/>
            <a:ext cx="2424062" cy="138499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      每个子集群都独立运行</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相对于其他子集群时透明地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每个子集群有各自的元数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据管理器，多个</a:t>
            </a:r>
            <a:r>
              <a:rPr lang="en-US" altLang="zh-CN" sz="1400" dirty="0" err="1">
                <a:latin typeface="微软雅黑" panose="020B0503020204020204" pitchFamily="34" charset="-122"/>
                <a:ea typeface="微软雅黑" panose="020B0503020204020204" pitchFamily="34" charset="-122"/>
              </a:rPr>
              <a:t>datanode</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一个文件块的所有的副</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本都在同一个子集群中</a:t>
            </a:r>
          </a:p>
        </p:txBody>
      </p:sp>
      <p:cxnSp>
        <p:nvCxnSpPr>
          <p:cNvPr id="63" name="直接连接符 62">
            <a:extLst>
              <a:ext uri="{FF2B5EF4-FFF2-40B4-BE49-F238E27FC236}">
                <a16:creationId xmlns="" xmlns:a16="http://schemas.microsoft.com/office/drawing/2014/main" id="{7AA855D2-B1DF-47DE-9A77-DA090F7AE133}"/>
              </a:ext>
            </a:extLst>
          </p:cNvPr>
          <p:cNvCxnSpPr>
            <a:cxnSpLocks/>
          </p:cNvCxnSpPr>
          <p:nvPr/>
        </p:nvCxnSpPr>
        <p:spPr>
          <a:xfrm flipH="1">
            <a:off x="2398508" y="3046359"/>
            <a:ext cx="601564" cy="1128477"/>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460C52B0-98AA-4BAF-83AA-6DC6FDA630FF}"/>
              </a:ext>
            </a:extLst>
          </p:cNvPr>
          <p:cNvCxnSpPr/>
          <p:nvPr/>
        </p:nvCxnSpPr>
        <p:spPr>
          <a:xfrm flipH="1">
            <a:off x="2644169" y="5547390"/>
            <a:ext cx="652443" cy="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 xmlns:a16="http://schemas.microsoft.com/office/drawing/2014/main" id="{5717F0EB-66A2-4493-8DA8-44CB9078DFD3}"/>
              </a:ext>
            </a:extLst>
          </p:cNvPr>
          <p:cNvSpPr txBox="1"/>
          <p:nvPr/>
        </p:nvSpPr>
        <p:spPr>
          <a:xfrm>
            <a:off x="254442" y="4063086"/>
            <a:ext cx="2159566"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在客户端和元数据管理器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之间插入一个软件层</a:t>
            </a:r>
          </a:p>
        </p:txBody>
      </p:sp>
      <p:cxnSp>
        <p:nvCxnSpPr>
          <p:cNvPr id="70" name="直接连接符 69">
            <a:extLst>
              <a:ext uri="{FF2B5EF4-FFF2-40B4-BE49-F238E27FC236}">
                <a16:creationId xmlns="" xmlns:a16="http://schemas.microsoft.com/office/drawing/2014/main" id="{D7164FDB-B5DD-418C-91D9-C0E230D00ADE}"/>
              </a:ext>
            </a:extLst>
          </p:cNvPr>
          <p:cNvCxnSpPr>
            <a:cxnSpLocks/>
          </p:cNvCxnSpPr>
          <p:nvPr/>
        </p:nvCxnSpPr>
        <p:spPr>
          <a:xfrm flipH="1">
            <a:off x="2414008" y="2726530"/>
            <a:ext cx="715829" cy="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 xmlns:a16="http://schemas.microsoft.com/office/drawing/2014/main" id="{AEB46E6B-BF01-4A80-B6D6-A1ABC04C5CAE}"/>
              </a:ext>
            </a:extLst>
          </p:cNvPr>
          <p:cNvSpPr txBox="1"/>
          <p:nvPr/>
        </p:nvSpPr>
        <p:spPr>
          <a:xfrm>
            <a:off x="279213" y="2317357"/>
            <a:ext cx="2332838" cy="1600438"/>
          </a:xfrm>
          <a:prstGeom prst="rect">
            <a:avLst/>
          </a:prstGeom>
          <a:noFill/>
        </p:spPr>
        <p:txBody>
          <a:bodyPr wrap="square"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存储四种状态：</a:t>
            </a:r>
            <a:endParaRPr lang="en-US" altLang="zh-CN" sz="1400" dirty="0">
              <a:solidFill>
                <a:srgbClr val="0070C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维持一个全局挂载表；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（文件块到子集群的映射）</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路由</a:t>
            </a:r>
            <a:r>
              <a:rPr lang="zh-CN" altLang="en-US" sz="1400" dirty="0" smtClean="0">
                <a:latin typeface="微软雅黑" panose="020B0503020204020204" pitchFamily="34" charset="-122"/>
                <a:ea typeface="微软雅黑" panose="020B0503020204020204" pitchFamily="34" charset="-122"/>
              </a:rPr>
              <a:t>器</a:t>
            </a:r>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状态；</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元数据管理器和子集群的可用状态；</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再平衡操作的状态；</a:t>
            </a:r>
          </a:p>
        </p:txBody>
      </p:sp>
      <p:cxnSp>
        <p:nvCxnSpPr>
          <p:cNvPr id="73" name="直接连接符 72">
            <a:extLst>
              <a:ext uri="{FF2B5EF4-FFF2-40B4-BE49-F238E27FC236}">
                <a16:creationId xmlns="" xmlns:a16="http://schemas.microsoft.com/office/drawing/2014/main" id="{DC45A9E4-2215-4632-8844-3E49954DFA35}"/>
              </a:ext>
            </a:extLst>
          </p:cNvPr>
          <p:cNvCxnSpPr/>
          <p:nvPr/>
        </p:nvCxnSpPr>
        <p:spPr>
          <a:xfrm flipH="1" flipV="1">
            <a:off x="3937380" y="1685925"/>
            <a:ext cx="638258" cy="719196"/>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 xmlns:a16="http://schemas.microsoft.com/office/drawing/2014/main" id="{461D810E-4888-40C9-8244-8605D43F8194}"/>
              </a:ext>
            </a:extLst>
          </p:cNvPr>
          <p:cNvCxnSpPr/>
          <p:nvPr/>
        </p:nvCxnSpPr>
        <p:spPr>
          <a:xfrm flipH="1">
            <a:off x="3284937" y="1685925"/>
            <a:ext cx="652443" cy="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 xmlns:a16="http://schemas.microsoft.com/office/drawing/2014/main" id="{B261B88E-62F1-41F5-990E-AD0D85723887}"/>
              </a:ext>
            </a:extLst>
          </p:cNvPr>
          <p:cNvSpPr txBox="1"/>
          <p:nvPr/>
        </p:nvSpPr>
        <p:spPr>
          <a:xfrm>
            <a:off x="715664" y="1066597"/>
            <a:ext cx="2774765" cy="1169551"/>
          </a:xfrm>
          <a:prstGeom prst="rect">
            <a:avLst/>
          </a:prstGeom>
          <a:noFill/>
        </p:spPr>
        <p:txBody>
          <a:bodyPr wrap="square"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客户端请求路由器</a:t>
            </a:r>
            <a:endParaRPr lang="en-US" altLang="zh-CN" sz="1400" dirty="0">
              <a:solidFill>
                <a:srgbClr val="0070C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缓存了文件到子集群的映射</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路由器要与状态存储器发送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Heartbeat</a:t>
            </a:r>
            <a:r>
              <a:rPr lang="zh-CN" altLang="en-US" sz="1400" dirty="0">
                <a:latin typeface="微软雅黑" panose="020B0503020204020204" pitchFamily="34" charset="-122"/>
                <a:ea typeface="微软雅黑" panose="020B0503020204020204" pitchFamily="34" charset="-122"/>
              </a:rPr>
              <a:t>来更新元数据和子集群的信息。</a:t>
            </a:r>
          </a:p>
        </p:txBody>
      </p:sp>
      <p:cxnSp>
        <p:nvCxnSpPr>
          <p:cNvPr id="76" name="直接连接符 75">
            <a:extLst>
              <a:ext uri="{FF2B5EF4-FFF2-40B4-BE49-F238E27FC236}">
                <a16:creationId xmlns="" xmlns:a16="http://schemas.microsoft.com/office/drawing/2014/main" id="{F13AD22A-D108-4381-8277-1AAB5D448918}"/>
              </a:ext>
            </a:extLst>
          </p:cNvPr>
          <p:cNvCxnSpPr>
            <a:cxnSpLocks/>
          </p:cNvCxnSpPr>
          <p:nvPr/>
        </p:nvCxnSpPr>
        <p:spPr>
          <a:xfrm>
            <a:off x="8291512" y="1163351"/>
            <a:ext cx="0" cy="3965862"/>
          </a:xfrm>
          <a:prstGeom prst="line">
            <a:avLst/>
          </a:prstGeom>
          <a:ln>
            <a:solidFill>
              <a:schemeClr val="accent1">
                <a:tint val="76000"/>
                <a:hueMod val="94000"/>
                <a:alpha val="82000"/>
              </a:schemeClr>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 xmlns:a16="http://schemas.microsoft.com/office/drawing/2014/main" id="{5133637C-07FD-4108-AED0-15D10CC71B86}"/>
              </a:ext>
            </a:extLst>
          </p:cNvPr>
          <p:cNvSpPr txBox="1"/>
          <p:nvPr/>
        </p:nvSpPr>
        <p:spPr>
          <a:xfrm>
            <a:off x="8555438" y="3238470"/>
            <a:ext cx="2877711" cy="1815882"/>
          </a:xfrm>
          <a:prstGeom prst="rect">
            <a:avLst/>
          </a:prstGeom>
          <a:noFill/>
        </p:spPr>
        <p:txBody>
          <a:bodyPr wrap="none"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文件访问流程：</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客户端的请求会经分发机制和负</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载均衡分发给合适的</a:t>
            </a:r>
            <a:r>
              <a:rPr lang="zh-CN" altLang="en-US" sz="1400" b="1" dirty="0">
                <a:solidFill>
                  <a:srgbClr val="0070C0"/>
                </a:solidFill>
                <a:latin typeface="微软雅黑" panose="020B0503020204020204" pitchFamily="34" charset="-122"/>
                <a:ea typeface="微软雅黑" panose="020B0503020204020204" pitchFamily="34" charset="-122"/>
              </a:rPr>
              <a:t>路由器</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路由器咨询</a:t>
            </a:r>
            <a:r>
              <a:rPr lang="zh-CN" altLang="en-US" sz="1400" b="1" dirty="0">
                <a:solidFill>
                  <a:srgbClr val="0070C0"/>
                </a:solidFill>
                <a:latin typeface="微软雅黑" panose="020B0503020204020204" pitchFamily="34" charset="-122"/>
                <a:ea typeface="微软雅黑" panose="020B0503020204020204" pitchFamily="34" charset="-122"/>
              </a:rPr>
              <a:t>状态存储器</a:t>
            </a:r>
            <a:r>
              <a:rPr lang="zh-CN" altLang="en-US" sz="1400" dirty="0">
                <a:latin typeface="微软雅黑" panose="020B0503020204020204" pitchFamily="34" charset="-122"/>
                <a:ea typeface="微软雅黑" panose="020B0503020204020204" pitchFamily="34" charset="-122"/>
              </a:rPr>
              <a:t>来决定访</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问具体的子集群。</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从确定好的</a:t>
            </a:r>
            <a:r>
              <a:rPr lang="zh-CN" altLang="en-US" sz="1400" b="1" dirty="0">
                <a:solidFill>
                  <a:srgbClr val="0070C0"/>
                </a:solidFill>
                <a:latin typeface="微软雅黑" panose="020B0503020204020204" pitchFamily="34" charset="-122"/>
                <a:ea typeface="微软雅黑" panose="020B0503020204020204" pitchFamily="34" charset="-122"/>
              </a:rPr>
              <a:t>元数据管理器</a:t>
            </a:r>
            <a:r>
              <a:rPr lang="zh-CN" altLang="en-US" sz="1400" dirty="0">
                <a:latin typeface="微软雅黑" panose="020B0503020204020204" pitchFamily="34" charset="-122"/>
                <a:ea typeface="微软雅黑" panose="020B0503020204020204" pitchFamily="34" charset="-122"/>
              </a:rPr>
              <a:t>得到文件</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的块副本的存储节点地址。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客户端与该</a:t>
            </a:r>
            <a:r>
              <a:rPr lang="zh-CN" altLang="en-US" sz="1400" b="1" dirty="0">
                <a:solidFill>
                  <a:srgbClr val="0070C0"/>
                </a:solidFill>
                <a:latin typeface="微软雅黑" panose="020B0503020204020204" pitchFamily="34" charset="-122"/>
                <a:ea typeface="微软雅黑" panose="020B0503020204020204" pitchFamily="34" charset="-122"/>
              </a:rPr>
              <a:t>存储节点</a:t>
            </a:r>
            <a:r>
              <a:rPr lang="zh-CN" altLang="en-US" sz="1400" dirty="0">
                <a:latin typeface="微软雅黑" panose="020B0503020204020204" pitchFamily="34" charset="-122"/>
                <a:ea typeface="微软雅黑" panose="020B0503020204020204" pitchFamily="34" charset="-122"/>
              </a:rPr>
              <a:t>通信</a:t>
            </a:r>
          </a:p>
        </p:txBody>
      </p:sp>
      <p:cxnSp>
        <p:nvCxnSpPr>
          <p:cNvPr id="80" name="直接连接符 79">
            <a:extLst>
              <a:ext uri="{FF2B5EF4-FFF2-40B4-BE49-F238E27FC236}">
                <a16:creationId xmlns="" xmlns:a16="http://schemas.microsoft.com/office/drawing/2014/main" id="{E8608209-8B4E-4671-AC51-2D4D0983D1F7}"/>
              </a:ext>
            </a:extLst>
          </p:cNvPr>
          <p:cNvCxnSpPr/>
          <p:nvPr/>
        </p:nvCxnSpPr>
        <p:spPr>
          <a:xfrm flipH="1">
            <a:off x="3268974" y="5063482"/>
            <a:ext cx="442910" cy="477053"/>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 xmlns:a16="http://schemas.microsoft.com/office/drawing/2014/main" id="{A1981A9B-2885-4E29-8058-749E241C38FA}"/>
              </a:ext>
            </a:extLst>
          </p:cNvPr>
          <p:cNvCxnSpPr/>
          <p:nvPr/>
        </p:nvCxnSpPr>
        <p:spPr>
          <a:xfrm flipH="1">
            <a:off x="3570968" y="6881844"/>
            <a:ext cx="652443" cy="0"/>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 xmlns:a16="http://schemas.microsoft.com/office/drawing/2014/main" id="{06CD4A73-A475-4907-86E2-31806B46F1CA}"/>
              </a:ext>
            </a:extLst>
          </p:cNvPr>
          <p:cNvCxnSpPr>
            <a:cxnSpLocks/>
          </p:cNvCxnSpPr>
          <p:nvPr/>
        </p:nvCxnSpPr>
        <p:spPr>
          <a:xfrm>
            <a:off x="7558521" y="2941499"/>
            <a:ext cx="0" cy="2668727"/>
          </a:xfrm>
          <a:prstGeom prst="line">
            <a:avLst/>
          </a:prstGeom>
          <a:ln>
            <a:solidFill>
              <a:schemeClr val="accent1">
                <a:tint val="76000"/>
                <a:hueMod val="94000"/>
              </a:schemeClr>
            </a:solidFill>
            <a:prstDash val="lgDash"/>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 xmlns:a16="http://schemas.microsoft.com/office/drawing/2014/main" id="{BEDFC226-019E-4B70-9CED-39DE7334B879}"/>
              </a:ext>
            </a:extLst>
          </p:cNvPr>
          <p:cNvSpPr txBox="1"/>
          <p:nvPr/>
        </p:nvSpPr>
        <p:spPr>
          <a:xfrm>
            <a:off x="3845611" y="5437927"/>
            <a:ext cx="4403040" cy="1169551"/>
          </a:xfrm>
          <a:prstGeom prst="rect">
            <a:avLst/>
          </a:prstGeom>
          <a:noFill/>
        </p:spPr>
        <p:txBody>
          <a:bodyPr wrap="square" rtlCol="0">
            <a:spAutoFit/>
          </a:bodyPr>
          <a:lstStyle/>
          <a:p>
            <a:r>
              <a:rPr lang="zh-CN" altLang="en-US" sz="1400" dirty="0">
                <a:solidFill>
                  <a:srgbClr val="0070C0"/>
                </a:solidFill>
              </a:rPr>
              <a:t>不平衡的三种情况</a:t>
            </a:r>
            <a:r>
              <a:rPr lang="zh-CN" altLang="en-US" sz="1400" dirty="0"/>
              <a:t>：</a:t>
            </a:r>
            <a:endParaRPr lang="en-US" altLang="zh-CN" sz="1400" dirty="0"/>
          </a:p>
          <a:p>
            <a:pPr marL="285750" indent="-285750">
              <a:buFont typeface="Wingdings" panose="05000000000000000000" pitchFamily="2" charset="2"/>
              <a:buChar char="u"/>
            </a:pPr>
            <a:r>
              <a:rPr lang="zh-CN" altLang="en-US" sz="1400" dirty="0"/>
              <a:t>主要客户数据量大，延迟要求低，很多子集群不能提供合适的副本放置位置</a:t>
            </a:r>
            <a:endParaRPr lang="en-US" altLang="zh-CN" sz="1400" dirty="0"/>
          </a:p>
          <a:p>
            <a:pPr marL="285750" indent="-285750">
              <a:buFont typeface="Wingdings" panose="05000000000000000000" pitchFamily="2" charset="2"/>
              <a:buChar char="u"/>
            </a:pPr>
            <a:r>
              <a:rPr lang="zh-CN" altLang="en-US" sz="1400" dirty="0"/>
              <a:t>元数据管理器和主要客户访问引起的负载不均衡</a:t>
            </a:r>
            <a:endParaRPr lang="en-US" altLang="zh-CN" sz="1400" dirty="0"/>
          </a:p>
          <a:p>
            <a:pPr marL="285750" indent="-285750">
              <a:buFont typeface="Wingdings" panose="05000000000000000000" pitchFamily="2" charset="2"/>
              <a:buChar char="u"/>
            </a:pPr>
            <a:r>
              <a:rPr lang="zh-CN" altLang="en-US" sz="1400" dirty="0"/>
              <a:t>部分子集群可能存在空间用尽的危险</a:t>
            </a:r>
          </a:p>
        </p:txBody>
      </p:sp>
      <p:sp>
        <p:nvSpPr>
          <p:cNvPr id="90" name="文本框 89">
            <a:extLst>
              <a:ext uri="{FF2B5EF4-FFF2-40B4-BE49-F238E27FC236}">
                <a16:creationId xmlns="" xmlns:a16="http://schemas.microsoft.com/office/drawing/2014/main" id="{61C80804-2500-4572-8457-522728EDF635}"/>
              </a:ext>
            </a:extLst>
          </p:cNvPr>
          <p:cNvSpPr txBox="1"/>
          <p:nvPr/>
        </p:nvSpPr>
        <p:spPr>
          <a:xfrm>
            <a:off x="8553494" y="1493524"/>
            <a:ext cx="2877711" cy="101566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综述：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本文模型建立在一个未经修改的</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底层分布式文件系统上（鲁棒性）</a:t>
            </a:r>
            <a:endParaRPr lang="en-US" altLang="zh-CN" sz="1400" dirty="0">
              <a:latin typeface="微软雅黑" panose="020B0503020204020204" pitchFamily="34" charset="-122"/>
              <a:ea typeface="微软雅黑" panose="020B0503020204020204" pitchFamily="34" charset="-122"/>
            </a:endParaRPr>
          </a:p>
          <a:p>
            <a:endParaRPr lang="zh-CN" altLang="en-US" dirty="0"/>
          </a:p>
        </p:txBody>
      </p:sp>
      <p:sp>
        <p:nvSpPr>
          <p:cNvPr id="91" name="矩形: 圆角 90">
            <a:extLst>
              <a:ext uri="{FF2B5EF4-FFF2-40B4-BE49-F238E27FC236}">
                <a16:creationId xmlns="" xmlns:a16="http://schemas.microsoft.com/office/drawing/2014/main" id="{FD3423FD-F259-4DA9-AF90-B56EE1838247}"/>
              </a:ext>
            </a:extLst>
          </p:cNvPr>
          <p:cNvSpPr/>
          <p:nvPr/>
        </p:nvSpPr>
        <p:spPr>
          <a:xfrm>
            <a:off x="2961979" y="2259958"/>
            <a:ext cx="5286672" cy="786401"/>
          </a:xfrm>
          <a:prstGeom prst="round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55187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1281</TotalTime>
  <Words>2350</Words>
  <Application>Microsoft Office PowerPoint</Application>
  <PresentationFormat>自定义</PresentationFormat>
  <Paragraphs>227</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切片</vt:lpstr>
      <vt:lpstr>     Scaling Distributed File systems  In Resource-harvesting Datacenters        在资源收集数据中心扩展分布式文件系统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Distributed File systems In Resource-harvesting Datacenters</dc:title>
  <dc:creator>huaicheng yang</dc:creator>
  <cp:lastModifiedBy>xbany</cp:lastModifiedBy>
  <cp:revision>321</cp:revision>
  <dcterms:created xsi:type="dcterms:W3CDTF">2017-10-26T00:57:30Z</dcterms:created>
  <dcterms:modified xsi:type="dcterms:W3CDTF">2017-11-03T03:15:57Z</dcterms:modified>
</cp:coreProperties>
</file>