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charts/chart1.xml" ContentType="application/vnd.openxmlformats-officedocument.drawingml.char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ndard"/>
        <c:ser>
          <c:idx val="0"/>
          <c:order val="0"/>
          <c:tx>
            <c:strRef>
              <c:f>label 0</c:f>
              <c:strCache>
                <c:ptCount val="1"/>
                <c:pt idx="0">
                  <c:v>虚拟机1</c:v>
                </c:pt>
              </c:strCache>
            </c:strRef>
          </c:tx>
          <c:spPr>
            <a:solidFill>
              <a:srgbClr val="004586"/>
            </a:solidFill>
            <a:ln w="28800">
              <a:solidFill>
                <a:srgbClr val="004586"/>
              </a:solidFill>
              <a:round/>
            </a:ln>
          </c:spPr>
          <c:marker>
            <c:symbol val="none"/>
          </c:marker>
          <c:dLbls>
            <c:showLegendKey val="0"/>
            <c:showVal val="0"/>
            <c:showCatName val="0"/>
            <c:showSerName val="0"/>
            <c:showPercent val="0"/>
            <c:showLeaderLines val="0"/>
          </c:dLbls>
          <c:cat>
            <c:strRef>
              <c:f>categories</c:f>
              <c:strCache>
                <c:ptCount val="4"/>
                <c:pt idx="0">
                  <c:v>行 1</c:v>
                </c:pt>
                <c:pt idx="1">
                  <c:v>行 2</c:v>
                </c:pt>
                <c:pt idx="2">
                  <c:v>行 3</c:v>
                </c:pt>
                <c:pt idx="3">
                  <c:v>行 4</c:v>
                </c:pt>
              </c:strCache>
            </c:strRef>
          </c:cat>
          <c:val>
            <c:numRef>
              <c:f>0</c:f>
              <c:numCache>
                <c:formatCode>General</c:formatCode>
                <c:ptCount val="4"/>
                <c:pt idx="0">
                  <c:v>9.1</c:v>
                </c:pt>
                <c:pt idx="1">
                  <c:v>2.4</c:v>
                </c:pt>
                <c:pt idx="2">
                  <c:v>3.1</c:v>
                </c:pt>
                <c:pt idx="3">
                  <c:v>4.3</c:v>
                </c:pt>
              </c:numCache>
            </c:numRef>
          </c:val>
          <c:smooth val="0"/>
        </c:ser>
        <c:ser>
          <c:idx val="1"/>
          <c:order val="1"/>
          <c:tx>
            <c:strRef>
              <c:f>label 1</c:f>
              <c:strCache>
                <c:ptCount val="1"/>
                <c:pt idx="0">
                  <c:v>虚拟机2</c:v>
                </c:pt>
              </c:strCache>
            </c:strRef>
          </c:tx>
          <c:spPr>
            <a:solidFill>
              <a:srgbClr val="ff420e"/>
            </a:solidFill>
            <a:ln w="28800">
              <a:solidFill>
                <a:srgbClr val="ff420e"/>
              </a:solidFill>
              <a:round/>
            </a:ln>
          </c:spPr>
          <c:marker>
            <c:symbol val="none"/>
          </c:marker>
          <c:dLbls>
            <c:showLegendKey val="0"/>
            <c:showVal val="0"/>
            <c:showCatName val="0"/>
            <c:showSerName val="0"/>
            <c:showPercent val="0"/>
            <c:showLeaderLines val="0"/>
          </c:dLbls>
          <c:cat>
            <c:strRef>
              <c:f>categories</c:f>
              <c:strCache>
                <c:ptCount val="4"/>
                <c:pt idx="0">
                  <c:v>行 1</c:v>
                </c:pt>
                <c:pt idx="1">
                  <c:v>行 2</c:v>
                </c:pt>
                <c:pt idx="2">
                  <c:v>行 3</c:v>
                </c:pt>
                <c:pt idx="3">
                  <c:v>行 4</c:v>
                </c:pt>
              </c:strCache>
            </c:strRef>
          </c:cat>
          <c:val>
            <c:numRef>
              <c:f>1</c:f>
              <c:numCache>
                <c:formatCode>General</c:formatCode>
                <c:ptCount val="4"/>
                <c:pt idx="0">
                  <c:v>3.2</c:v>
                </c:pt>
                <c:pt idx="1">
                  <c:v>8.8</c:v>
                </c:pt>
                <c:pt idx="2">
                  <c:v>1.5</c:v>
                </c:pt>
                <c:pt idx="3">
                  <c:v>9.02</c:v>
                </c:pt>
              </c:numCache>
            </c:numRef>
          </c:val>
          <c:smooth val="0"/>
        </c:ser>
        <c:ser>
          <c:idx val="2"/>
          <c:order val="2"/>
          <c:tx>
            <c:strRef>
              <c:f>label 2</c:f>
              <c:strCache>
                <c:ptCount val="1"/>
                <c:pt idx="0">
                  <c:v>虚拟机3</c:v>
                </c:pt>
              </c:strCache>
            </c:strRef>
          </c:tx>
          <c:spPr>
            <a:solidFill>
              <a:srgbClr val="ffd320"/>
            </a:solidFill>
            <a:ln w="28800">
              <a:solidFill>
                <a:srgbClr val="ffd320"/>
              </a:solidFill>
              <a:round/>
            </a:ln>
          </c:spPr>
          <c:marker>
            <c:symbol val="none"/>
          </c:marker>
          <c:dLbls>
            <c:showLegendKey val="0"/>
            <c:showVal val="0"/>
            <c:showCatName val="0"/>
            <c:showSerName val="0"/>
            <c:showPercent val="0"/>
            <c:showLeaderLines val="0"/>
          </c:dLbls>
          <c:cat>
            <c:strRef>
              <c:f>categories</c:f>
              <c:strCache>
                <c:ptCount val="4"/>
                <c:pt idx="0">
                  <c:v>行 1</c:v>
                </c:pt>
                <c:pt idx="1">
                  <c:v>行 2</c:v>
                </c:pt>
                <c:pt idx="2">
                  <c:v>行 3</c:v>
                </c:pt>
                <c:pt idx="3">
                  <c:v>行 4</c:v>
                </c:pt>
              </c:strCache>
            </c:strRef>
          </c:cat>
          <c:val>
            <c:numRef>
              <c:f>2</c:f>
              <c:numCache>
                <c:formatCode>General</c:formatCode>
                <c:ptCount val="4"/>
                <c:pt idx="0">
                  <c:v>4.54</c:v>
                </c:pt>
                <c:pt idx="1">
                  <c:v>9.65</c:v>
                </c:pt>
                <c:pt idx="2">
                  <c:v>3.7</c:v>
                </c:pt>
                <c:pt idx="3">
                  <c:v>6.2</c:v>
                </c:pt>
              </c:numCache>
            </c:numRef>
          </c:val>
          <c:smooth val="0"/>
        </c:ser>
        <c:hiLowLines>
          <c:spPr>
            <a:ln>
              <a:noFill/>
            </a:ln>
          </c:spPr>
        </c:hiLowLines>
        <c:marker val="0"/>
        <c:axId val="65252822"/>
        <c:axId val="9133989"/>
      </c:lineChart>
      <c:catAx>
        <c:axId val="65252822"/>
        <c:scaling>
          <c:orientation val="minMax"/>
        </c:scaling>
        <c:delete val="0"/>
        <c:axPos val="b"/>
        <c:title>
          <c:tx>
            <c:rich>
              <a:bodyPr rot="0"/>
              <a:lstStyle/>
              <a:p>
                <a:pPr>
                  <a:defRPr b="0" sz="900" spc="-1" strike="noStrike">
                    <a:solidFill>
                      <a:srgbClr val="000000"/>
                    </a:solidFill>
                    <a:uFill>
                      <a:solidFill>
                        <a:srgbClr val="ffffff"/>
                      </a:solidFill>
                    </a:uFill>
                    <a:latin typeface="Arial"/>
                  </a:defRPr>
                </a:pPr>
                <a:r>
                  <a:rPr b="0" sz="900" spc="-1" strike="noStrike">
                    <a:solidFill>
                      <a:srgbClr val="000000"/>
                    </a:solidFill>
                    <a:uFill>
                      <a:solidFill>
                        <a:srgbClr val="ffffff"/>
                      </a:solidFill>
                    </a:uFill>
                    <a:latin typeface="Arial"/>
                  </a:rPr>
                  <a:t>时间</a:t>
                </a:r>
              </a:p>
            </c:rich>
          </c:tx>
          <c:overlay val="0"/>
        </c:title>
        <c:numFmt formatCode="YYYY/M/D" sourceLinked="1"/>
        <c:majorTickMark val="out"/>
        <c:minorTickMark val="none"/>
        <c:tickLblPos val="nextTo"/>
        <c:spPr>
          <a:ln>
            <a:solidFill>
              <a:srgbClr val="b3b3b3"/>
            </a:solidFill>
          </a:ln>
        </c:spPr>
        <c:txPr>
          <a:bodyPr/>
          <a:p>
            <a:pPr>
              <a:defRPr b="0" sz="1000" spc="-1" strike="noStrike">
                <a:solidFill>
                  <a:srgbClr val="000000"/>
                </a:solidFill>
                <a:uFill>
                  <a:solidFill>
                    <a:srgbClr val="ffffff"/>
                  </a:solidFill>
                </a:uFill>
                <a:latin typeface="Arial"/>
              </a:defRPr>
            </a:pPr>
          </a:p>
        </c:txPr>
        <c:crossAx val="9133989"/>
        <c:crosses val="autoZero"/>
        <c:auto val="1"/>
        <c:lblAlgn val="ctr"/>
        <c:lblOffset val="100"/>
      </c:catAx>
      <c:valAx>
        <c:axId val="9133989"/>
        <c:scaling>
          <c:orientation val="minMax"/>
        </c:scaling>
        <c:delete val="0"/>
        <c:axPos val="l"/>
        <c:majorGridlines>
          <c:spPr>
            <a:ln>
              <a:solidFill>
                <a:srgbClr val="b3b3b3"/>
              </a:solidFill>
            </a:ln>
          </c:spPr>
        </c:majorGridlines>
        <c:title>
          <c:tx>
            <c:rich>
              <a:bodyPr rot="-5400000"/>
              <a:lstStyle/>
              <a:p>
                <a:pPr>
                  <a:defRPr b="0" sz="900" spc="-1" strike="noStrike">
                    <a:solidFill>
                      <a:srgbClr val="000000"/>
                    </a:solidFill>
                    <a:uFill>
                      <a:solidFill>
                        <a:srgbClr val="ffffff"/>
                      </a:solidFill>
                    </a:uFill>
                    <a:latin typeface="Arial"/>
                  </a:defRPr>
                </a:pPr>
                <a:r>
                  <a:rPr b="0" sz="900" spc="-1" strike="noStrike">
                    <a:solidFill>
                      <a:srgbClr val="000000"/>
                    </a:solidFill>
                    <a:uFill>
                      <a:solidFill>
                        <a:srgbClr val="ffffff"/>
                      </a:solidFill>
                    </a:uFill>
                    <a:latin typeface="Arial"/>
                  </a:rPr>
                  <a:t>带宽</a:t>
                </a:r>
              </a:p>
            </c:rich>
          </c:tx>
          <c:overlay val="0"/>
        </c:title>
        <c:numFmt formatCode="General" sourceLinked="1"/>
        <c:majorTickMark val="out"/>
        <c:minorTickMark val="none"/>
        <c:tickLblPos val="nextTo"/>
        <c:spPr>
          <a:ln>
            <a:solidFill>
              <a:srgbClr val="b3b3b3"/>
            </a:solidFill>
          </a:ln>
        </c:spPr>
        <c:txPr>
          <a:bodyPr/>
          <a:p>
            <a:pPr>
              <a:defRPr b="0" sz="1000" spc="-1" strike="noStrike">
                <a:solidFill>
                  <a:srgbClr val="000000"/>
                </a:solidFill>
                <a:uFill>
                  <a:solidFill>
                    <a:srgbClr val="ffffff"/>
                  </a:solidFill>
                </a:uFill>
                <a:latin typeface="Arial"/>
              </a:defRPr>
            </a:pPr>
          </a:p>
        </c:txPr>
        <c:crossAx val="65252822"/>
        <c:crosses val="autoZero"/>
        <c:crossBetween val="midCat"/>
      </c:valAx>
      <c:spPr>
        <a:noFill/>
        <a:ln>
          <a:solidFill>
            <a:srgbClr val="b3b3b3"/>
          </a:solidFill>
        </a:ln>
      </c:spPr>
    </c:plotArea>
    <c:legend>
      <c:legendPos val="r"/>
      <c:overlay val="0"/>
      <c:spPr>
        <a:noFill/>
        <a:ln>
          <a:noFill/>
        </a:ln>
      </c:spPr>
    </c:legend>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27" name="PlaceHolder 2"/>
          <p:cNvSpPr>
            <a:spLocks noGrp="1"/>
          </p:cNvSpPr>
          <p:nvPr>
            <p:ph type="body"/>
          </p:nvPr>
        </p:nvSpPr>
        <p:spPr>
          <a:xfrm>
            <a:off x="1620000" y="1823760"/>
            <a:ext cx="810000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28" name="PlaceHolder 3"/>
          <p:cNvSpPr>
            <a:spLocks noGrp="1"/>
          </p:cNvSpPr>
          <p:nvPr>
            <p:ph type="body"/>
          </p:nvPr>
        </p:nvSpPr>
        <p:spPr>
          <a:xfrm>
            <a:off x="1620000" y="4114080"/>
            <a:ext cx="810000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30" name="PlaceHolder 2"/>
          <p:cNvSpPr>
            <a:spLocks noGrp="1"/>
          </p:cNvSpPr>
          <p:nvPr>
            <p:ph type="body"/>
          </p:nvPr>
        </p:nvSpPr>
        <p:spPr>
          <a:xfrm>
            <a:off x="162000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31" name="PlaceHolder 3"/>
          <p:cNvSpPr>
            <a:spLocks noGrp="1"/>
          </p:cNvSpPr>
          <p:nvPr>
            <p:ph type="body"/>
          </p:nvPr>
        </p:nvSpPr>
        <p:spPr>
          <a:xfrm>
            <a:off x="577044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32" name="PlaceHolder 4"/>
          <p:cNvSpPr>
            <a:spLocks noGrp="1"/>
          </p:cNvSpPr>
          <p:nvPr>
            <p:ph type="body"/>
          </p:nvPr>
        </p:nvSpPr>
        <p:spPr>
          <a:xfrm>
            <a:off x="5770440" y="411408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33" name="PlaceHolder 5"/>
          <p:cNvSpPr>
            <a:spLocks noGrp="1"/>
          </p:cNvSpPr>
          <p:nvPr>
            <p:ph type="body"/>
          </p:nvPr>
        </p:nvSpPr>
        <p:spPr>
          <a:xfrm>
            <a:off x="1620000" y="411408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35" name="PlaceHolder 2"/>
          <p:cNvSpPr>
            <a:spLocks noGrp="1"/>
          </p:cNvSpPr>
          <p:nvPr>
            <p:ph type="body"/>
          </p:nvPr>
        </p:nvSpPr>
        <p:spPr>
          <a:xfrm>
            <a:off x="1620000" y="1823760"/>
            <a:ext cx="810000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36" name="PlaceHolder 3"/>
          <p:cNvSpPr>
            <a:spLocks noGrp="1"/>
          </p:cNvSpPr>
          <p:nvPr>
            <p:ph type="body"/>
          </p:nvPr>
        </p:nvSpPr>
        <p:spPr>
          <a:xfrm>
            <a:off x="1620000" y="1823760"/>
            <a:ext cx="810000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pic>
        <p:nvPicPr>
          <p:cNvPr id="37" name="" descr=""/>
          <p:cNvPicPr/>
          <p:nvPr/>
        </p:nvPicPr>
        <p:blipFill>
          <a:blip r:embed="rId2"/>
          <a:stretch/>
        </p:blipFill>
        <p:spPr>
          <a:xfrm>
            <a:off x="2922480" y="1823400"/>
            <a:ext cx="5495040" cy="4384440"/>
          </a:xfrm>
          <a:prstGeom prst="rect">
            <a:avLst/>
          </a:prstGeom>
          <a:ln>
            <a:noFill/>
          </a:ln>
        </p:spPr>
      </p:pic>
      <p:pic>
        <p:nvPicPr>
          <p:cNvPr id="38" name="" descr=""/>
          <p:cNvPicPr/>
          <p:nvPr/>
        </p:nvPicPr>
        <p:blipFill>
          <a:blip r:embed="rId3"/>
          <a:stretch/>
        </p:blipFill>
        <p:spPr>
          <a:xfrm>
            <a:off x="2922480" y="182340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46" name="PlaceHolder 2"/>
          <p:cNvSpPr>
            <a:spLocks noGrp="1"/>
          </p:cNvSpPr>
          <p:nvPr>
            <p:ph type="subTitle"/>
          </p:nvPr>
        </p:nvSpPr>
        <p:spPr>
          <a:xfrm>
            <a:off x="1620000" y="1823760"/>
            <a:ext cx="810000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48" name="PlaceHolder 2"/>
          <p:cNvSpPr>
            <a:spLocks noGrp="1"/>
          </p:cNvSpPr>
          <p:nvPr>
            <p:ph type="body"/>
          </p:nvPr>
        </p:nvSpPr>
        <p:spPr>
          <a:xfrm>
            <a:off x="1620000" y="1823760"/>
            <a:ext cx="810000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50" name="PlaceHolder 2"/>
          <p:cNvSpPr>
            <a:spLocks noGrp="1"/>
          </p:cNvSpPr>
          <p:nvPr>
            <p:ph type="body"/>
          </p:nvPr>
        </p:nvSpPr>
        <p:spPr>
          <a:xfrm>
            <a:off x="1620000" y="1823760"/>
            <a:ext cx="395244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51" name="PlaceHolder 3"/>
          <p:cNvSpPr>
            <a:spLocks noGrp="1"/>
          </p:cNvSpPr>
          <p:nvPr>
            <p:ph type="body"/>
          </p:nvPr>
        </p:nvSpPr>
        <p:spPr>
          <a:xfrm>
            <a:off x="5770440" y="1823760"/>
            <a:ext cx="395244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620000" y="288000"/>
            <a:ext cx="8100000" cy="5787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55" name="PlaceHolder 2"/>
          <p:cNvSpPr>
            <a:spLocks noGrp="1"/>
          </p:cNvSpPr>
          <p:nvPr>
            <p:ph type="body"/>
          </p:nvPr>
        </p:nvSpPr>
        <p:spPr>
          <a:xfrm>
            <a:off x="162000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56" name="PlaceHolder 3"/>
          <p:cNvSpPr>
            <a:spLocks noGrp="1"/>
          </p:cNvSpPr>
          <p:nvPr>
            <p:ph type="body"/>
          </p:nvPr>
        </p:nvSpPr>
        <p:spPr>
          <a:xfrm>
            <a:off x="1620000" y="411408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57" name="PlaceHolder 4"/>
          <p:cNvSpPr>
            <a:spLocks noGrp="1"/>
          </p:cNvSpPr>
          <p:nvPr>
            <p:ph type="body"/>
          </p:nvPr>
        </p:nvSpPr>
        <p:spPr>
          <a:xfrm>
            <a:off x="5770440" y="1823760"/>
            <a:ext cx="395244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6" name="PlaceHolder 2"/>
          <p:cNvSpPr>
            <a:spLocks noGrp="1"/>
          </p:cNvSpPr>
          <p:nvPr>
            <p:ph type="subTitle"/>
          </p:nvPr>
        </p:nvSpPr>
        <p:spPr>
          <a:xfrm>
            <a:off x="1620000" y="1823760"/>
            <a:ext cx="810000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59" name="PlaceHolder 2"/>
          <p:cNvSpPr>
            <a:spLocks noGrp="1"/>
          </p:cNvSpPr>
          <p:nvPr>
            <p:ph type="body"/>
          </p:nvPr>
        </p:nvSpPr>
        <p:spPr>
          <a:xfrm>
            <a:off x="1620000" y="1823760"/>
            <a:ext cx="395244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60" name="PlaceHolder 3"/>
          <p:cNvSpPr>
            <a:spLocks noGrp="1"/>
          </p:cNvSpPr>
          <p:nvPr>
            <p:ph type="body"/>
          </p:nvPr>
        </p:nvSpPr>
        <p:spPr>
          <a:xfrm>
            <a:off x="577044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61" name="PlaceHolder 4"/>
          <p:cNvSpPr>
            <a:spLocks noGrp="1"/>
          </p:cNvSpPr>
          <p:nvPr>
            <p:ph type="body"/>
          </p:nvPr>
        </p:nvSpPr>
        <p:spPr>
          <a:xfrm>
            <a:off x="5770440" y="411408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63" name="PlaceHolder 2"/>
          <p:cNvSpPr>
            <a:spLocks noGrp="1"/>
          </p:cNvSpPr>
          <p:nvPr>
            <p:ph type="body"/>
          </p:nvPr>
        </p:nvSpPr>
        <p:spPr>
          <a:xfrm>
            <a:off x="162000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64" name="PlaceHolder 3"/>
          <p:cNvSpPr>
            <a:spLocks noGrp="1"/>
          </p:cNvSpPr>
          <p:nvPr>
            <p:ph type="body"/>
          </p:nvPr>
        </p:nvSpPr>
        <p:spPr>
          <a:xfrm>
            <a:off x="577044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65" name="PlaceHolder 4"/>
          <p:cNvSpPr>
            <a:spLocks noGrp="1"/>
          </p:cNvSpPr>
          <p:nvPr>
            <p:ph type="body"/>
          </p:nvPr>
        </p:nvSpPr>
        <p:spPr>
          <a:xfrm>
            <a:off x="1620000" y="4114080"/>
            <a:ext cx="810000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67" name="PlaceHolder 2"/>
          <p:cNvSpPr>
            <a:spLocks noGrp="1"/>
          </p:cNvSpPr>
          <p:nvPr>
            <p:ph type="body"/>
          </p:nvPr>
        </p:nvSpPr>
        <p:spPr>
          <a:xfrm>
            <a:off x="1620000" y="1823760"/>
            <a:ext cx="810000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68" name="PlaceHolder 3"/>
          <p:cNvSpPr>
            <a:spLocks noGrp="1"/>
          </p:cNvSpPr>
          <p:nvPr>
            <p:ph type="body"/>
          </p:nvPr>
        </p:nvSpPr>
        <p:spPr>
          <a:xfrm>
            <a:off x="1620000" y="4114080"/>
            <a:ext cx="810000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70" name="PlaceHolder 2"/>
          <p:cNvSpPr>
            <a:spLocks noGrp="1"/>
          </p:cNvSpPr>
          <p:nvPr>
            <p:ph type="body"/>
          </p:nvPr>
        </p:nvSpPr>
        <p:spPr>
          <a:xfrm>
            <a:off x="162000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71" name="PlaceHolder 3"/>
          <p:cNvSpPr>
            <a:spLocks noGrp="1"/>
          </p:cNvSpPr>
          <p:nvPr>
            <p:ph type="body"/>
          </p:nvPr>
        </p:nvSpPr>
        <p:spPr>
          <a:xfrm>
            <a:off x="577044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72" name="PlaceHolder 4"/>
          <p:cNvSpPr>
            <a:spLocks noGrp="1"/>
          </p:cNvSpPr>
          <p:nvPr>
            <p:ph type="body"/>
          </p:nvPr>
        </p:nvSpPr>
        <p:spPr>
          <a:xfrm>
            <a:off x="5770440" y="411408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73" name="PlaceHolder 5"/>
          <p:cNvSpPr>
            <a:spLocks noGrp="1"/>
          </p:cNvSpPr>
          <p:nvPr>
            <p:ph type="body"/>
          </p:nvPr>
        </p:nvSpPr>
        <p:spPr>
          <a:xfrm>
            <a:off x="1620000" y="411408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75" name="PlaceHolder 2"/>
          <p:cNvSpPr>
            <a:spLocks noGrp="1"/>
          </p:cNvSpPr>
          <p:nvPr>
            <p:ph type="body"/>
          </p:nvPr>
        </p:nvSpPr>
        <p:spPr>
          <a:xfrm>
            <a:off x="1620000" y="1823760"/>
            <a:ext cx="810000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76" name="PlaceHolder 3"/>
          <p:cNvSpPr>
            <a:spLocks noGrp="1"/>
          </p:cNvSpPr>
          <p:nvPr>
            <p:ph type="body"/>
          </p:nvPr>
        </p:nvSpPr>
        <p:spPr>
          <a:xfrm>
            <a:off x="1620000" y="1823760"/>
            <a:ext cx="810000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pic>
        <p:nvPicPr>
          <p:cNvPr id="77" name="" descr=""/>
          <p:cNvPicPr/>
          <p:nvPr/>
        </p:nvPicPr>
        <p:blipFill>
          <a:blip r:embed="rId2"/>
          <a:stretch/>
        </p:blipFill>
        <p:spPr>
          <a:xfrm>
            <a:off x="2922480" y="1823400"/>
            <a:ext cx="5495040" cy="4384440"/>
          </a:xfrm>
          <a:prstGeom prst="rect">
            <a:avLst/>
          </a:prstGeom>
          <a:ln>
            <a:noFill/>
          </a:ln>
        </p:spPr>
      </p:pic>
      <p:pic>
        <p:nvPicPr>
          <p:cNvPr id="78" name="" descr=""/>
          <p:cNvPicPr/>
          <p:nvPr/>
        </p:nvPicPr>
        <p:blipFill>
          <a:blip r:embed="rId3"/>
          <a:stretch/>
        </p:blipFill>
        <p:spPr>
          <a:xfrm>
            <a:off x="2922480" y="182340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8" name="PlaceHolder 2"/>
          <p:cNvSpPr>
            <a:spLocks noGrp="1"/>
          </p:cNvSpPr>
          <p:nvPr>
            <p:ph type="body"/>
          </p:nvPr>
        </p:nvSpPr>
        <p:spPr>
          <a:xfrm>
            <a:off x="1620000" y="1823760"/>
            <a:ext cx="810000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10" name="PlaceHolder 2"/>
          <p:cNvSpPr>
            <a:spLocks noGrp="1"/>
          </p:cNvSpPr>
          <p:nvPr>
            <p:ph type="body"/>
          </p:nvPr>
        </p:nvSpPr>
        <p:spPr>
          <a:xfrm>
            <a:off x="1620000" y="1823760"/>
            <a:ext cx="395244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11" name="PlaceHolder 3"/>
          <p:cNvSpPr>
            <a:spLocks noGrp="1"/>
          </p:cNvSpPr>
          <p:nvPr>
            <p:ph type="body"/>
          </p:nvPr>
        </p:nvSpPr>
        <p:spPr>
          <a:xfrm>
            <a:off x="5770440" y="1823760"/>
            <a:ext cx="395244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20000" y="288000"/>
            <a:ext cx="8100000" cy="5787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15" name="PlaceHolder 2"/>
          <p:cNvSpPr>
            <a:spLocks noGrp="1"/>
          </p:cNvSpPr>
          <p:nvPr>
            <p:ph type="body"/>
          </p:nvPr>
        </p:nvSpPr>
        <p:spPr>
          <a:xfrm>
            <a:off x="162000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16" name="PlaceHolder 3"/>
          <p:cNvSpPr>
            <a:spLocks noGrp="1"/>
          </p:cNvSpPr>
          <p:nvPr>
            <p:ph type="body"/>
          </p:nvPr>
        </p:nvSpPr>
        <p:spPr>
          <a:xfrm>
            <a:off x="1620000" y="411408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17" name="PlaceHolder 4"/>
          <p:cNvSpPr>
            <a:spLocks noGrp="1"/>
          </p:cNvSpPr>
          <p:nvPr>
            <p:ph type="body"/>
          </p:nvPr>
        </p:nvSpPr>
        <p:spPr>
          <a:xfrm>
            <a:off x="5770440" y="1823760"/>
            <a:ext cx="395244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19" name="PlaceHolder 2"/>
          <p:cNvSpPr>
            <a:spLocks noGrp="1"/>
          </p:cNvSpPr>
          <p:nvPr>
            <p:ph type="body"/>
          </p:nvPr>
        </p:nvSpPr>
        <p:spPr>
          <a:xfrm>
            <a:off x="1620000" y="1823760"/>
            <a:ext cx="3952440" cy="43844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20" name="PlaceHolder 3"/>
          <p:cNvSpPr>
            <a:spLocks noGrp="1"/>
          </p:cNvSpPr>
          <p:nvPr>
            <p:ph type="body"/>
          </p:nvPr>
        </p:nvSpPr>
        <p:spPr>
          <a:xfrm>
            <a:off x="577044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21" name="PlaceHolder 4"/>
          <p:cNvSpPr>
            <a:spLocks noGrp="1"/>
          </p:cNvSpPr>
          <p:nvPr>
            <p:ph type="body"/>
          </p:nvPr>
        </p:nvSpPr>
        <p:spPr>
          <a:xfrm>
            <a:off x="5770440" y="411408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20000" y="288000"/>
            <a:ext cx="8100000" cy="1248120"/>
          </a:xfrm>
          <a:prstGeom prst="rect">
            <a:avLst/>
          </a:prstGeom>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23" name="PlaceHolder 2"/>
          <p:cNvSpPr>
            <a:spLocks noGrp="1"/>
          </p:cNvSpPr>
          <p:nvPr>
            <p:ph type="body"/>
          </p:nvPr>
        </p:nvSpPr>
        <p:spPr>
          <a:xfrm>
            <a:off x="162000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24" name="PlaceHolder 3"/>
          <p:cNvSpPr>
            <a:spLocks noGrp="1"/>
          </p:cNvSpPr>
          <p:nvPr>
            <p:ph type="body"/>
          </p:nvPr>
        </p:nvSpPr>
        <p:spPr>
          <a:xfrm>
            <a:off x="5770440" y="1823760"/>
            <a:ext cx="395244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
        <p:nvSpPr>
          <p:cNvPr id="25" name="PlaceHolder 4"/>
          <p:cNvSpPr>
            <a:spLocks noGrp="1"/>
          </p:cNvSpPr>
          <p:nvPr>
            <p:ph type="body"/>
          </p:nvPr>
        </p:nvSpPr>
        <p:spPr>
          <a:xfrm>
            <a:off x="1620000" y="4114080"/>
            <a:ext cx="8100000" cy="2091240"/>
          </a:xfrm>
          <a:prstGeom prst="rect">
            <a:avLst/>
          </a:prstGeom>
        </p:spPr>
        <p:txBody>
          <a:bodyPr lIns="0" rIns="0" tIns="0" bIns="0"/>
          <a:p>
            <a:endParaRPr b="0" lang="en-US" sz="3200" spc="-1" strike="noStrike">
              <a:solidFill>
                <a:srgbClr val="050505"/>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单击鼠标编辑标题文字格式</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单击鼠标编辑大纲文字格式</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第二个大纲级</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第三大纲级别</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第四大纲级别</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04663812-8872-423D-B3B9-1C458B0D9DD2}"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5760" cy="7560000"/>
          </a:xfrm>
          <a:prstGeom prst="rect">
            <a:avLst/>
          </a:prstGeom>
          <a:ln>
            <a:noFill/>
          </a:ln>
        </p:spPr>
      </p:pic>
      <p:sp>
        <p:nvSpPr>
          <p:cNvPr id="40" name="PlaceHolder 1"/>
          <p:cNvSpPr>
            <a:spLocks noGrp="1"/>
          </p:cNvSpPr>
          <p:nvPr>
            <p:ph type="title"/>
          </p:nvPr>
        </p:nvSpPr>
        <p:spPr>
          <a:xfrm>
            <a:off x="1620000" y="288000"/>
            <a:ext cx="8100000" cy="1248120"/>
          </a:xfrm>
          <a:prstGeom prst="rect">
            <a:avLst/>
          </a:prstGeom>
        </p:spPr>
        <p:txBody>
          <a:bodyPr lIns="0" rIns="0" tIns="0" bIns="0" anchor="ctr"/>
          <a:p>
            <a:pPr algn="ctr"/>
            <a:r>
              <a:rPr b="0" lang="en-US" sz="4400" spc="-1" strike="noStrike">
                <a:solidFill>
                  <a:srgbClr val="050505"/>
                </a:solidFill>
                <a:uFill>
                  <a:solidFill>
                    <a:srgbClr val="ffffff"/>
                  </a:solidFill>
                </a:uFill>
                <a:latin typeface="Times New Roman"/>
              </a:rPr>
              <a:t>单击鼠标编辑标题文字格式</a:t>
            </a:r>
            <a:endParaRPr b="0" lang="en-US" sz="4400" spc="-1" strike="noStrike">
              <a:solidFill>
                <a:srgbClr val="050505"/>
              </a:solidFill>
              <a:uFill>
                <a:solidFill>
                  <a:srgbClr val="ffffff"/>
                </a:solidFill>
              </a:uFill>
              <a:latin typeface="Times New Roman"/>
            </a:endParaRPr>
          </a:p>
        </p:txBody>
      </p:sp>
      <p:sp>
        <p:nvSpPr>
          <p:cNvPr id="41" name="PlaceHolder 2"/>
          <p:cNvSpPr>
            <a:spLocks noGrp="1"/>
          </p:cNvSpPr>
          <p:nvPr>
            <p:ph type="body"/>
          </p:nvPr>
        </p:nvSpPr>
        <p:spPr>
          <a:xfrm>
            <a:off x="1620000" y="1823760"/>
            <a:ext cx="8100000" cy="4384440"/>
          </a:xfrm>
          <a:prstGeom prst="rect">
            <a:avLst/>
          </a:prstGeom>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单击鼠标编辑大纲文字格式</a:t>
            </a:r>
            <a:endParaRPr b="0" lang="en-US" sz="3200" spc="-1" strike="noStrike">
              <a:solidFill>
                <a:srgbClr val="050505"/>
              </a:solidFill>
              <a:uFill>
                <a:solidFill>
                  <a:srgbClr val="ffffff"/>
                </a:solidFill>
              </a:uFill>
              <a:latin typeface="Arial"/>
            </a:endParaRPr>
          </a:p>
          <a:p>
            <a:pPr lvl="1" marL="864000" indent="-324000">
              <a:buClr>
                <a:srgbClr val="050505"/>
              </a:buClr>
              <a:buSzPct val="25000"/>
              <a:buFont typeface="Symbol" charset="2"/>
              <a:buChar char=""/>
            </a:pPr>
            <a:r>
              <a:rPr b="0" lang="en-US" sz="2790" spc="-1" strike="noStrike">
                <a:solidFill>
                  <a:srgbClr val="050505"/>
                </a:solidFill>
                <a:uFill>
                  <a:solidFill>
                    <a:srgbClr val="ffffff"/>
                  </a:solidFill>
                </a:uFill>
                <a:latin typeface="Arial"/>
              </a:rPr>
              <a:t>第二个大纲级</a:t>
            </a:r>
            <a:endParaRPr b="0" lang="en-US" sz="2790" spc="-1" strike="noStrike">
              <a:solidFill>
                <a:srgbClr val="050505"/>
              </a:solidFill>
              <a:uFill>
                <a:solidFill>
                  <a:srgbClr val="ffffff"/>
                </a:solidFill>
              </a:uFill>
              <a:latin typeface="Arial"/>
            </a:endParaRPr>
          </a:p>
          <a:p>
            <a:pPr lvl="2" marL="1296000" indent="-288000">
              <a:buClr>
                <a:srgbClr val="050505"/>
              </a:buClr>
              <a:buSzPct val="25000"/>
              <a:buFont typeface="Wingdings" charset="2"/>
              <a:buChar char=""/>
            </a:pPr>
            <a:r>
              <a:rPr b="0" lang="en-US" sz="2400" spc="-1" strike="noStrike">
                <a:solidFill>
                  <a:srgbClr val="050505"/>
                </a:solidFill>
                <a:uFill>
                  <a:solidFill>
                    <a:srgbClr val="ffffff"/>
                  </a:solidFill>
                </a:uFill>
                <a:latin typeface="Arial"/>
              </a:rPr>
              <a:t>第三大纲级别</a:t>
            </a:r>
            <a:endParaRPr b="0" lang="en-US" sz="2400" spc="-1" strike="noStrike">
              <a:solidFill>
                <a:srgbClr val="050505"/>
              </a:solidFill>
              <a:uFill>
                <a:solidFill>
                  <a:srgbClr val="ffffff"/>
                </a:solidFill>
              </a:uFill>
              <a:latin typeface="Arial"/>
            </a:endParaRPr>
          </a:p>
          <a:p>
            <a:pPr lvl="3" marL="1728000" indent="-216000">
              <a:buClr>
                <a:srgbClr val="050505"/>
              </a:buClr>
              <a:buSzPct val="25000"/>
              <a:buFont typeface="Symbol" charset="2"/>
              <a:buChar char=""/>
            </a:pPr>
            <a:r>
              <a:rPr b="0" lang="en-US" sz="2000" spc="-1" strike="noStrike">
                <a:solidFill>
                  <a:srgbClr val="050505"/>
                </a:solidFill>
                <a:uFill>
                  <a:solidFill>
                    <a:srgbClr val="ffffff"/>
                  </a:solidFill>
                </a:uFill>
                <a:latin typeface="Arial"/>
              </a:rPr>
              <a:t>第四大纲级别</a:t>
            </a:r>
            <a:endParaRPr b="0" lang="en-US" sz="2000" spc="-1" strike="noStrike">
              <a:solidFill>
                <a:srgbClr val="050505"/>
              </a:solidFill>
              <a:uFill>
                <a:solidFill>
                  <a:srgbClr val="ffffff"/>
                </a:solidFill>
              </a:uFill>
              <a:latin typeface="Arial"/>
            </a:endParaRPr>
          </a:p>
          <a:p>
            <a:pPr lvl="4" marL="2160000" indent="-216000">
              <a:buClr>
                <a:srgbClr val="050505"/>
              </a:buClr>
              <a:buSzPct val="25000"/>
              <a:buFont typeface="Wingdings" charset="2"/>
              <a:buChar char=""/>
            </a:pPr>
            <a:r>
              <a:rPr b="0" lang="en-US" sz="2000" spc="-1" strike="noStrike">
                <a:solidFill>
                  <a:srgbClr val="050505"/>
                </a:solidFill>
                <a:uFill>
                  <a:solidFill>
                    <a:srgbClr val="ffffff"/>
                  </a:solidFill>
                </a:uFill>
                <a:latin typeface="Arial"/>
              </a:rPr>
              <a:t>第五大纲级别</a:t>
            </a:r>
            <a:endParaRPr b="0" lang="en-US" sz="2000" spc="-1" strike="noStrike">
              <a:solidFill>
                <a:srgbClr val="050505"/>
              </a:solidFill>
              <a:uFill>
                <a:solidFill>
                  <a:srgbClr val="ffffff"/>
                </a:solidFill>
              </a:uFill>
              <a:latin typeface="Arial"/>
            </a:endParaRPr>
          </a:p>
          <a:p>
            <a:pPr lvl="5" marL="2592000" indent="-216000">
              <a:buClr>
                <a:srgbClr val="050505"/>
              </a:buClr>
              <a:buSzPct val="25000"/>
              <a:buFont typeface="Wingdings" charset="2"/>
              <a:buChar char=""/>
            </a:pPr>
            <a:r>
              <a:rPr b="0" lang="en-US" sz="2000" spc="-1" strike="noStrike">
                <a:solidFill>
                  <a:srgbClr val="050505"/>
                </a:solidFill>
                <a:uFill>
                  <a:solidFill>
                    <a:srgbClr val="ffffff"/>
                  </a:solidFill>
                </a:uFill>
                <a:latin typeface="Arial"/>
              </a:rPr>
              <a:t>第六大纲级别</a:t>
            </a:r>
            <a:endParaRPr b="0" lang="en-US" sz="2000" spc="-1" strike="noStrike">
              <a:solidFill>
                <a:srgbClr val="050505"/>
              </a:solidFill>
              <a:uFill>
                <a:solidFill>
                  <a:srgbClr val="ffffff"/>
                </a:solidFill>
              </a:uFill>
              <a:latin typeface="Arial"/>
            </a:endParaRPr>
          </a:p>
          <a:p>
            <a:pPr lvl="6" marL="3024000" indent="-216000">
              <a:buClr>
                <a:srgbClr val="050505"/>
              </a:buClr>
              <a:buSzPct val="25000"/>
              <a:buFont typeface="Wingdings" charset="2"/>
              <a:buChar char=""/>
            </a:pPr>
            <a:r>
              <a:rPr b="0" lang="en-US" sz="2000" spc="-1" strike="noStrike">
                <a:solidFill>
                  <a:srgbClr val="050505"/>
                </a:solidFill>
                <a:uFill>
                  <a:solidFill>
                    <a:srgbClr val="ffffff"/>
                  </a:solidFill>
                </a:uFill>
                <a:latin typeface="Arial"/>
              </a:rPr>
              <a:t>第七大纲级别</a:t>
            </a:r>
            <a:endParaRPr b="0" lang="en-US" sz="2000" spc="-1" strike="noStrike">
              <a:solidFill>
                <a:srgbClr val="050505"/>
              </a:solidFill>
              <a:uFill>
                <a:solidFill>
                  <a:srgbClr val="ffffff"/>
                </a:solidFill>
              </a:uFill>
              <a:latin typeface="Arial"/>
            </a:endParaRPr>
          </a:p>
        </p:txBody>
      </p:sp>
      <p:sp>
        <p:nvSpPr>
          <p:cNvPr id="42" name="PlaceHolder 3"/>
          <p:cNvSpPr>
            <a:spLocks noGrp="1"/>
          </p:cNvSpPr>
          <p:nvPr>
            <p:ph type="dt"/>
          </p:nvPr>
        </p:nvSpPr>
        <p:spPr>
          <a:xfrm>
            <a:off x="1584000" y="6886440"/>
            <a:ext cx="2348280" cy="520920"/>
          </a:xfrm>
          <a:prstGeom prst="rect">
            <a:avLst/>
          </a:prstGeom>
        </p:spPr>
        <p:txBody>
          <a:bodyPr lIns="0" rIns="0" tIns="0" bIns="0"/>
          <a:p>
            <a:r>
              <a:rPr b="0" lang="en-US" sz="1400" spc="-1" strike="noStrike">
                <a:solidFill>
                  <a:srgbClr val="000000"/>
                </a:solidFill>
                <a:uFill>
                  <a:solidFill>
                    <a:srgbClr val="ffffff"/>
                  </a:solidFill>
                </a:uFill>
                <a:latin typeface="Arial"/>
              </a:rPr>
              <a:t>&lt;日期/时间&gt;</a:t>
            </a:r>
            <a:endParaRPr b="0"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987000" y="6886440"/>
            <a:ext cx="3195000" cy="520920"/>
          </a:xfrm>
          <a:prstGeom prst="rect">
            <a:avLst/>
          </a:prstGeom>
        </p:spPr>
        <p:txBody>
          <a:bodyPr lIns="0" rIns="0" tIns="0" bIns="0"/>
          <a:p>
            <a:pPr algn="r"/>
            <a:r>
              <a:rPr b="0" lang="en-US" sz="1400" spc="-1" strike="noStrike">
                <a:solidFill>
                  <a:srgbClr val="000000"/>
                </a:solidFill>
                <a:uFill>
                  <a:solidFill>
                    <a:srgbClr val="ffffff"/>
                  </a:solidFill>
                </a:uFill>
                <a:latin typeface="Arial"/>
              </a:rPr>
              <a:t>&lt;页脚&gt;</a:t>
            </a:r>
            <a:endParaRPr b="0" lang="en-US"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7227000" y="6886440"/>
            <a:ext cx="2348280" cy="520920"/>
          </a:xfrm>
          <a:prstGeom prst="rect">
            <a:avLst/>
          </a:prstGeom>
        </p:spPr>
        <p:txBody>
          <a:bodyPr lIns="0" rIns="0" tIns="0" bIns="0"/>
          <a:p>
            <a:pPr algn="r"/>
            <a:fld id="{74869269-6507-4538-90B8-3FC79FF86977}" type="slidenum">
              <a:rPr b="0" lang="en-US" sz="1400" spc="-1" strike="noStrike">
                <a:solidFill>
                  <a:srgbClr val="000000"/>
                </a:solidFill>
                <a:uFill>
                  <a:solidFill>
                    <a:srgbClr val="ffffff"/>
                  </a:solidFill>
                </a:uFill>
                <a:latin typeface="Arial"/>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1452240"/>
            <a:ext cx="9071640" cy="47707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
</a:t>
            </a:r>
            <a:r>
              <a:rPr b="0" lang="en-US" sz="4400" spc="-1" strike="noStrike">
                <a:solidFill>
                  <a:srgbClr val="050505"/>
                </a:solidFill>
                <a:uFill>
                  <a:solidFill>
                    <a:srgbClr val="ffffff"/>
                  </a:solidFill>
                </a:uFill>
                <a:latin typeface="Times New Roman"/>
              </a:rPr>
              <a:t>
</a:t>
            </a:r>
            <a:r>
              <a:rPr b="0" lang="en-US" sz="4400" spc="-1" strike="noStrike">
                <a:solidFill>
                  <a:srgbClr val="050505"/>
                </a:solidFill>
                <a:uFill>
                  <a:solidFill>
                    <a:srgbClr val="ffffff"/>
                  </a:solidFill>
                </a:uFill>
                <a:latin typeface="Times New Roman"/>
              </a:rPr>
              <a:t>超负载带宽承诺下数据中心网络的定价问题（</a:t>
            </a:r>
            <a:r>
              <a:rPr b="0" lang="en-US" sz="4400" spc="-1" strike="noStrike">
                <a:solidFill>
                  <a:srgbClr val="050505"/>
                </a:solidFill>
                <a:uFill>
                  <a:solidFill>
                    <a:srgbClr val="ffffff"/>
                  </a:solidFill>
                </a:uFill>
                <a:latin typeface="Times New Roman"/>
              </a:rPr>
              <a:t>Pricing Intra-Datacenter Networks with Over-Commited Bandwidth Guarantee</a:t>
            </a:r>
            <a:r>
              <a:rPr b="0" lang="en-US" sz="4400" spc="-1" strike="noStrike">
                <a:solidFill>
                  <a:srgbClr val="050505"/>
                </a:solidFill>
                <a:uFill>
                  <a:solidFill>
                    <a:srgbClr val="ffffff"/>
                  </a:solidFill>
                </a:uFill>
                <a:latin typeface="Times New Roman"/>
              </a:rPr>
              <a:t>）</a:t>
            </a:r>
            <a:endParaRPr b="0" lang="en-US" sz="4400" spc="-1" strike="noStrike">
              <a:solidFill>
                <a:srgbClr val="050505"/>
              </a:solidFill>
              <a:uFill>
                <a:solidFill>
                  <a:srgbClr val="ffffff"/>
                </a:solidFill>
              </a:uFill>
              <a:latin typeface="Times New Roman"/>
            </a:endParaRPr>
          </a:p>
        </p:txBody>
      </p:sp>
      <p:sp>
        <p:nvSpPr>
          <p:cNvPr id="80" name="TextShape 2"/>
          <p:cNvSpPr txBox="1"/>
          <p:nvPr/>
        </p:nvSpPr>
        <p:spPr>
          <a:xfrm>
            <a:off x="504360" y="2592000"/>
            <a:ext cx="9071640" cy="4384440"/>
          </a:xfrm>
          <a:prstGeom prst="rect">
            <a:avLst/>
          </a:prstGeom>
          <a:noFill/>
          <a:ln>
            <a:noFill/>
          </a:ln>
        </p:spPr>
        <p:txBody>
          <a:bodyPr lIns="0" rIns="0" tIns="0" bIns="0" anchor="ctr"/>
          <a:p>
            <a:pPr algn="ctr"/>
            <a:r>
              <a:rPr b="0" lang="en-US" sz="3200" spc="-1" strike="noStrike">
                <a:solidFill>
                  <a:srgbClr val="000000"/>
                </a:solidFill>
                <a:uFill>
                  <a:solidFill>
                    <a:srgbClr val="ffffff"/>
                  </a:solidFill>
                </a:uFill>
                <a:latin typeface="Times New Roman"/>
              </a:rPr>
              <a:t>演讲人：国光</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imes New Roman"/>
              </a:rPr>
              <a:t>存储 张大年</a:t>
            </a:r>
            <a:endParaRPr b="0" lang="en-US" sz="3200" spc="-1" strike="noStrike">
              <a:solidFill>
                <a:srgbClr val="000000"/>
              </a:solidFill>
              <a:uFill>
                <a:solidFill>
                  <a:srgbClr val="ffffff"/>
                </a:solidFill>
              </a:uFill>
              <a:latin typeface="Times New Roman"/>
            </a:endParaRPr>
          </a:p>
          <a:p>
            <a:pPr algn="ctr"/>
            <a:r>
              <a:rPr b="0" lang="en-US" sz="3200" spc="-1" strike="noStrike">
                <a:solidFill>
                  <a:srgbClr val="000000"/>
                </a:solidFill>
                <a:uFill>
                  <a:solidFill>
                    <a:srgbClr val="ffffff"/>
                  </a:solidFill>
                </a:uFill>
                <a:latin typeface="Times New Roman"/>
              </a:rPr>
              <a:t>成员：计算机院</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imes New Roman"/>
              </a:rPr>
              <a:t>网络 郑展</a:t>
            </a:r>
            <a:endParaRPr b="0" lang="en-US" sz="3200" spc="-1" strike="noStrike">
              <a:solidFill>
                <a:srgbClr val="000000"/>
              </a:solidFill>
              <a:uFill>
                <a:solidFill>
                  <a:srgbClr val="ffffff"/>
                </a:solidFill>
              </a:uFill>
              <a:latin typeface="Times New Roman"/>
            </a:endParaRPr>
          </a:p>
          <a:p>
            <a:pPr algn="ctr"/>
            <a:r>
              <a:rPr b="0" lang="en-US" sz="3200" spc="-1" strike="noStrike">
                <a:solidFill>
                  <a:srgbClr val="000000"/>
                </a:solidFill>
                <a:uFill>
                  <a:solidFill>
                    <a:srgbClr val="ffffff"/>
                  </a:solidFill>
                </a:uFill>
                <a:latin typeface="Times New Roman"/>
              </a:rPr>
              <a:t>计算机院</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imes New Roman"/>
              </a:rPr>
              <a:t>网络 胡元良</a:t>
            </a:r>
            <a:endParaRPr b="0" lang="en-US" sz="3200" spc="-1" strike="noStrike">
              <a:solidFill>
                <a:srgbClr val="000000"/>
              </a:solidFill>
              <a:uFill>
                <a:solidFill>
                  <a:srgbClr val="ffffff"/>
                </a:solidFill>
              </a:uFill>
              <a:latin typeface="Times New Roman"/>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传输失败率计算</a:t>
            </a:r>
            <a:endParaRPr b="0" lang="en-US" sz="4400" spc="-1" strike="noStrike">
              <a:solidFill>
                <a:srgbClr val="050505"/>
              </a:solidFill>
              <a:uFill>
                <a:solidFill>
                  <a:srgbClr val="ffffff"/>
                </a:solidFill>
              </a:uFill>
              <a:latin typeface="Times New Roman"/>
            </a:endParaRPr>
          </a:p>
        </p:txBody>
      </p:sp>
      <p:pic>
        <p:nvPicPr>
          <p:cNvPr id="126" name="" descr=""/>
          <p:cNvPicPr/>
          <p:nvPr/>
        </p:nvPicPr>
        <p:blipFill>
          <a:blip r:embed="rId1"/>
          <a:stretch/>
        </p:blipFill>
        <p:spPr>
          <a:xfrm>
            <a:off x="3949920" y="1621440"/>
            <a:ext cx="5875200" cy="5794560"/>
          </a:xfrm>
          <a:prstGeom prst="rect">
            <a:avLst/>
          </a:prstGeom>
          <a:ln>
            <a:noFill/>
          </a:ln>
        </p:spPr>
      </p:pic>
      <p:sp>
        <p:nvSpPr>
          <p:cNvPr id="127" name="Line 2"/>
          <p:cNvSpPr/>
          <p:nvPr/>
        </p:nvSpPr>
        <p:spPr>
          <a:xfrm flipH="1" flipV="1">
            <a:off x="3384000" y="1536120"/>
            <a:ext cx="2880000" cy="85320"/>
          </a:xfrm>
          <a:prstGeom prst="line">
            <a:avLst/>
          </a:prstGeom>
          <a:ln>
            <a:solidFill>
              <a:srgbClr val="ff3333"/>
            </a:solidFill>
            <a:tailEnd len="med" type="triangle" w="med"/>
          </a:ln>
        </p:spPr>
        <p:style>
          <a:lnRef idx="0"/>
          <a:fillRef idx="0"/>
          <a:effectRef idx="0"/>
          <a:fontRef idx="minor"/>
        </p:style>
      </p:sp>
      <p:sp>
        <p:nvSpPr>
          <p:cNvPr id="128" name="TextShape 3"/>
          <p:cNvSpPr txBox="1"/>
          <p:nvPr/>
        </p:nvSpPr>
        <p:spPr>
          <a:xfrm>
            <a:off x="1224000" y="1224000"/>
            <a:ext cx="2160000" cy="7671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n</a:t>
            </a:r>
            <a:r>
              <a:rPr b="0" lang="en-US" sz="1800" spc="-1" strike="noStrike">
                <a:solidFill>
                  <a:srgbClr val="000000"/>
                </a:solidFill>
                <a:uFill>
                  <a:solidFill>
                    <a:srgbClr val="ffffff"/>
                  </a:solidFill>
                </a:uFill>
                <a:latin typeface="Arial"/>
              </a:rPr>
              <a:t>个</a:t>
            </a:r>
            <a:r>
              <a:rPr b="0" lang="en-US" sz="1800" spc="-1" strike="noStrike">
                <a:solidFill>
                  <a:srgbClr val="000000"/>
                </a:solidFill>
                <a:uFill>
                  <a:solidFill>
                    <a:srgbClr val="ffffff"/>
                  </a:solidFill>
                </a:uFill>
                <a:latin typeface="Arial"/>
              </a:rPr>
              <a:t>vm</a:t>
            </a:r>
            <a:r>
              <a:rPr b="0" lang="en-US" sz="1800" spc="-1" strike="noStrike">
                <a:solidFill>
                  <a:srgbClr val="000000"/>
                </a:solidFill>
                <a:uFill>
                  <a:solidFill>
                    <a:srgbClr val="ffffff"/>
                  </a:solidFill>
                </a:uFill>
                <a:latin typeface="Arial"/>
              </a:rPr>
              <a:t>的带宽独立同分布</a:t>
            </a:r>
            <a:endParaRPr b="0" lang="en-US" sz="1800" spc="-1" strike="noStrike">
              <a:solidFill>
                <a:srgbClr val="000000"/>
              </a:solidFill>
              <a:uFill>
                <a:solidFill>
                  <a:srgbClr val="ffffff"/>
                </a:solidFill>
              </a:uFill>
              <a:latin typeface="Arial"/>
            </a:endParaRPr>
          </a:p>
        </p:txBody>
      </p:sp>
      <p:sp>
        <p:nvSpPr>
          <p:cNvPr id="129" name="Line 4"/>
          <p:cNvSpPr/>
          <p:nvPr/>
        </p:nvSpPr>
        <p:spPr>
          <a:xfrm flipH="1" flipV="1">
            <a:off x="3168000" y="2808000"/>
            <a:ext cx="1080000" cy="432000"/>
          </a:xfrm>
          <a:prstGeom prst="line">
            <a:avLst/>
          </a:prstGeom>
          <a:ln>
            <a:solidFill>
              <a:srgbClr val="ff3333"/>
            </a:solidFill>
            <a:tailEnd len="med" type="triangle" w="med"/>
          </a:ln>
        </p:spPr>
        <p:style>
          <a:lnRef idx="0"/>
          <a:fillRef idx="0"/>
          <a:effectRef idx="0"/>
          <a:fontRef idx="minor"/>
        </p:style>
      </p:sp>
      <p:sp>
        <p:nvSpPr>
          <p:cNvPr id="130" name="TextShape 5"/>
          <p:cNvSpPr txBox="1"/>
          <p:nvPr/>
        </p:nvSpPr>
        <p:spPr>
          <a:xfrm>
            <a:off x="1296000" y="2376000"/>
            <a:ext cx="1872000" cy="17823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x</a:t>
            </a:r>
            <a:r>
              <a:rPr b="0" lang="en-US" sz="1800" spc="-1" strike="noStrike">
                <a:solidFill>
                  <a:srgbClr val="000000"/>
                </a:solidFill>
                <a:uFill>
                  <a:solidFill>
                    <a:srgbClr val="ffffff"/>
                  </a:solidFill>
                </a:uFill>
                <a:latin typeface="Arial"/>
              </a:rPr>
              <a:t>代表实际带宽，这个函数证明每个</a:t>
            </a:r>
            <a:r>
              <a:rPr b="0" lang="en-US" sz="1800" spc="-1" strike="noStrike">
                <a:solidFill>
                  <a:srgbClr val="000000"/>
                </a:solidFill>
                <a:uFill>
                  <a:solidFill>
                    <a:srgbClr val="ffffff"/>
                  </a:solidFill>
                </a:uFill>
                <a:latin typeface="Arial"/>
              </a:rPr>
              <a:t>vm</a:t>
            </a:r>
            <a:r>
              <a:rPr b="0" lang="en-US" sz="1800" spc="-1" strike="noStrike">
                <a:solidFill>
                  <a:srgbClr val="000000"/>
                </a:solidFill>
                <a:uFill>
                  <a:solidFill>
                    <a:srgbClr val="ffffff"/>
                  </a:solidFill>
                </a:uFill>
                <a:latin typeface="Arial"/>
              </a:rPr>
              <a:t>产生大的宽带的可能呈指数下降。</a:t>
            </a:r>
            <a:endParaRPr b="0" lang="en-US" sz="1800" spc="-1" strike="noStrike">
              <a:solidFill>
                <a:srgbClr val="000000"/>
              </a:solidFill>
              <a:uFill>
                <a:solidFill>
                  <a:srgbClr val="ffffff"/>
                </a:solidFill>
              </a:uFill>
              <a:latin typeface="Arial"/>
            </a:endParaRPr>
          </a:p>
        </p:txBody>
      </p:sp>
      <p:sp>
        <p:nvSpPr>
          <p:cNvPr id="131" name="Line 6"/>
          <p:cNvSpPr/>
          <p:nvPr/>
        </p:nvSpPr>
        <p:spPr>
          <a:xfrm flipH="1" flipV="1">
            <a:off x="3168000" y="6336000"/>
            <a:ext cx="1872000" cy="792000"/>
          </a:xfrm>
          <a:prstGeom prst="line">
            <a:avLst/>
          </a:prstGeom>
          <a:ln>
            <a:solidFill>
              <a:srgbClr val="ff3333"/>
            </a:solidFill>
            <a:tailEnd len="med" type="triangle" w="med"/>
          </a:ln>
        </p:spPr>
        <p:style>
          <a:lnRef idx="0"/>
          <a:fillRef idx="0"/>
          <a:effectRef idx="0"/>
          <a:fontRef idx="minor"/>
        </p:style>
      </p:sp>
      <p:sp>
        <p:nvSpPr>
          <p:cNvPr id="132" name="TextShape 7"/>
          <p:cNvSpPr txBox="1"/>
          <p:nvPr/>
        </p:nvSpPr>
        <p:spPr>
          <a:xfrm>
            <a:off x="1368000" y="5979240"/>
            <a:ext cx="1944000" cy="11055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n</a:t>
            </a:r>
            <a:r>
              <a:rPr b="0" lang="en-US" sz="1800" spc="-1" strike="noStrike">
                <a:solidFill>
                  <a:srgbClr val="000000"/>
                </a:solidFill>
                <a:uFill>
                  <a:solidFill>
                    <a:srgbClr val="ffffff"/>
                  </a:solidFill>
                </a:uFill>
                <a:latin typeface="Arial"/>
              </a:rPr>
              <a:t>个</a:t>
            </a:r>
            <a:r>
              <a:rPr b="0" lang="en-US" sz="1800" spc="-1" strike="noStrike">
                <a:solidFill>
                  <a:srgbClr val="000000"/>
                </a:solidFill>
                <a:uFill>
                  <a:solidFill>
                    <a:srgbClr val="ffffff"/>
                  </a:solidFill>
                </a:uFill>
                <a:latin typeface="Arial"/>
              </a:rPr>
              <a:t>vm</a:t>
            </a:r>
            <a:r>
              <a:rPr b="0" lang="en-US" sz="1800" spc="-1" strike="noStrike">
                <a:solidFill>
                  <a:srgbClr val="000000"/>
                </a:solidFill>
                <a:uFill>
                  <a:solidFill>
                    <a:srgbClr val="ffffff"/>
                  </a:solidFill>
                </a:uFill>
                <a:latin typeface="Arial"/>
              </a:rPr>
              <a:t>带宽和大于物理带宽的概率</a:t>
            </a:r>
            <a:endParaRPr b="0" lang="en-US" sz="1800" spc="-1" strike="noStrike">
              <a:solidFill>
                <a:srgbClr val="000000"/>
              </a:solidFill>
              <a:uFill>
                <a:solidFill>
                  <a:srgbClr val="ffffff"/>
                </a:solidFill>
              </a:uFill>
              <a:latin typeface="Arial"/>
            </a:endParaRPr>
          </a:p>
        </p:txBody>
      </p:sp>
      <p:sp>
        <p:nvSpPr>
          <p:cNvPr id="133" name="Line 8"/>
          <p:cNvSpPr/>
          <p:nvPr/>
        </p:nvSpPr>
        <p:spPr>
          <a:xfrm flipH="1" flipV="1">
            <a:off x="3528000" y="4968000"/>
            <a:ext cx="3600000" cy="72000"/>
          </a:xfrm>
          <a:prstGeom prst="line">
            <a:avLst/>
          </a:prstGeom>
          <a:ln>
            <a:solidFill>
              <a:srgbClr val="ff3333"/>
            </a:solidFill>
            <a:tailEnd len="med" type="triangle" w="med"/>
          </a:ln>
        </p:spPr>
        <p:style>
          <a:lnRef idx="0"/>
          <a:fillRef idx="0"/>
          <a:effectRef idx="0"/>
          <a:fontRef idx="minor"/>
        </p:style>
      </p:sp>
      <p:sp>
        <p:nvSpPr>
          <p:cNvPr id="134" name="TextShape 9"/>
          <p:cNvSpPr txBox="1"/>
          <p:nvPr/>
        </p:nvSpPr>
        <p:spPr>
          <a:xfrm>
            <a:off x="1296000" y="4608000"/>
            <a:ext cx="2160000" cy="11055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n</a:t>
            </a:r>
            <a:r>
              <a:rPr b="0" lang="en-US" sz="1800" spc="-1" strike="noStrike">
                <a:solidFill>
                  <a:srgbClr val="000000"/>
                </a:solidFill>
                <a:uFill>
                  <a:solidFill>
                    <a:srgbClr val="ffffff"/>
                  </a:solidFill>
                </a:uFill>
                <a:latin typeface="Arial"/>
              </a:rPr>
              <a:t>个</a:t>
            </a:r>
            <a:r>
              <a:rPr b="0" lang="en-US" sz="1800" spc="-1" strike="noStrike">
                <a:solidFill>
                  <a:srgbClr val="000000"/>
                </a:solidFill>
                <a:uFill>
                  <a:solidFill>
                    <a:srgbClr val="ffffff"/>
                  </a:solidFill>
                </a:uFill>
                <a:latin typeface="Arial"/>
              </a:rPr>
              <a:t>vm</a:t>
            </a:r>
            <a:r>
              <a:rPr b="0" lang="en-US" sz="1800" spc="-1" strike="noStrike">
                <a:solidFill>
                  <a:srgbClr val="000000"/>
                </a:solidFill>
                <a:uFill>
                  <a:solidFill>
                    <a:srgbClr val="ffffff"/>
                  </a:solidFill>
                </a:uFill>
                <a:latin typeface="Arial"/>
              </a:rPr>
              <a:t>带宽和大于</a:t>
            </a:r>
            <a:r>
              <a:rPr b="0" lang="en-US" sz="1800" spc="-1" strike="noStrike">
                <a:solidFill>
                  <a:srgbClr val="000000"/>
                </a:solidFill>
                <a:uFill>
                  <a:solidFill>
                    <a:srgbClr val="ffffff"/>
                  </a:solidFill>
                </a:uFill>
                <a:latin typeface="Arial"/>
              </a:rPr>
              <a:t>server</a:t>
            </a:r>
            <a:r>
              <a:rPr b="0" lang="en-US" sz="1800" spc="-1" strike="noStrike">
                <a:solidFill>
                  <a:srgbClr val="000000"/>
                </a:solidFill>
                <a:uFill>
                  <a:solidFill>
                    <a:srgbClr val="ffffff"/>
                  </a:solidFill>
                </a:uFill>
                <a:latin typeface="Arial"/>
              </a:rPr>
              <a:t>物理带宽，那么传输失败</a:t>
            </a: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 descr=""/>
          <p:cNvPicPr/>
          <p:nvPr/>
        </p:nvPicPr>
        <p:blipFill>
          <a:blip r:embed="rId1"/>
          <a:stretch/>
        </p:blipFill>
        <p:spPr>
          <a:xfrm>
            <a:off x="-72000" y="855000"/>
            <a:ext cx="10266120" cy="571068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承诺满足率</a:t>
            </a:r>
            <a:r>
              <a:rPr b="0" lang="en-US" sz="4400" spc="-1" strike="noStrike">
                <a:solidFill>
                  <a:srgbClr val="050505"/>
                </a:solidFill>
                <a:uFill>
                  <a:solidFill>
                    <a:srgbClr val="ffffff"/>
                  </a:solidFill>
                </a:uFill>
                <a:latin typeface="Times New Roman"/>
              </a:rPr>
              <a:t>guarantee fulfillment</a:t>
            </a:r>
            <a:endParaRPr b="0" lang="en-US" sz="4400" spc="-1" strike="noStrike">
              <a:solidFill>
                <a:srgbClr val="050505"/>
              </a:solidFill>
              <a:uFill>
                <a:solidFill>
                  <a:srgbClr val="ffffff"/>
                </a:solidFill>
              </a:uFill>
              <a:latin typeface="Times New Roman"/>
            </a:endParaRPr>
          </a:p>
        </p:txBody>
      </p:sp>
      <p:pic>
        <p:nvPicPr>
          <p:cNvPr id="137" name="" descr=""/>
          <p:cNvPicPr/>
          <p:nvPr/>
        </p:nvPicPr>
        <p:blipFill>
          <a:blip r:embed="rId1"/>
          <a:stretch/>
        </p:blipFill>
        <p:spPr>
          <a:xfrm>
            <a:off x="2376000" y="2216160"/>
            <a:ext cx="1713600" cy="951840"/>
          </a:xfrm>
          <a:prstGeom prst="rect">
            <a:avLst/>
          </a:prstGeom>
          <a:ln>
            <a:noFill/>
          </a:ln>
        </p:spPr>
      </p:pic>
      <p:sp>
        <p:nvSpPr>
          <p:cNvPr id="138" name="TextShape 2"/>
          <p:cNvSpPr txBox="1"/>
          <p:nvPr/>
        </p:nvSpPr>
        <p:spPr>
          <a:xfrm>
            <a:off x="1872000" y="3600000"/>
            <a:ext cx="6552000" cy="2120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参数作用：</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1.</a:t>
            </a:r>
            <a:r>
              <a:rPr b="0" lang="en-US" sz="1800" spc="-1" strike="noStrike">
                <a:solidFill>
                  <a:srgbClr val="000000"/>
                </a:solidFill>
                <a:uFill>
                  <a:solidFill>
                    <a:srgbClr val="ffffff"/>
                  </a:solidFill>
                </a:uFill>
                <a:latin typeface="Arial"/>
              </a:rPr>
              <a:t>提供一种性能参数来实现超负荷</a:t>
            </a:r>
            <a:r>
              <a:rPr b="0" lang="en-US" sz="1800" spc="-1" strike="noStrike">
                <a:solidFill>
                  <a:srgbClr val="000000"/>
                </a:solidFill>
                <a:uFill>
                  <a:solidFill>
                    <a:srgbClr val="ffffff"/>
                  </a:solidFill>
                </a:uFill>
                <a:latin typeface="Arial"/>
              </a:rPr>
              <a:t>over commitment</a:t>
            </a:r>
            <a:r>
              <a:rPr b="0" lang="en-US" sz="1800" spc="-1" strike="noStrike">
                <a:solidFill>
                  <a:srgbClr val="000000"/>
                </a:solidFill>
                <a:uFill>
                  <a:solidFill>
                    <a:srgbClr val="ffffff"/>
                  </a:solidFill>
                </a:uFill>
                <a:latin typeface="Arial"/>
              </a:rPr>
              <a:t>下的带宽共享。</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2.</a:t>
            </a:r>
            <a:r>
              <a:rPr b="0" lang="en-US" sz="1800" spc="-1" strike="noStrike">
                <a:solidFill>
                  <a:srgbClr val="000000"/>
                </a:solidFill>
                <a:uFill>
                  <a:solidFill>
                    <a:srgbClr val="ffffff"/>
                  </a:solidFill>
                </a:uFill>
                <a:latin typeface="Arial"/>
              </a:rPr>
              <a:t>作为收费定价的指标。因为</a:t>
            </a:r>
            <a:r>
              <a:rPr b="0" lang="en-US" sz="1800" spc="-1" strike="noStrike">
                <a:solidFill>
                  <a:srgbClr val="000000"/>
                </a:solidFill>
                <a:uFill>
                  <a:solidFill>
                    <a:srgbClr val="ffffff"/>
                  </a:solidFill>
                </a:uFill>
                <a:latin typeface="Arial"/>
              </a:rPr>
              <a:t>F*B</a:t>
            </a:r>
            <a:r>
              <a:rPr b="0" lang="en-US" sz="1800" spc="-1" strike="noStrike">
                <a:solidFill>
                  <a:srgbClr val="000000"/>
                </a:solidFill>
                <a:uFill>
                  <a:solidFill>
                    <a:srgbClr val="ffffff"/>
                  </a:solidFill>
                </a:uFill>
                <a:latin typeface="Arial"/>
              </a:rPr>
              <a:t>代表租户实际使用的带宽。</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139" name="TextShape 3"/>
          <p:cNvSpPr txBox="1"/>
          <p:nvPr/>
        </p:nvSpPr>
        <p:spPr>
          <a:xfrm>
            <a:off x="5112000" y="1872000"/>
            <a:ext cx="3816000" cy="7671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后面介绍的</a:t>
            </a:r>
            <a:r>
              <a:rPr b="0" lang="en-US" sz="1800" spc="-1" strike="noStrike">
                <a:solidFill>
                  <a:srgbClr val="000000"/>
                </a:solidFill>
                <a:uFill>
                  <a:solidFill>
                    <a:srgbClr val="ffffff"/>
                  </a:solidFill>
                </a:uFill>
                <a:latin typeface="Arial"/>
              </a:rPr>
              <a:t>softbw</a:t>
            </a:r>
            <a:r>
              <a:rPr b="0" lang="en-US" sz="1800" spc="-1" strike="noStrike">
                <a:solidFill>
                  <a:srgbClr val="000000"/>
                </a:solidFill>
                <a:uFill>
                  <a:solidFill>
                    <a:srgbClr val="ffffff"/>
                  </a:solidFill>
                </a:uFill>
                <a:latin typeface="Arial"/>
              </a:rPr>
              <a:t>对不同虚拟机主要统计的参数，很重要</a:t>
            </a:r>
            <a:endParaRPr b="0" lang="en-U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088000" y="250920"/>
            <a:ext cx="6480000" cy="82944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Fulfillment</a:t>
            </a:r>
            <a:r>
              <a:rPr b="0" lang="en-US" sz="4400" spc="-1" strike="noStrike">
                <a:solidFill>
                  <a:srgbClr val="050505"/>
                </a:solidFill>
                <a:uFill>
                  <a:solidFill>
                    <a:srgbClr val="ffffff"/>
                  </a:solidFill>
                </a:uFill>
                <a:latin typeface="Times New Roman"/>
              </a:rPr>
              <a:t>用来分配带宽</a:t>
            </a:r>
            <a:endParaRPr b="0" lang="en-US" sz="4400" spc="-1" strike="noStrike">
              <a:solidFill>
                <a:srgbClr val="050505"/>
              </a:solidFill>
              <a:uFill>
                <a:solidFill>
                  <a:srgbClr val="ffffff"/>
                </a:solidFill>
              </a:uFill>
              <a:latin typeface="Times New Roman"/>
            </a:endParaRPr>
          </a:p>
        </p:txBody>
      </p:sp>
      <p:sp>
        <p:nvSpPr>
          <p:cNvPr id="141" name="TextShape 2"/>
          <p:cNvSpPr txBox="1"/>
          <p:nvPr/>
        </p:nvSpPr>
        <p:spPr>
          <a:xfrm>
            <a:off x="2268000" y="1224000"/>
            <a:ext cx="6084000" cy="295200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当带宽充足时，保证任意两个虚拟机，他们的</a:t>
            </a:r>
            <a:r>
              <a:rPr b="0" lang="en-US" sz="3200" spc="-1" strike="noStrike">
                <a:solidFill>
                  <a:srgbClr val="050505"/>
                </a:solidFill>
                <a:uFill>
                  <a:solidFill>
                    <a:srgbClr val="ffffff"/>
                  </a:solidFill>
                </a:uFill>
                <a:latin typeface="Arial"/>
              </a:rPr>
              <a:t>FX=FY&gt;1</a:t>
            </a:r>
            <a:r>
              <a:rPr b="0" lang="en-US" sz="3200" spc="-1" strike="noStrike">
                <a:solidFill>
                  <a:srgbClr val="050505"/>
                </a:solidFill>
                <a:uFill>
                  <a:solidFill>
                    <a:srgbClr val="ffffff"/>
                  </a:solidFill>
                </a:uFill>
                <a:latin typeface="Arial"/>
              </a:rPr>
              <a:t>，对剩余带宽公平共享。</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当带宽超负荷时，保证任意两个虚拟机，</a:t>
            </a:r>
            <a:r>
              <a:rPr b="0" lang="en-US" sz="3200" spc="-1" strike="noStrike">
                <a:solidFill>
                  <a:srgbClr val="050505"/>
                </a:solidFill>
                <a:uFill>
                  <a:solidFill>
                    <a:srgbClr val="ffffff"/>
                  </a:solidFill>
                </a:uFill>
                <a:latin typeface="Arial"/>
              </a:rPr>
              <a:t>rx:ry=BX:BY</a:t>
            </a:r>
            <a:r>
              <a:rPr b="0" lang="en-US" sz="3200" spc="-1" strike="noStrike">
                <a:solidFill>
                  <a:srgbClr val="050505"/>
                </a:solidFill>
                <a:uFill>
                  <a:solidFill>
                    <a:srgbClr val="ffffff"/>
                  </a:solidFill>
                </a:uFill>
                <a:latin typeface="Arial"/>
              </a:rPr>
              <a:t>。最坏情况，多个虚拟机同时联网，在</a:t>
            </a:r>
            <a:r>
              <a:rPr b="0" lang="en-US" sz="3200" spc="-1" strike="noStrike">
                <a:solidFill>
                  <a:srgbClr val="050505"/>
                </a:solidFill>
                <a:uFill>
                  <a:solidFill>
                    <a:srgbClr val="ffffff"/>
                  </a:solidFill>
                </a:uFill>
                <a:latin typeface="Arial"/>
              </a:rPr>
              <a:t>&amp; over commitment</a:t>
            </a:r>
            <a:r>
              <a:rPr b="0" lang="en-US" sz="3200" spc="-1" strike="noStrike">
                <a:solidFill>
                  <a:srgbClr val="050505"/>
                </a:solidFill>
                <a:uFill>
                  <a:solidFill>
                    <a:srgbClr val="ffffff"/>
                  </a:solidFill>
                </a:uFill>
                <a:latin typeface="Arial"/>
              </a:rPr>
              <a:t>负荷下，每个虚拟机实际带宽不小于 </a:t>
            </a:r>
            <a:r>
              <a:rPr b="0" lang="en-US" sz="3200" spc="-1" strike="noStrike">
                <a:solidFill>
                  <a:srgbClr val="050505"/>
                </a:solidFill>
                <a:uFill>
                  <a:solidFill>
                    <a:srgbClr val="ffffff"/>
                  </a:solidFill>
                </a:uFill>
                <a:latin typeface="Arial"/>
              </a:rPr>
              <a:t>BX/&amp;</a:t>
            </a:r>
            <a:r>
              <a:rPr b="0" lang="en-US" sz="3200" spc="-1" strike="noStrike">
                <a:solidFill>
                  <a:srgbClr val="050505"/>
                </a:solidFill>
                <a:uFill>
                  <a:solidFill>
                    <a:srgbClr val="ffffff"/>
                  </a:solidFill>
                </a:uFill>
                <a:latin typeface="Arial"/>
              </a:rPr>
              <a:t>。</a:t>
            </a:r>
            <a:endParaRPr b="0" lang="en-US" sz="3200" spc="-1" strike="noStrike">
              <a:solidFill>
                <a:srgbClr val="050505"/>
              </a:solidFill>
              <a:uFill>
                <a:solidFill>
                  <a:srgbClr val="ffffff"/>
                </a:solidFill>
              </a:uFill>
              <a:latin typeface="Arial"/>
            </a:endParaRPr>
          </a:p>
        </p:txBody>
      </p:sp>
      <p:sp>
        <p:nvSpPr>
          <p:cNvPr id="142" name="TextShape 3"/>
          <p:cNvSpPr txBox="1"/>
          <p:nvPr/>
        </p:nvSpPr>
        <p:spPr>
          <a:xfrm>
            <a:off x="2230200" y="5688000"/>
            <a:ext cx="6409800" cy="86400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因为</a:t>
            </a:r>
            <a:r>
              <a:rPr b="0" lang="en-US" sz="3200" spc="-1" strike="noStrike">
                <a:solidFill>
                  <a:srgbClr val="050505"/>
                </a:solidFill>
                <a:uFill>
                  <a:solidFill>
                    <a:srgbClr val="ffffff"/>
                  </a:solidFill>
                </a:uFill>
                <a:latin typeface="Arial"/>
              </a:rPr>
              <a:t>fulfillment</a:t>
            </a:r>
            <a:r>
              <a:rPr b="0" lang="en-US" sz="3200" spc="-1" strike="noStrike">
                <a:solidFill>
                  <a:srgbClr val="050505"/>
                </a:solidFill>
                <a:uFill>
                  <a:solidFill>
                    <a:srgbClr val="ffffff"/>
                  </a:solidFill>
                </a:uFill>
                <a:latin typeface="Arial"/>
              </a:rPr>
              <a:t>代表实际带宽使用量，供应商可以根据每个结算周期的</a:t>
            </a:r>
            <a:r>
              <a:rPr b="0" lang="en-US" sz="3200" spc="-1" strike="noStrike">
                <a:solidFill>
                  <a:srgbClr val="050505"/>
                </a:solidFill>
                <a:uFill>
                  <a:solidFill>
                    <a:srgbClr val="ffffff"/>
                  </a:solidFill>
                </a:uFill>
                <a:latin typeface="Arial"/>
              </a:rPr>
              <a:t>fulliment</a:t>
            </a:r>
            <a:r>
              <a:rPr b="0" lang="en-US" sz="3200" spc="-1" strike="noStrike">
                <a:solidFill>
                  <a:srgbClr val="050505"/>
                </a:solidFill>
                <a:uFill>
                  <a:solidFill>
                    <a:srgbClr val="ffffff"/>
                  </a:solidFill>
                </a:uFill>
                <a:latin typeface="Arial"/>
              </a:rPr>
              <a:t>来收费。</a:t>
            </a:r>
            <a:endParaRPr b="0" lang="en-US" sz="3200" spc="-1" strike="noStrike">
              <a:solidFill>
                <a:srgbClr val="050505"/>
              </a:solidFill>
              <a:uFill>
                <a:solidFill>
                  <a:srgbClr val="ffffff"/>
                </a:solidFill>
              </a:uFill>
              <a:latin typeface="Arial"/>
            </a:endParaRPr>
          </a:p>
        </p:txBody>
      </p:sp>
      <p:sp>
        <p:nvSpPr>
          <p:cNvPr id="143" name="TextShape 4"/>
          <p:cNvSpPr txBox="1"/>
          <p:nvPr/>
        </p:nvSpPr>
        <p:spPr>
          <a:xfrm>
            <a:off x="2232000" y="4354200"/>
            <a:ext cx="6177600" cy="82980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Fulfillment</a:t>
            </a:r>
            <a:r>
              <a:rPr b="0" lang="en-US" sz="4400" spc="-1" strike="noStrike">
                <a:solidFill>
                  <a:srgbClr val="050505"/>
                </a:solidFill>
                <a:uFill>
                  <a:solidFill>
                    <a:srgbClr val="ffffff"/>
                  </a:solidFill>
                </a:uFill>
                <a:latin typeface="Times New Roman"/>
              </a:rPr>
              <a:t>用来定价带宽</a:t>
            </a:r>
            <a:endParaRPr b="0" lang="en-US" sz="4400" spc="-1" strike="noStrike">
              <a:solidFill>
                <a:srgbClr val="050505"/>
              </a:solidFill>
              <a:uFill>
                <a:solidFill>
                  <a:srgbClr val="ffffff"/>
                </a:solidFill>
              </a:uFill>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SoftBW design</a:t>
            </a:r>
            <a:endParaRPr b="0" lang="en-US" sz="4400" spc="-1" strike="noStrike">
              <a:solidFill>
                <a:srgbClr val="050505"/>
              </a:solidFill>
              <a:uFill>
                <a:solidFill>
                  <a:srgbClr val="ffffff"/>
                </a:solidFill>
              </a:uFill>
              <a:latin typeface="Times New Roman"/>
            </a:endParaRPr>
          </a:p>
        </p:txBody>
      </p:sp>
      <p:sp>
        <p:nvSpPr>
          <p:cNvPr id="145"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是什么？在超负荷下通过调度网络包来满足带宽需求和基于实际带宽的定价的一种机制。</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设计目标：</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1.</a:t>
            </a:r>
            <a:r>
              <a:rPr b="0" lang="en-US" sz="3200" spc="-1" strike="noStrike">
                <a:solidFill>
                  <a:srgbClr val="050505"/>
                </a:solidFill>
                <a:uFill>
                  <a:solidFill>
                    <a:srgbClr val="ffffff"/>
                  </a:solidFill>
                </a:uFill>
                <a:latin typeface="Arial"/>
              </a:rPr>
              <a:t>价格性能一致性</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2.</a:t>
            </a:r>
            <a:r>
              <a:rPr b="0" lang="en-US" sz="3200" spc="-1" strike="noStrike">
                <a:solidFill>
                  <a:srgbClr val="050505"/>
                </a:solidFill>
                <a:uFill>
                  <a:solidFill>
                    <a:srgbClr val="ffffff"/>
                  </a:solidFill>
                </a:uFill>
                <a:latin typeface="Arial"/>
              </a:rPr>
              <a:t>超负荷下耐受性</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3.</a:t>
            </a:r>
            <a:r>
              <a:rPr b="0" lang="en-US" sz="3200" spc="-1" strike="noStrike">
                <a:solidFill>
                  <a:srgbClr val="050505"/>
                </a:solidFill>
                <a:uFill>
                  <a:solidFill>
                    <a:srgbClr val="ffffff"/>
                  </a:solidFill>
                </a:uFill>
                <a:latin typeface="Arial"/>
              </a:rPr>
              <a:t>短数据流友好性</a:t>
            </a:r>
            <a:endParaRPr b="0" lang="en-US" sz="3200" spc="-1" strike="noStrike">
              <a:solidFill>
                <a:srgbClr val="050505"/>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288000" y="1094400"/>
            <a:ext cx="9674280" cy="53136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Bandwidth</a:t>
            </a:r>
            <a:r>
              <a:rPr b="0" lang="en-US" sz="4400" spc="-1" strike="noStrike">
                <a:solidFill>
                  <a:srgbClr val="050505"/>
                </a:solidFill>
                <a:uFill>
                  <a:solidFill>
                    <a:srgbClr val="ffffff"/>
                  </a:solidFill>
                </a:uFill>
                <a:latin typeface="Times New Roman"/>
              </a:rPr>
              <a:t>套餐</a:t>
            </a:r>
            <a:endParaRPr b="0" lang="en-US" sz="4400" spc="-1" strike="noStrike">
              <a:solidFill>
                <a:srgbClr val="050505"/>
              </a:solidFill>
              <a:uFill>
                <a:solidFill>
                  <a:srgbClr val="ffffff"/>
                </a:solidFill>
              </a:uFill>
              <a:latin typeface="Times New Roman"/>
            </a:endParaRPr>
          </a:p>
        </p:txBody>
      </p:sp>
      <p:sp>
        <p:nvSpPr>
          <p:cNvPr id="148"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softBW</a:t>
            </a:r>
            <a:r>
              <a:rPr b="0" lang="en-US" sz="3200" spc="-1" strike="noStrike">
                <a:solidFill>
                  <a:srgbClr val="050505"/>
                </a:solidFill>
                <a:uFill>
                  <a:solidFill>
                    <a:srgbClr val="ffffff"/>
                  </a:solidFill>
                </a:uFill>
                <a:latin typeface="Arial"/>
              </a:rPr>
              <a:t>提出了多种带宽策略来满足不同用户场景需求，降低可能的传输失败和优化定价（付的多，用的好）</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严格模式：实时最小保证带宽</a:t>
            </a:r>
            <a:r>
              <a:rPr b="0" lang="en-US" sz="3200" spc="-1" strike="noStrike">
                <a:solidFill>
                  <a:srgbClr val="050505"/>
                </a:solidFill>
                <a:uFill>
                  <a:solidFill>
                    <a:srgbClr val="ffffff"/>
                  </a:solidFill>
                </a:uFill>
                <a:latin typeface="Arial"/>
              </a:rPr>
              <a:t>B</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动态模式：保证</a:t>
            </a:r>
            <a:r>
              <a:rPr b="0" lang="en-US" sz="3200" spc="-1" strike="noStrike">
                <a:solidFill>
                  <a:srgbClr val="050505"/>
                </a:solidFill>
                <a:uFill>
                  <a:solidFill>
                    <a:srgbClr val="ffffff"/>
                  </a:solidFill>
                </a:uFill>
                <a:latin typeface="Arial"/>
              </a:rPr>
              <a:t>T</a:t>
            </a:r>
            <a:r>
              <a:rPr b="0" lang="en-US" sz="3200" spc="-1" strike="noStrike">
                <a:solidFill>
                  <a:srgbClr val="050505"/>
                </a:solidFill>
                <a:uFill>
                  <a:solidFill>
                    <a:srgbClr val="ffffff"/>
                  </a:solidFill>
                </a:uFill>
                <a:latin typeface="Arial"/>
              </a:rPr>
              <a:t>时间内传输</a:t>
            </a:r>
            <a:r>
              <a:rPr b="0" lang="en-US" sz="3200" spc="-1" strike="noStrike">
                <a:solidFill>
                  <a:srgbClr val="050505"/>
                </a:solidFill>
                <a:uFill>
                  <a:solidFill>
                    <a:srgbClr val="ffffff"/>
                  </a:solidFill>
                </a:uFill>
                <a:latin typeface="Arial"/>
              </a:rPr>
              <a:t>S</a:t>
            </a:r>
            <a:r>
              <a:rPr b="0" lang="en-US" sz="3200" spc="-1" strike="noStrike">
                <a:solidFill>
                  <a:srgbClr val="050505"/>
                </a:solidFill>
                <a:uFill>
                  <a:solidFill>
                    <a:srgbClr val="ffffff"/>
                  </a:solidFill>
                </a:uFill>
                <a:latin typeface="Arial"/>
              </a:rPr>
              <a:t>信息（</a:t>
            </a:r>
            <a:r>
              <a:rPr b="0" lang="en-US" sz="3200" spc="-1" strike="noStrike">
                <a:solidFill>
                  <a:srgbClr val="050505"/>
                </a:solidFill>
                <a:uFill>
                  <a:solidFill>
                    <a:srgbClr val="ffffff"/>
                  </a:solidFill>
                </a:uFill>
                <a:latin typeface="Arial"/>
              </a:rPr>
              <a:t>S</a:t>
            </a:r>
            <a:r>
              <a:rPr b="0" lang="en-US" sz="3200" spc="-1" strike="noStrike">
                <a:solidFill>
                  <a:srgbClr val="050505"/>
                </a:solidFill>
                <a:uFill>
                  <a:solidFill>
                    <a:srgbClr val="ffffff"/>
                  </a:solidFill>
                </a:uFill>
                <a:latin typeface="Arial"/>
              </a:rPr>
              <a:t>，</a:t>
            </a:r>
            <a:r>
              <a:rPr b="0" lang="en-US" sz="3200" spc="-1" strike="noStrike">
                <a:solidFill>
                  <a:srgbClr val="050505"/>
                </a:solidFill>
                <a:uFill>
                  <a:solidFill>
                    <a:srgbClr val="ffffff"/>
                  </a:solidFill>
                </a:uFill>
                <a:latin typeface="Arial"/>
              </a:rPr>
              <a:t>T</a:t>
            </a:r>
            <a:r>
              <a:rPr b="0" lang="en-US" sz="3200" spc="-1" strike="noStrike">
                <a:solidFill>
                  <a:srgbClr val="050505"/>
                </a:solidFill>
                <a:uFill>
                  <a:solidFill>
                    <a:srgbClr val="ffffff"/>
                  </a:solidFill>
                </a:uFill>
                <a:latin typeface="Arial"/>
              </a:rPr>
              <a:t>）</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公平模式：</a:t>
            </a:r>
            <a:r>
              <a:rPr b="0" lang="en-US" sz="3200" spc="-1" strike="noStrike">
                <a:solidFill>
                  <a:srgbClr val="050505"/>
                </a:solidFill>
                <a:uFill>
                  <a:solidFill>
                    <a:srgbClr val="ffffff"/>
                  </a:solidFill>
                </a:uFill>
                <a:latin typeface="Arial"/>
              </a:rPr>
              <a:t>VM</a:t>
            </a:r>
            <a:r>
              <a:rPr b="0" lang="en-US" sz="3200" spc="-1" strike="noStrike">
                <a:solidFill>
                  <a:srgbClr val="050505"/>
                </a:solidFill>
                <a:uFill>
                  <a:solidFill>
                    <a:srgbClr val="ffffff"/>
                  </a:solidFill>
                </a:uFill>
                <a:latin typeface="Arial"/>
              </a:rPr>
              <a:t>级别公平分享（按照</a:t>
            </a:r>
            <a:r>
              <a:rPr b="0" lang="en-US" sz="3200" spc="-1" strike="noStrike">
                <a:solidFill>
                  <a:srgbClr val="050505"/>
                </a:solidFill>
                <a:uFill>
                  <a:solidFill>
                    <a:srgbClr val="ffffff"/>
                  </a:solidFill>
                </a:uFill>
                <a:latin typeface="Arial"/>
              </a:rPr>
              <a:t>fulfillment</a:t>
            </a:r>
            <a:r>
              <a:rPr b="0" lang="en-US" sz="3200" spc="-1" strike="noStrike">
                <a:solidFill>
                  <a:srgbClr val="050505"/>
                </a:solidFill>
                <a:uFill>
                  <a:solidFill>
                    <a:srgbClr val="ffffff"/>
                  </a:solidFill>
                </a:uFill>
                <a:latin typeface="Arial"/>
              </a:rPr>
              <a:t>）剩余带宽。</a:t>
            </a:r>
            <a:endParaRPr b="0" lang="en-US" sz="3200" spc="-1" strike="noStrike">
              <a:solidFill>
                <a:srgbClr val="050505"/>
              </a:solidFill>
              <a:uFill>
                <a:solidFill>
                  <a:srgbClr val="ffffff"/>
                </a:solidFill>
              </a:uFill>
              <a:latin typeface="Arial"/>
            </a:endParaRPr>
          </a:p>
        </p:txBody>
      </p:sp>
      <p:sp>
        <p:nvSpPr>
          <p:cNvPr id="149" name="Line 3"/>
          <p:cNvSpPr/>
          <p:nvPr/>
        </p:nvSpPr>
        <p:spPr>
          <a:xfrm>
            <a:off x="2016000" y="4464000"/>
            <a:ext cx="0" cy="1944000"/>
          </a:xfrm>
          <a:prstGeom prst="line">
            <a:avLst/>
          </a:prstGeom>
          <a:ln>
            <a:solidFill>
              <a:srgbClr val="000000"/>
            </a:solidFill>
            <a:tailEnd len="med" type="triangle" w="med"/>
          </a:ln>
        </p:spPr>
        <p:style>
          <a:lnRef idx="0"/>
          <a:fillRef idx="0"/>
          <a:effectRef idx="0"/>
          <a:fontRef idx="minor"/>
        </p:style>
      </p:sp>
      <p:sp>
        <p:nvSpPr>
          <p:cNvPr id="150" name="TextShape 4"/>
          <p:cNvSpPr txBox="1"/>
          <p:nvPr/>
        </p:nvSpPr>
        <p:spPr>
          <a:xfrm>
            <a:off x="2304000" y="6208200"/>
            <a:ext cx="5256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怎么实现的？动态平均值 剩余带宽</a:t>
            </a:r>
            <a:r>
              <a:rPr b="0" lang="en-US" sz="1800" spc="-1" strike="noStrike">
                <a:solidFill>
                  <a:srgbClr val="000000"/>
                </a:solidFill>
                <a:uFill>
                  <a:solidFill>
                    <a:srgbClr val="ffffff"/>
                  </a:solidFill>
                </a:uFill>
                <a:latin typeface="Arial"/>
              </a:rPr>
              <a:t>S’/</a:t>
            </a:r>
            <a:r>
              <a:rPr b="0" lang="en-US" sz="1800" spc="-1" strike="noStrike">
                <a:solidFill>
                  <a:srgbClr val="000000"/>
                </a:solidFill>
                <a:uFill>
                  <a:solidFill>
                    <a:srgbClr val="ffffff"/>
                  </a:solidFill>
                </a:uFill>
                <a:latin typeface="Arial"/>
              </a:rPr>
              <a:t>剩余时间</a:t>
            </a:r>
            <a:r>
              <a:rPr b="0" lang="en-US" sz="1800" spc="-1" strike="noStrike">
                <a:solidFill>
                  <a:srgbClr val="000000"/>
                </a:solidFill>
                <a:uFill>
                  <a:solidFill>
                    <a:srgbClr val="ffffff"/>
                  </a:solidFill>
                </a:uFill>
                <a:latin typeface="Arial"/>
              </a:rPr>
              <a:t>T’</a:t>
            </a:r>
            <a:endParaRPr b="0" lang="en-US" sz="1800" spc="-1" strike="noStrike">
              <a:solidFill>
                <a:srgbClr val="000000"/>
              </a:solidFill>
              <a:uFill>
                <a:solidFill>
                  <a:srgbClr val="ffffff"/>
                </a:solidFill>
              </a:uFill>
              <a:latin typeface="Arial"/>
            </a:endParaRPr>
          </a:p>
        </p:txBody>
      </p:sp>
      <p:sp>
        <p:nvSpPr>
          <p:cNvPr id="151" name="CustomShape 5"/>
          <p:cNvSpPr/>
          <p:nvPr/>
        </p:nvSpPr>
        <p:spPr>
          <a:xfrm>
            <a:off x="288000" y="216000"/>
            <a:ext cx="2664000" cy="1800000"/>
          </a:xfrm>
          <a:custGeom>
            <a:avLst/>
            <a:gdLst/>
            <a:ahLst/>
            <a:rect l="0" t="0" r="r" b="b"/>
            <a:pathLst>
              <a:path w="7402" h="7316">
                <a:moveTo>
                  <a:pt x="0" y="3657"/>
                </a:moveTo>
                <a:cubicBezTo>
                  <a:pt x="2467" y="0"/>
                  <a:pt x="4934" y="7315"/>
                  <a:pt x="7401" y="3657"/>
                </a:cubicBezTo>
              </a:path>
              <a:path w="7402" h="7317">
                <a:moveTo>
                  <a:pt x="0" y="3658"/>
                </a:moveTo>
                <a:cubicBezTo>
                  <a:pt x="2467" y="0"/>
                  <a:pt x="4934" y="7316"/>
                  <a:pt x="7401" y="3658"/>
                </a:cubicBezTo>
              </a:path>
            </a:pathLst>
          </a:custGeom>
          <a:solidFill>
            <a:srgbClr val="000000"/>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0" lang="en-US" sz="2400" spc="-1" strike="noStrike">
                <a:solidFill>
                  <a:srgbClr val="000000"/>
                </a:solidFill>
                <a:uFill>
                  <a:solidFill>
                    <a:srgbClr val="ffffff"/>
                  </a:solidFill>
                </a:uFill>
                <a:latin typeface="Arial Black"/>
                <a:ea typeface="MS Gothic"/>
              </a:rPr>
              <a:t>价格性能一致 </a:t>
            </a:r>
            <a:endParaRPr b="0" lang="en-U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定价模型</a:t>
            </a:r>
            <a:endParaRPr b="0" lang="en-US" sz="4400" spc="-1" strike="noStrike">
              <a:solidFill>
                <a:srgbClr val="050505"/>
              </a:solidFill>
              <a:uFill>
                <a:solidFill>
                  <a:srgbClr val="ffffff"/>
                </a:solidFill>
              </a:uFill>
              <a:latin typeface="Times New Roman"/>
            </a:endParaRPr>
          </a:p>
        </p:txBody>
      </p:sp>
      <p:sp>
        <p:nvSpPr>
          <p:cNvPr id="153"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基于保证的</a:t>
            </a:r>
            <a:r>
              <a:rPr b="0" lang="en-US" sz="3200" spc="-1" strike="noStrike">
                <a:solidFill>
                  <a:srgbClr val="050505"/>
                </a:solidFill>
                <a:uFill>
                  <a:solidFill>
                    <a:srgbClr val="ffffff"/>
                  </a:solidFill>
                </a:uFill>
                <a:latin typeface="Arial"/>
              </a:rPr>
              <a:t>B</a:t>
            </a:r>
            <a:r>
              <a:rPr b="0" lang="en-US" sz="3200" spc="-1" strike="noStrike">
                <a:solidFill>
                  <a:srgbClr val="050505"/>
                </a:solidFill>
                <a:uFill>
                  <a:solidFill>
                    <a:srgbClr val="ffffff"/>
                  </a:solidFill>
                </a:uFill>
                <a:latin typeface="Arial"/>
              </a:rPr>
              <a:t>或（</a:t>
            </a:r>
            <a:r>
              <a:rPr b="0" lang="en-US" sz="3200" spc="-1" strike="noStrike">
                <a:solidFill>
                  <a:srgbClr val="050505"/>
                </a:solidFill>
                <a:uFill>
                  <a:solidFill>
                    <a:srgbClr val="ffffff"/>
                  </a:solidFill>
                </a:uFill>
                <a:latin typeface="Arial"/>
              </a:rPr>
              <a:t>S,T</a:t>
            </a:r>
            <a:r>
              <a:rPr b="0" lang="en-US" sz="3200" spc="-1" strike="noStrike">
                <a:solidFill>
                  <a:srgbClr val="050505"/>
                </a:solidFill>
                <a:uFill>
                  <a:solidFill>
                    <a:srgbClr val="ffffff"/>
                  </a:solidFill>
                </a:uFill>
                <a:latin typeface="Arial"/>
              </a:rPr>
              <a:t>）来定价？</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基于实际使用量</a:t>
            </a:r>
            <a:r>
              <a:rPr b="0" lang="en-US" sz="3200" spc="-1" strike="noStrike">
                <a:solidFill>
                  <a:srgbClr val="050505"/>
                </a:solidFill>
                <a:uFill>
                  <a:solidFill>
                    <a:srgbClr val="ffffff"/>
                  </a:solidFill>
                </a:uFill>
                <a:latin typeface="Arial"/>
              </a:rPr>
              <a:t>fulfillment</a:t>
            </a:r>
            <a:r>
              <a:rPr b="0" lang="en-US" sz="3200" spc="-1" strike="noStrike">
                <a:solidFill>
                  <a:srgbClr val="050505"/>
                </a:solidFill>
                <a:uFill>
                  <a:solidFill>
                    <a:srgbClr val="ffffff"/>
                  </a:solidFill>
                </a:uFill>
                <a:latin typeface="Arial"/>
              </a:rPr>
              <a:t>来定价。</a:t>
            </a:r>
            <a:endParaRPr b="0" lang="en-US" sz="3200" spc="-1" strike="noStrike">
              <a:solidFill>
                <a:srgbClr val="050505"/>
              </a:solidFill>
              <a:uFill>
                <a:solidFill>
                  <a:srgbClr val="ffffff"/>
                </a:solidFill>
              </a:uFill>
              <a:latin typeface="Arial"/>
            </a:endParaRPr>
          </a:p>
        </p:txBody>
      </p:sp>
      <p:pic>
        <p:nvPicPr>
          <p:cNvPr id="154" name="" descr=""/>
          <p:cNvPicPr/>
          <p:nvPr/>
        </p:nvPicPr>
        <p:blipFill>
          <a:blip r:embed="rId1"/>
          <a:stretch/>
        </p:blipFill>
        <p:spPr>
          <a:xfrm>
            <a:off x="8417160" y="1577160"/>
            <a:ext cx="1086840" cy="1086840"/>
          </a:xfrm>
          <a:prstGeom prst="rect">
            <a:avLst/>
          </a:prstGeom>
          <a:ln>
            <a:noFill/>
          </a:ln>
        </p:spPr>
      </p:pic>
      <p:pic>
        <p:nvPicPr>
          <p:cNvPr id="155" name="" descr=""/>
          <p:cNvPicPr/>
          <p:nvPr/>
        </p:nvPicPr>
        <p:blipFill>
          <a:blip r:embed="rId2"/>
          <a:stretch/>
        </p:blipFill>
        <p:spPr>
          <a:xfrm>
            <a:off x="8496000" y="2448000"/>
            <a:ext cx="1086840" cy="1086840"/>
          </a:xfrm>
          <a:prstGeom prst="rect">
            <a:avLst/>
          </a:prstGeom>
          <a:ln>
            <a:noFill/>
          </a:ln>
        </p:spPr>
      </p:pic>
      <p:sp>
        <p:nvSpPr>
          <p:cNvPr id="156" name="TextShape 3"/>
          <p:cNvSpPr txBox="1"/>
          <p:nvPr/>
        </p:nvSpPr>
        <p:spPr>
          <a:xfrm>
            <a:off x="2088000" y="4176000"/>
            <a:ext cx="6336000" cy="29710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严格模式：</a:t>
            </a:r>
            <a:r>
              <a:rPr b="0" lang="en-US" sz="1800" spc="-1" strike="noStrike">
                <a:solidFill>
                  <a:srgbClr val="000000"/>
                </a:solidFill>
                <a:uFill>
                  <a:solidFill>
                    <a:srgbClr val="ffffff"/>
                  </a:solidFill>
                </a:uFill>
                <a:latin typeface="Arial"/>
              </a:rPr>
              <a:t>Ps*Bi*Ft</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F=r/B</a:t>
            </a:r>
            <a:r>
              <a:rPr b="0" lang="en-US" sz="1800" spc="-1" strike="noStrike">
                <a:solidFill>
                  <a:srgbClr val="000000"/>
                </a:solidFill>
                <a:uFill>
                  <a:solidFill>
                    <a:srgbClr val="ffffff"/>
                  </a:solidFill>
                </a:uFill>
                <a:latin typeface="Arial"/>
              </a:rPr>
              <a:t>，所以</a:t>
            </a:r>
            <a:r>
              <a:rPr b="0" lang="en-US" sz="1800" spc="-1" strike="noStrike">
                <a:solidFill>
                  <a:srgbClr val="000000"/>
                </a:solidFill>
                <a:uFill>
                  <a:solidFill>
                    <a:srgbClr val="ffffff"/>
                  </a:solidFill>
                </a:uFill>
                <a:latin typeface="Arial"/>
              </a:rPr>
              <a:t>Bi*Ft</a:t>
            </a:r>
            <a:r>
              <a:rPr b="0" lang="en-US" sz="1800" spc="-1" strike="noStrike">
                <a:solidFill>
                  <a:srgbClr val="000000"/>
                </a:solidFill>
                <a:uFill>
                  <a:solidFill>
                    <a:srgbClr val="ffffff"/>
                  </a:solidFill>
                </a:uFill>
                <a:latin typeface="Arial"/>
              </a:rPr>
              <a:t>代表实际带宽）</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e.g:</a:t>
            </a:r>
            <a:r>
              <a:rPr b="0" lang="en-US" sz="1800" spc="-1" strike="noStrike">
                <a:solidFill>
                  <a:srgbClr val="000000"/>
                </a:solidFill>
                <a:uFill>
                  <a:solidFill>
                    <a:srgbClr val="ffffff"/>
                  </a:solidFill>
                </a:uFill>
                <a:latin typeface="Arial"/>
              </a:rPr>
              <a:t>一台虚拟机承诺带宽</a:t>
            </a:r>
            <a:r>
              <a:rPr b="0" lang="en-US" sz="1800" spc="-1" strike="noStrike">
                <a:solidFill>
                  <a:srgbClr val="000000"/>
                </a:solidFill>
                <a:uFill>
                  <a:solidFill>
                    <a:srgbClr val="ffffff"/>
                  </a:solidFill>
                </a:uFill>
                <a:latin typeface="Arial"/>
              </a:rPr>
              <a:t>100Mbps</a:t>
            </a:r>
            <a:r>
              <a:rPr b="0" lang="en-US" sz="1800" spc="-1" strike="noStrike">
                <a:solidFill>
                  <a:srgbClr val="000000"/>
                </a:solidFill>
                <a:uFill>
                  <a:solidFill>
                    <a:srgbClr val="ffffff"/>
                  </a:solidFill>
                </a:uFill>
                <a:latin typeface="Arial"/>
              </a:rPr>
              <a:t>，实际带宽</a:t>
            </a:r>
            <a:r>
              <a:rPr b="0" lang="en-US" sz="1800" spc="-1" strike="noStrike">
                <a:solidFill>
                  <a:srgbClr val="000000"/>
                </a:solidFill>
                <a:uFill>
                  <a:solidFill>
                    <a:srgbClr val="ffffff"/>
                  </a:solidFill>
                </a:uFill>
                <a:latin typeface="Arial"/>
              </a:rPr>
              <a:t>150M</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那么</a:t>
            </a:r>
            <a:r>
              <a:rPr b="0" lang="en-US" sz="1800" spc="-1" strike="noStrike">
                <a:solidFill>
                  <a:srgbClr val="000000"/>
                </a:solidFill>
                <a:uFill>
                  <a:solidFill>
                    <a:srgbClr val="ffffff"/>
                  </a:solidFill>
                </a:uFill>
                <a:latin typeface="Arial"/>
              </a:rPr>
              <a:t>price=100*Ps+50*Pf</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Pf</a:t>
            </a:r>
            <a:r>
              <a:rPr b="0" lang="en-US" sz="1800" spc="-1" strike="noStrike">
                <a:solidFill>
                  <a:srgbClr val="000000"/>
                </a:solidFill>
                <a:uFill>
                  <a:solidFill>
                    <a:srgbClr val="ffffff"/>
                  </a:solidFill>
                </a:uFill>
                <a:latin typeface="Arial"/>
              </a:rPr>
              <a:t>代表公平模式单位价格）。</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为什么不是</a:t>
            </a:r>
            <a:r>
              <a:rPr b="0" lang="en-US" sz="1800" spc="-1" strike="noStrike">
                <a:solidFill>
                  <a:srgbClr val="000000"/>
                </a:solidFill>
                <a:uFill>
                  <a:solidFill>
                    <a:srgbClr val="ffffff"/>
                  </a:solidFill>
                </a:uFill>
                <a:latin typeface="Arial"/>
              </a:rPr>
              <a:t>150*Ps</a:t>
            </a:r>
            <a:r>
              <a:rPr b="0" lang="en-US" sz="1800" spc="-1" strike="noStrike">
                <a:solidFill>
                  <a:srgbClr val="000000"/>
                </a:solidFill>
                <a:uFill>
                  <a:solidFill>
                    <a:srgbClr val="ffffff"/>
                  </a:solidFill>
                </a:uFill>
                <a:latin typeface="Arial"/>
              </a:rPr>
              <a:t>呢？</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动态模式：</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Pd*Bj*Ft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Pd</a:t>
            </a:r>
            <a:r>
              <a:rPr b="0" lang="en-US" sz="1800" spc="-1" strike="noStrike">
                <a:solidFill>
                  <a:srgbClr val="000000"/>
                </a:solidFill>
                <a:uFill>
                  <a:solidFill>
                    <a:srgbClr val="ffffff"/>
                  </a:solidFill>
                </a:uFill>
                <a:latin typeface="Arial"/>
              </a:rPr>
              <a:t>要比</a:t>
            </a:r>
            <a:r>
              <a:rPr b="0" lang="en-US" sz="1800" spc="-1" strike="noStrike">
                <a:solidFill>
                  <a:srgbClr val="000000"/>
                </a:solidFill>
                <a:uFill>
                  <a:solidFill>
                    <a:srgbClr val="ffffff"/>
                  </a:solidFill>
                </a:uFill>
                <a:latin typeface="Arial"/>
              </a:rPr>
              <a:t>Ps</a:t>
            </a:r>
            <a:r>
              <a:rPr b="0" lang="en-US" sz="1800" spc="-1" strike="noStrike">
                <a:solidFill>
                  <a:srgbClr val="000000"/>
                </a:solidFill>
                <a:uFill>
                  <a:solidFill>
                    <a:srgbClr val="ffffff"/>
                  </a:solidFill>
                </a:uFill>
                <a:latin typeface="Arial"/>
              </a:rPr>
              <a:t>小，为什么？？）</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公平模式：</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Pf*Bu*Ft</a:t>
            </a:r>
            <a:endParaRPr b="0" lang="en-US" sz="1800" spc="-1" strike="noStrike">
              <a:solidFill>
                <a:srgbClr val="000000"/>
              </a:solidFill>
              <a:uFill>
                <a:solidFill>
                  <a:srgbClr val="ffffff"/>
                </a:solidFill>
              </a:uFill>
              <a:latin typeface="Arial"/>
            </a:endParaRPr>
          </a:p>
        </p:txBody>
      </p:sp>
      <p:pic>
        <p:nvPicPr>
          <p:cNvPr id="157" name="" descr=""/>
          <p:cNvPicPr/>
          <p:nvPr/>
        </p:nvPicPr>
        <p:blipFill>
          <a:blip r:embed="rId3"/>
          <a:stretch/>
        </p:blipFill>
        <p:spPr>
          <a:xfrm>
            <a:off x="1073160" y="4961160"/>
            <a:ext cx="1086840" cy="1086840"/>
          </a:xfrm>
          <a:prstGeom prst="rect">
            <a:avLst/>
          </a:prstGeom>
          <a:ln>
            <a:noFill/>
          </a:ln>
        </p:spPr>
      </p:pic>
      <p:pic>
        <p:nvPicPr>
          <p:cNvPr id="158" name="" descr=""/>
          <p:cNvPicPr/>
          <p:nvPr/>
        </p:nvPicPr>
        <p:blipFill>
          <a:blip r:embed="rId4"/>
          <a:stretch/>
        </p:blipFill>
        <p:spPr>
          <a:xfrm>
            <a:off x="5461200" y="5792400"/>
            <a:ext cx="1086840" cy="10868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620000" y="144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定价模型</a:t>
            </a:r>
            <a:endParaRPr b="0" lang="en-US" sz="4400" spc="-1" strike="noStrike">
              <a:solidFill>
                <a:srgbClr val="050505"/>
              </a:solidFill>
              <a:uFill>
                <a:solidFill>
                  <a:srgbClr val="ffffff"/>
                </a:solidFill>
              </a:uFill>
              <a:latin typeface="Times New Roman"/>
            </a:endParaRPr>
          </a:p>
        </p:txBody>
      </p:sp>
      <p:sp>
        <p:nvSpPr>
          <p:cNvPr id="160" name="TextShape 2"/>
          <p:cNvSpPr txBox="1"/>
          <p:nvPr/>
        </p:nvSpPr>
        <p:spPr>
          <a:xfrm>
            <a:off x="1620000" y="1368000"/>
            <a:ext cx="7596000" cy="352800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性能价格一致满足了么？</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e.g:A,B</a:t>
            </a:r>
            <a:r>
              <a:rPr b="0" lang="en-US" sz="3200" spc="-1" strike="noStrike">
                <a:solidFill>
                  <a:srgbClr val="050505"/>
                </a:solidFill>
                <a:uFill>
                  <a:solidFill>
                    <a:srgbClr val="ffffff"/>
                  </a:solidFill>
                </a:uFill>
                <a:latin typeface="Arial"/>
              </a:rPr>
              <a:t>传输</a:t>
            </a:r>
            <a:r>
              <a:rPr b="0" lang="en-US" sz="3200" spc="-1" strike="noStrike">
                <a:solidFill>
                  <a:srgbClr val="050505"/>
                </a:solidFill>
                <a:uFill>
                  <a:solidFill>
                    <a:srgbClr val="ffffff"/>
                  </a:solidFill>
                </a:uFill>
                <a:latin typeface="Arial"/>
              </a:rPr>
              <a:t>1G</a:t>
            </a:r>
            <a:r>
              <a:rPr b="0" lang="en-US" sz="3200" spc="-1" strike="noStrike">
                <a:solidFill>
                  <a:srgbClr val="050505"/>
                </a:solidFill>
                <a:uFill>
                  <a:solidFill>
                    <a:srgbClr val="ffffff"/>
                  </a:solidFill>
                </a:uFill>
                <a:latin typeface="Arial"/>
              </a:rPr>
              <a:t>数据，</a:t>
            </a:r>
            <a:r>
              <a:rPr b="0" lang="en-US" sz="3200" spc="-1" strike="noStrike">
                <a:solidFill>
                  <a:srgbClr val="050505"/>
                </a:solidFill>
                <a:uFill>
                  <a:solidFill>
                    <a:srgbClr val="ffffff"/>
                  </a:solidFill>
                </a:uFill>
                <a:latin typeface="Arial"/>
              </a:rPr>
              <a:t>A100M*10s</a:t>
            </a:r>
            <a:r>
              <a:rPr b="0" lang="en-US" sz="3200" spc="-1" strike="noStrike">
                <a:solidFill>
                  <a:srgbClr val="050505"/>
                </a:solidFill>
                <a:uFill>
                  <a:solidFill>
                    <a:srgbClr val="ffffff"/>
                  </a:solidFill>
                </a:uFill>
                <a:latin typeface="Arial"/>
              </a:rPr>
              <a:t>，</a:t>
            </a:r>
            <a:r>
              <a:rPr b="0" lang="en-US" sz="3200" spc="-1" strike="noStrike">
                <a:solidFill>
                  <a:srgbClr val="050505"/>
                </a:solidFill>
                <a:uFill>
                  <a:solidFill>
                    <a:srgbClr val="ffffff"/>
                  </a:solidFill>
                </a:uFill>
                <a:latin typeface="Arial"/>
              </a:rPr>
              <a:t>B200M*5s</a:t>
            </a:r>
            <a:r>
              <a:rPr b="0" lang="en-US" sz="3200" spc="-1" strike="noStrike">
                <a:solidFill>
                  <a:srgbClr val="050505"/>
                </a:solidFill>
                <a:uFill>
                  <a:solidFill>
                    <a:srgbClr val="ffffff"/>
                  </a:solidFill>
                </a:uFill>
                <a:latin typeface="Arial"/>
              </a:rPr>
              <a:t>，价格应该一样么？</a:t>
            </a:r>
            <a:endParaRPr b="0" lang="en-US" sz="3200" spc="-1" strike="noStrike">
              <a:solidFill>
                <a:srgbClr val="050505"/>
              </a:solidFill>
              <a:uFill>
                <a:solidFill>
                  <a:srgbClr val="ffffff"/>
                </a:solidFill>
              </a:uFill>
              <a:latin typeface="Arial"/>
            </a:endParaRPr>
          </a:p>
        </p:txBody>
      </p:sp>
      <p:pic>
        <p:nvPicPr>
          <p:cNvPr id="161" name="" descr=""/>
          <p:cNvPicPr/>
          <p:nvPr/>
        </p:nvPicPr>
        <p:blipFill>
          <a:blip r:embed="rId1"/>
          <a:stretch/>
        </p:blipFill>
        <p:spPr>
          <a:xfrm>
            <a:off x="-106200" y="3816000"/>
            <a:ext cx="10341720" cy="31680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基于</a:t>
            </a:r>
            <a:r>
              <a:rPr b="0" lang="en-US" sz="4400" spc="-1" strike="noStrike">
                <a:solidFill>
                  <a:srgbClr val="050505"/>
                </a:solidFill>
                <a:uFill>
                  <a:solidFill>
                    <a:srgbClr val="ffffff"/>
                  </a:solidFill>
                </a:uFill>
                <a:latin typeface="Times New Roman"/>
              </a:rPr>
              <a:t>fulfillment</a:t>
            </a:r>
            <a:r>
              <a:rPr b="0" lang="en-US" sz="4400" spc="-1" strike="noStrike">
                <a:solidFill>
                  <a:srgbClr val="050505"/>
                </a:solidFill>
                <a:uFill>
                  <a:solidFill>
                    <a:srgbClr val="ffffff"/>
                  </a:solidFill>
                </a:uFill>
                <a:latin typeface="Times New Roman"/>
              </a:rPr>
              <a:t>分配带宽</a:t>
            </a:r>
            <a:endParaRPr b="0" lang="en-US" sz="4400" spc="-1" strike="noStrike">
              <a:solidFill>
                <a:srgbClr val="050505"/>
              </a:solidFill>
              <a:uFill>
                <a:solidFill>
                  <a:srgbClr val="ffffff"/>
                </a:solidFill>
              </a:uFill>
              <a:latin typeface="Times New Roman"/>
            </a:endParaRPr>
          </a:p>
        </p:txBody>
      </p:sp>
      <p:sp>
        <p:nvSpPr>
          <p:cNvPr id="163" name="TextShape 2"/>
          <p:cNvSpPr txBox="1"/>
          <p:nvPr/>
        </p:nvSpPr>
        <p:spPr>
          <a:xfrm rot="18600">
            <a:off x="2315520" y="1672560"/>
            <a:ext cx="6216120" cy="227052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特点：网络包级别的调度，应对短数据流</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重要参数</a:t>
            </a:r>
            <a:r>
              <a:rPr b="0" lang="en-US" sz="3200" spc="-1" strike="noStrike">
                <a:solidFill>
                  <a:srgbClr val="050505"/>
                </a:solidFill>
                <a:uFill>
                  <a:solidFill>
                    <a:srgbClr val="ffffff"/>
                  </a:solidFill>
                </a:uFill>
                <a:latin typeface="Arial"/>
              </a:rPr>
              <a:t>tts</a:t>
            </a:r>
            <a:r>
              <a:rPr b="0" lang="en-US" sz="3200" spc="-1" strike="noStrike">
                <a:solidFill>
                  <a:srgbClr val="050505"/>
                </a:solidFill>
                <a:uFill>
                  <a:solidFill>
                    <a:srgbClr val="ffffff"/>
                  </a:solidFill>
                </a:uFill>
                <a:latin typeface="Arial"/>
              </a:rPr>
              <a:t>（</a:t>
            </a:r>
            <a:r>
              <a:rPr b="0" lang="en-US" sz="3200" spc="-1" strike="noStrike">
                <a:solidFill>
                  <a:srgbClr val="050505"/>
                </a:solidFill>
                <a:uFill>
                  <a:solidFill>
                    <a:srgbClr val="ffffff"/>
                  </a:solidFill>
                </a:uFill>
                <a:latin typeface="Arial"/>
              </a:rPr>
              <a:t>time to send</a:t>
            </a:r>
            <a:r>
              <a:rPr b="0" lang="en-US" sz="3200" spc="-1" strike="noStrike">
                <a:solidFill>
                  <a:srgbClr val="050505"/>
                </a:solidFill>
                <a:uFill>
                  <a:solidFill>
                    <a:srgbClr val="ffffff"/>
                  </a:solidFill>
                </a:uFill>
                <a:latin typeface="Arial"/>
              </a:rPr>
              <a:t>预发送时间）用来决策网络包的发送</a:t>
            </a:r>
            <a:endParaRPr b="0" lang="en-US" sz="3200" spc="-1" strike="noStrike">
              <a:solidFill>
                <a:srgbClr val="050505"/>
              </a:solidFill>
              <a:uFill>
                <a:solidFill>
                  <a:srgbClr val="ffffff"/>
                </a:solidFill>
              </a:uFill>
              <a:latin typeface="Arial"/>
            </a:endParaRPr>
          </a:p>
        </p:txBody>
      </p:sp>
      <p:pic>
        <p:nvPicPr>
          <p:cNvPr id="164" name="" descr=""/>
          <p:cNvPicPr/>
          <p:nvPr/>
        </p:nvPicPr>
        <p:blipFill>
          <a:blip r:embed="rId1"/>
          <a:stretch/>
        </p:blipFill>
        <p:spPr>
          <a:xfrm>
            <a:off x="1667520" y="3960000"/>
            <a:ext cx="7332480" cy="2880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数据中心？网络云服务</a:t>
            </a:r>
            <a:endParaRPr b="0" lang="en-US" sz="4400" spc="-1" strike="noStrike">
              <a:solidFill>
                <a:srgbClr val="050505"/>
              </a:solidFill>
              <a:uFill>
                <a:solidFill>
                  <a:srgbClr val="ffffff"/>
                </a:solidFill>
              </a:uFill>
              <a:latin typeface="Times New Roman"/>
            </a:endParaRPr>
          </a:p>
        </p:txBody>
      </p:sp>
      <p:sp>
        <p:nvSpPr>
          <p:cNvPr id="82" name="CustomShape 2"/>
          <p:cNvSpPr/>
          <p:nvPr/>
        </p:nvSpPr>
        <p:spPr>
          <a:xfrm>
            <a:off x="360000" y="2016000"/>
            <a:ext cx="5400000" cy="3096000"/>
          </a:xfrm>
          <a:prstGeom prst="rect">
            <a:avLst/>
          </a:prstGeom>
          <a:solidFill>
            <a:srgbClr val="729fcf"/>
          </a:solidFill>
          <a:ln>
            <a:solidFill>
              <a:srgbClr val="3465a4"/>
            </a:solidFill>
          </a:ln>
        </p:spPr>
        <p:style>
          <a:lnRef idx="0"/>
          <a:fillRef idx="0"/>
          <a:effectRef idx="0"/>
          <a:fontRef idx="minor"/>
        </p:style>
      </p:sp>
      <p:sp>
        <p:nvSpPr>
          <p:cNvPr id="83" name="CustomShape 3"/>
          <p:cNvSpPr/>
          <p:nvPr/>
        </p:nvSpPr>
        <p:spPr>
          <a:xfrm>
            <a:off x="648000" y="2304000"/>
            <a:ext cx="1152000" cy="2376000"/>
          </a:xfrm>
          <a:prstGeom prst="rect">
            <a:avLst/>
          </a:prstGeom>
          <a:solidFill>
            <a:srgbClr val="ff3333"/>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Vm1</a:t>
            </a:r>
            <a:endParaRPr b="0" lang="en-US" sz="1800" spc="-1" strike="noStrike">
              <a:solidFill>
                <a:srgbClr val="000000"/>
              </a:solidFill>
              <a:uFill>
                <a:solidFill>
                  <a:srgbClr val="ffffff"/>
                </a:solidFill>
              </a:uFill>
              <a:latin typeface="Arial"/>
            </a:endParaRPr>
          </a:p>
          <a:p>
            <a:pPr algn="ct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Code</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data</a:t>
            </a:r>
            <a:endParaRPr b="0" lang="en-US" sz="1800" spc="-1" strike="noStrike">
              <a:solidFill>
                <a:srgbClr val="000000"/>
              </a:solidFill>
              <a:uFill>
                <a:solidFill>
                  <a:srgbClr val="ffffff"/>
                </a:solidFill>
              </a:uFill>
              <a:latin typeface="Arial"/>
            </a:endParaRPr>
          </a:p>
        </p:txBody>
      </p:sp>
      <p:sp>
        <p:nvSpPr>
          <p:cNvPr id="84" name="CustomShape 4"/>
          <p:cNvSpPr/>
          <p:nvPr/>
        </p:nvSpPr>
        <p:spPr>
          <a:xfrm>
            <a:off x="2016000" y="2448000"/>
            <a:ext cx="1296000" cy="2232000"/>
          </a:xfrm>
          <a:prstGeom prst="rect">
            <a:avLst/>
          </a:prstGeom>
          <a:solidFill>
            <a:srgbClr val="ff3333"/>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Vm2</a:t>
            </a:r>
            <a:endParaRPr b="0" lang="en-US" sz="1800" spc="-1" strike="noStrike">
              <a:solidFill>
                <a:srgbClr val="000000"/>
              </a:solidFill>
              <a:uFill>
                <a:solidFill>
                  <a:srgbClr val="ffffff"/>
                </a:solidFill>
              </a:uFill>
              <a:latin typeface="Arial"/>
            </a:endParaRPr>
          </a:p>
          <a:p>
            <a:pPr algn="ct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Code</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data</a:t>
            </a:r>
            <a:endParaRPr b="0" lang="en-US" sz="1800" spc="-1" strike="noStrike">
              <a:solidFill>
                <a:srgbClr val="000000"/>
              </a:solidFill>
              <a:uFill>
                <a:solidFill>
                  <a:srgbClr val="ffffff"/>
                </a:solidFill>
              </a:uFill>
              <a:latin typeface="Arial"/>
            </a:endParaRPr>
          </a:p>
        </p:txBody>
      </p:sp>
      <p:sp>
        <p:nvSpPr>
          <p:cNvPr id="85" name="CustomShape 5"/>
          <p:cNvSpPr/>
          <p:nvPr/>
        </p:nvSpPr>
        <p:spPr>
          <a:xfrm>
            <a:off x="3528000" y="2448000"/>
            <a:ext cx="1224000" cy="2160000"/>
          </a:xfrm>
          <a:prstGeom prst="rect">
            <a:avLst/>
          </a:prstGeom>
          <a:solidFill>
            <a:srgbClr val="ff3333"/>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Vm3</a:t>
            </a:r>
            <a:endParaRPr b="0" lang="en-US" sz="1800" spc="-1" strike="noStrike">
              <a:solidFill>
                <a:srgbClr val="000000"/>
              </a:solidFill>
              <a:uFill>
                <a:solidFill>
                  <a:srgbClr val="ffffff"/>
                </a:solidFill>
              </a:uFill>
              <a:latin typeface="Arial"/>
            </a:endParaRPr>
          </a:p>
          <a:p>
            <a:pPr algn="ct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Code</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data</a:t>
            </a:r>
            <a:endParaRPr b="0" lang="en-US" sz="1800" spc="-1" strike="noStrike">
              <a:solidFill>
                <a:srgbClr val="000000"/>
              </a:solidFill>
              <a:uFill>
                <a:solidFill>
                  <a:srgbClr val="ffffff"/>
                </a:solidFill>
              </a:uFill>
              <a:latin typeface="Arial"/>
            </a:endParaRPr>
          </a:p>
        </p:txBody>
      </p:sp>
      <p:sp>
        <p:nvSpPr>
          <p:cNvPr id="86" name="TextShape 6"/>
          <p:cNvSpPr txBox="1"/>
          <p:nvPr/>
        </p:nvSpPr>
        <p:spPr>
          <a:xfrm>
            <a:off x="5112000" y="2376000"/>
            <a:ext cx="648000" cy="1728000"/>
          </a:xfrm>
          <a:prstGeom prst="rect">
            <a:avLst/>
          </a:prstGeom>
          <a:noFill/>
          <a:ln>
            <a:noFill/>
          </a:ln>
        </p:spPr>
        <p:txBody>
          <a:bodyPr lIns="90000" rIns="90000" tIns="45000" bIns="45000" anchor="t" vert="vert"/>
          <a:p>
            <a:r>
              <a:rPr b="0" lang="en-US" sz="1800" spc="-1" strike="noStrike">
                <a:solidFill>
                  <a:srgbClr val="000000"/>
                </a:solidFill>
                <a:uFill>
                  <a:solidFill>
                    <a:srgbClr val="ffffff"/>
                  </a:solidFill>
                </a:uFill>
                <a:latin typeface="Arial"/>
              </a:rPr>
              <a:t>server</a:t>
            </a:r>
            <a:endParaRPr b="0" lang="en-US" sz="1800" spc="-1" strike="noStrike">
              <a:solidFill>
                <a:srgbClr val="000000"/>
              </a:solidFill>
              <a:uFill>
                <a:solidFill>
                  <a:srgbClr val="ffffff"/>
                </a:solidFill>
              </a:uFill>
              <a:latin typeface="Arial"/>
            </a:endParaRPr>
          </a:p>
        </p:txBody>
      </p:sp>
      <p:sp>
        <p:nvSpPr>
          <p:cNvPr id="87" name="TextShape 7"/>
          <p:cNvSpPr txBox="1"/>
          <p:nvPr/>
        </p:nvSpPr>
        <p:spPr>
          <a:xfrm>
            <a:off x="4896000" y="3240000"/>
            <a:ext cx="864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88" name="TextShape 8"/>
          <p:cNvSpPr txBox="1"/>
          <p:nvPr/>
        </p:nvSpPr>
        <p:spPr>
          <a:xfrm>
            <a:off x="6120000" y="1800000"/>
            <a:ext cx="3528000" cy="14439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IaaS</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Infrastructure as a Service</a:t>
            </a:r>
            <a:r>
              <a:rPr b="0" lang="en-US" sz="1800" spc="-1" strike="noStrike">
                <a:solidFill>
                  <a:srgbClr val="000000"/>
                </a:solidFill>
                <a:uFill>
                  <a:solidFill>
                    <a:srgbClr val="ffffff"/>
                  </a:solidFill>
                </a:uFill>
                <a:latin typeface="Arial"/>
              </a:rPr>
              <a:t>），即基础设施即服务。</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消费者通过</a:t>
            </a:r>
            <a:r>
              <a:rPr b="0" lang="en-US" sz="1800" spc="-1" strike="noStrike">
                <a:solidFill>
                  <a:srgbClr val="000000"/>
                </a:solidFill>
                <a:uFill>
                  <a:solidFill>
                    <a:srgbClr val="ffffff"/>
                  </a:solidFill>
                </a:uFill>
                <a:latin typeface="Arial"/>
              </a:rPr>
              <a:t>Internet </a:t>
            </a:r>
            <a:r>
              <a:rPr b="0" lang="en-US" sz="1800" spc="-1" strike="noStrike">
                <a:solidFill>
                  <a:srgbClr val="000000"/>
                </a:solidFill>
                <a:uFill>
                  <a:solidFill>
                    <a:srgbClr val="ffffff"/>
                  </a:solidFill>
                </a:uFill>
                <a:latin typeface="Arial"/>
              </a:rPr>
              <a:t>可以从完善的计算机基础设施获得服务</a:t>
            </a:r>
            <a:endParaRPr b="0" lang="en-US" sz="1800" spc="-1" strike="noStrike">
              <a:solidFill>
                <a:srgbClr val="000000"/>
              </a:solidFill>
              <a:uFill>
                <a:solidFill>
                  <a:srgbClr val="ffffff"/>
                </a:solidFill>
              </a:uFill>
              <a:latin typeface="Arial"/>
            </a:endParaRPr>
          </a:p>
        </p:txBody>
      </p:sp>
      <p:sp>
        <p:nvSpPr>
          <p:cNvPr id="89" name="TextShape 9"/>
          <p:cNvSpPr txBox="1"/>
          <p:nvPr/>
        </p:nvSpPr>
        <p:spPr>
          <a:xfrm>
            <a:off x="6480000" y="5547240"/>
            <a:ext cx="1512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tenants</a:t>
            </a:r>
            <a:r>
              <a:rPr b="0" lang="en-US" sz="1800" spc="-1" strike="noStrike">
                <a:solidFill>
                  <a:srgbClr val="000000"/>
                </a:solidFill>
                <a:uFill>
                  <a:solidFill>
                    <a:srgbClr val="ffffff"/>
                  </a:solidFill>
                </a:uFill>
                <a:latin typeface="Arial"/>
              </a:rPr>
              <a:t>租户</a:t>
            </a:r>
            <a:endParaRPr b="0" lang="en-US" sz="1800" spc="-1" strike="noStrike">
              <a:solidFill>
                <a:srgbClr val="000000"/>
              </a:solidFill>
              <a:uFill>
                <a:solidFill>
                  <a:srgbClr val="ffffff"/>
                </a:solidFill>
              </a:uFill>
              <a:latin typeface="Arial"/>
            </a:endParaRPr>
          </a:p>
        </p:txBody>
      </p:sp>
      <p:sp>
        <p:nvSpPr>
          <p:cNvPr id="90" name="Line 10"/>
          <p:cNvSpPr/>
          <p:nvPr/>
        </p:nvSpPr>
        <p:spPr>
          <a:xfrm flipH="1" flipV="1">
            <a:off x="4104000" y="4392000"/>
            <a:ext cx="2448000" cy="1440000"/>
          </a:xfrm>
          <a:prstGeom prst="line">
            <a:avLst/>
          </a:prstGeom>
          <a:ln>
            <a:solidFill>
              <a:srgbClr val="000000"/>
            </a:solidFill>
            <a:tailEnd len="med" type="triangle" w="med"/>
          </a:ln>
        </p:spPr>
        <p:style>
          <a:lnRef idx="0"/>
          <a:fillRef idx="0"/>
          <a:effectRef idx="0"/>
          <a:fontRef idx="minor"/>
        </p:style>
      </p:sp>
      <p:sp>
        <p:nvSpPr>
          <p:cNvPr id="91" name="CustomShape 11"/>
          <p:cNvSpPr/>
          <p:nvPr/>
        </p:nvSpPr>
        <p:spPr>
          <a:xfrm>
            <a:off x="8064000" y="5400000"/>
            <a:ext cx="936000" cy="864000"/>
          </a:xfrm>
          <a:prstGeom prst="smileyFace">
            <a:avLst>
              <a:gd name="adj" fmla="val 18520"/>
            </a:avLst>
          </a:prstGeom>
          <a:solidFill>
            <a:srgbClr val="66ff66"/>
          </a:solidFill>
          <a:ln>
            <a:solidFill>
              <a:srgbClr val="3465a4"/>
            </a:solidFill>
          </a:ln>
        </p:spPr>
        <p:style>
          <a:lnRef idx="0"/>
          <a:fillRef idx="0"/>
          <a:effectRef idx="0"/>
          <a:fontRef idx="minor"/>
        </p:style>
      </p:sp>
      <p:sp>
        <p:nvSpPr>
          <p:cNvPr id="92" name="TextShape 12"/>
          <p:cNvSpPr txBox="1"/>
          <p:nvPr/>
        </p:nvSpPr>
        <p:spPr>
          <a:xfrm>
            <a:off x="1296000" y="5544000"/>
            <a:ext cx="4464000" cy="15566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source</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cpu</a:t>
            </a:r>
            <a:r>
              <a:rPr b="0" lang="en-US" sz="1800" spc="-1" strike="noStrike">
                <a:solidFill>
                  <a:srgbClr val="000000"/>
                </a:solidFill>
                <a:uFill>
                  <a:solidFill>
                    <a:srgbClr val="ffffff"/>
                  </a:solidFill>
                </a:uFill>
                <a:latin typeface="Arial"/>
              </a:rPr>
              <a:t>数目</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memory</a:t>
            </a:r>
            <a:r>
              <a:rPr b="0" lang="en-US" sz="1800" spc="-1" strike="noStrike">
                <a:solidFill>
                  <a:srgbClr val="000000"/>
                </a:solidFill>
                <a:uFill>
                  <a:solidFill>
                    <a:srgbClr val="ffffff"/>
                  </a:solidFill>
                </a:uFill>
                <a:latin typeface="Arial"/>
              </a:rPr>
              <a:t>大小</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1" i="1" lang="en-US" sz="2400" spc="-1" strike="noStrike">
                <a:solidFill>
                  <a:srgbClr val="ff3333"/>
                </a:solidFill>
                <a:uFill>
                  <a:solidFill>
                    <a:srgbClr val="ffffff"/>
                  </a:solidFill>
                </a:uFill>
                <a:latin typeface="Arial"/>
              </a:rPr>
              <a:t>网络带宽？</a:t>
            </a:r>
            <a:endParaRPr b="0" lang="en-US" sz="1800" spc="-1" strike="noStrike">
              <a:solidFill>
                <a:srgbClr val="000000"/>
              </a:solidFill>
              <a:uFill>
                <a:solidFill>
                  <a:srgbClr val="ffffff"/>
                </a:solidFill>
              </a:uFill>
              <a:latin typeface="Arial"/>
            </a:endParaRPr>
          </a:p>
        </p:txBody>
      </p:sp>
      <p:sp>
        <p:nvSpPr>
          <p:cNvPr id="93" name="Line 13"/>
          <p:cNvSpPr/>
          <p:nvPr/>
        </p:nvSpPr>
        <p:spPr>
          <a:xfrm flipH="1">
            <a:off x="2736000" y="4464000"/>
            <a:ext cx="1296000" cy="1440000"/>
          </a:xfrm>
          <a:prstGeom prst="line">
            <a:avLst/>
          </a:prstGeom>
          <a:ln>
            <a:solidFill>
              <a:srgbClr val="000000"/>
            </a:solidFill>
            <a:tailEnd len="med" type="triangle" w="med"/>
          </a:ln>
        </p:spPr>
        <p:style>
          <a:lnRef idx="0"/>
          <a:fillRef idx="0"/>
          <a:effectRef idx="0"/>
          <a:fontRef idx="minor"/>
        </p:style>
      </p:sp>
      <p:sp>
        <p:nvSpPr>
          <p:cNvPr id="94" name="TextShape 14"/>
          <p:cNvSpPr txBox="1"/>
          <p:nvPr/>
        </p:nvSpPr>
        <p:spPr>
          <a:xfrm>
            <a:off x="5040000" y="6264000"/>
            <a:ext cx="4392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为什么租户交了钱还开心？</a:t>
            </a:r>
            <a:endParaRPr b="0" lang="en-US" sz="1800" spc="-1" strike="noStrike">
              <a:solidFill>
                <a:srgbClr val="000000"/>
              </a:solidFill>
              <a:uFill>
                <a:solidFill>
                  <a:srgbClr val="ffffff"/>
                </a:solidFill>
              </a:uFill>
              <a:latin typeface="Arial"/>
            </a:endParaRPr>
          </a:p>
        </p:txBody>
      </p:sp>
      <p:sp>
        <p:nvSpPr>
          <p:cNvPr id="95" name="TextShape 15"/>
          <p:cNvSpPr txBox="1"/>
          <p:nvPr/>
        </p:nvSpPr>
        <p:spPr>
          <a:xfrm>
            <a:off x="4968000" y="4968000"/>
            <a:ext cx="1512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购买云服务</a:t>
            </a:r>
            <a:endParaRPr b="0" lang="en-US"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296000" y="81000"/>
            <a:ext cx="8424000" cy="1662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fulfillment</a:t>
            </a:r>
            <a:r>
              <a:rPr b="0" lang="en-US" sz="4400" spc="-1" strike="noStrike">
                <a:solidFill>
                  <a:srgbClr val="050505"/>
                </a:solidFill>
                <a:uFill>
                  <a:solidFill>
                    <a:srgbClr val="ffffff"/>
                  </a:solidFill>
                </a:uFill>
                <a:latin typeface="Times New Roman"/>
              </a:rPr>
              <a:t>带宽满足率与</a:t>
            </a:r>
            <a:r>
              <a:rPr b="0" lang="en-US" sz="4400" spc="-1" strike="noStrike">
                <a:solidFill>
                  <a:srgbClr val="050505"/>
                </a:solidFill>
                <a:uFill>
                  <a:solidFill>
                    <a:srgbClr val="ffffff"/>
                  </a:solidFill>
                </a:uFill>
                <a:latin typeface="Times New Roman"/>
              </a:rPr>
              <a:t>tts</a:t>
            </a:r>
            <a:r>
              <a:rPr b="0" lang="en-US" sz="4400" spc="-1" strike="noStrike">
                <a:solidFill>
                  <a:srgbClr val="050505"/>
                </a:solidFill>
                <a:uFill>
                  <a:solidFill>
                    <a:srgbClr val="ffffff"/>
                  </a:solidFill>
                </a:uFill>
                <a:latin typeface="Times New Roman"/>
              </a:rPr>
              <a:t>的关系</a:t>
            </a:r>
            <a:endParaRPr b="0" lang="en-US" sz="4400" spc="-1" strike="noStrike">
              <a:solidFill>
                <a:srgbClr val="050505"/>
              </a:solidFill>
              <a:uFill>
                <a:solidFill>
                  <a:srgbClr val="ffffff"/>
                </a:solidFill>
              </a:uFill>
              <a:latin typeface="Times New Roman"/>
            </a:endParaRPr>
          </a:p>
        </p:txBody>
      </p:sp>
      <p:sp>
        <p:nvSpPr>
          <p:cNvPr id="166" name="TextShape 2"/>
          <p:cNvSpPr txBox="1"/>
          <p:nvPr/>
        </p:nvSpPr>
        <p:spPr>
          <a:xfrm>
            <a:off x="1620000" y="1823760"/>
            <a:ext cx="8100000" cy="451224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t</a:t>
            </a:r>
            <a:r>
              <a:rPr b="0" lang="en-US" sz="3200" spc="-1" strike="noStrike">
                <a:solidFill>
                  <a:srgbClr val="050505"/>
                </a:solidFill>
                <a:uFill>
                  <a:solidFill>
                    <a:srgbClr val="ffffff"/>
                  </a:solidFill>
                </a:uFill>
                <a:latin typeface="Arial"/>
              </a:rPr>
              <a:t>代表</a:t>
            </a:r>
            <a:r>
              <a:rPr b="0" lang="en-US" sz="3200" spc="-1" strike="noStrike">
                <a:solidFill>
                  <a:srgbClr val="050505"/>
                </a:solidFill>
                <a:uFill>
                  <a:solidFill>
                    <a:srgbClr val="ffffff"/>
                  </a:solidFill>
                </a:uFill>
                <a:latin typeface="Arial"/>
              </a:rPr>
              <a:t>Pn</a:t>
            </a:r>
            <a:r>
              <a:rPr b="0" lang="en-US" sz="3200" spc="-1" strike="noStrike">
                <a:solidFill>
                  <a:srgbClr val="050505"/>
                </a:solidFill>
                <a:uFill>
                  <a:solidFill>
                    <a:srgbClr val="ffffff"/>
                  </a:solidFill>
                </a:uFill>
                <a:latin typeface="Arial"/>
              </a:rPr>
              <a:t>和</a:t>
            </a:r>
            <a:r>
              <a:rPr b="0" lang="en-US" sz="3200" spc="-1" strike="noStrike">
                <a:solidFill>
                  <a:srgbClr val="050505"/>
                </a:solidFill>
                <a:uFill>
                  <a:solidFill>
                    <a:srgbClr val="ffffff"/>
                  </a:solidFill>
                </a:uFill>
                <a:latin typeface="Arial"/>
              </a:rPr>
              <a:t>Pn-1</a:t>
            </a:r>
            <a:r>
              <a:rPr b="0" lang="en-US" sz="3200" spc="-1" strike="noStrike">
                <a:solidFill>
                  <a:srgbClr val="050505"/>
                </a:solidFill>
                <a:uFill>
                  <a:solidFill>
                    <a:srgbClr val="ffffff"/>
                  </a:solidFill>
                </a:uFill>
                <a:latin typeface="Arial"/>
              </a:rPr>
              <a:t>网络包发送结束时间的差值。</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F=(Psize / t) / B</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例，当</a:t>
            </a:r>
            <a:r>
              <a:rPr b="0" lang="en-US" sz="3200" spc="-1" strike="noStrike">
                <a:solidFill>
                  <a:srgbClr val="050505"/>
                </a:solidFill>
                <a:uFill>
                  <a:solidFill>
                    <a:srgbClr val="ffffff"/>
                  </a:solidFill>
                </a:uFill>
                <a:latin typeface="Arial"/>
              </a:rPr>
              <a:t>F&lt;1</a:t>
            </a:r>
            <a:r>
              <a:rPr b="0" lang="en-US" sz="3200" spc="-1" strike="noStrike">
                <a:solidFill>
                  <a:srgbClr val="050505"/>
                </a:solidFill>
                <a:uFill>
                  <a:solidFill>
                    <a:srgbClr val="ffffff"/>
                  </a:solidFill>
                </a:uFill>
                <a:latin typeface="Arial"/>
              </a:rPr>
              <a:t>时，</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可以理解成 实际和承诺两个人在赛跑，</a:t>
            </a:r>
            <a:r>
              <a:rPr b="0" lang="en-US" sz="3200" spc="-1" strike="noStrike">
                <a:solidFill>
                  <a:srgbClr val="050505"/>
                </a:solidFill>
                <a:uFill>
                  <a:solidFill>
                    <a:srgbClr val="ffffff"/>
                  </a:solidFill>
                </a:uFill>
                <a:latin typeface="Arial"/>
              </a:rPr>
              <a:t>t</a:t>
            </a:r>
            <a:r>
              <a:rPr b="0" lang="en-US" sz="3200" spc="-1" strike="noStrike">
                <a:solidFill>
                  <a:srgbClr val="050505"/>
                </a:solidFill>
                <a:uFill>
                  <a:solidFill>
                    <a:srgbClr val="ffffff"/>
                  </a:solidFill>
                </a:uFill>
                <a:latin typeface="Arial"/>
              </a:rPr>
              <a:t>代表实际 跑</a:t>
            </a:r>
            <a:r>
              <a:rPr b="0" lang="en-US" sz="3200" spc="-1" strike="noStrike">
                <a:solidFill>
                  <a:srgbClr val="050505"/>
                </a:solidFill>
                <a:uFill>
                  <a:solidFill>
                    <a:srgbClr val="ffffff"/>
                  </a:solidFill>
                </a:uFill>
                <a:latin typeface="Arial"/>
              </a:rPr>
              <a:t>Psize</a:t>
            </a:r>
            <a:r>
              <a:rPr b="0" lang="en-US" sz="3200" spc="-1" strike="noStrike">
                <a:solidFill>
                  <a:srgbClr val="050505"/>
                </a:solidFill>
                <a:uFill>
                  <a:solidFill>
                    <a:srgbClr val="ffffff"/>
                  </a:solidFill>
                </a:uFill>
                <a:latin typeface="Arial"/>
              </a:rPr>
              <a:t>用的时间，</a:t>
            </a:r>
            <a:r>
              <a:rPr b="0" lang="en-US" sz="3200" spc="-1" strike="noStrike">
                <a:solidFill>
                  <a:srgbClr val="050505"/>
                </a:solidFill>
                <a:uFill>
                  <a:solidFill>
                    <a:srgbClr val="ffffff"/>
                  </a:solidFill>
                </a:uFill>
                <a:latin typeface="Arial"/>
              </a:rPr>
              <a:t>Psize/B</a:t>
            </a:r>
            <a:r>
              <a:rPr b="0" lang="en-US" sz="3200" spc="-1" strike="noStrike">
                <a:solidFill>
                  <a:srgbClr val="050505"/>
                </a:solidFill>
                <a:uFill>
                  <a:solidFill>
                    <a:srgbClr val="ffffff"/>
                  </a:solidFill>
                </a:uFill>
                <a:latin typeface="Arial"/>
              </a:rPr>
              <a:t>代表承诺用的时间。</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1" i="1" lang="en-US" sz="3200" spc="-1" strike="noStrike">
                <a:solidFill>
                  <a:srgbClr val="ff3333"/>
                </a:solidFill>
                <a:uFill>
                  <a:solidFill>
                    <a:srgbClr val="ffffff"/>
                  </a:solidFill>
                </a:uFill>
                <a:latin typeface="Arial"/>
              </a:rPr>
              <a:t>DeltaT&gt;0,</a:t>
            </a:r>
            <a:r>
              <a:rPr b="1" i="1" lang="en-US" sz="3200" spc="-1" strike="noStrike">
                <a:solidFill>
                  <a:srgbClr val="ff3333"/>
                </a:solidFill>
                <a:uFill>
                  <a:solidFill>
                    <a:srgbClr val="ffffff"/>
                  </a:solidFill>
                </a:uFill>
                <a:latin typeface="Arial"/>
              </a:rPr>
              <a:t>说明实际 跑得比承诺 慢（在</a:t>
            </a:r>
            <a:r>
              <a:rPr b="1" i="1" lang="en-US" sz="3200" spc="-1" strike="noStrike">
                <a:solidFill>
                  <a:srgbClr val="ff3333"/>
                </a:solidFill>
                <a:uFill>
                  <a:solidFill>
                    <a:srgbClr val="ffffff"/>
                  </a:solidFill>
                </a:uFill>
                <a:latin typeface="Arial"/>
              </a:rPr>
              <a:t>Pn</a:t>
            </a:r>
            <a:r>
              <a:rPr b="1" i="1" lang="en-US" sz="3200" spc="-1" strike="noStrike">
                <a:solidFill>
                  <a:srgbClr val="ff3333"/>
                </a:solidFill>
                <a:uFill>
                  <a:solidFill>
                    <a:srgbClr val="ffffff"/>
                  </a:solidFill>
                </a:uFill>
                <a:latin typeface="Arial"/>
              </a:rPr>
              <a:t>阶段）</a:t>
            </a:r>
            <a:r>
              <a:rPr b="1" i="1" lang="en-US" sz="3200" spc="-1" strike="noStrike">
                <a:solidFill>
                  <a:srgbClr val="050505"/>
                </a:solidFill>
                <a:uFill>
                  <a:solidFill>
                    <a:srgbClr val="ffffff"/>
                  </a:solidFill>
                </a:uFill>
                <a:latin typeface="Arial"/>
              </a:rPr>
              <a:t>。</a:t>
            </a:r>
            <a:endParaRPr b="0" lang="en-US" sz="3200" spc="-1" strike="noStrike">
              <a:solidFill>
                <a:srgbClr val="050505"/>
              </a:solidFill>
              <a:uFill>
                <a:solidFill>
                  <a:srgbClr val="ffffff"/>
                </a:solidFill>
              </a:uFill>
              <a:latin typeface="Arial"/>
            </a:endParaRPr>
          </a:p>
        </p:txBody>
      </p:sp>
      <p:pic>
        <p:nvPicPr>
          <p:cNvPr id="167" name="" descr=""/>
          <p:cNvPicPr/>
          <p:nvPr/>
        </p:nvPicPr>
        <p:blipFill>
          <a:blip r:embed="rId1"/>
          <a:stretch/>
        </p:blipFill>
        <p:spPr>
          <a:xfrm>
            <a:off x="5832000" y="2736000"/>
            <a:ext cx="2684520" cy="1008000"/>
          </a:xfrm>
          <a:prstGeom prst="rect">
            <a:avLst/>
          </a:prstGeom>
          <a:ln>
            <a:noFill/>
          </a:ln>
        </p:spPr>
      </p:pic>
      <p:pic>
        <p:nvPicPr>
          <p:cNvPr id="168" name="" descr=""/>
          <p:cNvPicPr/>
          <p:nvPr/>
        </p:nvPicPr>
        <p:blipFill>
          <a:blip r:embed="rId2"/>
          <a:stretch/>
        </p:blipFill>
        <p:spPr>
          <a:xfrm>
            <a:off x="5196960" y="2736000"/>
            <a:ext cx="923040" cy="92304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1224000" y="-216000"/>
            <a:ext cx="8424000" cy="1662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fulfillment</a:t>
            </a:r>
            <a:r>
              <a:rPr b="0" lang="en-US" sz="4400" spc="-1" strike="noStrike">
                <a:solidFill>
                  <a:srgbClr val="050505"/>
                </a:solidFill>
                <a:uFill>
                  <a:solidFill>
                    <a:srgbClr val="ffffff"/>
                  </a:solidFill>
                </a:uFill>
                <a:latin typeface="Times New Roman"/>
              </a:rPr>
              <a:t>带宽满足率与</a:t>
            </a:r>
            <a:r>
              <a:rPr b="0" lang="en-US" sz="4400" spc="-1" strike="noStrike">
                <a:solidFill>
                  <a:srgbClr val="050505"/>
                </a:solidFill>
                <a:uFill>
                  <a:solidFill>
                    <a:srgbClr val="ffffff"/>
                  </a:solidFill>
                </a:uFill>
                <a:latin typeface="Times New Roman"/>
              </a:rPr>
              <a:t>tts</a:t>
            </a:r>
            <a:r>
              <a:rPr b="0" lang="en-US" sz="4400" spc="-1" strike="noStrike">
                <a:solidFill>
                  <a:srgbClr val="050505"/>
                </a:solidFill>
                <a:uFill>
                  <a:solidFill>
                    <a:srgbClr val="ffffff"/>
                  </a:solidFill>
                </a:uFill>
                <a:latin typeface="Times New Roman"/>
              </a:rPr>
              <a:t>的关系</a:t>
            </a:r>
            <a:endParaRPr b="0" lang="en-US" sz="4400" spc="-1" strike="noStrike">
              <a:solidFill>
                <a:srgbClr val="050505"/>
              </a:solidFill>
              <a:uFill>
                <a:solidFill>
                  <a:srgbClr val="ffffff"/>
                </a:solidFill>
              </a:uFill>
              <a:latin typeface="Times New Roman"/>
            </a:endParaRPr>
          </a:p>
        </p:txBody>
      </p:sp>
      <p:sp>
        <p:nvSpPr>
          <p:cNvPr id="170" name="TextShape 2"/>
          <p:cNvSpPr txBox="1"/>
          <p:nvPr/>
        </p:nvSpPr>
        <p:spPr>
          <a:xfrm>
            <a:off x="1656000" y="1224000"/>
            <a:ext cx="7380000" cy="206424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sum(deltaT)&lt;←---sum(deltaT)+deltaT</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代表跑了</a:t>
            </a:r>
            <a:r>
              <a:rPr b="0" lang="en-US" sz="3200" spc="-1" strike="noStrike">
                <a:solidFill>
                  <a:srgbClr val="050505"/>
                </a:solidFill>
                <a:uFill>
                  <a:solidFill>
                    <a:srgbClr val="ffffff"/>
                  </a:solidFill>
                </a:uFill>
                <a:latin typeface="Arial"/>
              </a:rPr>
              <a:t>n</a:t>
            </a:r>
            <a:r>
              <a:rPr b="0" lang="en-US" sz="3200" spc="-1" strike="noStrike">
                <a:solidFill>
                  <a:srgbClr val="050505"/>
                </a:solidFill>
                <a:uFill>
                  <a:solidFill>
                    <a:srgbClr val="ffffff"/>
                  </a:solidFill>
                </a:uFill>
                <a:latin typeface="Arial"/>
              </a:rPr>
              <a:t>个阶段（传输了</a:t>
            </a:r>
            <a:r>
              <a:rPr b="0" lang="en-US" sz="3200" spc="-1" strike="noStrike">
                <a:solidFill>
                  <a:srgbClr val="050505"/>
                </a:solidFill>
                <a:uFill>
                  <a:solidFill>
                    <a:srgbClr val="ffffff"/>
                  </a:solidFill>
                </a:uFill>
                <a:latin typeface="Arial"/>
              </a:rPr>
              <a:t>n</a:t>
            </a:r>
            <a:r>
              <a:rPr b="0" lang="en-US" sz="3200" spc="-1" strike="noStrike">
                <a:solidFill>
                  <a:srgbClr val="050505"/>
                </a:solidFill>
                <a:uFill>
                  <a:solidFill>
                    <a:srgbClr val="ffffff"/>
                  </a:solidFill>
                </a:uFill>
                <a:latin typeface="Arial"/>
              </a:rPr>
              <a:t>个网络包之后），实际和承诺两个人谁领先，领先多少。</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 </a:t>
            </a:r>
            <a:endParaRPr b="0" lang="en-US" sz="3200" spc="-1" strike="noStrike">
              <a:solidFill>
                <a:srgbClr val="050505"/>
              </a:solidFill>
              <a:uFill>
                <a:solidFill>
                  <a:srgbClr val="ffffff"/>
                </a:solidFill>
              </a:uFill>
              <a:latin typeface="Arial"/>
            </a:endParaRPr>
          </a:p>
        </p:txBody>
      </p:sp>
      <p:pic>
        <p:nvPicPr>
          <p:cNvPr id="171" name="" descr=""/>
          <p:cNvPicPr/>
          <p:nvPr/>
        </p:nvPicPr>
        <p:blipFill>
          <a:blip r:embed="rId1"/>
          <a:stretch/>
        </p:blipFill>
        <p:spPr>
          <a:xfrm>
            <a:off x="210960" y="2990880"/>
            <a:ext cx="5909040" cy="2409120"/>
          </a:xfrm>
          <a:prstGeom prst="rect">
            <a:avLst/>
          </a:prstGeom>
          <a:ln>
            <a:noFill/>
          </a:ln>
        </p:spPr>
      </p:pic>
      <p:pic>
        <p:nvPicPr>
          <p:cNvPr id="172" name="" descr=""/>
          <p:cNvPicPr/>
          <p:nvPr/>
        </p:nvPicPr>
        <p:blipFill>
          <a:blip r:embed="rId2"/>
          <a:stretch/>
        </p:blipFill>
        <p:spPr>
          <a:xfrm>
            <a:off x="4392000" y="4608000"/>
            <a:ext cx="5616000" cy="2477520"/>
          </a:xfrm>
          <a:prstGeom prst="rect">
            <a:avLst/>
          </a:prstGeom>
          <a:ln>
            <a:noFill/>
          </a:ln>
        </p:spPr>
      </p:pic>
      <p:pic>
        <p:nvPicPr>
          <p:cNvPr id="173" name="" descr=""/>
          <p:cNvPicPr/>
          <p:nvPr/>
        </p:nvPicPr>
        <p:blipFill>
          <a:blip r:embed="rId3"/>
          <a:stretch/>
        </p:blipFill>
        <p:spPr>
          <a:xfrm>
            <a:off x="7776000" y="1230840"/>
            <a:ext cx="2026080" cy="353160"/>
          </a:xfrm>
          <a:prstGeom prst="rect">
            <a:avLst/>
          </a:prstGeom>
          <a:ln>
            <a:noFill/>
          </a:ln>
        </p:spPr>
      </p:pic>
      <p:sp>
        <p:nvSpPr>
          <p:cNvPr id="174" name="TextShape 3"/>
          <p:cNvSpPr txBox="1"/>
          <p:nvPr/>
        </p:nvSpPr>
        <p:spPr>
          <a:xfrm>
            <a:off x="6264000" y="4032000"/>
            <a:ext cx="3024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超额完成了任务！！</a:t>
            </a:r>
            <a:endParaRPr b="0" lang="en-US" sz="1800" spc="-1" strike="noStrike">
              <a:solidFill>
                <a:srgbClr val="000000"/>
              </a:solidFill>
              <a:uFill>
                <a:solidFill>
                  <a:srgbClr val="ffffff"/>
                </a:solidFill>
              </a:uFill>
              <a:latin typeface="Arial"/>
            </a:endParaRPr>
          </a:p>
        </p:txBody>
      </p:sp>
      <p:sp>
        <p:nvSpPr>
          <p:cNvPr id="175" name="Line 4"/>
          <p:cNvSpPr/>
          <p:nvPr/>
        </p:nvSpPr>
        <p:spPr>
          <a:xfrm>
            <a:off x="5832000" y="4248000"/>
            <a:ext cx="504000" cy="0"/>
          </a:xfrm>
          <a:prstGeom prst="line">
            <a:avLst/>
          </a:prstGeom>
          <a:ln>
            <a:solidFill>
              <a:srgbClr val="000000"/>
            </a:solidFill>
            <a:tailEnd len="med" type="triangle" w="med"/>
          </a:ln>
        </p:spPr>
        <p:style>
          <a:lnRef idx="0"/>
          <a:fillRef idx="0"/>
          <a:effectRef idx="0"/>
          <a:fontRef idx="minor"/>
        </p:style>
      </p:sp>
      <p:sp>
        <p:nvSpPr>
          <p:cNvPr id="176" name="TextShape 5"/>
          <p:cNvSpPr txBox="1"/>
          <p:nvPr/>
        </p:nvSpPr>
        <p:spPr>
          <a:xfrm>
            <a:off x="6624000" y="3096000"/>
            <a:ext cx="2160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拖进度了！！</a:t>
            </a:r>
            <a:endParaRPr b="0" lang="en-US" sz="1800" spc="-1" strike="noStrike">
              <a:solidFill>
                <a:srgbClr val="000000"/>
              </a:solidFill>
              <a:uFill>
                <a:solidFill>
                  <a:srgbClr val="ffffff"/>
                </a:solidFill>
              </a:uFill>
              <a:latin typeface="Arial"/>
            </a:endParaRPr>
          </a:p>
        </p:txBody>
      </p:sp>
      <p:sp>
        <p:nvSpPr>
          <p:cNvPr id="177" name="Line 6"/>
          <p:cNvSpPr/>
          <p:nvPr/>
        </p:nvSpPr>
        <p:spPr>
          <a:xfrm flipV="1">
            <a:off x="5904000" y="3384000"/>
            <a:ext cx="792000" cy="72000"/>
          </a:xfrm>
          <a:prstGeom prst="line">
            <a:avLst/>
          </a:prstGeom>
          <a:ln>
            <a:solidFill>
              <a:srgbClr val="000000"/>
            </a:solidFill>
            <a:tailEnd len="med" type="triangle" w="med"/>
          </a:ln>
        </p:spPr>
        <p:style>
          <a:lnRef idx="0"/>
          <a:fillRef idx="0"/>
          <a:effectRef idx="0"/>
          <a:fontRef idx="minor"/>
        </p:style>
      </p:sp>
      <p:sp>
        <p:nvSpPr>
          <p:cNvPr id="178" name="TextShape 7"/>
          <p:cNvSpPr txBox="1"/>
          <p:nvPr/>
        </p:nvSpPr>
        <p:spPr>
          <a:xfrm>
            <a:off x="1584000" y="5832000"/>
            <a:ext cx="2160000" cy="11055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一开始拖进度，第</a:t>
            </a:r>
            <a:r>
              <a:rPr b="0" lang="en-US" sz="1800" spc="-1" strike="noStrike">
                <a:solidFill>
                  <a:srgbClr val="000000"/>
                </a:solidFill>
                <a:uFill>
                  <a:solidFill>
                    <a:srgbClr val="ffffff"/>
                  </a:solidFill>
                </a:uFill>
                <a:latin typeface="Arial"/>
              </a:rPr>
              <a:t>n</a:t>
            </a:r>
            <a:r>
              <a:rPr b="0" lang="en-US" sz="1800" spc="-1" strike="noStrike">
                <a:solidFill>
                  <a:srgbClr val="000000"/>
                </a:solidFill>
                <a:uFill>
                  <a:solidFill>
                    <a:srgbClr val="ffffff"/>
                  </a:solidFill>
                </a:uFill>
                <a:latin typeface="Arial"/>
              </a:rPr>
              <a:t>轮跑完碾回来了！！</a:t>
            </a:r>
            <a:endParaRPr b="0" lang="en-US" sz="1800" spc="-1" strike="noStrike">
              <a:solidFill>
                <a:srgbClr val="000000"/>
              </a:solidFill>
              <a:uFill>
                <a:solidFill>
                  <a:srgbClr val="ffffff"/>
                </a:solidFill>
              </a:uFill>
              <a:latin typeface="Arial"/>
            </a:endParaRPr>
          </a:p>
        </p:txBody>
      </p:sp>
      <p:sp>
        <p:nvSpPr>
          <p:cNvPr id="179" name="Line 8"/>
          <p:cNvSpPr/>
          <p:nvPr/>
        </p:nvSpPr>
        <p:spPr>
          <a:xfrm flipH="1">
            <a:off x="3600000" y="6408000"/>
            <a:ext cx="1008000" cy="0"/>
          </a:xfrm>
          <a:prstGeom prst="line">
            <a:avLst/>
          </a:prstGeom>
          <a:ln>
            <a:solidFill>
              <a:srgbClr val="000000"/>
            </a:solidFill>
            <a:tailEnd len="med" type="triangle" w="med"/>
          </a:ln>
        </p:spPr>
        <p:style>
          <a:lnRef idx="0"/>
          <a:fillRef idx="0"/>
          <a:effectRef idx="0"/>
          <a:fontRef idx="minor"/>
        </p:style>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网络包调度</a:t>
            </a:r>
            <a:endParaRPr b="0" lang="en-US" sz="4400" spc="-1" strike="noStrike">
              <a:solidFill>
                <a:srgbClr val="050505"/>
              </a:solidFill>
              <a:uFill>
                <a:solidFill>
                  <a:srgbClr val="ffffff"/>
                </a:solidFill>
              </a:uFill>
              <a:latin typeface="Times New Roman"/>
            </a:endParaRPr>
          </a:p>
        </p:txBody>
      </p:sp>
      <p:sp>
        <p:nvSpPr>
          <p:cNvPr id="181"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如果</a:t>
            </a:r>
            <a:r>
              <a:rPr b="0" lang="en-US" sz="3200" spc="-1" strike="noStrike">
                <a:solidFill>
                  <a:srgbClr val="050505"/>
                </a:solidFill>
                <a:uFill>
                  <a:solidFill>
                    <a:srgbClr val="ffffff"/>
                  </a:solidFill>
                </a:uFill>
                <a:latin typeface="Arial"/>
              </a:rPr>
              <a:t>tts==0</a:t>
            </a:r>
            <a:r>
              <a:rPr b="0" lang="en-US" sz="3200" spc="-1" strike="noStrike">
                <a:solidFill>
                  <a:srgbClr val="050505"/>
                </a:solidFill>
                <a:uFill>
                  <a:solidFill>
                    <a:srgbClr val="ffffff"/>
                  </a:solidFill>
                </a:uFill>
                <a:latin typeface="Arial"/>
              </a:rPr>
              <a:t>，调度器立刻从虚拟机网络包队列出</a:t>
            </a:r>
            <a:r>
              <a:rPr b="0" lang="en-US" sz="3200" spc="-1" strike="noStrike">
                <a:solidFill>
                  <a:srgbClr val="050505"/>
                </a:solidFill>
                <a:uFill>
                  <a:solidFill>
                    <a:srgbClr val="ffffff"/>
                  </a:solidFill>
                </a:uFill>
                <a:latin typeface="Arial"/>
              </a:rPr>
              <a:t>dequeue</a:t>
            </a:r>
            <a:r>
              <a:rPr b="0" lang="en-US" sz="3200" spc="-1" strike="noStrike">
                <a:solidFill>
                  <a:srgbClr val="050505"/>
                </a:solidFill>
                <a:uFill>
                  <a:solidFill>
                    <a:srgbClr val="ffffff"/>
                  </a:solidFill>
                </a:uFill>
                <a:latin typeface="Arial"/>
              </a:rPr>
              <a:t>一个包。</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如果</a:t>
            </a:r>
            <a:r>
              <a:rPr b="0" lang="en-US" sz="3200" spc="-1" strike="noStrike">
                <a:solidFill>
                  <a:srgbClr val="050505"/>
                </a:solidFill>
                <a:uFill>
                  <a:solidFill>
                    <a:srgbClr val="ffffff"/>
                  </a:solidFill>
                </a:uFill>
                <a:latin typeface="Arial"/>
              </a:rPr>
              <a:t>0&lt;tts&lt;Tcurrent</a:t>
            </a:r>
            <a:r>
              <a:rPr b="0" lang="en-US" sz="3200" spc="-1" strike="noStrike">
                <a:solidFill>
                  <a:srgbClr val="050505"/>
                </a:solidFill>
                <a:uFill>
                  <a:solidFill>
                    <a:srgbClr val="ffffff"/>
                  </a:solidFill>
                </a:uFill>
                <a:latin typeface="Arial"/>
              </a:rPr>
              <a:t>，调度器已经错过了预期发包时间，调度器从队列中</a:t>
            </a:r>
            <a:r>
              <a:rPr b="0" lang="en-US" sz="3200" spc="-1" strike="noStrike">
                <a:solidFill>
                  <a:srgbClr val="050505"/>
                </a:solidFill>
                <a:uFill>
                  <a:solidFill>
                    <a:srgbClr val="ffffff"/>
                  </a:solidFill>
                </a:uFill>
                <a:latin typeface="Arial"/>
              </a:rPr>
              <a:t>dequeue</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tts&gt;Tcurrent,</a:t>
            </a:r>
            <a:r>
              <a:rPr b="0" lang="en-US" sz="3200" spc="-1" strike="noStrike">
                <a:solidFill>
                  <a:srgbClr val="050505"/>
                </a:solidFill>
                <a:uFill>
                  <a:solidFill>
                    <a:srgbClr val="ffffff"/>
                  </a:solidFill>
                </a:uFill>
                <a:latin typeface="Arial"/>
              </a:rPr>
              <a:t>如果现在发包，实际会跑得比承诺快，所以除非网络有剩余带宽，否则等到</a:t>
            </a:r>
            <a:r>
              <a:rPr b="0" lang="en-US" sz="3200" spc="-1" strike="noStrike">
                <a:solidFill>
                  <a:srgbClr val="050505"/>
                </a:solidFill>
                <a:uFill>
                  <a:solidFill>
                    <a:srgbClr val="ffffff"/>
                  </a:solidFill>
                </a:uFill>
                <a:latin typeface="Arial"/>
              </a:rPr>
              <a:t>tts</a:t>
            </a:r>
            <a:r>
              <a:rPr b="0" lang="en-US" sz="3200" spc="-1" strike="noStrike">
                <a:solidFill>
                  <a:srgbClr val="050505"/>
                </a:solidFill>
                <a:uFill>
                  <a:solidFill>
                    <a:srgbClr val="ffffff"/>
                  </a:solidFill>
                </a:uFill>
                <a:latin typeface="Arial"/>
              </a:rPr>
              <a:t>再发包。</a:t>
            </a:r>
            <a:endParaRPr b="0" lang="en-US" sz="3200" spc="-1" strike="noStrike">
              <a:solidFill>
                <a:srgbClr val="050505"/>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1620000" y="288000"/>
            <a:ext cx="8100000" cy="1248120"/>
          </a:xfrm>
          <a:prstGeom prst="rect">
            <a:avLst/>
          </a:prstGeom>
          <a:noFill/>
          <a:ln>
            <a:noFill/>
          </a:ln>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183" name="TextShape 2"/>
          <p:cNvSpPr txBox="1"/>
          <p:nvPr/>
        </p:nvSpPr>
        <p:spPr>
          <a:xfrm>
            <a:off x="1620000" y="1823760"/>
            <a:ext cx="8100000" cy="4384440"/>
          </a:xfrm>
          <a:prstGeom prst="rect">
            <a:avLst/>
          </a:prstGeom>
          <a:noFill/>
          <a:ln>
            <a:noFill/>
          </a:ln>
        </p:spPr>
        <p:txBody>
          <a:bodyPr lIns="0" rIns="0" tIns="0" bIns="0"/>
          <a:p>
            <a:endParaRPr b="0" lang="en-US" sz="3200" spc="-1" strike="noStrike">
              <a:solidFill>
                <a:srgbClr val="050505"/>
              </a:solidFill>
              <a:uFill>
                <a:solidFill>
                  <a:srgbClr val="ffffff"/>
                </a:solidFill>
              </a:uFill>
              <a:latin typeface="Arial"/>
            </a:endParaRPr>
          </a:p>
        </p:txBody>
      </p:sp>
      <p:pic>
        <p:nvPicPr>
          <p:cNvPr id="184" name="" descr=""/>
          <p:cNvPicPr/>
          <p:nvPr/>
        </p:nvPicPr>
        <p:blipFill>
          <a:blip r:embed="rId1"/>
          <a:stretch/>
        </p:blipFill>
        <p:spPr>
          <a:xfrm>
            <a:off x="93960" y="1080000"/>
            <a:ext cx="10490040" cy="549468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1620000" y="288000"/>
            <a:ext cx="8100000" cy="1248120"/>
          </a:xfrm>
          <a:prstGeom prst="rect">
            <a:avLst/>
          </a:prstGeom>
          <a:noFill/>
          <a:ln>
            <a:noFill/>
          </a:ln>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186" name="TextShape 2"/>
          <p:cNvSpPr txBox="1"/>
          <p:nvPr/>
        </p:nvSpPr>
        <p:spPr>
          <a:xfrm>
            <a:off x="1620000" y="1823760"/>
            <a:ext cx="8100000" cy="4384440"/>
          </a:xfrm>
          <a:prstGeom prst="rect">
            <a:avLst/>
          </a:prstGeom>
          <a:noFill/>
          <a:ln>
            <a:noFill/>
          </a:ln>
        </p:spPr>
        <p:txBody>
          <a:bodyPr lIns="0" rIns="0" tIns="0" bIns="0"/>
          <a:p>
            <a:endParaRPr b="0" lang="en-US" sz="3200" spc="-1" strike="noStrike">
              <a:solidFill>
                <a:srgbClr val="050505"/>
              </a:solidFill>
              <a:uFill>
                <a:solidFill>
                  <a:srgbClr val="ffffff"/>
                </a:solidFill>
              </a:uFill>
              <a:latin typeface="Arial"/>
            </a:endParaRPr>
          </a:p>
        </p:txBody>
      </p:sp>
      <p:pic>
        <p:nvPicPr>
          <p:cNvPr id="187" name="" descr=""/>
          <p:cNvPicPr/>
          <p:nvPr/>
        </p:nvPicPr>
        <p:blipFill>
          <a:blip r:embed="rId1"/>
          <a:stretch/>
        </p:blipFill>
        <p:spPr>
          <a:xfrm>
            <a:off x="-103320" y="1296000"/>
            <a:ext cx="10283400" cy="574164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1620000" y="288000"/>
            <a:ext cx="8100000" cy="1248120"/>
          </a:xfrm>
          <a:prstGeom prst="rect">
            <a:avLst/>
          </a:prstGeom>
          <a:noFill/>
          <a:ln>
            <a:noFill/>
          </a:ln>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189" name="TextShape 2"/>
          <p:cNvSpPr txBox="1"/>
          <p:nvPr/>
        </p:nvSpPr>
        <p:spPr>
          <a:xfrm>
            <a:off x="1620000" y="1823760"/>
            <a:ext cx="8100000" cy="4384440"/>
          </a:xfrm>
          <a:prstGeom prst="rect">
            <a:avLst/>
          </a:prstGeom>
          <a:noFill/>
          <a:ln>
            <a:noFill/>
          </a:ln>
        </p:spPr>
        <p:txBody>
          <a:bodyPr lIns="0" rIns="0" tIns="0" bIns="0"/>
          <a:p>
            <a:endParaRPr b="0" lang="en-US" sz="3200" spc="-1" strike="noStrike">
              <a:solidFill>
                <a:srgbClr val="050505"/>
              </a:solidFill>
              <a:uFill>
                <a:solidFill>
                  <a:srgbClr val="ffffff"/>
                </a:solidFill>
              </a:uFill>
              <a:latin typeface="Arial"/>
            </a:endParaRPr>
          </a:p>
        </p:txBody>
      </p:sp>
      <p:pic>
        <p:nvPicPr>
          <p:cNvPr id="190" name="" descr=""/>
          <p:cNvPicPr/>
          <p:nvPr/>
        </p:nvPicPr>
        <p:blipFill>
          <a:blip r:embed="rId1"/>
          <a:stretch/>
        </p:blipFill>
        <p:spPr>
          <a:xfrm>
            <a:off x="4680" y="1571400"/>
            <a:ext cx="10067400" cy="530496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1620000" y="288000"/>
            <a:ext cx="8100000" cy="1248120"/>
          </a:xfrm>
          <a:prstGeom prst="rect">
            <a:avLst/>
          </a:prstGeom>
          <a:noFill/>
          <a:ln>
            <a:noFill/>
          </a:ln>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192" name="TextShape 2"/>
          <p:cNvSpPr txBox="1"/>
          <p:nvPr/>
        </p:nvSpPr>
        <p:spPr>
          <a:xfrm>
            <a:off x="1620000" y="1823760"/>
            <a:ext cx="8100000" cy="4384440"/>
          </a:xfrm>
          <a:prstGeom prst="rect">
            <a:avLst/>
          </a:prstGeom>
          <a:noFill/>
          <a:ln>
            <a:noFill/>
          </a:ln>
        </p:spPr>
        <p:txBody>
          <a:bodyPr lIns="0" rIns="0" tIns="0" bIns="0"/>
          <a:p>
            <a:endParaRPr b="0" lang="en-US" sz="3200" spc="-1" strike="noStrike">
              <a:solidFill>
                <a:srgbClr val="050505"/>
              </a:solidFill>
              <a:uFill>
                <a:solidFill>
                  <a:srgbClr val="ffffff"/>
                </a:solidFill>
              </a:uFill>
              <a:latin typeface="Arial"/>
            </a:endParaRPr>
          </a:p>
        </p:txBody>
      </p:sp>
      <p:pic>
        <p:nvPicPr>
          <p:cNvPr id="193" name="" descr=""/>
          <p:cNvPicPr/>
          <p:nvPr/>
        </p:nvPicPr>
        <p:blipFill>
          <a:blip r:embed="rId1"/>
          <a:stretch/>
        </p:blipFill>
        <p:spPr>
          <a:xfrm>
            <a:off x="91080" y="1224000"/>
            <a:ext cx="9894600" cy="557604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620000" y="288000"/>
            <a:ext cx="8100000" cy="1248120"/>
          </a:xfrm>
          <a:prstGeom prst="rect">
            <a:avLst/>
          </a:prstGeom>
          <a:noFill/>
          <a:ln>
            <a:noFill/>
          </a:ln>
        </p:spPr>
        <p:txBody>
          <a:bodyPr lIns="0" rIns="0" tIns="0" bIns="0" anchor="ctr"/>
          <a:p>
            <a:pPr algn="ctr"/>
            <a:endParaRPr b="0" lang="en-US" sz="4400" spc="-1" strike="noStrike">
              <a:solidFill>
                <a:srgbClr val="050505"/>
              </a:solidFill>
              <a:uFill>
                <a:solidFill>
                  <a:srgbClr val="ffffff"/>
                </a:solidFill>
              </a:uFill>
              <a:latin typeface="Times New Roman"/>
            </a:endParaRPr>
          </a:p>
        </p:txBody>
      </p:sp>
      <p:sp>
        <p:nvSpPr>
          <p:cNvPr id="195" name="TextShape 2"/>
          <p:cNvSpPr txBox="1"/>
          <p:nvPr/>
        </p:nvSpPr>
        <p:spPr>
          <a:xfrm>
            <a:off x="1620000" y="1823760"/>
            <a:ext cx="8100000" cy="4384440"/>
          </a:xfrm>
          <a:prstGeom prst="rect">
            <a:avLst/>
          </a:prstGeom>
          <a:noFill/>
          <a:ln>
            <a:noFill/>
          </a:ln>
        </p:spPr>
        <p:txBody>
          <a:bodyPr lIns="0" rIns="0" tIns="0" bIns="0"/>
          <a:p>
            <a:endParaRPr b="0" lang="en-US" sz="3200" spc="-1" strike="noStrike">
              <a:solidFill>
                <a:srgbClr val="050505"/>
              </a:solidFill>
              <a:uFill>
                <a:solidFill>
                  <a:srgbClr val="ffffff"/>
                </a:solidFill>
              </a:uFill>
              <a:latin typeface="Arial"/>
            </a:endParaRPr>
          </a:p>
        </p:txBody>
      </p:sp>
      <p:pic>
        <p:nvPicPr>
          <p:cNvPr id="196" name="" descr=""/>
          <p:cNvPicPr/>
          <p:nvPr/>
        </p:nvPicPr>
        <p:blipFill>
          <a:blip r:embed="rId1"/>
          <a:stretch/>
        </p:blipFill>
        <p:spPr>
          <a:xfrm>
            <a:off x="2520" y="1296000"/>
            <a:ext cx="10072080" cy="549936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2736000" y="1224000"/>
            <a:ext cx="5254560" cy="1800000"/>
          </a:xfrm>
          <a:custGeom>
            <a:avLst/>
            <a:gdLst/>
            <a:ahLst/>
            <a:rect l="0" t="0" r="r" b="b"/>
            <a:pathLst>
              <a:path w="14598" h="1251">
                <a:moveTo>
                  <a:pt x="0" y="1250"/>
                </a:moveTo>
                <a:lnTo>
                  <a:pt x="7298" y="0"/>
                </a:lnTo>
                <a:lnTo>
                  <a:pt x="14597" y="1250"/>
                </a:lnTo>
              </a:path>
              <a:path w="14598" h="1252">
                <a:moveTo>
                  <a:pt x="0" y="1251"/>
                </a:moveTo>
                <a:lnTo>
                  <a:pt x="7298" y="0"/>
                </a:lnTo>
                <a:lnTo>
                  <a:pt x="14597" y="1251"/>
                </a:lnTo>
              </a:path>
            </a:pathLst>
          </a:custGeom>
          <a:solidFill>
            <a:srgbClr val="ffff00"/>
          </a:soli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p>
            <a:pPr>
              <a:lnSpc>
                <a:spcPct val="100000"/>
              </a:lnSpc>
            </a:pPr>
            <a:r>
              <a:rPr b="0" lang="en-US" sz="2400" spc="-1" strike="noStrike">
                <a:solidFill>
                  <a:srgbClr val="000000"/>
                </a:solidFill>
                <a:uFill>
                  <a:solidFill>
                    <a:srgbClr val="ffffff"/>
                  </a:solidFill>
                </a:uFill>
                <a:latin typeface="Arial Black"/>
                <a:ea typeface="MS Gothic"/>
              </a:rPr>
              <a:t>第十二组</a:t>
            </a: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205920"/>
            <a:ext cx="9071640" cy="14533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Price-performance anomaly</a:t>
            </a:r>
            <a:r>
              <a:rPr b="0" lang="en-US" sz="4400" spc="-1" strike="noStrike">
                <a:solidFill>
                  <a:srgbClr val="050505"/>
                </a:solidFill>
                <a:uFill>
                  <a:solidFill>
                    <a:srgbClr val="ffffff"/>
                  </a:solidFill>
                </a:uFill>
                <a:latin typeface="Times New Roman"/>
              </a:rPr>
              <a:t>
</a:t>
            </a:r>
            <a:r>
              <a:rPr b="0" lang="en-US" sz="4400" spc="-1" strike="noStrike">
                <a:solidFill>
                  <a:srgbClr val="050505"/>
                </a:solidFill>
                <a:uFill>
                  <a:solidFill>
                    <a:srgbClr val="ffffff"/>
                  </a:solidFill>
                </a:uFill>
                <a:latin typeface="Times New Roman"/>
              </a:rPr>
              <a:t>性价比异常</a:t>
            </a:r>
            <a:endParaRPr b="0" lang="en-US" sz="4400" spc="-1" strike="noStrike">
              <a:solidFill>
                <a:srgbClr val="050505"/>
              </a:solidFill>
              <a:uFill>
                <a:solidFill>
                  <a:srgbClr val="ffffff"/>
                </a:solidFill>
              </a:uFill>
              <a:latin typeface="Times New Roman"/>
            </a:endParaRPr>
          </a:p>
        </p:txBody>
      </p:sp>
      <p:pic>
        <p:nvPicPr>
          <p:cNvPr id="97" name="" descr=""/>
          <p:cNvPicPr/>
          <p:nvPr/>
        </p:nvPicPr>
        <p:blipFill>
          <a:blip r:embed="rId1"/>
          <a:stretch/>
        </p:blipFill>
        <p:spPr>
          <a:xfrm>
            <a:off x="-226080" y="1643040"/>
            <a:ext cx="10602720" cy="469296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文章目标</a:t>
            </a:r>
            <a:endParaRPr b="0" lang="en-US" sz="4400" spc="-1" strike="noStrike">
              <a:solidFill>
                <a:srgbClr val="050505"/>
              </a:solidFill>
              <a:uFill>
                <a:solidFill>
                  <a:srgbClr val="ffffff"/>
                </a:solidFill>
              </a:uFill>
              <a:latin typeface="Times New Roman"/>
            </a:endParaRPr>
          </a:p>
        </p:txBody>
      </p:sp>
      <p:pic>
        <p:nvPicPr>
          <p:cNvPr id="99" name="" descr=""/>
          <p:cNvPicPr/>
          <p:nvPr/>
        </p:nvPicPr>
        <p:blipFill>
          <a:blip r:embed="rId1"/>
          <a:stretch/>
        </p:blipFill>
        <p:spPr>
          <a:xfrm>
            <a:off x="3083400" y="796680"/>
            <a:ext cx="1164600" cy="355320"/>
          </a:xfrm>
          <a:prstGeom prst="rect">
            <a:avLst/>
          </a:prstGeom>
          <a:ln>
            <a:noFill/>
          </a:ln>
        </p:spPr>
      </p:pic>
      <p:pic>
        <p:nvPicPr>
          <p:cNvPr id="100" name="" descr=""/>
          <p:cNvPicPr/>
          <p:nvPr/>
        </p:nvPicPr>
        <p:blipFill>
          <a:blip r:embed="rId2"/>
          <a:stretch/>
        </p:blipFill>
        <p:spPr>
          <a:xfrm>
            <a:off x="1560960" y="268560"/>
            <a:ext cx="1164600" cy="355320"/>
          </a:xfrm>
          <a:prstGeom prst="rect">
            <a:avLst/>
          </a:prstGeom>
          <a:ln>
            <a:noFill/>
          </a:ln>
        </p:spPr>
      </p:pic>
      <p:pic>
        <p:nvPicPr>
          <p:cNvPr id="101" name="" descr=""/>
          <p:cNvPicPr/>
          <p:nvPr/>
        </p:nvPicPr>
        <p:blipFill>
          <a:blip r:embed="rId3"/>
          <a:stretch/>
        </p:blipFill>
        <p:spPr>
          <a:xfrm>
            <a:off x="1486440" y="1206360"/>
            <a:ext cx="1164600" cy="355320"/>
          </a:xfrm>
          <a:prstGeom prst="rect">
            <a:avLst/>
          </a:prstGeom>
          <a:ln>
            <a:noFill/>
          </a:ln>
        </p:spPr>
      </p:pic>
      <p:sp>
        <p:nvSpPr>
          <p:cNvPr id="102" name="TextShape 2"/>
          <p:cNvSpPr txBox="1"/>
          <p:nvPr/>
        </p:nvSpPr>
        <p:spPr>
          <a:xfrm>
            <a:off x="1728000" y="2016000"/>
            <a:ext cx="7560000" cy="11055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租客角度：云服务，用的舒心，用的便宜。</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供应商角度：现有的所有资源都能卖出去，别烂在手里。</a:t>
            </a:r>
            <a:endParaRPr b="0" lang="en-US" sz="1800" spc="-1" strike="noStrike">
              <a:solidFill>
                <a:srgbClr val="000000"/>
              </a:solidFill>
              <a:uFill>
                <a:solidFill>
                  <a:srgbClr val="ffffff"/>
                </a:solidFill>
              </a:uFill>
              <a:latin typeface="Arial"/>
            </a:endParaRPr>
          </a:p>
        </p:txBody>
      </p:sp>
      <p:pic>
        <p:nvPicPr>
          <p:cNvPr id="103" name="" descr=""/>
          <p:cNvPicPr/>
          <p:nvPr/>
        </p:nvPicPr>
        <p:blipFill>
          <a:blip r:embed="rId4"/>
          <a:stretch/>
        </p:blipFill>
        <p:spPr>
          <a:xfrm>
            <a:off x="2019960" y="4320000"/>
            <a:ext cx="3164040" cy="1674360"/>
          </a:xfrm>
          <a:prstGeom prst="rect">
            <a:avLst/>
          </a:prstGeom>
          <a:ln>
            <a:noFill/>
          </a:ln>
        </p:spPr>
      </p:pic>
      <p:sp>
        <p:nvSpPr>
          <p:cNvPr id="104" name="TextShape 3"/>
          <p:cNvSpPr txBox="1"/>
          <p:nvPr/>
        </p:nvSpPr>
        <p:spPr>
          <a:xfrm>
            <a:off x="2304000" y="5040000"/>
            <a:ext cx="1584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定价策略</a:t>
            </a:r>
            <a:endParaRPr b="0" lang="en-US" sz="1800" spc="-1" strike="noStrike">
              <a:solidFill>
                <a:srgbClr val="000000"/>
              </a:solidFill>
              <a:uFill>
                <a:solidFill>
                  <a:srgbClr val="ffffff"/>
                </a:solidFill>
              </a:uFill>
              <a:latin typeface="Arial"/>
            </a:endParaRPr>
          </a:p>
        </p:txBody>
      </p:sp>
      <p:pic>
        <p:nvPicPr>
          <p:cNvPr id="105" name="" descr=""/>
          <p:cNvPicPr/>
          <p:nvPr/>
        </p:nvPicPr>
        <p:blipFill>
          <a:blip r:embed="rId5"/>
          <a:stretch/>
        </p:blipFill>
        <p:spPr>
          <a:xfrm>
            <a:off x="5832000" y="4464000"/>
            <a:ext cx="2520000" cy="1476000"/>
          </a:xfrm>
          <a:prstGeom prst="rect">
            <a:avLst/>
          </a:prstGeom>
          <a:ln>
            <a:noFill/>
          </a:ln>
        </p:spPr>
      </p:pic>
      <p:sp>
        <p:nvSpPr>
          <p:cNvPr id="106" name="TextShape 4"/>
          <p:cNvSpPr txBox="1"/>
          <p:nvPr/>
        </p:nvSpPr>
        <p:spPr>
          <a:xfrm>
            <a:off x="6480000" y="5040000"/>
            <a:ext cx="1512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带宽分配</a:t>
            </a:r>
            <a:endParaRPr b="0" lang="en-US" sz="1800" spc="-1" strike="noStrike">
              <a:solidFill>
                <a:srgbClr val="000000"/>
              </a:solidFill>
              <a:uFill>
                <a:solidFill>
                  <a:srgbClr val="ffffff"/>
                </a:solidFill>
              </a:uFill>
              <a:latin typeface="Arial"/>
            </a:endParaRPr>
          </a:p>
        </p:txBody>
      </p:sp>
      <p:sp>
        <p:nvSpPr>
          <p:cNvPr id="107" name="TextShape 5"/>
          <p:cNvSpPr txBox="1"/>
          <p:nvPr/>
        </p:nvSpPr>
        <p:spPr>
          <a:xfrm>
            <a:off x="5112000" y="4968000"/>
            <a:ext cx="158400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softbw</a:t>
            </a:r>
            <a:endParaRPr b="0" lang="en-U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文章贡献</a:t>
            </a:r>
            <a:endParaRPr b="0" lang="en-US" sz="4400" spc="-1" strike="noStrike">
              <a:solidFill>
                <a:srgbClr val="050505"/>
              </a:solidFill>
              <a:uFill>
                <a:solidFill>
                  <a:srgbClr val="ffffff"/>
                </a:solidFill>
              </a:uFill>
              <a:latin typeface="Times New Roman"/>
            </a:endParaRPr>
          </a:p>
        </p:txBody>
      </p:sp>
      <p:sp>
        <p:nvSpPr>
          <p:cNvPr id="109" name="TextShape 2"/>
          <p:cNvSpPr txBox="1"/>
          <p:nvPr/>
        </p:nvSpPr>
        <p:spPr>
          <a:xfrm>
            <a:off x="1620000" y="1823760"/>
            <a:ext cx="8100000" cy="438444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通过调查发现，因为缺少对带宽的定价，云服务存在严重的性价比异常问题。</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概念上通过提出一种基于使用量定价和基于</a:t>
            </a:r>
            <a:r>
              <a:rPr b="0" lang="en-US" sz="3200" spc="-1" strike="noStrike">
                <a:solidFill>
                  <a:srgbClr val="050505"/>
                </a:solidFill>
                <a:uFill>
                  <a:solidFill>
                    <a:srgbClr val="ffffff"/>
                  </a:solidFill>
                </a:uFill>
                <a:latin typeface="Arial"/>
              </a:rPr>
              <a:t>fulfillment</a:t>
            </a:r>
            <a:r>
              <a:rPr b="0" lang="en-US" sz="3200" spc="-1" strike="noStrike">
                <a:solidFill>
                  <a:srgbClr val="050505"/>
                </a:solidFill>
                <a:uFill>
                  <a:solidFill>
                    <a:srgbClr val="ffffff"/>
                  </a:solidFill>
                </a:uFill>
                <a:latin typeface="Arial"/>
              </a:rPr>
              <a:t>来分配带宽的算法证实在某种条件下对带宽预期进行定价的可行性。</a:t>
            </a:r>
            <a:endParaRPr b="0" lang="en-US" sz="3200" spc="-1" strike="noStrike">
              <a:solidFill>
                <a:srgbClr val="050505"/>
              </a:solidFill>
              <a:uFill>
                <a:solidFill>
                  <a:srgbClr val="ffffff"/>
                </a:solidFill>
              </a:uFill>
              <a:latin typeface="Arial"/>
            </a:endParaRPr>
          </a:p>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发展了</a:t>
            </a:r>
            <a:r>
              <a:rPr b="0" lang="en-US" sz="3200" spc="-1" strike="noStrike">
                <a:solidFill>
                  <a:srgbClr val="050505"/>
                </a:solidFill>
                <a:uFill>
                  <a:solidFill>
                    <a:srgbClr val="ffffff"/>
                  </a:solidFill>
                </a:uFill>
                <a:latin typeface="Arial"/>
              </a:rPr>
              <a:t>SoftBW</a:t>
            </a:r>
            <a:r>
              <a:rPr b="0" lang="en-US" sz="3200" spc="-1" strike="noStrike">
                <a:solidFill>
                  <a:srgbClr val="050505"/>
                </a:solidFill>
                <a:uFill>
                  <a:solidFill>
                    <a:srgbClr val="ffffff"/>
                  </a:solidFill>
                </a:uFill>
                <a:latin typeface="Arial"/>
              </a:rPr>
              <a:t>实现了定价和分配带宽策略，并取得了好的效果。</a:t>
            </a:r>
            <a:endParaRPr b="0" lang="en-US" sz="3200" spc="-1" strike="noStrike">
              <a:solidFill>
                <a:srgbClr val="050505"/>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现存方法</a:t>
            </a:r>
            <a:r>
              <a:rPr b="0" lang="en-US" sz="4400" spc="-1" strike="noStrike">
                <a:solidFill>
                  <a:srgbClr val="050505"/>
                </a:solidFill>
                <a:uFill>
                  <a:solidFill>
                    <a:srgbClr val="ffffff"/>
                  </a:solidFill>
                </a:uFill>
                <a:latin typeface="Times New Roman"/>
              </a:rPr>
              <a:t>Rate-limit</a:t>
            </a:r>
            <a:endParaRPr b="0" lang="en-US" sz="4400" spc="-1" strike="noStrike">
              <a:solidFill>
                <a:srgbClr val="050505"/>
              </a:solidFill>
              <a:uFill>
                <a:solidFill>
                  <a:srgbClr val="ffffff"/>
                </a:solidFill>
              </a:uFill>
              <a:latin typeface="Times New Roman"/>
            </a:endParaRPr>
          </a:p>
        </p:txBody>
      </p:sp>
      <p:sp>
        <p:nvSpPr>
          <p:cNvPr id="111" name="TextShape 2"/>
          <p:cNvSpPr txBox="1"/>
          <p:nvPr/>
        </p:nvSpPr>
        <p:spPr>
          <a:xfrm>
            <a:off x="1800000" y="1728000"/>
            <a:ext cx="7560000" cy="17823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阿里巴巴</a:t>
            </a:r>
            <a:r>
              <a:rPr b="0" lang="en-US" sz="1800" spc="-1" strike="noStrike">
                <a:solidFill>
                  <a:srgbClr val="000000"/>
                </a:solidFill>
                <a:uFill>
                  <a:solidFill>
                    <a:srgbClr val="ffffff"/>
                  </a:solidFill>
                </a:uFill>
                <a:latin typeface="Arial"/>
              </a:rPr>
              <a:t>ECS</a:t>
            </a:r>
            <a:r>
              <a:rPr b="0" lang="en-US" sz="1800" spc="-1" strike="noStrike">
                <a:solidFill>
                  <a:srgbClr val="000000"/>
                </a:solidFill>
                <a:uFill>
                  <a:solidFill>
                    <a:srgbClr val="ffffff"/>
                  </a:solidFill>
                </a:uFill>
                <a:latin typeface="Arial"/>
              </a:rPr>
              <a:t>：所有</a:t>
            </a:r>
            <a:r>
              <a:rPr b="0" lang="en-US" sz="1800" spc="-1" strike="noStrike">
                <a:solidFill>
                  <a:srgbClr val="000000"/>
                </a:solidFill>
                <a:uFill>
                  <a:solidFill>
                    <a:srgbClr val="ffffff"/>
                  </a:solidFill>
                </a:uFill>
                <a:latin typeface="Arial"/>
              </a:rPr>
              <a:t>VM</a:t>
            </a:r>
            <a:r>
              <a:rPr b="0" lang="en-US" sz="1800" spc="-1" strike="noStrike">
                <a:solidFill>
                  <a:srgbClr val="000000"/>
                </a:solidFill>
                <a:uFill>
                  <a:solidFill>
                    <a:srgbClr val="ffffff"/>
                  </a:solidFill>
                </a:uFill>
                <a:latin typeface="Arial"/>
              </a:rPr>
              <a:t>向外传输，带宽上限</a:t>
            </a:r>
            <a:r>
              <a:rPr b="0" lang="en-US" sz="1800" spc="-1" strike="noStrike">
                <a:solidFill>
                  <a:srgbClr val="000000"/>
                </a:solidFill>
                <a:uFill>
                  <a:solidFill>
                    <a:srgbClr val="ffffff"/>
                  </a:solidFill>
                </a:uFill>
                <a:latin typeface="Arial"/>
              </a:rPr>
              <a:t>520Mbps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亚马逊</a:t>
            </a:r>
            <a:r>
              <a:rPr b="0" lang="en-US" sz="1800" spc="-1" strike="noStrike">
                <a:solidFill>
                  <a:srgbClr val="000000"/>
                </a:solidFill>
                <a:uFill>
                  <a:solidFill>
                    <a:srgbClr val="ffffff"/>
                  </a:solidFill>
                </a:uFill>
                <a:latin typeface="Arial"/>
              </a:rPr>
              <a:t>EC2</a:t>
            </a:r>
            <a:r>
              <a:rPr b="0" lang="en-US" sz="1800" spc="-1" strike="noStrike">
                <a:solidFill>
                  <a:srgbClr val="000000"/>
                </a:solidFill>
                <a:uFill>
                  <a:solidFill>
                    <a:srgbClr val="ffffff"/>
                  </a:solidFill>
                </a:uFill>
                <a:latin typeface="Arial"/>
              </a:rPr>
              <a:t>：对</a:t>
            </a:r>
            <a:r>
              <a:rPr b="0" lang="en-US" sz="1800" spc="-1" strike="noStrike">
                <a:solidFill>
                  <a:srgbClr val="000000"/>
                </a:solidFill>
                <a:uFill>
                  <a:solidFill>
                    <a:srgbClr val="ffffff"/>
                  </a:solidFill>
                </a:uFill>
                <a:latin typeface="Arial"/>
              </a:rPr>
              <a:t>VM</a:t>
            </a:r>
            <a:r>
              <a:rPr b="0" lang="en-US" sz="1800" spc="-1" strike="noStrike">
                <a:solidFill>
                  <a:srgbClr val="000000"/>
                </a:solidFill>
                <a:uFill>
                  <a:solidFill>
                    <a:srgbClr val="ffffff"/>
                  </a:solidFill>
                </a:uFill>
                <a:latin typeface="Arial"/>
              </a:rPr>
              <a:t>的内向外向传输均有限制，分三档，</a:t>
            </a:r>
            <a:r>
              <a:rPr b="0" lang="en-US" sz="1800" spc="-1" strike="noStrike">
                <a:solidFill>
                  <a:srgbClr val="000000"/>
                </a:solidFill>
                <a:uFill>
                  <a:solidFill>
                    <a:srgbClr val="ffffff"/>
                  </a:solidFill>
                </a:uFill>
                <a:latin typeface="Arial"/>
              </a:rPr>
              <a:t>low to moderate(</a:t>
            </a:r>
            <a:r>
              <a:rPr b="0" lang="en-US" sz="1800" spc="-1" strike="noStrike">
                <a:solidFill>
                  <a:srgbClr val="000000"/>
                </a:solidFill>
                <a:uFill>
                  <a:solidFill>
                    <a:srgbClr val="ffffff"/>
                  </a:solidFill>
                </a:uFill>
                <a:latin typeface="Arial"/>
              </a:rPr>
              <a:t>很低，同时不稳定，可以达到</a:t>
            </a:r>
            <a:r>
              <a:rPr b="0" lang="en-US" sz="1800" spc="-1" strike="noStrike">
                <a:solidFill>
                  <a:srgbClr val="000000"/>
                </a:solidFill>
                <a:uFill>
                  <a:solidFill>
                    <a:srgbClr val="ffffff"/>
                  </a:solidFill>
                </a:uFill>
                <a:latin typeface="Arial"/>
              </a:rPr>
              <a:t>3Gbps)</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moderate(300Mbps)</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high(1Gbps)</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谷歌</a:t>
            </a:r>
            <a:r>
              <a:rPr b="0" lang="en-US" sz="1800" spc="-1" strike="noStrike">
                <a:solidFill>
                  <a:srgbClr val="000000"/>
                </a:solidFill>
                <a:uFill>
                  <a:solidFill>
                    <a:srgbClr val="ffffff"/>
                  </a:solidFill>
                </a:uFill>
                <a:latin typeface="Arial"/>
              </a:rPr>
              <a:t>GCE</a:t>
            </a:r>
            <a:r>
              <a:rPr b="0" lang="en-US" sz="1800" spc="-1" strike="noStrike">
                <a:solidFill>
                  <a:srgbClr val="000000"/>
                </a:solidFill>
                <a:uFill>
                  <a:solidFill>
                    <a:srgbClr val="ffffff"/>
                  </a:solidFill>
                </a:uFill>
                <a:latin typeface="Arial"/>
              </a:rPr>
              <a:t>：对外传输限制，分三档，</a:t>
            </a:r>
            <a:r>
              <a:rPr b="0" lang="en-US" sz="1800" spc="-1" strike="noStrike">
                <a:solidFill>
                  <a:srgbClr val="000000"/>
                </a:solidFill>
                <a:uFill>
                  <a:solidFill>
                    <a:srgbClr val="ffffff"/>
                  </a:solidFill>
                </a:uFill>
                <a:latin typeface="Arial"/>
              </a:rPr>
              <a:t>1Gbps</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2Gbps</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4Gbps</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pic>
        <p:nvPicPr>
          <p:cNvPr id="112" name="" descr=""/>
          <p:cNvPicPr/>
          <p:nvPr/>
        </p:nvPicPr>
        <p:blipFill>
          <a:blip r:embed="rId1"/>
          <a:stretch/>
        </p:blipFill>
        <p:spPr>
          <a:xfrm>
            <a:off x="2376000" y="3924360"/>
            <a:ext cx="6048000" cy="345528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296000" y="-16812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Rate-limit</a:t>
            </a:r>
            <a:r>
              <a:rPr b="0" lang="en-US" sz="4400" spc="-1" strike="noStrike">
                <a:solidFill>
                  <a:srgbClr val="050505"/>
                </a:solidFill>
                <a:uFill>
                  <a:solidFill>
                    <a:srgbClr val="ffffff"/>
                  </a:solidFill>
                </a:uFill>
                <a:latin typeface="Times New Roman"/>
              </a:rPr>
              <a:t>的局限</a:t>
            </a:r>
            <a:endParaRPr b="0" lang="en-US" sz="4400" spc="-1" strike="noStrike">
              <a:solidFill>
                <a:srgbClr val="050505"/>
              </a:solidFill>
              <a:uFill>
                <a:solidFill>
                  <a:srgbClr val="ffffff"/>
                </a:solidFill>
              </a:uFill>
              <a:latin typeface="Times New Roman"/>
            </a:endParaRPr>
          </a:p>
        </p:txBody>
      </p:sp>
      <p:sp>
        <p:nvSpPr>
          <p:cNvPr id="114" name="TextShape 2"/>
          <p:cNvSpPr txBox="1"/>
          <p:nvPr/>
        </p:nvSpPr>
        <p:spPr>
          <a:xfrm>
            <a:off x="1548000" y="1080000"/>
            <a:ext cx="7380000" cy="1440000"/>
          </a:xfrm>
          <a:prstGeom prst="rect">
            <a:avLst/>
          </a:prstGeom>
          <a:noFill/>
          <a:ln>
            <a:noFill/>
          </a:ln>
        </p:spPr>
        <p:txBody>
          <a:bodyPr lIns="0" rIns="0" tIns="0" bIns="0"/>
          <a:p>
            <a:pPr marL="432000" indent="-324000">
              <a:buClr>
                <a:srgbClr val="050505"/>
              </a:buClr>
              <a:buSzPct val="25000"/>
              <a:buFont typeface="Wingdings" charset="2"/>
              <a:buChar char=""/>
            </a:pPr>
            <a:r>
              <a:rPr b="0" lang="en-US" sz="3200" spc="-1" strike="noStrike">
                <a:solidFill>
                  <a:srgbClr val="050505"/>
                </a:solidFill>
                <a:uFill>
                  <a:solidFill>
                    <a:srgbClr val="ffffff"/>
                  </a:solidFill>
                </a:uFill>
                <a:latin typeface="Arial"/>
              </a:rPr>
              <a:t>从图中可以看出，不同的云服务器，即使有同样的</a:t>
            </a:r>
            <a:r>
              <a:rPr b="0" lang="en-US" sz="3200" spc="-1" strike="noStrike">
                <a:solidFill>
                  <a:srgbClr val="050505"/>
                </a:solidFill>
                <a:uFill>
                  <a:solidFill>
                    <a:srgbClr val="ffffff"/>
                  </a:solidFill>
                </a:uFill>
                <a:latin typeface="Arial"/>
              </a:rPr>
              <a:t>cpu</a:t>
            </a:r>
            <a:r>
              <a:rPr b="0" lang="en-US" sz="3200" spc="-1" strike="noStrike">
                <a:solidFill>
                  <a:srgbClr val="050505"/>
                </a:solidFill>
                <a:uFill>
                  <a:solidFill>
                    <a:srgbClr val="ffffff"/>
                  </a:solidFill>
                </a:uFill>
                <a:latin typeface="Arial"/>
              </a:rPr>
              <a:t>和内存，但网络的带宽差距可以大到</a:t>
            </a:r>
            <a:r>
              <a:rPr b="0" lang="en-US" sz="3200" spc="-1" strike="noStrike">
                <a:solidFill>
                  <a:srgbClr val="050505"/>
                </a:solidFill>
                <a:uFill>
                  <a:solidFill>
                    <a:srgbClr val="ffffff"/>
                  </a:solidFill>
                </a:uFill>
                <a:latin typeface="Arial"/>
              </a:rPr>
              <a:t>6</a:t>
            </a:r>
            <a:r>
              <a:rPr b="0" lang="en-US" sz="3200" spc="-1" strike="noStrike">
                <a:solidFill>
                  <a:srgbClr val="050505"/>
                </a:solidFill>
                <a:uFill>
                  <a:solidFill>
                    <a:srgbClr val="ffffff"/>
                  </a:solidFill>
                </a:uFill>
                <a:latin typeface="Arial"/>
              </a:rPr>
              <a:t>到</a:t>
            </a:r>
            <a:r>
              <a:rPr b="0" lang="en-US" sz="3200" spc="-1" strike="noStrike">
                <a:solidFill>
                  <a:srgbClr val="050505"/>
                </a:solidFill>
                <a:uFill>
                  <a:solidFill>
                    <a:srgbClr val="ffffff"/>
                  </a:solidFill>
                </a:uFill>
                <a:latin typeface="Arial"/>
              </a:rPr>
              <a:t>16</a:t>
            </a:r>
            <a:r>
              <a:rPr b="0" lang="en-US" sz="3200" spc="-1" strike="noStrike">
                <a:solidFill>
                  <a:srgbClr val="050505"/>
                </a:solidFill>
                <a:uFill>
                  <a:solidFill>
                    <a:srgbClr val="ffffff"/>
                  </a:solidFill>
                </a:uFill>
                <a:latin typeface="Arial"/>
              </a:rPr>
              <a:t>倍。</a:t>
            </a:r>
            <a:endParaRPr b="0" lang="en-US" sz="3200" spc="-1" strike="noStrike">
              <a:solidFill>
                <a:srgbClr val="050505"/>
              </a:solidFill>
              <a:uFill>
                <a:solidFill>
                  <a:srgbClr val="ffffff"/>
                </a:solidFill>
              </a:uFill>
              <a:latin typeface="Arial"/>
            </a:endParaRPr>
          </a:p>
        </p:txBody>
      </p:sp>
      <p:pic>
        <p:nvPicPr>
          <p:cNvPr id="115" name="" descr=""/>
          <p:cNvPicPr/>
          <p:nvPr/>
        </p:nvPicPr>
        <p:blipFill>
          <a:blip r:embed="rId1"/>
          <a:stretch/>
        </p:blipFill>
        <p:spPr>
          <a:xfrm>
            <a:off x="2911320" y="6208200"/>
            <a:ext cx="4473360" cy="1022040"/>
          </a:xfrm>
          <a:prstGeom prst="rect">
            <a:avLst/>
          </a:prstGeom>
          <a:ln>
            <a:noFill/>
          </a:ln>
        </p:spPr>
      </p:pic>
      <p:pic>
        <p:nvPicPr>
          <p:cNvPr id="116" name="" descr=""/>
          <p:cNvPicPr/>
          <p:nvPr/>
        </p:nvPicPr>
        <p:blipFill>
          <a:blip r:embed="rId2"/>
          <a:stretch/>
        </p:blipFill>
        <p:spPr>
          <a:xfrm>
            <a:off x="2232000" y="2592720"/>
            <a:ext cx="6048000" cy="345528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云服务低网络使用率</a:t>
            </a:r>
            <a:endParaRPr b="0" lang="en-US" sz="4400" spc="-1" strike="noStrike">
              <a:solidFill>
                <a:srgbClr val="050505"/>
              </a:solidFill>
              <a:uFill>
                <a:solidFill>
                  <a:srgbClr val="ffffff"/>
                </a:solidFill>
              </a:uFill>
              <a:latin typeface="Times New Roman"/>
            </a:endParaRPr>
          </a:p>
        </p:txBody>
      </p:sp>
      <p:graphicFrame>
        <p:nvGraphicFramePr>
          <p:cNvPr id="118" name=""/>
          <p:cNvGraphicFramePr/>
          <p:nvPr/>
        </p:nvGraphicFramePr>
        <p:xfrm>
          <a:off x="1512360" y="1692000"/>
          <a:ext cx="8135640" cy="539244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620000" y="288000"/>
            <a:ext cx="8100000" cy="1248120"/>
          </a:xfrm>
          <a:prstGeom prst="rect">
            <a:avLst/>
          </a:prstGeom>
          <a:noFill/>
          <a:ln>
            <a:noFill/>
          </a:ln>
        </p:spPr>
        <p:txBody>
          <a:bodyPr lIns="0" rIns="0" tIns="0" bIns="0" anchor="ctr"/>
          <a:p>
            <a:pPr algn="ctr"/>
            <a:r>
              <a:rPr b="0" lang="en-US" sz="4400" spc="-1" strike="noStrike">
                <a:solidFill>
                  <a:srgbClr val="050505"/>
                </a:solidFill>
                <a:uFill>
                  <a:solidFill>
                    <a:srgbClr val="ffffff"/>
                  </a:solidFill>
                </a:uFill>
                <a:latin typeface="Times New Roman"/>
              </a:rPr>
              <a:t>            </a:t>
            </a:r>
            <a:r>
              <a:rPr b="0" lang="en-US" sz="4400" spc="-1" strike="noStrike">
                <a:solidFill>
                  <a:srgbClr val="050505"/>
                </a:solidFill>
                <a:uFill>
                  <a:solidFill>
                    <a:srgbClr val="ffffff"/>
                  </a:solidFill>
                </a:uFill>
                <a:latin typeface="Times New Roman"/>
              </a:rPr>
              <a:t>Over-Commited</a:t>
            </a:r>
            <a:endParaRPr b="0" lang="en-US" sz="4400" spc="-1" strike="noStrike">
              <a:solidFill>
                <a:srgbClr val="050505"/>
              </a:solidFill>
              <a:uFill>
                <a:solidFill>
                  <a:srgbClr val="ffffff"/>
                </a:solidFill>
              </a:uFill>
              <a:latin typeface="Times New Roman"/>
            </a:endParaRPr>
          </a:p>
        </p:txBody>
      </p:sp>
      <p:pic>
        <p:nvPicPr>
          <p:cNvPr id="120" name="" descr=""/>
          <p:cNvPicPr/>
          <p:nvPr/>
        </p:nvPicPr>
        <p:blipFill>
          <a:blip r:embed="rId1"/>
          <a:stretch/>
        </p:blipFill>
        <p:spPr>
          <a:xfrm>
            <a:off x="525600" y="1728000"/>
            <a:ext cx="2984760" cy="2304000"/>
          </a:xfrm>
          <a:prstGeom prst="rect">
            <a:avLst/>
          </a:prstGeom>
          <a:ln>
            <a:noFill/>
          </a:ln>
        </p:spPr>
      </p:pic>
      <p:sp>
        <p:nvSpPr>
          <p:cNvPr id="121" name="TextShape 2"/>
          <p:cNvSpPr txBox="1"/>
          <p:nvPr/>
        </p:nvSpPr>
        <p:spPr>
          <a:xfrm>
            <a:off x="4824000" y="1656000"/>
            <a:ext cx="4392000" cy="47455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例子：</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server1</a:t>
            </a:r>
            <a:r>
              <a:rPr b="0" lang="en-US" sz="1800" spc="-1" strike="noStrike">
                <a:solidFill>
                  <a:srgbClr val="000000"/>
                </a:solidFill>
                <a:uFill>
                  <a:solidFill>
                    <a:srgbClr val="ffffff"/>
                  </a:solidFill>
                </a:uFill>
                <a:latin typeface="Arial"/>
              </a:rPr>
              <a:t>上有</a:t>
            </a:r>
            <a:r>
              <a:rPr b="0" lang="en-US" sz="1800" spc="-1" strike="noStrike">
                <a:solidFill>
                  <a:srgbClr val="000000"/>
                </a:solidFill>
                <a:uFill>
                  <a:solidFill>
                    <a:srgbClr val="ffffff"/>
                  </a:solidFill>
                </a:uFill>
                <a:latin typeface="Arial"/>
              </a:rPr>
              <a:t>2</a:t>
            </a:r>
            <a:r>
              <a:rPr b="0" lang="en-US" sz="1800" spc="-1" strike="noStrike">
                <a:solidFill>
                  <a:srgbClr val="000000"/>
                </a:solidFill>
                <a:uFill>
                  <a:solidFill>
                    <a:srgbClr val="ffffff"/>
                  </a:solidFill>
                </a:uFill>
                <a:latin typeface="Arial"/>
              </a:rPr>
              <a:t>个</a:t>
            </a:r>
            <a:r>
              <a:rPr b="0" lang="en-US" sz="1800" spc="-1" strike="noStrike">
                <a:solidFill>
                  <a:srgbClr val="000000"/>
                </a:solidFill>
                <a:uFill>
                  <a:solidFill>
                    <a:srgbClr val="ffffff"/>
                  </a:solidFill>
                </a:uFill>
                <a:latin typeface="Arial"/>
              </a:rPr>
              <a:t>VM</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承诺给</a:t>
            </a:r>
            <a:r>
              <a:rPr b="0" lang="en-US" sz="1800" spc="-1" strike="noStrike">
                <a:solidFill>
                  <a:srgbClr val="000000"/>
                </a:solidFill>
                <a:uFill>
                  <a:solidFill>
                    <a:srgbClr val="ffffff"/>
                  </a:solidFill>
                </a:uFill>
                <a:latin typeface="Arial"/>
              </a:rPr>
              <a:t>vm1 8Gbps</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(Bandwidth Guarantee=8Gbps)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Vm2 4Gbps</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但只给</a:t>
            </a:r>
            <a:r>
              <a:rPr b="0" lang="en-US" sz="1800" spc="-1" strike="noStrike">
                <a:solidFill>
                  <a:srgbClr val="000000"/>
                </a:solidFill>
                <a:uFill>
                  <a:solidFill>
                    <a:srgbClr val="ffffff"/>
                  </a:solidFill>
                </a:uFill>
                <a:latin typeface="Arial"/>
              </a:rPr>
              <a:t>server1      10Gbps</a:t>
            </a:r>
            <a:r>
              <a:rPr b="0" lang="en-US" sz="1800" spc="-1" strike="noStrike">
                <a:solidFill>
                  <a:srgbClr val="000000"/>
                </a:solidFill>
                <a:uFill>
                  <a:solidFill>
                    <a:srgbClr val="ffffff"/>
                  </a:solidFill>
                </a:uFill>
                <a:latin typeface="Arial"/>
              </a:rPr>
              <a:t>的带宽。</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当</a:t>
            </a:r>
            <a:r>
              <a:rPr b="0" lang="en-US" sz="1800" spc="-1" strike="noStrike">
                <a:solidFill>
                  <a:srgbClr val="000000"/>
                </a:solidFill>
                <a:uFill>
                  <a:solidFill>
                    <a:srgbClr val="ffffff"/>
                  </a:solidFill>
                </a:uFill>
                <a:latin typeface="Arial"/>
              </a:rPr>
              <a:t>vm1,2</a:t>
            </a:r>
            <a:r>
              <a:rPr b="0" lang="en-US" sz="1800" spc="-1" strike="noStrike">
                <a:solidFill>
                  <a:srgbClr val="000000"/>
                </a:solidFill>
                <a:uFill>
                  <a:solidFill>
                    <a:srgbClr val="ffffff"/>
                  </a:solidFill>
                </a:uFill>
                <a:latin typeface="Arial"/>
              </a:rPr>
              <a:t>都在传数据的时候，</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vm1</a:t>
            </a:r>
            <a:r>
              <a:rPr b="0" lang="en-US" sz="1800" spc="-1" strike="noStrike">
                <a:solidFill>
                  <a:srgbClr val="000000"/>
                </a:solidFill>
                <a:uFill>
                  <a:solidFill>
                    <a:srgbClr val="ffffff"/>
                  </a:solidFill>
                </a:uFill>
                <a:latin typeface="Arial"/>
              </a:rPr>
              <a:t>的 </a:t>
            </a:r>
            <a:r>
              <a:rPr b="0" lang="en-US" sz="1800" spc="-1" strike="noStrike">
                <a:solidFill>
                  <a:srgbClr val="000000"/>
                </a:solidFill>
                <a:uFill>
                  <a:solidFill>
                    <a:srgbClr val="ffffff"/>
                  </a:solidFill>
                </a:uFill>
                <a:latin typeface="Arial"/>
              </a:rPr>
              <a:t>bandwidth </a:t>
            </a:r>
            <a:r>
              <a:rPr b="0" lang="en-US" sz="1800" spc="-1" strike="noStrike">
                <a:solidFill>
                  <a:srgbClr val="000000"/>
                </a:solidFill>
                <a:uFill>
                  <a:solidFill>
                    <a:srgbClr val="ffffff"/>
                  </a:solidFill>
                </a:uFill>
                <a:latin typeface="Arial"/>
              </a:rPr>
              <a:t>只有</a:t>
            </a:r>
            <a:r>
              <a:rPr b="0" lang="en-US" sz="1800" spc="-1" strike="noStrike">
                <a:solidFill>
                  <a:srgbClr val="000000"/>
                </a:solidFill>
                <a:uFill>
                  <a:solidFill>
                    <a:srgbClr val="ffffff"/>
                  </a:solidFill>
                </a:uFill>
                <a:latin typeface="Arial"/>
              </a:rPr>
              <a:t>6.7Gbps</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vm2</a:t>
            </a:r>
            <a:r>
              <a:rPr b="0" lang="en-US" sz="1800" spc="-1" strike="noStrike">
                <a:solidFill>
                  <a:srgbClr val="000000"/>
                </a:solidFill>
                <a:uFill>
                  <a:solidFill>
                    <a:srgbClr val="ffffff"/>
                  </a:solidFill>
                </a:uFill>
                <a:latin typeface="Arial"/>
              </a:rPr>
              <a:t>的</a:t>
            </a:r>
            <a:r>
              <a:rPr b="0" lang="en-US" sz="1800" spc="-1" strike="noStrike">
                <a:solidFill>
                  <a:srgbClr val="000000"/>
                </a:solidFill>
                <a:uFill>
                  <a:solidFill>
                    <a:srgbClr val="ffffff"/>
                  </a:solidFill>
                </a:uFill>
                <a:latin typeface="Arial"/>
              </a:rPr>
              <a:t>bandwidth </a:t>
            </a:r>
            <a:r>
              <a:rPr b="0" lang="en-US" sz="1800" spc="-1" strike="noStrike">
                <a:solidFill>
                  <a:srgbClr val="000000"/>
                </a:solidFill>
                <a:uFill>
                  <a:solidFill>
                    <a:srgbClr val="ffffff"/>
                  </a:solidFill>
                </a:uFill>
                <a:latin typeface="Arial"/>
              </a:rPr>
              <a:t>只有 </a:t>
            </a:r>
            <a:r>
              <a:rPr b="0" lang="en-US" sz="1800" spc="-1" strike="noStrike">
                <a:solidFill>
                  <a:srgbClr val="000000"/>
                </a:solidFill>
                <a:uFill>
                  <a:solidFill>
                    <a:srgbClr val="ffffff"/>
                  </a:solidFill>
                </a:uFill>
                <a:latin typeface="Arial"/>
              </a:rPr>
              <a:t>3.3Gbps</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那么 满足率 </a:t>
            </a:r>
            <a:r>
              <a:rPr b="0" lang="en-US" sz="1800" spc="-1" strike="noStrike">
                <a:solidFill>
                  <a:srgbClr val="000000"/>
                </a:solidFill>
                <a:uFill>
                  <a:solidFill>
                    <a:srgbClr val="ffffff"/>
                  </a:solidFill>
                </a:uFill>
                <a:latin typeface="Arial"/>
              </a:rPr>
              <a:t>fulfillment=(</a:t>
            </a:r>
            <a:r>
              <a:rPr b="0" lang="en-US" sz="1800" spc="-1" strike="noStrike">
                <a:solidFill>
                  <a:srgbClr val="000000"/>
                </a:solidFill>
                <a:uFill>
                  <a:solidFill>
                    <a:srgbClr val="ffffff"/>
                  </a:solidFill>
                </a:uFill>
                <a:latin typeface="Arial"/>
              </a:rPr>
              <a:t>实际带宽</a:t>
            </a:r>
            <a:r>
              <a:rPr b="0" lang="en-US" sz="1800" spc="-1" strike="noStrike">
                <a:solidFill>
                  <a:srgbClr val="000000"/>
                </a:solidFill>
                <a:uFill>
                  <a:solidFill>
                    <a:srgbClr val="ffffff"/>
                  </a:solidFill>
                </a:uFill>
                <a:latin typeface="Arial"/>
              </a:rPr>
              <a:t>6.7)/(</a:t>
            </a:r>
            <a:r>
              <a:rPr b="0" lang="en-US" sz="1800" spc="-1" strike="noStrike">
                <a:solidFill>
                  <a:srgbClr val="000000"/>
                </a:solidFill>
                <a:uFill>
                  <a:solidFill>
                    <a:srgbClr val="ffffff"/>
                  </a:solidFill>
                </a:uFill>
                <a:latin typeface="Arial"/>
              </a:rPr>
              <a:t>承诺带宽</a:t>
            </a:r>
            <a:r>
              <a:rPr b="0" lang="en-US" sz="1800" spc="-1" strike="noStrike">
                <a:solidFill>
                  <a:srgbClr val="000000"/>
                </a:solidFill>
                <a:uFill>
                  <a:solidFill>
                    <a:srgbClr val="ffffff"/>
                  </a:solidFill>
                </a:uFill>
                <a:latin typeface="Arial"/>
              </a:rPr>
              <a:t>8)=5/6</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122" name="TextShape 3"/>
          <p:cNvSpPr txBox="1"/>
          <p:nvPr/>
        </p:nvSpPr>
        <p:spPr>
          <a:xfrm>
            <a:off x="792000" y="5976000"/>
            <a:ext cx="7704000" cy="7671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与</a:t>
            </a:r>
            <a:r>
              <a:rPr b="0" lang="en-US" sz="1800" spc="-1" strike="noStrike">
                <a:solidFill>
                  <a:srgbClr val="000000"/>
                </a:solidFill>
                <a:uFill>
                  <a:solidFill>
                    <a:srgbClr val="ffffff"/>
                  </a:solidFill>
                </a:uFill>
                <a:latin typeface="Arial"/>
              </a:rPr>
              <a:t>sufficent bandwidth</a:t>
            </a:r>
            <a:r>
              <a:rPr b="0" lang="en-US" sz="1800" spc="-1" strike="noStrike">
                <a:solidFill>
                  <a:srgbClr val="000000"/>
                </a:solidFill>
                <a:uFill>
                  <a:solidFill>
                    <a:srgbClr val="ffffff"/>
                  </a:solidFill>
                </a:uFill>
                <a:latin typeface="Arial"/>
              </a:rPr>
              <a:t>对比，能提高云服务提供商的盈利，那么会不会对租户的传输失败率</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不能在最后时限前传完数据</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造成影响呢？</a:t>
            </a:r>
            <a:endParaRPr b="0" lang="en-US" sz="1800" spc="-1" strike="noStrike">
              <a:solidFill>
                <a:srgbClr val="000000"/>
              </a:solidFill>
              <a:uFill>
                <a:solidFill>
                  <a:srgbClr val="ffffff"/>
                </a:solidFill>
              </a:uFill>
              <a:latin typeface="Arial"/>
            </a:endParaRPr>
          </a:p>
        </p:txBody>
      </p:sp>
      <p:sp>
        <p:nvSpPr>
          <p:cNvPr id="123" name="CustomShape 4"/>
          <p:cNvSpPr/>
          <p:nvPr/>
        </p:nvSpPr>
        <p:spPr>
          <a:xfrm>
            <a:off x="792000" y="288000"/>
            <a:ext cx="3168000" cy="1296000"/>
          </a:xfrm>
          <a:custGeom>
            <a:avLst/>
            <a:gdLst/>
            <a:ahLst/>
            <a:rect l="0" t="0" r="r" b="b"/>
            <a:pathLst>
              <a:path w="8802" h="2001">
                <a:moveTo>
                  <a:pt x="0" y="2000"/>
                </a:moveTo>
                <a:lnTo>
                  <a:pt x="8801" y="0"/>
                </a:lnTo>
              </a:path>
              <a:path w="8802" h="2001">
                <a:moveTo>
                  <a:pt x="0" y="2000"/>
                </a:moveTo>
                <a:lnTo>
                  <a:pt x="8801" y="0"/>
                </a:lnTo>
              </a:path>
            </a:pathLst>
          </a:custGeom>
          <a:solidFill>
            <a:srgbClr val="cccc00"/>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0" lang="en-US" sz="2400" spc="-1" strike="noStrike">
                <a:solidFill>
                  <a:srgbClr val="000000"/>
                </a:solidFill>
                <a:uFill>
                  <a:solidFill>
                    <a:srgbClr val="ffffff"/>
                  </a:solidFill>
                </a:uFill>
                <a:latin typeface="Times New Roman"/>
                <a:ea typeface="MS Gothic"/>
              </a:rPr>
              <a:t>死板的</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Times New Roman"/>
                <a:ea typeface="MS Gothic"/>
              </a:rPr>
              <a:t>Rate-limit</a:t>
            </a:r>
            <a:r>
              <a:rPr b="0" lang="en-US" sz="2400" spc="-1" strike="noStrike">
                <a:solidFill>
                  <a:srgbClr val="000000"/>
                </a:solidFill>
                <a:uFill>
                  <a:solidFill>
                    <a:srgbClr val="ffffff"/>
                  </a:solidFill>
                </a:uFill>
                <a:latin typeface="Times New Roman"/>
                <a:ea typeface="MS Gothic"/>
              </a:rPr>
              <a:t>和</a:t>
            </a:r>
            <a:r>
              <a:rPr b="0" lang="en-US" sz="2400" spc="-1" strike="noStrike">
                <a:solidFill>
                  <a:srgbClr val="000000"/>
                </a:solidFill>
                <a:uFill>
                  <a:solidFill>
                    <a:srgbClr val="ffffff"/>
                  </a:solidFill>
                </a:uFill>
                <a:latin typeface="Times New Roman"/>
                <a:ea typeface="MS Gothic"/>
              </a:rPr>
              <a:t>sufficient bw</a:t>
            </a:r>
            <a:endParaRPr b="0" lang="en-US" sz="1800" spc="-1" strike="noStrike">
              <a:solidFill>
                <a:srgbClr val="000000"/>
              </a:solidFill>
              <a:uFill>
                <a:solidFill>
                  <a:srgbClr val="ffffff"/>
                </a:solidFill>
              </a:uFill>
              <a:latin typeface="Arial"/>
            </a:endParaRPr>
          </a:p>
        </p:txBody>
      </p:sp>
      <p:pic>
        <p:nvPicPr>
          <p:cNvPr id="124" name="" descr=""/>
          <p:cNvPicPr/>
          <p:nvPr/>
        </p:nvPicPr>
        <p:blipFill>
          <a:blip r:embed="rId2"/>
          <a:stretch/>
        </p:blipFill>
        <p:spPr>
          <a:xfrm>
            <a:off x="720000" y="-80280"/>
            <a:ext cx="1304280" cy="13042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2017-11-02T15:05:28Z</dcterms:created>
  <dc:creator/>
  <dc:description/>
  <dc:language>zh-CN</dc:language>
  <cp:lastModifiedBy/>
  <dcterms:modified xsi:type="dcterms:W3CDTF">2017-11-10T15:11:59Z</dcterms:modified>
  <cp:revision>8</cp:revision>
  <dc:subject/>
  <dc:title/>
</cp:coreProperties>
</file>