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9" r:id="rId4"/>
    <p:sldId id="293" r:id="rId5"/>
    <p:sldId id="260" r:id="rId6"/>
    <p:sldId id="262" r:id="rId7"/>
    <p:sldId id="261" r:id="rId8"/>
    <p:sldId id="270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94" r:id="rId17"/>
    <p:sldId id="295" r:id="rId18"/>
    <p:sldId id="277" r:id="rId19"/>
    <p:sldId id="278" r:id="rId20"/>
    <p:sldId id="264" r:id="rId21"/>
    <p:sldId id="263" r:id="rId22"/>
    <p:sldId id="265" r:id="rId23"/>
    <p:sldId id="266" r:id="rId24"/>
    <p:sldId id="267" r:id="rId25"/>
    <p:sldId id="268" r:id="rId26"/>
    <p:sldId id="289" r:id="rId27"/>
    <p:sldId id="290" r:id="rId28"/>
    <p:sldId id="291" r:id="rId29"/>
    <p:sldId id="292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8" r:id="rId39"/>
    <p:sldId id="287" r:id="rId40"/>
    <p:sldId id="258" r:id="rId4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4062" autoAdjust="0"/>
  </p:normalViewPr>
  <p:slideViewPr>
    <p:cSldViewPr>
      <p:cViewPr varScale="1">
        <p:scale>
          <a:sx n="117" d="100"/>
          <a:sy n="117" d="100"/>
        </p:scale>
        <p:origin x="-76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04"/>
    </p:cViewPr>
  </p:sorterViewPr>
  <p:notesViewPr>
    <p:cSldViewPr>
      <p:cViewPr varScale="1">
        <p:scale>
          <a:sx n="71" d="100"/>
          <a:sy n="71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B0BA7-B0E2-4C07-8528-84B7AE1BAF72}" type="datetimeFigureOut">
              <a:rPr lang="en-US" smtClean="0"/>
              <a:t>2018-06-01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736AB-9531-4DE9-95AE-ED444B9409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6DD61-880C-4F33-96A2-51E92479021F}" type="datetimeFigureOut">
              <a:rPr lang="en-US" smtClean="0"/>
              <a:t>2018-06-01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10C38-A4D4-4515-9CA7-8160947F5FE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4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5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22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07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55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44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36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44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94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01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12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16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4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45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326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548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22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86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88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926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479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32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758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864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135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98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983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983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41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6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63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08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21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56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1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1441847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628900"/>
            <a:ext cx="7772400" cy="120015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6071" y="1001779"/>
            <a:ext cx="8305800" cy="36230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6071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54666" y="843558"/>
            <a:ext cx="7473718" cy="720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63628" y="1001779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54628" y="1000703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63628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54666" y="843558"/>
            <a:ext cx="7473718" cy="720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11041"/>
            <a:ext cx="7772400" cy="1021556"/>
          </a:xfrm>
        </p:spPr>
        <p:txBody>
          <a:bodyPr anchor="t">
            <a:normAutofit/>
          </a:bodyPr>
          <a:lstStyle>
            <a:lvl1pPr algn="l">
              <a:defRPr sz="24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2000" y="1485901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32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Subpart title</a:t>
            </a:r>
          </a:p>
        </p:txBody>
      </p:sp>
    </p:spTree>
    <p:extLst>
      <p:ext uri="{BB962C8B-B14F-4D97-AF65-F5344CB8AC3E}">
        <p14:creationId xmlns:p14="http://schemas.microsoft.com/office/powerpoint/2010/main" val="168089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2277988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411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29" y="232373"/>
            <a:ext cx="7478655" cy="651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729" y="997945"/>
            <a:ext cx="8153400" cy="362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err="1" smtClean="0"/>
              <a:t>Level</a:t>
            </a:r>
            <a:r>
              <a:rPr lang="en-US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  <a:endParaRPr lang="en-US" dirty="0" smtClean="0"/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  <a:endParaRPr lang="en-US" dirty="0" smtClean="0"/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  <a:endParaRPr lang="en-US" dirty="0" smtClean="0"/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pic>
        <p:nvPicPr>
          <p:cNvPr id="5" name="Picture 3" descr="D:\Devel\tsduck\images\tsduck-256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2347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7836242" y="4868166"/>
            <a:ext cx="13041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b="1" i="0" dirty="0" smtClean="0">
                <a:solidFill>
                  <a:srgbClr val="27AE60"/>
                </a:solidFill>
              </a:rPr>
              <a:t>tsduck.io</a:t>
            </a:r>
            <a:endParaRPr lang="en-US" sz="1000" b="1" i="0" dirty="0">
              <a:solidFill>
                <a:srgbClr val="27A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6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7AE60"/>
        </a:buClr>
        <a:buSzPct val="100000"/>
        <a:buFont typeface="Calibri" panose="020F050202020403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1pPr>
      <a:lvl2pPr marL="630238" indent="-268288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Calibri" panose="020F0502020204030204" pitchFamily="34" charset="0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2pPr>
      <a:lvl3pPr marL="896938" indent="-266700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3pPr>
      <a:lvl4pPr marL="1165225" indent="-268288" algn="l" defTabSz="914400" rtl="0" eaLnBrk="1" latinLnBrk="0" hangingPunct="1">
        <a:spcBef>
          <a:spcPct val="20000"/>
        </a:spcBef>
        <a:buClr>
          <a:srgbClr val="27AE60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4pPr>
      <a:lvl5pPr marL="1431925" indent="-266700" algn="l" defTabSz="914400" rtl="0" eaLnBrk="1" latinLnBrk="0" hangingPunct="1">
        <a:spcBef>
          <a:spcPct val="20000"/>
        </a:spcBef>
        <a:buClr>
          <a:srgbClr val="2ECC7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sduck.io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sduck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sduck/tsduc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sduck.i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804689"/>
            <a:ext cx="7772400" cy="108585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TSDuck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772400" cy="1815058"/>
          </a:xfrm>
        </p:spPr>
        <p:txBody>
          <a:bodyPr>
            <a:norm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n extensible toolkit for</a:t>
            </a:r>
          </a:p>
          <a:p>
            <a:r>
              <a:rPr lang="en-US" b="1" dirty="0" smtClean="0"/>
              <a:t>MPEG/DVB transport streams</a:t>
            </a:r>
          </a:p>
          <a:p>
            <a:endParaRPr lang="en-US" dirty="0" smtClean="0"/>
          </a:p>
          <a:p>
            <a:r>
              <a:rPr lang="en-US" sz="1700" dirty="0" smtClean="0"/>
              <a:t>TSDuck Version </a:t>
            </a:r>
            <a:r>
              <a:rPr lang="en-US" sz="1700" dirty="0" smtClean="0"/>
              <a:t>3.12</a:t>
            </a:r>
            <a:endParaRPr lang="en-US" sz="1700" dirty="0"/>
          </a:p>
        </p:txBody>
      </p:sp>
      <p:pic>
        <p:nvPicPr>
          <p:cNvPr id="6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36" y="567358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00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processing overview</a:t>
            </a:r>
            <a:endParaRPr lang="en-US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532224" y="1243155"/>
            <a:ext cx="8192393" cy="2426997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 process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865040" y="1642534"/>
            <a:ext cx="7526761" cy="604189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 executable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4055916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2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2460478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1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5651354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3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865040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input plugin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7246790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output plugin</a:t>
            </a:r>
          </a:p>
        </p:txBody>
      </p:sp>
      <p:cxnSp>
        <p:nvCxnSpPr>
          <p:cNvPr id="30" name="Connecteur droit avec flèche 29"/>
          <p:cNvCxnSpPr>
            <a:endCxn id="28" idx="2"/>
          </p:cNvCxnSpPr>
          <p:nvPr/>
        </p:nvCxnSpPr>
        <p:spPr>
          <a:xfrm flipV="1">
            <a:off x="1435947" y="3380857"/>
            <a:ext cx="0" cy="801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31" name="Connecteur droit avec flèche 30"/>
          <p:cNvCxnSpPr>
            <a:stCxn id="29" idx="2"/>
          </p:cNvCxnSpPr>
          <p:nvPr/>
        </p:nvCxnSpPr>
        <p:spPr>
          <a:xfrm>
            <a:off x="7817697" y="3380857"/>
            <a:ext cx="0" cy="801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1559315" y="3999368"/>
            <a:ext cx="10445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input TS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635721" y="3999368"/>
            <a:ext cx="10445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output TS</a:t>
            </a:r>
          </a:p>
        </p:txBody>
      </p:sp>
      <p:sp>
        <p:nvSpPr>
          <p:cNvPr id="34" name="Arc 33"/>
          <p:cNvSpPr/>
          <p:nvPr/>
        </p:nvSpPr>
        <p:spPr>
          <a:xfrm>
            <a:off x="1559313" y="2062394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5" name="Arc 34"/>
          <p:cNvSpPr/>
          <p:nvPr/>
        </p:nvSpPr>
        <p:spPr>
          <a:xfrm>
            <a:off x="3146109" y="2047035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6" name="Arc 35"/>
          <p:cNvSpPr/>
          <p:nvPr/>
        </p:nvSpPr>
        <p:spPr>
          <a:xfrm>
            <a:off x="4763626" y="2031676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6360662" y="2016317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5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tsp plugin is a shareable library</a:t>
            </a:r>
          </a:p>
          <a:p>
            <a:pPr lvl="1"/>
            <a:r>
              <a:rPr lang="en-US" dirty="0" smtClean="0"/>
              <a:t>.so file on Linux and </a:t>
            </a:r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dll</a:t>
            </a:r>
            <a:r>
              <a:rPr lang="en-US" dirty="0" smtClean="0"/>
              <a:t> file on Windows</a:t>
            </a:r>
          </a:p>
          <a:p>
            <a:r>
              <a:rPr lang="en-US" dirty="0" smtClean="0"/>
              <a:t>File naming</a:t>
            </a:r>
          </a:p>
          <a:p>
            <a:pPr lvl="1"/>
            <a:r>
              <a:rPr lang="en-US" dirty="0" smtClean="0"/>
              <a:t>plugin named </a:t>
            </a:r>
            <a:r>
              <a:rPr lang="en-US" i="1" dirty="0" smtClean="0"/>
              <a:t>foo</a:t>
            </a:r>
            <a:r>
              <a:rPr lang="en-US" dirty="0" smtClean="0"/>
              <a:t> in file tsplugin_</a:t>
            </a:r>
            <a:r>
              <a:rPr lang="en-US" i="1" dirty="0" smtClean="0"/>
              <a:t>foo</a:t>
            </a:r>
            <a:r>
              <a:rPr lang="en-US" dirty="0" smtClean="0"/>
              <a:t>.so (or .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ame directory as tsp executable</a:t>
            </a:r>
          </a:p>
          <a:p>
            <a:r>
              <a:rPr lang="en-US" dirty="0" smtClean="0"/>
              <a:t>General command line syntax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[-I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[-P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processor-name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processor-options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 ...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[-O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9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TS acquisition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21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until –-seconds 20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file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capture.ts</a:t>
            </a:r>
            <a:endParaRPr lang="en-US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Display the PMT of a selected service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35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zap france2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sifilter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pmt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tables –-max 1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drop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(1/5)</a:t>
            </a:r>
            <a:endParaRPr lang="en-US" dirty="0"/>
          </a:p>
        </p:txBody>
      </p:sp>
      <p:sp>
        <p:nvSpPr>
          <p:cNvPr id="8" name="Légende encadrée 1 7"/>
          <p:cNvSpPr/>
          <p:nvPr/>
        </p:nvSpPr>
        <p:spPr>
          <a:xfrm>
            <a:off x="5136375" y="1131590"/>
            <a:ext cx="3784562" cy="288000"/>
          </a:xfrm>
          <a:prstGeom prst="borderCallout1">
            <a:avLst>
              <a:gd name="adj1" fmla="val 49930"/>
              <a:gd name="adj2" fmla="val -537"/>
              <a:gd name="adj3" fmla="val 134043"/>
              <a:gd name="adj4" fmla="val -43957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capture DVB-T stream from UHF channel 21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Légende encadrée 1 8"/>
          <p:cNvSpPr/>
          <p:nvPr/>
        </p:nvSpPr>
        <p:spPr>
          <a:xfrm>
            <a:off x="5276380" y="1542440"/>
            <a:ext cx="3654496" cy="288000"/>
          </a:xfrm>
          <a:prstGeom prst="borderCallout1">
            <a:avLst>
              <a:gd name="adj1" fmla="val 49930"/>
              <a:gd name="adj2" fmla="val -537"/>
              <a:gd name="adj3" fmla="val 77069"/>
              <a:gd name="adj4" fmla="val -28441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pass packets during 20 seconds, then stop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Légende encadrée 1 10"/>
          <p:cNvSpPr/>
          <p:nvPr/>
        </p:nvSpPr>
        <p:spPr>
          <a:xfrm>
            <a:off x="5449350" y="1985242"/>
            <a:ext cx="2277748" cy="288000"/>
          </a:xfrm>
          <a:prstGeom prst="borderCallout1">
            <a:avLst>
              <a:gd name="adj1" fmla="val 49930"/>
              <a:gd name="adj2" fmla="val -537"/>
              <a:gd name="adj3" fmla="val 30299"/>
              <a:gd name="adj4" fmla="val -68083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save TS to file </a:t>
            </a:r>
            <a:r>
              <a:rPr lang="en-US" sz="1600" dirty="0" err="1" smtClean="0">
                <a:solidFill>
                  <a:schemeClr val="tx1"/>
                </a:solidFill>
              </a:rPr>
              <a:t>capture.ts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Légende encadrée 1 11"/>
          <p:cNvSpPr/>
          <p:nvPr/>
        </p:nvSpPr>
        <p:spPr>
          <a:xfrm>
            <a:off x="5136375" y="3049998"/>
            <a:ext cx="3615460" cy="288000"/>
          </a:xfrm>
          <a:prstGeom prst="borderCallout1">
            <a:avLst>
              <a:gd name="adj1" fmla="val 49930"/>
              <a:gd name="adj2" fmla="val -537"/>
              <a:gd name="adj3" fmla="val 110469"/>
              <a:gd name="adj4" fmla="val -48268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service « France 2 », rebuild SPTS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Légende encadrée 1 12"/>
          <p:cNvSpPr/>
          <p:nvPr/>
        </p:nvSpPr>
        <p:spPr>
          <a:xfrm>
            <a:off x="5268520" y="3498184"/>
            <a:ext cx="2612173" cy="288000"/>
          </a:xfrm>
          <a:prstGeom prst="borderCallout1">
            <a:avLst>
              <a:gd name="adj1" fmla="val 49930"/>
              <a:gd name="adj2" fmla="val -537"/>
              <a:gd name="adj3" fmla="val 52969"/>
              <a:gd name="adj4" fmla="val -59274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PID containing PMT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Légende encadrée 1 13"/>
          <p:cNvSpPr/>
          <p:nvPr/>
        </p:nvSpPr>
        <p:spPr>
          <a:xfrm>
            <a:off x="4932040" y="3946370"/>
            <a:ext cx="2534682" cy="288000"/>
          </a:xfrm>
          <a:prstGeom prst="borderCallout1">
            <a:avLst>
              <a:gd name="adj1" fmla="val 49930"/>
              <a:gd name="adj2" fmla="val -537"/>
              <a:gd name="adj3" fmla="val -17902"/>
              <a:gd name="adj4" fmla="val -47674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display one table, then stop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Légende encadrée 1 14"/>
          <p:cNvSpPr/>
          <p:nvPr/>
        </p:nvSpPr>
        <p:spPr>
          <a:xfrm>
            <a:off x="4736178" y="4394556"/>
            <a:ext cx="2788150" cy="288000"/>
          </a:xfrm>
          <a:prstGeom prst="borderCallout1">
            <a:avLst>
              <a:gd name="adj1" fmla="val 49930"/>
              <a:gd name="adj2" fmla="val -537"/>
              <a:gd name="adj3" fmla="val -80268"/>
              <a:gd name="adj4" fmla="val -80792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drop output packet (don’t care)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62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Transmodulation</a:t>
            </a:r>
            <a:r>
              <a:rPr lang="en-US" dirty="0" smtClean="0"/>
              <a:t> of a service over IP multicast</a:t>
            </a:r>
          </a:p>
          <a:p>
            <a:pPr lvl="1"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35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zap france2 –-audio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fra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224.10.11.12:1000</a:t>
            </a:r>
          </a:p>
          <a:p>
            <a:endParaRPr lang="en-US" b="1" dirty="0" smtClean="0"/>
          </a:p>
          <a:p>
            <a:r>
              <a:rPr lang="en-US" dirty="0" smtClean="0"/>
              <a:t>On-the-fly replacement of a PSI / SI table</a:t>
            </a:r>
          </a:p>
          <a:p>
            <a:pPr lvl="1"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--uhf 24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inject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nit.bin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16 --replace –-stuffing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--uhf 24 --convolution 2/3 --guard 1/32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(2/5)</a:t>
            </a:r>
            <a:endParaRPr lang="en-US" dirty="0"/>
          </a:p>
        </p:txBody>
      </p:sp>
      <p:sp>
        <p:nvSpPr>
          <p:cNvPr id="4" name="Légende encadrée 1 3"/>
          <p:cNvSpPr/>
          <p:nvPr/>
        </p:nvSpPr>
        <p:spPr>
          <a:xfrm>
            <a:off x="5868144" y="1446265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111166"/>
              <a:gd name="adj4" fmla="val -34009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service « France 2 », keeping only one audio track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Légende encadrée 1 4"/>
          <p:cNvSpPr/>
          <p:nvPr/>
        </p:nvSpPr>
        <p:spPr>
          <a:xfrm>
            <a:off x="5868144" y="2112271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50259"/>
              <a:gd name="adj4" fmla="val -45759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broadcast resulting SPTS to multicast IP </a:t>
            </a:r>
            <a:r>
              <a:rPr lang="en-US" sz="1600" dirty="0" err="1" smtClean="0">
                <a:solidFill>
                  <a:schemeClr val="tx1"/>
                </a:solidFill>
              </a:rPr>
              <a:t>address:port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Légende encadrée 1 5"/>
          <p:cNvSpPr/>
          <p:nvPr/>
        </p:nvSpPr>
        <p:spPr>
          <a:xfrm>
            <a:off x="5436096" y="3291830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117413"/>
              <a:gd name="adj4" fmla="val -59693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replace content of PID 16 with table from binary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Légende encadrée 1 6"/>
          <p:cNvSpPr/>
          <p:nvPr/>
        </p:nvSpPr>
        <p:spPr>
          <a:xfrm>
            <a:off x="3707904" y="4443958"/>
            <a:ext cx="3286782" cy="522778"/>
          </a:xfrm>
          <a:prstGeom prst="borderCallout1">
            <a:avLst>
              <a:gd name="adj1" fmla="val 49930"/>
              <a:gd name="adj2" fmla="val -537"/>
              <a:gd name="adj3" fmla="val -15332"/>
              <a:gd name="adj4" fmla="val -33587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send modified TS to a </a:t>
            </a:r>
            <a:r>
              <a:rPr lang="en-US" sz="1600" dirty="0" err="1" smtClean="0">
                <a:solidFill>
                  <a:schemeClr val="tx1"/>
                </a:solidFill>
              </a:rPr>
              <a:t>Dektec</a:t>
            </a:r>
            <a:r>
              <a:rPr lang="en-US" sz="1600" dirty="0" smtClean="0">
                <a:solidFill>
                  <a:schemeClr val="tx1"/>
                </a:solidFill>
              </a:rPr>
              <a:t> DVB-T modulator on same frequency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Access System test bed</a:t>
            </a:r>
          </a:p>
          <a:p>
            <a:pPr lvl="1"/>
            <a:r>
              <a:rPr lang="en-US" dirty="0" smtClean="0"/>
              <a:t>example using French DVB-T network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(3/5)</a:t>
            </a:r>
            <a:endParaRPr lang="en-US" dirty="0"/>
          </a:p>
        </p:txBody>
      </p:sp>
      <p:sp>
        <p:nvSpPr>
          <p:cNvPr id="38" name="Rectangle à coins arrondis 37"/>
          <p:cNvSpPr/>
          <p:nvPr/>
        </p:nvSpPr>
        <p:spPr>
          <a:xfrm>
            <a:off x="6070234" y="3015427"/>
            <a:ext cx="176715" cy="4206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cxnSp>
        <p:nvCxnSpPr>
          <p:cNvPr id="39" name="Connecteur droit 38"/>
          <p:cNvCxnSpPr/>
          <p:nvPr/>
        </p:nvCxnSpPr>
        <p:spPr>
          <a:xfrm>
            <a:off x="1999802" y="1995686"/>
            <a:ext cx="385719" cy="49530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0" name="Connecteur droit 39"/>
          <p:cNvCxnSpPr/>
          <p:nvPr/>
        </p:nvCxnSpPr>
        <p:spPr>
          <a:xfrm>
            <a:off x="1859158" y="19956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1" name="Connecteur droit 40"/>
          <p:cNvCxnSpPr/>
          <p:nvPr/>
        </p:nvCxnSpPr>
        <p:spPr>
          <a:xfrm>
            <a:off x="1920427" y="20782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2" name="Connecteur droit 41"/>
          <p:cNvCxnSpPr/>
          <p:nvPr/>
        </p:nvCxnSpPr>
        <p:spPr>
          <a:xfrm>
            <a:off x="1981696" y="21607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3" name="Connecteur droit 42"/>
          <p:cNvCxnSpPr/>
          <p:nvPr/>
        </p:nvCxnSpPr>
        <p:spPr>
          <a:xfrm>
            <a:off x="2042965" y="22433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4" name="Connecteur droit 43"/>
          <p:cNvCxnSpPr/>
          <p:nvPr/>
        </p:nvCxnSpPr>
        <p:spPr>
          <a:xfrm>
            <a:off x="2104234" y="23258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5" name="Connecteur droit 44"/>
          <p:cNvCxnSpPr/>
          <p:nvPr/>
        </p:nvCxnSpPr>
        <p:spPr>
          <a:xfrm>
            <a:off x="2165503" y="24084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6" name="Connecteur droit 45"/>
          <p:cNvCxnSpPr/>
          <p:nvPr/>
        </p:nvCxnSpPr>
        <p:spPr>
          <a:xfrm>
            <a:off x="2226772" y="24909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7" name="Rectangle à coins arrondis 46"/>
          <p:cNvSpPr/>
          <p:nvPr/>
        </p:nvSpPr>
        <p:spPr>
          <a:xfrm>
            <a:off x="2785466" y="3043436"/>
            <a:ext cx="2317058" cy="104140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Linux or Windows computer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2992288" y="4440177"/>
            <a:ext cx="770534" cy="39713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ECMG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4135532" y="4440177"/>
            <a:ext cx="770534" cy="39713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EMMG</a:t>
            </a:r>
          </a:p>
        </p:txBody>
      </p:sp>
      <p:cxnSp>
        <p:nvCxnSpPr>
          <p:cNvPr id="50" name="Connecteur droit 49"/>
          <p:cNvCxnSpPr>
            <a:stCxn id="66" idx="3"/>
            <a:endCxn id="65" idx="2"/>
          </p:cNvCxnSpPr>
          <p:nvPr/>
        </p:nvCxnSpPr>
        <p:spPr>
          <a:xfrm>
            <a:off x="3330125" y="3616394"/>
            <a:ext cx="222969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1" name="Connecteur droit 50"/>
          <p:cNvCxnSpPr>
            <a:endCxn id="67" idx="1"/>
          </p:cNvCxnSpPr>
          <p:nvPr/>
        </p:nvCxnSpPr>
        <p:spPr>
          <a:xfrm>
            <a:off x="4329084" y="3616394"/>
            <a:ext cx="222970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Connecteur droit 51"/>
          <p:cNvCxnSpPr>
            <a:stCxn id="65" idx="3"/>
          </p:cNvCxnSpPr>
          <p:nvPr/>
        </p:nvCxnSpPr>
        <p:spPr>
          <a:xfrm flipH="1">
            <a:off x="3376379" y="3751098"/>
            <a:ext cx="290356" cy="33176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3" name="Connecteur droit 52"/>
          <p:cNvCxnSpPr>
            <a:stCxn id="65" idx="5"/>
          </p:cNvCxnSpPr>
          <p:nvPr/>
        </p:nvCxnSpPr>
        <p:spPr>
          <a:xfrm>
            <a:off x="4215443" y="3751098"/>
            <a:ext cx="305356" cy="33176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54" name="Connecteur droit 53"/>
          <p:cNvCxnSpPr>
            <a:endCxn id="48" idx="0"/>
          </p:cNvCxnSpPr>
          <p:nvPr/>
        </p:nvCxnSpPr>
        <p:spPr>
          <a:xfrm>
            <a:off x="3376379" y="4082860"/>
            <a:ext cx="1176" cy="35731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55" name="Connecteur droit 54"/>
          <p:cNvCxnSpPr>
            <a:endCxn id="49" idx="0"/>
          </p:cNvCxnSpPr>
          <p:nvPr/>
        </p:nvCxnSpPr>
        <p:spPr>
          <a:xfrm>
            <a:off x="4520799" y="4082860"/>
            <a:ext cx="0" cy="35731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6" name="Connecteur en angle 55"/>
          <p:cNvCxnSpPr>
            <a:endCxn id="66" idx="1"/>
          </p:cNvCxnSpPr>
          <p:nvPr/>
        </p:nvCxnSpPr>
        <p:spPr>
          <a:xfrm rot="16200000" flipH="1">
            <a:off x="1794113" y="2788406"/>
            <a:ext cx="1290508" cy="365468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7" name="Rectangle à coins arrondis 56"/>
          <p:cNvSpPr/>
          <p:nvPr/>
        </p:nvSpPr>
        <p:spPr>
          <a:xfrm>
            <a:off x="6496711" y="3098610"/>
            <a:ext cx="770534" cy="254259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STB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5830564" y="2725695"/>
            <a:ext cx="6477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UHF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coupler</a:t>
            </a:r>
          </a:p>
        </p:txBody>
      </p:sp>
      <p:cxnSp>
        <p:nvCxnSpPr>
          <p:cNvPr id="59" name="Connecteur droit 58"/>
          <p:cNvCxnSpPr>
            <a:stCxn id="38" idx="3"/>
            <a:endCxn id="57" idx="1"/>
          </p:cNvCxnSpPr>
          <p:nvPr/>
        </p:nvCxnSpPr>
        <p:spPr>
          <a:xfrm>
            <a:off x="6246949" y="3225739"/>
            <a:ext cx="249762" cy="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60" name="Connecteur en angle 59"/>
          <p:cNvCxnSpPr>
            <a:stCxn id="67" idx="3"/>
          </p:cNvCxnSpPr>
          <p:nvPr/>
        </p:nvCxnSpPr>
        <p:spPr>
          <a:xfrm flipV="1">
            <a:off x="5260078" y="3288788"/>
            <a:ext cx="806981" cy="327606"/>
          </a:xfrm>
          <a:prstGeom prst="bentConnector3">
            <a:avLst>
              <a:gd name="adj1" fmla="val 61803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61" name="ZoneTexte 60"/>
          <p:cNvSpPr txBox="1"/>
          <p:nvPr/>
        </p:nvSpPr>
        <p:spPr>
          <a:xfrm>
            <a:off x="1547664" y="2327314"/>
            <a:ext cx="6477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UHF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antenna</a:t>
            </a:r>
          </a:p>
        </p:txBody>
      </p:sp>
      <p:cxnSp>
        <p:nvCxnSpPr>
          <p:cNvPr id="62" name="Connecteur en angle 61"/>
          <p:cNvCxnSpPr/>
          <p:nvPr/>
        </p:nvCxnSpPr>
        <p:spPr>
          <a:xfrm>
            <a:off x="2256633" y="2845615"/>
            <a:ext cx="3810426" cy="316884"/>
          </a:xfrm>
          <a:prstGeom prst="bentConnector3">
            <a:avLst>
              <a:gd name="adj1" fmla="val 91912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63" name="ZoneTexte 62"/>
          <p:cNvSpPr txBox="1"/>
          <p:nvPr/>
        </p:nvSpPr>
        <p:spPr>
          <a:xfrm>
            <a:off x="4206176" y="2691238"/>
            <a:ext cx="1539380" cy="1384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MUX: R1, R2, R3, R4, R5, R6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5163039" y="3631395"/>
            <a:ext cx="590623" cy="1384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MUX: R9</a:t>
            </a:r>
          </a:p>
        </p:txBody>
      </p:sp>
      <p:sp>
        <p:nvSpPr>
          <p:cNvPr id="65" name="Ellipse 64"/>
          <p:cNvSpPr/>
          <p:nvPr/>
        </p:nvSpPr>
        <p:spPr>
          <a:xfrm>
            <a:off x="3553094" y="3425894"/>
            <a:ext cx="775990" cy="381000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</a:t>
            </a:r>
          </a:p>
        </p:txBody>
      </p:sp>
      <p:sp>
        <p:nvSpPr>
          <p:cNvPr id="66" name="Rectangle à coins arrondis 65"/>
          <p:cNvSpPr/>
          <p:nvPr/>
        </p:nvSpPr>
        <p:spPr>
          <a:xfrm>
            <a:off x="2622101" y="3340169"/>
            <a:ext cx="708024" cy="55245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DVB-T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tuner</a:t>
            </a:r>
          </a:p>
        </p:txBody>
      </p:sp>
      <p:sp>
        <p:nvSpPr>
          <p:cNvPr id="67" name="Rectangle à coins arrondis 66"/>
          <p:cNvSpPr/>
          <p:nvPr/>
        </p:nvSpPr>
        <p:spPr>
          <a:xfrm>
            <a:off x="4552054" y="3340169"/>
            <a:ext cx="708024" cy="55245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Dektec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DTA-110T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modulator</a:t>
            </a:r>
          </a:p>
        </p:txBody>
      </p:sp>
    </p:spTree>
    <p:extLst>
      <p:ext uri="{BB962C8B-B14F-4D97-AF65-F5344CB8AC3E}">
        <p14:creationId xmlns:p14="http://schemas.microsoft.com/office/powerpoint/2010/main" val="128203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Conditional Access System test bed (continued)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-u $UHF_INPUT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-t 9 -a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direct8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0x0901 -l 41 -n "Direct 8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bfmtv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0x0903 -l 42 -n "BFM TV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&gt;tele'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0x0904 -l 43 -n "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&gt;TELE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virgin17 -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0x0905 -l 44 -n "Virgin 17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0x0906 -l 45 -n "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france4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0x0907 -l 46 -n "France 4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0x02FF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0x09FF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scrambler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GulliTest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-e $ECMG -s $SUPER_CAS_ID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-p $PMT_CADESC_PRIVATE -a $AC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-b $ECM_BITRATE --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$ECM_PID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cat -c -a $CAS_ID/$EMM_PID/$CAT_CADESC_PRIVATE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datainject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-r -s $MUX_SERVER_PORT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-b $EMM_MAX_BITRATE -p $EMM_PID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-u $UHF_OUTPUT --convolution 2/3 --guard 1/32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(4/5)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Connecteur droit 129"/>
          <p:cNvCxnSpPr/>
          <p:nvPr/>
        </p:nvCxnSpPr>
        <p:spPr>
          <a:xfrm flipV="1">
            <a:off x="3230815" y="3105008"/>
            <a:ext cx="0" cy="61685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MPE injection and extraction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(5/5)</a:t>
            </a:r>
            <a:endParaRPr lang="en-US" dirty="0"/>
          </a:p>
        </p:txBody>
      </p:sp>
      <p:cxnSp>
        <p:nvCxnSpPr>
          <p:cNvPr id="112" name="Connecteur droit 111"/>
          <p:cNvCxnSpPr/>
          <p:nvPr/>
        </p:nvCxnSpPr>
        <p:spPr>
          <a:xfrm flipH="1" flipV="1">
            <a:off x="4438364" y="2635934"/>
            <a:ext cx="649404" cy="113119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à coins arrondis 112"/>
          <p:cNvSpPr/>
          <p:nvPr/>
        </p:nvSpPr>
        <p:spPr>
          <a:xfrm>
            <a:off x="1847391" y="4079576"/>
            <a:ext cx="1107273" cy="541219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Media Server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3579525" y="3532577"/>
            <a:ext cx="848737" cy="153888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Network 1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17" name="Rectangle à coins arrondis 116"/>
          <p:cNvSpPr/>
          <p:nvPr/>
        </p:nvSpPr>
        <p:spPr>
          <a:xfrm>
            <a:off x="5914588" y="1998660"/>
            <a:ext cx="1938434" cy="1124352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Linux or Windows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18" name="Connecteur droit 117"/>
          <p:cNvCxnSpPr>
            <a:stCxn id="119" idx="3"/>
            <a:endCxn id="155" idx="2"/>
          </p:cNvCxnSpPr>
          <p:nvPr/>
        </p:nvCxnSpPr>
        <p:spPr>
          <a:xfrm flipV="1">
            <a:off x="6534550" y="2635931"/>
            <a:ext cx="24445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à coins arrondis 118"/>
          <p:cNvSpPr/>
          <p:nvPr/>
        </p:nvSpPr>
        <p:spPr>
          <a:xfrm>
            <a:off x="5693686" y="2364816"/>
            <a:ext cx="840864" cy="542232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tuner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120" name="Rectangle à coins arrondis 119"/>
          <p:cNvSpPr/>
          <p:nvPr/>
        </p:nvSpPr>
        <p:spPr>
          <a:xfrm>
            <a:off x="1626758" y="1998662"/>
            <a:ext cx="2573272" cy="1124352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Linux or Windows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21" name="Connecteur droit 120"/>
          <p:cNvCxnSpPr>
            <a:stCxn id="123" idx="1"/>
            <a:endCxn id="122" idx="6"/>
          </p:cNvCxnSpPr>
          <p:nvPr/>
        </p:nvCxnSpPr>
        <p:spPr>
          <a:xfrm flipH="1" flipV="1">
            <a:off x="3293331" y="2635933"/>
            <a:ext cx="24745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Ellipse 121"/>
          <p:cNvSpPr/>
          <p:nvPr/>
        </p:nvSpPr>
        <p:spPr>
          <a:xfrm>
            <a:off x="2505503" y="2409691"/>
            <a:ext cx="787828" cy="452483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tsp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123" name="Rectangle à coins arrondis 122"/>
          <p:cNvSpPr/>
          <p:nvPr/>
        </p:nvSpPr>
        <p:spPr>
          <a:xfrm>
            <a:off x="3540790" y="2364818"/>
            <a:ext cx="924950" cy="542232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Dektec modulator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124" name="Rectangle à coins arrondis 123"/>
          <p:cNvSpPr/>
          <p:nvPr/>
        </p:nvSpPr>
        <p:spPr>
          <a:xfrm>
            <a:off x="794847" y="4079877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25" name="Rectangle à coins arrondis 124"/>
          <p:cNvSpPr/>
          <p:nvPr/>
        </p:nvSpPr>
        <p:spPr>
          <a:xfrm>
            <a:off x="3175297" y="4079574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26" name="Connecteur droit 125"/>
          <p:cNvCxnSpPr>
            <a:stCxn id="113" idx="0"/>
          </p:cNvCxnSpPr>
          <p:nvPr/>
        </p:nvCxnSpPr>
        <p:spPr>
          <a:xfrm flipV="1">
            <a:off x="2401027" y="3765877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stCxn id="125" idx="0"/>
          </p:cNvCxnSpPr>
          <p:nvPr/>
        </p:nvCxnSpPr>
        <p:spPr>
          <a:xfrm flipV="1">
            <a:off x="3591252" y="3765876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stCxn id="124" idx="0"/>
          </p:cNvCxnSpPr>
          <p:nvPr/>
        </p:nvCxnSpPr>
        <p:spPr>
          <a:xfrm flipV="1">
            <a:off x="1210803" y="3765874"/>
            <a:ext cx="0" cy="3140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749600" y="3738502"/>
            <a:ext cx="3589912" cy="9125"/>
          </a:xfrm>
          <a:prstGeom prst="line">
            <a:avLst/>
          </a:prstGeom>
          <a:ln w="4445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Arc 130"/>
          <p:cNvSpPr/>
          <p:nvPr/>
        </p:nvSpPr>
        <p:spPr>
          <a:xfrm flipH="1">
            <a:off x="2563273" y="3840828"/>
            <a:ext cx="1120363" cy="43525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32" name="Arc 131"/>
          <p:cNvSpPr/>
          <p:nvPr/>
        </p:nvSpPr>
        <p:spPr>
          <a:xfrm>
            <a:off x="1213954" y="3851725"/>
            <a:ext cx="1120363" cy="43525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33" name="ZoneTexte 132"/>
          <p:cNvSpPr txBox="1"/>
          <p:nvPr/>
        </p:nvSpPr>
        <p:spPr>
          <a:xfrm>
            <a:off x="1387264" y="3368816"/>
            <a:ext cx="1600560" cy="307777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Multicast to 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224.250.250.1 : 9000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5248352" y="3532577"/>
            <a:ext cx="848737" cy="153888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Network 2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35" name="Rectangle à coins arrondis 134"/>
          <p:cNvSpPr/>
          <p:nvPr/>
        </p:nvSpPr>
        <p:spPr>
          <a:xfrm>
            <a:off x="5538826" y="4070752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36" name="Rectangle à coins arrondis 135"/>
          <p:cNvSpPr/>
          <p:nvPr/>
        </p:nvSpPr>
        <p:spPr>
          <a:xfrm>
            <a:off x="7426521" y="4070449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37" name="Connecteur droit 136"/>
          <p:cNvCxnSpPr>
            <a:stCxn id="136" idx="0"/>
          </p:cNvCxnSpPr>
          <p:nvPr/>
        </p:nvCxnSpPr>
        <p:spPr>
          <a:xfrm flipV="1">
            <a:off x="7842477" y="3756751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35" idx="0"/>
          </p:cNvCxnSpPr>
          <p:nvPr/>
        </p:nvCxnSpPr>
        <p:spPr>
          <a:xfrm flipV="1">
            <a:off x="5954781" y="3756749"/>
            <a:ext cx="0" cy="3140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>
            <a:off x="5267769" y="3738502"/>
            <a:ext cx="3483718" cy="0"/>
          </a:xfrm>
          <a:prstGeom prst="line">
            <a:avLst/>
          </a:prstGeom>
          <a:ln w="4445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>
            <a:endCxn id="157" idx="2"/>
          </p:cNvCxnSpPr>
          <p:nvPr/>
        </p:nvCxnSpPr>
        <p:spPr>
          <a:xfrm flipV="1">
            <a:off x="7171275" y="3097513"/>
            <a:ext cx="1749" cy="61360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Arc 140"/>
          <p:cNvSpPr/>
          <p:nvPr/>
        </p:nvSpPr>
        <p:spPr>
          <a:xfrm flipH="1" flipV="1">
            <a:off x="7172676" y="2834981"/>
            <a:ext cx="1120363" cy="628971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42" name="Arc 141"/>
          <p:cNvSpPr/>
          <p:nvPr/>
        </p:nvSpPr>
        <p:spPr>
          <a:xfrm flipV="1">
            <a:off x="6049221" y="2856718"/>
            <a:ext cx="1120363" cy="57932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43" name="ZoneTexte 142"/>
          <p:cNvSpPr txBox="1"/>
          <p:nvPr/>
        </p:nvSpPr>
        <p:spPr>
          <a:xfrm>
            <a:off x="7622328" y="3381066"/>
            <a:ext cx="11105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Multicast to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230.2.3.4 : 7000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44" name="Rectangle à coins arrondis 143"/>
          <p:cNvSpPr/>
          <p:nvPr/>
        </p:nvSpPr>
        <p:spPr>
          <a:xfrm>
            <a:off x="6470132" y="4078478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45" name="Connecteur droit 144"/>
          <p:cNvCxnSpPr>
            <a:stCxn id="144" idx="0"/>
          </p:cNvCxnSpPr>
          <p:nvPr/>
        </p:nvCxnSpPr>
        <p:spPr>
          <a:xfrm flipV="1">
            <a:off x="6886088" y="3764779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stCxn id="119" idx="1"/>
          </p:cNvCxnSpPr>
          <p:nvPr/>
        </p:nvCxnSpPr>
        <p:spPr>
          <a:xfrm flipH="1" flipV="1">
            <a:off x="4868766" y="2522812"/>
            <a:ext cx="824920" cy="113121"/>
          </a:xfrm>
          <a:prstGeom prst="line">
            <a:avLst/>
          </a:prstGeom>
          <a:ln w="222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H="1" flipV="1">
            <a:off x="4868766" y="2522812"/>
            <a:ext cx="223564" cy="226242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/>
          <p:cNvSpPr txBox="1"/>
          <p:nvPr/>
        </p:nvSpPr>
        <p:spPr>
          <a:xfrm>
            <a:off x="4318738" y="2065662"/>
            <a:ext cx="1693422" cy="307777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MPE encapsulation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inside existing TS</a:t>
            </a:r>
          </a:p>
        </p:txBody>
      </p:sp>
      <p:cxnSp>
        <p:nvCxnSpPr>
          <p:cNvPr id="149" name="Connecteur droit 148"/>
          <p:cNvCxnSpPr>
            <a:stCxn id="150" idx="3"/>
            <a:endCxn id="122" idx="2"/>
          </p:cNvCxnSpPr>
          <p:nvPr/>
        </p:nvCxnSpPr>
        <p:spPr>
          <a:xfrm flipV="1">
            <a:off x="2261053" y="2635933"/>
            <a:ext cx="244450" cy="11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à coins arrondis 149"/>
          <p:cNvSpPr/>
          <p:nvPr/>
        </p:nvSpPr>
        <p:spPr>
          <a:xfrm>
            <a:off x="1420189" y="2376112"/>
            <a:ext cx="840864" cy="542232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tuner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cxnSp>
        <p:nvCxnSpPr>
          <p:cNvPr id="151" name="Connecteur en angle 5"/>
          <p:cNvCxnSpPr>
            <a:endCxn id="122" idx="4"/>
          </p:cNvCxnSpPr>
          <p:nvPr/>
        </p:nvCxnSpPr>
        <p:spPr>
          <a:xfrm rot="5400000" flipH="1" flipV="1">
            <a:off x="2080006" y="3266314"/>
            <a:ext cx="1223550" cy="415271"/>
          </a:xfrm>
          <a:prstGeom prst="curvedConnector3">
            <a:avLst>
              <a:gd name="adj1" fmla="val 21209"/>
            </a:avLst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H="1" flipV="1">
            <a:off x="749600" y="2635931"/>
            <a:ext cx="693586" cy="11298"/>
          </a:xfrm>
          <a:prstGeom prst="line">
            <a:avLst/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0862" y="1995686"/>
            <a:ext cx="662948" cy="662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4" name="Connecteur droit 153"/>
          <p:cNvCxnSpPr/>
          <p:nvPr/>
        </p:nvCxnSpPr>
        <p:spPr>
          <a:xfrm flipH="1">
            <a:off x="7172913" y="2879904"/>
            <a:ext cx="1" cy="225305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Ellipse 154"/>
          <p:cNvSpPr/>
          <p:nvPr/>
        </p:nvSpPr>
        <p:spPr>
          <a:xfrm>
            <a:off x="6779000" y="2409690"/>
            <a:ext cx="787828" cy="452483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tsp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156" name="Arc 155"/>
          <p:cNvSpPr/>
          <p:nvPr/>
        </p:nvSpPr>
        <p:spPr>
          <a:xfrm flipV="1">
            <a:off x="5693686" y="2702200"/>
            <a:ext cx="1475896" cy="898267"/>
          </a:xfrm>
          <a:prstGeom prst="arc">
            <a:avLst>
              <a:gd name="adj1" fmla="val 16144377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57" name="Arc 156"/>
          <p:cNvSpPr/>
          <p:nvPr/>
        </p:nvSpPr>
        <p:spPr>
          <a:xfrm flipH="1" flipV="1">
            <a:off x="7172676" y="2635931"/>
            <a:ext cx="892004" cy="96112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58" name="ZoneTexte 157"/>
          <p:cNvSpPr txBox="1"/>
          <p:nvPr/>
        </p:nvSpPr>
        <p:spPr>
          <a:xfrm>
            <a:off x="4246730" y="2906990"/>
            <a:ext cx="1693422" cy="461665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Modified destination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in UDP/IP datagrams: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 230.2.3.4 : 7000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7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9"/>
            <a:ext cx="8305800" cy="3623072"/>
          </a:xfrm>
        </p:spPr>
        <p:txBody>
          <a:bodyPr/>
          <a:lstStyle/>
          <a:p>
            <a:r>
              <a:rPr lang="en-US" dirty="0" smtClean="0"/>
              <a:t>Merge with a TS coming from another application</a:t>
            </a:r>
          </a:p>
          <a:p>
            <a:pPr lvl="1"/>
            <a:r>
              <a:rPr lang="en-US" dirty="0" smtClean="0"/>
              <a:t>merge service references (PAT, CAT, etc.)</a:t>
            </a:r>
          </a:p>
          <a:p>
            <a:r>
              <a:rPr lang="en-US" dirty="0" smtClean="0"/>
              <a:t>Duplicate the TS to another application</a:t>
            </a:r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TSP using merge and fork plugins</a:t>
            </a:r>
            <a:endParaRPr lang="en-US" dirty="0"/>
          </a:p>
        </p:txBody>
      </p:sp>
      <p:sp>
        <p:nvSpPr>
          <p:cNvPr id="70" name="Rectangle à coins arrondis 69"/>
          <p:cNvSpPr/>
          <p:nvPr/>
        </p:nvSpPr>
        <p:spPr>
          <a:xfrm>
            <a:off x="1969649" y="3282534"/>
            <a:ext cx="4689796" cy="548718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2110392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</a:t>
            </a:r>
          </a:p>
        </p:txBody>
      </p:sp>
      <p:cxnSp>
        <p:nvCxnSpPr>
          <p:cNvPr id="72" name="Connecteur droit avec flèche 71"/>
          <p:cNvCxnSpPr>
            <a:endCxn id="71" idx="1"/>
          </p:cNvCxnSpPr>
          <p:nvPr/>
        </p:nvCxnSpPr>
        <p:spPr>
          <a:xfrm>
            <a:off x="1515740" y="3608546"/>
            <a:ext cx="594652" cy="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73" name="ZoneTexte 72"/>
          <p:cNvSpPr txBox="1"/>
          <p:nvPr/>
        </p:nvSpPr>
        <p:spPr>
          <a:xfrm>
            <a:off x="1435161" y="3419706"/>
            <a:ext cx="544201" cy="130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</a:t>
            </a:r>
            <a:r>
              <a:rPr lang="fr-FR" sz="900" dirty="0" smtClean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nput TS 2</a:t>
            </a:r>
            <a:endParaRPr lang="fr-FR" sz="900" dirty="0">
              <a:solidFill>
                <a:prstClr val="black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709580" y="3419862"/>
            <a:ext cx="612531" cy="130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smtClean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 TS 2</a:t>
            </a:r>
            <a:endParaRPr lang="fr-FR" sz="900" dirty="0">
              <a:solidFill>
                <a:prstClr val="black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2684576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78" name="Rectangle à coins arrondis 77"/>
          <p:cNvSpPr/>
          <p:nvPr/>
        </p:nvSpPr>
        <p:spPr>
          <a:xfrm>
            <a:off x="3258759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merge</a:t>
            </a:r>
            <a:endParaRPr kumimoji="0" lang="fr-FR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Arial Rounded MT Bold" charset="0"/>
              <a:cs typeface="Consolas" panose="020B0609020204030204" pitchFamily="49" charset="0"/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3832943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merge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4407126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81" name="Rectangle à coins arrondis 80"/>
          <p:cNvSpPr/>
          <p:nvPr/>
        </p:nvSpPr>
        <p:spPr>
          <a:xfrm>
            <a:off x="4981310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fork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82" name="Rectangle à coins arrondis 81"/>
          <p:cNvSpPr/>
          <p:nvPr/>
        </p:nvSpPr>
        <p:spPr>
          <a:xfrm>
            <a:off x="5555494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fork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6127598" y="3474495"/>
            <a:ext cx="419914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</a:t>
            </a:r>
          </a:p>
        </p:txBody>
      </p:sp>
      <p:cxnSp>
        <p:nvCxnSpPr>
          <p:cNvPr id="84" name="Connecteur droit avec flèche 83"/>
          <p:cNvCxnSpPr>
            <a:stCxn id="71" idx="3"/>
            <a:endCxn id="77" idx="1"/>
          </p:cNvCxnSpPr>
          <p:nvPr/>
        </p:nvCxnSpPr>
        <p:spPr>
          <a:xfrm>
            <a:off x="2526148" y="3608546"/>
            <a:ext cx="1584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85" name="Connecteur droit avec flèche 84"/>
          <p:cNvCxnSpPr>
            <a:stCxn id="77" idx="3"/>
            <a:endCxn id="78" idx="1"/>
          </p:cNvCxnSpPr>
          <p:nvPr/>
        </p:nvCxnSpPr>
        <p:spPr>
          <a:xfrm>
            <a:off x="3100332" y="3608546"/>
            <a:ext cx="1584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86" name="Connecteur droit avec flèche 85"/>
          <p:cNvCxnSpPr>
            <a:stCxn id="78" idx="3"/>
            <a:endCxn id="79" idx="1"/>
          </p:cNvCxnSpPr>
          <p:nvPr/>
        </p:nvCxnSpPr>
        <p:spPr>
          <a:xfrm>
            <a:off x="3674515" y="3608546"/>
            <a:ext cx="1584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87" name="Connecteur droit avec flèche 86"/>
          <p:cNvCxnSpPr>
            <a:stCxn id="79" idx="3"/>
            <a:endCxn id="80" idx="1"/>
          </p:cNvCxnSpPr>
          <p:nvPr/>
        </p:nvCxnSpPr>
        <p:spPr>
          <a:xfrm>
            <a:off x="4248699" y="3608546"/>
            <a:ext cx="1584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88" name="Connecteur droit avec flèche 87"/>
          <p:cNvCxnSpPr>
            <a:stCxn id="80" idx="3"/>
            <a:endCxn id="81" idx="1"/>
          </p:cNvCxnSpPr>
          <p:nvPr/>
        </p:nvCxnSpPr>
        <p:spPr>
          <a:xfrm>
            <a:off x="4822882" y="3608546"/>
            <a:ext cx="1584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89" name="Connecteur droit avec flèche 88"/>
          <p:cNvCxnSpPr>
            <a:stCxn id="81" idx="3"/>
            <a:endCxn id="82" idx="1"/>
          </p:cNvCxnSpPr>
          <p:nvPr/>
        </p:nvCxnSpPr>
        <p:spPr>
          <a:xfrm>
            <a:off x="5397066" y="3608546"/>
            <a:ext cx="1584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90" name="Connecteur droit avec flèche 89"/>
          <p:cNvCxnSpPr>
            <a:stCxn id="82" idx="3"/>
            <a:endCxn id="83" idx="1"/>
          </p:cNvCxnSpPr>
          <p:nvPr/>
        </p:nvCxnSpPr>
        <p:spPr>
          <a:xfrm>
            <a:off x="5971250" y="3608546"/>
            <a:ext cx="15634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91" name="Connecteur droit avec flèche 90"/>
          <p:cNvCxnSpPr>
            <a:stCxn id="83" idx="3"/>
          </p:cNvCxnSpPr>
          <p:nvPr/>
        </p:nvCxnSpPr>
        <p:spPr>
          <a:xfrm>
            <a:off x="6547512" y="3608546"/>
            <a:ext cx="569607" cy="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92" name="Rectangle à coins arrondis 91"/>
          <p:cNvSpPr/>
          <p:nvPr/>
        </p:nvSpPr>
        <p:spPr>
          <a:xfrm>
            <a:off x="831196" y="2623387"/>
            <a:ext cx="2406608" cy="548718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977698" y="2819923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</a:t>
            </a:r>
          </a:p>
        </p:txBody>
      </p:sp>
      <p:sp>
        <p:nvSpPr>
          <p:cNvPr id="94" name="Rectangle à coins arrondis 93"/>
          <p:cNvSpPr/>
          <p:nvPr/>
        </p:nvSpPr>
        <p:spPr>
          <a:xfrm>
            <a:off x="1551448" y="2819923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95" name="Rectangle à coins arrondis 94"/>
          <p:cNvSpPr/>
          <p:nvPr/>
        </p:nvSpPr>
        <p:spPr>
          <a:xfrm>
            <a:off x="2125197" y="2819923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96" name="Rectangle à coins arrondis 95"/>
          <p:cNvSpPr/>
          <p:nvPr/>
        </p:nvSpPr>
        <p:spPr>
          <a:xfrm>
            <a:off x="2698947" y="2819923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97" name="Connecteur droit avec flèche 96"/>
          <p:cNvCxnSpPr>
            <a:stCxn id="93" idx="3"/>
            <a:endCxn id="94" idx="1"/>
          </p:cNvCxnSpPr>
          <p:nvPr/>
        </p:nvCxnSpPr>
        <p:spPr>
          <a:xfrm>
            <a:off x="1393454" y="2953974"/>
            <a:ext cx="1579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98" name="Connecteur droit avec flèche 97"/>
          <p:cNvCxnSpPr>
            <a:endCxn id="95" idx="1"/>
          </p:cNvCxnSpPr>
          <p:nvPr/>
        </p:nvCxnSpPr>
        <p:spPr>
          <a:xfrm flipV="1">
            <a:off x="1979889" y="2953974"/>
            <a:ext cx="145308" cy="457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99" name="Connecteur droit avec flèche 98"/>
          <p:cNvCxnSpPr>
            <a:stCxn id="95" idx="3"/>
            <a:endCxn id="96" idx="1"/>
          </p:cNvCxnSpPr>
          <p:nvPr/>
        </p:nvCxnSpPr>
        <p:spPr>
          <a:xfrm>
            <a:off x="2540953" y="2953974"/>
            <a:ext cx="1579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00" name="Connecteur droit avec flèche 137"/>
          <p:cNvCxnSpPr>
            <a:stCxn id="96" idx="3"/>
            <a:endCxn id="78" idx="0"/>
          </p:cNvCxnSpPr>
          <p:nvPr/>
        </p:nvCxnSpPr>
        <p:spPr>
          <a:xfrm>
            <a:off x="3114703" y="2953974"/>
            <a:ext cx="351935" cy="520521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01" name="Rectangle à coins arrondis 100"/>
          <p:cNvSpPr/>
          <p:nvPr/>
        </p:nvSpPr>
        <p:spPr>
          <a:xfrm>
            <a:off x="1391860" y="3967248"/>
            <a:ext cx="2406608" cy="548718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02" name="Rectangle à coins arrondis 101"/>
          <p:cNvSpPr/>
          <p:nvPr/>
        </p:nvSpPr>
        <p:spPr>
          <a:xfrm>
            <a:off x="1538362" y="416378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</a:t>
            </a:r>
          </a:p>
        </p:txBody>
      </p:sp>
      <p:sp>
        <p:nvSpPr>
          <p:cNvPr id="103" name="Rectangle à coins arrondis 102"/>
          <p:cNvSpPr/>
          <p:nvPr/>
        </p:nvSpPr>
        <p:spPr>
          <a:xfrm>
            <a:off x="2112112" y="416378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04" name="Rectangle à coins arrondis 103"/>
          <p:cNvSpPr/>
          <p:nvPr/>
        </p:nvSpPr>
        <p:spPr>
          <a:xfrm>
            <a:off x="2685861" y="416378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05" name="Rectangle à coins arrondis 104"/>
          <p:cNvSpPr/>
          <p:nvPr/>
        </p:nvSpPr>
        <p:spPr>
          <a:xfrm>
            <a:off x="3259611" y="416378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06" name="Connecteur droit avec flèche 105"/>
          <p:cNvCxnSpPr>
            <a:stCxn id="102" idx="3"/>
            <a:endCxn id="103" idx="1"/>
          </p:cNvCxnSpPr>
          <p:nvPr/>
        </p:nvCxnSpPr>
        <p:spPr>
          <a:xfrm>
            <a:off x="1954118" y="4297836"/>
            <a:ext cx="1579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07" name="Connecteur droit avec flèche 106"/>
          <p:cNvCxnSpPr>
            <a:endCxn id="104" idx="1"/>
          </p:cNvCxnSpPr>
          <p:nvPr/>
        </p:nvCxnSpPr>
        <p:spPr>
          <a:xfrm flipV="1">
            <a:off x="2540553" y="4297836"/>
            <a:ext cx="145308" cy="457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08" name="Connecteur droit avec flèche 107"/>
          <p:cNvCxnSpPr>
            <a:stCxn id="104" idx="3"/>
            <a:endCxn id="105" idx="1"/>
          </p:cNvCxnSpPr>
          <p:nvPr/>
        </p:nvCxnSpPr>
        <p:spPr>
          <a:xfrm>
            <a:off x="3101617" y="4297836"/>
            <a:ext cx="1579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09" name="Connecteur droit avec flèche 137"/>
          <p:cNvCxnSpPr>
            <a:stCxn id="105" idx="3"/>
            <a:endCxn id="79" idx="2"/>
          </p:cNvCxnSpPr>
          <p:nvPr/>
        </p:nvCxnSpPr>
        <p:spPr>
          <a:xfrm flipV="1">
            <a:off x="3675366" y="3742597"/>
            <a:ext cx="365455" cy="555239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10" name="Connecteur droit avec flèche 109"/>
          <p:cNvCxnSpPr>
            <a:endCxn id="93" idx="1"/>
          </p:cNvCxnSpPr>
          <p:nvPr/>
        </p:nvCxnSpPr>
        <p:spPr>
          <a:xfrm flipV="1">
            <a:off x="382074" y="2953974"/>
            <a:ext cx="595624" cy="457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11" name="ZoneTexte 110"/>
          <p:cNvSpPr txBox="1"/>
          <p:nvPr/>
        </p:nvSpPr>
        <p:spPr>
          <a:xfrm>
            <a:off x="295490" y="2769710"/>
            <a:ext cx="544201" cy="130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</a:t>
            </a:r>
            <a:r>
              <a:rPr lang="fr-FR" sz="900" dirty="0" smtClean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nput TS 1</a:t>
            </a:r>
            <a:endParaRPr lang="fr-FR" sz="900" dirty="0">
              <a:solidFill>
                <a:prstClr val="black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12" name="Connecteur droit avec flèche 111"/>
          <p:cNvCxnSpPr>
            <a:endCxn id="102" idx="1"/>
          </p:cNvCxnSpPr>
          <p:nvPr/>
        </p:nvCxnSpPr>
        <p:spPr>
          <a:xfrm flipV="1">
            <a:off x="957594" y="4297836"/>
            <a:ext cx="580768" cy="532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13" name="ZoneTexte 112"/>
          <p:cNvSpPr txBox="1"/>
          <p:nvPr/>
        </p:nvSpPr>
        <p:spPr>
          <a:xfrm>
            <a:off x="858999" y="4114321"/>
            <a:ext cx="544201" cy="130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</a:t>
            </a:r>
            <a:r>
              <a:rPr lang="fr-FR" sz="900" dirty="0" smtClean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nput TS 3</a:t>
            </a:r>
            <a:endParaRPr lang="fr-FR" sz="900" dirty="0">
              <a:solidFill>
                <a:prstClr val="black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14" name="Rectangle à coins arrondis 113"/>
          <p:cNvSpPr/>
          <p:nvPr/>
        </p:nvSpPr>
        <p:spPr>
          <a:xfrm>
            <a:off x="5398720" y="2619372"/>
            <a:ext cx="2406608" cy="548718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15" name="Rectangle à coins arrondis 114"/>
          <p:cNvSpPr/>
          <p:nvPr/>
        </p:nvSpPr>
        <p:spPr>
          <a:xfrm>
            <a:off x="5545222" y="2815909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16" name="Rectangle à coins arrondis 115"/>
          <p:cNvSpPr/>
          <p:nvPr/>
        </p:nvSpPr>
        <p:spPr>
          <a:xfrm>
            <a:off x="6118972" y="2815909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17" name="Rectangle à coins arrondis 116"/>
          <p:cNvSpPr/>
          <p:nvPr/>
        </p:nvSpPr>
        <p:spPr>
          <a:xfrm>
            <a:off x="6692721" y="2815909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18" name="Rectangle à coins arrondis 117"/>
          <p:cNvSpPr/>
          <p:nvPr/>
        </p:nvSpPr>
        <p:spPr>
          <a:xfrm>
            <a:off x="7264392" y="2815909"/>
            <a:ext cx="419914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</a:t>
            </a:r>
          </a:p>
        </p:txBody>
      </p:sp>
      <p:cxnSp>
        <p:nvCxnSpPr>
          <p:cNvPr id="119" name="Connecteur droit avec flèche 118"/>
          <p:cNvCxnSpPr>
            <a:stCxn id="115" idx="3"/>
            <a:endCxn id="116" idx="1"/>
          </p:cNvCxnSpPr>
          <p:nvPr/>
        </p:nvCxnSpPr>
        <p:spPr>
          <a:xfrm>
            <a:off x="5960978" y="2949960"/>
            <a:ext cx="1579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20" name="Connecteur droit avec flèche 119"/>
          <p:cNvCxnSpPr>
            <a:endCxn id="117" idx="1"/>
          </p:cNvCxnSpPr>
          <p:nvPr/>
        </p:nvCxnSpPr>
        <p:spPr>
          <a:xfrm flipV="1">
            <a:off x="6547413" y="2949960"/>
            <a:ext cx="145308" cy="457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21" name="Connecteur droit avec flèche 120"/>
          <p:cNvCxnSpPr>
            <a:stCxn id="117" idx="3"/>
            <a:endCxn id="118" idx="1"/>
          </p:cNvCxnSpPr>
          <p:nvPr/>
        </p:nvCxnSpPr>
        <p:spPr>
          <a:xfrm>
            <a:off x="7108477" y="2949960"/>
            <a:ext cx="15591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22" name="Connecteur droit avec flèche 137"/>
          <p:cNvCxnSpPr>
            <a:stCxn id="81" idx="0"/>
            <a:endCxn id="115" idx="1"/>
          </p:cNvCxnSpPr>
          <p:nvPr/>
        </p:nvCxnSpPr>
        <p:spPr>
          <a:xfrm rot="5400000" flipH="1" flipV="1">
            <a:off x="5104938" y="3034211"/>
            <a:ext cx="524535" cy="35603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23" name="Rectangle à coins arrondis 122"/>
          <p:cNvSpPr/>
          <p:nvPr/>
        </p:nvSpPr>
        <p:spPr>
          <a:xfrm>
            <a:off x="6013976" y="3967247"/>
            <a:ext cx="2406608" cy="548718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24" name="Rectangle à coins arrondis 123"/>
          <p:cNvSpPr/>
          <p:nvPr/>
        </p:nvSpPr>
        <p:spPr>
          <a:xfrm>
            <a:off x="6160479" y="4163784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25" name="Rectangle à coins arrondis 124"/>
          <p:cNvSpPr/>
          <p:nvPr/>
        </p:nvSpPr>
        <p:spPr>
          <a:xfrm>
            <a:off x="6734228" y="4163784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26" name="Rectangle à coins arrondis 125"/>
          <p:cNvSpPr/>
          <p:nvPr/>
        </p:nvSpPr>
        <p:spPr>
          <a:xfrm>
            <a:off x="7307977" y="4163784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27" name="Rectangle à coins arrondis 126"/>
          <p:cNvSpPr/>
          <p:nvPr/>
        </p:nvSpPr>
        <p:spPr>
          <a:xfrm>
            <a:off x="7879648" y="4163784"/>
            <a:ext cx="419914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</a:t>
            </a:r>
          </a:p>
        </p:txBody>
      </p:sp>
      <p:cxnSp>
        <p:nvCxnSpPr>
          <p:cNvPr id="128" name="Connecteur droit avec flèche 127"/>
          <p:cNvCxnSpPr>
            <a:stCxn id="124" idx="3"/>
            <a:endCxn id="125" idx="1"/>
          </p:cNvCxnSpPr>
          <p:nvPr/>
        </p:nvCxnSpPr>
        <p:spPr>
          <a:xfrm>
            <a:off x="6576234" y="4297835"/>
            <a:ext cx="1579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29" name="Connecteur droit avec flèche 128"/>
          <p:cNvCxnSpPr>
            <a:endCxn id="126" idx="1"/>
          </p:cNvCxnSpPr>
          <p:nvPr/>
        </p:nvCxnSpPr>
        <p:spPr>
          <a:xfrm flipV="1">
            <a:off x="7162670" y="4297835"/>
            <a:ext cx="145308" cy="457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30" name="Connecteur droit avec flèche 129"/>
          <p:cNvCxnSpPr>
            <a:stCxn id="126" idx="3"/>
            <a:endCxn id="127" idx="1"/>
          </p:cNvCxnSpPr>
          <p:nvPr/>
        </p:nvCxnSpPr>
        <p:spPr>
          <a:xfrm>
            <a:off x="7723733" y="4297835"/>
            <a:ext cx="15591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31" name="Connecteur droit avec flèche 137"/>
          <p:cNvCxnSpPr>
            <a:stCxn id="82" idx="2"/>
            <a:endCxn id="124" idx="1"/>
          </p:cNvCxnSpPr>
          <p:nvPr/>
        </p:nvCxnSpPr>
        <p:spPr>
          <a:xfrm rot="16200000" flipH="1">
            <a:off x="5684306" y="3821662"/>
            <a:ext cx="555238" cy="39710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32" name="ZoneTexte 131"/>
          <p:cNvSpPr txBox="1"/>
          <p:nvPr/>
        </p:nvSpPr>
        <p:spPr>
          <a:xfrm>
            <a:off x="7846373" y="2756020"/>
            <a:ext cx="612531" cy="130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smtClean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 TS 1</a:t>
            </a:r>
            <a:endParaRPr lang="fr-FR" sz="900" dirty="0">
              <a:solidFill>
                <a:prstClr val="black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33" name="Connecteur droit avec flèche 132"/>
          <p:cNvCxnSpPr>
            <a:stCxn id="118" idx="3"/>
          </p:cNvCxnSpPr>
          <p:nvPr/>
        </p:nvCxnSpPr>
        <p:spPr>
          <a:xfrm flipV="1">
            <a:off x="7684306" y="2944706"/>
            <a:ext cx="569607" cy="525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34" name="ZoneTexte 133"/>
          <p:cNvSpPr txBox="1"/>
          <p:nvPr/>
        </p:nvSpPr>
        <p:spPr>
          <a:xfrm>
            <a:off x="8479645" y="4117231"/>
            <a:ext cx="612531" cy="130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smtClean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 TS 3</a:t>
            </a:r>
            <a:endParaRPr lang="fr-FR" sz="900" dirty="0">
              <a:solidFill>
                <a:prstClr val="black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35" name="Connecteur droit avec flèche 134"/>
          <p:cNvCxnSpPr>
            <a:stCxn id="127" idx="3"/>
          </p:cNvCxnSpPr>
          <p:nvPr/>
        </p:nvCxnSpPr>
        <p:spPr>
          <a:xfrm>
            <a:off x="8299562" y="4297835"/>
            <a:ext cx="569607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265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Input plugins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null</a:t>
            </a:r>
            <a:r>
              <a:rPr lang="en-US" dirty="0" smtClean="0"/>
              <a:t> : null packet generator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file</a:t>
            </a:r>
            <a:r>
              <a:rPr lang="en-US" dirty="0" smtClean="0"/>
              <a:t> : binary TS file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dektec</a:t>
            </a:r>
            <a:r>
              <a:rPr lang="en-US" dirty="0" smtClean="0"/>
              <a:t> : </a:t>
            </a:r>
            <a:r>
              <a:rPr lang="en-US" dirty="0" err="1" smtClean="0"/>
              <a:t>Dektec</a:t>
            </a:r>
            <a:r>
              <a:rPr lang="en-US" dirty="0" smtClean="0"/>
              <a:t> ASI device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dvb</a:t>
            </a:r>
            <a:r>
              <a:rPr lang="en-US" dirty="0" smtClean="0"/>
              <a:t> : DVB-S, DVB-T, DVB-C receiver devices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ip</a:t>
            </a:r>
            <a:r>
              <a:rPr lang="en-US" dirty="0" smtClean="0"/>
              <a:t> : UDP/IP (unicast or multicast)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Output plugins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drop</a:t>
            </a:r>
            <a:r>
              <a:rPr lang="en-US" dirty="0" smtClean="0"/>
              <a:t> : drop packets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file</a:t>
            </a:r>
            <a:r>
              <a:rPr lang="en-US" dirty="0" smtClean="0"/>
              <a:t> : binary TS file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dektec</a:t>
            </a:r>
            <a:r>
              <a:rPr lang="en-US" dirty="0" smtClean="0"/>
              <a:t> : </a:t>
            </a:r>
            <a:r>
              <a:rPr lang="en-US" dirty="0" err="1" smtClean="0"/>
              <a:t>Dektec</a:t>
            </a:r>
            <a:r>
              <a:rPr lang="en-US" dirty="0" smtClean="0"/>
              <a:t> ASI or modulator device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ip</a:t>
            </a:r>
            <a:r>
              <a:rPr lang="en-US" dirty="0" smtClean="0"/>
              <a:t> : UDP/IP (unicast or multicast)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play</a:t>
            </a:r>
            <a:r>
              <a:rPr lang="en-US" dirty="0" smtClean="0"/>
              <a:t> : render output using VLC, </a:t>
            </a:r>
            <a:r>
              <a:rPr lang="en-US" dirty="0" err="1" smtClean="0"/>
              <a:t>mplayer</a:t>
            </a:r>
            <a:r>
              <a:rPr lang="en-US" dirty="0" smtClean="0"/>
              <a:t>, </a:t>
            </a:r>
            <a:r>
              <a:rPr lang="en-US" dirty="0" err="1" smtClean="0"/>
              <a:t>xine</a:t>
            </a:r>
            <a:r>
              <a:rPr lang="en-US" dirty="0" smtClean="0"/>
              <a:t>, whichever is available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input &amp; output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1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TS transformations</a:t>
            </a:r>
          </a:p>
          <a:p>
            <a:pPr lvl="1"/>
            <a:r>
              <a:rPr lang="en-US" dirty="0" smtClean="0"/>
              <a:t>PID or packet filtering, PSI/SI transformation or injection, </a:t>
            </a:r>
            <a:br>
              <a:rPr lang="en-US" dirty="0" smtClean="0"/>
            </a:br>
            <a:r>
              <a:rPr lang="en-US" dirty="0" smtClean="0"/>
              <a:t>service extraction, time regulation, etc.</a:t>
            </a:r>
          </a:p>
          <a:p>
            <a:r>
              <a:rPr lang="en-US" dirty="0" smtClean="0"/>
              <a:t>TS analysis and monitoring</a:t>
            </a:r>
          </a:p>
          <a:p>
            <a:pPr lvl="1"/>
            <a:r>
              <a:rPr lang="en-US" dirty="0" smtClean="0"/>
              <a:t>TS analysis, PSI/SI extraction, PID, bitrate monitoring, </a:t>
            </a:r>
            <a:br>
              <a:rPr lang="en-US" dirty="0" smtClean="0"/>
            </a:br>
            <a:r>
              <a:rPr lang="en-US" dirty="0" smtClean="0"/>
              <a:t>ECM or EMM monitoring, etc.</a:t>
            </a:r>
          </a:p>
          <a:p>
            <a:r>
              <a:rPr lang="en-US" dirty="0" smtClean="0"/>
              <a:t>TS scrambling &amp; descrambling</a:t>
            </a:r>
          </a:p>
          <a:p>
            <a:pPr lvl="1"/>
            <a:r>
              <a:rPr lang="en-US" dirty="0" smtClean="0"/>
              <a:t>DVB SimulCrypt support for ECM / EMM injection</a:t>
            </a:r>
          </a:p>
          <a:p>
            <a:r>
              <a:rPr lang="en-US" dirty="0" smtClean="0"/>
              <a:t>Any other processing you wish to develop…</a:t>
            </a:r>
          </a:p>
          <a:p>
            <a:pPr lvl="1"/>
            <a:r>
              <a:rPr lang="en-US" dirty="0" smtClean="0"/>
              <a:t>53 </a:t>
            </a:r>
            <a:r>
              <a:rPr lang="en-US" dirty="0" smtClean="0"/>
              <a:t>packet processing plugins available </a:t>
            </a:r>
            <a:r>
              <a:rPr lang="en-US" dirty="0" smtClean="0"/>
              <a:t>(version 3.12)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processing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TSDuck overview</a:t>
            </a:r>
          </a:p>
          <a:p>
            <a:r>
              <a:rPr lang="en-US" dirty="0"/>
              <a:t>Transport stream processor</a:t>
            </a:r>
          </a:p>
          <a:p>
            <a:r>
              <a:rPr lang="en-US" dirty="0" smtClean="0"/>
              <a:t>Other TS </a:t>
            </a:r>
            <a:r>
              <a:rPr lang="en-US" dirty="0" smtClean="0"/>
              <a:t>utilities</a:t>
            </a:r>
          </a:p>
          <a:p>
            <a:r>
              <a:rPr lang="en-US" dirty="0" smtClean="0"/>
              <a:t>XML </a:t>
            </a:r>
            <a:r>
              <a:rPr lang="en-US" dirty="0" smtClean="0"/>
              <a:t>table compiler</a:t>
            </a:r>
          </a:p>
          <a:p>
            <a:r>
              <a:rPr lang="en-US" dirty="0" smtClean="0"/>
              <a:t>Extending TSDuck</a:t>
            </a:r>
          </a:p>
          <a:p>
            <a:r>
              <a:rPr lang="en-US" dirty="0" smtClean="0"/>
              <a:t>Using TSDuck as an MPEG/DVB library for C++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line utilities summary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TS </a:t>
            </a:r>
            <a:r>
              <a:rPr lang="en-US" dirty="0" smtClean="0"/>
              <a:t>Utilities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3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Transport stream file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aw binary file, sequence of 188-byte TS packets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 </a:t>
            </a:r>
            <a:r>
              <a:rPr lang="en-US" b="1" i="1" dirty="0" smtClean="0"/>
              <a:t>tsresync</a:t>
            </a:r>
            <a:r>
              <a:rPr lang="en-US" dirty="0" smtClean="0"/>
              <a:t> to convert 204-byte packets or corrupted files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</a:t>
            </a:r>
            <a:r>
              <a:rPr lang="en-US" dirty="0" smtClean="0"/>
              <a:t>y default, use standard input &amp; output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can use pipes from / to any DVB source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PSI / SI file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aw binary file, sequence of sections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Specialized hardware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DVB-S, DVB-T, DVB-C tuners (cheap CE devices)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Dektec modulators and ASI input / output (PCI, USB)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martcards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</a:t>
            </a:r>
            <a:r>
              <a:rPr lang="en-US" dirty="0" smtClean="0"/>
              <a:t>n Linux and Windows but not macOS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: data &amp;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Transport stream processor</a:t>
            </a:r>
          </a:p>
          <a:p>
            <a:pPr lvl="1"/>
            <a:r>
              <a:rPr lang="en-US" b="1" i="1" dirty="0" smtClean="0"/>
              <a:t>tsp</a:t>
            </a:r>
            <a:r>
              <a:rPr lang="en-US" dirty="0" smtClean="0"/>
              <a:t> : processing framework using plugins</a:t>
            </a:r>
          </a:p>
          <a:p>
            <a:r>
              <a:rPr lang="en-US" dirty="0" smtClean="0"/>
              <a:t>TS analysis</a:t>
            </a:r>
          </a:p>
          <a:p>
            <a:pPr lvl="1"/>
            <a:r>
              <a:rPr lang="en-US" b="1" i="1" dirty="0" smtClean="0"/>
              <a:t>tsanalyze</a:t>
            </a:r>
            <a:r>
              <a:rPr lang="en-US" dirty="0" smtClean="0"/>
              <a:t> : synthetic report</a:t>
            </a:r>
          </a:p>
          <a:p>
            <a:pPr lvl="2"/>
            <a:r>
              <a:rPr lang="en-US" dirty="0" smtClean="0"/>
              <a:t>TS structure, services, PID’s</a:t>
            </a:r>
          </a:p>
          <a:p>
            <a:pPr lvl="2"/>
            <a:r>
              <a:rPr lang="en-US" dirty="0" smtClean="0"/>
              <a:t>can also produce a « normalized » output for automatic processing</a:t>
            </a:r>
          </a:p>
          <a:p>
            <a:pPr lvl="1"/>
            <a:r>
              <a:rPr lang="en-US" b="1" i="1" dirty="0" smtClean="0"/>
              <a:t>tspsi</a:t>
            </a:r>
            <a:r>
              <a:rPr lang="en-US" dirty="0" smtClean="0"/>
              <a:t> : detailed analysis of main PSI / SI tables in TS</a:t>
            </a:r>
          </a:p>
          <a:p>
            <a:pPr lvl="2"/>
            <a:r>
              <a:rPr lang="en-US" dirty="0" smtClean="0"/>
              <a:t>PAT, CAT, PMT, SDT, NIT, BAT</a:t>
            </a:r>
          </a:p>
          <a:p>
            <a:pPr lvl="1"/>
            <a:r>
              <a:rPr lang="en-US" b="1" i="1" dirty="0" smtClean="0"/>
              <a:t>tsbitrate</a:t>
            </a:r>
            <a:r>
              <a:rPr lang="en-US" dirty="0" smtClean="0"/>
              <a:t> : evaluate original bitrate from PCR’s</a:t>
            </a:r>
          </a:p>
          <a:p>
            <a:pPr lvl="1"/>
            <a:r>
              <a:rPr lang="en-US" b="1" i="1" dirty="0" err="1" smtClean="0"/>
              <a:t>tsdate</a:t>
            </a:r>
            <a:r>
              <a:rPr lang="en-US" dirty="0" smtClean="0"/>
              <a:t> : extract date &amp; time information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(1/4)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Transport </a:t>
            </a:r>
            <a:r>
              <a:rPr lang="en-US" dirty="0"/>
              <a:t>packet analysis</a:t>
            </a:r>
          </a:p>
          <a:p>
            <a:pPr lvl="1"/>
            <a:r>
              <a:rPr lang="en-US" b="1" i="1" dirty="0" err="1"/>
              <a:t>tsdump</a:t>
            </a:r>
            <a:r>
              <a:rPr lang="en-US" dirty="0"/>
              <a:t> : dump and analyze transport packets</a:t>
            </a:r>
          </a:p>
          <a:p>
            <a:r>
              <a:rPr lang="en-US" dirty="0" smtClean="0"/>
              <a:t>TS files recovery</a:t>
            </a:r>
          </a:p>
          <a:p>
            <a:pPr lvl="1"/>
            <a:r>
              <a:rPr lang="en-US" b="1" i="1" dirty="0" err="1" smtClean="0"/>
              <a:t>tsresync</a:t>
            </a:r>
            <a:r>
              <a:rPr lang="en-US" dirty="0" smtClean="0"/>
              <a:t> : fix corrupted capture files</a:t>
            </a:r>
          </a:p>
          <a:p>
            <a:pPr lvl="1"/>
            <a:r>
              <a:rPr lang="en-US" b="1" i="1" dirty="0" err="1" smtClean="0"/>
              <a:t>tsftrunc</a:t>
            </a:r>
            <a:r>
              <a:rPr lang="en-US" dirty="0" smtClean="0"/>
              <a:t> : truncate TS files</a:t>
            </a:r>
          </a:p>
          <a:p>
            <a:pPr lvl="1"/>
            <a:r>
              <a:rPr lang="en-US" b="1" i="1" dirty="0" err="1" smtClean="0"/>
              <a:t>tsfixcc</a:t>
            </a:r>
            <a:r>
              <a:rPr lang="en-US" dirty="0" smtClean="0"/>
              <a:t> : fix continuity counters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(2/4)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5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PSI / SI tables</a:t>
            </a:r>
          </a:p>
          <a:p>
            <a:pPr lvl="1"/>
            <a:r>
              <a:rPr lang="en-US" b="1" i="1" dirty="0" err="1" smtClean="0"/>
              <a:t>tstables</a:t>
            </a:r>
            <a:r>
              <a:rPr lang="en-US" dirty="0" smtClean="0"/>
              <a:t> : extract sections &amp; tables from TS</a:t>
            </a:r>
          </a:p>
          <a:p>
            <a:pPr lvl="2"/>
            <a:r>
              <a:rPr lang="en-US" dirty="0" smtClean="0"/>
              <a:t>either binary or textual analysis</a:t>
            </a:r>
          </a:p>
          <a:p>
            <a:pPr lvl="1"/>
            <a:r>
              <a:rPr lang="en-US" b="1" i="1" dirty="0" err="1" smtClean="0"/>
              <a:t>tstabdump</a:t>
            </a:r>
            <a:r>
              <a:rPr lang="en-US" dirty="0" smtClean="0"/>
              <a:t> : textual analysis of binary table files</a:t>
            </a:r>
          </a:p>
          <a:p>
            <a:pPr lvl="1"/>
            <a:r>
              <a:rPr lang="en-US" b="1" i="1" dirty="0" err="1" smtClean="0"/>
              <a:t>tspacketize</a:t>
            </a:r>
            <a:r>
              <a:rPr lang="en-US" dirty="0" smtClean="0"/>
              <a:t> : generate TS packets from tables</a:t>
            </a:r>
          </a:p>
          <a:p>
            <a:pPr lvl="2"/>
            <a:r>
              <a:rPr lang="en-US" dirty="0" smtClean="0"/>
              <a:t>sample usage : delivery of packet carousel for tables</a:t>
            </a:r>
          </a:p>
          <a:p>
            <a:pPr lvl="1"/>
            <a:r>
              <a:rPr lang="en-US" b="1" i="1" dirty="0"/>
              <a:t>tstabcomp </a:t>
            </a:r>
            <a:r>
              <a:rPr lang="en-US" dirty="0"/>
              <a:t>: table compiler from XML source </a:t>
            </a:r>
            <a:r>
              <a:rPr lang="en-US" dirty="0" smtClean="0"/>
              <a:t>files</a:t>
            </a:r>
          </a:p>
          <a:p>
            <a:pPr lvl="2"/>
            <a:r>
              <a:rPr lang="en-US" dirty="0" smtClean="0"/>
              <a:t>also a decompiler which generates XML from captured binary tables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(3/4)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5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DVB hardware support</a:t>
            </a:r>
          </a:p>
          <a:p>
            <a:pPr lvl="1"/>
            <a:r>
              <a:rPr lang="en-US" b="1" i="1" dirty="0" err="1" smtClean="0"/>
              <a:t>tsdektec</a:t>
            </a:r>
            <a:r>
              <a:rPr lang="en-US" dirty="0" smtClean="0"/>
              <a:t> : control </a:t>
            </a:r>
            <a:r>
              <a:rPr lang="en-US" dirty="0" err="1" smtClean="0"/>
              <a:t>Dektec</a:t>
            </a:r>
            <a:r>
              <a:rPr lang="en-US" dirty="0" smtClean="0"/>
              <a:t> devices</a:t>
            </a:r>
          </a:p>
          <a:p>
            <a:pPr lvl="1"/>
            <a:r>
              <a:rPr lang="en-US" b="1" i="1" dirty="0" err="1" smtClean="0"/>
              <a:t>tslsdvb</a:t>
            </a:r>
            <a:r>
              <a:rPr lang="en-US" dirty="0" smtClean="0"/>
              <a:t> : list DVB receiver devices</a:t>
            </a:r>
          </a:p>
          <a:p>
            <a:pPr lvl="1"/>
            <a:r>
              <a:rPr lang="en-US" b="1" i="1" dirty="0" err="1" smtClean="0"/>
              <a:t>tsscan</a:t>
            </a:r>
            <a:r>
              <a:rPr lang="en-US" dirty="0" smtClean="0"/>
              <a:t> : scan frequencies in a DVB network</a:t>
            </a:r>
          </a:p>
          <a:p>
            <a:pPr lvl="1"/>
            <a:r>
              <a:rPr lang="en-US" b="1" i="1" dirty="0" err="1" smtClean="0"/>
              <a:t>tsterinfo</a:t>
            </a:r>
            <a:r>
              <a:rPr lang="en-US" dirty="0" smtClean="0"/>
              <a:t> : compute various DVB-T information</a:t>
            </a:r>
          </a:p>
          <a:p>
            <a:pPr lvl="1"/>
            <a:r>
              <a:rPr lang="en-US" b="1" i="1" dirty="0" err="1" smtClean="0"/>
              <a:t>tssmartcard</a:t>
            </a:r>
            <a:r>
              <a:rPr lang="en-US" dirty="0" smtClean="0"/>
              <a:t> : list or reset smartcard reader devices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(4/4)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1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PSI / SI table compiler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tstabcomp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source files</a:t>
            </a:r>
          </a:p>
          <a:p>
            <a:pPr lvl="1"/>
            <a:r>
              <a:rPr lang="en-US" dirty="0" smtClean="0"/>
              <a:t>describe PSI/SI tables in text files</a:t>
            </a:r>
          </a:p>
          <a:p>
            <a:pPr lvl="1"/>
            <a:r>
              <a:rPr lang="en-US" dirty="0" smtClean="0"/>
              <a:t>XML format</a:t>
            </a:r>
          </a:p>
          <a:p>
            <a:r>
              <a:rPr lang="en-US" dirty="0" smtClean="0"/>
              <a:t>Output binary files</a:t>
            </a:r>
          </a:p>
          <a:p>
            <a:pPr lvl="1"/>
            <a:r>
              <a:rPr lang="en-US" dirty="0" smtClean="0"/>
              <a:t>concatenated list of sections</a:t>
            </a:r>
          </a:p>
          <a:p>
            <a:pPr lvl="1"/>
            <a:r>
              <a:rPr lang="en-US" dirty="0" smtClean="0"/>
              <a:t>same format as used by other tools and plugins</a:t>
            </a:r>
          </a:p>
          <a:p>
            <a:r>
              <a:rPr lang="en-US" dirty="0" smtClean="0"/>
              <a:t>Reverse operation (</a:t>
            </a:r>
            <a:r>
              <a:rPr lang="en-US" dirty="0" err="1" smtClean="0"/>
              <a:t>decompilation</a:t>
            </a:r>
            <a:r>
              <a:rPr lang="en-US" dirty="0" smtClean="0"/>
              <a:t>) also available</a:t>
            </a:r>
          </a:p>
          <a:p>
            <a:pPr lvl="1"/>
            <a:r>
              <a:rPr lang="en-US" dirty="0" smtClean="0"/>
              <a:t>input: binary sections file</a:t>
            </a:r>
          </a:p>
          <a:p>
            <a:pPr lvl="1"/>
            <a:r>
              <a:rPr lang="en-US" dirty="0" smtClean="0"/>
              <a:t>output: XML file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PSI/SI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tsduck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&lt;PAT version="8"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transport_stream_id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="0x0012"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network_PID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="0x0010"&gt;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&lt;service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="0x0001"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program_map_PID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="0x1234"/&gt;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&lt;service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="0x0002"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program_map_PID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="0x0678"/&gt;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&lt;/PAT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&lt;PMT version="4"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="0x0456" PCR_PID="0x1234"&gt;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CA_descriptor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CA_system_id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="0x0777" CA_PID="0x0251"/&gt;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&lt;component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elementary_PID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="0x0567"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="0x12"&gt;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&lt;ISO_639_language_descriptor&gt;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&lt;language code="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fre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audio_type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="0x45"/&gt;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&lt;language code="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audio_type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="0x78"/&gt;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&lt;/ISO_639_language_descriptor&gt;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&lt;/component&gt;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&lt;/PMT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tsduck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Reference format in user’s guide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XML source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1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Tables can be used in XML or binary format anywhere</a:t>
            </a:r>
          </a:p>
          <a:p>
            <a:r>
              <a:rPr lang="en-US" dirty="0" smtClean="0"/>
              <a:t>Capture a table from a stream directly in XML format</a:t>
            </a:r>
          </a:p>
          <a:p>
            <a:pPr marL="628650" lvl="2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pPr marL="628650" lvl="2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-P tables --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16 --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0x40 --max 1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--xml nit.xml \</a:t>
            </a:r>
          </a:p>
          <a:p>
            <a:pPr marL="628650" lvl="2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-O drop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Manually edit the XML file with a text editor</a:t>
            </a:r>
          </a:p>
          <a:p>
            <a:r>
              <a:rPr lang="en-US" dirty="0" smtClean="0"/>
              <a:t>Inject the updated XML table in the stream</a:t>
            </a:r>
          </a:p>
          <a:p>
            <a:pPr marL="628650" lvl="2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-I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-P inject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nit.xml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16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-O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application: manual table modification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4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 ISO/IEC 13818-1 transport streams</a:t>
            </a:r>
          </a:p>
          <a:p>
            <a:r>
              <a:rPr lang="en-US" dirty="0" smtClean="0"/>
              <a:t>Set of low-level utilities</a:t>
            </a:r>
          </a:p>
          <a:p>
            <a:pPr lvl="1"/>
            <a:r>
              <a:rPr lang="en-US" dirty="0" smtClean="0"/>
              <a:t>extensible through plugins</a:t>
            </a:r>
          </a:p>
          <a:p>
            <a:r>
              <a:rPr lang="en-US" dirty="0" smtClean="0"/>
              <a:t>« Batch &amp; Bash » oriented</a:t>
            </a:r>
          </a:p>
          <a:p>
            <a:pPr lvl="1"/>
            <a:r>
              <a:rPr lang="en-US" dirty="0" smtClean="0"/>
              <a:t>command-line only, no fancy GUI</a:t>
            </a:r>
          </a:p>
          <a:p>
            <a:pPr lvl="1"/>
            <a:r>
              <a:rPr lang="en-US" dirty="0" smtClean="0"/>
              <a:t>one utility or plugin = one elementary function</a:t>
            </a:r>
          </a:p>
          <a:p>
            <a:pPr lvl="1"/>
            <a:r>
              <a:rPr lang="en-US" dirty="0" smtClean="0"/>
              <a:t>can be combined in any order</a:t>
            </a:r>
          </a:p>
          <a:p>
            <a:r>
              <a:rPr lang="en-US" dirty="0" smtClean="0"/>
              <a:t>Written in C++</a:t>
            </a:r>
          </a:p>
          <a:p>
            <a:pPr lvl="1"/>
            <a:r>
              <a:rPr lang="en-US" dirty="0" smtClean="0"/>
              <a:t>reusable and extensible code</a:t>
            </a:r>
          </a:p>
          <a:p>
            <a:r>
              <a:rPr lang="en-US" dirty="0" smtClean="0"/>
              <a:t>Available on Linux, Windows and macOS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3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transport stream programming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Extending TSDuck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0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TSDuck is extensible</a:t>
            </a:r>
          </a:p>
          <a:p>
            <a:pPr lvl="1"/>
            <a:r>
              <a:rPr lang="en-US" dirty="0" smtClean="0"/>
              <a:t>Source code provided</a:t>
            </a:r>
          </a:p>
          <a:p>
            <a:pPr marL="896937" lvl="3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clone https://github.com/tsduck/tsduck.git</a:t>
            </a:r>
          </a:p>
          <a:p>
            <a:pPr lvl="1"/>
            <a:r>
              <a:rPr lang="en-US" dirty="0" smtClean="0"/>
              <a:t>Common API for Linux, Windows and </a:t>
            </a:r>
            <a:r>
              <a:rPr lang="en-US" dirty="0" err="1" smtClean="0"/>
              <a:t>macOS</a:t>
            </a:r>
            <a:endParaRPr lang="en-US" dirty="0" smtClean="0"/>
          </a:p>
          <a:p>
            <a:pPr lvl="2"/>
            <a:r>
              <a:rPr lang="en-US" dirty="0" smtClean="0"/>
              <a:t>DVB tuners and Dektec cards are not supported on macOS</a:t>
            </a:r>
          </a:p>
          <a:p>
            <a:pPr lvl="1"/>
            <a:r>
              <a:rPr lang="en-US" dirty="0" smtClean="0"/>
              <a:t>Programmer’s guide</a:t>
            </a:r>
          </a:p>
          <a:p>
            <a:pPr lvl="2"/>
            <a:r>
              <a:rPr lang="en-US" dirty="0" smtClean="0"/>
              <a:t>Doxygen-generated, see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tsduck.io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You can modify it yourself !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TSDuck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Identify your needs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Try to find a solution using existing TSDuck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eview utilities and plugins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Try to extend an existing utility or plugin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dd new options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dd features, don’t modify existing behavior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emain upward compatible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Develop your own plugin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t is quite simple, really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Send your code back to TSDuck maintainer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o that everyone can benefit from it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extending TSDuck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9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907756" y="3995582"/>
            <a:ext cx="1944216" cy="432048"/>
          </a:xfrm>
          <a:prstGeom prst="roundRect">
            <a:avLst/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Don’t write a plugin from scratch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an existing one as code base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hoose one which is technically similar</a:t>
            </a:r>
          </a:p>
          <a:p>
            <a:pPr lvl="2"/>
            <a:r>
              <a:rPr lang="en-US" dirty="0" smtClean="0"/>
              <a:t>input?  output?  PSI/SI transformation?  packet filtering?</a:t>
            </a:r>
          </a:p>
          <a:p>
            <a:r>
              <a:rPr lang="en-US" dirty="0" smtClean="0"/>
              <a:t>Implement simple &amp; elementary features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reserve TSDuck philosophy</a:t>
            </a:r>
          </a:p>
          <a:p>
            <a:pPr lvl="2"/>
            <a:r>
              <a:rPr lang="en-US" dirty="0" smtClean="0"/>
              <a:t>develop several elementary plugins if necessary</a:t>
            </a:r>
          </a:p>
          <a:p>
            <a:pPr lvl="2"/>
            <a:r>
              <a:rPr lang="en-US" dirty="0" smtClean="0"/>
              <a:t>not a single big plugin implementing several features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RTFM as usual !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Linux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ested on Intel 32 &amp; 64 bits (Fedora, Ubuntu), ARM 32 bits (Raspberry Pi)</a:t>
            </a:r>
          </a:p>
          <a:p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ested on macOS High Sierra 10.13</a:t>
            </a:r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ested on Intel 32 &amp; 64 bits, Windows 7 &amp; 10</a:t>
            </a:r>
          </a:p>
          <a:p>
            <a:pPr lvl="1"/>
            <a:r>
              <a:rPr lang="en-US" dirty="0" smtClean="0"/>
              <a:t>Microsoft Visual Studio 2017 Community Edition</a:t>
            </a:r>
          </a:p>
          <a:p>
            <a:pPr lvl="2"/>
            <a:r>
              <a:rPr lang="en-US" dirty="0" smtClean="0"/>
              <a:t>free download from microsoft.com, no license fee</a:t>
            </a:r>
          </a:p>
          <a:p>
            <a:pPr lvl="1"/>
            <a:r>
              <a:rPr lang="en-US" dirty="0" smtClean="0"/>
              <a:t>NSIS (</a:t>
            </a:r>
            <a:r>
              <a:rPr lang="en-US" dirty="0" err="1" smtClean="0"/>
              <a:t>Nullsoft</a:t>
            </a:r>
            <a:r>
              <a:rPr lang="en-US" dirty="0" smtClean="0"/>
              <a:t> Scriptable Install System)</a:t>
            </a:r>
          </a:p>
          <a:p>
            <a:pPr lvl="2"/>
            <a:r>
              <a:rPr lang="en-US" dirty="0" smtClean="0"/>
              <a:t>free software,</a:t>
            </a:r>
          </a:p>
          <a:p>
            <a:pPr lvl="2"/>
            <a:r>
              <a:rPr lang="en-US" dirty="0" smtClean="0"/>
              <a:t>used to create TSDuck installer with precompiled binaries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1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develop third-party applications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TSDuck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6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TSDuck common code is in one large library</a:t>
            </a:r>
          </a:p>
          <a:p>
            <a:pPr lvl="1"/>
            <a:r>
              <a:rPr lang="en-US" dirty="0" smtClean="0"/>
              <a:t>tsduck.so / tsduck.dll</a:t>
            </a:r>
          </a:p>
          <a:p>
            <a:r>
              <a:rPr lang="en-US" dirty="0" smtClean="0"/>
              <a:t>Contains generic and reusable C++ code</a:t>
            </a:r>
          </a:p>
          <a:p>
            <a:pPr lvl="1"/>
            <a:r>
              <a:rPr lang="en-US" dirty="0" smtClean="0"/>
              <a:t>basic operating system independent features</a:t>
            </a:r>
          </a:p>
          <a:p>
            <a:pPr lvl="2"/>
            <a:r>
              <a:rPr lang="en-US" dirty="0" smtClean="0"/>
              <a:t>system, multi-treading, synchronization, networking, cryptography, etc.</a:t>
            </a:r>
          </a:p>
          <a:p>
            <a:pPr lvl="1"/>
            <a:r>
              <a:rPr lang="en-US" dirty="0" smtClean="0"/>
              <a:t>MPEG / DVB features</a:t>
            </a:r>
          </a:p>
          <a:p>
            <a:pPr lvl="2"/>
            <a:r>
              <a:rPr lang="en-US" dirty="0" smtClean="0"/>
              <a:t>TS packets, PSI/SI tables, sections and descriptors, </a:t>
            </a:r>
            <a:r>
              <a:rPr lang="en-US" dirty="0" err="1" smtClean="0"/>
              <a:t>demultiplexing</a:t>
            </a:r>
            <a:r>
              <a:rPr lang="en-US" dirty="0" smtClean="0"/>
              <a:t>, </a:t>
            </a:r>
            <a:r>
              <a:rPr lang="en-US" dirty="0" err="1" smtClean="0"/>
              <a:t>packetization</a:t>
            </a:r>
            <a:r>
              <a:rPr lang="en-US" dirty="0" smtClean="0"/>
              <a:t>, DVB tuners, etc.</a:t>
            </a:r>
          </a:p>
          <a:p>
            <a:r>
              <a:rPr lang="en-US" dirty="0" smtClean="0"/>
              <a:t>Can be used in your application</a:t>
            </a:r>
          </a:p>
          <a:p>
            <a:pPr lvl="1"/>
            <a:r>
              <a:rPr lang="en-US" dirty="0"/>
              <a:t>e</a:t>
            </a:r>
            <a:r>
              <a:rPr lang="en-US" smtClean="0"/>
              <a:t>ven </a:t>
            </a:r>
            <a:r>
              <a:rPr lang="en-US" dirty="0" smtClean="0"/>
              <a:t>if not part of TSDuck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TSDuck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9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in an application outside TSDuck</a:t>
            </a:r>
          </a:p>
          <a:p>
            <a:r>
              <a:rPr lang="en-US" dirty="0" smtClean="0"/>
              <a:t>Install the TSDuck development environment</a:t>
            </a:r>
          </a:p>
          <a:p>
            <a:pPr lvl="1"/>
            <a:r>
              <a:rPr lang="en-US" dirty="0" smtClean="0"/>
              <a:t>Windows: “Development” option in installer</a:t>
            </a:r>
          </a:p>
          <a:p>
            <a:pPr lvl="1"/>
            <a:r>
              <a:rPr lang="en-US" dirty="0" smtClean="0"/>
              <a:t>Ubuntu, </a:t>
            </a:r>
            <a:r>
              <a:rPr lang="en-US" dirty="0" err="1" smtClean="0"/>
              <a:t>Debian</a:t>
            </a:r>
            <a:r>
              <a:rPr lang="en-US" dirty="0" smtClean="0"/>
              <a:t>, </a:t>
            </a:r>
            <a:r>
              <a:rPr lang="en-US" dirty="0" err="1" smtClean="0"/>
              <a:t>Raspbian</a:t>
            </a:r>
            <a:r>
              <a:rPr lang="en-US" dirty="0" smtClean="0"/>
              <a:t>: package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tsduck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-dev</a:t>
            </a:r>
          </a:p>
          <a:p>
            <a:pPr lvl="1"/>
            <a:r>
              <a:rPr lang="en-US" dirty="0" smtClean="0"/>
              <a:t>Fedora, Red Hat, CentOS: </a:t>
            </a:r>
            <a:r>
              <a:rPr lang="en-US" dirty="0"/>
              <a:t>package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tsduck-devel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Typical application source file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tsduck.h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 application code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TSDuck as a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Linux Makefile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include /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usr/include/tsduck/tsduck.mk</a:t>
            </a:r>
          </a:p>
          <a:p>
            <a:pPr lvl="2">
              <a:buFont typeface="Wingdings" pitchFamily="2" charset="2"/>
              <a:buNone/>
            </a:pPr>
            <a:r>
              <a:rPr lang="en-US" sz="16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application-specific rules ...</a:t>
            </a:r>
          </a:p>
          <a:p>
            <a:r>
              <a:rPr lang="en-US" dirty="0"/>
              <a:t>Typical </a:t>
            </a:r>
            <a:r>
              <a:rPr lang="en-US" dirty="0" smtClean="0"/>
              <a:t>macOS Makefile</a:t>
            </a:r>
            <a:endParaRPr lang="en-US" dirty="0"/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include /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usr/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/include/tsduck/tsduck.mk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... application-specific rules </a:t>
            </a:r>
            <a:r>
              <a:rPr lang="en-US" sz="16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6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with TSDuck library on UNIX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9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Microsoft Visual Studio 2017</a:t>
            </a:r>
          </a:p>
          <a:p>
            <a:pPr lvl="1"/>
            <a:r>
              <a:rPr lang="en-US" dirty="0" smtClean="0"/>
              <a:t>Community Edition is free</a:t>
            </a:r>
          </a:p>
          <a:p>
            <a:r>
              <a:rPr lang="en-US" dirty="0" smtClean="0"/>
              <a:t>Modify the application’s </a:t>
            </a:r>
            <a:r>
              <a:rPr lang="en-US" dirty="0"/>
              <a:t>project file (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.vcxproj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Add one reference to the TSDuck property file</a:t>
            </a:r>
          </a:p>
          <a:p>
            <a:pPr lvl="2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&lt;Import Project="$(TSDUCK)\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tsduck.props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pPr lvl="1"/>
            <a:r>
              <a:rPr lang="en-US" dirty="0" smtClean="0"/>
              <a:t>Just before </a:t>
            </a:r>
            <a:r>
              <a:rPr lang="en-US" dirty="0"/>
              <a:t>the final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&lt;/Project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 closing tag</a:t>
            </a:r>
          </a:p>
          <a:p>
            <a:pPr lvl="1"/>
            <a:r>
              <a:rPr lang="en-US" dirty="0" smtClean="0"/>
              <a:t>And build the application as usual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TSDuck library on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2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TS acquisition (satellite, terrestrial, IP, etc.)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TS analysis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Transmodulation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Analysis, edition, injection of PSI / SI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using and editing PSI/SI in XML format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TS packets carousel generation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</a:t>
            </a:r>
            <a:r>
              <a:rPr lang="en-US" dirty="0" smtClean="0"/>
              <a:t>acketization of SSU, etc.</a:t>
            </a:r>
          </a:p>
          <a:p>
            <a:pPr>
              <a:lnSpc>
                <a:spcPct val="90000"/>
              </a:lnSpc>
            </a:pPr>
            <a:r>
              <a:rPr lang="en-US" dirty="0"/>
              <a:t>MPE injection and </a:t>
            </a:r>
            <a:r>
              <a:rPr lang="en-US" dirty="0" smtClean="0"/>
              <a:t>extraction (Multi-Protocol Encapsulation)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sample usages (1/2)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3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1872977"/>
            <a:ext cx="6009429" cy="1085850"/>
          </a:xfrm>
        </p:spPr>
        <p:txBody>
          <a:bodyPr anchor="ctr"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3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5646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2820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Test bed for CAS or STB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njection of test cases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DVB Scrambling and DVB SimulCrypt support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Extraction of specific streams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T2-MI (DVB-T2 Modulator Interface)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PLP’s (Physical Layer Pipe)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Teletext subtitles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SCTE 35 splicing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Any combination of the above and more…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sample usages (2/2)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2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site</a:t>
            </a:r>
          </a:p>
          <a:p>
            <a:pPr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tsduck.io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Open-source code</a:t>
            </a:r>
          </a:p>
          <a:p>
            <a:pPr marL="6286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github.com/tsduck/tsduck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BSD license</a:t>
            </a:r>
          </a:p>
          <a:p>
            <a:pPr lvl="1"/>
            <a:r>
              <a:rPr lang="en-US" dirty="0" smtClean="0"/>
              <a:t>liberal, no GPL-like contamination</a:t>
            </a:r>
          </a:p>
          <a:p>
            <a:r>
              <a:rPr lang="en-US" dirty="0" smtClean="0"/>
              <a:t>Installation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re-built binary installers for Windows, Fedora, Ubuntu, </a:t>
            </a:r>
            <a:r>
              <a:rPr lang="en-US" dirty="0" err="1" smtClean="0"/>
              <a:t>Raspbian</a:t>
            </a:r>
            <a:endParaRPr lang="en-US" dirty="0" smtClean="0"/>
          </a:p>
          <a:p>
            <a:pPr lvl="1"/>
            <a:r>
              <a:rPr lang="en-US" dirty="0" smtClean="0"/>
              <a:t>using Homebrew on macOS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3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Available from </a:t>
            </a:r>
            <a:r>
              <a:rPr lang="en-US" dirty="0">
                <a:hlinkClick r:id="rId3"/>
              </a:rPr>
              <a:t>https://tsduck.io/</a:t>
            </a:r>
            <a:r>
              <a:rPr lang="en-US" dirty="0"/>
              <a:t> </a:t>
            </a:r>
          </a:p>
          <a:p>
            <a:r>
              <a:rPr lang="en-US" dirty="0" smtClean="0"/>
              <a:t>User’s </a:t>
            </a:r>
            <a:r>
              <a:rPr lang="en-US" dirty="0" smtClean="0"/>
              <a:t>Guide</a:t>
            </a:r>
          </a:p>
          <a:p>
            <a:pPr lvl="1"/>
            <a:r>
              <a:rPr lang="en-US" dirty="0" smtClean="0"/>
              <a:t>utilities </a:t>
            </a:r>
            <a:r>
              <a:rPr lang="en-US" dirty="0" smtClean="0"/>
              <a:t>reference</a:t>
            </a:r>
          </a:p>
          <a:p>
            <a:pPr lvl="1"/>
            <a:r>
              <a:rPr lang="en-US" dirty="0" smtClean="0"/>
              <a:t>tsp plugins reference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ample usages</a:t>
            </a:r>
          </a:p>
          <a:p>
            <a:r>
              <a:rPr lang="en-US" dirty="0" smtClean="0"/>
              <a:t>Programmer’s Reference</a:t>
            </a:r>
          </a:p>
          <a:p>
            <a:pPr lvl="1"/>
            <a:r>
              <a:rPr lang="en-US" dirty="0" smtClean="0"/>
              <a:t>generated </a:t>
            </a:r>
            <a:r>
              <a:rPr lang="en-US" dirty="0" smtClean="0"/>
              <a:t>by Doxygen from source code</a:t>
            </a:r>
          </a:p>
          <a:p>
            <a:pPr lvl="1"/>
            <a:r>
              <a:rPr lang="en-US" dirty="0" smtClean="0"/>
              <a:t>C++ common code reference</a:t>
            </a:r>
          </a:p>
          <a:p>
            <a:pPr lvl="1"/>
            <a:r>
              <a:rPr lang="en-US" dirty="0" smtClean="0"/>
              <a:t>writing tsp plugins </a:t>
            </a:r>
            <a:r>
              <a:rPr lang="en-US" dirty="0" smtClean="0"/>
              <a:t>guidelines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transport stream processor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3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Transport stream processing framework</a:t>
            </a:r>
          </a:p>
          <a:p>
            <a:pPr lvl="1"/>
            <a:r>
              <a:rPr lang="en-US" dirty="0" smtClean="0"/>
              <a:t>Combination of elementary processing using plugins</a:t>
            </a:r>
          </a:p>
          <a:p>
            <a:pPr lvl="1"/>
            <a:r>
              <a:rPr lang="en-US" dirty="0" smtClean="0"/>
              <a:t>One input plugin</a:t>
            </a:r>
          </a:p>
          <a:p>
            <a:pPr lvl="2"/>
            <a:r>
              <a:rPr lang="en-US" dirty="0" smtClean="0"/>
              <a:t>receive a TS from various sources</a:t>
            </a:r>
          </a:p>
          <a:p>
            <a:pPr lvl="1"/>
            <a:r>
              <a:rPr lang="en-US" dirty="0" smtClean="0"/>
              <a:t>Any number of packet processing plugins</a:t>
            </a:r>
          </a:p>
          <a:p>
            <a:pPr lvl="2"/>
            <a:r>
              <a:rPr lang="en-US" dirty="0" smtClean="0"/>
              <a:t>perform transformations on TS packets</a:t>
            </a:r>
          </a:p>
          <a:p>
            <a:pPr lvl="2"/>
            <a:r>
              <a:rPr lang="en-US" dirty="0" smtClean="0"/>
              <a:t>may remove packets</a:t>
            </a:r>
          </a:p>
          <a:p>
            <a:pPr lvl="2"/>
            <a:r>
              <a:rPr lang="en-US" dirty="0" smtClean="0"/>
              <a:t>may NOT add packets</a:t>
            </a:r>
          </a:p>
          <a:p>
            <a:pPr lvl="1"/>
            <a:r>
              <a:rPr lang="en-US" dirty="0" smtClean="0"/>
              <a:t>One output plugin</a:t>
            </a:r>
          </a:p>
          <a:p>
            <a:pPr lvl="2"/>
            <a:r>
              <a:rPr lang="en-US" dirty="0" smtClean="0"/>
              <a:t>send the resulting TS to various destinations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9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401</TotalTime>
  <Words>2011</Words>
  <Application>Microsoft Office PowerPoint</Application>
  <PresentationFormat>Affichage à l'écran (16:9)</PresentationFormat>
  <Paragraphs>453</Paragraphs>
  <Slides>40</Slides>
  <Notes>35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1" baseType="lpstr">
      <vt:lpstr>Blank</vt:lpstr>
      <vt:lpstr>TSDuck</vt:lpstr>
      <vt:lpstr>Agenda</vt:lpstr>
      <vt:lpstr>TSDuck overview</vt:lpstr>
      <vt:lpstr>TSDuck sample usages (1/2)</vt:lpstr>
      <vt:lpstr>TSDuck sample usages (2/2)</vt:lpstr>
      <vt:lpstr>TSDuck availability</vt:lpstr>
      <vt:lpstr>TSDuck documentation</vt:lpstr>
      <vt:lpstr>the transport stream processor</vt:lpstr>
      <vt:lpstr>TSP overview</vt:lpstr>
      <vt:lpstr>TSP processing overview</vt:lpstr>
      <vt:lpstr>TSP plugins</vt:lpstr>
      <vt:lpstr>TSP examples (1/5)</vt:lpstr>
      <vt:lpstr>TSP examples (2/5)</vt:lpstr>
      <vt:lpstr>TSP examples (3/5)</vt:lpstr>
      <vt:lpstr>TSP examples (4/5)</vt:lpstr>
      <vt:lpstr>TSP examples (5/5)</vt:lpstr>
      <vt:lpstr>Multiple TSP using merge and fork plugins</vt:lpstr>
      <vt:lpstr>TSP input &amp; output plugins</vt:lpstr>
      <vt:lpstr>TSP processing plugins</vt:lpstr>
      <vt:lpstr>the command line utilities summary</vt:lpstr>
      <vt:lpstr>TS utilities : data &amp; devices</vt:lpstr>
      <vt:lpstr>TS utilities summary (1/4)</vt:lpstr>
      <vt:lpstr>TS utilities summary (2/4)</vt:lpstr>
      <vt:lpstr>TS utilities summary (3/4)</vt:lpstr>
      <vt:lpstr>TS utilities summary (4/4)</vt:lpstr>
      <vt:lpstr>the PSI / SI table compiler</vt:lpstr>
      <vt:lpstr>Compiling PSI/SI tables</vt:lpstr>
      <vt:lpstr>Sample XML source file</vt:lpstr>
      <vt:lpstr>Typical application: manual table modification</vt:lpstr>
      <vt:lpstr>C++ transport stream programming</vt:lpstr>
      <vt:lpstr>Extending TSDuck</vt:lpstr>
      <vt:lpstr>Why extending TSDuck ?</vt:lpstr>
      <vt:lpstr>Coding hints</vt:lpstr>
      <vt:lpstr>Supported environments</vt:lpstr>
      <vt:lpstr>to develop third-party applications</vt:lpstr>
      <vt:lpstr>The TSDuck library</vt:lpstr>
      <vt:lpstr>Using TSDuck as a library</vt:lpstr>
      <vt:lpstr>Building with TSDuck library on UNIX</vt:lpstr>
      <vt:lpstr>Building with TSDuck library on Windows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TSDuck</dc:title>
  <dc:creator>Thierry Lelégard</dc:creator>
  <cp:lastModifiedBy>Thierry LELEGARD</cp:lastModifiedBy>
  <cp:revision>85</cp:revision>
  <dcterms:created xsi:type="dcterms:W3CDTF">2017-06-20T16:10:45Z</dcterms:created>
  <dcterms:modified xsi:type="dcterms:W3CDTF">2018-06-01T16:23:41Z</dcterms:modified>
</cp:coreProperties>
</file>