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67"/>
  </p:notesMasterIdLst>
  <p:sldIdLst>
    <p:sldId id="258" r:id="rId3"/>
    <p:sldId id="416" r:id="rId4"/>
    <p:sldId id="417" r:id="rId5"/>
    <p:sldId id="419" r:id="rId6"/>
    <p:sldId id="427" r:id="rId7"/>
    <p:sldId id="426" r:id="rId8"/>
    <p:sldId id="428" r:id="rId9"/>
    <p:sldId id="420" r:id="rId10"/>
    <p:sldId id="421" r:id="rId11"/>
    <p:sldId id="423" r:id="rId12"/>
    <p:sldId id="424" r:id="rId13"/>
    <p:sldId id="425" r:id="rId14"/>
    <p:sldId id="429" r:id="rId15"/>
    <p:sldId id="430" r:id="rId16"/>
    <p:sldId id="432" r:id="rId17"/>
    <p:sldId id="422" r:id="rId18"/>
    <p:sldId id="431" r:id="rId19"/>
    <p:sldId id="433" r:id="rId20"/>
    <p:sldId id="435" r:id="rId21"/>
    <p:sldId id="439" r:id="rId22"/>
    <p:sldId id="436" r:id="rId23"/>
    <p:sldId id="437" r:id="rId24"/>
    <p:sldId id="438" r:id="rId25"/>
    <p:sldId id="440" r:id="rId26"/>
    <p:sldId id="441" r:id="rId27"/>
    <p:sldId id="480" r:id="rId28"/>
    <p:sldId id="481" r:id="rId29"/>
    <p:sldId id="442" r:id="rId30"/>
    <p:sldId id="443" r:id="rId31"/>
    <p:sldId id="445" r:id="rId32"/>
    <p:sldId id="446" r:id="rId33"/>
    <p:sldId id="449" r:id="rId34"/>
    <p:sldId id="448" r:id="rId35"/>
    <p:sldId id="450" r:id="rId36"/>
    <p:sldId id="452" r:id="rId37"/>
    <p:sldId id="451" r:id="rId38"/>
    <p:sldId id="453" r:id="rId39"/>
    <p:sldId id="455" r:id="rId40"/>
    <p:sldId id="454" r:id="rId41"/>
    <p:sldId id="485" r:id="rId42"/>
    <p:sldId id="456" r:id="rId43"/>
    <p:sldId id="457" r:id="rId44"/>
    <p:sldId id="458" r:id="rId45"/>
    <p:sldId id="462" r:id="rId46"/>
    <p:sldId id="463" r:id="rId47"/>
    <p:sldId id="464" r:id="rId48"/>
    <p:sldId id="486" r:id="rId49"/>
    <p:sldId id="465" r:id="rId50"/>
    <p:sldId id="466" r:id="rId51"/>
    <p:sldId id="467" r:id="rId52"/>
    <p:sldId id="468" r:id="rId53"/>
    <p:sldId id="470" r:id="rId54"/>
    <p:sldId id="469" r:id="rId55"/>
    <p:sldId id="483" r:id="rId56"/>
    <p:sldId id="484" r:id="rId57"/>
    <p:sldId id="471" r:id="rId58"/>
    <p:sldId id="472" r:id="rId59"/>
    <p:sldId id="474" r:id="rId60"/>
    <p:sldId id="473" r:id="rId61"/>
    <p:sldId id="475" r:id="rId62"/>
    <p:sldId id="476" r:id="rId63"/>
    <p:sldId id="479" r:id="rId64"/>
    <p:sldId id="477" r:id="rId65"/>
    <p:sldId id="478" r:id="rId66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A27016"/>
    <a:srgbClr val="EFCA87"/>
    <a:srgbClr val="0069B8"/>
    <a:srgbClr val="D91D3C"/>
    <a:srgbClr val="17DF85"/>
    <a:srgbClr val="86F2C1"/>
    <a:srgbClr val="F75737"/>
    <a:srgbClr val="007DDA"/>
    <a:srgbClr val="F680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80658" autoAdjust="0"/>
  </p:normalViewPr>
  <p:slideViewPr>
    <p:cSldViewPr>
      <p:cViewPr varScale="1">
        <p:scale>
          <a:sx n="54" d="100"/>
          <a:sy n="54" d="100"/>
        </p:scale>
        <p:origin x="-468" y="-12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computation type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functor</a:t>
            </a:r>
            <a:r>
              <a:rPr lang="en-US" baseline="0" dirty="0" smtClean="0"/>
              <a:t>: option, list, future</a:t>
            </a:r>
          </a:p>
          <a:p>
            <a:pPr>
              <a:buFontTx/>
              <a:buChar char="-"/>
            </a:pPr>
            <a:r>
              <a:rPr lang="en-US" baseline="0" dirty="0" smtClean="0"/>
              <a:t> apply a function: ex </a:t>
            </a:r>
            <a:r>
              <a:rPr lang="en-US" baseline="0" dirty="0" err="1" smtClean="0"/>
              <a:t>getConnection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the Applicative </a:t>
            </a:r>
            <a:r>
              <a:rPr lang="en-US" baseline="0" dirty="0" err="1" smtClean="0"/>
              <a:t>typeclass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State, Option</a:t>
            </a:r>
          </a:p>
          <a:p>
            <a:pPr>
              <a:buFontTx/>
              <a:buChar char="-"/>
            </a:pPr>
            <a:r>
              <a:rPr lang="en-US" baseline="0" dirty="0" smtClean="0"/>
              <a:t> Traverse: the essence of the for loop</a:t>
            </a:r>
          </a:p>
          <a:p>
            <a:pPr>
              <a:buFontTx/>
              <a:buChar char="-"/>
            </a:pPr>
            <a:r>
              <a:rPr lang="en-US" baseline="0" dirty="0" smtClean="0"/>
              <a:t> sequence -&gt; keep the structure (with option)</a:t>
            </a:r>
          </a:p>
          <a:p>
            <a:pPr>
              <a:buFontTx/>
              <a:buChar char="-"/>
            </a:pPr>
            <a:r>
              <a:rPr lang="en-US" baseline="0" dirty="0" smtClean="0"/>
              <a:t> collect / disperse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Monoid</a:t>
            </a:r>
            <a:r>
              <a:rPr lang="en-US" baseline="0" dirty="0" smtClean="0"/>
              <a:t>/Measure</a:t>
            </a:r>
          </a:p>
          <a:p>
            <a:pPr>
              <a:buFontTx/>
              <a:buChar char="-"/>
            </a:pPr>
            <a:r>
              <a:rPr lang="en-US" baseline="0" dirty="0" smtClean="0"/>
              <a:t> State -&gt; Monad, each monad is applicative</a:t>
            </a:r>
          </a:p>
          <a:p>
            <a:pPr>
              <a:buFontTx/>
              <a:buChar char="-"/>
            </a:pPr>
            <a:r>
              <a:rPr lang="en-US" baseline="0" dirty="0" smtClean="0"/>
              <a:t> Product</a:t>
            </a:r>
          </a:p>
          <a:p>
            <a:pPr>
              <a:buFontTx/>
              <a:buChar char="-"/>
            </a:pPr>
            <a:r>
              <a:rPr lang="en-US" baseline="0" dirty="0" smtClean="0"/>
              <a:t> Composition</a:t>
            </a:r>
          </a:p>
          <a:p>
            <a:pPr>
              <a:buFontTx/>
              <a:buChar char="-"/>
            </a:pPr>
            <a:r>
              <a:rPr lang="en-US" baseline="0" dirty="0" smtClean="0"/>
              <a:t> implementation issues: </a:t>
            </a:r>
            <a:r>
              <a:rPr lang="en-US" baseline="0" dirty="0" err="1" smtClean="0"/>
              <a:t>foldLeft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foldRight</a:t>
            </a:r>
            <a:r>
              <a:rPr lang="en-US" baseline="0" dirty="0" smtClean="0"/>
              <a:t>, trampoline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http://etorreborre.blogspot.com/2011/06/essence-of-iterator-pattern.html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31277" t="47133" r="47126" b="8767"/>
          <a:stretch>
            <a:fillRect/>
          </a:stretch>
        </p:blipFill>
        <p:spPr bwMode="auto">
          <a:xfrm>
            <a:off x="-50800" y="1"/>
            <a:ext cx="373555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31277" t="47133" r="47126" b="8767"/>
          <a:stretch>
            <a:fillRect/>
          </a:stretch>
        </p:blipFill>
        <p:spPr bwMode="auto">
          <a:xfrm>
            <a:off x="-50800" y="3276600"/>
            <a:ext cx="373555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31277" t="47133" r="47126" b="8767"/>
          <a:stretch>
            <a:fillRect/>
          </a:stretch>
        </p:blipFill>
        <p:spPr bwMode="auto">
          <a:xfrm>
            <a:off x="-50800" y="6477000"/>
            <a:ext cx="373555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0845800" y="8686800"/>
            <a:ext cx="2159000" cy="1066800"/>
          </a:xfrm>
          <a:prstGeom prst="rect">
            <a:avLst/>
          </a:prstGeom>
          <a:solidFill>
            <a:srgbClr val="171C4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4"/>
          <p:cNvSpPr>
            <a:spLocks noChangeArrowheads="1" noChangeShapeType="1" noTextEdit="1"/>
          </p:cNvSpPr>
          <p:nvPr/>
        </p:nvSpPr>
        <p:spPr bwMode="auto">
          <a:xfrm>
            <a:off x="4445000" y="3429000"/>
            <a:ext cx="7086600" cy="2438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b="1" i="1" kern="10" dirty="0" smtClean="0"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solidFill>
                  <a:srgbClr val="CC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The </a:t>
            </a:r>
            <a:r>
              <a:rPr lang="en-AU" sz="3600" b="1" i="1" kern="10" dirty="0" smtClean="0"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solidFill>
                  <a:srgbClr val="CC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Essence </a:t>
            </a:r>
            <a:r>
              <a:rPr lang="en-AU" sz="3600" b="1" i="1" kern="10" dirty="0" smtClean="0"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solidFill>
                  <a:srgbClr val="CC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of the</a:t>
            </a:r>
          </a:p>
          <a:p>
            <a:pPr algn="ctr"/>
            <a:r>
              <a:rPr lang="en-AU" sz="3600" b="1" i="1" kern="10" dirty="0" err="1" smtClean="0"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solidFill>
                  <a:srgbClr val="CC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Iterator</a:t>
            </a:r>
            <a:r>
              <a:rPr lang="en-AU" sz="3600" b="1" i="1" kern="10" dirty="0" smtClean="0"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solidFill>
                  <a:srgbClr val="CC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 </a:t>
            </a:r>
            <a:r>
              <a:rPr lang="en-AU" sz="3600" b="1" i="1" kern="10" dirty="0" smtClean="0">
                <a:ln w="9525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solidFill>
                  <a:srgbClr val="CC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Pattern</a:t>
            </a:r>
            <a:endParaRPr lang="en-AU" sz="3600" b="1" i="1" kern="10" dirty="0"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solidFill>
                <a:srgbClr val="CC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sp>
        <p:nvSpPr>
          <p:cNvPr id="6" name="WordArt 15"/>
          <p:cNvSpPr>
            <a:spLocks noChangeArrowheads="1" noChangeShapeType="1" noTextEdit="1"/>
          </p:cNvSpPr>
          <p:nvPr/>
        </p:nvSpPr>
        <p:spPr bwMode="auto">
          <a:xfrm>
            <a:off x="11379200" y="2514600"/>
            <a:ext cx="1168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749"/>
              </a:avLst>
            </a:prstTxWarp>
          </a:bodyPr>
          <a:lstStyle/>
          <a:p>
            <a:pPr algn="ctr"/>
            <a:r>
              <a:rPr lang="en-AU" sz="3600" b="1" kern="10" dirty="0" smtClean="0"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solidFill>
                  <a:srgbClr val="F999A9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(</a:t>
            </a:r>
            <a:r>
              <a:rPr lang="en-AU" sz="3600" b="1" kern="10" dirty="0" err="1" smtClean="0"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solidFill>
                  <a:srgbClr val="F999A9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eip</a:t>
            </a:r>
            <a:r>
              <a:rPr lang="en-AU" sz="3600" b="1" kern="10" dirty="0" smtClean="0"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solidFill>
                  <a:srgbClr val="F999A9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)</a:t>
            </a:r>
            <a:endParaRPr lang="en-AU" sz="3600" b="1" kern="10" dirty="0">
              <a:ln w="952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solidFill>
                <a:srgbClr val="F999A9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800" y="2743200"/>
            <a:ext cx="1173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b="1" dirty="0" smtClean="0">
                <a:solidFill>
                  <a:srgbClr val="17DF85"/>
                </a:solidFill>
                <a:latin typeface="Courier New" pitchFamily="49" charset="0"/>
                <a:cs typeface="Courier New" pitchFamily="49" charset="0"/>
              </a:rPr>
              <a:t>props: Properties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): 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800" y="4419600"/>
            <a:ext cx="1203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b="1" dirty="0" smtClean="0">
                <a:solidFill>
                  <a:srgbClr val="17DF85"/>
                </a:solidFill>
                <a:latin typeface="Courier New" pitchFamily="49" charset="0"/>
                <a:cs typeface="Courier New" pitchFamily="49" charset="0"/>
              </a:rPr>
              <a:t>user: String, pw: String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): Connection = {</a:t>
            </a:r>
          </a:p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 if (user != null &amp;&amp; pw != null)</a:t>
            </a:r>
          </a:p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600" y="144780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Before</a:t>
            </a:r>
            <a:endParaRPr lang="en-AU" sz="5400" i="1" dirty="0">
              <a:solidFill>
                <a:srgbClr val="F8CB28"/>
              </a:solidFill>
              <a:latin typeface="Agency FB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800" y="3392269"/>
            <a:ext cx="1173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b="1" dirty="0" smtClean="0">
                <a:solidFill>
                  <a:srgbClr val="17DF85"/>
                </a:solidFill>
                <a:latin typeface="Courier New" pitchFamily="49" charset="0"/>
                <a:cs typeface="Courier New" pitchFamily="49" charset="0"/>
              </a:rPr>
              <a:t>props: Properties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): String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82600" y="2743200"/>
            <a:ext cx="11811000" cy="4572000"/>
          </a:xfrm>
          <a:prstGeom prst="roundRect">
            <a:avLst>
              <a:gd name="adj" fmla="val 5898"/>
            </a:avLst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2600" y="7543800"/>
            <a:ext cx="12115800" cy="914400"/>
            <a:chOff x="482600" y="7543800"/>
            <a:chExt cx="12115800" cy="9144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482600" y="7543800"/>
              <a:ext cx="11811000" cy="914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8800" y="7696200"/>
              <a:ext cx="12039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err="1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getConnection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AU" sz="3600" b="1" dirty="0" err="1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getUser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(p), </a:t>
              </a:r>
              <a:r>
                <a:rPr lang="en-AU" sz="3600" b="1" dirty="0" err="1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getPassword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(p))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800" y="2895600"/>
            <a:ext cx="1173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17DF85"/>
                </a:solidFill>
                <a:latin typeface="Courier New" pitchFamily="49" charset="0"/>
                <a:cs typeface="Courier New" pitchFamily="49" charset="0"/>
              </a:rPr>
              <a:t>props: Properties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AU" sz="3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[String]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800" y="4419600"/>
            <a:ext cx="1203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17DF85"/>
                </a:solidFill>
                <a:latin typeface="Courier New" pitchFamily="49" charset="0"/>
                <a:cs typeface="Courier New" pitchFamily="49" charset="0"/>
              </a:rPr>
              <a:t>user: String, pw: String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): Connection = {</a:t>
            </a:r>
          </a:p>
          <a:p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 if (user != null &amp;&amp; pw != null)</a:t>
            </a:r>
          </a:p>
          <a:p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600" y="160020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After</a:t>
            </a:r>
            <a:endParaRPr lang="en-AU" sz="5400" i="1" dirty="0">
              <a:solidFill>
                <a:srgbClr val="F8CB28"/>
              </a:solidFill>
              <a:latin typeface="Agency FB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800" y="3544669"/>
            <a:ext cx="1173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17DF85"/>
                </a:solidFill>
                <a:latin typeface="Courier New" pitchFamily="49" charset="0"/>
                <a:cs typeface="Courier New" pitchFamily="49" charset="0"/>
              </a:rPr>
              <a:t>props: Properties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AU" sz="3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en-AU" sz="3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[String]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2600" y="2667000"/>
            <a:ext cx="11734800" cy="4495800"/>
          </a:xfrm>
          <a:prstGeom prst="roundRect">
            <a:avLst>
              <a:gd name="adj" fmla="val 5898"/>
            </a:avLst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2600" y="7543800"/>
            <a:ext cx="12039600" cy="914400"/>
            <a:chOff x="482600" y="7543800"/>
            <a:chExt cx="12039600" cy="914400"/>
          </a:xfrm>
        </p:grpSpPr>
        <p:sp>
          <p:nvSpPr>
            <p:cNvPr id="13" name="Rectangle 12"/>
            <p:cNvSpPr/>
            <p:nvPr/>
          </p:nvSpPr>
          <p:spPr>
            <a:xfrm>
              <a:off x="482600" y="7696200"/>
              <a:ext cx="12039600" cy="649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err="1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getConnection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AU" sz="36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?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AU" sz="36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?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82600" y="7543800"/>
              <a:ext cx="11811000" cy="914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8400" y="2286000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f(a, b)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4600" y="5962471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f(K[a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[b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97000" y="3486328"/>
            <a:ext cx="3771901" cy="2476142"/>
            <a:chOff x="1397000" y="3486328"/>
            <a:chExt cx="3771901" cy="2476142"/>
          </a:xfrm>
        </p:grpSpPr>
        <p:sp>
          <p:nvSpPr>
            <p:cNvPr id="18" name="Rectangle 17"/>
            <p:cNvSpPr/>
            <p:nvPr/>
          </p:nvSpPr>
          <p:spPr>
            <a:xfrm>
              <a:off x="1397000" y="4191000"/>
              <a:ext cx="2057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How?</a:t>
              </a:r>
            </a:p>
          </p:txBody>
        </p:sp>
        <p:cxnSp>
          <p:nvCxnSpPr>
            <p:cNvPr id="23" name="Shape 22"/>
            <p:cNvCxnSpPr>
              <a:stCxn id="18" idx="2"/>
              <a:endCxn id="9" idx="0"/>
            </p:cNvCxnSpPr>
            <p:nvPr/>
          </p:nvCxnSpPr>
          <p:spPr bwMode="auto">
            <a:xfrm rot="16200000" flipH="1">
              <a:off x="3373230" y="4166800"/>
              <a:ext cx="848141" cy="27432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hape 22"/>
            <p:cNvCxnSpPr>
              <a:stCxn id="13" idx="2"/>
              <a:endCxn id="18" idx="0"/>
            </p:cNvCxnSpPr>
            <p:nvPr/>
          </p:nvCxnSpPr>
          <p:spPr bwMode="auto">
            <a:xfrm rot="5400000">
              <a:off x="2473415" y="3438614"/>
              <a:ext cx="704671" cy="8001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Use Pointed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8400" y="22860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f(a:A, b:B): C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4600" y="5962471"/>
            <a:ext cx="1043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err="1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: K[A 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=&gt; B =&gt; C]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97000" y="3486328"/>
            <a:ext cx="5067301" cy="2476142"/>
            <a:chOff x="1397000" y="3486328"/>
            <a:chExt cx="5067301" cy="2476142"/>
          </a:xfrm>
        </p:grpSpPr>
        <p:sp>
          <p:nvSpPr>
            <p:cNvPr id="18" name="Rectangle 17"/>
            <p:cNvSpPr/>
            <p:nvPr/>
          </p:nvSpPr>
          <p:spPr>
            <a:xfrm>
              <a:off x="1397000" y="4191000"/>
              <a:ext cx="3581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</a:p>
          </p:txBody>
        </p:sp>
        <p:cxnSp>
          <p:nvCxnSpPr>
            <p:cNvPr id="23" name="Shape 22"/>
            <p:cNvCxnSpPr>
              <a:stCxn id="18" idx="2"/>
              <a:endCxn id="9" idx="0"/>
            </p:cNvCxnSpPr>
            <p:nvPr/>
          </p:nvCxnSpPr>
          <p:spPr bwMode="auto">
            <a:xfrm rot="16200000" flipH="1">
              <a:off x="4401930" y="3900100"/>
              <a:ext cx="848141" cy="32766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hape 22"/>
            <p:cNvCxnSpPr>
              <a:stCxn id="13" idx="2"/>
              <a:endCxn id="18" idx="0"/>
            </p:cNvCxnSpPr>
            <p:nvPr/>
          </p:nvCxnSpPr>
          <p:spPr bwMode="auto">
            <a:xfrm rot="5400000">
              <a:off x="3806915" y="2867114"/>
              <a:ext cx="704671" cy="19431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7000" y="22860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[A 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=&gt; B] &lt;*&gt; 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K[A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4000" y="2886165"/>
            <a:ext cx="6324600" cy="4618166"/>
            <a:chOff x="254000" y="2886165"/>
            <a:chExt cx="6324600" cy="4618166"/>
          </a:xfrm>
        </p:grpSpPr>
        <p:sp>
          <p:nvSpPr>
            <p:cNvPr id="18" name="Rectangle 17"/>
            <p:cNvSpPr/>
            <p:nvPr/>
          </p:nvSpPr>
          <p:spPr>
            <a:xfrm>
              <a:off x="254000" y="6858000"/>
              <a:ext cx="6324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Apply the function</a:t>
              </a:r>
            </a:p>
          </p:txBody>
        </p:sp>
        <p:cxnSp>
          <p:nvCxnSpPr>
            <p:cNvPr id="23" name="Shape 22"/>
            <p:cNvCxnSpPr>
              <a:stCxn id="18" idx="0"/>
              <a:endCxn id="13" idx="1"/>
            </p:cNvCxnSpPr>
            <p:nvPr/>
          </p:nvCxnSpPr>
          <p:spPr bwMode="auto">
            <a:xfrm rot="16200000" flipV="1">
              <a:off x="420733" y="3862433"/>
              <a:ext cx="3971835" cy="2019300"/>
            </a:xfrm>
            <a:prstGeom prst="bentConnector4">
              <a:avLst>
                <a:gd name="adj1" fmla="val 42445"/>
                <a:gd name="adj2" fmla="val 133092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Rectangle 9"/>
          <p:cNvSpPr/>
          <p:nvPr/>
        </p:nvSpPr>
        <p:spPr>
          <a:xfrm>
            <a:off x="1549400" y="36576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==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9400" y="4971871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[B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7000" y="2133600"/>
            <a:ext cx="1028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[A 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=&gt; B =&gt; C] &lt;*&gt; </a:t>
            </a:r>
          </a:p>
          <a:p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[A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           &lt;*&gt; 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K[B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AU" sz="54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4000" y="75438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Currying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ftw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9400" y="3877270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==</a:t>
            </a:r>
            <a:endParaRPr lang="en-AU" sz="54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4800" y="4971871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[B 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=&gt; C] &lt;*&gt; 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K[B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AU" sz="54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9400" y="5906869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==</a:t>
            </a:r>
            <a:endParaRPr lang="en-AU" sz="54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8000" y="700147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[C</a:t>
            </a:r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AU" sz="54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0" grpId="0"/>
      <p:bldP spid="19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600" y="2630269"/>
            <a:ext cx="1249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(f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) &lt;*&gt; 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K(a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) &lt;*&gt; 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K(b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63600" y="3830598"/>
            <a:ext cx="10744200" cy="3749933"/>
            <a:chOff x="863600" y="3830598"/>
            <a:chExt cx="10744200" cy="3749933"/>
          </a:xfrm>
        </p:grpSpPr>
        <p:sp>
          <p:nvSpPr>
            <p:cNvPr id="18" name="Rectangle 17"/>
            <p:cNvSpPr/>
            <p:nvPr/>
          </p:nvSpPr>
          <p:spPr>
            <a:xfrm>
              <a:off x="863600" y="6934200"/>
              <a:ext cx="10744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Apply ‘f’ to ‘a’ and ‘b’ “inside” 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‘K’</a:t>
              </a:r>
              <a:endPara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3" name="Shape 22"/>
            <p:cNvCxnSpPr/>
            <p:nvPr/>
          </p:nvCxnSpPr>
          <p:spPr bwMode="auto">
            <a:xfrm rot="5400000" flipH="1" flipV="1">
              <a:off x="3921899" y="4048899"/>
              <a:ext cx="3103602" cy="26670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600" y="2630269"/>
            <a:ext cx="1249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AU" sz="72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) &lt;*&gt; </a:t>
            </a:r>
            <a:r>
              <a:rPr lang="en-AU" sz="72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AU" sz="72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) &lt;*&gt; </a:t>
            </a:r>
            <a:r>
              <a:rPr lang="en-AU" sz="72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K(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400" y="3830598"/>
            <a:ext cx="10744200" cy="3749933"/>
            <a:chOff x="787400" y="3830598"/>
            <a:chExt cx="10744200" cy="3749933"/>
          </a:xfrm>
        </p:grpSpPr>
        <p:sp>
          <p:nvSpPr>
            <p:cNvPr id="18" name="Rectangle 17"/>
            <p:cNvSpPr/>
            <p:nvPr/>
          </p:nvSpPr>
          <p:spPr>
            <a:xfrm>
              <a:off x="787400" y="6934200"/>
              <a:ext cx="10744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Apply ‘f’ to ‘a’ and ‘b’ “inside” 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‘K’</a:t>
              </a:r>
              <a:endPara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3" name="Shape 22"/>
            <p:cNvCxnSpPr>
              <a:endCxn id="13" idx="2"/>
            </p:cNvCxnSpPr>
            <p:nvPr/>
          </p:nvCxnSpPr>
          <p:spPr bwMode="auto">
            <a:xfrm rot="5400000" flipH="1" flipV="1">
              <a:off x="3845699" y="4048899"/>
              <a:ext cx="3103602" cy="26670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</a:p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Option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635514"/>
            <a:ext cx="1115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Some(</a:t>
            </a:r>
            <a:r>
              <a:rPr lang="en-AU" sz="40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getConnection.curried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&lt;*&gt; </a:t>
            </a:r>
          </a:p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user(p)             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       &lt;*&gt;              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password(p)</a:t>
            </a:r>
            <a:endParaRPr lang="en-AU" sz="4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</a:p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Option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635514"/>
            <a:ext cx="1282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(user(p) &lt;**&gt; password(p))(</a:t>
            </a:r>
            <a:r>
              <a:rPr lang="en-AU" sz="40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mkConnection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AU" sz="4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" y="4854714"/>
            <a:ext cx="1282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mkConnection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&lt;$&gt; user(p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&lt;*&gt; password(p)</a:t>
            </a:r>
            <a:endParaRPr lang="en-AU" sz="4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590800"/>
            <a:ext cx="3352800" cy="335280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87400" y="91440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latin typeface="Script MT Bold" pitchFamily="66" charset="0"/>
              </a:rPr>
              <a:t>Computation</a:t>
            </a:r>
            <a:endParaRPr lang="en-AU" sz="7200" dirty="0">
              <a:latin typeface="Script MT Bold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8800" y="609600"/>
            <a:ext cx="434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i="1" dirty="0" err="1" smtClean="0">
                <a:solidFill>
                  <a:srgbClr val="0070C0"/>
                </a:solidFill>
                <a:latin typeface="French Script MT" pitchFamily="66" charset="0"/>
                <a:cs typeface="Calibri" pitchFamily="34" charset="0"/>
              </a:rPr>
              <a:t>Functor</a:t>
            </a:r>
            <a:endParaRPr lang="en-AU" sz="9600" i="1" dirty="0">
              <a:solidFill>
                <a:srgbClr val="0070C0"/>
              </a:solidFill>
              <a:latin typeface="French Script MT" pitchFamily="66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800" y="57661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rgbClr val="17DF85"/>
                </a:solidFill>
                <a:latin typeface="Stencil" pitchFamily="82" charset="0"/>
                <a:cs typeface="Calibri" pitchFamily="34" charset="0"/>
              </a:rPr>
              <a:t>APPLICATIVE</a:t>
            </a:r>
            <a:endParaRPr lang="en-AU" sz="6000" dirty="0">
              <a:solidFill>
                <a:srgbClr val="17DF85"/>
              </a:solidFill>
              <a:latin typeface="Stencil" pitchFamily="82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2600" y="5364540"/>
            <a:ext cx="449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For loop</a:t>
            </a:r>
            <a:endParaRPr lang="en-AU" sz="9600" i="1" dirty="0">
              <a:solidFill>
                <a:srgbClr val="F8CB28"/>
              </a:solidFill>
              <a:latin typeface="Agency FB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0200" y="7029271"/>
            <a:ext cx="482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Traverse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</a:p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Future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635514"/>
            <a:ext cx="1160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future(discount(_,_))) &lt;*&gt;</a:t>
            </a:r>
          </a:p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future(amount)         &lt;*&gt; </a:t>
            </a:r>
          </a:p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future(rate)</a:t>
            </a:r>
          </a:p>
          <a:p>
            <a:endParaRPr lang="en-AU" sz="40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: Future[Double]</a:t>
            </a:r>
          </a:p>
          <a:p>
            <a:endParaRPr lang="en-AU" sz="40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</a:p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List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581400"/>
            <a:ext cx="1183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List(plus1) &lt;*&gt; List(1, 2, 3)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0200" y="3581400"/>
            <a:ext cx="11836400" cy="3451086"/>
            <a:chOff x="330200" y="3581400"/>
            <a:chExt cx="11836400" cy="3451086"/>
          </a:xfrm>
        </p:grpSpPr>
        <p:grpSp>
          <p:nvGrpSpPr>
            <p:cNvPr id="14" name="Group 13"/>
            <p:cNvGrpSpPr/>
            <p:nvPr/>
          </p:nvGrpSpPr>
          <p:grpSpPr>
            <a:xfrm>
              <a:off x="2921000" y="3581400"/>
              <a:ext cx="5956376" cy="1371600"/>
              <a:chOff x="2921000" y="3581400"/>
              <a:chExt cx="5956376" cy="1371600"/>
            </a:xfrm>
          </p:grpSpPr>
          <p:sp>
            <p:nvSpPr>
              <p:cNvPr id="12" name="Arc 11"/>
              <p:cNvSpPr/>
              <p:nvPr/>
            </p:nvSpPr>
            <p:spPr bwMode="auto">
              <a:xfrm flipV="1">
                <a:off x="2921000" y="3657600"/>
                <a:ext cx="4114800" cy="1295400"/>
              </a:xfrm>
              <a:prstGeom prst="arc">
                <a:avLst>
                  <a:gd name="adj1" fmla="val 10804311"/>
                  <a:gd name="adj2" fmla="val 0"/>
                </a:avLst>
              </a:prstGeom>
              <a:solidFill>
                <a:schemeClr val="bg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  <p:sp>
            <p:nvSpPr>
              <p:cNvPr id="15" name="Arc 14"/>
              <p:cNvSpPr/>
              <p:nvPr/>
            </p:nvSpPr>
            <p:spPr bwMode="auto">
              <a:xfrm flipV="1">
                <a:off x="3149600" y="3581400"/>
                <a:ext cx="4724400" cy="1295400"/>
              </a:xfrm>
              <a:prstGeom prst="arc">
                <a:avLst>
                  <a:gd name="adj1" fmla="val 10804311"/>
                  <a:gd name="adj2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  <p:sp>
            <p:nvSpPr>
              <p:cNvPr id="16" name="Arc 15"/>
              <p:cNvSpPr/>
              <p:nvPr/>
            </p:nvSpPr>
            <p:spPr bwMode="auto">
              <a:xfrm flipV="1">
                <a:off x="3302000" y="3657600"/>
                <a:ext cx="5575376" cy="1143000"/>
              </a:xfrm>
              <a:prstGeom prst="arc">
                <a:avLst>
                  <a:gd name="adj1" fmla="val 10804311"/>
                  <a:gd name="adj2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30200" y="6324600"/>
              <a:ext cx="118364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40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List(2, 3, 4)</a:t>
              </a:r>
              <a:endParaRPr lang="en-AU" sz="4000" b="1" dirty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</a:p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List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635514"/>
            <a:ext cx="1183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List(plus1, plus2) &lt;*&gt; List(1, 2, 3)</a:t>
            </a:r>
            <a:endParaRPr lang="en-AU" sz="4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779" y="6934200"/>
            <a:ext cx="6032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ratings &lt;*&gt; clients</a:t>
            </a:r>
            <a:endParaRPr lang="en-AU" sz="4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30200" y="2971800"/>
            <a:ext cx="11836400" cy="3505200"/>
            <a:chOff x="330200" y="2971800"/>
            <a:chExt cx="11836400" cy="3505200"/>
          </a:xfrm>
        </p:grpSpPr>
        <p:grpSp>
          <p:nvGrpSpPr>
            <p:cNvPr id="19" name="Group 18"/>
            <p:cNvGrpSpPr/>
            <p:nvPr/>
          </p:nvGrpSpPr>
          <p:grpSpPr>
            <a:xfrm>
              <a:off x="2920999" y="3581400"/>
              <a:ext cx="8001001" cy="1371600"/>
              <a:chOff x="2920999" y="3581400"/>
              <a:chExt cx="8001001" cy="1371600"/>
            </a:xfrm>
          </p:grpSpPr>
          <p:sp>
            <p:nvSpPr>
              <p:cNvPr id="12" name="Arc 11"/>
              <p:cNvSpPr/>
              <p:nvPr/>
            </p:nvSpPr>
            <p:spPr bwMode="auto">
              <a:xfrm flipV="1">
                <a:off x="2920999" y="3657600"/>
                <a:ext cx="6017461" cy="1295400"/>
              </a:xfrm>
              <a:prstGeom prst="arc">
                <a:avLst>
                  <a:gd name="adj1" fmla="val 10804311"/>
                  <a:gd name="adj2" fmla="val 0"/>
                </a:avLst>
              </a:prstGeom>
              <a:solidFill>
                <a:schemeClr val="bg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  <p:sp>
            <p:nvSpPr>
              <p:cNvPr id="15" name="Arc 14"/>
              <p:cNvSpPr/>
              <p:nvPr/>
            </p:nvSpPr>
            <p:spPr bwMode="auto">
              <a:xfrm flipV="1">
                <a:off x="3149599" y="3581400"/>
                <a:ext cx="6908937" cy="1295400"/>
              </a:xfrm>
              <a:prstGeom prst="arc">
                <a:avLst>
                  <a:gd name="adj1" fmla="val 10804311"/>
                  <a:gd name="adj2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  <p:sp>
            <p:nvSpPr>
              <p:cNvPr id="16" name="Arc 15"/>
              <p:cNvSpPr/>
              <p:nvPr/>
            </p:nvSpPr>
            <p:spPr bwMode="auto">
              <a:xfrm flipV="1">
                <a:off x="3302000" y="3657600"/>
                <a:ext cx="7620000" cy="1143000"/>
              </a:xfrm>
              <a:prstGeom prst="arc">
                <a:avLst>
                  <a:gd name="adj1" fmla="val 10804311"/>
                  <a:gd name="adj2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45000" y="2971800"/>
              <a:ext cx="6400800" cy="1371600"/>
              <a:chOff x="4445000" y="2971800"/>
              <a:chExt cx="6400800" cy="1371600"/>
            </a:xfrm>
          </p:grpSpPr>
          <p:sp>
            <p:nvSpPr>
              <p:cNvPr id="10" name="Arc 9"/>
              <p:cNvSpPr/>
              <p:nvPr/>
            </p:nvSpPr>
            <p:spPr bwMode="auto">
              <a:xfrm>
                <a:off x="4445000" y="3048000"/>
                <a:ext cx="4753794" cy="1295400"/>
              </a:xfrm>
              <a:prstGeom prst="arc">
                <a:avLst>
                  <a:gd name="adj1" fmla="val 10804311"/>
                  <a:gd name="adj2" fmla="val 0"/>
                </a:avLst>
              </a:prstGeom>
              <a:solidFill>
                <a:schemeClr val="bg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  <p:sp>
            <p:nvSpPr>
              <p:cNvPr id="11" name="Arc 10"/>
              <p:cNvSpPr/>
              <p:nvPr/>
            </p:nvSpPr>
            <p:spPr bwMode="auto">
              <a:xfrm>
                <a:off x="4673600" y="2971800"/>
                <a:ext cx="5458060" cy="1295400"/>
              </a:xfrm>
              <a:prstGeom prst="arc">
                <a:avLst>
                  <a:gd name="adj1" fmla="val 10804311"/>
                  <a:gd name="adj2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  <p:sp>
            <p:nvSpPr>
              <p:cNvPr id="14" name="Arc 13"/>
              <p:cNvSpPr/>
              <p:nvPr/>
            </p:nvSpPr>
            <p:spPr bwMode="auto">
              <a:xfrm>
                <a:off x="4826000" y="3048000"/>
                <a:ext cx="6019800" cy="1143000"/>
              </a:xfrm>
              <a:prstGeom prst="arc">
                <a:avLst>
                  <a:gd name="adj1" fmla="val 10804311"/>
                  <a:gd name="adj2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pitchFamily="1" charset="0"/>
                  <a:ea typeface="ヒラギノ角ゴ ProN W3" pitchFamily="1" charset="-128"/>
                  <a:sym typeface="Gill Sans" pitchFamily="1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30200" y="5769114"/>
              <a:ext cx="118364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40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== List(2, 3, 4, 3, 4, 5)</a:t>
              </a:r>
              <a:endParaRPr lang="en-AU" sz="4000" b="1" dirty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</a:t>
            </a:r>
          </a:p>
          <a:p>
            <a:pPr algn="ctr"/>
            <a:r>
              <a:rPr lang="en-AU" sz="72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ZipList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635514"/>
            <a:ext cx="1183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List(plus1, plus2, plus3) &lt;*&gt;</a:t>
            </a:r>
          </a:p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List(1,     2,     3)</a:t>
            </a:r>
            <a:endParaRPr lang="en-AU" sz="4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6400" y="4343401"/>
            <a:ext cx="11836400" cy="2971799"/>
            <a:chOff x="406400" y="4343401"/>
            <a:chExt cx="11836400" cy="2971799"/>
          </a:xfrm>
        </p:grpSpPr>
        <p:cxnSp>
          <p:nvCxnSpPr>
            <p:cNvPr id="21" name="Shape 22"/>
            <p:cNvCxnSpPr/>
            <p:nvPr/>
          </p:nvCxnSpPr>
          <p:spPr bwMode="auto">
            <a:xfrm rot="5400000">
              <a:off x="1892299" y="46101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hape 22"/>
            <p:cNvCxnSpPr/>
            <p:nvPr/>
          </p:nvCxnSpPr>
          <p:spPr bwMode="auto">
            <a:xfrm rot="5400000">
              <a:off x="3949701" y="46101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hape 22"/>
            <p:cNvCxnSpPr/>
            <p:nvPr/>
          </p:nvCxnSpPr>
          <p:spPr bwMode="auto">
            <a:xfrm rot="5400000">
              <a:off x="6159499" y="46101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406400" y="5991761"/>
              <a:ext cx="118364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AU" sz="4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AU" sz="40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== List(1, 4, 6)</a:t>
              </a:r>
              <a:endParaRPr lang="en-AU" sz="4000" b="1" dirty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01600" y="304800"/>
            <a:ext cx="1264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 State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6400" y="2381071"/>
            <a:ext cx="1259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add    = (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 =&gt; (j: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 =&gt;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i+j</a:t>
            </a:r>
            <a:endParaRPr lang="en-AU" sz="36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times  = (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 =&gt; (j: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 =&gt;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*j</a:t>
            </a:r>
          </a:p>
          <a:p>
            <a:endParaRPr lang="en-AU" sz="36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// 0 -&gt; 1, 2, 3, 4</a:t>
            </a:r>
          </a:p>
          <a:p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 s1     = modify((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 =&gt; i+1)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572071"/>
            <a:ext cx="1259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(add   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&lt;$&gt;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s1 &lt;*&gt; s1)(1) == </a:t>
            </a:r>
            <a:r>
              <a:rPr lang="en-AU" sz="36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AU" sz="36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(times 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&lt;$&gt;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s1 &lt;*&gt; s1)(1) == </a:t>
            </a:r>
            <a:r>
              <a:rPr lang="en-AU" sz="36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AU" sz="36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01600" y="304800"/>
            <a:ext cx="1264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 State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6400" y="3060680"/>
            <a:ext cx="1259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(add   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&lt;$&gt;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s1 &lt;*&gt; s1)(1) == (3, 5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AU" sz="36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30600" y="5159514"/>
            <a:ext cx="9167098" cy="2536686"/>
            <a:chOff x="3530600" y="5159514"/>
            <a:chExt cx="9167098" cy="2536686"/>
          </a:xfrm>
        </p:grpSpPr>
        <p:cxnSp>
          <p:nvCxnSpPr>
            <p:cNvPr id="15" name="Shape 22"/>
            <p:cNvCxnSpPr/>
            <p:nvPr/>
          </p:nvCxnSpPr>
          <p:spPr bwMode="auto">
            <a:xfrm rot="16200000" flipV="1">
              <a:off x="9436101" y="6658569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6731000" y="6772870"/>
              <a:ext cx="596669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multiply  2 previous states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0600" y="5159514"/>
              <a:ext cx="9252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+</a:t>
              </a:r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1=2</a:t>
              </a:r>
              <a:endParaRPr lang="en-AU" sz="4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1800" y="5159514"/>
              <a:ext cx="94128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+</a:t>
              </a:r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1=3</a:t>
              </a:r>
              <a:endParaRPr lang="en-AU" sz="4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06800" y="1524000"/>
            <a:ext cx="8388153" cy="3514130"/>
            <a:chOff x="3606800" y="1524000"/>
            <a:chExt cx="8388153" cy="3514130"/>
          </a:xfrm>
        </p:grpSpPr>
        <p:cxnSp>
          <p:nvCxnSpPr>
            <p:cNvPr id="10" name="Shape 22"/>
            <p:cNvCxnSpPr/>
            <p:nvPr/>
          </p:nvCxnSpPr>
          <p:spPr bwMode="auto">
            <a:xfrm rot="16200000" flipV="1">
              <a:off x="9436101" y="4000499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7416800" y="1524000"/>
              <a:ext cx="31101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current state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59600" y="4114800"/>
              <a:ext cx="503535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add  2 previous states</a:t>
              </a:r>
              <a:endParaRPr lang="en-AU" dirty="0"/>
            </a:p>
          </p:txBody>
        </p:sp>
        <p:cxnSp>
          <p:nvCxnSpPr>
            <p:cNvPr id="14" name="Shape 22"/>
            <p:cNvCxnSpPr/>
            <p:nvPr/>
          </p:nvCxnSpPr>
          <p:spPr bwMode="auto">
            <a:xfrm rot="5400000">
              <a:off x="8597899" y="27051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3606800" y="2362200"/>
              <a:ext cx="9252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+</a:t>
              </a:r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1=2</a:t>
              </a:r>
              <a:endParaRPr lang="en-AU" sz="4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11800" y="2362200"/>
              <a:ext cx="94128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+</a:t>
              </a:r>
              <a:r>
                <a:rPr lang="en-US" sz="4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1=3</a:t>
              </a:r>
              <a:endParaRPr lang="en-AU" sz="4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06400" y="5791200"/>
            <a:ext cx="1259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times 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&lt;$&gt; 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s1 &lt;*&gt; s1)(1) == (3, 6)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Monad, remember?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30200" y="3048000"/>
            <a:ext cx="118110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unit[A](a: =&gt;A): M[A]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6400" y="5638800"/>
            <a:ext cx="125222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bind[A, B](ma: M[A])(f: A =&gt; M[B]): M[B]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200" y="197227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Unit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30200" y="46482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Bind</a:t>
            </a:r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Monad =&gt; Applicative</a:t>
            </a:r>
            <a:endParaRPr lang="en-AU" sz="66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30200" y="2904530"/>
            <a:ext cx="118110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(a: =&gt;A)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Monad[M].unit(a)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200" y="18288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Point</a:t>
            </a:r>
            <a:endParaRPr lang="en-AU" dirty="0"/>
          </a:p>
        </p:txBody>
      </p:sp>
      <p:grpSp>
        <p:nvGrpSpPr>
          <p:cNvPr id="2" name="Group 12"/>
          <p:cNvGrpSpPr/>
          <p:nvPr/>
        </p:nvGrpSpPr>
        <p:grpSpPr>
          <a:xfrm>
            <a:off x="330200" y="3962400"/>
            <a:ext cx="12598400" cy="4483120"/>
            <a:chOff x="330200" y="3962400"/>
            <a:chExt cx="12598400" cy="4483120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406400" y="5029200"/>
              <a:ext cx="12522200" cy="34163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&lt;*&gt;[A, B](mf: </a:t>
              </a: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M[A=&gt;</a:t>
              </a: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B])(ma: M[A]):M[B] =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  Monad[M].bind(mf) { f =&gt;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    Monad[M].bind(ma) { a =&gt; </a:t>
              </a:r>
            </a:p>
            <a:p>
              <a:pPr lvl="0"/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      f(a) </a:t>
              </a:r>
              <a:r>
                <a:rPr lang="en-US" sz="3600" b="1" dirty="0" smtClean="0">
                  <a:solidFill>
                    <a:srgbClr val="666600"/>
                  </a:solidFill>
                  <a:latin typeface="Courier New" pitchFamily="49" charset="0"/>
                  <a:cs typeface="Courier New" pitchFamily="49" charset="0"/>
                </a:rPr>
                <a:t>// M[B]</a:t>
              </a:r>
              <a:endParaRPr lang="en-US" sz="3600" b="1" dirty="0" smtClean="0">
                <a:latin typeface="Courier New" pitchFamily="49" charset="0"/>
                <a:cs typeface="Courier New" pitchFamily="49" charset="0"/>
              </a:endParaRPr>
            </a:p>
            <a:p>
              <a:pPr lvl="0"/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    } </a:t>
              </a:r>
              <a:r>
                <a:rPr lang="en-US" sz="3600" b="1" dirty="0" smtClean="0">
                  <a:solidFill>
                    <a:srgbClr val="666600"/>
                  </a:solidFill>
                  <a:latin typeface="Courier New" pitchFamily="49" charset="0"/>
                  <a:cs typeface="Courier New" pitchFamily="49" charset="0"/>
                </a:rPr>
                <a:t>// M[B]</a:t>
              </a:r>
              <a:endParaRPr lang="en-US" sz="36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 //</a:t>
              </a:r>
              <a:r>
                <a:rPr kumimoji="0" lang="en-US" sz="3600" b="1" i="0" u="none" strike="noStrike" cap="none" normalizeH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 M[B]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200" y="3962400"/>
              <a:ext cx="3810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Apply</a:t>
              </a:r>
              <a:endParaRPr lang="en-AU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01600" y="304800"/>
            <a:ext cx="1264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The “for” loop</a:t>
            </a:r>
            <a:endParaRPr lang="en-AU" sz="88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00" y="2133600"/>
            <a:ext cx="12598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basket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Basket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orange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apple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count 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juices 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Basket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6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Juice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]()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b="1" dirty="0" smtClean="0">
                <a:latin typeface="Courier New" pitchFamily="49" charset="0"/>
                <a:cs typeface="Courier New" pitchFamily="49" charset="0"/>
              </a:rPr>
            </a:br>
            <a:endParaRPr lang="en-AU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fruit 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basket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 count 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count 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6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3600" b="1" dirty="0" err="1" smtClean="0">
                <a:latin typeface="Courier New" pitchFamily="49" charset="0"/>
                <a:cs typeface="Courier New" pitchFamily="49" charset="0"/>
              </a:rPr>
              <a:t>juices</a:t>
            </a:r>
            <a:r>
              <a:rPr lang="en-AU" sz="3600" b="1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36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600" b="1" dirty="0" err="1" smtClean="0">
                <a:latin typeface="Courier New" pitchFamily="49" charset="0"/>
                <a:cs typeface="Courier New" pitchFamily="49" charset="0"/>
              </a:rPr>
              <a:t>fruit</a:t>
            </a:r>
            <a:r>
              <a:rPr lang="en-AU" sz="3600" b="1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3600" b="1" dirty="0" err="1" smtClean="0">
                <a:latin typeface="Courier New" pitchFamily="49" charset="0"/>
                <a:cs typeface="Courier New" pitchFamily="49" charset="0"/>
              </a:rPr>
              <a:t>press</a:t>
            </a: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6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AU" sz="36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63600" y="6858000"/>
            <a:ext cx="5437707" cy="1302841"/>
            <a:chOff x="863600" y="6858000"/>
            <a:chExt cx="5437707" cy="1302841"/>
          </a:xfrm>
        </p:grpSpPr>
        <p:sp>
          <p:nvSpPr>
            <p:cNvPr id="17" name="Rectangle 16"/>
            <p:cNvSpPr/>
            <p:nvPr/>
          </p:nvSpPr>
          <p:spPr>
            <a:xfrm>
              <a:off x="863600" y="7391400"/>
              <a:ext cx="543770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same container for the result</a:t>
              </a:r>
              <a:endParaRPr lang="en-AU" sz="4400" dirty="0"/>
            </a:p>
          </p:txBody>
        </p:sp>
        <p:cxnSp>
          <p:nvCxnSpPr>
            <p:cNvPr id="21" name="Shape 22"/>
            <p:cNvCxnSpPr/>
            <p:nvPr/>
          </p:nvCxnSpPr>
          <p:spPr bwMode="auto">
            <a:xfrm rot="16200000" flipV="1">
              <a:off x="1435101" y="7124699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7912100" y="5867400"/>
            <a:ext cx="2748813" cy="769441"/>
            <a:chOff x="7912100" y="5867400"/>
            <a:chExt cx="2748813" cy="769441"/>
          </a:xfrm>
        </p:grpSpPr>
        <p:cxnSp>
          <p:nvCxnSpPr>
            <p:cNvPr id="22" name="Shape 22"/>
            <p:cNvCxnSpPr/>
            <p:nvPr/>
          </p:nvCxnSpPr>
          <p:spPr bwMode="auto">
            <a:xfrm rot="10800000" flipV="1">
              <a:off x="7912100" y="6324598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8636000" y="5867400"/>
              <a:ext cx="202491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“mapping”</a:t>
              </a:r>
              <a:endParaRPr lang="en-AU" sz="4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92800" y="4412159"/>
            <a:ext cx="4074698" cy="1302842"/>
            <a:chOff x="5892800" y="4412159"/>
            <a:chExt cx="4074698" cy="1302842"/>
          </a:xfrm>
        </p:grpSpPr>
        <p:sp>
          <p:nvSpPr>
            <p:cNvPr id="24" name="Rectangle 23"/>
            <p:cNvSpPr/>
            <p:nvPr/>
          </p:nvSpPr>
          <p:spPr>
            <a:xfrm>
              <a:off x="7416800" y="4412159"/>
              <a:ext cx="25506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accumulation</a:t>
              </a:r>
              <a:endParaRPr lang="en-AU" sz="4400" dirty="0"/>
            </a:p>
          </p:txBody>
        </p:sp>
        <p:cxnSp>
          <p:nvCxnSpPr>
            <p:cNvPr id="25" name="Shape 22"/>
            <p:cNvCxnSpPr>
              <a:stCxn id="24" idx="2"/>
            </p:cNvCxnSpPr>
            <p:nvPr/>
          </p:nvCxnSpPr>
          <p:spPr bwMode="auto">
            <a:xfrm rot="5400000">
              <a:off x="7025775" y="4048626"/>
              <a:ext cx="533400" cy="2799349"/>
            </a:xfrm>
            <a:prstGeom prst="bentConnector2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6296" t="18889" r="37593" b="63333"/>
          <a:stretch>
            <a:fillRect/>
          </a:stretch>
        </p:blipFill>
        <p:spPr bwMode="auto">
          <a:xfrm>
            <a:off x="1347472" y="1676400"/>
            <a:ext cx="1056512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Computation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7000" y="22860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[T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16000" y="2886165"/>
            <a:ext cx="4572000" cy="2581364"/>
            <a:chOff x="1016000" y="2886165"/>
            <a:chExt cx="4572000" cy="2581364"/>
          </a:xfrm>
        </p:grpSpPr>
        <p:sp>
          <p:nvSpPr>
            <p:cNvPr id="20" name="Rectangle 19"/>
            <p:cNvSpPr/>
            <p:nvPr/>
          </p:nvSpPr>
          <p:spPr>
            <a:xfrm>
              <a:off x="1016000" y="4267200"/>
              <a:ext cx="4572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 type of computation</a:t>
              </a:r>
            </a:p>
          </p:txBody>
        </p:sp>
        <p:cxnSp>
          <p:nvCxnSpPr>
            <p:cNvPr id="22" name="Shape 21"/>
            <p:cNvCxnSpPr>
              <a:stCxn id="20" idx="0"/>
              <a:endCxn id="13" idx="1"/>
            </p:cNvCxnSpPr>
            <p:nvPr/>
          </p:nvCxnSpPr>
          <p:spPr bwMode="auto">
            <a:xfrm rot="5400000" flipH="1" flipV="1">
              <a:off x="3563983" y="2624183"/>
              <a:ext cx="1381035" cy="1905000"/>
            </a:xfrm>
            <a:prstGeom prst="bentConnector2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6654801" y="3486329"/>
            <a:ext cx="5410199" cy="1427202"/>
            <a:chOff x="6654801" y="3486329"/>
            <a:chExt cx="5410199" cy="1427202"/>
          </a:xfrm>
        </p:grpSpPr>
        <p:sp>
          <p:nvSpPr>
            <p:cNvPr id="18" name="Rectangle 17"/>
            <p:cNvSpPr/>
            <p:nvPr/>
          </p:nvSpPr>
          <p:spPr>
            <a:xfrm>
              <a:off x="7493000" y="4267200"/>
              <a:ext cx="4572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 type of value</a:t>
              </a:r>
            </a:p>
          </p:txBody>
        </p:sp>
        <p:cxnSp>
          <p:nvCxnSpPr>
            <p:cNvPr id="23" name="Shape 22"/>
            <p:cNvCxnSpPr>
              <a:stCxn id="18" idx="0"/>
              <a:endCxn id="13" idx="2"/>
            </p:cNvCxnSpPr>
            <p:nvPr/>
          </p:nvCxnSpPr>
          <p:spPr bwMode="auto">
            <a:xfrm rot="16200000" flipV="1">
              <a:off x="7826465" y="2314665"/>
              <a:ext cx="780871" cy="31242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Traverse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88995" y="3878996"/>
            <a:ext cx="12109405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traverse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]):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59600" y="2286000"/>
            <a:ext cx="2791149" cy="1600201"/>
            <a:chOff x="6959600" y="2286000"/>
            <a:chExt cx="2791149" cy="1600201"/>
          </a:xfrm>
        </p:grpSpPr>
        <p:cxnSp>
          <p:nvCxnSpPr>
            <p:cNvPr id="23" name="Shape 22"/>
            <p:cNvCxnSpPr/>
            <p:nvPr/>
          </p:nvCxnSpPr>
          <p:spPr bwMode="auto">
            <a:xfrm rot="5400000">
              <a:off x="8140699" y="36195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6959600" y="2286000"/>
              <a:ext cx="279114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Traversable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30800" y="4572001"/>
            <a:ext cx="2544286" cy="1600199"/>
            <a:chOff x="5130800" y="4572001"/>
            <a:chExt cx="2544286" cy="1600199"/>
          </a:xfrm>
        </p:grpSpPr>
        <p:sp>
          <p:nvSpPr>
            <p:cNvPr id="22" name="Rectangle 21"/>
            <p:cNvSpPr/>
            <p:nvPr/>
          </p:nvSpPr>
          <p:spPr>
            <a:xfrm>
              <a:off x="5130800" y="5248870"/>
              <a:ext cx="254428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Applicative</a:t>
              </a:r>
              <a:endParaRPr lang="en-AU" dirty="0"/>
            </a:p>
          </p:txBody>
        </p:sp>
        <p:cxnSp>
          <p:nvCxnSpPr>
            <p:cNvPr id="29" name="Shape 22"/>
            <p:cNvCxnSpPr/>
            <p:nvPr/>
          </p:nvCxnSpPr>
          <p:spPr bwMode="auto">
            <a:xfrm rot="16200000" flipV="1">
              <a:off x="6235701" y="48387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9855200" y="4572001"/>
            <a:ext cx="2279791" cy="2431195"/>
            <a:chOff x="9855200" y="4572001"/>
            <a:chExt cx="2279791" cy="2431195"/>
          </a:xfrm>
        </p:grpSpPr>
        <p:sp>
          <p:nvSpPr>
            <p:cNvPr id="11" name="Rectangle 10"/>
            <p:cNvSpPr/>
            <p:nvPr/>
          </p:nvSpPr>
          <p:spPr>
            <a:xfrm>
              <a:off x="9855200" y="5248870"/>
              <a:ext cx="2279791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Same </a:t>
              </a:r>
            </a:p>
            <a:p>
              <a:pPr algn="ctr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structure</a:t>
              </a:r>
              <a:endParaRPr lang="en-AU" dirty="0"/>
            </a:p>
          </p:txBody>
        </p:sp>
        <p:cxnSp>
          <p:nvCxnSpPr>
            <p:cNvPr id="12" name="Shape 22"/>
            <p:cNvCxnSpPr/>
            <p:nvPr/>
          </p:nvCxnSpPr>
          <p:spPr bwMode="auto">
            <a:xfrm rot="16200000" flipV="1">
              <a:off x="10960101" y="48387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Traverse a List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600" y="2880479"/>
            <a:ext cx="1249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6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List(x, y, z): List[A]</a:t>
            </a:r>
          </a:p>
          <a:p>
            <a:endParaRPr lang="en-AU" sz="6600" b="1" dirty="0" smtClean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66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f: A =&gt; F[B]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Traverse a List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600" y="3581400"/>
            <a:ext cx="1150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F(::) &lt;*&gt; </a:t>
            </a:r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F(z) </a:t>
            </a:r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&lt;*&gt; F(Nil)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54000" y="3429000"/>
            <a:ext cx="12420600" cy="1295400"/>
          </a:xfrm>
          <a:prstGeom prst="roundRect">
            <a:avLst>
              <a:gd name="adj" fmla="val 5898"/>
            </a:avLst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92400" y="1676400"/>
            <a:ext cx="4724400" cy="1911351"/>
            <a:chOff x="2692400" y="1676400"/>
            <a:chExt cx="4724400" cy="1911351"/>
          </a:xfrm>
        </p:grpSpPr>
        <p:sp>
          <p:nvSpPr>
            <p:cNvPr id="12" name="Rectangle 11"/>
            <p:cNvSpPr/>
            <p:nvPr/>
          </p:nvSpPr>
          <p:spPr>
            <a:xfrm>
              <a:off x="2692400" y="1676400"/>
              <a:ext cx="4724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Apply ‘f’ to </a:t>
              </a:r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‘z’</a:t>
              </a:r>
              <a:endPara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hape 22"/>
            <p:cNvCxnSpPr>
              <a:stCxn id="12" idx="2"/>
            </p:cNvCxnSpPr>
            <p:nvPr/>
          </p:nvCxnSpPr>
          <p:spPr bwMode="auto">
            <a:xfrm rot="16200000" flipH="1">
              <a:off x="4422090" y="2955240"/>
              <a:ext cx="126502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58800" y="4267201"/>
            <a:ext cx="5638800" cy="1523999"/>
            <a:chOff x="558800" y="4267201"/>
            <a:chExt cx="5638800" cy="1523999"/>
          </a:xfrm>
        </p:grpSpPr>
        <p:sp>
          <p:nvSpPr>
            <p:cNvPr id="21" name="Rectangle 20"/>
            <p:cNvSpPr/>
            <p:nvPr/>
          </p:nvSpPr>
          <p:spPr>
            <a:xfrm>
              <a:off x="558800" y="5144869"/>
              <a:ext cx="5638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“Rebuild” the list</a:t>
              </a:r>
            </a:p>
          </p:txBody>
        </p:sp>
        <p:cxnSp>
          <p:nvCxnSpPr>
            <p:cNvPr id="22" name="Shape 22"/>
            <p:cNvCxnSpPr/>
            <p:nvPr/>
          </p:nvCxnSpPr>
          <p:spPr bwMode="auto">
            <a:xfrm rot="16200000" flipV="1">
              <a:off x="2921003" y="4648200"/>
              <a:ext cx="761999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254000" y="6324600"/>
            <a:ext cx="12420600" cy="1295400"/>
            <a:chOff x="254000" y="6324600"/>
            <a:chExt cx="12420600" cy="12954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254000" y="6324600"/>
              <a:ext cx="12420600" cy="1295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2600" y="6560403"/>
              <a:ext cx="115062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Symbol" pitchFamily="18" charset="2"/>
                <a:buChar char="Þ"/>
              </a:pP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F(z :: 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Nil)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Traverse a List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6400" y="2362200"/>
            <a:ext cx="12268200" cy="2743200"/>
          </a:xfrm>
          <a:prstGeom prst="roundRect">
            <a:avLst>
              <a:gd name="adj" fmla="val 5898"/>
            </a:avLst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600" y="2514600"/>
            <a:ext cx="1249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F(::) &lt;*&gt; F(y) &lt;*&gt; </a:t>
            </a:r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F(z :: </a:t>
            </a:r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Nil)</a:t>
            </a:r>
          </a:p>
          <a:p>
            <a:endParaRPr lang="en-AU" sz="4800" b="1" dirty="0" smtClean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Symbol" pitchFamily="18" charset="2"/>
              <a:buChar char="Þ"/>
            </a:pPr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F(y :: z </a:t>
            </a:r>
            <a:r>
              <a: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:: Nil)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6400" y="5638800"/>
            <a:ext cx="12598400" cy="2743200"/>
            <a:chOff x="406400" y="5638800"/>
            <a:chExt cx="12598400" cy="2743200"/>
          </a:xfrm>
        </p:grpSpPr>
        <p:sp>
          <p:nvSpPr>
            <p:cNvPr id="13" name="Rectangle 12"/>
            <p:cNvSpPr/>
            <p:nvPr/>
          </p:nvSpPr>
          <p:spPr>
            <a:xfrm>
              <a:off x="508000" y="5791200"/>
              <a:ext cx="124968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F(::) &lt;*&gt; F(x) &lt;*&gt; 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F(y::z::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Nil)</a:t>
              </a:r>
            </a:p>
            <a:p>
              <a:endParaRPr lang="en-AU" sz="48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buFont typeface="Symbol" pitchFamily="18" charset="2"/>
                <a:buChar char="Þ"/>
              </a:pP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F(x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:: y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:: z :: </a:t>
              </a:r>
              <a:r>
                <a:rPr lang="en-AU" sz="4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Nil)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06400" y="5638800"/>
              <a:ext cx="12268200" cy="27432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1524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Traverse a </a:t>
            </a:r>
          </a:p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Binary Tree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24" idx="2"/>
            <a:endCxn id="26" idx="3"/>
          </p:cNvCxnSpPr>
          <p:nvPr/>
        </p:nvCxnSpPr>
        <p:spPr bwMode="auto">
          <a:xfrm flipH="1">
            <a:off x="5816600" y="3352800"/>
            <a:ext cx="457200" cy="609600"/>
          </a:xfrm>
          <a:prstGeom prst="straightConnector1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24" idx="2"/>
            <a:endCxn id="25" idx="1"/>
          </p:cNvCxnSpPr>
          <p:nvPr/>
        </p:nvCxnSpPr>
        <p:spPr bwMode="auto">
          <a:xfrm>
            <a:off x="6273800" y="3352800"/>
            <a:ext cx="457200" cy="609600"/>
          </a:xfrm>
          <a:prstGeom prst="straightConnector1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Sun 23"/>
          <p:cNvSpPr/>
          <p:nvPr/>
        </p:nvSpPr>
        <p:spPr bwMode="auto">
          <a:xfrm>
            <a:off x="5969000" y="2743200"/>
            <a:ext cx="609600" cy="609600"/>
          </a:xfrm>
          <a:prstGeom prst="sun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AU" sz="5400" dirty="0" smtClean="0"/>
          </a:p>
        </p:txBody>
      </p:sp>
      <p:sp>
        <p:nvSpPr>
          <p:cNvPr id="25" name="Sun 24"/>
          <p:cNvSpPr/>
          <p:nvPr/>
        </p:nvSpPr>
        <p:spPr bwMode="auto">
          <a:xfrm>
            <a:off x="6731000" y="3657600"/>
            <a:ext cx="609600" cy="609600"/>
          </a:xfrm>
          <a:prstGeom prst="sun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AU" sz="5400" dirty="0" smtClean="0"/>
          </a:p>
        </p:txBody>
      </p:sp>
      <p:sp>
        <p:nvSpPr>
          <p:cNvPr id="26" name="Sun 25"/>
          <p:cNvSpPr/>
          <p:nvPr/>
        </p:nvSpPr>
        <p:spPr bwMode="auto">
          <a:xfrm>
            <a:off x="5207000" y="3657600"/>
            <a:ext cx="609600" cy="609600"/>
          </a:xfrm>
          <a:prstGeom prst="sun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en-AU" sz="5400" dirty="0" smtClean="0"/>
          </a:p>
        </p:txBody>
      </p:sp>
      <p:sp>
        <p:nvSpPr>
          <p:cNvPr id="43" name="Oval 42"/>
          <p:cNvSpPr/>
          <p:nvPr/>
        </p:nvSpPr>
        <p:spPr bwMode="auto">
          <a:xfrm>
            <a:off x="5969000" y="2819400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207000" y="3733800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731000" y="3733800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549400" y="2743200"/>
            <a:ext cx="762000" cy="762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25600" y="2667000"/>
            <a:ext cx="599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54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en-AU" sz="5400" dirty="0" smtClean="0">
              <a:solidFill>
                <a:srgbClr val="0069B8"/>
              </a:solidFill>
            </a:endParaRPr>
          </a:p>
        </p:txBody>
      </p:sp>
      <p:cxnSp>
        <p:nvCxnSpPr>
          <p:cNvPr id="55" name="Straight Arrow Connector 54"/>
          <p:cNvCxnSpPr>
            <a:endCxn id="59" idx="3"/>
          </p:cNvCxnSpPr>
          <p:nvPr/>
        </p:nvCxnSpPr>
        <p:spPr bwMode="auto">
          <a:xfrm flipH="1">
            <a:off x="6578600" y="4343400"/>
            <a:ext cx="457200" cy="609600"/>
          </a:xfrm>
          <a:prstGeom prst="straightConnector1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58" idx="1"/>
          </p:cNvCxnSpPr>
          <p:nvPr/>
        </p:nvCxnSpPr>
        <p:spPr bwMode="auto">
          <a:xfrm>
            <a:off x="7035800" y="4343400"/>
            <a:ext cx="457200" cy="609600"/>
          </a:xfrm>
          <a:prstGeom prst="straightConnector1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Sun 57"/>
          <p:cNvSpPr/>
          <p:nvPr/>
        </p:nvSpPr>
        <p:spPr bwMode="auto">
          <a:xfrm>
            <a:off x="7493000" y="4648200"/>
            <a:ext cx="609600" cy="609600"/>
          </a:xfrm>
          <a:prstGeom prst="sun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en-AU" sz="5400" dirty="0" smtClean="0"/>
          </a:p>
        </p:txBody>
      </p:sp>
      <p:sp>
        <p:nvSpPr>
          <p:cNvPr id="59" name="Sun 58"/>
          <p:cNvSpPr/>
          <p:nvPr/>
        </p:nvSpPr>
        <p:spPr bwMode="auto">
          <a:xfrm>
            <a:off x="5969000" y="4648200"/>
            <a:ext cx="609600" cy="609600"/>
          </a:xfrm>
          <a:prstGeom prst="sun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AU" sz="54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AU" sz="5400" dirty="0" smtClean="0"/>
          </a:p>
        </p:txBody>
      </p:sp>
      <p:sp>
        <p:nvSpPr>
          <p:cNvPr id="61" name="Oval 60"/>
          <p:cNvSpPr/>
          <p:nvPr/>
        </p:nvSpPr>
        <p:spPr bwMode="auto">
          <a:xfrm>
            <a:off x="5969000" y="4724400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493000" y="4724400"/>
            <a:ext cx="609600" cy="6096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5054600" y="2667000"/>
            <a:ext cx="3276600" cy="2819400"/>
          </a:xfrm>
          <a:prstGeom prst="roundRect">
            <a:avLst>
              <a:gd name="adj" fmla="val 5898"/>
            </a:avLst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06400" y="5638800"/>
            <a:ext cx="1524000" cy="2819400"/>
            <a:chOff x="330200" y="5638800"/>
            <a:chExt cx="1524000" cy="2819400"/>
          </a:xfrm>
        </p:grpSpPr>
        <p:sp>
          <p:nvSpPr>
            <p:cNvPr id="54" name="Hexagon 53"/>
            <p:cNvSpPr/>
            <p:nvPr/>
          </p:nvSpPr>
          <p:spPr bwMode="auto">
            <a:xfrm>
              <a:off x="635000" y="6019800"/>
              <a:ext cx="838200" cy="762000"/>
            </a:xfrm>
            <a:prstGeom prst="hexagon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57" name="Sun 56"/>
            <p:cNvSpPr/>
            <p:nvPr/>
          </p:nvSpPr>
          <p:spPr bwMode="auto">
            <a:xfrm>
              <a:off x="711200" y="60198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11200" y="60960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 bwMode="auto">
            <a:xfrm>
              <a:off x="330200" y="5638800"/>
              <a:ext cx="1524000" cy="2819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82800" y="5638800"/>
            <a:ext cx="2514600" cy="2819400"/>
            <a:chOff x="2006600" y="5638800"/>
            <a:chExt cx="2514600" cy="2819400"/>
          </a:xfrm>
        </p:grpSpPr>
        <p:sp>
          <p:nvSpPr>
            <p:cNvPr id="63" name="Hexagon 62"/>
            <p:cNvSpPr/>
            <p:nvPr/>
          </p:nvSpPr>
          <p:spPr bwMode="auto">
            <a:xfrm>
              <a:off x="2159000" y="7239000"/>
              <a:ext cx="838200" cy="762000"/>
            </a:xfrm>
            <a:prstGeom prst="hexagon">
              <a:avLst/>
            </a:prstGeom>
            <a:noFill/>
            <a:ln w="38100" cap="flat" cmpd="sng" algn="ctr">
              <a:solidFill>
                <a:srgbClr val="0069B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64" name="Sun 63"/>
            <p:cNvSpPr/>
            <p:nvPr/>
          </p:nvSpPr>
          <p:spPr bwMode="auto">
            <a:xfrm>
              <a:off x="2235200" y="72390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235200" y="73152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66" name="Hexagon 65"/>
            <p:cNvSpPr/>
            <p:nvPr/>
          </p:nvSpPr>
          <p:spPr bwMode="auto">
            <a:xfrm>
              <a:off x="3530600" y="7239000"/>
              <a:ext cx="838200" cy="762000"/>
            </a:xfrm>
            <a:prstGeom prst="hexagon">
              <a:avLst/>
            </a:prstGeom>
            <a:noFill/>
            <a:ln w="38100" cap="flat" cmpd="sng" algn="ctr">
              <a:solidFill>
                <a:srgbClr val="0069B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67" name="Sun 66"/>
            <p:cNvSpPr/>
            <p:nvPr/>
          </p:nvSpPr>
          <p:spPr bwMode="auto">
            <a:xfrm>
              <a:off x="3606800" y="72390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606800" y="73152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2006600" y="5638800"/>
              <a:ext cx="2514600" cy="2819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749800" y="5638800"/>
            <a:ext cx="3810000" cy="2819400"/>
            <a:chOff x="4749800" y="5638800"/>
            <a:chExt cx="3810000" cy="2819400"/>
          </a:xfrm>
        </p:grpSpPr>
        <p:sp>
          <p:nvSpPr>
            <p:cNvPr id="75" name="Hexagon 74"/>
            <p:cNvSpPr/>
            <p:nvPr/>
          </p:nvSpPr>
          <p:spPr bwMode="auto">
            <a:xfrm>
              <a:off x="5130800" y="6019800"/>
              <a:ext cx="2819400" cy="2286000"/>
            </a:xfrm>
            <a:prstGeom prst="hexagon">
              <a:avLst/>
            </a:prstGeom>
            <a:noFill/>
            <a:ln w="38100" cap="flat" cmpd="sng" algn="ctr">
              <a:solidFill>
                <a:srgbClr val="0069B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81" name="Sun 80"/>
            <p:cNvSpPr/>
            <p:nvPr/>
          </p:nvSpPr>
          <p:spPr bwMode="auto">
            <a:xfrm>
              <a:off x="6197600" y="60960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6197600" y="61722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cxnSp>
          <p:nvCxnSpPr>
            <p:cNvPr id="83" name="Straight Arrow Connector 82"/>
            <p:cNvCxnSpPr>
              <a:endCxn id="86" idx="3"/>
            </p:cNvCxnSpPr>
            <p:nvPr/>
          </p:nvCxnSpPr>
          <p:spPr bwMode="auto">
            <a:xfrm flipH="1">
              <a:off x="6045200" y="6781800"/>
              <a:ext cx="457200" cy="60960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Straight Arrow Connector 83"/>
            <p:cNvCxnSpPr>
              <a:endCxn id="85" idx="1"/>
            </p:cNvCxnSpPr>
            <p:nvPr/>
          </p:nvCxnSpPr>
          <p:spPr bwMode="auto">
            <a:xfrm>
              <a:off x="6502400" y="6781800"/>
              <a:ext cx="457200" cy="60960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5" name="Sun 84"/>
            <p:cNvSpPr/>
            <p:nvPr/>
          </p:nvSpPr>
          <p:spPr bwMode="auto">
            <a:xfrm>
              <a:off x="6959600" y="70866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86" name="Sun 85"/>
            <p:cNvSpPr/>
            <p:nvPr/>
          </p:nvSpPr>
          <p:spPr bwMode="auto">
            <a:xfrm>
              <a:off x="5435600" y="70866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435600" y="71628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959600" y="71628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 bwMode="auto">
            <a:xfrm>
              <a:off x="4749800" y="5638800"/>
              <a:ext cx="3810000" cy="2819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788400" y="5638800"/>
            <a:ext cx="3970986" cy="2819400"/>
            <a:chOff x="8788400" y="5638800"/>
            <a:chExt cx="3970986" cy="2819400"/>
          </a:xfrm>
        </p:grpSpPr>
        <p:cxnSp>
          <p:nvCxnSpPr>
            <p:cNvPr id="89" name="Straight Arrow Connector 88"/>
            <p:cNvCxnSpPr>
              <a:stCxn id="91" idx="2"/>
              <a:endCxn id="93" idx="3"/>
            </p:cNvCxnSpPr>
            <p:nvPr/>
          </p:nvCxnSpPr>
          <p:spPr bwMode="auto">
            <a:xfrm flipH="1">
              <a:off x="9779000" y="6248400"/>
              <a:ext cx="457200" cy="60960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91" idx="2"/>
              <a:endCxn id="92" idx="1"/>
            </p:cNvCxnSpPr>
            <p:nvPr/>
          </p:nvCxnSpPr>
          <p:spPr bwMode="auto">
            <a:xfrm>
              <a:off x="10236200" y="6248400"/>
              <a:ext cx="457200" cy="60960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1" name="Sun 90"/>
            <p:cNvSpPr/>
            <p:nvPr/>
          </p:nvSpPr>
          <p:spPr bwMode="auto">
            <a:xfrm>
              <a:off x="9931400" y="56388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92" name="Sun 91"/>
            <p:cNvSpPr/>
            <p:nvPr/>
          </p:nvSpPr>
          <p:spPr bwMode="auto">
            <a:xfrm>
              <a:off x="10693400" y="65532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93" name="Sun 92"/>
            <p:cNvSpPr/>
            <p:nvPr/>
          </p:nvSpPr>
          <p:spPr bwMode="auto">
            <a:xfrm>
              <a:off x="9169400" y="65532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9931400" y="57150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9169400" y="66294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10693400" y="66294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cxnSp>
          <p:nvCxnSpPr>
            <p:cNvPr id="97" name="Straight Arrow Connector 96"/>
            <p:cNvCxnSpPr>
              <a:endCxn id="100" idx="3"/>
            </p:cNvCxnSpPr>
            <p:nvPr/>
          </p:nvCxnSpPr>
          <p:spPr bwMode="auto">
            <a:xfrm flipH="1">
              <a:off x="10541000" y="7239000"/>
              <a:ext cx="457200" cy="60960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endCxn id="99" idx="1"/>
            </p:cNvCxnSpPr>
            <p:nvPr/>
          </p:nvCxnSpPr>
          <p:spPr bwMode="auto">
            <a:xfrm>
              <a:off x="10998200" y="7239000"/>
              <a:ext cx="457200" cy="60960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9" name="Sun 98"/>
            <p:cNvSpPr/>
            <p:nvPr/>
          </p:nvSpPr>
          <p:spPr bwMode="auto">
            <a:xfrm>
              <a:off x="11455400" y="75438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100" name="Sun 99"/>
            <p:cNvSpPr/>
            <p:nvPr/>
          </p:nvSpPr>
          <p:spPr bwMode="auto">
            <a:xfrm>
              <a:off x="9931400" y="7543800"/>
              <a:ext cx="609600" cy="609600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54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AU" sz="5400" dirty="0" smtClean="0">
                <a:solidFill>
                  <a:srgbClr val="0069B8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9931400" y="76200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11455400" y="7620000"/>
              <a:ext cx="609600" cy="6096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69B8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03" name="Hexagon 102"/>
            <p:cNvSpPr/>
            <p:nvPr/>
          </p:nvSpPr>
          <p:spPr bwMode="auto">
            <a:xfrm>
              <a:off x="8915400" y="5638800"/>
              <a:ext cx="3759200" cy="2819400"/>
            </a:xfrm>
            <a:prstGeom prst="hexagon">
              <a:avLst/>
            </a:prstGeom>
            <a:noFill/>
            <a:ln w="38100" cap="flat" cmpd="sng" algn="ctr">
              <a:solidFill>
                <a:srgbClr val="0069B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 bwMode="auto">
            <a:xfrm>
              <a:off x="8788400" y="5638800"/>
              <a:ext cx="3970986" cy="2819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`sequence`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88995" y="3048000"/>
            <a:ext cx="12515805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sequence[F: Applicative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]] =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3600" b="1" dirty="0" smtClean="0">
              <a:solidFill>
                <a:srgbClr val="6666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  traverse(identity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`sequence`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06400" y="4334470"/>
            <a:ext cx="11277446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executing: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[Promise[Result]]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lvl="0"/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examples.map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promise(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e.execute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06400" y="6239470"/>
            <a:ext cx="9890849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results: </a:t>
            </a:r>
            <a:r>
              <a:rPr lang="en-US" sz="3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Promise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3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Result]</a:t>
            </a:r>
            <a:r>
              <a:rPr lang="en-US" sz="3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executing.sequence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06400" y="2353270"/>
            <a:ext cx="7949612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examples: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[Example]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lvl="0"/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(e1, e2, e3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8200" y="6855423"/>
            <a:ext cx="5152373" cy="1678977"/>
            <a:chOff x="7188200" y="6855423"/>
            <a:chExt cx="5152373" cy="1678977"/>
          </a:xfrm>
        </p:grpSpPr>
        <p:sp>
          <p:nvSpPr>
            <p:cNvPr id="11" name="Rectangle 10"/>
            <p:cNvSpPr/>
            <p:nvPr/>
          </p:nvSpPr>
          <p:spPr>
            <a:xfrm>
              <a:off x="7188200" y="7611070"/>
              <a:ext cx="515237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Promise of a sequence</a:t>
              </a:r>
              <a:endParaRPr lang="en-AU" dirty="0"/>
            </a:p>
          </p:txBody>
        </p:sp>
        <p:cxnSp>
          <p:nvCxnSpPr>
            <p:cNvPr id="29" name="Shape 22"/>
            <p:cNvCxnSpPr/>
            <p:nvPr/>
          </p:nvCxnSpPr>
          <p:spPr bwMode="auto">
            <a:xfrm rot="5400000" flipH="1" flipV="1">
              <a:off x="7537975" y="7264210"/>
              <a:ext cx="827365" cy="9792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6731000" y="2962870"/>
            <a:ext cx="5791200" cy="1524001"/>
            <a:chOff x="6731000" y="2962870"/>
            <a:chExt cx="5791200" cy="1524001"/>
          </a:xfrm>
        </p:grpSpPr>
        <p:sp>
          <p:nvSpPr>
            <p:cNvPr id="22" name="Rectangle 21"/>
            <p:cNvSpPr/>
            <p:nvPr/>
          </p:nvSpPr>
          <p:spPr>
            <a:xfrm>
              <a:off x="7498068" y="2962870"/>
              <a:ext cx="502413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Sequence of promises</a:t>
              </a:r>
              <a:endParaRPr lang="en-AU" dirty="0"/>
            </a:p>
          </p:txBody>
        </p:sp>
        <p:cxnSp>
          <p:nvCxnSpPr>
            <p:cNvPr id="23" name="Shape 22"/>
            <p:cNvCxnSpPr>
              <a:stCxn id="22" idx="1"/>
            </p:cNvCxnSpPr>
            <p:nvPr/>
          </p:nvCxnSpPr>
          <p:spPr bwMode="auto">
            <a:xfrm rot="10800000" flipV="1">
              <a:off x="6731000" y="3424535"/>
              <a:ext cx="767068" cy="1062336"/>
            </a:xfrm>
            <a:prstGeom prst="bentConnector2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352157" y="1447800"/>
            <a:ext cx="5083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Execute concurrently?</a:t>
            </a:r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Measure with </a:t>
            </a:r>
            <a:r>
              <a:rPr lang="en-AU" sz="72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Monoids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58800" y="4971871"/>
            <a:ext cx="11000127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measure[T: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Traversable,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en-US" sz="36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Monoid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(f: A =&gt; M): T[A] =&gt; M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" y="6696670"/>
            <a:ext cx="1089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Count elements:           </a:t>
            </a:r>
            <a:r>
              <a:rPr lang="en-US" sz="36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406400" y="7534870"/>
            <a:ext cx="1089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Accumulate elements:  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endParaRPr lang="en-AU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5000" y="2743200"/>
            <a:ext cx="11277446" cy="1754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trait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Monoid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[A]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zero: A; </a:t>
            </a:r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append(a: A, b: A): A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`measure`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1200" y="2873276"/>
            <a:ext cx="11811000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measure[T: Traversable, M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en-US" sz="36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Monoid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(f: A =&gt; M)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traverse(a =&gt;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f(a))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`Const`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6400" y="3324999"/>
            <a:ext cx="933621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case class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Const[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+A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value: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21200" y="1828800"/>
            <a:ext cx="3733800" cy="1524001"/>
            <a:chOff x="5359400" y="1828800"/>
            <a:chExt cx="3733800" cy="1524001"/>
          </a:xfrm>
        </p:grpSpPr>
        <p:sp>
          <p:nvSpPr>
            <p:cNvPr id="7" name="Rectangle 6"/>
            <p:cNvSpPr/>
            <p:nvPr/>
          </p:nvSpPr>
          <p:spPr>
            <a:xfrm>
              <a:off x="5359400" y="1828800"/>
              <a:ext cx="3733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“Phantom </a:t>
              </a:r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“ </a:t>
              </a:r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type</a:t>
              </a:r>
              <a:endParaRPr lang="en-AU" dirty="0"/>
            </a:p>
          </p:txBody>
        </p:sp>
        <p:cxnSp>
          <p:nvCxnSpPr>
            <p:cNvPr id="10" name="Shape 22"/>
            <p:cNvCxnSpPr/>
            <p:nvPr/>
          </p:nvCxnSpPr>
          <p:spPr bwMode="auto">
            <a:xfrm rot="5400000">
              <a:off x="6997699" y="3086100"/>
              <a:ext cx="533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06400" y="4573012"/>
            <a:ext cx="1259840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Applicative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[Const[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]]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algn="just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point(a: =&gt;A) = Const(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[M].zero)</a:t>
            </a:r>
          </a:p>
          <a:p>
            <a:pPr lvl="0" algn="just"/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&lt;*&gt;(f: Const[M, A=&gt;B], a: Const[M, A]) =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Const(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[M].append(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f.value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/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Computations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7600" y="2338754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Option[T]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5000" y="2521803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Zero or one</a:t>
            </a:r>
          </a:p>
        </p:txBody>
      </p:sp>
      <p:cxnSp>
        <p:nvCxnSpPr>
          <p:cNvPr id="22" name="Shape 21"/>
          <p:cNvCxnSpPr>
            <a:stCxn id="20" idx="3"/>
            <a:endCxn id="13" idx="1"/>
          </p:cNvCxnSpPr>
          <p:nvPr/>
        </p:nvCxnSpPr>
        <p:spPr bwMode="auto">
          <a:xfrm>
            <a:off x="4368800" y="2844969"/>
            <a:ext cx="18288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97600" y="3382108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List[T]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5000" y="3565157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Zero or more</a:t>
            </a:r>
          </a:p>
        </p:txBody>
      </p:sp>
      <p:cxnSp>
        <p:nvCxnSpPr>
          <p:cNvPr id="26" name="Shape 21"/>
          <p:cNvCxnSpPr>
            <a:stCxn id="25" idx="3"/>
            <a:endCxn id="24" idx="1"/>
          </p:cNvCxnSpPr>
          <p:nvPr/>
        </p:nvCxnSpPr>
        <p:spPr bwMode="auto">
          <a:xfrm>
            <a:off x="4445000" y="3888323"/>
            <a:ext cx="17526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6197600" y="4394537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Future[T]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5000" y="4577586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Later</a:t>
            </a:r>
          </a:p>
        </p:txBody>
      </p:sp>
      <p:cxnSp>
        <p:nvCxnSpPr>
          <p:cNvPr id="33" name="Shape 21"/>
          <p:cNvCxnSpPr>
            <a:stCxn id="32" idx="3"/>
            <a:endCxn id="31" idx="1"/>
          </p:cNvCxnSpPr>
          <p:nvPr/>
        </p:nvCxnSpPr>
        <p:spPr bwMode="auto">
          <a:xfrm>
            <a:off x="4445000" y="4900752"/>
            <a:ext cx="17526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6273800" y="5385137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State[S, 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1200" y="5568186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Depend on S</a:t>
            </a:r>
          </a:p>
        </p:txBody>
      </p:sp>
      <p:cxnSp>
        <p:nvCxnSpPr>
          <p:cNvPr id="37" name="Shape 21"/>
          <p:cNvCxnSpPr>
            <a:stCxn id="35" idx="3"/>
            <a:endCxn id="34" idx="1"/>
          </p:cNvCxnSpPr>
          <p:nvPr/>
        </p:nvCxnSpPr>
        <p:spPr bwMode="auto">
          <a:xfrm>
            <a:off x="4521200" y="5891352"/>
            <a:ext cx="17526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273800" y="6299537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IO[T]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1200" y="6482586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Ext. effects</a:t>
            </a:r>
          </a:p>
        </p:txBody>
      </p:sp>
      <p:cxnSp>
        <p:nvCxnSpPr>
          <p:cNvPr id="40" name="Shape 21"/>
          <p:cNvCxnSpPr>
            <a:stCxn id="39" idx="3"/>
            <a:endCxn id="38" idx="1"/>
          </p:cNvCxnSpPr>
          <p:nvPr/>
        </p:nvCxnSpPr>
        <p:spPr bwMode="auto">
          <a:xfrm>
            <a:off x="4521200" y="6805752"/>
            <a:ext cx="17526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31" grpId="0"/>
      <p:bldP spid="34" grpId="0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 =&gt; Monad</a:t>
            </a:r>
            <a:endParaRPr lang="en-AU" sz="66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ross 12"/>
          <p:cNvSpPr/>
          <p:nvPr/>
        </p:nvSpPr>
        <p:spPr bwMode="auto">
          <a:xfrm rot="8059472">
            <a:off x="7303666" y="420266"/>
            <a:ext cx="914400" cy="914400"/>
          </a:xfrm>
          <a:prstGeom prst="plus">
            <a:avLst>
              <a:gd name="adj" fmla="val 46154"/>
            </a:avLst>
          </a:prstGeom>
          <a:solidFill>
            <a:srgbClr val="D91D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30200" y="3209330"/>
            <a:ext cx="121158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unit[A](a: =&gt;A)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Const(</a:t>
            </a:r>
            <a:r>
              <a:rPr kumimoji="0" lang="en-US" sz="36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Monoid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[M].zero)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200" y="21336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Unit</a:t>
            </a:r>
            <a:endParaRPr lang="en-AU" dirty="0"/>
          </a:p>
        </p:txBody>
      </p:sp>
      <p:grpSp>
        <p:nvGrpSpPr>
          <p:cNvPr id="2" name="Group 11"/>
          <p:cNvGrpSpPr/>
          <p:nvPr/>
        </p:nvGrpSpPr>
        <p:grpSpPr>
          <a:xfrm>
            <a:off x="330200" y="4724400"/>
            <a:ext cx="12598400" cy="3146524"/>
            <a:chOff x="330200" y="5181600"/>
            <a:chExt cx="12598400" cy="3146524"/>
          </a:xfrm>
        </p:grpSpPr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406400" y="6019800"/>
              <a:ext cx="12522200" cy="23083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bind[A, B](ma: Const[M, A])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              (f: A =&gt; Const[M, B]) =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 smtClean="0">
                  <a:solidFill>
                    <a:srgbClr val="666600"/>
                  </a:solidFill>
                  <a:latin typeface="Courier New" pitchFamily="49" charset="0"/>
                  <a:cs typeface="Courier New" pitchFamily="49" charset="0"/>
                </a:rPr>
                <a:t>=&gt; but no value `a: A` to be found!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0200" y="5181600"/>
              <a:ext cx="3810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Bind</a:t>
              </a:r>
              <a:endParaRPr lang="en-AU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`measure`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82600" y="2838271"/>
            <a:ext cx="11811000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sumSizes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[A : Size](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[A])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measure(a =&gt; Size[A].size(a))(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2600" y="197227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Sum up all sizes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2600" y="4724400"/>
            <a:ext cx="11811000" cy="2057400"/>
            <a:chOff x="482600" y="4648200"/>
            <a:chExt cx="11811000" cy="2057400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482600" y="5505271"/>
              <a:ext cx="11811000" cy="12003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600" b="1" dirty="0" err="1" smtClean="0">
                  <a:latin typeface="Courier New" pitchFamily="49" charset="0"/>
                  <a:cs typeface="Courier New" pitchFamily="49" charset="0"/>
                </a:rPr>
                <a:t>collect</a:t>
              </a:r>
              <a:r>
                <a:rPr kumimoji="0" lang="en-US" sz="3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Sizes</a:t>
              </a: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[A : Size](</a:t>
              </a:r>
              <a:r>
                <a:rPr kumimoji="0" lang="en-US" sz="3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seq</a:t>
              </a: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kumimoji="0" lang="en-US" sz="3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Seq</a:t>
              </a:r>
              <a:r>
                <a: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[A])</a:t>
              </a:r>
              <a:r>
                <a:rPr kumimoji="0" lang="en-US" sz="3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  measure(a =&gt; List(Size[A].size(a)))(</a:t>
              </a:r>
              <a:r>
                <a:rPr lang="en-US" sz="3600" b="1" dirty="0" err="1" smtClean="0">
                  <a:latin typeface="Courier New" pitchFamily="49" charset="0"/>
                  <a:cs typeface="Courier New" pitchFamily="49" charset="0"/>
                </a:rPr>
                <a:t>seq</a:t>
              </a:r>
              <a:r>
                <a:rPr lang="en-US" sz="3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3600" b="1" i="0" u="none" strike="noStrike" cap="none" normalizeH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2600" y="4648200"/>
              <a:ext cx="3810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Collect all sizes</a:t>
              </a:r>
              <a:endParaRPr lang="en-AU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`contents`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82600" y="2057400"/>
            <a:ext cx="1181100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contents[A](tree: Tree[A]): List[A]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</a:p>
          <a:p>
            <a:pPr lvl="0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measure(a =&gt; List(a))(tree)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68400" y="4086446"/>
            <a:ext cx="10896600" cy="2771554"/>
            <a:chOff x="1168400" y="3491023"/>
            <a:chExt cx="10896600" cy="2771554"/>
          </a:xfrm>
        </p:grpSpPr>
        <p:cxnSp>
          <p:nvCxnSpPr>
            <p:cNvPr id="14" name="Straight Arrow Connector 13"/>
            <p:cNvCxnSpPr>
              <a:stCxn id="17" idx="2"/>
              <a:endCxn id="19" idx="3"/>
            </p:cNvCxnSpPr>
            <p:nvPr/>
          </p:nvCxnSpPr>
          <p:spPr bwMode="auto">
            <a:xfrm flipH="1">
              <a:off x="1858319" y="4114799"/>
              <a:ext cx="531341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17" idx="2"/>
              <a:endCxn id="18" idx="1"/>
            </p:cNvCxnSpPr>
            <p:nvPr/>
          </p:nvCxnSpPr>
          <p:spPr bwMode="auto">
            <a:xfrm>
              <a:off x="2389660" y="4114799"/>
              <a:ext cx="531340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Sun 16"/>
            <p:cNvSpPr/>
            <p:nvPr/>
          </p:nvSpPr>
          <p:spPr bwMode="auto">
            <a:xfrm>
              <a:off x="2159000" y="36534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18" name="Sun 17"/>
            <p:cNvSpPr/>
            <p:nvPr/>
          </p:nvSpPr>
          <p:spPr bwMode="auto">
            <a:xfrm>
              <a:off x="2921000" y="45678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19" name="Sun 18"/>
            <p:cNvSpPr/>
            <p:nvPr/>
          </p:nvSpPr>
          <p:spPr bwMode="auto">
            <a:xfrm>
              <a:off x="1397000" y="45678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AU" sz="2800" dirty="0" smtClean="0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159000" y="37296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397000" y="46440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921000" y="46440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cxnSp>
          <p:nvCxnSpPr>
            <p:cNvPr id="23" name="Straight Arrow Connector 22"/>
            <p:cNvCxnSpPr>
              <a:endCxn id="26" idx="3"/>
            </p:cNvCxnSpPr>
            <p:nvPr/>
          </p:nvCxnSpPr>
          <p:spPr bwMode="auto">
            <a:xfrm flipH="1">
              <a:off x="2620319" y="5105400"/>
              <a:ext cx="457201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endCxn id="25" idx="1"/>
            </p:cNvCxnSpPr>
            <p:nvPr/>
          </p:nvCxnSpPr>
          <p:spPr bwMode="auto">
            <a:xfrm>
              <a:off x="3077520" y="5105400"/>
              <a:ext cx="605480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Sun 24"/>
            <p:cNvSpPr/>
            <p:nvPr/>
          </p:nvSpPr>
          <p:spPr bwMode="auto">
            <a:xfrm>
              <a:off x="3683000" y="55584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AU" sz="2800" dirty="0" smtClean="0"/>
            </a:p>
          </p:txBody>
        </p:sp>
        <p:sp>
          <p:nvSpPr>
            <p:cNvPr id="26" name="Sun 25"/>
            <p:cNvSpPr/>
            <p:nvPr/>
          </p:nvSpPr>
          <p:spPr bwMode="auto">
            <a:xfrm>
              <a:off x="2159000" y="55584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AU" sz="2800" dirty="0" smtClean="0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159000" y="56346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683000" y="56346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168400" y="3491023"/>
              <a:ext cx="3204519" cy="2757377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8098481" y="3505200"/>
              <a:ext cx="3966519" cy="2757377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88000" y="4495800"/>
              <a:ext cx="1371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>
                  <a:latin typeface="Courier New" pitchFamily="49" charset="0"/>
                  <a:cs typeface="Courier New" pitchFamily="49" charset="0"/>
                </a:rPr>
                <a:t>=&gt;</a:t>
              </a:r>
              <a:endParaRPr lang="en-AU" sz="4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9006" y="4572000"/>
              <a:ext cx="357739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List(</a:t>
              </a:r>
              <a:r>
                <a:rPr lang="en-AU" sz="32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AU" sz="32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AU" sz="32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AU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`shape`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2600" y="1752600"/>
            <a:ext cx="1181100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shape[A](tree: Tree[A]): Tree[Unit]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map(a =&gt; ())(tree)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68400" y="3429000"/>
            <a:ext cx="10058400" cy="2771554"/>
            <a:chOff x="1168400" y="3491023"/>
            <a:chExt cx="10058400" cy="2771554"/>
          </a:xfrm>
        </p:grpSpPr>
        <p:cxnSp>
          <p:nvCxnSpPr>
            <p:cNvPr id="14" name="Straight Arrow Connector 13"/>
            <p:cNvCxnSpPr>
              <a:stCxn id="17" idx="2"/>
              <a:endCxn id="19" idx="3"/>
            </p:cNvCxnSpPr>
            <p:nvPr/>
          </p:nvCxnSpPr>
          <p:spPr bwMode="auto">
            <a:xfrm flipH="1">
              <a:off x="1858319" y="4114799"/>
              <a:ext cx="531341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17" idx="2"/>
              <a:endCxn id="18" idx="1"/>
            </p:cNvCxnSpPr>
            <p:nvPr/>
          </p:nvCxnSpPr>
          <p:spPr bwMode="auto">
            <a:xfrm>
              <a:off x="2389660" y="4114799"/>
              <a:ext cx="531340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Sun 16"/>
            <p:cNvSpPr/>
            <p:nvPr/>
          </p:nvSpPr>
          <p:spPr bwMode="auto">
            <a:xfrm>
              <a:off x="2159000" y="36534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18" name="Sun 17"/>
            <p:cNvSpPr/>
            <p:nvPr/>
          </p:nvSpPr>
          <p:spPr bwMode="auto">
            <a:xfrm>
              <a:off x="2921000" y="45678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19" name="Sun 18"/>
            <p:cNvSpPr/>
            <p:nvPr/>
          </p:nvSpPr>
          <p:spPr bwMode="auto">
            <a:xfrm>
              <a:off x="1397000" y="45678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AU" sz="2800" dirty="0" smtClean="0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159000" y="37296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397000" y="46440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921000" y="46440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cxnSp>
          <p:nvCxnSpPr>
            <p:cNvPr id="23" name="Straight Arrow Connector 22"/>
            <p:cNvCxnSpPr>
              <a:endCxn id="26" idx="3"/>
            </p:cNvCxnSpPr>
            <p:nvPr/>
          </p:nvCxnSpPr>
          <p:spPr bwMode="auto">
            <a:xfrm flipH="1">
              <a:off x="2620319" y="5105400"/>
              <a:ext cx="457201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endCxn id="25" idx="1"/>
            </p:cNvCxnSpPr>
            <p:nvPr/>
          </p:nvCxnSpPr>
          <p:spPr bwMode="auto">
            <a:xfrm>
              <a:off x="3077520" y="5105400"/>
              <a:ext cx="605480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Sun 24"/>
            <p:cNvSpPr/>
            <p:nvPr/>
          </p:nvSpPr>
          <p:spPr bwMode="auto">
            <a:xfrm>
              <a:off x="3683000" y="55584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AU" sz="2800" dirty="0" smtClean="0"/>
            </a:p>
          </p:txBody>
        </p:sp>
        <p:sp>
          <p:nvSpPr>
            <p:cNvPr id="26" name="Sun 25"/>
            <p:cNvSpPr/>
            <p:nvPr/>
          </p:nvSpPr>
          <p:spPr bwMode="auto">
            <a:xfrm>
              <a:off x="2159000" y="55584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AU" sz="2800" dirty="0" smtClean="0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159000" y="56346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683000" y="56346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168400" y="3491023"/>
              <a:ext cx="3204519" cy="2757377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88000" y="4495800"/>
              <a:ext cx="1371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>
                  <a:latin typeface="Courier New" pitchFamily="49" charset="0"/>
                  <a:cs typeface="Courier New" pitchFamily="49" charset="0"/>
                </a:rPr>
                <a:t>=&gt;</a:t>
              </a:r>
              <a:endParaRPr lang="en-AU" sz="4800" dirty="0"/>
            </a:p>
          </p:txBody>
        </p:sp>
        <p:cxnSp>
          <p:nvCxnSpPr>
            <p:cNvPr id="33" name="Straight Arrow Connector 32"/>
            <p:cNvCxnSpPr>
              <a:stCxn id="35" idx="2"/>
              <a:endCxn id="37" idx="3"/>
            </p:cNvCxnSpPr>
            <p:nvPr/>
          </p:nvCxnSpPr>
          <p:spPr bwMode="auto">
            <a:xfrm flipH="1">
              <a:off x="8712200" y="4128976"/>
              <a:ext cx="531341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35" idx="2"/>
              <a:endCxn id="36" idx="1"/>
            </p:cNvCxnSpPr>
            <p:nvPr/>
          </p:nvCxnSpPr>
          <p:spPr bwMode="auto">
            <a:xfrm>
              <a:off x="9243541" y="4128976"/>
              <a:ext cx="531340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Sun 34"/>
            <p:cNvSpPr/>
            <p:nvPr/>
          </p:nvSpPr>
          <p:spPr bwMode="auto">
            <a:xfrm>
              <a:off x="9012881" y="3667657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36" name="Sun 35"/>
            <p:cNvSpPr/>
            <p:nvPr/>
          </p:nvSpPr>
          <p:spPr bwMode="auto">
            <a:xfrm>
              <a:off x="9774881" y="4582057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37" name="Sun 36"/>
            <p:cNvSpPr/>
            <p:nvPr/>
          </p:nvSpPr>
          <p:spPr bwMode="auto">
            <a:xfrm>
              <a:off x="8250881" y="4582057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AU" sz="2800" dirty="0" smtClean="0"/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9012881" y="3743857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8250881" y="4658257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9774881" y="4658257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cxnSp>
          <p:nvCxnSpPr>
            <p:cNvPr id="41" name="Straight Arrow Connector 40"/>
            <p:cNvCxnSpPr>
              <a:endCxn id="44" idx="3"/>
            </p:cNvCxnSpPr>
            <p:nvPr/>
          </p:nvCxnSpPr>
          <p:spPr bwMode="auto">
            <a:xfrm flipH="1">
              <a:off x="9474200" y="5119577"/>
              <a:ext cx="457201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endCxn id="43" idx="1"/>
            </p:cNvCxnSpPr>
            <p:nvPr/>
          </p:nvCxnSpPr>
          <p:spPr bwMode="auto">
            <a:xfrm>
              <a:off x="9931401" y="5119577"/>
              <a:ext cx="605480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Sun 42"/>
            <p:cNvSpPr/>
            <p:nvPr/>
          </p:nvSpPr>
          <p:spPr bwMode="auto">
            <a:xfrm>
              <a:off x="10536881" y="5572657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AU" sz="2800" dirty="0" smtClean="0"/>
            </a:p>
          </p:txBody>
        </p:sp>
        <p:sp>
          <p:nvSpPr>
            <p:cNvPr id="44" name="Sun 43"/>
            <p:cNvSpPr/>
            <p:nvPr/>
          </p:nvSpPr>
          <p:spPr bwMode="auto">
            <a:xfrm>
              <a:off x="9012881" y="5572657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AU" sz="2800" dirty="0" smtClean="0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9012881" y="5648857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0536881" y="5648857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8022281" y="3505200"/>
              <a:ext cx="3204519" cy="2757377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2600" y="6618982"/>
            <a:ext cx="11811000" cy="1924348"/>
            <a:chOff x="482600" y="6618982"/>
            <a:chExt cx="11811000" cy="1924348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482600" y="6618982"/>
              <a:ext cx="11811000" cy="10772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map[A, B](f: A =&gt; B): T[A]</a:t>
              </a:r>
              <a:r>
                <a:rPr kumimoji="0" lang="en-US" sz="32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=&gt;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  traverse(a =&gt; </a:t>
              </a:r>
              <a:r>
                <a:rPr lang="en-US" sz="3200" b="1" dirty="0" err="1" smtClean="0">
                  <a:latin typeface="Courier New" pitchFamily="49" charset="0"/>
                  <a:cs typeface="Courier New" pitchFamily="49" charset="0"/>
                </a:rPr>
                <a:t>Ident</a:t>
              </a: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(f(a)))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407400" y="7620000"/>
              <a:ext cx="3810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Identity monad</a:t>
              </a:r>
              <a:endParaRPr lang="en-AU" dirty="0"/>
            </a:p>
          </p:txBody>
        </p:sp>
        <p:cxnSp>
          <p:nvCxnSpPr>
            <p:cNvPr id="56" name="Shape 22"/>
            <p:cNvCxnSpPr>
              <a:stCxn id="55" idx="1"/>
            </p:cNvCxnSpPr>
            <p:nvPr/>
          </p:nvCxnSpPr>
          <p:spPr bwMode="auto">
            <a:xfrm rot="10800000">
              <a:off x="5054600" y="7696201"/>
              <a:ext cx="3352800" cy="385465"/>
            </a:xfrm>
            <a:prstGeom prst="bentConnector3">
              <a:avLst>
                <a:gd name="adj1" fmla="val 10035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`decompose`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2600" y="1828800"/>
            <a:ext cx="1181100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decompose[A](tree: Tree[A])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smtClean="0">
                <a:latin typeface="Courier New" pitchFamily="49" charset="0"/>
                <a:cs typeface="Courier New" pitchFamily="49" charset="0"/>
              </a:rPr>
              <a:t>  (contents(tree), shape(tree))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78600" y="762000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Not very efficient…</a:t>
            </a:r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1168400" y="3567223"/>
            <a:ext cx="10591800" cy="3595577"/>
            <a:chOff x="1168400" y="3567223"/>
            <a:chExt cx="10591800" cy="3595577"/>
          </a:xfrm>
        </p:grpSpPr>
        <p:cxnSp>
          <p:nvCxnSpPr>
            <p:cNvPr id="14" name="Straight Arrow Connector 13"/>
            <p:cNvCxnSpPr>
              <a:stCxn id="17" idx="2"/>
              <a:endCxn id="19" idx="3"/>
            </p:cNvCxnSpPr>
            <p:nvPr/>
          </p:nvCxnSpPr>
          <p:spPr bwMode="auto">
            <a:xfrm flipH="1">
              <a:off x="1858319" y="4190999"/>
              <a:ext cx="531341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17" idx="2"/>
              <a:endCxn id="18" idx="1"/>
            </p:cNvCxnSpPr>
            <p:nvPr/>
          </p:nvCxnSpPr>
          <p:spPr bwMode="auto">
            <a:xfrm>
              <a:off x="2389660" y="4190999"/>
              <a:ext cx="531340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Sun 16"/>
            <p:cNvSpPr/>
            <p:nvPr/>
          </p:nvSpPr>
          <p:spPr bwMode="auto">
            <a:xfrm>
              <a:off x="2159000" y="37296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18" name="Sun 17"/>
            <p:cNvSpPr/>
            <p:nvPr/>
          </p:nvSpPr>
          <p:spPr bwMode="auto">
            <a:xfrm>
              <a:off x="2921000" y="46440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19" name="Sun 18"/>
            <p:cNvSpPr/>
            <p:nvPr/>
          </p:nvSpPr>
          <p:spPr bwMode="auto">
            <a:xfrm>
              <a:off x="1397000" y="46440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AU" sz="2800" dirty="0" smtClean="0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159000" y="38058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397000" y="47202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921000" y="47202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cxnSp>
          <p:nvCxnSpPr>
            <p:cNvPr id="23" name="Straight Arrow Connector 22"/>
            <p:cNvCxnSpPr>
              <a:endCxn id="26" idx="3"/>
            </p:cNvCxnSpPr>
            <p:nvPr/>
          </p:nvCxnSpPr>
          <p:spPr bwMode="auto">
            <a:xfrm flipH="1">
              <a:off x="2620319" y="5181600"/>
              <a:ext cx="457201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endCxn id="25" idx="1"/>
            </p:cNvCxnSpPr>
            <p:nvPr/>
          </p:nvCxnSpPr>
          <p:spPr bwMode="auto">
            <a:xfrm>
              <a:off x="3077520" y="5181600"/>
              <a:ext cx="605480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Sun 24"/>
            <p:cNvSpPr/>
            <p:nvPr/>
          </p:nvSpPr>
          <p:spPr bwMode="auto">
            <a:xfrm>
              <a:off x="3683000" y="56346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AU" sz="2800" dirty="0" smtClean="0"/>
            </a:p>
          </p:txBody>
        </p:sp>
        <p:sp>
          <p:nvSpPr>
            <p:cNvPr id="26" name="Sun 25"/>
            <p:cNvSpPr/>
            <p:nvPr/>
          </p:nvSpPr>
          <p:spPr bwMode="auto">
            <a:xfrm>
              <a:off x="2159000" y="5634680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AU" sz="2800" dirty="0" smtClean="0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159000" y="57108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683000" y="5710880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168400" y="3567223"/>
              <a:ext cx="3204519" cy="2757377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88000" y="4572000"/>
              <a:ext cx="1371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>
                  <a:latin typeface="Courier New" pitchFamily="49" charset="0"/>
                  <a:cs typeface="Courier New" pitchFamily="49" charset="0"/>
                </a:rPr>
                <a:t>=&gt;</a:t>
              </a:r>
              <a:endParaRPr lang="en-AU" sz="4800" dirty="0"/>
            </a:p>
          </p:txBody>
        </p:sp>
        <p:cxnSp>
          <p:nvCxnSpPr>
            <p:cNvPr id="33" name="Straight Arrow Connector 32"/>
            <p:cNvCxnSpPr>
              <a:stCxn id="35" idx="2"/>
              <a:endCxn id="37" idx="3"/>
            </p:cNvCxnSpPr>
            <p:nvPr/>
          </p:nvCxnSpPr>
          <p:spPr bwMode="auto">
            <a:xfrm flipH="1">
              <a:off x="8712200" y="5029200"/>
              <a:ext cx="531341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35" idx="2"/>
              <a:endCxn id="36" idx="1"/>
            </p:cNvCxnSpPr>
            <p:nvPr/>
          </p:nvCxnSpPr>
          <p:spPr bwMode="auto">
            <a:xfrm>
              <a:off x="9243541" y="5029200"/>
              <a:ext cx="531340" cy="683741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Sun 34"/>
            <p:cNvSpPr/>
            <p:nvPr/>
          </p:nvSpPr>
          <p:spPr bwMode="auto">
            <a:xfrm>
              <a:off x="9012881" y="4567881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36" name="Sun 35"/>
            <p:cNvSpPr/>
            <p:nvPr/>
          </p:nvSpPr>
          <p:spPr bwMode="auto">
            <a:xfrm>
              <a:off x="9774881" y="5482281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AU" sz="2800" dirty="0" smtClean="0"/>
            </a:p>
          </p:txBody>
        </p:sp>
        <p:sp>
          <p:nvSpPr>
            <p:cNvPr id="37" name="Sun 36"/>
            <p:cNvSpPr/>
            <p:nvPr/>
          </p:nvSpPr>
          <p:spPr bwMode="auto">
            <a:xfrm>
              <a:off x="8250881" y="5482281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AU" sz="2800" dirty="0" smtClean="0"/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9012881" y="4644081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8250881" y="5558481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9774881" y="5558481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cxnSp>
          <p:nvCxnSpPr>
            <p:cNvPr id="41" name="Straight Arrow Connector 40"/>
            <p:cNvCxnSpPr>
              <a:endCxn id="44" idx="3"/>
            </p:cNvCxnSpPr>
            <p:nvPr/>
          </p:nvCxnSpPr>
          <p:spPr bwMode="auto">
            <a:xfrm flipH="1">
              <a:off x="9474200" y="6019801"/>
              <a:ext cx="457201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endCxn id="43" idx="1"/>
            </p:cNvCxnSpPr>
            <p:nvPr/>
          </p:nvCxnSpPr>
          <p:spPr bwMode="auto">
            <a:xfrm>
              <a:off x="9931401" y="6019801"/>
              <a:ext cx="605480" cy="683740"/>
            </a:xfrm>
            <a:prstGeom prst="straightConnector1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Sun 42"/>
            <p:cNvSpPr/>
            <p:nvPr/>
          </p:nvSpPr>
          <p:spPr bwMode="auto">
            <a:xfrm>
              <a:off x="10536881" y="6472881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AU" sz="2800" dirty="0" smtClean="0"/>
            </a:p>
          </p:txBody>
        </p:sp>
        <p:sp>
          <p:nvSpPr>
            <p:cNvPr id="44" name="Sun 43"/>
            <p:cNvSpPr/>
            <p:nvPr/>
          </p:nvSpPr>
          <p:spPr bwMode="auto">
            <a:xfrm>
              <a:off x="9012881" y="6472881"/>
              <a:ext cx="461319" cy="461319"/>
            </a:xfrm>
            <a:prstGeom prst="sun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8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AU" sz="2800" dirty="0" smtClean="0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9012881" y="6549081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0536881" y="6549081"/>
              <a:ext cx="461319" cy="461319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8022281" y="3581400"/>
              <a:ext cx="3737919" cy="3581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178800" y="3682425"/>
              <a:ext cx="357739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List(</a:t>
              </a:r>
              <a:r>
                <a:rPr lang="en-AU" sz="32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AU" sz="32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AU" sz="3200" b="1" dirty="0" smtClean="0">
                  <a:solidFill>
                    <a:srgbClr val="F75737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AU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 products</a:t>
            </a:r>
            <a:endParaRPr lang="en-AU" sz="66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2600" y="1818382"/>
            <a:ext cx="1181100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case class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Product[F1[_], F2[_], A](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first: F1[A], second: F2[A])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6400" y="3497282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F1: Applicative, F2: Applicative</a:t>
            </a:r>
            <a:endParaRPr lang="en-AU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5426" y="4572000"/>
            <a:ext cx="9421169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8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point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r>
              <a:rPr lang="en-US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Product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F2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Pointed[F1].point(a)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         Pointed[F2].point(a)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6400" y="6261318"/>
            <a:ext cx="10280378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&lt;*&gt;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Product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Product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Product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first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&lt;*&gt;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first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second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&lt;*&gt;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second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049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`contents </a:t>
            </a:r>
            <a:r>
              <a:rPr lang="en-AU" sz="4400" dirty="0" smtClean="0">
                <a:solidFill>
                  <a:srgbClr val="666600"/>
                </a:solidFill>
              </a:rPr>
              <a:t>⊗</a:t>
            </a:r>
            <a:r>
              <a:rPr lang="en-AU" sz="6600" dirty="0" smtClean="0">
                <a:solidFill>
                  <a:srgbClr val="666600"/>
                </a:solidFill>
              </a:rPr>
              <a:t> </a:t>
            </a:r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shape`</a:t>
            </a:r>
            <a:endParaRPr lang="en-AU" sz="66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6400" y="1920657"/>
            <a:ext cx="952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F1 = Const[List[A], *]</a:t>
            </a:r>
          </a:p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F2 = </a:t>
            </a:r>
            <a:r>
              <a:rPr lang="en-US" sz="5400" i="1" dirty="0" err="1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Ident</a:t>
            </a:r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[*]</a:t>
            </a:r>
            <a:endParaRPr lang="en-AU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5426" y="3978057"/>
            <a:ext cx="11998798" cy="31085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contents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Unit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AU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shape   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(())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contents</a:t>
            </a:r>
            <a:r>
              <a:rPr lang="en-US" sz="2800" b="1" dirty="0" err="1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AndShape</a:t>
            </a:r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0"/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 A =&gt; Product[</a:t>
            </a:r>
            <a:r>
              <a:rPr lang="en-AU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Const[List[A], _], </a:t>
            </a:r>
            <a:r>
              <a:rPr lang="en-AU" sz="28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AU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[_], *]</a:t>
            </a:r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0"/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   contents </a:t>
            </a:r>
            <a:r>
              <a:rPr lang="en-AU" sz="2800" dirty="0" smtClean="0">
                <a:solidFill>
                  <a:srgbClr val="666600"/>
                </a:solidFill>
              </a:rPr>
              <a:t>⊗</a:t>
            </a:r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shape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6400" y="7401580"/>
            <a:ext cx="7058343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800" b="1" dirty="0" err="1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tree.traverse</a:t>
            </a:r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contents</a:t>
            </a:r>
            <a:r>
              <a:rPr lang="en-US" sz="2800" b="1" dirty="0" err="1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AndShape</a:t>
            </a:r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Type indifference </a:t>
            </a:r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AU" sz="66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0200" y="5098971"/>
            <a:ext cx="1226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List[</a:t>
            </a:r>
            <a:r>
              <a:rPr lang="en-US" sz="6000" i="1" dirty="0" err="1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Int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]: </a:t>
            </a:r>
            <a:r>
              <a:rPr lang="en-US" sz="6000" i="1" dirty="0" err="1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M</a:t>
            </a:r>
            <a:r>
              <a:rPr lang="en-US" sz="6000" i="1" dirty="0" err="1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onoid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 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A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pplicative 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=&gt; 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Const[List[</a:t>
            </a:r>
            <a:r>
              <a:rPr lang="en-US" sz="6000" i="1" dirty="0" err="1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Int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], _]</a:t>
            </a:r>
            <a:endParaRPr lang="en-US" sz="6000" i="1" dirty="0" smtClean="0">
              <a:solidFill>
                <a:srgbClr val="F8CB28"/>
              </a:solidFill>
              <a:latin typeface="Agency FB" pitchFamily="34" charset="0"/>
              <a:cs typeface="Calibri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7800" y="6393359"/>
            <a:ext cx="12022843" cy="769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4400" b="1" dirty="0" smtClean="0">
                <a:latin typeface="Courier New" pitchFamily="49" charset="0"/>
                <a:cs typeface="Courier New" pitchFamily="49" charset="0"/>
              </a:rPr>
              <a:t>({type l[a]=</a:t>
            </a:r>
            <a:r>
              <a:rPr lang="en-AU" sz="4400" b="1" dirty="0" smtClean="0">
                <a:latin typeface="Courier New" pitchFamily="49" charset="0"/>
                <a:cs typeface="Courier New" pitchFamily="49" charset="0"/>
              </a:rPr>
              <a:t>Const[List[</a:t>
            </a:r>
            <a:r>
              <a:rPr lang="en-AU" sz="4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440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AU" sz="4400" b="1" dirty="0" smtClean="0">
                <a:latin typeface="Courier New" pitchFamily="49" charset="0"/>
                <a:cs typeface="Courier New" pitchFamily="49" charset="0"/>
              </a:rPr>
              <a:t>a]})</a:t>
            </a:r>
            <a:r>
              <a:rPr lang="en-AU" sz="4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AU" sz="4400" b="1" dirty="0" smtClean="0">
                <a:latin typeface="Courier New" pitchFamily="49" charset="0"/>
                <a:cs typeface="Courier New" pitchFamily="49" charset="0"/>
              </a:rPr>
              <a:t>l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1524000"/>
            <a:ext cx="952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One parameter type constructor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47829" y="2561273"/>
            <a:ext cx="10799751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trait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Apply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&lt;*&gt;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B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B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]):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0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Type indifference </a:t>
            </a:r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AU" sz="66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66224" y="2590800"/>
            <a:ext cx="12022843" cy="769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44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4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44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type l[a]=</a:t>
            </a:r>
            <a:r>
              <a:rPr lang="en-AU" sz="44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Const[List[</a:t>
            </a:r>
            <a:r>
              <a:rPr lang="en-AU" sz="4400" b="1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44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AU" sz="44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a]</a:t>
            </a:r>
            <a:r>
              <a:rPr lang="en-AU" sz="4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4400" b="1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)#l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7452717"/>
            <a:ext cx="12674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3200" b="1" dirty="0" err="1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ApplicativeProduct</a:t>
            </a:r>
            <a:r>
              <a:rPr lang="en-US" sz="32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lvl="0"/>
            <a:r>
              <a:rPr lang="en-US" sz="30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({type l[a]=Product[</a:t>
            </a:r>
            <a:r>
              <a:rPr lang="en-AU" sz="3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Const[List[A</a:t>
            </a:r>
            <a:r>
              <a:rPr lang="en-AU" sz="3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],_],</a:t>
            </a:r>
            <a:r>
              <a:rPr lang="en-AU" sz="3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AU" sz="3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[_],a</a:t>
            </a:r>
            <a:r>
              <a:rPr lang="en-US" sz="30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]})#l </a:t>
            </a:r>
            <a:r>
              <a:rPr lang="en-US" sz="32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</a:br>
            <a:endParaRPr lang="en-US" sz="3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200" y="1524000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Anonymous type</a:t>
            </a:r>
            <a:endParaRPr lang="en-US" sz="6000" i="1" dirty="0" smtClean="0">
              <a:solidFill>
                <a:srgbClr val="F8CB28"/>
              </a:solidFill>
              <a:latin typeface="Agency FB" pitchFamily="34" charset="0"/>
              <a:cs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4000" y="3345359"/>
            <a:ext cx="12258867" cy="1836241"/>
            <a:chOff x="254000" y="3345359"/>
            <a:chExt cx="12258867" cy="1836241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490024" y="4412159"/>
              <a:ext cx="12022843" cy="7694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AU" sz="4400" b="1" dirty="0" smtClean="0">
                  <a:solidFill>
                    <a:srgbClr val="C0C0C0"/>
                  </a:solidFill>
                  <a:latin typeface="Courier New" pitchFamily="49" charset="0"/>
                  <a:cs typeface="Courier New" pitchFamily="49" charset="0"/>
                </a:rPr>
                <a:t>({</a:t>
              </a:r>
              <a:r>
                <a:rPr lang="en-AU" sz="4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type l[a]=</a:t>
              </a:r>
              <a:r>
                <a:rPr lang="en-AU" sz="4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Const[List[</a:t>
              </a:r>
              <a:r>
                <a:rPr lang="en-AU" sz="44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AU" sz="4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AU" sz="4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a]</a:t>
              </a:r>
              <a:r>
                <a:rPr lang="en-AU" sz="4400" b="1" dirty="0" smtClean="0">
                  <a:solidFill>
                    <a:srgbClr val="C0C0C0"/>
                  </a:solidFill>
                  <a:latin typeface="Courier New" pitchFamily="49" charset="0"/>
                  <a:cs typeface="Courier New" pitchFamily="49" charset="0"/>
                </a:rPr>
                <a:t>})#l</a:t>
              </a:r>
              <a:endPara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4000" y="3345359"/>
              <a:ext cx="41148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6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Type member</a:t>
              </a:r>
              <a:endPara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4000" y="5250359"/>
            <a:ext cx="12258867" cy="1836241"/>
            <a:chOff x="254000" y="5250359"/>
            <a:chExt cx="12258867" cy="1836241"/>
          </a:xfrm>
        </p:grpSpPr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490024" y="6317159"/>
              <a:ext cx="12022843" cy="7694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AU" sz="4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AU" sz="4400" b="1" dirty="0" smtClean="0">
                  <a:solidFill>
                    <a:srgbClr val="C0C0C0"/>
                  </a:solidFill>
                  <a:latin typeface="Courier New" pitchFamily="49" charset="0"/>
                  <a:cs typeface="Courier New" pitchFamily="49" charset="0"/>
                </a:rPr>
                <a:t>{type l[a]=</a:t>
              </a:r>
              <a:r>
                <a:rPr lang="en-AU" sz="4400" b="1" dirty="0" smtClean="0">
                  <a:solidFill>
                    <a:srgbClr val="C0C0C0"/>
                  </a:solidFill>
                  <a:latin typeface="Courier New" pitchFamily="49" charset="0"/>
                  <a:cs typeface="Courier New" pitchFamily="49" charset="0"/>
                </a:rPr>
                <a:t>Const[List[</a:t>
              </a:r>
              <a:r>
                <a:rPr lang="en-AU" sz="4400" b="1" dirty="0" err="1" smtClean="0">
                  <a:solidFill>
                    <a:srgbClr val="C0C0C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AU" sz="4400" b="1" dirty="0" smtClean="0">
                  <a:solidFill>
                    <a:srgbClr val="C0C0C0"/>
                  </a:solidFill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AU" sz="4400" b="1" dirty="0" smtClean="0">
                  <a:solidFill>
                    <a:srgbClr val="C0C0C0"/>
                  </a:solidFill>
                  <a:latin typeface="Courier New" pitchFamily="49" charset="0"/>
                  <a:cs typeface="Courier New" pitchFamily="49" charset="0"/>
                </a:rPr>
                <a:t>a]}</a:t>
              </a:r>
              <a:r>
                <a:rPr lang="en-AU" sz="4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)#l</a:t>
              </a:r>
              <a:endPara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4000" y="5250359"/>
              <a:ext cx="41148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60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Type projection</a:t>
              </a:r>
              <a:endPara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Type indifference </a:t>
            </a:r>
            <a:r>
              <a:rPr lang="en-AU" sz="6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AU" sz="66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1524000"/>
            <a:ext cx="952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Measure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2743200"/>
            <a:ext cx="1259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6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measure[M :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](f: T =&gt; M): M =</a:t>
            </a:r>
          </a:p>
          <a:p>
            <a:pPr lvl="0" algn="just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 traverse(t =&gt;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[M].unit(f(t))).value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0200" y="5540276"/>
            <a:ext cx="12674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measure[M :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](f: A =&gt; M): M =</a:t>
            </a:r>
          </a:p>
          <a:p>
            <a:pPr lvl="0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traverse[(</a:t>
            </a:r>
            <a:r>
              <a:rPr lang="en-AU" sz="30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l[a]=</a:t>
            </a:r>
            <a:r>
              <a:rPr lang="en-AU" sz="3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AU" sz="30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M, a</a:t>
            </a:r>
            <a:r>
              <a:rPr lang="en-AU" sz="30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})</a:t>
            </a:r>
            <a:r>
              <a:rPr lang="en-AU" sz="30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l, A, Any] { t =&gt;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0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Monoid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[M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].point(f(t))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}.value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200" y="4394537"/>
            <a:ext cx="952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For real…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Create computations?</a:t>
            </a:r>
            <a:endParaRPr lang="en-AU" sz="6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600" y="2338754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Option[T]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45200" y="2521803"/>
            <a:ext cx="6553200" cy="646331"/>
            <a:chOff x="6045200" y="2521803"/>
            <a:chExt cx="6553200" cy="646331"/>
          </a:xfrm>
        </p:grpSpPr>
        <p:sp>
          <p:nvSpPr>
            <p:cNvPr id="20" name="Rectangle 19"/>
            <p:cNvSpPr/>
            <p:nvPr/>
          </p:nvSpPr>
          <p:spPr>
            <a:xfrm>
              <a:off x="7112000" y="2521803"/>
              <a:ext cx="5486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Some(t)</a:t>
              </a:r>
            </a:p>
          </p:txBody>
        </p:sp>
        <p:cxnSp>
          <p:nvCxnSpPr>
            <p:cNvPr id="22" name="Shape 21"/>
            <p:cNvCxnSpPr>
              <a:stCxn id="13" idx="3"/>
              <a:endCxn id="20" idx="1"/>
            </p:cNvCxnSpPr>
            <p:nvPr/>
          </p:nvCxnSpPr>
          <p:spPr bwMode="auto">
            <a:xfrm flipV="1">
              <a:off x="6045200" y="2844969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>
          <a:xfrm>
            <a:off x="482600" y="3382108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List[T]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45200" y="3565157"/>
            <a:ext cx="6553200" cy="646331"/>
            <a:chOff x="6045200" y="3565157"/>
            <a:chExt cx="6553200" cy="646331"/>
          </a:xfrm>
        </p:grpSpPr>
        <p:sp>
          <p:nvSpPr>
            <p:cNvPr id="25" name="Rectangle 24"/>
            <p:cNvSpPr/>
            <p:nvPr/>
          </p:nvSpPr>
          <p:spPr>
            <a:xfrm>
              <a:off x="7112000" y="3565157"/>
              <a:ext cx="5486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List(t)</a:t>
              </a:r>
            </a:p>
          </p:txBody>
        </p:sp>
        <p:cxnSp>
          <p:nvCxnSpPr>
            <p:cNvPr id="26" name="Shape 21"/>
            <p:cNvCxnSpPr>
              <a:stCxn id="24" idx="3"/>
              <a:endCxn id="25" idx="1"/>
            </p:cNvCxnSpPr>
            <p:nvPr/>
          </p:nvCxnSpPr>
          <p:spPr bwMode="auto">
            <a:xfrm flipV="1">
              <a:off x="6045200" y="3888323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>
          <a:xfrm>
            <a:off x="482600" y="43945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Future[T]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45200" y="4577586"/>
            <a:ext cx="6477000" cy="646331"/>
            <a:chOff x="6045200" y="4577586"/>
            <a:chExt cx="6477000" cy="646331"/>
          </a:xfrm>
        </p:grpSpPr>
        <p:sp>
          <p:nvSpPr>
            <p:cNvPr id="32" name="Rectangle 31"/>
            <p:cNvSpPr/>
            <p:nvPr/>
          </p:nvSpPr>
          <p:spPr>
            <a:xfrm>
              <a:off x="7112000" y="4577586"/>
              <a:ext cx="541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future(t)</a:t>
              </a:r>
            </a:p>
          </p:txBody>
        </p:sp>
        <p:cxnSp>
          <p:nvCxnSpPr>
            <p:cNvPr id="33" name="Shape 21"/>
            <p:cNvCxnSpPr>
              <a:stCxn id="31" idx="3"/>
              <a:endCxn id="32" idx="1"/>
            </p:cNvCxnSpPr>
            <p:nvPr/>
          </p:nvCxnSpPr>
          <p:spPr bwMode="auto">
            <a:xfrm flipV="1">
              <a:off x="6045200" y="4900752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>
          <a:xfrm>
            <a:off x="558800" y="53851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State[S, 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21400" y="5568186"/>
            <a:ext cx="6477000" cy="646331"/>
            <a:chOff x="6121400" y="5568186"/>
            <a:chExt cx="6477000" cy="646331"/>
          </a:xfrm>
        </p:grpSpPr>
        <p:sp>
          <p:nvSpPr>
            <p:cNvPr id="35" name="Rectangle 34"/>
            <p:cNvSpPr/>
            <p:nvPr/>
          </p:nvSpPr>
          <p:spPr>
            <a:xfrm>
              <a:off x="7188200" y="5568186"/>
              <a:ext cx="541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state(s =&gt; (s, t))</a:t>
              </a:r>
              <a:endParaRPr lang="en-AU" sz="2000" b="1" dirty="0" smtClean="0">
                <a:solidFill>
                  <a:srgbClr val="007DDA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7" name="Shape 21"/>
            <p:cNvCxnSpPr>
              <a:stCxn id="34" idx="3"/>
              <a:endCxn id="35" idx="1"/>
            </p:cNvCxnSpPr>
            <p:nvPr/>
          </p:nvCxnSpPr>
          <p:spPr bwMode="auto">
            <a:xfrm flipV="1">
              <a:off x="6121400" y="5891352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>
          <a:xfrm>
            <a:off x="558800" y="62995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IO[T]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121400" y="6482586"/>
            <a:ext cx="6477000" cy="646331"/>
            <a:chOff x="6121400" y="6482586"/>
            <a:chExt cx="6477000" cy="646331"/>
          </a:xfrm>
        </p:grpSpPr>
        <p:sp>
          <p:nvSpPr>
            <p:cNvPr id="39" name="Rectangle 38"/>
            <p:cNvSpPr/>
            <p:nvPr/>
          </p:nvSpPr>
          <p:spPr>
            <a:xfrm>
              <a:off x="7188200" y="6482586"/>
              <a:ext cx="541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IO(t)</a:t>
              </a:r>
            </a:p>
          </p:txBody>
        </p:sp>
        <p:cxnSp>
          <p:nvCxnSpPr>
            <p:cNvPr id="40" name="Shape 21"/>
            <p:cNvCxnSpPr>
              <a:stCxn id="38" idx="3"/>
              <a:endCxn id="39" idx="1"/>
            </p:cNvCxnSpPr>
            <p:nvPr/>
          </p:nvCxnSpPr>
          <p:spPr bwMode="auto">
            <a:xfrm flipV="1">
              <a:off x="6121400" y="6805752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`collect`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400" y="16764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Accumulate and map</a:t>
            </a:r>
            <a:endParaRPr lang="en-AU" dirty="0"/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406400" y="2590800"/>
            <a:ext cx="12268200" cy="31085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collect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Applicative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0"/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r>
              <a:rPr lang="en-US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Applicative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Unit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g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&lt;*&gt;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f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0200" y="6019800"/>
            <a:ext cx="12115800" cy="2362200"/>
            <a:chOff x="330200" y="6019800"/>
            <a:chExt cx="12115800" cy="2362200"/>
          </a:xfrm>
        </p:grpSpPr>
        <p:sp>
          <p:nvSpPr>
            <p:cNvPr id="4098" name="Rectangle 2"/>
            <p:cNvSpPr>
              <a:spLocks noChangeArrowheads="1"/>
            </p:cNvSpPr>
            <p:nvPr/>
          </p:nvSpPr>
          <p:spPr bwMode="auto">
            <a:xfrm>
              <a:off x="406400" y="6095999"/>
              <a:ext cx="11354390" cy="22467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val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count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i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: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=&gt;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state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: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=&gt;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+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1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()))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val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map  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i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: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=&gt;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i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.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toString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tree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.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collect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map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apply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0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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2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Bin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8800"/>
                  </a:solidFill>
                  <a:effectLst/>
                  <a:latin typeface="Courier New" pitchFamily="49" charset="0"/>
                  <a:cs typeface="Courier New" pitchFamily="49" charset="0"/>
                </a:rPr>
                <a:t>"1"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8800"/>
                  </a:solidFill>
                  <a:effectLst/>
                  <a:latin typeface="Courier New" pitchFamily="49" charset="0"/>
                  <a:cs typeface="Courier New" pitchFamily="49" charset="0"/>
                </a:rPr>
                <a:t>"2"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)))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30200" y="6019800"/>
              <a:ext cx="12115800" cy="23622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`disperse`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400" y="16002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Label and map</a:t>
            </a:r>
            <a:endParaRPr lang="en-AU" dirty="0"/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406400" y="2590800"/>
            <a:ext cx="12268200" cy="9541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disperse(F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Applicative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B, C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0"/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 =&gt; C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0200" y="4038600"/>
            <a:ext cx="12420600" cy="4343400"/>
            <a:chOff x="330200" y="4038600"/>
            <a:chExt cx="12420600" cy="4343400"/>
          </a:xfrm>
        </p:grpSpPr>
        <p:sp>
          <p:nvSpPr>
            <p:cNvPr id="129025" name="Rectangle 1"/>
            <p:cNvSpPr>
              <a:spLocks noChangeArrowheads="1"/>
            </p:cNvSpPr>
            <p:nvPr/>
          </p:nvSpPr>
          <p:spPr bwMode="auto">
            <a:xfrm>
              <a:off x="426305" y="4191000"/>
              <a:ext cx="12324495" cy="3970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val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tree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Bin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1.1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Bin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2.2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3.3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)))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val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label</a:t>
              </a:r>
              <a:r>
                <a:rPr kumimoji="0" lang="en-US" sz="28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modify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: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=&gt;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+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1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val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name</a:t>
              </a:r>
              <a:r>
                <a:rPr kumimoji="0" lang="en-US" sz="28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p1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: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=&gt;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p2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: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=&gt;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p1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+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8800"/>
                  </a:solidFill>
                  <a:effectLst/>
                  <a:latin typeface="Courier New" pitchFamily="49" charset="0"/>
                  <a:cs typeface="Courier New" pitchFamily="49" charset="0"/>
                </a:rPr>
                <a:t>" node is "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+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p2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222222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tree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.</a:t>
              </a:r>
              <a:r>
                <a:rPr kumimoji="0" lang="en-US" sz="2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disperse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label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name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apply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6666"/>
                  </a:solidFill>
                  <a:effectLst/>
                  <a:latin typeface="Courier New" pitchFamily="49" charset="0"/>
                  <a:cs typeface="Courier New" pitchFamily="49" charset="0"/>
                </a:rPr>
                <a:t>0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_2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è"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 Bin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8800"/>
                  </a:solidFill>
                  <a:effectLst/>
                  <a:latin typeface="Courier New" pitchFamily="49" charset="0"/>
                  <a:cs typeface="Courier New" pitchFamily="49" charset="0"/>
                </a:rPr>
                <a:t>"1.1 node is 1"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2800" b="1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Bin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8800"/>
                  </a:solidFill>
                  <a:effectLst/>
                  <a:latin typeface="Courier New" pitchFamily="49" charset="0"/>
                  <a:cs typeface="Courier New" pitchFamily="49" charset="0"/>
                </a:rPr>
                <a:t>"2.2 node is 2"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urier New" pitchFamily="49" charset="0"/>
                  <a:cs typeface="Courier New" pitchFamily="49" charset="0"/>
                </a:rPr>
                <a:t>Leaf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8800"/>
                  </a:solidFill>
                  <a:effectLst/>
                  <a:latin typeface="Courier New" pitchFamily="49" charset="0"/>
                  <a:cs typeface="Courier New" pitchFamily="49" charset="0"/>
                </a:rPr>
                <a:t>"3.3 node is 3"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urier New" pitchFamily="49" charset="0"/>
                  <a:cs typeface="Courier New" pitchFamily="49" charset="0"/>
                </a:rPr>
                <a:t>)))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30200" y="4038600"/>
              <a:ext cx="12420600" cy="4343400"/>
            </a:xfrm>
            <a:prstGeom prst="roundRect">
              <a:avLst>
                <a:gd name="adj" fmla="val 5898"/>
              </a:avLst>
            </a:prstGeom>
            <a:noFill/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426305" y="4657903"/>
            <a:ext cx="12324495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crosses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modify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AU" sz="32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"x</a:t>
            </a:r>
            <a:r>
              <a:rPr lang="en-AU" sz="32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map    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3200" b="1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en-AU" sz="3200" b="1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measure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crosses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map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>
              <a:buFont typeface="Wingdings" pitchFamily="2" charset="2"/>
              <a:buChar char="è"/>
            </a:pPr>
            <a:r>
              <a:rPr lang="en-AU" sz="3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AU" sz="32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"xxx"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"1"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"2"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</a:p>
          <a:p>
            <a:pPr lvl="0"/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                   Leaf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"3"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))))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EIP `measure</a:t>
            </a:r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406400" y="2529245"/>
            <a:ext cx="1226820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measure[F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Applicative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0"/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g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=&gt; F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0200" y="4495800"/>
            <a:ext cx="12420600" cy="3581400"/>
          </a:xfrm>
          <a:prstGeom prst="roundRect">
            <a:avLst>
              <a:gd name="adj" fmla="val 5898"/>
            </a:avLst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6002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Map and  count </a:t>
            </a:r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5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Traversals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5000" y="2667000"/>
          <a:ext cx="11658600" cy="4419603"/>
        </p:xfrm>
        <a:graphic>
          <a:graphicData uri="http://schemas.openxmlformats.org/drawingml/2006/table">
            <a:tbl>
              <a:tblPr/>
              <a:tblGrid>
                <a:gridCol w="2331720"/>
                <a:gridCol w="2331720"/>
                <a:gridCol w="2331720"/>
                <a:gridCol w="2331720"/>
                <a:gridCol w="2331720"/>
              </a:tblGrid>
              <a:tr h="130566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function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map element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create state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mapped depend on state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state depend on element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4849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 collect</a:t>
                      </a:r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849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 disperse</a:t>
                      </a:r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849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 measure</a:t>
                      </a:r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849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 traverse</a:t>
                      </a:r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849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 reduce</a:t>
                      </a:r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849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AU" sz="2400" dirty="0" err="1" smtClean="0">
                          <a:solidFill>
                            <a:srgbClr val="000000"/>
                          </a:solidFill>
                        </a:rPr>
                        <a:t>reduceConst</a:t>
                      </a:r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849"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rgbClr val="000000"/>
                          </a:solidFill>
                        </a:rPr>
                        <a:t> map</a:t>
                      </a:r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X</a:t>
                      </a:r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marL="28575" marR="28575" marT="9525" marB="95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1073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Quizz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406400" y="2475636"/>
            <a:ext cx="1226820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findMatches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divs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6400" y="3771036"/>
            <a:ext cx="1226820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findMatches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(2, 3, 4),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(1, 6, 7, 8, 9)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((2, 6), (3, 9), (4, 8))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2794" y="5308937"/>
            <a:ext cx="37064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With </a:t>
            </a:r>
            <a:r>
              <a:rPr lang="en-US" sz="60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Traverse</a:t>
            </a:r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?</a:t>
            </a:r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Quizz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558800" y="1783378"/>
            <a:ext cx="12268200" cy="65556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2800" b="1" dirty="0" smtClean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findMatches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divs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AU" sz="28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28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AU" sz="28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28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]) = {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2800" b="1" dirty="0" smtClean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S(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matches: 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)] = 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)]()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0"/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remaining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2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2800" b="1" dirty="0" err="1" smtClean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initialState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S(remaining =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2800" b="1" dirty="0" smtClean="0">
                <a:solidFill>
                  <a:srgbClr val="00008B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find(div: </a:t>
            </a:r>
            <a:r>
              <a:rPr lang="en-AU" sz="28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modify { (s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: S) =&gt; 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s.remaining.find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(_ % div == </a:t>
            </a:r>
            <a:r>
              <a:rPr lang="en-AU" sz="28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).map { (n: </a:t>
            </a:r>
            <a:r>
              <a:rPr lang="en-AU" sz="28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 =&gt; 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      S(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s.matches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:+ div -&gt; n,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s.remaining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- n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    }.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getOrElse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divs.traverse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(find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).exec(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initialState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).matches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63969" y="5715000"/>
            <a:ext cx="8809894" cy="439615"/>
          </a:xfrm>
          <a:prstGeom prst="roundRect">
            <a:avLst>
              <a:gd name="adj" fmla="val 5898"/>
            </a:avLst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Composition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406400" y="1981200"/>
            <a:ext cx="12268200" cy="35394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3200" b="1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new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ListBuffer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endParaRPr lang="en-AU" sz="3200" b="1" dirty="0" smtClean="0">
              <a:solidFill>
                <a:srgbClr val="000088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currentSize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AU" sz="3200" b="1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total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currentSize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AU" sz="3200" b="1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562987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F1  (map) then F2 (sum)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473200" y="662047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F2 [F1[_]] =&gt; Applicative?</a:t>
            </a:r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`assemble`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406400" y="2529245"/>
            <a:ext cx="1226820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assemble[F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Applicative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]: </a:t>
            </a:r>
          </a:p>
          <a:p>
            <a:pPr lvl="0"/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g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List[A]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600" y="15240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Shape + content =&gt; assembled</a:t>
            </a:r>
            <a:endParaRPr lang="en-AU" dirty="0"/>
          </a:p>
        </p:txBody>
      </p:sp>
      <p:sp>
        <p:nvSpPr>
          <p:cNvPr id="137217" name="Rectangle 1"/>
          <p:cNvSpPr>
            <a:spLocks noChangeArrowheads="1"/>
          </p:cNvSpPr>
          <p:nvPr/>
        </p:nvSpPr>
        <p:spPr bwMode="auto">
          <a:xfrm>
            <a:off x="482600" y="3962400"/>
            <a:ext cx="11569193" cy="440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shape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BinaryTree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Leaf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(()),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Leaf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(()))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shape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assemble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è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Leaf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Leaf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))))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shape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assemble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è"/>
              <a:tabLst/>
            </a:pPr>
            <a:r>
              <a:rPr lang="en-US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Leaf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Leaf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))))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shape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assemble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è"/>
              <a:tabLst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406400" y="1642170"/>
            <a:ext cx="12324495" cy="35394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takeHead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state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s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  s match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AU" sz="32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`assemble`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0200" y="5629870"/>
            <a:ext cx="12192000" cy="923330"/>
            <a:chOff x="330200" y="5629870"/>
            <a:chExt cx="12192000" cy="923330"/>
          </a:xfrm>
        </p:grpSpPr>
        <p:sp>
          <p:nvSpPr>
            <p:cNvPr id="9" name="Rectangle 8"/>
            <p:cNvSpPr/>
            <p:nvPr/>
          </p:nvSpPr>
          <p:spPr>
            <a:xfrm>
              <a:off x="330200" y="5629870"/>
              <a:ext cx="4876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F1: Option[_]</a:t>
              </a:r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2400" y="5768370"/>
              <a:ext cx="6019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An element to insert </a:t>
              </a:r>
            </a:p>
          </p:txBody>
        </p:sp>
        <p:cxnSp>
          <p:nvCxnSpPr>
            <p:cNvPr id="14" name="Shape 22"/>
            <p:cNvCxnSpPr>
              <a:stCxn id="13" idx="1"/>
              <a:endCxn id="9" idx="3"/>
            </p:cNvCxnSpPr>
            <p:nvPr/>
          </p:nvCxnSpPr>
          <p:spPr bwMode="auto">
            <a:xfrm rot="10800000">
              <a:off x="5207000" y="6091536"/>
              <a:ext cx="1295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54000" y="6544270"/>
            <a:ext cx="12268200" cy="923330"/>
            <a:chOff x="254000" y="6544270"/>
            <a:chExt cx="12268200" cy="923330"/>
          </a:xfrm>
        </p:grpSpPr>
        <p:sp>
          <p:nvSpPr>
            <p:cNvPr id="10" name="Rectangle 9"/>
            <p:cNvSpPr/>
            <p:nvPr/>
          </p:nvSpPr>
          <p:spPr>
            <a:xfrm>
              <a:off x="254000" y="6544270"/>
              <a:ext cx="4953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F2 :State[List[A], _]</a:t>
              </a:r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02400" y="6682770"/>
              <a:ext cx="6019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the rest of the list</a:t>
              </a:r>
            </a:p>
          </p:txBody>
        </p:sp>
        <p:cxnSp>
          <p:nvCxnSpPr>
            <p:cNvPr id="16" name="Shape 22"/>
            <p:cNvCxnSpPr>
              <a:stCxn id="15" idx="1"/>
              <a:endCxn id="10" idx="3"/>
            </p:cNvCxnSpPr>
            <p:nvPr/>
          </p:nvCxnSpPr>
          <p:spPr bwMode="auto">
            <a:xfrm rot="10800000">
              <a:off x="5207000" y="7005936"/>
              <a:ext cx="12954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177800" y="7458670"/>
            <a:ext cx="12674600" cy="923330"/>
            <a:chOff x="177800" y="7458670"/>
            <a:chExt cx="12674600" cy="923330"/>
          </a:xfrm>
        </p:grpSpPr>
        <p:sp>
          <p:nvSpPr>
            <p:cNvPr id="11" name="Rectangle 10"/>
            <p:cNvSpPr/>
            <p:nvPr/>
          </p:nvSpPr>
          <p:spPr>
            <a:xfrm>
              <a:off x="177800" y="7458670"/>
              <a:ext cx="7162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5400" i="1" dirty="0" smtClean="0">
                  <a:solidFill>
                    <a:srgbClr val="F8CB28"/>
                  </a:solidFill>
                  <a:latin typeface="Agency FB" pitchFamily="34" charset="0"/>
                  <a:cs typeface="Calibri" pitchFamily="34" charset="0"/>
                </a:rPr>
                <a:t>F2 [F1]: State[List[A], Option[_]]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712200" y="7597170"/>
              <a:ext cx="414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An applicative</a:t>
              </a:r>
            </a:p>
          </p:txBody>
        </p:sp>
        <p:cxnSp>
          <p:nvCxnSpPr>
            <p:cNvPr id="18" name="Shape 22"/>
            <p:cNvCxnSpPr/>
            <p:nvPr/>
          </p:nvCxnSpPr>
          <p:spPr bwMode="auto">
            <a:xfrm rot="10800000">
              <a:off x="7340600" y="7920335"/>
              <a:ext cx="1371600" cy="1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`assemble`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6400" y="1905000"/>
            <a:ext cx="12268200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assemble[F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Applicative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0"/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],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List[A]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0"/>
            <a:endParaRPr lang="en-US" sz="3200" b="1" dirty="0" smtClean="0">
              <a:solidFill>
                <a:srgbClr val="6666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traverse(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takeHead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).apply(list)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Pointed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3400" y="2630269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[T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].point(t) 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6400" y="3830598"/>
            <a:ext cx="6591301" cy="2113002"/>
            <a:chOff x="406400" y="3830598"/>
            <a:chExt cx="6591301" cy="2113002"/>
          </a:xfrm>
        </p:grpSpPr>
        <p:sp>
          <p:nvSpPr>
            <p:cNvPr id="18" name="Rectangle 17"/>
            <p:cNvSpPr/>
            <p:nvPr/>
          </p:nvSpPr>
          <p:spPr>
            <a:xfrm>
              <a:off x="406400" y="5297269"/>
              <a:ext cx="4572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Compute a value</a:t>
              </a:r>
            </a:p>
          </p:txBody>
        </p:sp>
        <p:cxnSp>
          <p:nvCxnSpPr>
            <p:cNvPr id="23" name="Shape 22"/>
            <p:cNvCxnSpPr>
              <a:stCxn id="18" idx="0"/>
              <a:endCxn id="13" idx="2"/>
            </p:cNvCxnSpPr>
            <p:nvPr/>
          </p:nvCxnSpPr>
          <p:spPr bwMode="auto">
            <a:xfrm rot="5400000" flipH="1" flipV="1">
              <a:off x="4111715" y="2411284"/>
              <a:ext cx="1466671" cy="4305300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63600" y="304800"/>
            <a:ext cx="1165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Monadic composition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406400" y="2681645"/>
            <a:ext cx="12268200" cy="21852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val f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M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n-NO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val g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M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n-NO" sz="3200" b="1" dirty="0" smtClean="0">
                <a:latin typeface="Courier New" pitchFamily="49" charset="0"/>
                <a:cs typeface="Courier New" pitchFamily="49" charset="0"/>
              </a:rPr>
            </a:br>
            <a:endParaRPr lang="nn-NO" sz="3200" b="1" dirty="0" smtClean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val h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M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AU" sz="4000" dirty="0" smtClean="0">
                <a:solidFill>
                  <a:srgbClr val="A27016"/>
                </a:solidFill>
              </a:rPr>
              <a:t>•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3200" b="1" dirty="0" smtClean="0">
                <a:latin typeface="Courier New" pitchFamily="49" charset="0"/>
                <a:cs typeface="Courier New" pitchFamily="49" charset="0"/>
              </a:rPr>
              <a:t>g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600" y="16002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M : Monad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35000" y="570607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Fusion?</a:t>
            </a:r>
            <a:endParaRPr lang="en-AU" dirty="0"/>
          </a:p>
        </p:txBody>
      </p:sp>
      <p:sp>
        <p:nvSpPr>
          <p:cNvPr id="143361" name="Rectangle 1"/>
          <p:cNvSpPr>
            <a:spLocks noChangeArrowheads="1"/>
          </p:cNvSpPr>
          <p:nvPr/>
        </p:nvSpPr>
        <p:spPr bwMode="auto">
          <a:xfrm>
            <a:off x="406400" y="6858000"/>
            <a:ext cx="1173480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traverse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dirty="0" smtClean="0">
                <a:solidFill>
                  <a:srgbClr val="A27016"/>
                </a:solidFill>
              </a:rPr>
              <a:t>•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traverse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traverse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 </a:t>
            </a:r>
            <a:r>
              <a:rPr lang="en-AU" sz="3200" dirty="0" smtClean="0">
                <a:solidFill>
                  <a:srgbClr val="A27016"/>
                </a:solidFill>
              </a:rPr>
              <a:t>•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33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63600" y="304800"/>
            <a:ext cx="1165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Monadic composition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635000" y="2706231"/>
            <a:ext cx="3886200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x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mx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: M[X])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y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AU" sz="28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my: M[Y])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y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600" y="16002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Yes if the Monad is commutative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0200" y="5172670"/>
            <a:ext cx="929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State is *not* commutative</a:t>
            </a:r>
            <a:endParaRPr lang="en-A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31200" y="2706231"/>
            <a:ext cx="3886200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yx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y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AU" sz="28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my: M[Y])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x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mx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: M[X])</a:t>
            </a:r>
            <a:br>
              <a:rPr lang="en-AU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y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207000" y="3352800"/>
            <a:ext cx="2209800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yx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82600" y="6141422"/>
            <a:ext cx="1135380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val mx 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state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32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32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82600" y="6674822"/>
            <a:ext cx="1135380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val my 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state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32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32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3200" b="1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5409" name="Rectangle 1"/>
          <p:cNvSpPr>
            <a:spLocks noChangeArrowheads="1"/>
          </p:cNvSpPr>
          <p:nvPr/>
        </p:nvSpPr>
        <p:spPr bwMode="auto">
          <a:xfrm>
            <a:off x="551736" y="7380982"/>
            <a:ext cx="6849952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xy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yx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3" grpId="0" animBg="1"/>
      <p:bldP spid="11" grpId="0"/>
      <p:bldP spid="10" grpId="0" animBg="1"/>
      <p:bldP spid="13" grpId="0" animBg="1"/>
      <p:bldP spid="14" grpId="0" animBg="1"/>
      <p:bldP spid="17" grpId="0" animBg="1"/>
      <p:bldP spid="14540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63600" y="304800"/>
            <a:ext cx="1165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54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Applicative composition </a:t>
            </a:r>
            <a:r>
              <a:rPr lang="en-AU" sz="54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vs</a:t>
            </a:r>
            <a:endParaRPr lang="en-AU" sz="5400" b="1" dirty="0" smtClean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AU" sz="54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Monadic composition</a:t>
            </a:r>
            <a:endParaRPr lang="en-AU" sz="54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600" y="234815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Not commutative functions =&gt; fusion</a:t>
            </a:r>
            <a:endParaRPr lang="en-AU" dirty="0"/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558800" y="3980021"/>
            <a:ext cx="10591800" cy="36073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times2 </a:t>
            </a:r>
            <a:r>
              <a:rPr lang="en-AU" sz="3200" dirty="0" smtClean="0"/>
              <a:t>⊙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</a:p>
          <a:p>
            <a:pPr eaLnBrk="0" hangingPunct="0"/>
            <a:r>
              <a:rPr lang="en-US" sz="32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AU" sz="3200" b="1" dirty="0" smtClean="0">
                <a:solidFill>
                  <a:srgbClr val="660066"/>
                </a:solidFill>
                <a:latin typeface="Courier New"/>
              </a:rPr>
              <a:t>State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[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Int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,</a:t>
            </a:r>
            <a:r>
              <a:rPr lang="en-AU" sz="3200" b="1" dirty="0" smtClean="0">
                <a:latin typeface="Courier New"/>
              </a:rPr>
              <a:t> </a:t>
            </a:r>
            <a:r>
              <a:rPr lang="en-AU" sz="3200" b="1" dirty="0" smtClean="0">
                <a:solidFill>
                  <a:srgbClr val="660066"/>
                </a:solidFill>
                <a:latin typeface="Courier New"/>
              </a:rPr>
              <a:t>State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[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Int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,</a:t>
            </a:r>
            <a:r>
              <a:rPr lang="en-AU" sz="3200" b="1" dirty="0" smtClean="0">
                <a:latin typeface="Courier New"/>
              </a:rPr>
              <a:t> 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Seq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[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Int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]]]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66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dirty="0" smtClean="0"/>
              <a:t>⊙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</a:p>
          <a:p>
            <a:pPr eaLnBrk="0" hangingPunct="0"/>
            <a:r>
              <a:rPr lang="en-US" sz="32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AU" sz="3200" b="1" dirty="0" smtClean="0">
                <a:solidFill>
                  <a:srgbClr val="660066"/>
                </a:solidFill>
                <a:latin typeface="Courier New"/>
              </a:rPr>
              <a:t>State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[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Int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,</a:t>
            </a:r>
            <a:r>
              <a:rPr lang="en-AU" sz="3200" b="1" dirty="0" smtClean="0">
                <a:latin typeface="Courier New"/>
              </a:rPr>
              <a:t> 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Seq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[</a:t>
            </a:r>
            <a:r>
              <a:rPr lang="en-AU" sz="3200" b="1" dirty="0" smtClean="0">
                <a:solidFill>
                  <a:srgbClr val="660066"/>
                </a:solidFill>
                <a:latin typeface="Courier New"/>
              </a:rPr>
              <a:t>State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[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Int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,</a:t>
            </a:r>
            <a:r>
              <a:rPr lang="en-AU" sz="3200" b="1" dirty="0" smtClean="0">
                <a:latin typeface="Courier New"/>
              </a:rPr>
              <a:t> </a:t>
            </a:r>
            <a:r>
              <a:rPr lang="en-AU" sz="3200" b="1" dirty="0" err="1" smtClean="0">
                <a:solidFill>
                  <a:srgbClr val="660066"/>
                </a:solidFill>
                <a:latin typeface="Courier New"/>
              </a:rPr>
              <a:t>Int</a:t>
            </a:r>
            <a:r>
              <a:rPr lang="en-AU" sz="3200" b="1" dirty="0" smtClean="0">
                <a:solidFill>
                  <a:srgbClr val="666600"/>
                </a:solidFill>
                <a:latin typeface="Courier New"/>
              </a:rPr>
              <a:t>]]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63600" y="304800"/>
            <a:ext cx="1165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Monadic </a:t>
            </a:r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composition:</a:t>
            </a:r>
          </a:p>
          <a:p>
            <a:pPr algn="ctr"/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conjecture</a:t>
            </a:r>
            <a:endParaRPr lang="en-AU" sz="6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600" y="2590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Commutative functions</a:t>
            </a:r>
            <a:endParaRPr lang="en-AU" dirty="0"/>
          </a:p>
        </p:txBody>
      </p:sp>
      <p:sp>
        <p:nvSpPr>
          <p:cNvPr id="147457" name="Rectangle 1"/>
          <p:cNvSpPr>
            <a:spLocks noChangeArrowheads="1"/>
          </p:cNvSpPr>
          <p:nvPr/>
        </p:nvSpPr>
        <p:spPr bwMode="auto">
          <a:xfrm>
            <a:off x="254000" y="3652897"/>
            <a:ext cx="12527788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plus1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state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plus2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state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times2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state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4000" y="5786497"/>
            <a:ext cx="9318577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plus1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and plus2 are commutative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 and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times2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 are not commutative: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82600" y="2321846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Commutative functions =&gt; fusion</a:t>
            </a:r>
            <a:endParaRPr lang="en-AU" dirty="0"/>
          </a:p>
        </p:txBody>
      </p:sp>
      <p:sp>
        <p:nvSpPr>
          <p:cNvPr id="149505" name="Rectangle 1"/>
          <p:cNvSpPr>
            <a:spLocks noChangeArrowheads="1"/>
          </p:cNvSpPr>
          <p:nvPr/>
        </p:nvSpPr>
        <p:spPr bwMode="auto">
          <a:xfrm>
            <a:off x="330200" y="3541046"/>
            <a:ext cx="12674600" cy="1945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9350" rIns="0" bIns="7935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∎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plus1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∎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0" hangingPunct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600" y="562987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i="1" dirty="0" smtClean="0">
                <a:solidFill>
                  <a:srgbClr val="F8CB28"/>
                </a:solidFill>
                <a:latin typeface="Agency FB" pitchFamily="34" charset="0"/>
                <a:cs typeface="Calibri" pitchFamily="34" charset="0"/>
              </a:rPr>
              <a:t>Not commutative functions =&gt; no fusion</a:t>
            </a:r>
            <a:endParaRPr lang="en-AU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0200" y="6589046"/>
            <a:ext cx="12674600" cy="19453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9350" rIns="0" bIns="7935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times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∎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plus1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22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hangingPunct="0"/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times2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∎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0" hangingPunct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traverse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32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3600" y="304800"/>
            <a:ext cx="1165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Monadic </a:t>
            </a:r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composition:</a:t>
            </a:r>
          </a:p>
          <a:p>
            <a:pPr algn="ctr"/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conjecture</a:t>
            </a:r>
            <a:endParaRPr lang="en-AU" sz="6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60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Use computations?</a:t>
            </a:r>
            <a:endParaRPr lang="en-AU" sz="60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600" y="2338754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Option[T]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12000" y="2521803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Some(2)</a:t>
            </a:r>
          </a:p>
        </p:txBody>
      </p:sp>
      <p:cxnSp>
        <p:nvCxnSpPr>
          <p:cNvPr id="22" name="Shape 21"/>
          <p:cNvCxnSpPr>
            <a:stCxn id="13" idx="3"/>
            <a:endCxn id="20" idx="1"/>
          </p:cNvCxnSpPr>
          <p:nvPr/>
        </p:nvCxnSpPr>
        <p:spPr bwMode="auto">
          <a:xfrm flipV="1">
            <a:off x="6045200" y="2844969"/>
            <a:ext cx="10668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82600" y="3382108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List[T]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12000" y="3565157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List(1, 2)</a:t>
            </a:r>
          </a:p>
        </p:txBody>
      </p:sp>
      <p:cxnSp>
        <p:nvCxnSpPr>
          <p:cNvPr id="26" name="Shape 21"/>
          <p:cNvCxnSpPr>
            <a:stCxn id="24" idx="3"/>
            <a:endCxn id="25" idx="1"/>
          </p:cNvCxnSpPr>
          <p:nvPr/>
        </p:nvCxnSpPr>
        <p:spPr bwMode="auto">
          <a:xfrm flipV="1">
            <a:off x="6045200" y="3888323"/>
            <a:ext cx="10668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482600" y="43945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Future[T]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12000" y="4577586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future(calculate)</a:t>
            </a:r>
          </a:p>
        </p:txBody>
      </p:sp>
      <p:cxnSp>
        <p:nvCxnSpPr>
          <p:cNvPr id="33" name="Shape 21"/>
          <p:cNvCxnSpPr>
            <a:stCxn id="31" idx="3"/>
            <a:endCxn id="32" idx="1"/>
          </p:cNvCxnSpPr>
          <p:nvPr/>
        </p:nvCxnSpPr>
        <p:spPr bwMode="auto">
          <a:xfrm flipV="1">
            <a:off x="6045200" y="4900752"/>
            <a:ext cx="10668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58800" y="53851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State[S, 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88200" y="5568186"/>
            <a:ext cx="581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state(s =&gt; (s, s+1))</a:t>
            </a:r>
            <a:endParaRPr lang="en-AU" sz="2000" b="1" dirty="0" smtClean="0">
              <a:solidFill>
                <a:srgbClr val="007DDA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Shape 21"/>
          <p:cNvCxnSpPr>
            <a:stCxn id="34" idx="3"/>
            <a:endCxn id="35" idx="1"/>
          </p:cNvCxnSpPr>
          <p:nvPr/>
        </p:nvCxnSpPr>
        <p:spPr bwMode="auto">
          <a:xfrm flipV="1">
            <a:off x="6121400" y="5891352"/>
            <a:ext cx="10668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558800" y="62995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IO[T]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88200" y="6482586"/>
            <a:ext cx="581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IO(</a:t>
            </a:r>
            <a:r>
              <a:rPr lang="en-AU" sz="3600" b="1" dirty="0" err="1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AU" sz="36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(“hello”))</a:t>
            </a:r>
          </a:p>
        </p:txBody>
      </p:sp>
      <p:cxnSp>
        <p:nvCxnSpPr>
          <p:cNvPr id="40" name="Shape 21"/>
          <p:cNvCxnSpPr>
            <a:stCxn id="38" idx="3"/>
            <a:endCxn id="39" idx="1"/>
          </p:cNvCxnSpPr>
          <p:nvPr/>
        </p:nvCxnSpPr>
        <p:spPr bwMode="auto">
          <a:xfrm flipV="1">
            <a:off x="6121400" y="6805752"/>
            <a:ext cx="1066800" cy="1617"/>
          </a:xfrm>
          <a:prstGeom prst="bentConnector3">
            <a:avLst>
              <a:gd name="adj1" fmla="val 5000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cmpd="sng" algn="ctr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Functor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83000" y="2630269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[T</a:t>
            </a:r>
            <a:r>
              <a:rPr lang="en-AU" sz="72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] map f</a:t>
            </a:r>
            <a:endParaRPr lang="en-AU" sz="72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636000" y="3230434"/>
            <a:ext cx="3962400" cy="2713166"/>
            <a:chOff x="8636000" y="3230434"/>
            <a:chExt cx="3962400" cy="2713166"/>
          </a:xfrm>
        </p:grpSpPr>
        <p:sp>
          <p:nvSpPr>
            <p:cNvPr id="18" name="Rectangle 17"/>
            <p:cNvSpPr/>
            <p:nvPr/>
          </p:nvSpPr>
          <p:spPr>
            <a:xfrm>
              <a:off x="8636000" y="5297269"/>
              <a:ext cx="3962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Use the value</a:t>
              </a:r>
            </a:p>
          </p:txBody>
        </p:sp>
        <p:cxnSp>
          <p:nvCxnSpPr>
            <p:cNvPr id="23" name="Shape 22"/>
            <p:cNvCxnSpPr>
              <a:stCxn id="18" idx="0"/>
              <a:endCxn id="13" idx="3"/>
            </p:cNvCxnSpPr>
            <p:nvPr/>
          </p:nvCxnSpPr>
          <p:spPr bwMode="auto">
            <a:xfrm rot="16200000" flipV="1">
              <a:off x="8974183" y="3654252"/>
              <a:ext cx="2066835" cy="1219200"/>
            </a:xfrm>
            <a:prstGeom prst="bentConnector2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6" name="AutoShape 4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1558" name="AutoShape 6" descr="data:image/jpg;base64,/9j/4AAQSkZJRgABAQAAAQABAAD/2wBDAAkGBwgHBgkIBwgKCgkLDRYPDQwMDRsUFRAWIB0iIiAdHx8kKDQsJCYxJx8fLT0tMTU3Ojo6Iys/RD84QzQ5Ojf/2wBDAQoKCg0MDRoPDxo3JR8lNzc3Nzc3Nzc3Nzc3Nzc3Nzc3Nzc3Nzc3Nzc3Nzc3Nzc3Nzc3Nzc3Nzc3Nzc3Nzc3Nzf/wAARCAChAKIDASIAAhEBAxEB/8QAHAABAAIDAQEBAAAAAAAAAAAAAAUGAwQHAQII/8QAQRAAAQMCBAIHBQQIBQUAAAAAAQIDEQAEBRIhMUFRBhMiYXGBkRQyobHwBxUjwTM0NUJSYrLRJHJz4fFDRHSSov/EABkBAAMBAQEAAAAAAAAAAAAAAAADBAIBBf/EACMRAAIDAAMAAgMAAwAAAAAAAAABAgMREiExMkEEIkITUXH/2gAMAwEAAhEDEQA/AOJ2zK7h9tloStxQSkExqak0dH7txYS240sEAynNGpIH7s7g/nUdZOhi6ZdUCQhYUYidPHT1qTusbBclhkLzgdaXxOdQMgxOkT8TQB79ythoqXdJQsWpeKFbhQVGum3xrXXhDzacy1IIUOxlV73ZSZ22hQ86+E4s8AkFtkhLJZMo95BMwdeHCvu6xRSjbpYzdWwz1aesgk6yTp5DyoAxLw9SQYeaJTn0BOuX3uFF4c6gBSloyZSc8KjSO6T7w1GlYxeuhQUMsjPw/i3raZxQhxanEBJUFGUCTmUQSTJ/lHGgD5Vg9wAogoUEkiRmgwYJkiI8eVYbi1RbBaHXfxhskJIHnIBr7ub4OKORlvJ+6VgqI1k8Y1MnjvvWC5uVPhAKUpSgQlKZgazxNAGCvDXteUAKUpQApSvYNAHlK+0NlSgOdfSmVJTJ5xXNO8WzFSvpSCCRyr5rpzBSlKAFKUoAUpSgD2lKUAK8r2lcA8Ne15Fe0AKUrfwXBsQxy/bssKtV3FwuYQngBuSdgO80AaBFepSVGAK6zh/2KYioJTfYpa27pAKkoSVhPMT61v3/ANkuH4UG1fezty5tl9nideYJrLmktGRgm/TlWEYHd4ndt29sytxa9glJNXxn7KblDCjeXbLC4mIzkeldB6LtWPR+0WxbWIU+5IW8pYzK8dNu6sGI3t0hZX1C+0YCoKkgeM0p2avR6gk8SOa4h0FuLNAWy4h1O/Z39Kr93ZKt19W6iAYKTwPfXU1vXEKaWUCNQJA+fGqf0iebQ6UvtDqyCFwNQde0PhS9bZRHwqrjLayUhM7jvJqMct1N6rECrDiWC4hhrFvcPWjzSX+02ViCUwCNNxx33qJDoWIOp4602LaFTjGf/SOIjhXlbjltCSuYjYHjWstQKQkJAjc8TTk9JJQcX2fFKUrpnD2lKVw4KUpQApSlAClKUAAJNdl+zDC8UtOjq7i2YNip9wld49Kc6ABlAHEA5jpxrnvQTB/vXpAwHUTaW5664Vmjsp1ieZ0HnXd8LuF4vdZ7pKm7NEAEjKFgcEjlpv4+NLsl9Dq4/wBMl8KtmrGy9ofdfuXFJCZcOVM8AO6qdj2PpcedXBQ2heVICiZUeG3ACKtfSHER93ElKUse9k1EiNM3IVznpaE9Wly3XJWntR3Az4caRPzB1S71mJrGgq5S22nq1Htry6ESfy5d3pYrO4t/ZEZnlJzEGZmAdd+PD41QsJOR9QJCitYkkbRqKs7UPWjcRoQZ4GJ08N6XmDpYSb9yFfhqbStKiAkLA1iZ0qNXh9q2+1drtcyUkLLKxKVRr/apIu57QOJSMwShaAokEEcdOMAfGK+nbsXtt1ylwUJTmSE8OY+v9+4Y5YVz7Sr77zw9TyRlcJACBw1EmuXEqQpBSjukDQ11Z7CBdFds6ciCOyVCQTxFV7EOiqm8wlGXKMqhoInlOtNhPFjBx3uJT+tSttKVbbwU1ovg59TNSd7Zex3H4spbVJQQnc8oNFezls5zkE6kJBPh9RTl14JsTkuyI1pWZSW8xykxOm1K3pPjMNKUoOClKUAKUpQApSlAHQPsjsG7zGLh67c/wtuwpTjZJhU6a8P+O6upjFFe1IfumksshGZlqIKhHZgcoGlc7+x162U7f21wtXVJbFw4lXuqgwB5lVbfSnpReYxfhvDbdbr4WUtIQgqWvWAQB9a1PZ6VVrYlh6RdLbZyUKGQOCVBYCoG/wA40PLWqq1jDF5cBltKsoSo9rtToTHwPqaj3egnS18IU5hqgpQ1C7hsEcdZOnhX250U6QWXVO3eFuNQodoOhYCYkk5SY0nv1NZcGu2Ni4/RqXXW2103coUMpdygfzToO4RHhUraYtkQ4kH3EEEAgCSZ3nx9arGMXS7fE1KdQpK06lKtClR1JPf9cBUdb3ikoWEjQ7xz+ia6oajrkvDomE4wAlpxJKHHlEJEgAbQIPfMeHfUvCy8480AtpSVggA9kndInhAHx3gVy1rEFpQ62okJCUga7GIJHx9a6P0Yv5wtJeXLjc5hy2J4wdSn1POuOOGfTLiKloaD7ZGUoCVJSIzGOyY3HL0qMOMwgJcc6xpY0JO4EifT61r7x25Whb3aSGigqSAJGeCQNvEcKrHXhQCisQoFU7RqQdPOfWjNR1dHz0hZQphK0uhKOsKk/wApOh+XfsKqy1EyJM8TNTuJvC5YyDLKACNNTwNQaEgmONMg+jE+z56pZ1AEHvFK2PZVHWR60rfIx/jI+lKVsmFKUoAUpSg6KUpQBaeg7102vFGbFSQ9c2S2gDMq1CoHI9k6nau3dB8DZwCyN/iCmGLy5AKitY/CTuEA1+ecBvl4fijFwgpGVUmUzpx+EjzrsuM4w1ZJaeZt2Lp99tKi/cNh0a8EgyEgDgKTZ1JMoq/aOF0vsWw4OILuMWKWhvNwjUA7b+H0a0nsYwy7U4lnFbZ0hICUtOiEjjtqSfLYbVym96bYipxQbVZNJB1CbNoR/wDNR11jH3ghKbti0Wsn30MJQrbmADOnOst6OjUv9lr6d4La37CnrVxLj41KiQDEbCTEfE1ydxCmHlNrkFJ41ZhcvsIhq4UE/wAC5PodxUFiKy4oqWkAzukzRU/o5dDFqMTa0hQW4JGbUfxDj+VW7BsV6hg9YnRbgJSkwNZmR8uWtUjU5QDNTdktTiWWwNQ4nNCZJABk+UGt2R1GKZa8J/G75TymllwrbEnMRMcj5jXyFR+JOMhpoMSlTRVOX3TJg/EVk9ncFupBJIyBeUAxodPgTWi7bPOtPKPViUjsHQ6CaxEbNYaDrqlRx1JkcRWFxuFdYNAayO9pCHBm7fPaRvr4/OsicpZU2VDMfdM0wSnpglPFSppWsSQSJVSjiHJmClKUwlFKUoOilKUAKUr1CFOLCEglSjAA40ASfR7CbnGMSYtLNrrHFq1kdlIG5PdXY7jDG0Yc3hzq1PLQQFLKRKtdTyjevn7P8Cb6OYSp11afb7hIU6UGSgHZPlOvf4VsY46lMOoJQtsSeWulR3T1ltMOimY30LRblbrJygAaLChB1J11nY8OWtVZtvq3QkSMslRj4Va8e6QrdQlm3zJRlEhR9fWq3dPIWkJCtB/zQpNobxzsxLclAMRO/jUZcKBOtbTi9NNKj3lSaZBCZyeGEe+ATAJEnuq19HrRt66BbWCgZ1kjaIIHqJ9aqROtWLodcpbvVNrUUocSElXACdyDvvTZroVU0p4Wexn2chzTMxllQj3fHuVPlUO6wRblLOZKlqWoCBrAAj0VUm1cG2aQsrJU2kpyrAgabRzkRWDIlq0W8qFOBl3L2f3SQARz/wB+cVPH0sl4VwJmw6nYoJWNSN4B/KtNzsqOsxqY7963LtpSbRp0DRSVCZ3E5j8xWo6UEjLoCB5U9Er9Pc87hNK8CTAmaUBpHUpSmEwpSlAClKUAKsfQnBjiuLIU4clux23HCDA10Hj/AL1XQJrp/Ru1bwjoqtwuKNy7DykJAJSCITMc96XbLjEdRDnIsFxifs5LacgPBXcJgfLSoPFccKRDi0mSARxPGTG0VEXl66t/KpJWtJIGXU9nuH1pVexK9K1lKjMntQZnzqSMXJnpSyC0lcTQ0tKnWlhaVK7JTw461BLeAOVQiKzWd/1ZyKV2FkaROWDv86l2ujlxd4c9dADI0mZ176ao8fRLfNaiuPPCOzrWqtZO9ZHAUKUk/umKxuJAgp2NPiiObZ8TWRhxTbgKTHA94rFQaGti9OgWqU4nhCLlYByE5khUGcw/ImtFy4LzjjRORt5sJQFEDL2kn68O6svQa+C3E4eTo6TIiSY4ek7chWPE7ZDGKFlxXYacyZiQQQomD9cxyFTZki5S5QI7rlPWXsqUkhBUEKj3pIAn0AqLaQHAUH94hIJ5k71LI/D9nX2FZglKkgkgDQz3GRNYFJQkOqUkZimEweOhBpqESWkYpTiVFJMEGDSpFKWlJClBQURJ7B3pXdM4QlKUrYgUpSgBSlKAMjP6QSYHOru7eNezNNWwUlpaesUCNcwEDx5+dUhhJW8hAEknars5ZpaZSnKkEolRicv1+dT3/Rd+GumyMdfXkcy6DJqZgxMRUA84VrOs67mpO5BKn0icqdB5d3lUUU5dSBJ51qpIL5Pw38CtTe4taW5kJdcCTG4HGu0MIYZw26ShA6pAKUpGwABn865l0PZUekOHNIY/EQ4SsAa5cpmTryrprqAu1dYZAUE5pB1MHf4wKTdJahtMcXZxTELZbanHFJIBcIjlWhPDhV56TWafYyqAk5hAnVR2JqmXTCmF5VfKnVWckJ/Iq4S1GsaV6a+acRsl+i9z7Njtk7tldGo3A471aukAXe2Avm0ko6xds4uJHZOhPfBSZ7yKo2Hu9TeNOZsuVQMxMVesAQnFsMxS1U4VHrEuge9uiJ5bx6Uqxd6U0PVhCJcL4ACQSoFJVvJBmfGPlzrDdIItULiWxAUQdyJB18IPnWfI3bXBW6HMix2o4EjQ/KvlLQ9jvbVBKiCFNkDTidu+B8K4maaNcXjqQEoukhI0AgaD0pUdk7/jStCtZp0pSmCBSlKAFKUoAneiFmLnFUOLQFts9tSTx5CrjjTwtmvwUy84Zyq121HkNK0Ohdq21YG6dSspUfdQNVnYeArYxVYz5XcqDlyuKBkJT/CCOJj41JY+U9PTphxgkiLbw6MNzXSkpU+qUSNzJHlxNVq9bDTriTOYKgDlVwF8z7QnrMyWW0zl8jAE8d6reMJb+9ngk9jMDMd01ut9mLkmi2/Z424rGnHURmbtUpAI93MNdOcA+tXrEHEspdDQCivs6CAT9fOqD9nz6Te4isjKotJQFZtRw0qw4zfFVutaSpHVlSYmJA0qe1fuyirHFMq+KXzlxlS2TkQcoCRxE8uVVbFFrcXCtAkADTuqXuFdTbqcEDtEp131I/tUXfkuNpdAIBMH8qdSuIn8l6RVfNZFgDhWOqjzmepMGau32e3gaubnMEnQLCI98hQ5eIHmapFT/Q+4Nri7K5UJB1Hdr6aVma/U3U8kiw9LGWmbpYQFALBPZ2nSB4wDUfapDCWlEFLpzoMQJGXs/GKs3SFhD1qkGEpdVnB2ykgbd06eVVFgqzhl85ig89fLjU0WWSXZ4/YHrnMiCU5jEAbT40rzJcjTrk/+xpWtOYVqlKVSeeKUr0CaDp5W3h1g9fXKG2kmJ7S+CRzJrZw/Clvo692UsAwVHQH+/lU+zDFqBajq2k/9TISV+g0+dLnZx6RTR+O5vX4TDmKMYTaptrVRS0AAAlXEd87/ACqrXd+bhStPwk6kEzKjzNY7y6DzylOr0GxKOWwrRfeGQQAFneOVKjHe2VzmorESdq446tbrq05WiXCCd1bARx1IqMxG5W+8XlklZ3JrD1pJ4QOFY3nFOe9G+wpsY4yadmxJ7odiK7O8IR2ysg5P4ok/XlVmxe6zWRXnCvxBBJB0IM+PDwqsYNhxQEOPj3ilQSePL5mp69ZbGFJT2VLDiR4DfzGlIm4ufRXTCSq1kNdhtdtABJbkHSNY5c96M2SnMOcGpyrSUiNFAiPKDx8edbiGi4LlaUBCXnCUpGsJ3Poa2rRDDdtbrWpY65tAWDsNzIO25HlTEJkt7KdcW6kRlnaCO+tNaSkwasuItIViSsiCEtyIUeIUdPHT4VAXKCFE95psWTWQxaa9SXR/N962wCgkFYBJMAA6H51G1u4Uvq7oLkgpBIg939prT8FQ+SOm3ik3+DFSVpGRUGB7ugjuGvxBqr+yOKWk5pWj3iJ2Gnwn0NTfR25DtmtLhlpTZToNB2lDviCRr31H37i2FfikuKCypOm3CDrsdO/QVHmM9D1HnVtr7ZbIKtYilC+zP6xHdEx50rpkolKUqs84V9cqUoD7LI7+wcM/yr/rNb9x+rp8B8qUqWz5Hq0fBFfufcX5/OtBW586UpsPCe/08G5r4O48aUpgh+F+Tux4N/0mpJ7/ALb/ACo/ppSoI/Nns/wiKY/RO+J/qRWN79mWn+Q0pVESSRpv/prv/wApPzXUDf8AvK8V/wBVKUyPpPb8SPrKx7w86UpjJV6XHop+zFf6i/kismKfr1v/AKP5UpUs/kegviQx3pSlB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20800" y="304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7200" b="1" dirty="0" smtClean="0">
                <a:solidFill>
                  <a:srgbClr val="0069B8"/>
                </a:solidFill>
                <a:latin typeface="Courier New" pitchFamily="49" charset="0"/>
                <a:cs typeface="Courier New" pitchFamily="49" charset="0"/>
              </a:rPr>
              <a:t>Functors map</a:t>
            </a:r>
            <a:endParaRPr lang="en-AU" sz="7200" b="1" dirty="0">
              <a:solidFill>
                <a:srgbClr val="0069B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600" y="2338754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Option[T]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45200" y="2521803"/>
            <a:ext cx="6553200" cy="646331"/>
            <a:chOff x="6045200" y="2521803"/>
            <a:chExt cx="6553200" cy="646331"/>
          </a:xfrm>
        </p:grpSpPr>
        <p:sp>
          <p:nvSpPr>
            <p:cNvPr id="20" name="Rectangle 19"/>
            <p:cNvSpPr/>
            <p:nvPr/>
          </p:nvSpPr>
          <p:spPr>
            <a:xfrm>
              <a:off x="7112000" y="2521803"/>
              <a:ext cx="5486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modify the value</a:t>
              </a:r>
            </a:p>
          </p:txBody>
        </p:sp>
        <p:cxnSp>
          <p:nvCxnSpPr>
            <p:cNvPr id="22" name="Shape 21"/>
            <p:cNvCxnSpPr>
              <a:stCxn id="13" idx="3"/>
              <a:endCxn id="20" idx="1"/>
            </p:cNvCxnSpPr>
            <p:nvPr/>
          </p:nvCxnSpPr>
          <p:spPr bwMode="auto">
            <a:xfrm flipV="1">
              <a:off x="6045200" y="2844969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>
          <a:xfrm>
            <a:off x="482600" y="3382108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List[T]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45200" y="3565157"/>
            <a:ext cx="6553200" cy="646331"/>
            <a:chOff x="6045200" y="3565157"/>
            <a:chExt cx="6553200" cy="646331"/>
          </a:xfrm>
        </p:grpSpPr>
        <p:sp>
          <p:nvSpPr>
            <p:cNvPr id="25" name="Rectangle 24"/>
            <p:cNvSpPr/>
            <p:nvPr/>
          </p:nvSpPr>
          <p:spPr>
            <a:xfrm>
              <a:off x="7112000" y="3565157"/>
              <a:ext cx="5486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modify the values</a:t>
              </a:r>
            </a:p>
          </p:txBody>
        </p:sp>
        <p:cxnSp>
          <p:nvCxnSpPr>
            <p:cNvPr id="26" name="Shape 21"/>
            <p:cNvCxnSpPr>
              <a:stCxn id="24" idx="3"/>
              <a:endCxn id="25" idx="1"/>
            </p:cNvCxnSpPr>
            <p:nvPr/>
          </p:nvCxnSpPr>
          <p:spPr bwMode="auto">
            <a:xfrm flipV="1">
              <a:off x="6045200" y="3888323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>
          <a:xfrm>
            <a:off x="482600" y="43945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Future[T]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45200" y="4577586"/>
            <a:ext cx="6477000" cy="646331"/>
            <a:chOff x="6045200" y="4577586"/>
            <a:chExt cx="6477000" cy="646331"/>
          </a:xfrm>
        </p:grpSpPr>
        <p:sp>
          <p:nvSpPr>
            <p:cNvPr id="32" name="Rectangle 31"/>
            <p:cNvSpPr/>
            <p:nvPr/>
          </p:nvSpPr>
          <p:spPr>
            <a:xfrm>
              <a:off x="7112000" y="4577586"/>
              <a:ext cx="541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modify later</a:t>
              </a:r>
            </a:p>
          </p:txBody>
        </p:sp>
        <p:cxnSp>
          <p:nvCxnSpPr>
            <p:cNvPr id="33" name="Shape 21"/>
            <p:cNvCxnSpPr>
              <a:stCxn id="31" idx="3"/>
              <a:endCxn id="32" idx="1"/>
            </p:cNvCxnSpPr>
            <p:nvPr/>
          </p:nvCxnSpPr>
          <p:spPr bwMode="auto">
            <a:xfrm flipV="1">
              <a:off x="6045200" y="4900752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>
          <a:xfrm>
            <a:off x="558800" y="53851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State[S, 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21400" y="5568186"/>
            <a:ext cx="4876800" cy="646331"/>
            <a:chOff x="6121400" y="5568186"/>
            <a:chExt cx="4876800" cy="646331"/>
          </a:xfrm>
        </p:grpSpPr>
        <p:sp>
          <p:nvSpPr>
            <p:cNvPr id="35" name="Rectangle 34"/>
            <p:cNvSpPr/>
            <p:nvPr/>
          </p:nvSpPr>
          <p:spPr>
            <a:xfrm>
              <a:off x="7188200" y="5568186"/>
              <a:ext cx="381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modify </a:t>
              </a:r>
              <a:r>
                <a:rPr lang="en-AU" sz="3600" b="1" dirty="0" err="1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AU" sz="2000" b="1" dirty="0" err="1" smtClean="0">
                  <a:solidFill>
                    <a:srgbClr val="007DDA"/>
                  </a:solidFill>
                </a:rPr>
                <a:t>s</a:t>
              </a:r>
              <a:endParaRPr lang="en-AU" sz="2000" b="1" dirty="0" smtClean="0">
                <a:solidFill>
                  <a:srgbClr val="007DDA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7" name="Shape 21"/>
            <p:cNvCxnSpPr>
              <a:stCxn id="34" idx="3"/>
              <a:endCxn id="35" idx="1"/>
            </p:cNvCxnSpPr>
            <p:nvPr/>
          </p:nvCxnSpPr>
          <p:spPr bwMode="auto">
            <a:xfrm flipV="1">
              <a:off x="6121400" y="5891352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>
          <a:xfrm>
            <a:off x="558800" y="62995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AU" sz="6000" b="1" dirty="0" smtClean="0">
                <a:solidFill>
                  <a:srgbClr val="F75737"/>
                </a:solidFill>
                <a:latin typeface="Courier New" pitchFamily="49" charset="0"/>
                <a:cs typeface="Courier New" pitchFamily="49" charset="0"/>
              </a:rPr>
              <a:t>IO[T]</a:t>
            </a:r>
            <a:endParaRPr lang="en-AU" sz="6000" b="1" dirty="0">
              <a:solidFill>
                <a:srgbClr val="F75737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21400" y="6482586"/>
            <a:ext cx="6477000" cy="646331"/>
            <a:chOff x="6121400" y="6482586"/>
            <a:chExt cx="6477000" cy="646331"/>
          </a:xfrm>
        </p:grpSpPr>
        <p:sp>
          <p:nvSpPr>
            <p:cNvPr id="39" name="Rectangle 38"/>
            <p:cNvSpPr/>
            <p:nvPr/>
          </p:nvSpPr>
          <p:spPr>
            <a:xfrm>
              <a:off x="7188200" y="6482586"/>
              <a:ext cx="541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600" b="1" dirty="0" smtClean="0">
                  <a:solidFill>
                    <a:srgbClr val="0069B8"/>
                  </a:solidFill>
                  <a:latin typeface="Courier New" pitchFamily="49" charset="0"/>
                  <a:cs typeface="Courier New" pitchFamily="49" charset="0"/>
                </a:rPr>
                <a:t>modify the action</a:t>
              </a:r>
            </a:p>
          </p:txBody>
        </p:sp>
        <p:cxnSp>
          <p:nvCxnSpPr>
            <p:cNvPr id="40" name="Shape 21"/>
            <p:cNvCxnSpPr>
              <a:stCxn id="38" idx="3"/>
              <a:endCxn id="39" idx="1"/>
            </p:cNvCxnSpPr>
            <p:nvPr/>
          </p:nvCxnSpPr>
          <p:spPr bwMode="auto">
            <a:xfrm flipV="1">
              <a:off x="6121400" y="6805752"/>
              <a:ext cx="1066800" cy="1617"/>
            </a:xfrm>
            <a:prstGeom prst="bentConnector3">
              <a:avLst>
                <a:gd name="adj1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76200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52358</TotalTime>
  <Pages>0</Pages>
  <Words>2270</Words>
  <Characters>0</Characters>
  <Application>Microsoft Office PowerPoint</Application>
  <PresentationFormat>Custom</PresentationFormat>
  <Lines>0</Lines>
  <Paragraphs>547</Paragraphs>
  <Slides>64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Master #3</vt:lpstr>
      <vt:lpstr>Master #4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249</cp:revision>
  <dcterms:modified xsi:type="dcterms:W3CDTF">2012-02-15T13:45:49Z</dcterms:modified>
</cp:coreProperties>
</file>