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0" r:id="rId14"/>
    <p:sldId id="285"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697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 id="2147483670"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Project</a:t>
            </a:r>
          </a:p>
        </p:txBody>
      </p:sp>
      <p:sp>
        <p:nvSpPr>
          <p:cNvPr id="3" name="Subtitle 2"/>
          <p:cNvSpPr>
            <a:spLocks noGrp="1"/>
          </p:cNvSpPr>
          <p:nvPr>
            <p:ph type="subTitle" idx="1"/>
          </p:nvPr>
        </p:nvSpPr>
        <p:spPr/>
        <p:txBody>
          <a:bodyPr>
            <a:normAutofit fontScale="77500" lnSpcReduction="20000"/>
          </a:bodyPr>
          <a:lstStyle/>
          <a:p>
            <a:r>
              <a:rPr lang="en-US" dirty="0"/>
              <a:t>By</a:t>
            </a:r>
          </a:p>
          <a:p>
            <a:r>
              <a:rPr lang="en-US" dirty="0"/>
              <a:t>Abdul </a:t>
            </a:r>
            <a:r>
              <a:rPr lang="en-US" dirty="0" err="1"/>
              <a:t>Wahab</a:t>
            </a:r>
            <a:r>
              <a:rPr lang="en-US" dirty="0"/>
              <a:t> Asif FA16-BCS-019</a:t>
            </a:r>
          </a:p>
          <a:p>
            <a:r>
              <a:rPr lang="en-US" dirty="0"/>
              <a:t>M </a:t>
            </a:r>
            <a:r>
              <a:rPr lang="en-US" dirty="0" err="1"/>
              <a:t>Huwaiza</a:t>
            </a:r>
            <a:r>
              <a:rPr lang="en-US" dirty="0"/>
              <a:t> Tahir FA16-BCS-025</a:t>
            </a:r>
          </a:p>
          <a:p>
            <a:r>
              <a:rPr lang="en-US" dirty="0"/>
              <a:t>Najaf Ali FA16-BCS-158</a:t>
            </a:r>
          </a:p>
        </p:txBody>
      </p:sp>
    </p:spTree>
    <p:extLst>
      <p:ext uri="{BB962C8B-B14F-4D97-AF65-F5344CB8AC3E}">
        <p14:creationId xmlns:p14="http://schemas.microsoft.com/office/powerpoint/2010/main" val="3883556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4BE14D-CB9D-4A2F-8B38-0DFEF2CFA409}"/>
              </a:ext>
            </a:extLst>
          </p:cNvPr>
          <p:cNvPicPr>
            <a:picLocks noChangeAspect="1"/>
          </p:cNvPicPr>
          <p:nvPr/>
        </p:nvPicPr>
        <p:blipFill>
          <a:blip r:embed="rId2"/>
          <a:stretch>
            <a:fillRect/>
          </a:stretch>
        </p:blipFill>
        <p:spPr>
          <a:xfrm>
            <a:off x="636104" y="530087"/>
            <a:ext cx="10933044" cy="5804452"/>
          </a:xfrm>
          <a:prstGeom prst="rect">
            <a:avLst/>
          </a:prstGeom>
        </p:spPr>
      </p:pic>
    </p:spTree>
    <p:extLst>
      <p:ext uri="{BB962C8B-B14F-4D97-AF65-F5344CB8AC3E}">
        <p14:creationId xmlns:p14="http://schemas.microsoft.com/office/powerpoint/2010/main" val="312146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8C21B7-9194-4BC9-A823-031E9249DBF6}"/>
              </a:ext>
            </a:extLst>
          </p:cNvPr>
          <p:cNvPicPr>
            <a:picLocks noChangeAspect="1"/>
          </p:cNvPicPr>
          <p:nvPr/>
        </p:nvPicPr>
        <p:blipFill>
          <a:blip r:embed="rId2"/>
          <a:stretch>
            <a:fillRect/>
          </a:stretch>
        </p:blipFill>
        <p:spPr>
          <a:xfrm>
            <a:off x="609600" y="569843"/>
            <a:ext cx="10986052" cy="5857461"/>
          </a:xfrm>
          <a:prstGeom prst="rect">
            <a:avLst/>
          </a:prstGeom>
        </p:spPr>
      </p:pic>
    </p:spTree>
    <p:extLst>
      <p:ext uri="{BB962C8B-B14F-4D97-AF65-F5344CB8AC3E}">
        <p14:creationId xmlns:p14="http://schemas.microsoft.com/office/powerpoint/2010/main" val="417631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8D7E47-BF66-4D96-94EC-6EC00B43C283}"/>
              </a:ext>
            </a:extLst>
          </p:cNvPr>
          <p:cNvPicPr>
            <a:picLocks noChangeAspect="1"/>
          </p:cNvPicPr>
          <p:nvPr/>
        </p:nvPicPr>
        <p:blipFill>
          <a:blip r:embed="rId2"/>
          <a:stretch>
            <a:fillRect/>
          </a:stretch>
        </p:blipFill>
        <p:spPr>
          <a:xfrm>
            <a:off x="596348" y="569842"/>
            <a:ext cx="11039061" cy="5718315"/>
          </a:xfrm>
          <a:prstGeom prst="rect">
            <a:avLst/>
          </a:prstGeom>
        </p:spPr>
      </p:pic>
    </p:spTree>
    <p:extLst>
      <p:ext uri="{BB962C8B-B14F-4D97-AF65-F5344CB8AC3E}">
        <p14:creationId xmlns:p14="http://schemas.microsoft.com/office/powerpoint/2010/main" val="204306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ectangle 260"/>
          <p:cNvSpPr/>
          <p:nvPr/>
        </p:nvSpPr>
        <p:spPr>
          <a:xfrm>
            <a:off x="2034028" y="927101"/>
            <a:ext cx="5176400" cy="328172"/>
          </a:xfrm>
          <a:prstGeom prst="rect">
            <a:avLst/>
          </a:prstGeom>
          <a:solidFill>
            <a:srgbClr val="191970"/>
          </a:solidFill>
          <a:ln>
            <a:noFill/>
          </a:ln>
        </p:spPr>
        <p:txBody>
          <a:bodyPr vert="horz" lIns="25400" tIns="25400" rIns="25400" bIns="25400" anchor="t" anchorCtr="0"/>
          <a:lstStyle/>
          <a:p>
            <a:pPr marL="0" marR="0" indent="0" algn="ctr" rtl="0"/>
            <a:r>
              <a:rPr lang="en-US" sz="1800" b="1" i="0" u="none" strike="noStrike" dirty="0">
                <a:solidFill>
                  <a:srgbClr val="FFFFFF"/>
                </a:solidFill>
                <a:latin typeface="calibri"/>
              </a:rPr>
              <a:t>Utilities Information</a:t>
            </a:r>
          </a:p>
        </p:txBody>
      </p:sp>
      <p:pic>
        <p:nvPicPr>
          <p:cNvPr id="262" name="Picture 261"/>
          <p:cNvPicPr>
            <a:picLocks noChangeAspect="1"/>
          </p:cNvPicPr>
          <p:nvPr/>
        </p:nvPicPr>
        <p:blipFill>
          <a:blip r:embed="rId2"/>
          <a:srcRect/>
          <a:stretch>
            <a:fillRect/>
          </a:stretch>
        </p:blipFill>
        <p:spPr>
          <a:xfrm>
            <a:off x="2025652" y="1255273"/>
            <a:ext cx="2552703" cy="1057266"/>
          </a:xfrm>
          <a:prstGeom prst="rect">
            <a:avLst/>
          </a:prstGeom>
          <a:noFill/>
          <a:ln>
            <a:noFill/>
          </a:ln>
        </p:spPr>
      </p:pic>
      <p:pic>
        <p:nvPicPr>
          <p:cNvPr id="263" name="Picture 262"/>
          <p:cNvPicPr>
            <a:picLocks noChangeAspect="1"/>
          </p:cNvPicPr>
          <p:nvPr/>
        </p:nvPicPr>
        <p:blipFill>
          <a:blip r:embed="rId3"/>
          <a:srcRect/>
          <a:stretch>
            <a:fillRect/>
          </a:stretch>
        </p:blipFill>
        <p:spPr>
          <a:xfrm>
            <a:off x="4578355" y="1255273"/>
            <a:ext cx="2632082" cy="1069976"/>
          </a:xfrm>
          <a:prstGeom prst="rect">
            <a:avLst/>
          </a:prstGeom>
          <a:noFill/>
          <a:ln>
            <a:noFill/>
          </a:ln>
        </p:spPr>
      </p:pic>
      <p:pic>
        <p:nvPicPr>
          <p:cNvPr id="264" name="Picture 263"/>
          <p:cNvPicPr>
            <a:picLocks noChangeAspect="1"/>
          </p:cNvPicPr>
          <p:nvPr/>
        </p:nvPicPr>
        <p:blipFill>
          <a:blip r:embed="rId4"/>
          <a:srcRect/>
          <a:stretch>
            <a:fillRect/>
          </a:stretch>
        </p:blipFill>
        <p:spPr>
          <a:xfrm>
            <a:off x="4603757" y="3545149"/>
            <a:ext cx="2607814" cy="1044574"/>
          </a:xfrm>
          <a:prstGeom prst="rect">
            <a:avLst/>
          </a:prstGeom>
          <a:noFill/>
          <a:ln>
            <a:noFill/>
          </a:ln>
        </p:spPr>
      </p:pic>
      <p:pic>
        <p:nvPicPr>
          <p:cNvPr id="265" name="Picture 264"/>
          <p:cNvPicPr>
            <a:picLocks noChangeAspect="1"/>
          </p:cNvPicPr>
          <p:nvPr/>
        </p:nvPicPr>
        <p:blipFill>
          <a:blip r:embed="rId5"/>
          <a:srcRect/>
          <a:stretch>
            <a:fillRect/>
          </a:stretch>
        </p:blipFill>
        <p:spPr>
          <a:xfrm>
            <a:off x="2025652" y="3557850"/>
            <a:ext cx="2552712" cy="1031882"/>
          </a:xfrm>
          <a:prstGeom prst="rect">
            <a:avLst/>
          </a:prstGeom>
          <a:noFill/>
          <a:ln>
            <a:noFill/>
          </a:ln>
        </p:spPr>
      </p:pic>
      <p:sp>
        <p:nvSpPr>
          <p:cNvPr id="266" name="Rectangle 265"/>
          <p:cNvSpPr/>
          <p:nvPr/>
        </p:nvSpPr>
        <p:spPr>
          <a:xfrm>
            <a:off x="2025652" y="2306202"/>
            <a:ext cx="1752603" cy="251972"/>
          </a:xfrm>
          <a:prstGeom prst="rect">
            <a:avLst/>
          </a:prstGeom>
          <a:no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Average of Internet Bill:</a:t>
            </a:r>
          </a:p>
        </p:txBody>
      </p:sp>
      <p:sp>
        <p:nvSpPr>
          <p:cNvPr id="267" name="Rectangle 266"/>
          <p:cNvSpPr/>
          <p:nvPr/>
        </p:nvSpPr>
        <p:spPr>
          <a:xfrm>
            <a:off x="2025652" y="2589921"/>
            <a:ext cx="1752603"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942.555555555556</a:t>
            </a:r>
          </a:p>
        </p:txBody>
      </p:sp>
      <p:sp>
        <p:nvSpPr>
          <p:cNvPr id="268" name="Rectangle 267"/>
          <p:cNvSpPr/>
          <p:nvPr/>
        </p:nvSpPr>
        <p:spPr>
          <a:xfrm>
            <a:off x="2025652" y="2818521"/>
            <a:ext cx="1752603" cy="251972"/>
          </a:xfrm>
          <a:prstGeom prst="rect">
            <a:avLst/>
          </a:prstGeom>
          <a:no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Number of Internet Bills:</a:t>
            </a:r>
          </a:p>
        </p:txBody>
      </p:sp>
      <p:sp>
        <p:nvSpPr>
          <p:cNvPr id="269" name="Rectangle 268"/>
          <p:cNvSpPr/>
          <p:nvPr/>
        </p:nvSpPr>
        <p:spPr>
          <a:xfrm>
            <a:off x="2025652" y="3076848"/>
            <a:ext cx="1752603"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9</a:t>
            </a:r>
          </a:p>
        </p:txBody>
      </p:sp>
      <p:sp>
        <p:nvSpPr>
          <p:cNvPr id="270" name="Rectangle 269"/>
          <p:cNvSpPr/>
          <p:nvPr/>
        </p:nvSpPr>
        <p:spPr>
          <a:xfrm>
            <a:off x="5495928" y="2347478"/>
            <a:ext cx="1704981" cy="251972"/>
          </a:xfrm>
          <a:prstGeom prst="rect">
            <a:avLst/>
          </a:prstGeom>
          <a:no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Average of Gas Bill:</a:t>
            </a:r>
          </a:p>
        </p:txBody>
      </p:sp>
      <p:sp>
        <p:nvSpPr>
          <p:cNvPr id="271" name="Rectangle 270"/>
          <p:cNvSpPr/>
          <p:nvPr/>
        </p:nvSpPr>
        <p:spPr>
          <a:xfrm>
            <a:off x="5495928" y="2818521"/>
            <a:ext cx="1704981" cy="251972"/>
          </a:xfrm>
          <a:prstGeom prst="rect">
            <a:avLst/>
          </a:prstGeom>
          <a:no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Number of Gas Bills:</a:t>
            </a:r>
          </a:p>
        </p:txBody>
      </p:sp>
      <p:sp>
        <p:nvSpPr>
          <p:cNvPr id="272" name="Rectangle 271"/>
          <p:cNvSpPr/>
          <p:nvPr/>
        </p:nvSpPr>
        <p:spPr>
          <a:xfrm>
            <a:off x="5495928" y="2586748"/>
            <a:ext cx="1704981"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340.333333333333</a:t>
            </a:r>
          </a:p>
        </p:txBody>
      </p:sp>
      <p:sp>
        <p:nvSpPr>
          <p:cNvPr id="273" name="Rectangle 272"/>
          <p:cNvSpPr/>
          <p:nvPr/>
        </p:nvSpPr>
        <p:spPr>
          <a:xfrm>
            <a:off x="5495928" y="3080021"/>
            <a:ext cx="1704981"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3</a:t>
            </a:r>
          </a:p>
        </p:txBody>
      </p:sp>
      <p:sp>
        <p:nvSpPr>
          <p:cNvPr id="274" name="Straight Connector 273"/>
          <p:cNvSpPr/>
          <p:nvPr/>
        </p:nvSpPr>
        <p:spPr>
          <a:xfrm>
            <a:off x="4578355" y="2337950"/>
            <a:ext cx="0" cy="958849"/>
          </a:xfrm>
          <a:prstGeom prst="line">
            <a:avLst/>
          </a:prstGeom>
          <a:noFill/>
          <a:ln w="12700">
            <a:solidFill>
              <a:srgbClr val="000000"/>
            </a:solidFill>
            <a:prstDash val="solid"/>
          </a:ln>
        </p:spPr>
      </p:sp>
      <p:sp>
        <p:nvSpPr>
          <p:cNvPr id="275" name="Rectangle 274"/>
          <p:cNvSpPr/>
          <p:nvPr/>
        </p:nvSpPr>
        <p:spPr>
          <a:xfrm>
            <a:off x="5126483" y="4589723"/>
            <a:ext cx="2074426" cy="251972"/>
          </a:xfrm>
          <a:prstGeom prst="rect">
            <a:avLst/>
          </a:prstGeom>
          <a:no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Average of Water Bill:</a:t>
            </a:r>
          </a:p>
        </p:txBody>
      </p:sp>
      <p:sp>
        <p:nvSpPr>
          <p:cNvPr id="276" name="Rectangle 275"/>
          <p:cNvSpPr/>
          <p:nvPr/>
        </p:nvSpPr>
        <p:spPr>
          <a:xfrm>
            <a:off x="5136002" y="5050095"/>
            <a:ext cx="2074426" cy="251972"/>
          </a:xfrm>
          <a:prstGeom prst="rect">
            <a:avLst/>
          </a:prstGeom>
          <a:no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Number of Water Bills:</a:t>
            </a:r>
          </a:p>
        </p:txBody>
      </p:sp>
      <p:sp>
        <p:nvSpPr>
          <p:cNvPr id="277" name="Rectangle 276"/>
          <p:cNvSpPr/>
          <p:nvPr/>
        </p:nvSpPr>
        <p:spPr>
          <a:xfrm>
            <a:off x="5126483" y="4808795"/>
            <a:ext cx="2074426"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1503</a:t>
            </a:r>
          </a:p>
        </p:txBody>
      </p:sp>
      <p:sp>
        <p:nvSpPr>
          <p:cNvPr id="278" name="Rectangle 277"/>
          <p:cNvSpPr/>
          <p:nvPr/>
        </p:nvSpPr>
        <p:spPr>
          <a:xfrm>
            <a:off x="5136002" y="5302067"/>
            <a:ext cx="2074426"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5</a:t>
            </a:r>
          </a:p>
        </p:txBody>
      </p:sp>
      <p:sp>
        <p:nvSpPr>
          <p:cNvPr id="279" name="Rectangle 278"/>
          <p:cNvSpPr/>
          <p:nvPr/>
        </p:nvSpPr>
        <p:spPr>
          <a:xfrm>
            <a:off x="2034028" y="4602433"/>
            <a:ext cx="1752603" cy="251972"/>
          </a:xfrm>
          <a:prstGeom prst="rect">
            <a:avLst/>
          </a:prstGeom>
          <a:no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Average of Phone Bill:</a:t>
            </a:r>
          </a:p>
        </p:txBody>
      </p:sp>
      <p:sp>
        <p:nvSpPr>
          <p:cNvPr id="280" name="Rectangle 279"/>
          <p:cNvSpPr/>
          <p:nvPr/>
        </p:nvSpPr>
        <p:spPr>
          <a:xfrm>
            <a:off x="2034028" y="5133800"/>
            <a:ext cx="1752603" cy="251972"/>
          </a:xfrm>
          <a:prstGeom prst="rect">
            <a:avLst/>
          </a:prstGeom>
          <a:no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Number of Phone Bills:</a:t>
            </a:r>
          </a:p>
        </p:txBody>
      </p:sp>
      <p:sp>
        <p:nvSpPr>
          <p:cNvPr id="281" name="Rectangle 280"/>
          <p:cNvSpPr/>
          <p:nvPr/>
        </p:nvSpPr>
        <p:spPr>
          <a:xfrm>
            <a:off x="2034028" y="4879807"/>
            <a:ext cx="1752603"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1239.83333333333</a:t>
            </a:r>
          </a:p>
        </p:txBody>
      </p:sp>
      <p:sp>
        <p:nvSpPr>
          <p:cNvPr id="282" name="Rectangle 281"/>
          <p:cNvSpPr/>
          <p:nvPr/>
        </p:nvSpPr>
        <p:spPr>
          <a:xfrm>
            <a:off x="2034028" y="5385771"/>
            <a:ext cx="1752594"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6</a:t>
            </a:r>
          </a:p>
        </p:txBody>
      </p:sp>
      <p:sp>
        <p:nvSpPr>
          <p:cNvPr id="283" name="Straight Connector 282"/>
          <p:cNvSpPr/>
          <p:nvPr/>
        </p:nvSpPr>
        <p:spPr>
          <a:xfrm>
            <a:off x="4591056" y="4566936"/>
            <a:ext cx="0" cy="958849"/>
          </a:xfrm>
          <a:prstGeom prst="line">
            <a:avLst/>
          </a:prstGeom>
          <a:noFill/>
          <a:ln w="12700">
            <a:solidFill>
              <a:srgbClr val="000000"/>
            </a:solidFill>
            <a:prstDash val="soli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icture 285"/>
          <p:cNvPicPr>
            <a:picLocks noChangeAspect="1"/>
          </p:cNvPicPr>
          <p:nvPr/>
        </p:nvPicPr>
        <p:blipFill>
          <a:blip r:embed="rId2"/>
          <a:srcRect/>
          <a:stretch>
            <a:fillRect/>
          </a:stretch>
        </p:blipFill>
        <p:spPr>
          <a:xfrm>
            <a:off x="2025652" y="914400"/>
            <a:ext cx="2552712" cy="1044574"/>
          </a:xfrm>
          <a:prstGeom prst="rect">
            <a:avLst/>
          </a:prstGeom>
          <a:noFill/>
          <a:ln>
            <a:noFill/>
          </a:ln>
        </p:spPr>
      </p:pic>
      <p:sp>
        <p:nvSpPr>
          <p:cNvPr id="287" name="Straight Connector 286"/>
          <p:cNvSpPr/>
          <p:nvPr/>
        </p:nvSpPr>
        <p:spPr>
          <a:xfrm>
            <a:off x="2025652" y="3377766"/>
            <a:ext cx="5175257" cy="0"/>
          </a:xfrm>
          <a:prstGeom prst="line">
            <a:avLst/>
          </a:prstGeom>
          <a:noFill/>
          <a:ln w="12700">
            <a:solidFill>
              <a:srgbClr val="000000"/>
            </a:solidFill>
            <a:prstDash val="solid"/>
          </a:ln>
        </p:spPr>
      </p:sp>
      <p:sp>
        <p:nvSpPr>
          <p:cNvPr id="288" name="Rectangle 287"/>
          <p:cNvSpPr/>
          <p:nvPr/>
        </p:nvSpPr>
        <p:spPr>
          <a:xfrm>
            <a:off x="2025652" y="1958974"/>
            <a:ext cx="2193929" cy="251972"/>
          </a:xfrm>
          <a:prstGeom prst="rect">
            <a:avLst/>
          </a:prstGeom>
          <a:no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Average of Electricity Bill:</a:t>
            </a:r>
          </a:p>
        </p:txBody>
      </p:sp>
      <p:sp>
        <p:nvSpPr>
          <p:cNvPr id="289" name="Rectangle 288"/>
          <p:cNvSpPr/>
          <p:nvPr/>
        </p:nvSpPr>
        <p:spPr>
          <a:xfrm>
            <a:off x="2025652" y="2452246"/>
            <a:ext cx="2193929" cy="251972"/>
          </a:xfrm>
          <a:prstGeom prst="rect">
            <a:avLst/>
          </a:prstGeom>
          <a:no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Number of Electricity Bills:</a:t>
            </a:r>
          </a:p>
        </p:txBody>
      </p:sp>
      <p:sp>
        <p:nvSpPr>
          <p:cNvPr id="290" name="Rectangle 289"/>
          <p:cNvSpPr/>
          <p:nvPr/>
        </p:nvSpPr>
        <p:spPr>
          <a:xfrm>
            <a:off x="2025652" y="2210946"/>
            <a:ext cx="2193929"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11880.6666666667</a:t>
            </a:r>
          </a:p>
        </p:txBody>
      </p:sp>
      <p:sp>
        <p:nvSpPr>
          <p:cNvPr id="291" name="Rectangle 290"/>
          <p:cNvSpPr/>
          <p:nvPr/>
        </p:nvSpPr>
        <p:spPr>
          <a:xfrm>
            <a:off x="2025652" y="2658618"/>
            <a:ext cx="2193929"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6</a:t>
            </a:r>
          </a:p>
        </p:txBody>
      </p:sp>
      <p:sp>
        <p:nvSpPr>
          <p:cNvPr id="292" name="Rectangle 291"/>
          <p:cNvSpPr/>
          <p:nvPr/>
        </p:nvSpPr>
        <p:spPr>
          <a:xfrm>
            <a:off x="2063746" y="3714320"/>
            <a:ext cx="2552703" cy="251972"/>
          </a:xfrm>
          <a:prstGeom prst="rect">
            <a:avLst/>
          </a:prstGeom>
          <a:solidFill>
            <a:srgbClr val="00FFFF"/>
          </a:solid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Bill Amounts on Same dates</a:t>
            </a:r>
          </a:p>
        </p:txBody>
      </p:sp>
      <p:sp>
        <p:nvSpPr>
          <p:cNvPr id="293" name="Rectangle 292"/>
          <p:cNvSpPr/>
          <p:nvPr/>
        </p:nvSpPr>
        <p:spPr>
          <a:xfrm>
            <a:off x="2025652" y="4840431"/>
            <a:ext cx="2257425" cy="427043"/>
          </a:xfrm>
          <a:prstGeom prst="rect">
            <a:avLst/>
          </a:prstGeom>
          <a:noFill/>
          <a:ln w="12700" cmpd="sng">
            <a:solidFill>
              <a:srgbClr val="D3D3D3"/>
            </a:solidFill>
            <a:prstDash val="solid"/>
            <a:miter/>
          </a:ln>
        </p:spPr>
        <p:txBody>
          <a:bodyPr vert="horz" lIns="25400" tIns="25400" rIns="25400" bIns="25400" anchor="t" anchorCtr="0"/>
          <a:lstStyle/>
          <a:p>
            <a:pPr marL="0" marR="0" indent="0" algn="ctr" rtl="0"/>
            <a:r>
              <a:rPr lang="en-US" sz="1300" b="0" i="0" u="none" strike="noStrike" dirty="0">
                <a:solidFill>
                  <a:srgbClr val="000000"/>
                </a:solidFill>
                <a:latin typeface="calibri"/>
              </a:rPr>
              <a:t>total Phone Bill</a:t>
            </a:r>
          </a:p>
        </p:txBody>
      </p:sp>
      <p:sp>
        <p:nvSpPr>
          <p:cNvPr id="294" name="Rectangle 293"/>
          <p:cNvSpPr/>
          <p:nvPr/>
        </p:nvSpPr>
        <p:spPr>
          <a:xfrm>
            <a:off x="2044708" y="4053608"/>
            <a:ext cx="1085850" cy="528633"/>
          </a:xfrm>
          <a:prstGeom prst="rect">
            <a:avLst/>
          </a:prstGeom>
          <a:noFill/>
          <a:ln w="12700" cmpd="sng">
            <a:solidFill>
              <a:srgbClr val="D3D3D3"/>
            </a:solidFill>
            <a:prstDash val="solid"/>
            <a:miter/>
          </a:ln>
        </p:spPr>
        <p:txBody>
          <a:bodyPr vert="horz" lIns="25400" tIns="25400" rIns="25400" bIns="25400" anchor="t" anchorCtr="0"/>
          <a:lstStyle/>
          <a:p>
            <a:pPr marL="0" marR="0" indent="0" algn="ctr" rtl="0"/>
            <a:r>
              <a:rPr lang="en-US" sz="1300" b="0" i="0" u="none" strike="noStrike" dirty="0">
                <a:solidFill>
                  <a:srgbClr val="000000"/>
                </a:solidFill>
                <a:latin typeface="calibri"/>
              </a:rPr>
              <a:t>total Internet Bill</a:t>
            </a:r>
          </a:p>
        </p:txBody>
      </p:sp>
      <p:sp>
        <p:nvSpPr>
          <p:cNvPr id="295" name="Rectangle 294"/>
          <p:cNvSpPr/>
          <p:nvPr/>
        </p:nvSpPr>
        <p:spPr>
          <a:xfrm>
            <a:off x="3122173" y="4040907"/>
            <a:ext cx="914400" cy="534988"/>
          </a:xfrm>
          <a:prstGeom prst="rect">
            <a:avLst/>
          </a:prstGeom>
          <a:noFill/>
          <a:ln w="12700" cmpd="sng">
            <a:solidFill>
              <a:srgbClr val="D3D3D3"/>
            </a:solidFill>
            <a:prstDash val="solid"/>
            <a:miter/>
          </a:ln>
        </p:spPr>
        <p:txBody>
          <a:bodyPr vert="horz" lIns="25400" tIns="25400" rIns="25400" bIns="25400" anchor="t" anchorCtr="0"/>
          <a:lstStyle/>
          <a:p>
            <a:pPr marL="0" marR="0" indent="0" algn="ctr" rtl="0"/>
            <a:r>
              <a:rPr lang="en-US" sz="1300" b="0" i="0" u="none" strike="noStrike" dirty="0">
                <a:solidFill>
                  <a:srgbClr val="000000"/>
                </a:solidFill>
                <a:latin typeface="calibri"/>
              </a:rPr>
              <a:t>total Gas Bill</a:t>
            </a:r>
          </a:p>
        </p:txBody>
      </p:sp>
      <p:sp>
        <p:nvSpPr>
          <p:cNvPr id="296" name="Rectangle 295"/>
          <p:cNvSpPr/>
          <p:nvPr/>
        </p:nvSpPr>
        <p:spPr>
          <a:xfrm>
            <a:off x="4039746" y="4040907"/>
            <a:ext cx="1247772" cy="522287"/>
          </a:xfrm>
          <a:prstGeom prst="rect">
            <a:avLst/>
          </a:prstGeom>
          <a:noFill/>
          <a:ln w="12700" cmpd="sng">
            <a:solidFill>
              <a:srgbClr val="D3D3D3"/>
            </a:solidFill>
            <a:prstDash val="solid"/>
            <a:miter/>
          </a:ln>
        </p:spPr>
        <p:txBody>
          <a:bodyPr vert="horz" lIns="25400" tIns="25400" rIns="25400" bIns="25400" anchor="t" anchorCtr="0"/>
          <a:lstStyle/>
          <a:p>
            <a:pPr marL="0" marR="0" indent="0" algn="ctr" rtl="0"/>
            <a:r>
              <a:rPr lang="en-US" sz="1300" b="0" i="0" u="none" strike="noStrike" dirty="0">
                <a:solidFill>
                  <a:srgbClr val="000000"/>
                </a:solidFill>
                <a:latin typeface="calibri"/>
              </a:rPr>
              <a:t>total Water Bill</a:t>
            </a:r>
          </a:p>
        </p:txBody>
      </p:sp>
      <p:sp>
        <p:nvSpPr>
          <p:cNvPr id="297" name="Rectangle 296"/>
          <p:cNvSpPr/>
          <p:nvPr/>
        </p:nvSpPr>
        <p:spPr>
          <a:xfrm>
            <a:off x="5243078" y="4037724"/>
            <a:ext cx="1458907" cy="522287"/>
          </a:xfrm>
          <a:prstGeom prst="rect">
            <a:avLst/>
          </a:prstGeom>
          <a:noFill/>
          <a:ln w="12700" cmpd="sng">
            <a:solidFill>
              <a:srgbClr val="D3D3D3"/>
            </a:solidFill>
            <a:prstDash val="solid"/>
            <a:miter/>
          </a:ln>
        </p:spPr>
        <p:txBody>
          <a:bodyPr vert="horz" lIns="25400" tIns="25400" rIns="25400" bIns="25400" anchor="t" anchorCtr="0"/>
          <a:lstStyle/>
          <a:p>
            <a:pPr marL="0" marR="0" indent="0" algn="ctr" rtl="0"/>
            <a:r>
              <a:rPr lang="en-US" sz="1300" b="0" i="0" u="none" strike="noStrike" dirty="0">
                <a:solidFill>
                  <a:srgbClr val="000000"/>
                </a:solidFill>
                <a:latin typeface="calibri"/>
              </a:rPr>
              <a:t>total Electricity Bill</a:t>
            </a:r>
          </a:p>
        </p:txBody>
      </p:sp>
      <p:sp>
        <p:nvSpPr>
          <p:cNvPr id="298" name="Rectangle 297"/>
          <p:cNvSpPr/>
          <p:nvPr/>
        </p:nvSpPr>
        <p:spPr>
          <a:xfrm>
            <a:off x="2016133" y="5318268"/>
            <a:ext cx="2266953"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888</a:t>
            </a:r>
          </a:p>
        </p:txBody>
      </p:sp>
      <p:sp>
        <p:nvSpPr>
          <p:cNvPr id="299" name="Rectangle 298"/>
          <p:cNvSpPr/>
          <p:nvPr/>
        </p:nvSpPr>
        <p:spPr>
          <a:xfrm>
            <a:off x="3117848" y="4556839"/>
            <a:ext cx="880622"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888</a:t>
            </a:r>
          </a:p>
        </p:txBody>
      </p:sp>
      <p:sp>
        <p:nvSpPr>
          <p:cNvPr id="300" name="Rectangle 299"/>
          <p:cNvSpPr/>
          <p:nvPr/>
        </p:nvSpPr>
        <p:spPr>
          <a:xfrm>
            <a:off x="4027054" y="4569539"/>
            <a:ext cx="1241426"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6666</a:t>
            </a:r>
          </a:p>
        </p:txBody>
      </p:sp>
      <p:sp>
        <p:nvSpPr>
          <p:cNvPr id="301" name="Rectangle 300"/>
          <p:cNvSpPr/>
          <p:nvPr/>
        </p:nvSpPr>
        <p:spPr>
          <a:xfrm>
            <a:off x="2025652" y="4561027"/>
            <a:ext cx="1047747"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1600</a:t>
            </a:r>
          </a:p>
        </p:txBody>
      </p:sp>
      <p:sp>
        <p:nvSpPr>
          <p:cNvPr id="302" name="Rectangle 301"/>
          <p:cNvSpPr/>
          <p:nvPr/>
        </p:nvSpPr>
        <p:spPr>
          <a:xfrm>
            <a:off x="5300219" y="4560011"/>
            <a:ext cx="1370009" cy="254002"/>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11198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Rectangle 304"/>
          <p:cNvSpPr/>
          <p:nvPr/>
        </p:nvSpPr>
        <p:spPr>
          <a:xfrm>
            <a:off x="2016133" y="914400"/>
            <a:ext cx="2552703" cy="251972"/>
          </a:xfrm>
          <a:prstGeom prst="rect">
            <a:avLst/>
          </a:prstGeom>
          <a:solidFill>
            <a:srgbClr val="00FFFF"/>
          </a:solid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Bill Fines on Same dates</a:t>
            </a:r>
          </a:p>
        </p:txBody>
      </p:sp>
      <p:sp>
        <p:nvSpPr>
          <p:cNvPr id="306" name="Rectangle 305"/>
          <p:cNvSpPr/>
          <p:nvPr/>
        </p:nvSpPr>
        <p:spPr>
          <a:xfrm>
            <a:off x="2016124" y="1298127"/>
            <a:ext cx="1171575" cy="528633"/>
          </a:xfrm>
          <a:prstGeom prst="rect">
            <a:avLst/>
          </a:prstGeom>
          <a:noFill/>
          <a:ln w="12700" cmpd="sng">
            <a:solidFill>
              <a:srgbClr val="D3D3D3"/>
            </a:solidFill>
            <a:prstDash val="solid"/>
            <a:miter/>
          </a:ln>
        </p:spPr>
        <p:txBody>
          <a:bodyPr vert="horz" lIns="25400" tIns="25400" rIns="25400" bIns="25400" anchor="t" anchorCtr="0"/>
          <a:lstStyle/>
          <a:p>
            <a:pPr marL="0" marR="0" indent="0" algn="ctr" rtl="0"/>
            <a:r>
              <a:rPr lang="en-US" sz="1300" b="0" i="0" u="none" strike="noStrike" dirty="0">
                <a:solidFill>
                  <a:srgbClr val="000000"/>
                </a:solidFill>
                <a:latin typeface="calibri"/>
              </a:rPr>
              <a:t>Total Internet Fine </a:t>
            </a:r>
          </a:p>
        </p:txBody>
      </p:sp>
      <p:sp>
        <p:nvSpPr>
          <p:cNvPr id="307" name="Rectangle 306"/>
          <p:cNvSpPr/>
          <p:nvPr/>
        </p:nvSpPr>
        <p:spPr>
          <a:xfrm>
            <a:off x="3200400" y="1272726"/>
            <a:ext cx="914400" cy="560390"/>
          </a:xfrm>
          <a:prstGeom prst="rect">
            <a:avLst/>
          </a:prstGeom>
          <a:noFill/>
          <a:ln w="12700" cmpd="sng">
            <a:solidFill>
              <a:srgbClr val="D3D3D3"/>
            </a:solidFill>
            <a:prstDash val="solid"/>
            <a:miter/>
          </a:ln>
        </p:spPr>
        <p:txBody>
          <a:bodyPr vert="horz" lIns="25400" tIns="25400" rIns="25400" bIns="25400" anchor="t" anchorCtr="0"/>
          <a:lstStyle/>
          <a:p>
            <a:pPr marL="0" marR="0" indent="0" algn="ctr" rtl="0"/>
            <a:r>
              <a:rPr lang="en-US" sz="1300" b="0" i="0" u="none" strike="noStrike" dirty="0">
                <a:solidFill>
                  <a:srgbClr val="000000"/>
                </a:solidFill>
                <a:latin typeface="calibri"/>
              </a:rPr>
              <a:t>total Gas Fine</a:t>
            </a:r>
          </a:p>
        </p:txBody>
      </p:sp>
      <p:sp>
        <p:nvSpPr>
          <p:cNvPr id="308" name="Rectangle 307"/>
          <p:cNvSpPr/>
          <p:nvPr/>
        </p:nvSpPr>
        <p:spPr>
          <a:xfrm>
            <a:off x="4124328" y="1298127"/>
            <a:ext cx="914400" cy="522287"/>
          </a:xfrm>
          <a:prstGeom prst="rect">
            <a:avLst/>
          </a:prstGeom>
          <a:noFill/>
          <a:ln w="12700" cmpd="sng">
            <a:solidFill>
              <a:srgbClr val="D3D3D3"/>
            </a:solidFill>
            <a:prstDash val="solid"/>
            <a:miter/>
          </a:ln>
        </p:spPr>
        <p:txBody>
          <a:bodyPr vert="horz" lIns="25400" tIns="25400" rIns="25400" bIns="25400" anchor="t" anchorCtr="0"/>
          <a:lstStyle/>
          <a:p>
            <a:pPr marL="0" marR="0" indent="0" algn="ctr" rtl="0"/>
            <a:r>
              <a:rPr lang="en-US" sz="1300" b="0" i="0" u="none" strike="noStrike" dirty="0">
                <a:solidFill>
                  <a:srgbClr val="000000"/>
                </a:solidFill>
                <a:latin typeface="calibri"/>
              </a:rPr>
              <a:t>total Water Fine</a:t>
            </a:r>
          </a:p>
        </p:txBody>
      </p:sp>
      <p:sp>
        <p:nvSpPr>
          <p:cNvPr id="309" name="Rectangle 308"/>
          <p:cNvSpPr/>
          <p:nvPr/>
        </p:nvSpPr>
        <p:spPr>
          <a:xfrm>
            <a:off x="5089523" y="1310829"/>
            <a:ext cx="1243008" cy="522287"/>
          </a:xfrm>
          <a:prstGeom prst="rect">
            <a:avLst/>
          </a:prstGeom>
          <a:noFill/>
          <a:ln w="12700" cmpd="sng">
            <a:solidFill>
              <a:srgbClr val="D3D3D3"/>
            </a:solidFill>
            <a:prstDash val="solid"/>
            <a:miter/>
          </a:ln>
        </p:spPr>
        <p:txBody>
          <a:bodyPr vert="horz" lIns="25400" tIns="25400" rIns="25400" bIns="25400" anchor="t" anchorCtr="0"/>
          <a:lstStyle/>
          <a:p>
            <a:pPr marL="0" marR="0" indent="0" algn="ctr" rtl="0"/>
            <a:r>
              <a:rPr lang="en-US" sz="1300" b="0" i="0" u="none" strike="noStrike" dirty="0">
                <a:solidFill>
                  <a:srgbClr val="000000"/>
                </a:solidFill>
                <a:latin typeface="calibri"/>
              </a:rPr>
              <a:t>total Electricity Fine</a:t>
            </a:r>
          </a:p>
        </p:txBody>
      </p:sp>
      <p:sp>
        <p:nvSpPr>
          <p:cNvPr id="310" name="Rectangle 309"/>
          <p:cNvSpPr/>
          <p:nvPr/>
        </p:nvSpPr>
        <p:spPr>
          <a:xfrm>
            <a:off x="2012951" y="2474466"/>
            <a:ext cx="1428750" cy="515941"/>
          </a:xfrm>
          <a:prstGeom prst="rect">
            <a:avLst/>
          </a:prstGeom>
          <a:noFill/>
          <a:ln w="12700" cmpd="sng">
            <a:solidFill>
              <a:srgbClr val="D3D3D3"/>
            </a:solidFill>
            <a:prstDash val="solid"/>
            <a:miter/>
          </a:ln>
        </p:spPr>
        <p:txBody>
          <a:bodyPr vert="horz" lIns="25400" tIns="25400" rIns="25400" bIns="25400" anchor="t" anchorCtr="0"/>
          <a:lstStyle/>
          <a:p>
            <a:pPr marL="0" marR="0" indent="0" algn="ctr" rtl="0"/>
            <a:r>
              <a:rPr lang="en-US" sz="1300" b="0" i="0" u="none" strike="noStrike" dirty="0">
                <a:solidFill>
                  <a:srgbClr val="000000"/>
                </a:solidFill>
                <a:latin typeface="calibri"/>
              </a:rPr>
              <a:t>total Phone Fine</a:t>
            </a:r>
          </a:p>
        </p:txBody>
      </p:sp>
      <p:sp>
        <p:nvSpPr>
          <p:cNvPr id="311" name="Rectangle 310"/>
          <p:cNvSpPr/>
          <p:nvPr/>
        </p:nvSpPr>
        <p:spPr>
          <a:xfrm>
            <a:off x="2016124" y="3022147"/>
            <a:ext cx="1428750"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8</a:t>
            </a:r>
          </a:p>
        </p:txBody>
      </p:sp>
      <p:sp>
        <p:nvSpPr>
          <p:cNvPr id="312" name="Rectangle 311"/>
          <p:cNvSpPr/>
          <p:nvPr/>
        </p:nvSpPr>
        <p:spPr>
          <a:xfrm>
            <a:off x="3187699" y="1826761"/>
            <a:ext cx="914400"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8</a:t>
            </a:r>
          </a:p>
        </p:txBody>
      </p:sp>
      <p:sp>
        <p:nvSpPr>
          <p:cNvPr id="313" name="Rectangle 312"/>
          <p:cNvSpPr/>
          <p:nvPr/>
        </p:nvSpPr>
        <p:spPr>
          <a:xfrm>
            <a:off x="4114800" y="1845817"/>
            <a:ext cx="914400"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666</a:t>
            </a:r>
          </a:p>
        </p:txBody>
      </p:sp>
      <p:sp>
        <p:nvSpPr>
          <p:cNvPr id="314" name="Rectangle 313"/>
          <p:cNvSpPr/>
          <p:nvPr/>
        </p:nvSpPr>
        <p:spPr>
          <a:xfrm>
            <a:off x="2016124" y="1826761"/>
            <a:ext cx="1171575"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6</a:t>
            </a:r>
          </a:p>
        </p:txBody>
      </p:sp>
      <p:sp>
        <p:nvSpPr>
          <p:cNvPr id="315" name="Rectangle 314"/>
          <p:cNvSpPr/>
          <p:nvPr/>
        </p:nvSpPr>
        <p:spPr>
          <a:xfrm>
            <a:off x="5102224" y="1845817"/>
            <a:ext cx="1230307" cy="228600"/>
          </a:xfrm>
          <a:prstGeom prst="rect">
            <a:avLst/>
          </a:prstGeom>
          <a:noFill/>
          <a:ln>
            <a:noFill/>
          </a:ln>
        </p:spPr>
        <p:txBody>
          <a:bodyPr vert="horz" lIns="25400" tIns="25400" rIns="25400" bIns="25400" anchor="t" anchorCtr="0"/>
          <a:lstStyle/>
          <a:p>
            <a:pPr marL="0" marR="0" indent="0" algn="l" rtl="0"/>
            <a:r>
              <a:rPr lang="en-US" sz="1000" b="0" i="0" u="none" strike="noStrike" dirty="0">
                <a:solidFill>
                  <a:srgbClr val="000000"/>
                </a:solidFill>
                <a:latin typeface="Segoe UI"/>
              </a:rPr>
              <a:t>561</a:t>
            </a:r>
          </a:p>
        </p:txBody>
      </p:sp>
      <p:sp>
        <p:nvSpPr>
          <p:cNvPr id="316" name="Rectangle 315"/>
          <p:cNvSpPr/>
          <p:nvPr/>
        </p:nvSpPr>
        <p:spPr>
          <a:xfrm>
            <a:off x="2016124" y="3452363"/>
            <a:ext cx="2552703" cy="251972"/>
          </a:xfrm>
          <a:prstGeom prst="rect">
            <a:avLst/>
          </a:prstGeom>
          <a:solidFill>
            <a:srgbClr val="00FFFF"/>
          </a:solidFill>
          <a:ln>
            <a:noFill/>
          </a:ln>
        </p:spPr>
        <p:txBody>
          <a:bodyPr vert="horz" lIns="25400" tIns="25400" rIns="25400" bIns="25400" anchor="t" anchorCtr="0"/>
          <a:lstStyle/>
          <a:p>
            <a:pPr marL="0" marR="0" indent="0" algn="l" rtl="0"/>
            <a:r>
              <a:rPr lang="en-US" sz="1300" b="0" i="0" u="none" strike="noStrike" dirty="0">
                <a:solidFill>
                  <a:srgbClr val="000000"/>
                </a:solidFill>
                <a:latin typeface="calibri"/>
              </a:rPr>
              <a:t>Audits on All bills</a:t>
            </a:r>
          </a:p>
        </p:txBody>
      </p:sp>
      <p:pic>
        <p:nvPicPr>
          <p:cNvPr id="317" name="Picture 316"/>
          <p:cNvPicPr>
            <a:picLocks noChangeAspect="1"/>
          </p:cNvPicPr>
          <p:nvPr/>
        </p:nvPicPr>
        <p:blipFill>
          <a:blip r:embed="rId2"/>
          <a:srcRect/>
          <a:stretch>
            <a:fillRect/>
          </a:stretch>
        </p:blipFill>
        <p:spPr>
          <a:xfrm>
            <a:off x="2016124" y="3856170"/>
            <a:ext cx="4316407" cy="2073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Rizwan</a:t>
            </a:r>
            <a:r>
              <a:rPr lang="en-US" dirty="0"/>
              <a:t> </a:t>
            </a:r>
            <a:r>
              <a:rPr lang="en-US" dirty="0" err="1"/>
              <a:t>Mirza</a:t>
            </a:r>
            <a:r>
              <a:rPr lang="en-US" dirty="0"/>
              <a:t> Consulting Services</a:t>
            </a:r>
          </a:p>
        </p:txBody>
      </p:sp>
      <p:sp>
        <p:nvSpPr>
          <p:cNvPr id="3" name="Content Placeholder 2"/>
          <p:cNvSpPr>
            <a:spLocks noGrp="1"/>
          </p:cNvSpPr>
          <p:nvPr>
            <p:ph idx="1"/>
          </p:nvPr>
        </p:nvSpPr>
        <p:spPr/>
        <p:txBody>
          <a:bodyPr/>
          <a:lstStyle/>
          <a:p>
            <a:r>
              <a:rPr lang="en-US" b="1" dirty="0"/>
              <a:t>Objectives:</a:t>
            </a:r>
          </a:p>
          <a:p>
            <a:pPr marL="0" indent="0">
              <a:buNone/>
            </a:pPr>
            <a:r>
              <a:rPr lang="en-US" b="1" dirty="0"/>
              <a:t>	</a:t>
            </a:r>
            <a:r>
              <a:rPr lang="en-US" dirty="0"/>
              <a:t>The main objective for developing this project is to maintain all employees, assigned projects, and their clients, with managing utilities and Equipment. This system also maintains income, expenses so one can keep things organized and get detailed report of business. It allows user to keep track of customer details, projects, invoicing system is also integrated. The core focus of this project is based on the user requirements a conceptual database design is proposed and future recommendations are given.</a:t>
            </a:r>
          </a:p>
          <a:p>
            <a:pPr marL="0" indent="0">
              <a:buNone/>
            </a:pPr>
            <a:endParaRPr lang="en-US" b="1" dirty="0"/>
          </a:p>
        </p:txBody>
      </p:sp>
    </p:spTree>
    <p:extLst>
      <p:ext uri="{BB962C8B-B14F-4D97-AF65-F5344CB8AC3E}">
        <p14:creationId xmlns:p14="http://schemas.microsoft.com/office/powerpoint/2010/main" val="132879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278153" cy="1117124"/>
          </a:xfrm>
        </p:spPr>
        <p:txBody>
          <a:bodyPr/>
          <a:lstStyle/>
          <a:p>
            <a:r>
              <a:rPr lang="en-US" dirty="0"/>
              <a:t>Requirement Specifications</a:t>
            </a:r>
          </a:p>
        </p:txBody>
      </p:sp>
      <p:sp>
        <p:nvSpPr>
          <p:cNvPr id="3" name="Content Placeholder 2"/>
          <p:cNvSpPr>
            <a:spLocks noGrp="1"/>
          </p:cNvSpPr>
          <p:nvPr>
            <p:ph idx="1"/>
          </p:nvPr>
        </p:nvSpPr>
        <p:spPr>
          <a:xfrm>
            <a:off x="1295400" y="2395469"/>
            <a:ext cx="9909220" cy="3786389"/>
          </a:xfrm>
        </p:spPr>
        <p:txBody>
          <a:bodyPr>
            <a:normAutofit fontScale="55000" lnSpcReduction="20000"/>
          </a:bodyPr>
          <a:lstStyle/>
          <a:p>
            <a:pPr lvl="0"/>
            <a:r>
              <a:rPr lang="en-US" b="1" dirty="0"/>
              <a:t>Manage Employees:</a:t>
            </a:r>
            <a:endParaRPr lang="en-US" sz="1800" dirty="0"/>
          </a:p>
          <a:p>
            <a:pPr marL="457200" lvl="1" indent="0">
              <a:buNone/>
            </a:pPr>
            <a:r>
              <a:rPr lang="en-US" dirty="0"/>
              <a:t>Add a new employee</a:t>
            </a:r>
            <a:endParaRPr lang="en-US" sz="1800" dirty="0"/>
          </a:p>
          <a:p>
            <a:pPr marL="457200" lvl="1" indent="0">
              <a:buNone/>
            </a:pPr>
            <a:r>
              <a:rPr lang="en-US" dirty="0"/>
              <a:t>View Employee’s Information</a:t>
            </a:r>
            <a:endParaRPr lang="en-US" sz="1800" dirty="0"/>
          </a:p>
          <a:p>
            <a:pPr marL="457200" lvl="1" indent="0">
              <a:buNone/>
            </a:pPr>
            <a:r>
              <a:rPr lang="en-US" dirty="0"/>
              <a:t>Search an Employee</a:t>
            </a:r>
            <a:endParaRPr lang="en-US" sz="1800" dirty="0"/>
          </a:p>
          <a:p>
            <a:pPr marL="457200" lvl="1" indent="0">
              <a:buNone/>
            </a:pPr>
            <a:r>
              <a:rPr lang="en-US" dirty="0"/>
              <a:t>Update an Employee Information</a:t>
            </a:r>
            <a:endParaRPr lang="en-US" sz="1800" dirty="0"/>
          </a:p>
          <a:p>
            <a:pPr lvl="0"/>
            <a:r>
              <a:rPr lang="en-US" b="1" dirty="0"/>
              <a:t>Manage Projects:</a:t>
            </a:r>
            <a:endParaRPr lang="en-US" sz="1800" dirty="0"/>
          </a:p>
          <a:p>
            <a:pPr marL="0" lvl="0" indent="0">
              <a:buNone/>
            </a:pPr>
            <a:r>
              <a:rPr lang="en-US" dirty="0"/>
              <a:t>	Add a new Project</a:t>
            </a:r>
            <a:endParaRPr lang="en-US" sz="2000" dirty="0"/>
          </a:p>
          <a:p>
            <a:pPr marL="0" lvl="0" indent="0">
              <a:buNone/>
            </a:pPr>
            <a:r>
              <a:rPr lang="en-US" dirty="0"/>
              <a:t>	Project is associated with one employee</a:t>
            </a:r>
            <a:endParaRPr lang="en-US" sz="2000" dirty="0"/>
          </a:p>
          <a:p>
            <a:pPr marL="0" lvl="0" indent="0">
              <a:buNone/>
            </a:pPr>
            <a:r>
              <a:rPr lang="en-US" dirty="0"/>
              <a:t>	One project can be handled by multiple employees</a:t>
            </a:r>
            <a:endParaRPr lang="en-US" sz="2000" dirty="0"/>
          </a:p>
          <a:p>
            <a:pPr marL="0" lvl="0" indent="0">
              <a:buNone/>
            </a:pPr>
            <a:r>
              <a:rPr lang="en-US" dirty="0"/>
              <a:t>	Project status</a:t>
            </a:r>
          </a:p>
          <a:p>
            <a:pPr lvl="0"/>
            <a:r>
              <a:rPr lang="en-US" sz="2100" b="1" dirty="0"/>
              <a:t>Manage Clients:</a:t>
            </a:r>
            <a:endParaRPr lang="en-US" sz="2100" dirty="0"/>
          </a:p>
          <a:p>
            <a:pPr marL="0" lvl="0" indent="0">
              <a:buNone/>
            </a:pPr>
            <a:r>
              <a:rPr lang="en-US" sz="1600" dirty="0"/>
              <a:t>	</a:t>
            </a:r>
            <a:r>
              <a:rPr lang="en-US" sz="2000" dirty="0"/>
              <a:t>Administrator can manage clients information</a:t>
            </a:r>
          </a:p>
          <a:p>
            <a:pPr marL="0" lvl="0" indent="0">
              <a:buNone/>
            </a:pPr>
            <a:r>
              <a:rPr lang="en-US" sz="2000" dirty="0"/>
              <a:t>	Client association with project and employee</a:t>
            </a:r>
          </a:p>
          <a:p>
            <a:pPr marL="0" lvl="0" indent="0">
              <a:buNone/>
            </a:pPr>
            <a:r>
              <a:rPr lang="en-US" sz="2000" dirty="0"/>
              <a:t>	Add and remove client</a:t>
            </a:r>
          </a:p>
          <a:p>
            <a:pPr marL="0" lvl="0" indent="0">
              <a:buNone/>
            </a:pPr>
            <a:endParaRPr lang="en-US" sz="2000" dirty="0"/>
          </a:p>
        </p:txBody>
      </p:sp>
    </p:spTree>
    <p:extLst>
      <p:ext uri="{BB962C8B-B14F-4D97-AF65-F5344CB8AC3E}">
        <p14:creationId xmlns:p14="http://schemas.microsoft.com/office/powerpoint/2010/main" val="2508480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 Specifications</a:t>
            </a:r>
            <a:br>
              <a:rPr lang="en-US" dirty="0"/>
            </a:br>
            <a:r>
              <a:rPr lang="en-US" dirty="0"/>
              <a:t>(Conti)</a:t>
            </a:r>
          </a:p>
        </p:txBody>
      </p:sp>
      <p:sp>
        <p:nvSpPr>
          <p:cNvPr id="3" name="Content Placeholder 2"/>
          <p:cNvSpPr>
            <a:spLocks noGrp="1"/>
          </p:cNvSpPr>
          <p:nvPr>
            <p:ph idx="1"/>
          </p:nvPr>
        </p:nvSpPr>
        <p:spPr/>
        <p:txBody>
          <a:bodyPr>
            <a:normAutofit fontScale="70000" lnSpcReduction="20000"/>
          </a:bodyPr>
          <a:lstStyle/>
          <a:p>
            <a:r>
              <a:rPr lang="en-US" b="1" dirty="0"/>
              <a:t>Manage Utilities:</a:t>
            </a:r>
            <a:endParaRPr lang="en-US" sz="1800" dirty="0"/>
          </a:p>
          <a:p>
            <a:pPr marL="0" lvl="0" indent="0">
              <a:buNone/>
            </a:pPr>
            <a:r>
              <a:rPr lang="en-US" dirty="0"/>
              <a:t>	Like Show bill</a:t>
            </a:r>
            <a:endParaRPr lang="en-US" sz="2000" dirty="0"/>
          </a:p>
          <a:p>
            <a:pPr marL="0" lvl="0" indent="0">
              <a:buNone/>
            </a:pPr>
            <a:r>
              <a:rPr lang="en-US" dirty="0"/>
              <a:t>	Add bill</a:t>
            </a:r>
            <a:endParaRPr lang="en-US" sz="2000" dirty="0"/>
          </a:p>
          <a:p>
            <a:pPr marL="0" lvl="0" indent="0">
              <a:buNone/>
            </a:pPr>
            <a:r>
              <a:rPr lang="en-US" dirty="0"/>
              <a:t>	Remove bills</a:t>
            </a:r>
            <a:endParaRPr lang="en-US" sz="2000" dirty="0"/>
          </a:p>
          <a:p>
            <a:pPr marL="0" lvl="0" indent="0">
              <a:buNone/>
            </a:pPr>
            <a:r>
              <a:rPr lang="en-US" dirty="0"/>
              <a:t>	Billing information for Gas, electricity, internet, water etc.</a:t>
            </a:r>
            <a:endParaRPr lang="en-US" sz="2000" dirty="0"/>
          </a:p>
          <a:p>
            <a:r>
              <a:rPr lang="en-US" b="1" dirty="0"/>
              <a:t>	Invoicing System:</a:t>
            </a:r>
            <a:endParaRPr lang="en-US" sz="1800" dirty="0"/>
          </a:p>
          <a:p>
            <a:pPr marL="457200" lvl="1" indent="0">
              <a:buNone/>
            </a:pPr>
            <a:r>
              <a:rPr lang="en-US" dirty="0"/>
              <a:t>Invoice will be generated for each order from client. This invoice will show some information of project and project fees.</a:t>
            </a:r>
            <a:endParaRPr lang="en-US" sz="2000" dirty="0"/>
          </a:p>
          <a:p>
            <a:pPr lvl="0"/>
            <a:r>
              <a:rPr lang="en-US" b="1" dirty="0"/>
              <a:t>Project History:</a:t>
            </a:r>
            <a:endParaRPr lang="en-US" sz="1800" dirty="0"/>
          </a:p>
          <a:p>
            <a:pPr marL="457200" lvl="1" indent="0">
              <a:buNone/>
            </a:pPr>
            <a:r>
              <a:rPr lang="en-US" dirty="0"/>
              <a:t>Project history will show user, total number of projects assigned within a given time period.</a:t>
            </a:r>
            <a:endParaRPr lang="en-US" sz="1800" dirty="0"/>
          </a:p>
          <a:p>
            <a:endParaRPr lang="en-US" dirty="0"/>
          </a:p>
        </p:txBody>
      </p:sp>
    </p:spTree>
    <p:extLst>
      <p:ext uri="{BB962C8B-B14F-4D97-AF65-F5344CB8AC3E}">
        <p14:creationId xmlns:p14="http://schemas.microsoft.com/office/powerpoint/2010/main" val="398405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265274" cy="1026972"/>
          </a:xfrm>
        </p:spPr>
        <p:txBody>
          <a:bodyPr/>
          <a:lstStyle/>
          <a:p>
            <a:r>
              <a:rPr lang="en-US" dirty="0"/>
              <a:t>Entity Relationship Diagram</a:t>
            </a:r>
          </a:p>
        </p:txBody>
      </p:sp>
      <p:pic>
        <p:nvPicPr>
          <p:cNvPr id="11" name="Content Placeholder 10"/>
          <p:cNvPicPr>
            <a:picLocks noGrp="1" noChangeAspect="1"/>
          </p:cNvPicPr>
          <p:nvPr>
            <p:ph idx="1"/>
          </p:nvPr>
        </p:nvPicPr>
        <p:blipFill>
          <a:blip r:embed="rId2"/>
          <a:stretch>
            <a:fillRect/>
          </a:stretch>
        </p:blipFill>
        <p:spPr>
          <a:xfrm>
            <a:off x="2163651" y="2215166"/>
            <a:ext cx="8732947" cy="3953814"/>
          </a:xfrm>
          <a:prstGeom prst="rect">
            <a:avLst/>
          </a:prstGeom>
        </p:spPr>
      </p:pic>
    </p:spTree>
    <p:extLst>
      <p:ext uri="{BB962C8B-B14F-4D97-AF65-F5344CB8AC3E}">
        <p14:creationId xmlns:p14="http://schemas.microsoft.com/office/powerpoint/2010/main" val="382578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normAutofit fontScale="92500" lnSpcReduction="10000"/>
          </a:bodyPr>
          <a:lstStyle/>
          <a:p>
            <a:pPr lvl="0"/>
            <a:r>
              <a:rPr lang="en-US" dirty="0"/>
              <a:t>A Company can have none or multiple customers.</a:t>
            </a:r>
          </a:p>
          <a:p>
            <a:pPr lvl="0"/>
            <a:r>
              <a:rPr lang="en-US" dirty="0"/>
              <a:t>A Company must have at least one department.</a:t>
            </a:r>
          </a:p>
          <a:p>
            <a:pPr lvl="0"/>
            <a:r>
              <a:rPr lang="en-US" dirty="0"/>
              <a:t>Many employees can be working on many projects </a:t>
            </a:r>
          </a:p>
          <a:p>
            <a:pPr lvl="0"/>
            <a:r>
              <a:rPr lang="en-US" dirty="0"/>
              <a:t>Projects can have many to many relationship with clients and also employees</a:t>
            </a:r>
          </a:p>
          <a:p>
            <a:pPr lvl="0"/>
            <a:r>
              <a:rPr lang="en-US" dirty="0"/>
              <a:t>One client can give multiple projects</a:t>
            </a:r>
          </a:p>
          <a:p>
            <a:pPr lvl="0"/>
            <a:r>
              <a:rPr lang="en-US" dirty="0"/>
              <a:t>Each employee must belong to one and only one department.</a:t>
            </a:r>
          </a:p>
          <a:p>
            <a:pPr lvl="0"/>
            <a:r>
              <a:rPr lang="en-US" dirty="0"/>
              <a:t>One employee can receive none or many projects from customer.</a:t>
            </a:r>
          </a:p>
          <a:p>
            <a:pPr lvl="0"/>
            <a:endParaRPr lang="en-US" dirty="0"/>
          </a:p>
          <a:p>
            <a:endParaRPr lang="en-US" dirty="0"/>
          </a:p>
        </p:txBody>
      </p:sp>
    </p:spTree>
    <p:extLst>
      <p:ext uri="{BB962C8B-B14F-4D97-AF65-F5344CB8AC3E}">
        <p14:creationId xmlns:p14="http://schemas.microsoft.com/office/powerpoint/2010/main" val="94117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948" y="982132"/>
            <a:ext cx="9402649" cy="45719"/>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740" y="612742"/>
            <a:ext cx="10921487" cy="56077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7217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C3C0D3-406B-4B02-8E9D-19C39C2F9F86}"/>
              </a:ext>
            </a:extLst>
          </p:cNvPr>
          <p:cNvPicPr>
            <a:picLocks noChangeAspect="1"/>
          </p:cNvPicPr>
          <p:nvPr/>
        </p:nvPicPr>
        <p:blipFill>
          <a:blip r:embed="rId2"/>
          <a:stretch>
            <a:fillRect/>
          </a:stretch>
        </p:blipFill>
        <p:spPr>
          <a:xfrm>
            <a:off x="569843" y="622852"/>
            <a:ext cx="10972800" cy="5618922"/>
          </a:xfrm>
          <a:prstGeom prst="rect">
            <a:avLst/>
          </a:prstGeom>
        </p:spPr>
      </p:pic>
    </p:spTree>
    <p:extLst>
      <p:ext uri="{BB962C8B-B14F-4D97-AF65-F5344CB8AC3E}">
        <p14:creationId xmlns:p14="http://schemas.microsoft.com/office/powerpoint/2010/main" val="373024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1C1BE5-62D9-4525-A3F1-286800DE5C01}"/>
              </a:ext>
            </a:extLst>
          </p:cNvPr>
          <p:cNvPicPr>
            <a:picLocks noChangeAspect="1"/>
          </p:cNvPicPr>
          <p:nvPr/>
        </p:nvPicPr>
        <p:blipFill>
          <a:blip r:embed="rId2"/>
          <a:stretch>
            <a:fillRect/>
          </a:stretch>
        </p:blipFill>
        <p:spPr>
          <a:xfrm>
            <a:off x="609600" y="596348"/>
            <a:ext cx="10946296" cy="5698434"/>
          </a:xfrm>
          <a:prstGeom prst="rect">
            <a:avLst/>
          </a:prstGeom>
        </p:spPr>
      </p:pic>
    </p:spTree>
    <p:extLst>
      <p:ext uri="{BB962C8B-B14F-4D97-AF65-F5344CB8AC3E}">
        <p14:creationId xmlns:p14="http://schemas.microsoft.com/office/powerpoint/2010/main" val="7138069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TotalTime>
  <Words>233</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Segoe UI</vt:lpstr>
      <vt:lpstr>Organic</vt:lpstr>
      <vt:lpstr>Database Project</vt:lpstr>
      <vt:lpstr>Rizwan Mirza Consulting Services</vt:lpstr>
      <vt:lpstr>Requirement Specifications</vt:lpstr>
      <vt:lpstr>Requirement Specifications (Conti)</vt:lpstr>
      <vt:lpstr>Entity Relationship Diagram</vt:lpstr>
      <vt:lpstr>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dc:title>
  <dc:creator>Najaf Ali</dc:creator>
  <cp:lastModifiedBy>H</cp:lastModifiedBy>
  <cp:revision>10</cp:revision>
  <dcterms:created xsi:type="dcterms:W3CDTF">2018-12-21T03:19:41Z</dcterms:created>
  <dcterms:modified xsi:type="dcterms:W3CDTF">2019-01-03T19:22:50Z</dcterms:modified>
</cp:coreProperties>
</file>