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256" r:id="rId2"/>
    <p:sldId id="328" r:id="rId3"/>
    <p:sldId id="477" r:id="rId4"/>
    <p:sldId id="497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7" r:id="rId14"/>
    <p:sldId id="33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EE"/>
    <a:srgbClr val="595959"/>
    <a:srgbClr val="02225E"/>
    <a:srgbClr val="4061A6"/>
    <a:srgbClr val="FFFFFF"/>
    <a:srgbClr val="1EB1ED"/>
    <a:srgbClr val="B1BEC1"/>
    <a:srgbClr val="F2F2F2"/>
    <a:srgbClr val="E4F6FD"/>
    <a:srgbClr val="CA2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46934-B6B6-4CAB-A86B-3D24E9FF1681}" v="682" dt="2023-02-18T16:54:21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8" autoAdjust="0"/>
    <p:restoredTop sz="93946" autoAdjust="0"/>
  </p:normalViewPr>
  <p:slideViewPr>
    <p:cSldViewPr snapToGrid="0">
      <p:cViewPr varScale="1">
        <p:scale>
          <a:sx n="104" d="100"/>
          <a:sy n="104" d="100"/>
        </p:scale>
        <p:origin x="87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20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267051-FE9B-6B0B-FA06-04FB329C10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DCD8F-764C-5D29-E0B8-7751480C1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92CD-19B9-442F-A99B-2351373D9528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D35A3-5878-A2DD-1C33-0B466DC361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F2AE2-0310-A918-E032-4F4803AF0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700EB-30FD-49C0-8B8F-6E519932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800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318748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10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3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23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Google Shape;88;p13">
            <a:extLst>
              <a:ext uri="{FF2B5EF4-FFF2-40B4-BE49-F238E27FC236}">
                <a16:creationId xmlns:a16="http://schemas.microsoft.com/office/drawing/2014/main" id="{3811FFA8-94A8-3545-8FA8-AEFC1DD0A6F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7722" y="41560"/>
            <a:ext cx="1097280" cy="4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BC8E-7897-F947-8EC6-CE3821674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667657"/>
            <a:ext cx="8824685" cy="425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 sz="14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Font cân nhỏ hơn vài cỡ</a:t>
            </a:r>
          </a:p>
          <a:p>
            <a:pPr lvl="0"/>
            <a:r>
              <a:rPr lang="en-US"/>
              <a:t>Các đầu mục chính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84576" y="1994798"/>
            <a:ext cx="4585062" cy="1449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</a:t>
            </a:r>
            <a:endParaRPr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61 Devops Engineer Illustrations - Free in SVG, PNG, EPS - IconScout">
            <a:extLst>
              <a:ext uri="{FF2B5EF4-FFF2-40B4-BE49-F238E27FC236}">
                <a16:creationId xmlns:a16="http://schemas.microsoft.com/office/drawing/2014/main" id="{A8622FF8-9051-237C-B4C1-FCEDDF3B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37" y="3173413"/>
            <a:ext cx="3214688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–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477515" y="930544"/>
            <a:ext cx="8222569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600" dirty="0" err="1"/>
              <a:t>Mời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dòng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cột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ma </a:t>
            </a:r>
            <a:r>
              <a:rPr lang="en-US" sz="1600" dirty="0" err="1"/>
              <a:t>trận</a:t>
            </a:r>
            <a:r>
              <a:rPr lang="en-US" sz="1600" dirty="0"/>
              <a:t> A, B (</a:t>
            </a:r>
            <a:r>
              <a:rPr lang="en-US" sz="1600" dirty="0" err="1">
                <a:solidFill>
                  <a:srgbClr val="C00000"/>
                </a:solidFill>
              </a:rPr>
              <a:t>số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dòng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và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số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cột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của</a:t>
            </a:r>
            <a:r>
              <a:rPr lang="en-US" sz="1600" dirty="0">
                <a:solidFill>
                  <a:srgbClr val="C00000"/>
                </a:solidFill>
              </a:rPr>
              <a:t> 2 ma </a:t>
            </a:r>
            <a:r>
              <a:rPr lang="en-US" sz="1600" dirty="0" err="1">
                <a:solidFill>
                  <a:srgbClr val="C00000"/>
                </a:solidFill>
              </a:rPr>
              <a:t>trận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bằng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nhau</a:t>
            </a:r>
            <a:r>
              <a:rPr lang="en-US" sz="1600" dirty="0"/>
              <a:t>)</a:t>
            </a:r>
          </a:p>
          <a:p>
            <a:pPr marL="114300" indent="0">
              <a:buNone/>
            </a:pPr>
            <a:r>
              <a:rPr lang="en-US" sz="1600" dirty="0" err="1"/>
              <a:t>Kiểm</a:t>
            </a:r>
            <a:r>
              <a:rPr lang="en-US" sz="1600" dirty="0"/>
              <a:t> </a:t>
            </a:r>
            <a:r>
              <a:rPr lang="en-US" sz="1600" dirty="0" err="1"/>
              <a:t>tra</a:t>
            </a:r>
            <a:r>
              <a:rPr lang="en-US" sz="1600" dirty="0"/>
              <a:t> </a:t>
            </a:r>
            <a:r>
              <a:rPr lang="en-US" sz="1600" dirty="0" err="1"/>
              <a:t>nếu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dòng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cột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2 ma </a:t>
            </a:r>
            <a:r>
              <a:rPr lang="en-US" sz="1600" dirty="0" err="1"/>
              <a:t>trận</a:t>
            </a:r>
            <a:r>
              <a:rPr lang="en-US" sz="1600" dirty="0"/>
              <a:t> k </a:t>
            </a:r>
            <a:r>
              <a:rPr lang="en-US" sz="1600" dirty="0" err="1"/>
              <a:t>bằng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en-US" sz="1600" dirty="0"/>
              <a:t> -&gt; </a:t>
            </a:r>
            <a:r>
              <a:rPr lang="en-US" sz="1600" dirty="0" err="1"/>
              <a:t>hiển</a:t>
            </a:r>
            <a:r>
              <a:rPr lang="en-US" sz="1600" dirty="0"/>
              <a:t>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 k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</a:p>
          <a:p>
            <a:pPr marL="114300" indent="0">
              <a:buNone/>
            </a:pP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,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cột</a:t>
            </a:r>
            <a:r>
              <a:rPr lang="en-US" sz="1600" dirty="0"/>
              <a:t> (</a:t>
            </a:r>
            <a:r>
              <a:rPr lang="en-US" sz="1600" dirty="0" err="1">
                <a:solidFill>
                  <a:srgbClr val="C00000"/>
                </a:solidFill>
              </a:rPr>
              <a:t>Sử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dụng</a:t>
            </a:r>
            <a:r>
              <a:rPr lang="en-US" sz="1600" dirty="0">
                <a:solidFill>
                  <a:srgbClr val="C00000"/>
                </a:solidFill>
              </a:rPr>
              <a:t> for</a:t>
            </a:r>
            <a:r>
              <a:rPr lang="en-US" sz="1600" dirty="0"/>
              <a:t>)</a:t>
            </a:r>
          </a:p>
          <a:p>
            <a:pPr marL="114300" indent="0">
              <a:buNone/>
            </a:pP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C00000"/>
                </a:solidFill>
              </a:rPr>
              <a:t>tổng</a:t>
            </a:r>
            <a:r>
              <a:rPr lang="en-US" sz="1600" dirty="0"/>
              <a:t> 2 ma </a:t>
            </a:r>
            <a:r>
              <a:rPr lang="en-US" sz="1600" dirty="0" err="1"/>
              <a:t>trận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Guide: 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C6788-1188-496E-89FC-EA3FCB16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281" y="3222988"/>
            <a:ext cx="4266118" cy="1920512"/>
          </a:xfrm>
          <a:prstGeom prst="rect">
            <a:avLst/>
          </a:prstGeom>
        </p:spPr>
      </p:pic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E0CE78D5-AE97-451E-A571-E5CF04D49242}"/>
              </a:ext>
            </a:extLst>
          </p:cNvPr>
          <p:cNvSpPr/>
          <p:nvPr/>
        </p:nvSpPr>
        <p:spPr>
          <a:xfrm>
            <a:off x="358987" y="1062101"/>
            <a:ext cx="204132" cy="21685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31EC34EA-C3B0-47CF-9A40-350B05489899}"/>
              </a:ext>
            </a:extLst>
          </p:cNvPr>
          <p:cNvSpPr/>
          <p:nvPr/>
        </p:nvSpPr>
        <p:spPr>
          <a:xfrm>
            <a:off x="358312" y="1751147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69;p36">
            <a:extLst>
              <a:ext uri="{FF2B5EF4-FFF2-40B4-BE49-F238E27FC236}">
                <a16:creationId xmlns:a16="http://schemas.microsoft.com/office/drawing/2014/main" id="{70C1E186-A01C-4530-88D7-67B37F288319}"/>
              </a:ext>
            </a:extLst>
          </p:cNvPr>
          <p:cNvSpPr/>
          <p:nvPr/>
        </p:nvSpPr>
        <p:spPr>
          <a:xfrm>
            <a:off x="358312" y="2476603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69;p36">
            <a:extLst>
              <a:ext uri="{FF2B5EF4-FFF2-40B4-BE49-F238E27FC236}">
                <a16:creationId xmlns:a16="http://schemas.microsoft.com/office/drawing/2014/main" id="{027BE297-1B22-465D-BC12-BC8AF7945177}"/>
              </a:ext>
            </a:extLst>
          </p:cNvPr>
          <p:cNvSpPr/>
          <p:nvPr/>
        </p:nvSpPr>
        <p:spPr>
          <a:xfrm>
            <a:off x="341850" y="2948794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38;p36">
            <a:extLst>
              <a:ext uri="{FF2B5EF4-FFF2-40B4-BE49-F238E27FC236}">
                <a16:creationId xmlns:a16="http://schemas.microsoft.com/office/drawing/2014/main" id="{47E015B6-D5CB-45F5-B3CE-97C83A9049AF}"/>
              </a:ext>
            </a:extLst>
          </p:cNvPr>
          <p:cNvSpPr/>
          <p:nvPr/>
        </p:nvSpPr>
        <p:spPr>
          <a:xfrm>
            <a:off x="359498" y="355937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250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- each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460715" y="1268747"/>
            <a:ext cx="8222569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Ý </a:t>
            </a:r>
            <a:r>
              <a:rPr lang="en-US" sz="1600" dirty="0" err="1">
                <a:solidFill>
                  <a:srgbClr val="C00000"/>
                </a:solidFill>
              </a:rPr>
              <a:t>nghĩa</a:t>
            </a:r>
            <a:r>
              <a:rPr lang="en-US" sz="1600" dirty="0"/>
              <a:t>: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duyệt</a:t>
            </a:r>
            <a:r>
              <a:rPr lang="en-US" sz="1600" dirty="0"/>
              <a:t> </a:t>
            </a:r>
            <a:r>
              <a:rPr lang="en-US" sz="1600" dirty="0" err="1"/>
              <a:t>vòng</a:t>
            </a:r>
            <a:r>
              <a:rPr lang="en-US" sz="1600" dirty="0"/>
              <a:t> </a:t>
            </a:r>
            <a:r>
              <a:rPr lang="en-US" sz="1600" dirty="0" err="1"/>
              <a:t>lặp</a:t>
            </a:r>
            <a:r>
              <a:rPr lang="en-US" sz="1600" dirty="0"/>
              <a:t> </a:t>
            </a:r>
            <a:r>
              <a:rPr lang="en-US" sz="1600" dirty="0" err="1"/>
              <a:t>mà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index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C00000"/>
                </a:solidFill>
              </a:rPr>
              <a:t>Vd</a:t>
            </a:r>
            <a:r>
              <a:rPr lang="en-US" sz="1600" dirty="0"/>
              <a:t>: </a:t>
            </a:r>
          </a:p>
          <a:p>
            <a:pPr marL="0" indent="0">
              <a:buNone/>
            </a:pPr>
            <a:r>
              <a:rPr lang="en-US" sz="1600" dirty="0"/>
              <a:t>	int numbers [][] = new [2][3];</a:t>
            </a:r>
          </a:p>
          <a:p>
            <a:pPr marL="0" indent="0">
              <a:buNone/>
            </a:pPr>
            <a:r>
              <a:rPr lang="en-US" sz="1600" dirty="0"/>
              <a:t>	for(int[] num : numbers){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Note</a:t>
            </a:r>
            <a:r>
              <a:rPr lang="en-US" sz="1600" dirty="0"/>
              <a:t>: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duyệt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tượng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hay </a:t>
            </a:r>
            <a:r>
              <a:rPr lang="en-US" sz="1600" dirty="0" err="1"/>
              <a:t>hơn</a:t>
            </a:r>
            <a:endParaRPr lang="en-US" sz="1600" dirty="0"/>
          </a:p>
        </p:txBody>
      </p:sp>
      <p:sp>
        <p:nvSpPr>
          <p:cNvPr id="4" name="Google Shape;769;p36">
            <a:extLst>
              <a:ext uri="{FF2B5EF4-FFF2-40B4-BE49-F238E27FC236}">
                <a16:creationId xmlns:a16="http://schemas.microsoft.com/office/drawing/2014/main" id="{1DDFEFB3-DB2E-4989-8EDF-E9ED9D3186E6}"/>
              </a:ext>
            </a:extLst>
          </p:cNvPr>
          <p:cNvSpPr/>
          <p:nvPr/>
        </p:nvSpPr>
        <p:spPr>
          <a:xfrm>
            <a:off x="341512" y="1392160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29CB06F5-9A49-499A-ADFE-1782E1E33282}"/>
              </a:ext>
            </a:extLst>
          </p:cNvPr>
          <p:cNvSpPr/>
          <p:nvPr/>
        </p:nvSpPr>
        <p:spPr>
          <a:xfrm>
            <a:off x="341512" y="1825702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4F1C1B71-2558-4CF2-A296-AA38E5BEFB79}"/>
              </a:ext>
            </a:extLst>
          </p:cNvPr>
          <p:cNvSpPr/>
          <p:nvPr/>
        </p:nvSpPr>
        <p:spPr>
          <a:xfrm>
            <a:off x="294227" y="4040534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568715" y="786347"/>
            <a:ext cx="8222569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600" dirty="0" err="1">
                <a:solidFill>
                  <a:schemeClr val="bg2"/>
                </a:solidFill>
              </a:rPr>
              <a:t>Kn</a:t>
            </a:r>
            <a:r>
              <a:rPr lang="en-US" sz="1600" dirty="0">
                <a:solidFill>
                  <a:schemeClr val="bg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Là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một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đoạn</a:t>
            </a:r>
            <a:r>
              <a:rPr lang="en-US" sz="1600" dirty="0">
                <a:solidFill>
                  <a:schemeClr val="bg2"/>
                </a:solidFill>
              </a:rPr>
              <a:t> code </a:t>
            </a:r>
            <a:r>
              <a:rPr lang="en-US" sz="1600" dirty="0" err="1">
                <a:solidFill>
                  <a:schemeClr val="bg2"/>
                </a:solidFill>
              </a:rPr>
              <a:t>để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thực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hiện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một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công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việc</a:t>
            </a:r>
            <a:r>
              <a:rPr lang="en-US" sz="1600" dirty="0">
                <a:solidFill>
                  <a:schemeClr val="bg2"/>
                </a:solidFill>
              </a:rPr>
              <a:t>, </a:t>
            </a:r>
            <a:r>
              <a:rPr lang="en-US" sz="1600" dirty="0" err="1">
                <a:solidFill>
                  <a:schemeClr val="bg2"/>
                </a:solidFill>
              </a:rPr>
              <a:t>một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chức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năng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cụ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thể</a:t>
            </a:r>
            <a:r>
              <a:rPr lang="en-US" sz="1600" dirty="0">
                <a:solidFill>
                  <a:schemeClr val="bg2"/>
                </a:solidFill>
              </a:rPr>
              <a:t>, </a:t>
            </a:r>
            <a:r>
              <a:rPr lang="en-US" sz="1600" dirty="0" err="1">
                <a:solidFill>
                  <a:schemeClr val="bg2"/>
                </a:solidFill>
              </a:rPr>
              <a:t>nó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chỉ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được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thực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khi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được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gọi</a:t>
            </a:r>
            <a:endParaRPr lang="en-US" sz="16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Thường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dùng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tách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đoạn</a:t>
            </a:r>
            <a:r>
              <a:rPr lang="en-US" sz="1600" dirty="0">
                <a:solidFill>
                  <a:schemeClr val="bg2"/>
                </a:solidFill>
              </a:rPr>
              <a:t> code ra -&gt; </a:t>
            </a:r>
            <a:r>
              <a:rPr lang="en-US" sz="1600" dirty="0" err="1">
                <a:solidFill>
                  <a:schemeClr val="bg2"/>
                </a:solidFill>
              </a:rPr>
              <a:t>dễ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dàng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bảo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trì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phát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triển</a:t>
            </a:r>
            <a:r>
              <a:rPr lang="en-US" sz="1600" dirty="0">
                <a:solidFill>
                  <a:schemeClr val="bg2"/>
                </a:solidFill>
              </a:rPr>
              <a:t>, </a:t>
            </a:r>
            <a:r>
              <a:rPr lang="en-US" sz="1600" dirty="0" err="1">
                <a:solidFill>
                  <a:schemeClr val="bg2"/>
                </a:solidFill>
              </a:rPr>
              <a:t>giúp</a:t>
            </a:r>
            <a:r>
              <a:rPr lang="en-US" sz="1600" dirty="0">
                <a:solidFill>
                  <a:schemeClr val="bg2"/>
                </a:solidFill>
              </a:rPr>
              <a:t> code </a:t>
            </a:r>
            <a:r>
              <a:rPr lang="en-US" sz="1600" dirty="0" err="1">
                <a:solidFill>
                  <a:schemeClr val="bg2"/>
                </a:solidFill>
              </a:rPr>
              <a:t>gọn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hơn</a:t>
            </a:r>
            <a:endParaRPr lang="en-US" sz="16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chemeClr val="bg2"/>
                </a:solidFill>
              </a:rPr>
              <a:t>Cách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tạo</a:t>
            </a:r>
            <a:r>
              <a:rPr lang="en-US" sz="1600" dirty="0">
                <a:solidFill>
                  <a:schemeClr val="bg2"/>
                </a:solidFill>
              </a:rPr>
              <a:t> ra </a:t>
            </a:r>
            <a:r>
              <a:rPr lang="en-US" sz="1600" dirty="0" err="1">
                <a:solidFill>
                  <a:schemeClr val="bg2"/>
                </a:solidFill>
              </a:rPr>
              <a:t>một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method</a:t>
            </a:r>
            <a:r>
              <a:rPr lang="en-US" sz="1600" dirty="0">
                <a:solidFill>
                  <a:schemeClr val="bg2"/>
                </a:solidFill>
              </a:rPr>
              <a:t> (</a:t>
            </a:r>
            <a:r>
              <a:rPr lang="en-US" sz="1600" dirty="0" err="1">
                <a:solidFill>
                  <a:srgbClr val="00ABEE"/>
                </a:solidFill>
              </a:rPr>
              <a:t>phương</a:t>
            </a:r>
            <a:r>
              <a:rPr lang="en-US" sz="1600" dirty="0">
                <a:solidFill>
                  <a:srgbClr val="00ABEE"/>
                </a:solidFill>
              </a:rPr>
              <a:t> </a:t>
            </a:r>
            <a:r>
              <a:rPr lang="en-US" sz="1600" dirty="0" err="1">
                <a:solidFill>
                  <a:srgbClr val="00ABEE"/>
                </a:solidFill>
              </a:rPr>
              <a:t>thức</a:t>
            </a:r>
            <a:r>
              <a:rPr lang="en-US" sz="1600" dirty="0">
                <a:solidFill>
                  <a:schemeClr val="bg2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&lt;</a:t>
            </a:r>
            <a:r>
              <a:rPr lang="en-US" sz="1600" dirty="0">
                <a:solidFill>
                  <a:srgbClr val="00ABEE"/>
                </a:solidFill>
              </a:rPr>
              <a:t>Access modifier </a:t>
            </a:r>
            <a:r>
              <a:rPr lang="en-US" sz="1600" dirty="0">
                <a:solidFill>
                  <a:schemeClr val="bg2"/>
                </a:solidFill>
              </a:rPr>
              <a:t>&gt; &lt;</a:t>
            </a:r>
            <a:r>
              <a:rPr lang="en-US" sz="1600" dirty="0">
                <a:solidFill>
                  <a:srgbClr val="00ABEE"/>
                </a:solidFill>
              </a:rPr>
              <a:t>type</a:t>
            </a:r>
            <a:r>
              <a:rPr lang="en-US" sz="1600" dirty="0">
                <a:solidFill>
                  <a:schemeClr val="bg2"/>
                </a:solidFill>
              </a:rPr>
              <a:t>&gt; </a:t>
            </a:r>
            <a:r>
              <a:rPr lang="en-US" sz="1600" dirty="0" err="1">
                <a:solidFill>
                  <a:schemeClr val="bg2"/>
                </a:solidFill>
              </a:rPr>
              <a:t>name_method</a:t>
            </a:r>
            <a:r>
              <a:rPr lang="en-US" sz="1600" dirty="0">
                <a:solidFill>
                  <a:schemeClr val="bg2"/>
                </a:solidFill>
              </a:rPr>
              <a:t> (Type parameters)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C00000"/>
                </a:solidFill>
              </a:rPr>
              <a:t>Vd</a:t>
            </a:r>
            <a:r>
              <a:rPr lang="en-US" sz="1600" dirty="0">
                <a:solidFill>
                  <a:schemeClr val="bg2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public static void </a:t>
            </a:r>
            <a:r>
              <a:rPr lang="en-US" sz="1600" dirty="0" err="1">
                <a:solidFill>
                  <a:srgbClr val="00ABEE"/>
                </a:solidFill>
              </a:rPr>
              <a:t>sayHi</a:t>
            </a:r>
            <a:r>
              <a:rPr lang="en-US" sz="1600" dirty="0">
                <a:solidFill>
                  <a:schemeClr val="bg2"/>
                </a:solidFill>
              </a:rPr>
              <a:t>(){ …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public static void </a:t>
            </a:r>
            <a:r>
              <a:rPr lang="en-US" sz="1600" dirty="0">
                <a:solidFill>
                  <a:srgbClr val="00ABEE"/>
                </a:solidFill>
              </a:rPr>
              <a:t>say</a:t>
            </a:r>
            <a:r>
              <a:rPr lang="en-US" sz="1600" dirty="0">
                <a:solidFill>
                  <a:schemeClr val="bg2"/>
                </a:solidFill>
              </a:rPr>
              <a:t>(String word){ … }</a:t>
            </a:r>
          </a:p>
        </p:txBody>
      </p:sp>
      <p:sp>
        <p:nvSpPr>
          <p:cNvPr id="4" name="Google Shape;769;p36">
            <a:extLst>
              <a:ext uri="{FF2B5EF4-FFF2-40B4-BE49-F238E27FC236}">
                <a16:creationId xmlns:a16="http://schemas.microsoft.com/office/drawing/2014/main" id="{9624FDEC-0A5D-493F-AC70-0AEF29111FFF}"/>
              </a:ext>
            </a:extLst>
          </p:cNvPr>
          <p:cNvSpPr/>
          <p:nvPr/>
        </p:nvSpPr>
        <p:spPr>
          <a:xfrm>
            <a:off x="449512" y="897707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1A7B1E77-315B-4AAF-A10B-AC7C034155C7}"/>
              </a:ext>
            </a:extLst>
          </p:cNvPr>
          <p:cNvSpPr/>
          <p:nvPr/>
        </p:nvSpPr>
        <p:spPr>
          <a:xfrm>
            <a:off x="449512" y="2812578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38;p36">
            <a:extLst>
              <a:ext uri="{FF2B5EF4-FFF2-40B4-BE49-F238E27FC236}">
                <a16:creationId xmlns:a16="http://schemas.microsoft.com/office/drawing/2014/main" id="{1BC945EC-9847-4C7B-A9F2-9B38A731E178}"/>
              </a:ext>
            </a:extLst>
          </p:cNvPr>
          <p:cNvSpPr/>
          <p:nvPr/>
        </p:nvSpPr>
        <p:spPr>
          <a:xfrm>
            <a:off x="427436" y="2209248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38;p36">
            <a:extLst>
              <a:ext uri="{FF2B5EF4-FFF2-40B4-BE49-F238E27FC236}">
                <a16:creationId xmlns:a16="http://schemas.microsoft.com/office/drawing/2014/main" id="{A87E9338-AA8E-4E1D-B0D8-51FCEA012A14}"/>
              </a:ext>
            </a:extLst>
          </p:cNvPr>
          <p:cNvSpPr/>
          <p:nvPr/>
        </p:nvSpPr>
        <p:spPr>
          <a:xfrm>
            <a:off x="427436" y="1485276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032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biến</a:t>
            </a:r>
            <a:r>
              <a:rPr lang="en-US" dirty="0"/>
              <a:t> (Variable </a:t>
            </a:r>
            <a:r>
              <a:rPr lang="en-US" dirty="0" err="1"/>
              <a:t>scrope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70D9AD4-7B8D-4B04-B9BA-D20EF2B203F0}"/>
              </a:ext>
            </a:extLst>
          </p:cNvPr>
          <p:cNvSpPr txBox="1">
            <a:spLocks/>
          </p:cNvSpPr>
          <p:nvPr/>
        </p:nvSpPr>
        <p:spPr>
          <a:xfrm>
            <a:off x="515531" y="1237522"/>
            <a:ext cx="2299670" cy="307527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>
              <a:buNone/>
            </a:pPr>
            <a:r>
              <a:rPr lang="en-US" sz="1400" dirty="0"/>
              <a:t>     </a:t>
            </a:r>
            <a:r>
              <a:rPr lang="vi-VN" sz="1400" dirty="0">
                <a:solidFill>
                  <a:srgbClr val="C00000"/>
                </a:solidFill>
              </a:rPr>
              <a:t>Block Scope </a:t>
            </a:r>
            <a:endParaRPr lang="en-US" sz="1400" dirty="0"/>
          </a:p>
          <a:p>
            <a:pPr marL="114300" lvl="0" indent="0">
              <a:buNone/>
            </a:pPr>
            <a:r>
              <a:rPr lang="vi-VN" sz="1400" dirty="0"/>
              <a:t>Các biến được khai báo trong phạm vi block `{ }` (ví dụ: khối if else, for, while, switch) thì chỉ có thể sử dụng trong block </a:t>
            </a:r>
            <a:r>
              <a:rPr lang="en-US" sz="1400" dirty="0" err="1"/>
              <a:t>đó</a:t>
            </a:r>
            <a:r>
              <a:rPr lang="vi-VN" sz="1400" dirty="0"/>
              <a:t>.</a:t>
            </a:r>
            <a:endParaRPr lang="en-US" sz="14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123803-3EFB-41BF-8958-5825C21CC581}"/>
              </a:ext>
            </a:extLst>
          </p:cNvPr>
          <p:cNvSpPr txBox="1">
            <a:spLocks/>
          </p:cNvSpPr>
          <p:nvPr/>
        </p:nvSpPr>
        <p:spPr>
          <a:xfrm>
            <a:off x="3422165" y="1237522"/>
            <a:ext cx="2299670" cy="307527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>
              <a:buNone/>
            </a:pPr>
            <a:r>
              <a:rPr lang="en-US" sz="1400" dirty="0"/>
              <a:t>     </a:t>
            </a:r>
            <a:r>
              <a:rPr lang="vi-VN" sz="1400" b="1" dirty="0">
                <a:solidFill>
                  <a:srgbClr val="C00000"/>
                </a:solidFill>
              </a:rPr>
              <a:t>Method Scope </a:t>
            </a:r>
            <a:endParaRPr lang="en-US" sz="1400" b="1" dirty="0">
              <a:solidFill>
                <a:srgbClr val="C00000"/>
              </a:solidFill>
            </a:endParaRPr>
          </a:p>
          <a:p>
            <a:pPr marL="114300" lvl="0" indent="0">
              <a:buNone/>
            </a:pPr>
            <a:r>
              <a:rPr lang="vi-VN" sz="1400" dirty="0"/>
              <a:t>Các biến được khai báo trong phương thức thì có thể sử dụng trong toàn bộ phương thức từ dòng tiếp theo sau khi khai báo</a:t>
            </a:r>
            <a:endParaRPr lang="en-US" sz="1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EB084D-119F-4A84-89C6-1227D4B6D5B9}"/>
              </a:ext>
            </a:extLst>
          </p:cNvPr>
          <p:cNvSpPr txBox="1">
            <a:spLocks/>
          </p:cNvSpPr>
          <p:nvPr/>
        </p:nvSpPr>
        <p:spPr>
          <a:xfrm>
            <a:off x="6328799" y="1237522"/>
            <a:ext cx="2299670" cy="307527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 algn="ctr">
              <a:buNone/>
            </a:pPr>
            <a:r>
              <a:rPr lang="en-US" sz="1400" b="1" dirty="0">
                <a:solidFill>
                  <a:srgbClr val="C00000"/>
                </a:solidFill>
              </a:rPr>
              <a:t>Class scope</a:t>
            </a:r>
          </a:p>
          <a:p>
            <a:pPr marL="114300" lvl="0" indent="0">
              <a:buNone/>
            </a:pPr>
            <a:r>
              <a:rPr lang="vi-VN" sz="1400" dirty="0"/>
              <a:t>Các biến được khai báo như các thuộc tính của class và có thể sử dụng trong class hoặc ngoài class tuỳ theo accesss modifiers ( sẽ tìm hiểu thêm trong bài học OOP)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9BDA8-91E5-453C-AE46-BDC2E1449B3E}"/>
              </a:ext>
            </a:extLst>
          </p:cNvPr>
          <p:cNvSpPr txBox="1"/>
          <p:nvPr/>
        </p:nvSpPr>
        <p:spPr>
          <a:xfrm>
            <a:off x="619196" y="4540369"/>
            <a:ext cx="8265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vi-VN" dirty="0">
                <a:solidFill>
                  <a:srgbClr val="FF0000"/>
                </a:solidFill>
              </a:rPr>
              <a:t>Trong java, các biến chỉ có thể truy cập bên trong khu vực mà nó được khởi tạo, gọi là scope.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8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00993" y="2123089"/>
            <a:ext cx="8448328" cy="871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10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What is an Array? Types of Array | Great Learning">
            <a:extLst>
              <a:ext uri="{FF2B5EF4-FFF2-40B4-BE49-F238E27FC236}">
                <a16:creationId xmlns:a16="http://schemas.microsoft.com/office/drawing/2014/main" id="{617F1F39-46C9-4984-8F6A-03194485D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32" y="695571"/>
            <a:ext cx="8085031" cy="42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24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vi-VN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4E38E39-206A-A773-E84B-BF51B70C206A}"/>
              </a:ext>
            </a:extLst>
          </p:cNvPr>
          <p:cNvSpPr txBox="1">
            <a:spLocks/>
          </p:cNvSpPr>
          <p:nvPr/>
        </p:nvSpPr>
        <p:spPr>
          <a:xfrm>
            <a:off x="2049130" y="2504478"/>
            <a:ext cx="4678771" cy="90942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>
              <a:buNone/>
            </a:pPr>
            <a:r>
              <a:rPr lang="en-US" sz="1400" dirty="0"/>
              <a:t>L</a:t>
            </a:r>
            <a:r>
              <a:rPr lang="vi-VN" sz="1400" dirty="0"/>
              <a:t>à tập hợp các đối tượng có cùng kiểu dữ liệu</a:t>
            </a:r>
            <a:r>
              <a:rPr lang="en-US" sz="1400" dirty="0"/>
              <a:t>, m</a:t>
            </a:r>
            <a:r>
              <a:rPr lang="vi-VN" sz="1400" dirty="0"/>
              <a:t>ỗi đối tượng được gọi là phần tử</a:t>
            </a:r>
            <a:endParaRPr lang="en-US" sz="14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0D8C58-4E93-4704-BE4B-C11480251536}"/>
              </a:ext>
            </a:extLst>
          </p:cNvPr>
          <p:cNvSpPr txBox="1">
            <a:spLocks/>
          </p:cNvSpPr>
          <p:nvPr/>
        </p:nvSpPr>
        <p:spPr>
          <a:xfrm>
            <a:off x="4163121" y="3833231"/>
            <a:ext cx="4678770" cy="90942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>
              <a:buNone/>
            </a:pPr>
            <a:r>
              <a:rPr lang="en-US" sz="1400" dirty="0"/>
              <a:t>C</a:t>
            </a:r>
            <a:r>
              <a:rPr lang="vi-VN" sz="1400" dirty="0"/>
              <a:t>hỉ có thể lưu trữ một tập các phần tử có số lượng cố định </a:t>
            </a:r>
            <a:endParaRPr lang="en-US" sz="14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68122AE-5B7E-4CCF-9E64-8FB92830CDA9}"/>
              </a:ext>
            </a:extLst>
          </p:cNvPr>
          <p:cNvSpPr txBox="1">
            <a:spLocks/>
          </p:cNvSpPr>
          <p:nvPr/>
        </p:nvSpPr>
        <p:spPr>
          <a:xfrm>
            <a:off x="480527" y="1189664"/>
            <a:ext cx="4678771" cy="90942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>
              <a:buNone/>
            </a:pPr>
            <a:r>
              <a:rPr lang="en-US" sz="1400" dirty="0"/>
              <a:t>C</a:t>
            </a:r>
            <a:r>
              <a:rPr lang="vi-VN" sz="1400" dirty="0"/>
              <a:t>ác phần tử này được truy xuất thông qua chỉ số (index), chỉ số của phần tử đầu tiên là 0.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097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1223662" y="1751147"/>
            <a:ext cx="6730276" cy="2489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 dirty="0" err="1">
                <a:solidFill>
                  <a:schemeClr val="bg2"/>
                </a:solidFill>
              </a:rPr>
              <a:t>Cú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pháp</a:t>
            </a:r>
            <a:r>
              <a:rPr lang="en-US" dirty="0">
                <a:solidFill>
                  <a:schemeClr val="bg2"/>
                </a:solidFill>
              </a:rPr>
              <a:t>: type [] </a:t>
            </a:r>
            <a:r>
              <a:rPr lang="en-US" dirty="0" err="1">
                <a:solidFill>
                  <a:schemeClr val="bg2"/>
                </a:solidFill>
              </a:rPr>
              <a:t>name_array</a:t>
            </a:r>
            <a:r>
              <a:rPr lang="en-US" dirty="0">
                <a:solidFill>
                  <a:schemeClr val="bg2"/>
                </a:solidFill>
              </a:rPr>
              <a:t> = new type[size];</a:t>
            </a:r>
          </a:p>
          <a:p>
            <a:r>
              <a:rPr lang="en-US" dirty="0">
                <a:solidFill>
                  <a:schemeClr val="bg2"/>
                </a:solidFill>
              </a:rPr>
              <a:t>VD: 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int[] array = new int[3];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int[] </a:t>
            </a:r>
            <a:r>
              <a:rPr lang="en-US" sz="1800" dirty="0" err="1">
                <a:solidFill>
                  <a:schemeClr val="bg2"/>
                </a:solidFill>
              </a:rPr>
              <a:t>arr</a:t>
            </a:r>
            <a:r>
              <a:rPr lang="en-US" sz="1800" dirty="0">
                <a:solidFill>
                  <a:schemeClr val="bg2"/>
                </a:solidFill>
              </a:rPr>
              <a:t> = {1,4,3};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String[] </a:t>
            </a:r>
            <a:r>
              <a:rPr lang="en-US" sz="1800" dirty="0" err="1">
                <a:solidFill>
                  <a:schemeClr val="bg2"/>
                </a:solidFill>
              </a:rPr>
              <a:t>ar</a:t>
            </a:r>
            <a:r>
              <a:rPr lang="en-US" sz="1800" dirty="0">
                <a:solidFill>
                  <a:schemeClr val="bg2"/>
                </a:solidFill>
              </a:rPr>
              <a:t> = {“</a:t>
            </a:r>
            <a:r>
              <a:rPr lang="en-US" sz="1800" dirty="0" err="1">
                <a:solidFill>
                  <a:schemeClr val="bg2"/>
                </a:solidFill>
              </a:rPr>
              <a:t>Abc</a:t>
            </a:r>
            <a:r>
              <a:rPr lang="en-US" sz="1800" dirty="0">
                <a:solidFill>
                  <a:schemeClr val="bg2"/>
                </a:solidFill>
              </a:rPr>
              <a:t>“,”</a:t>
            </a:r>
            <a:r>
              <a:rPr lang="en-US" sz="1800" dirty="0" err="1">
                <a:solidFill>
                  <a:schemeClr val="bg2"/>
                </a:solidFill>
              </a:rPr>
              <a:t>bcd</a:t>
            </a:r>
            <a:r>
              <a:rPr lang="en-US" sz="1800" dirty="0">
                <a:solidFill>
                  <a:schemeClr val="bg2"/>
                </a:solidFill>
              </a:rPr>
              <a:t>”,”</a:t>
            </a:r>
            <a:r>
              <a:rPr lang="en-US" sz="1800" dirty="0" err="1">
                <a:solidFill>
                  <a:schemeClr val="bg2"/>
                </a:solidFill>
              </a:rPr>
              <a:t>cde</a:t>
            </a:r>
            <a:r>
              <a:rPr lang="en-US" sz="1800" dirty="0">
                <a:solidFill>
                  <a:schemeClr val="bg2"/>
                </a:solidFill>
              </a:rPr>
              <a:t>”}</a:t>
            </a:r>
          </a:p>
        </p:txBody>
      </p:sp>
    </p:spTree>
    <p:extLst>
      <p:ext uri="{BB962C8B-B14F-4D97-AF65-F5344CB8AC3E}">
        <p14:creationId xmlns:p14="http://schemas.microsoft.com/office/powerpoint/2010/main" val="411139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–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1651818" y="1338719"/>
            <a:ext cx="7110341" cy="311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600" dirty="0" err="1">
                <a:solidFill>
                  <a:schemeClr val="bg2"/>
                </a:solidFill>
              </a:rPr>
              <a:t>Nhập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vào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bàn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phím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một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số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nguyên</a:t>
            </a:r>
            <a:r>
              <a:rPr lang="en-US" sz="1600" dirty="0">
                <a:solidFill>
                  <a:schemeClr val="bg2"/>
                </a:solidFill>
              </a:rPr>
              <a:t> N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chemeClr val="bg2"/>
                </a:solidFill>
              </a:rPr>
              <a:t>Màn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hình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hiển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thị</a:t>
            </a:r>
            <a:r>
              <a:rPr lang="en-US" sz="1600" dirty="0">
                <a:solidFill>
                  <a:schemeClr val="bg2"/>
                </a:solidFill>
              </a:rPr>
              <a:t>: </a:t>
            </a:r>
            <a:r>
              <a:rPr lang="en-US" sz="1600" dirty="0" err="1">
                <a:solidFill>
                  <a:schemeClr val="bg2"/>
                </a:solidFill>
              </a:rPr>
              <a:t>Mời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bạn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nhập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số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thứ</a:t>
            </a:r>
            <a:r>
              <a:rPr lang="en-US" sz="1600" dirty="0">
                <a:solidFill>
                  <a:schemeClr val="bg2"/>
                </a:solidFill>
              </a:rPr>
              <a:t> 1: 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…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chemeClr val="bg2"/>
                </a:solidFill>
              </a:rPr>
              <a:t>Mời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bạn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nhập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số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thứ</a:t>
            </a:r>
            <a:r>
              <a:rPr lang="en-US" sz="1600" dirty="0">
                <a:solidFill>
                  <a:schemeClr val="bg2"/>
                </a:solidFill>
              </a:rPr>
              <a:t> n: 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chemeClr val="bg2"/>
                </a:solidFill>
              </a:rPr>
              <a:t>Lưu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lại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giá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trị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vừa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nhập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vào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trong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mảng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hiển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thị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lại</a:t>
            </a:r>
            <a:r>
              <a:rPr lang="en-US" sz="1600" dirty="0">
                <a:solidFill>
                  <a:schemeClr val="bg2"/>
                </a:solidFill>
              </a:rPr>
              <a:t> ra </a:t>
            </a:r>
            <a:r>
              <a:rPr lang="en-US" sz="1600" dirty="0" err="1">
                <a:solidFill>
                  <a:schemeClr val="bg2"/>
                </a:solidFill>
              </a:rPr>
              <a:t>ngoài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màn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hình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giá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trị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vừa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nhập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" name="Google Shape;838;p36">
            <a:extLst>
              <a:ext uri="{FF2B5EF4-FFF2-40B4-BE49-F238E27FC236}">
                <a16:creationId xmlns:a16="http://schemas.microsoft.com/office/drawing/2014/main" id="{B9DC52F9-FBED-4923-9862-5F143E5BD145}"/>
              </a:ext>
            </a:extLst>
          </p:cNvPr>
          <p:cNvSpPr/>
          <p:nvPr/>
        </p:nvSpPr>
        <p:spPr>
          <a:xfrm>
            <a:off x="1299805" y="1610060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38;p36">
            <a:extLst>
              <a:ext uri="{FF2B5EF4-FFF2-40B4-BE49-F238E27FC236}">
                <a16:creationId xmlns:a16="http://schemas.microsoft.com/office/drawing/2014/main" id="{7F02D0C4-8784-40D1-9122-B702BE52575D}"/>
              </a:ext>
            </a:extLst>
          </p:cNvPr>
          <p:cNvSpPr/>
          <p:nvPr/>
        </p:nvSpPr>
        <p:spPr>
          <a:xfrm>
            <a:off x="1299804" y="2051351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38;p36">
            <a:extLst>
              <a:ext uri="{FF2B5EF4-FFF2-40B4-BE49-F238E27FC236}">
                <a16:creationId xmlns:a16="http://schemas.microsoft.com/office/drawing/2014/main" id="{BB82C5C7-E9A3-4BEB-B4BB-F9E32656FBF5}"/>
              </a:ext>
            </a:extLst>
          </p:cNvPr>
          <p:cNvSpPr/>
          <p:nvPr/>
        </p:nvSpPr>
        <p:spPr>
          <a:xfrm>
            <a:off x="1299804" y="2527068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38;p36">
            <a:extLst>
              <a:ext uri="{FF2B5EF4-FFF2-40B4-BE49-F238E27FC236}">
                <a16:creationId xmlns:a16="http://schemas.microsoft.com/office/drawing/2014/main" id="{128A750E-421F-438F-A70D-D196B28BA824}"/>
              </a:ext>
            </a:extLst>
          </p:cNvPr>
          <p:cNvSpPr/>
          <p:nvPr/>
        </p:nvSpPr>
        <p:spPr>
          <a:xfrm>
            <a:off x="1299803" y="295722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38;p36">
            <a:extLst>
              <a:ext uri="{FF2B5EF4-FFF2-40B4-BE49-F238E27FC236}">
                <a16:creationId xmlns:a16="http://schemas.microsoft.com/office/drawing/2014/main" id="{BEA7AC09-757B-41DE-B8D4-5DF80F11BEE1}"/>
              </a:ext>
            </a:extLst>
          </p:cNvPr>
          <p:cNvSpPr/>
          <p:nvPr/>
        </p:nvSpPr>
        <p:spPr>
          <a:xfrm>
            <a:off x="1331959" y="3385618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49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–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842062" y="1175147"/>
            <a:ext cx="7344338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2: </a:t>
            </a:r>
            <a:r>
              <a:rPr lang="en-US" sz="1600" dirty="0" err="1">
                <a:solidFill>
                  <a:srgbClr val="FF0000"/>
                </a:solidFill>
              </a:rPr>
              <a:t>Viết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chương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trình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thực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hiện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Tạo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mảng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số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nguyên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gồm</a:t>
            </a:r>
            <a:r>
              <a:rPr lang="en-US" sz="1600" dirty="0">
                <a:solidFill>
                  <a:schemeClr val="bg2"/>
                </a:solidFill>
              </a:rPr>
              <a:t> n </a:t>
            </a:r>
            <a:r>
              <a:rPr lang="en-US" sz="1600" dirty="0" err="1">
                <a:solidFill>
                  <a:schemeClr val="bg2"/>
                </a:solidFill>
              </a:rPr>
              <a:t>phần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tử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với</a:t>
            </a:r>
            <a:r>
              <a:rPr lang="en-US" sz="1600" dirty="0">
                <a:solidFill>
                  <a:schemeClr val="bg2"/>
                </a:solidFill>
              </a:rPr>
              <a:t> n </a:t>
            </a:r>
            <a:r>
              <a:rPr lang="en-US" sz="1600" dirty="0" err="1">
                <a:solidFill>
                  <a:schemeClr val="bg2"/>
                </a:solidFill>
              </a:rPr>
              <a:t>nhập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vào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từ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bàn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phím</a:t>
            </a:r>
            <a:r>
              <a:rPr lang="en-US" sz="1600" dirty="0">
                <a:solidFill>
                  <a:schemeClr val="bg2"/>
                </a:solidFill>
              </a:rPr>
              <a:t> – </a:t>
            </a:r>
            <a:r>
              <a:rPr lang="en-US" sz="1600" dirty="0" err="1">
                <a:solidFill>
                  <a:schemeClr val="bg2"/>
                </a:solidFill>
              </a:rPr>
              <a:t>Nhập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phần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tử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mảng</a:t>
            </a:r>
            <a:r>
              <a:rPr lang="en-US" sz="1600" dirty="0">
                <a:solidFill>
                  <a:schemeClr val="bg2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 In </a:t>
            </a:r>
            <a:r>
              <a:rPr lang="en-US" sz="1600" dirty="0" err="1">
                <a:solidFill>
                  <a:schemeClr val="bg2"/>
                </a:solidFill>
              </a:rPr>
              <a:t>mảng</a:t>
            </a:r>
            <a:r>
              <a:rPr lang="en-US" sz="1600" dirty="0">
                <a:solidFill>
                  <a:schemeClr val="bg2"/>
                </a:solidFill>
              </a:rPr>
              <a:t> ra </a:t>
            </a:r>
            <a:r>
              <a:rPr lang="en-US" sz="1600" dirty="0" err="1">
                <a:solidFill>
                  <a:schemeClr val="bg2"/>
                </a:solidFill>
              </a:rPr>
              <a:t>màn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hình</a:t>
            </a:r>
            <a:endParaRPr lang="en-US" sz="16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Thay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đổi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phần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tử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là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số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chẵn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trong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mảng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tăng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lên</a:t>
            </a:r>
            <a:r>
              <a:rPr lang="en-US" sz="1600" dirty="0">
                <a:solidFill>
                  <a:schemeClr val="bg2"/>
                </a:solidFill>
              </a:rPr>
              <a:t> 1 </a:t>
            </a:r>
            <a:r>
              <a:rPr lang="en-US" sz="1600" dirty="0" err="1">
                <a:solidFill>
                  <a:schemeClr val="bg2"/>
                </a:solidFill>
              </a:rPr>
              <a:t>đơn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vị</a:t>
            </a:r>
            <a:r>
              <a:rPr lang="en-US" sz="1600" dirty="0">
                <a:solidFill>
                  <a:schemeClr val="bg2"/>
                </a:solidFill>
              </a:rPr>
              <a:t>.</a:t>
            </a:r>
          </a:p>
          <a:p>
            <a:pPr marL="114300" indent="0">
              <a:buNone/>
            </a:pPr>
            <a:endParaRPr lang="en-US" sz="16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VD</a:t>
            </a:r>
            <a:r>
              <a:rPr lang="en-US" sz="1600" dirty="0">
                <a:solidFill>
                  <a:schemeClr val="bg2"/>
                </a:solidFill>
              </a:rPr>
              <a:t>: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[1,4,7,6,2,3] = [1,5,7,7,3,3]</a:t>
            </a:r>
          </a:p>
        </p:txBody>
      </p:sp>
      <p:sp>
        <p:nvSpPr>
          <p:cNvPr id="4" name="Google Shape;838;p36">
            <a:extLst>
              <a:ext uri="{FF2B5EF4-FFF2-40B4-BE49-F238E27FC236}">
                <a16:creationId xmlns:a16="http://schemas.microsoft.com/office/drawing/2014/main" id="{1ADF17E4-0ECD-43C7-A6F1-9210E2ACE38D}"/>
              </a:ext>
            </a:extLst>
          </p:cNvPr>
          <p:cNvSpPr/>
          <p:nvPr/>
        </p:nvSpPr>
        <p:spPr>
          <a:xfrm>
            <a:off x="771485" y="1874076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38;p36">
            <a:extLst>
              <a:ext uri="{FF2B5EF4-FFF2-40B4-BE49-F238E27FC236}">
                <a16:creationId xmlns:a16="http://schemas.microsoft.com/office/drawing/2014/main" id="{02338F31-7923-4886-BD91-1B9FE675A9FE}"/>
              </a:ext>
            </a:extLst>
          </p:cNvPr>
          <p:cNvSpPr/>
          <p:nvPr/>
        </p:nvSpPr>
        <p:spPr>
          <a:xfrm>
            <a:off x="771485" y="2633842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38;p36">
            <a:extLst>
              <a:ext uri="{FF2B5EF4-FFF2-40B4-BE49-F238E27FC236}">
                <a16:creationId xmlns:a16="http://schemas.microsoft.com/office/drawing/2014/main" id="{61D13439-6747-4712-A358-447CFF518EB2}"/>
              </a:ext>
            </a:extLst>
          </p:cNvPr>
          <p:cNvSpPr/>
          <p:nvPr/>
        </p:nvSpPr>
        <p:spPr>
          <a:xfrm>
            <a:off x="771485" y="3074562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379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00" y="44540"/>
            <a:ext cx="8707200" cy="535200"/>
          </a:xfrm>
        </p:spPr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143662" y="1314561"/>
            <a:ext cx="5234738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400" dirty="0" err="1">
                <a:solidFill>
                  <a:schemeClr val="bg2"/>
                </a:solidFill>
              </a:rPr>
              <a:t>Kn</a:t>
            </a:r>
            <a:r>
              <a:rPr lang="en-US" sz="1400" dirty="0">
                <a:solidFill>
                  <a:schemeClr val="bg2"/>
                </a:solidFill>
              </a:rPr>
              <a:t>: </a:t>
            </a:r>
            <a:r>
              <a:rPr lang="vi-VN" sz="1400" dirty="0">
                <a:solidFill>
                  <a:schemeClr val="bg2"/>
                </a:solidFill>
              </a:rPr>
              <a:t>Mảng đa chiều chỉ là tăng số chiều lưu trữ nhiều chiều hơn, hay còn gọi là ma trận</a:t>
            </a:r>
            <a:endParaRPr lang="en-US" sz="14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chemeClr val="bg2"/>
                </a:solidFill>
              </a:rPr>
              <a:t>Khai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báo</a:t>
            </a:r>
            <a:r>
              <a:rPr lang="en-US" sz="1400" dirty="0">
                <a:solidFill>
                  <a:schemeClr val="bg2"/>
                </a:solidFill>
              </a:rPr>
              <a:t>: 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&lt;</a:t>
            </a:r>
            <a:r>
              <a:rPr lang="en-US" sz="1400" dirty="0" err="1">
                <a:solidFill>
                  <a:srgbClr val="00ABEE"/>
                </a:solidFill>
              </a:rPr>
              <a:t>Kiểu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dữ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liệu</a:t>
            </a:r>
            <a:r>
              <a:rPr lang="en-US" sz="1400" dirty="0">
                <a:solidFill>
                  <a:schemeClr val="bg2"/>
                </a:solidFill>
              </a:rPr>
              <a:t>&gt; &lt;</a:t>
            </a:r>
            <a:r>
              <a:rPr lang="en-US" sz="1400" dirty="0" err="1">
                <a:solidFill>
                  <a:srgbClr val="00ABEE"/>
                </a:solidFill>
              </a:rPr>
              <a:t>Tên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mảng</a:t>
            </a:r>
            <a:r>
              <a:rPr lang="en-US" sz="1400" dirty="0">
                <a:solidFill>
                  <a:schemeClr val="bg2"/>
                </a:solidFill>
              </a:rPr>
              <a:t>&gt;[][];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Vd</a:t>
            </a:r>
            <a:r>
              <a:rPr lang="en-US" sz="1400" dirty="0">
                <a:solidFill>
                  <a:schemeClr val="bg2"/>
                </a:solidFill>
              </a:rPr>
              <a:t>: int </a:t>
            </a:r>
            <a:r>
              <a:rPr lang="en-US" sz="1400" dirty="0" err="1">
                <a:solidFill>
                  <a:schemeClr val="bg2"/>
                </a:solidFill>
              </a:rPr>
              <a:t>arr</a:t>
            </a:r>
            <a:r>
              <a:rPr lang="en-US" sz="1400" dirty="0">
                <a:solidFill>
                  <a:schemeClr val="bg2"/>
                </a:solidFill>
              </a:rPr>
              <a:t> [][];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&lt;</a:t>
            </a:r>
            <a:r>
              <a:rPr lang="en-US" sz="1400" dirty="0" err="1">
                <a:solidFill>
                  <a:srgbClr val="00ABEE"/>
                </a:solidFill>
              </a:rPr>
              <a:t>Kiểu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dữ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liệu</a:t>
            </a:r>
            <a:r>
              <a:rPr lang="en-US" sz="1400" dirty="0">
                <a:solidFill>
                  <a:schemeClr val="bg2"/>
                </a:solidFill>
              </a:rPr>
              <a:t>&gt;  &lt;</a:t>
            </a:r>
            <a:r>
              <a:rPr lang="en-US" sz="1400" dirty="0" err="1">
                <a:solidFill>
                  <a:srgbClr val="00ABEE"/>
                </a:solidFill>
              </a:rPr>
              <a:t>Tên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mảng</a:t>
            </a:r>
            <a:r>
              <a:rPr lang="en-US" sz="1400" dirty="0">
                <a:solidFill>
                  <a:schemeClr val="bg2"/>
                </a:solidFill>
              </a:rPr>
              <a:t>&gt; = </a:t>
            </a:r>
            <a:r>
              <a:rPr lang="en-US" sz="1400" dirty="0">
                <a:solidFill>
                  <a:srgbClr val="C00000"/>
                </a:solidFill>
              </a:rPr>
              <a:t>new</a:t>
            </a:r>
            <a:r>
              <a:rPr lang="en-US" sz="1400" dirty="0">
                <a:solidFill>
                  <a:schemeClr val="bg2"/>
                </a:solidFill>
              </a:rPr>
              <a:t> &lt;</a:t>
            </a:r>
            <a:r>
              <a:rPr lang="en-US" sz="1400" dirty="0" err="1">
                <a:solidFill>
                  <a:srgbClr val="00ABEE"/>
                </a:solidFill>
              </a:rPr>
              <a:t>kiểu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dữ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liệu</a:t>
            </a:r>
            <a:r>
              <a:rPr lang="en-US" sz="1400" dirty="0">
                <a:solidFill>
                  <a:schemeClr val="bg2"/>
                </a:solidFill>
              </a:rPr>
              <a:t>&gt;[&lt;</a:t>
            </a:r>
            <a:r>
              <a:rPr lang="en-US" sz="1400" dirty="0" err="1">
                <a:solidFill>
                  <a:srgbClr val="00ABEE"/>
                </a:solidFill>
              </a:rPr>
              <a:t>Số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dòng</a:t>
            </a:r>
            <a:r>
              <a:rPr lang="en-US" sz="1400" dirty="0">
                <a:solidFill>
                  <a:schemeClr val="bg2"/>
                </a:solidFill>
              </a:rPr>
              <a:t>&gt;][&lt;</a:t>
            </a:r>
            <a:r>
              <a:rPr lang="en-US" sz="1400" dirty="0" err="1">
                <a:solidFill>
                  <a:srgbClr val="00ABEE"/>
                </a:solidFill>
              </a:rPr>
              <a:t>Số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cột</a:t>
            </a:r>
            <a:r>
              <a:rPr lang="en-US" sz="1400" dirty="0">
                <a:solidFill>
                  <a:schemeClr val="bg2"/>
                </a:solidFill>
              </a:rPr>
              <a:t>&gt;];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	</a:t>
            </a:r>
            <a:r>
              <a:rPr lang="en-US" sz="1400" dirty="0" err="1">
                <a:solidFill>
                  <a:srgbClr val="C00000"/>
                </a:solidFill>
              </a:rPr>
              <a:t>Vd</a:t>
            </a:r>
            <a:r>
              <a:rPr lang="en-US" sz="1400" dirty="0">
                <a:solidFill>
                  <a:schemeClr val="bg2"/>
                </a:solidFill>
              </a:rPr>
              <a:t>: int[][] numbers = new int[2][3];</a:t>
            </a:r>
          </a:p>
          <a:p>
            <a:pPr marL="114300" indent="0">
              <a:buNone/>
            </a:pPr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4" name="Picture 2" descr="Tự học Java] Mảng đa chiều trong Java » Cafedev.vn">
            <a:extLst>
              <a:ext uri="{FF2B5EF4-FFF2-40B4-BE49-F238E27FC236}">
                <a16:creationId xmlns:a16="http://schemas.microsoft.com/office/drawing/2014/main" id="{286B4FD7-B7F8-425A-9CB0-654463DA4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00" y="1314561"/>
            <a:ext cx="3755773" cy="314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838;p36">
            <a:extLst>
              <a:ext uri="{FF2B5EF4-FFF2-40B4-BE49-F238E27FC236}">
                <a16:creationId xmlns:a16="http://schemas.microsoft.com/office/drawing/2014/main" id="{66EDAC9D-2C1D-4270-BF81-CAE5409B02F2}"/>
              </a:ext>
            </a:extLst>
          </p:cNvPr>
          <p:cNvSpPr/>
          <p:nvPr/>
        </p:nvSpPr>
        <p:spPr>
          <a:xfrm>
            <a:off x="47394" y="1582966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38;p36">
            <a:extLst>
              <a:ext uri="{FF2B5EF4-FFF2-40B4-BE49-F238E27FC236}">
                <a16:creationId xmlns:a16="http://schemas.microsoft.com/office/drawing/2014/main" id="{EB77ADE6-CDB2-408E-8DD6-9AF9554C28B9}"/>
              </a:ext>
            </a:extLst>
          </p:cNvPr>
          <p:cNvSpPr/>
          <p:nvPr/>
        </p:nvSpPr>
        <p:spPr>
          <a:xfrm>
            <a:off x="47394" y="2245054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433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–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1346871" y="1815999"/>
            <a:ext cx="7020169" cy="218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dirty="0" err="1"/>
              <a:t>Mời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mảng</a:t>
            </a:r>
            <a:r>
              <a:rPr lang="en-US" dirty="0">
                <a:solidFill>
                  <a:srgbClr val="C00000"/>
                </a:solidFill>
              </a:rPr>
              <a:t> 2 </a:t>
            </a:r>
            <a:r>
              <a:rPr lang="en-US" dirty="0" err="1">
                <a:solidFill>
                  <a:srgbClr val="C00000"/>
                </a:solidFill>
              </a:rPr>
              <a:t>chiều</a:t>
            </a:r>
            <a:endParaRPr lang="en-US" dirty="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(</a:t>
            </a:r>
            <a:r>
              <a:rPr lang="en-US" dirty="0" err="1">
                <a:solidFill>
                  <a:srgbClr val="C00000"/>
                </a:solidFill>
              </a:rPr>
              <a:t>Sử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dụng</a:t>
            </a:r>
            <a:r>
              <a:rPr lang="en-US" dirty="0">
                <a:solidFill>
                  <a:srgbClr val="C00000"/>
                </a:solidFill>
              </a:rPr>
              <a:t> for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số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vừa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nhập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  <p:sp>
        <p:nvSpPr>
          <p:cNvPr id="4" name="Google Shape;769;p36">
            <a:extLst>
              <a:ext uri="{FF2B5EF4-FFF2-40B4-BE49-F238E27FC236}">
                <a16:creationId xmlns:a16="http://schemas.microsoft.com/office/drawing/2014/main" id="{F2D7C457-EDBA-4ECF-9630-E214D9CA75D8}"/>
              </a:ext>
            </a:extLst>
          </p:cNvPr>
          <p:cNvSpPr/>
          <p:nvPr/>
        </p:nvSpPr>
        <p:spPr>
          <a:xfrm>
            <a:off x="1108465" y="1969528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35F7AEA5-A7D6-4367-BE45-8716F21DFF3C}"/>
              </a:ext>
            </a:extLst>
          </p:cNvPr>
          <p:cNvSpPr/>
          <p:nvPr/>
        </p:nvSpPr>
        <p:spPr>
          <a:xfrm>
            <a:off x="1163554" y="2744704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41068F71-FA63-4DC7-88F3-2D0DA497BA6E}"/>
              </a:ext>
            </a:extLst>
          </p:cNvPr>
          <p:cNvSpPr/>
          <p:nvPr/>
        </p:nvSpPr>
        <p:spPr>
          <a:xfrm>
            <a:off x="1163554" y="3203941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60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–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1441698" y="1863414"/>
            <a:ext cx="7020169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dirty="0" err="1"/>
              <a:t>Mời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mảng</a:t>
            </a:r>
            <a:r>
              <a:rPr lang="en-US" dirty="0">
                <a:solidFill>
                  <a:srgbClr val="C00000"/>
                </a:solidFill>
              </a:rPr>
              <a:t> 2 </a:t>
            </a:r>
            <a:r>
              <a:rPr lang="en-US" dirty="0" err="1">
                <a:solidFill>
                  <a:srgbClr val="C00000"/>
                </a:solidFill>
              </a:rPr>
              <a:t>chiều</a:t>
            </a:r>
            <a:endParaRPr lang="en-US" dirty="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(</a:t>
            </a:r>
            <a:r>
              <a:rPr lang="en-US" dirty="0" err="1">
                <a:solidFill>
                  <a:srgbClr val="C00000"/>
                </a:solidFill>
              </a:rPr>
              <a:t>Sử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dụng</a:t>
            </a:r>
            <a:r>
              <a:rPr lang="en-US" dirty="0">
                <a:solidFill>
                  <a:srgbClr val="C00000"/>
                </a:solidFill>
              </a:rPr>
              <a:t> for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chia </a:t>
            </a:r>
            <a:r>
              <a:rPr lang="en-US" dirty="0" err="1">
                <a:solidFill>
                  <a:srgbClr val="C00000"/>
                </a:solidFill>
              </a:rPr>
              <a:t>hết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cho</a:t>
            </a:r>
            <a:r>
              <a:rPr lang="en-US" dirty="0">
                <a:solidFill>
                  <a:srgbClr val="C00000"/>
                </a:solidFill>
              </a:rPr>
              <a:t> 3</a:t>
            </a:r>
          </a:p>
        </p:txBody>
      </p:sp>
      <p:sp>
        <p:nvSpPr>
          <p:cNvPr id="4" name="Google Shape;769;p36">
            <a:extLst>
              <a:ext uri="{FF2B5EF4-FFF2-40B4-BE49-F238E27FC236}">
                <a16:creationId xmlns:a16="http://schemas.microsoft.com/office/drawing/2014/main" id="{DC759603-22A6-4E6A-9A9E-B62F8A860943}"/>
              </a:ext>
            </a:extLst>
          </p:cNvPr>
          <p:cNvSpPr/>
          <p:nvPr/>
        </p:nvSpPr>
        <p:spPr>
          <a:xfrm>
            <a:off x="1239153" y="1976301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7C879F87-78D8-481A-8350-8ED7274A6EDF}"/>
              </a:ext>
            </a:extLst>
          </p:cNvPr>
          <p:cNvSpPr/>
          <p:nvPr/>
        </p:nvSpPr>
        <p:spPr>
          <a:xfrm>
            <a:off x="1322495" y="2787302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6554EA29-CB3E-4A83-94C5-40A86AEA28B5}"/>
              </a:ext>
            </a:extLst>
          </p:cNvPr>
          <p:cNvSpPr/>
          <p:nvPr/>
        </p:nvSpPr>
        <p:spPr>
          <a:xfrm>
            <a:off x="1322495" y="3270471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064546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1923EB98-9606-B44D-A68A-36334CEC6D99}" vid="{F7F63856-23F9-044A-A089-532876F803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9831</TotalTime>
  <Words>773</Words>
  <Application>Microsoft Office PowerPoint</Application>
  <PresentationFormat>On-screen Show (16:9)</PresentationFormat>
  <Paragraphs>72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Lato</vt:lpstr>
      <vt:lpstr>Raleway</vt:lpstr>
      <vt:lpstr>Verdana</vt:lpstr>
      <vt:lpstr>Streamline</vt:lpstr>
      <vt:lpstr>Array</vt:lpstr>
      <vt:lpstr>PowerPoint Presentation</vt:lpstr>
      <vt:lpstr>Array</vt:lpstr>
      <vt:lpstr>Mảng một chiều</vt:lpstr>
      <vt:lpstr>Mảng một chiều – Bài tập</vt:lpstr>
      <vt:lpstr>Mảng một chiều – Bài tập</vt:lpstr>
      <vt:lpstr>Mảng hai chiều</vt:lpstr>
      <vt:lpstr>Mảng hai chiều – Bài tập</vt:lpstr>
      <vt:lpstr>Mảng hai chiều – Bài tập</vt:lpstr>
      <vt:lpstr>Mảng hai chiều – Bài tập</vt:lpstr>
      <vt:lpstr>For - each</vt:lpstr>
      <vt:lpstr>Method</vt:lpstr>
      <vt:lpstr>Phạm vi biến (Variable scrope)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chuẩn Techmaster</dc:title>
  <dc:creator>Microsoft Office User</dc:creator>
  <cp:lastModifiedBy>chu đạt</cp:lastModifiedBy>
  <cp:revision>33</cp:revision>
  <cp:lastPrinted>2019-08-12T07:52:59Z</cp:lastPrinted>
  <dcterms:created xsi:type="dcterms:W3CDTF">2022-02-05T02:03:30Z</dcterms:created>
  <dcterms:modified xsi:type="dcterms:W3CDTF">2023-07-25T14:34:45Z</dcterms:modified>
</cp:coreProperties>
</file>