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477" r:id="rId4"/>
    <p:sldId id="497" r:id="rId5"/>
    <p:sldId id="498" r:id="rId6"/>
    <p:sldId id="499" r:id="rId7"/>
    <p:sldId id="500" r:id="rId8"/>
    <p:sldId id="508" r:id="rId9"/>
    <p:sldId id="501" r:id="rId10"/>
    <p:sldId id="509" r:id="rId11"/>
    <p:sldId id="502" r:id="rId12"/>
    <p:sldId id="510" r:id="rId13"/>
    <p:sldId id="511" r:id="rId14"/>
    <p:sldId id="512" r:id="rId15"/>
    <p:sldId id="503" r:id="rId16"/>
    <p:sldId id="504" r:id="rId17"/>
    <p:sldId id="513" r:id="rId18"/>
    <p:sldId id="514" r:id="rId19"/>
    <p:sldId id="515" r:id="rId20"/>
    <p:sldId id="516" r:id="rId21"/>
    <p:sldId id="517" r:id="rId22"/>
    <p:sldId id="33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EE"/>
    <a:srgbClr val="1EB1ED"/>
    <a:srgbClr val="595959"/>
    <a:srgbClr val="02225E"/>
    <a:srgbClr val="4061A6"/>
    <a:srgbClr val="FFFFFF"/>
    <a:srgbClr val="B1BEC1"/>
    <a:srgbClr val="F2F2F2"/>
    <a:srgbClr val="E4F6FD"/>
    <a:srgbClr val="CA2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46934-B6B6-4CAB-A86B-3D24E9FF1681}" v="682" dt="2023-02-18T16:54:21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93946" autoAdjust="0"/>
  </p:normalViewPr>
  <p:slideViewPr>
    <p:cSldViewPr snapToGrid="0">
      <p:cViewPr varScale="1">
        <p:scale>
          <a:sx n="107" d="100"/>
          <a:sy n="107" d="100"/>
        </p:scale>
        <p:origin x="182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2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267051-FE9B-6B0B-FA06-04FB329C10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DCD8F-764C-5D29-E0B8-7751480C16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92CD-19B9-442F-A99B-2351373D9528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35A3-5878-A2DD-1C33-0B466DC361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2AE2-0310-A918-E032-4F4803AF0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00EB-30FD-49C0-8B8F-6E519932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800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53187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0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0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23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erdana"/>
              <a:buNone/>
              <a:defRPr sz="42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Google Shape;88;p13">
            <a:extLst>
              <a:ext uri="{FF2B5EF4-FFF2-40B4-BE49-F238E27FC236}">
                <a16:creationId xmlns:a16="http://schemas.microsoft.com/office/drawing/2014/main" id="{3811FFA8-94A8-3545-8FA8-AEFC1DD0A6F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7722" y="41560"/>
            <a:ext cx="1097280" cy="4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961" y="14504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61" y="4824248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1169" y="145043"/>
            <a:ext cx="3795625" cy="49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00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0BE2371-B43E-B949-A441-25404EB8CD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7503" y="94594"/>
            <a:ext cx="4962986" cy="4679204"/>
          </a:xfrm>
        </p:spPr>
        <p:txBody>
          <a:bodyPr/>
          <a:lstStyle>
            <a:lvl1pPr marL="14605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987891-ED52-B549-9825-24B03047D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7503" y="4799024"/>
            <a:ext cx="4962986" cy="258554"/>
          </a:xfrm>
        </p:spPr>
        <p:txBody>
          <a:bodyPr anchor="ctr"/>
          <a:lstStyle>
            <a:lvl1pPr marL="72000" indent="0">
              <a:lnSpc>
                <a:spcPct val="100000"/>
              </a:lnSpc>
              <a:buNone/>
              <a:defRPr sz="900" i="1"/>
            </a:lvl1pPr>
            <a:lvl2pPr marL="615950" indent="0">
              <a:buNone/>
              <a:defRPr/>
            </a:lvl2pPr>
            <a:lvl3pPr marL="1073150" indent="0">
              <a:buNone/>
              <a:defRPr/>
            </a:lvl3pPr>
            <a:lvl4pPr marL="1530350" indent="0">
              <a:buNone/>
              <a:defRPr/>
            </a:lvl4pPr>
            <a:lvl5pPr marL="1987550" indent="0">
              <a:buNone/>
              <a:defRPr/>
            </a:lvl5pPr>
          </a:lstStyle>
          <a:p>
            <a:pPr lvl="0"/>
            <a:r>
              <a:rPr lang="en-US"/>
              <a:t>Type image caption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9758D7-06EA-8548-B716-D16B13FB3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10" y="94594"/>
            <a:ext cx="3858687" cy="496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Orange Section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BC8E-7897-F947-8EC6-CE3821674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Verdana"/>
              <a:buNone/>
              <a:defRPr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8FDD8-271D-3F4F-A6BA-7E299901C4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164" y="4590918"/>
            <a:ext cx="515380" cy="50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0629" y="667657"/>
            <a:ext cx="8824685" cy="425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Font cân nhỏ hơn vài cỡ</a:t>
            </a:r>
          </a:p>
          <a:p>
            <a:pPr lvl="0"/>
            <a:r>
              <a:rPr lang="en-US"/>
              <a:t>Các đầu mục chính</a:t>
            </a:r>
          </a:p>
        </p:txBody>
      </p:sp>
    </p:spTree>
    <p:extLst>
      <p:ext uri="{BB962C8B-B14F-4D97-AF65-F5344CB8AC3E}">
        <p14:creationId xmlns:p14="http://schemas.microsoft.com/office/powerpoint/2010/main" val="287597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Compa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33004" y="66502"/>
            <a:ext cx="4156364" cy="646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-101600" y="627063"/>
            <a:ext cx="4390968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D34BD757-B64C-5341-9F8C-4C7B02691D88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296229" y="627063"/>
            <a:ext cx="4689829" cy="438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Font typeface="Verdana"/>
              <a:buChar char="○"/>
              <a:defRPr sz="1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Font typeface="Verdana"/>
              <a:buChar char="■"/>
              <a:defRPr sz="1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24;p4">
            <a:extLst>
              <a:ext uri="{FF2B5EF4-FFF2-40B4-BE49-F238E27FC236}">
                <a16:creationId xmlns:a16="http://schemas.microsoft.com/office/drawing/2014/main" id="{49AEFE09-D6C4-294D-92E1-61561C66FD7B}"/>
              </a:ext>
            </a:extLst>
          </p:cNvPr>
          <p:cNvSpPr/>
          <p:nvPr userDrawn="1"/>
        </p:nvSpPr>
        <p:spPr>
          <a:xfrm>
            <a:off x="4538749" y="66502"/>
            <a:ext cx="4447309" cy="6465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vi-VN" sz="3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435D-00D5-2E46-A966-68424C76CC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235" y="114030"/>
            <a:ext cx="3981439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A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C80F61F-A519-434C-87D7-9ED7C5A06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414" y="115327"/>
            <a:ext cx="4249825" cy="551538"/>
          </a:xfrm>
        </p:spPr>
        <p:txBody>
          <a:bodyPr vert="horz" anchor="ctr"/>
          <a:lstStyle>
            <a:lvl1pPr marL="72000" indent="0" algn="l">
              <a:lnSpc>
                <a:spcPct val="100000"/>
              </a:lnSpc>
              <a:buNone/>
              <a:defRPr sz="2600" b="1">
                <a:solidFill>
                  <a:schemeClr val="bg2"/>
                </a:solidFill>
              </a:defRPr>
            </a:lvl1pPr>
            <a:lvl2pPr marL="615950" indent="0">
              <a:buNone/>
              <a:defRPr/>
            </a:lvl2pPr>
          </a:lstStyle>
          <a:p>
            <a:pPr lvl="0"/>
            <a:r>
              <a:rPr lang="en-US"/>
              <a:t>Item B</a:t>
            </a:r>
          </a:p>
        </p:txBody>
      </p:sp>
    </p:spTree>
    <p:extLst>
      <p:ext uri="{BB962C8B-B14F-4D97-AF65-F5344CB8AC3E}">
        <p14:creationId xmlns:p14="http://schemas.microsoft.com/office/powerpoint/2010/main" val="160996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7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A6B3A-911E-F24D-BB0D-EA968747D6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173" y="191530"/>
            <a:ext cx="8748584" cy="4775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5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92DB-C740-4947-A40F-B2CB5B7A4A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88" y="203200"/>
            <a:ext cx="8729662" cy="4826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0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 sz="2800" b="1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Verdana"/>
              <a:buChar char="●"/>
              <a:defRPr sz="13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●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○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Verdana"/>
              <a:buChar char="■"/>
              <a:defRPr sz="11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87" r:id="rId3"/>
    <p:sldLayoutId id="2147483663" r:id="rId4"/>
    <p:sldLayoutId id="2147483682" r:id="rId5"/>
    <p:sldLayoutId id="2147483683" r:id="rId6"/>
    <p:sldLayoutId id="2147483688" r:id="rId7"/>
    <p:sldLayoutId id="2147483684" r:id="rId8"/>
    <p:sldLayoutId id="2147483689" r:id="rId9"/>
    <p:sldLayoutId id="2147483652" r:id="rId10"/>
    <p:sldLayoutId id="2147483685" r:id="rId11"/>
    <p:sldLayoutId id="2147483686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84576" y="1994798"/>
            <a:ext cx="4585062" cy="1449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List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61 Devops Engineer Illustrations - Free in SVG, PNG, EPS - IconScout">
            <a:extLst>
              <a:ext uri="{FF2B5EF4-FFF2-40B4-BE49-F238E27FC236}">
                <a16:creationId xmlns:a16="http://schemas.microsoft.com/office/drawing/2014/main" id="{A8622FF8-9051-237C-B4C1-FCEDDF3B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7" y="3173413"/>
            <a:ext cx="321468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82;p22">
            <a:extLst>
              <a:ext uri="{FF2B5EF4-FFF2-40B4-BE49-F238E27FC236}">
                <a16:creationId xmlns:a16="http://schemas.microsoft.com/office/drawing/2014/main" id="{F0092A52-58B9-4CC4-8428-8E18FA3644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64875" y="320618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Java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Remove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Xóa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72042" y="2098219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ACB705-AFCC-45E1-8C28-0DF0B782F020}"/>
              </a:ext>
            </a:extLst>
          </p:cNvPr>
          <p:cNvSpPr txBox="1">
            <a:spLocks/>
          </p:cNvSpPr>
          <p:nvPr/>
        </p:nvSpPr>
        <p:spPr>
          <a:xfrm>
            <a:off x="4632958" y="1218327"/>
            <a:ext cx="3799840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Hack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Hack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Hack"/>
              </a:rPr>
              <a:t>: " + animals);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-&gt;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cs typeface="Courier New" panose="02070309020205020404" pitchFamily="49" charset="0"/>
              </a:rPr>
              <a:t>ArrayList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: [Dog, Cat, Horse]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Hack"/>
              </a:rPr>
              <a:t>animals.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Hack"/>
              </a:rPr>
              <a:t>remove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Hack"/>
              </a:rPr>
              <a:t> 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2060"/>
                </a:solidFill>
                <a:latin typeface="Hack"/>
              </a:rPr>
              <a:t>// </a:t>
            </a:r>
            <a:r>
              <a:rPr lang="en-US" altLang="en-US" sz="1600" dirty="0" err="1">
                <a:solidFill>
                  <a:srgbClr val="002060"/>
                </a:solidFill>
                <a:latin typeface="Hack"/>
              </a:rPr>
              <a:t>hoặc</a:t>
            </a:r>
            <a:r>
              <a:rPr lang="en-US" altLang="en-US" sz="1600" dirty="0">
                <a:solidFill>
                  <a:srgbClr val="002060"/>
                </a:solidFill>
                <a:latin typeface="Hack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Hack"/>
              </a:rPr>
              <a:t>animals. remove</a:t>
            </a:r>
            <a:r>
              <a:rPr lang="en-US" sz="1200" b="0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(0);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Hack"/>
            </a:endParaRPr>
          </a:p>
        </p:txBody>
      </p:sp>
    </p:spTree>
    <p:extLst>
      <p:ext uri="{BB962C8B-B14F-4D97-AF65-F5344CB8AC3E}">
        <p14:creationId xmlns:p14="http://schemas.microsoft.com/office/powerpoint/2010/main" val="26882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C0DC10-153E-4B04-B7B2-BCFF1F1D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76" y="2120999"/>
            <a:ext cx="3684707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(String[] args) {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 ArrayList&lt;String&gt; animals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ArrayList&lt;&gt;();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5C6370"/>
                </a:solidFill>
                <a:latin typeface="Hack"/>
              </a:rPr>
              <a:t>// Add elements in the ArrayList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"Initial ArrayList: 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removeAll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>
                <a:solidFill>
                  <a:srgbClr val="98C379"/>
                </a:solidFill>
                <a:latin typeface="Hack"/>
              </a:rPr>
              <a:t>"Final ArrayList: "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2460CA-2AF7-489C-8378-FF67A9815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869" y="2120999"/>
            <a:ext cx="3698994" cy="196684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public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static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void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61AFEF"/>
                </a:solidFill>
                <a:latin typeface="Hack"/>
              </a:rPr>
              <a:t>main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(String[] </a:t>
            </a: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args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 {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&lt;String&gt; animals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=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C678DD"/>
                </a:solidFill>
                <a:latin typeface="Hack"/>
              </a:rPr>
              <a:t>new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&lt;&gt;();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Add elements in the array list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"Dog"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"Cat"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add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"Horse"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"Initial </a:t>
            </a:r>
            <a:r>
              <a:rPr lang="en-US" altLang="en-US" sz="1200" dirty="0" err="1">
                <a:solidFill>
                  <a:srgbClr val="98C379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5C6370"/>
                </a:solidFill>
                <a:latin typeface="Hack"/>
              </a:rPr>
              <a:t>// Remove all the elements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animals.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clear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();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 err="1">
                <a:solidFill>
                  <a:srgbClr val="ABB2BF"/>
                </a:solidFill>
                <a:latin typeface="Hack"/>
              </a:rPr>
              <a:t>System.out.</a:t>
            </a:r>
            <a:r>
              <a:rPr lang="en-US" altLang="en-US" sz="1200" dirty="0" err="1">
                <a:solidFill>
                  <a:srgbClr val="61AFEF"/>
                </a:solidFill>
                <a:latin typeface="Hack"/>
              </a:rPr>
              <a:t>println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(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"Final </a:t>
            </a:r>
            <a:r>
              <a:rPr lang="en-US" altLang="en-US" sz="1200" dirty="0" err="1">
                <a:solidFill>
                  <a:srgbClr val="98C379"/>
                </a:solidFill>
                <a:latin typeface="Hack"/>
              </a:rPr>
              <a:t>ArrayList</a:t>
            </a:r>
            <a:r>
              <a:rPr lang="en-US" altLang="en-US" sz="1200" dirty="0">
                <a:solidFill>
                  <a:srgbClr val="98C379"/>
                </a:solidFill>
                <a:latin typeface="Hack"/>
              </a:rPr>
              <a:t>: "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</a:t>
            </a:r>
            <a:r>
              <a:rPr lang="en-US" altLang="en-US" sz="1200" dirty="0">
                <a:solidFill>
                  <a:srgbClr val="56B6C2"/>
                </a:solidFill>
                <a:latin typeface="Hack"/>
              </a:rPr>
              <a:t>+</a:t>
            </a:r>
            <a:r>
              <a:rPr lang="en-US" altLang="en-US" sz="1200" dirty="0">
                <a:solidFill>
                  <a:srgbClr val="ABB2BF"/>
                </a:solidFill>
                <a:latin typeface="Hack"/>
              </a:rPr>
              <a:t> animals); }</a:t>
            </a:r>
            <a:r>
              <a:rPr lang="en-US" altLang="en-US" sz="1200" dirty="0">
                <a:solidFill>
                  <a:schemeClr val="tx1"/>
                </a:solidFill>
              </a:rPr>
              <a:t>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D514F-20E3-4486-9A23-6CE023E5FFEB}"/>
              </a:ext>
            </a:extLst>
          </p:cNvPr>
          <p:cNvCxnSpPr>
            <a:cxnSpLocks/>
          </p:cNvCxnSpPr>
          <p:nvPr/>
        </p:nvCxnSpPr>
        <p:spPr>
          <a:xfrm>
            <a:off x="4555200" y="868651"/>
            <a:ext cx="16800" cy="33511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02293E39-6129-49D5-B68A-0530D38DBD92}"/>
              </a:ext>
            </a:extLst>
          </p:cNvPr>
          <p:cNvSpPr txBox="1">
            <a:spLocks/>
          </p:cNvSpPr>
          <p:nvPr/>
        </p:nvSpPr>
        <p:spPr>
          <a:xfrm>
            <a:off x="1393877" y="1074959"/>
            <a:ext cx="177130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1600" dirty="0" err="1">
                <a:solidFill>
                  <a:srgbClr val="00ABEE"/>
                </a:solidFill>
              </a:rPr>
              <a:t>removeAll</a:t>
            </a:r>
            <a:r>
              <a:rPr lang="en-US" sz="1600" dirty="0">
                <a:solidFill>
                  <a:srgbClr val="00ABEE"/>
                </a:solidFill>
              </a:rPr>
              <a:t>()</a:t>
            </a:r>
            <a:endParaRPr lang="vi-VN" sz="1600" dirty="0">
              <a:solidFill>
                <a:srgbClr val="00ABEE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6FC3D65-AE91-42EE-ABB0-B3B9C75EED97}"/>
              </a:ext>
            </a:extLst>
          </p:cNvPr>
          <p:cNvSpPr txBox="1">
            <a:spLocks/>
          </p:cNvSpPr>
          <p:nvPr/>
        </p:nvSpPr>
        <p:spPr>
          <a:xfrm>
            <a:off x="6382438" y="1074959"/>
            <a:ext cx="1129189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  <a:defRPr sz="26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sz="1600" dirty="0">
                <a:solidFill>
                  <a:srgbClr val="00ABEE"/>
                </a:solidFill>
              </a:rPr>
              <a:t>clear()</a:t>
            </a:r>
            <a:endParaRPr lang="vi-VN" sz="1600" dirty="0">
              <a:solidFill>
                <a:srgbClr val="00ABEE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3A4436-5364-41A2-A580-63E47740F5DB}"/>
              </a:ext>
            </a:extLst>
          </p:cNvPr>
          <p:cNvSpPr txBox="1">
            <a:spLocks/>
          </p:cNvSpPr>
          <p:nvPr/>
        </p:nvSpPr>
        <p:spPr>
          <a:xfrm>
            <a:off x="1178562" y="1055653"/>
            <a:ext cx="1927893" cy="48586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437C5D-4A5A-4EFC-8339-E820AC1E3D4F}"/>
              </a:ext>
            </a:extLst>
          </p:cNvPr>
          <p:cNvSpPr txBox="1">
            <a:spLocks/>
          </p:cNvSpPr>
          <p:nvPr/>
        </p:nvSpPr>
        <p:spPr>
          <a:xfrm>
            <a:off x="5902962" y="1074959"/>
            <a:ext cx="1927893" cy="485867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9E6B745-5487-45C9-BA98-7547CD3725C9}"/>
              </a:ext>
            </a:extLst>
          </p:cNvPr>
          <p:cNvSpPr txBox="1">
            <a:spLocks/>
          </p:cNvSpPr>
          <p:nvPr/>
        </p:nvSpPr>
        <p:spPr>
          <a:xfrm>
            <a:off x="575732" y="4388781"/>
            <a:ext cx="6007948" cy="41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Initial </a:t>
            </a:r>
            <a:r>
              <a:rPr lang="en-US" altLang="en-US" sz="1050" dirty="0" err="1">
                <a:solidFill>
                  <a:srgbClr val="C0000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: [Dog, Cat, Horse] </a:t>
            </a:r>
          </a:p>
          <a:p>
            <a:pPr marL="11430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Final </a:t>
            </a:r>
            <a:r>
              <a:rPr lang="en-US" altLang="en-US" sz="1050" dirty="0" err="1">
                <a:solidFill>
                  <a:srgbClr val="C0000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050" dirty="0">
                <a:solidFill>
                  <a:srgbClr val="222222"/>
                </a:solidFill>
                <a:cs typeface="Courier New" panose="02070309020205020404" pitchFamily="49" charset="0"/>
              </a:rPr>
              <a:t>: []</a:t>
            </a:r>
            <a:r>
              <a:rPr lang="en-US" altLang="en-US" sz="105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Hack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EAA1F0E7-61B4-42E5-A541-3EF26066EDAC}"/>
              </a:ext>
            </a:extLst>
          </p:cNvPr>
          <p:cNvSpPr/>
          <p:nvPr/>
        </p:nvSpPr>
        <p:spPr>
          <a:xfrm>
            <a:off x="575732" y="450991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838;p36">
            <a:extLst>
              <a:ext uri="{FF2B5EF4-FFF2-40B4-BE49-F238E27FC236}">
                <a16:creationId xmlns:a16="http://schemas.microsoft.com/office/drawing/2014/main" id="{C6C4D50B-CDC1-4D6C-A882-547471E4333D}"/>
              </a:ext>
            </a:extLst>
          </p:cNvPr>
          <p:cNvSpPr/>
          <p:nvPr/>
        </p:nvSpPr>
        <p:spPr>
          <a:xfrm>
            <a:off x="575731" y="472329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064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92693" y="1218327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Cập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nhật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thứ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chemeClr val="bg1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400" dirty="0">
                <a:solidFill>
                  <a:schemeClr val="bg1">
                    <a:lumMod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"Dog2”)</a:t>
            </a: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[Dog2, Cat, Horse]</a:t>
            </a: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Update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Cập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nhật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3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vi-V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2045B9-0FB4-49FF-8D5C-A7DB920B2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63209"/>
              </p:ext>
            </p:extLst>
          </p:nvPr>
        </p:nvGraphicFramePr>
        <p:xfrm>
          <a:off x="1559454" y="1356069"/>
          <a:ext cx="6128280" cy="3942843"/>
        </p:xfrm>
        <a:graphic>
          <a:graphicData uri="http://schemas.openxmlformats.org/drawingml/2006/table">
            <a:tbl>
              <a:tblPr/>
              <a:tblGrid>
                <a:gridCol w="2189178">
                  <a:extLst>
                    <a:ext uri="{9D8B030D-6E8A-4147-A177-3AD203B41FA5}">
                      <a16:colId xmlns:a16="http://schemas.microsoft.com/office/drawing/2014/main" val="1933807339"/>
                    </a:ext>
                  </a:extLst>
                </a:gridCol>
                <a:gridCol w="3939102">
                  <a:extLst>
                    <a:ext uri="{9D8B030D-6E8A-4147-A177-3AD203B41FA5}">
                      <a16:colId xmlns:a16="http://schemas.microsoft.com/office/drawing/2014/main" val="3207707623"/>
                    </a:ext>
                  </a:extLst>
                </a:gridCol>
              </a:tblGrid>
              <a:tr h="3812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46230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lastIndexOf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cuối cùng của phần tử được chỉ định, hoặc -1 nếu danh sách không chứa phần tử này.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808133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mảng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chứa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theo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đúng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thứ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tự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170782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toArray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(Object[] a)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mảng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chứa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theo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đúng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thứ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tự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501708"/>
                  </a:ext>
                </a:extLst>
              </a:tr>
              <a:tr h="2611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clone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về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một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bản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sao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của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ArrayList.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42455"/>
                  </a:ext>
                </a:extLst>
              </a:tr>
              <a:tr h="26113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clear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từ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này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78314"/>
                  </a:ext>
                </a:extLst>
              </a:tr>
              <a:tr h="4569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contains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(element)</a:t>
                      </a:r>
                      <a:endParaRPr lang="en-US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Kết quả trả về là true nếu tìm thấy element trong danh sách, ngược lại trả về false.</a:t>
                      </a:r>
                      <a:endParaRPr lang="vi-VN" sz="1300" dirty="0">
                        <a:effectLst/>
                      </a:endParaRPr>
                    </a:p>
                  </a:txBody>
                  <a:tcPr marL="65284" marR="65284" marT="32642" marB="32642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9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1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8B1419-3A2E-45A3-8301-442692DA3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81404"/>
              </p:ext>
            </p:extLst>
          </p:nvPr>
        </p:nvGraphicFramePr>
        <p:xfrm>
          <a:off x="1354667" y="1081988"/>
          <a:ext cx="6583678" cy="4057456"/>
        </p:xfrm>
        <a:graphic>
          <a:graphicData uri="http://schemas.openxmlformats.org/drawingml/2006/table">
            <a:tbl>
              <a:tblPr/>
              <a:tblGrid>
                <a:gridCol w="2355733">
                  <a:extLst>
                    <a:ext uri="{9D8B030D-6E8A-4147-A177-3AD203B41FA5}">
                      <a16:colId xmlns:a16="http://schemas.microsoft.com/office/drawing/2014/main" val="106884114"/>
                    </a:ext>
                  </a:extLst>
                </a:gridCol>
                <a:gridCol w="4227945">
                  <a:extLst>
                    <a:ext uri="{9D8B030D-6E8A-4147-A177-3AD203B41FA5}">
                      <a16:colId xmlns:a16="http://schemas.microsoft.com/office/drawing/2014/main" val="2543329261"/>
                    </a:ext>
                  </a:extLst>
                </a:gridCol>
              </a:tblGrid>
              <a:tr h="2530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Phương thức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Mô</a:t>
                      </a: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/>
                        </a:rPr>
                        <a:t>tả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B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049937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phần tử được chỉ định vào cuối một danh sách.</a:t>
                      </a:r>
                      <a:endParaRPr lang="vi-VN" sz="130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519103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(int index, Object element)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 phần tử element tại vị trí index vào danh sách.</a:t>
                      </a:r>
                      <a:endParaRPr lang="en-US" sz="130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74542"/>
                  </a:ext>
                </a:extLst>
              </a:tr>
              <a:tr h="636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Thêm tất cả các phần tử trong collection c vào cuối của danh sách, theo thứ tự chúng được trả về bởi bộ lặp iterator.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363951"/>
                  </a:ext>
                </a:extLst>
              </a:tr>
              <a:tr h="444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addAll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(int index, 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Chèn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tất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cả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các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trong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vào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,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bắt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đầu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từ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vị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index.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00345"/>
                  </a:ext>
                </a:extLst>
              </a:tr>
              <a:tr h="44464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retainAll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không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853266"/>
                  </a:ext>
                </a:extLst>
              </a:tr>
              <a:tr h="4336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removeAll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(Collection c)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Xóa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những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phần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tử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thuộc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collection c ra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khỏi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danh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 </a:t>
                      </a:r>
                      <a:r>
                        <a:rPr lang="en-US" sz="1300" b="0" i="0" u="none" strike="noStrike" dirty="0" err="1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sách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.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8991"/>
                  </a:ext>
                </a:extLst>
              </a:tr>
              <a:tr h="6362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Roboto Mono"/>
                        </a:rPr>
                        <a:t>indexOf</a:t>
                      </a:r>
                      <a:r>
                        <a:rPr lang="en-US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(Object o)</a:t>
                      </a:r>
                      <a:endParaRPr lang="en-US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 i="0" u="none" strike="noStrike" dirty="0">
                          <a:solidFill>
                            <a:srgbClr val="424242"/>
                          </a:solidFill>
                          <a:effectLst/>
                          <a:latin typeface="Roboto Mono"/>
                        </a:rPr>
                        <a:t>Trả về chỉ mục trong danh sách với sự xuất hiện đầu tiên của phần tử được chỉ định, hoặc -1 nếu danh sách không chứa phần tử này.</a:t>
                      </a:r>
                      <a:endParaRPr lang="vi-VN" sz="1300" dirty="0">
                        <a:effectLst/>
                      </a:endParaRPr>
                    </a:p>
                  </a:txBody>
                  <a:tcPr marL="61414" marR="61414" marT="30706" marB="30706">
                    <a:lnL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C07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5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4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Sort()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B2322-93F0-4163-8150-7A2A53DEBEE8}"/>
              </a:ext>
            </a:extLst>
          </p:cNvPr>
          <p:cNvSpPr txBox="1"/>
          <p:nvPr/>
        </p:nvSpPr>
        <p:spPr>
          <a:xfrm>
            <a:off x="673947" y="1303294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CollectionsExample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static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void</a:t>
            </a:r>
            <a:r>
              <a:rPr lang="en-US" altLang="en-US" sz="1200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main(String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[])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create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List&lt;String&gt; list = 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&lt;String&gt;();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add elements to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"Java"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"C++"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"PHP"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list.</a:t>
            </a:r>
            <a:r>
              <a:rPr lang="en-US" altLang="en-US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en-US" sz="12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"Python"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sort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Collections.</a:t>
            </a:r>
            <a:r>
              <a:rPr lang="en-US" altLang="en-US" sz="12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sort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(list);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82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show list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b="1" dirty="0">
                <a:solidFill>
                  <a:srgbClr val="1EB1E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en-US" altLang="en-US" sz="12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(String element : list) {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    </a:t>
            </a:r>
            <a:r>
              <a:rPr lang="en-US" altLang="en-US" sz="12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(element);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C7254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defTabSz="685800">
              <a:lnSpc>
                <a:spcPct val="100000"/>
              </a:lnSpc>
              <a:buClrTx/>
              <a:buSz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4BF57C-9CF7-4835-A321-263CC9F6437B}"/>
              </a:ext>
            </a:extLst>
          </p:cNvPr>
          <p:cNvSpPr/>
          <p:nvPr/>
        </p:nvSpPr>
        <p:spPr>
          <a:xfrm>
            <a:off x="4711221" y="2571750"/>
            <a:ext cx="733806" cy="3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CE21E8-3696-40BC-855E-10AF6C2C9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227" y="2197148"/>
            <a:ext cx="924225" cy="119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59513" rIns="68580" bIns="59513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C++ Java PHP Python</a:t>
            </a: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9581A16-4E9C-4C70-B4EE-77E0DD2F6A78}"/>
              </a:ext>
            </a:extLst>
          </p:cNvPr>
          <p:cNvSpPr txBox="1">
            <a:spLocks/>
          </p:cNvSpPr>
          <p:nvPr/>
        </p:nvSpPr>
        <p:spPr>
          <a:xfrm>
            <a:off x="6396277" y="1885031"/>
            <a:ext cx="1362208" cy="1821639"/>
          </a:xfrm>
          <a:prstGeom prst="rect">
            <a:avLst/>
          </a:prstGeom>
          <a:noFill/>
          <a:ln w="19050">
            <a:solidFill>
              <a:srgbClr val="00ABEE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lv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250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271558" y="1661599"/>
            <a:ext cx="5948815" cy="232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200" dirty="0" err="1">
                <a:solidFill>
                  <a:srgbClr val="C00000"/>
                </a:solidFill>
              </a:rPr>
              <a:t>Nhập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tin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thành</a:t>
            </a:r>
            <a:r>
              <a:rPr lang="en-US" sz="1200" dirty="0"/>
              <a:t> </a:t>
            </a:r>
            <a:r>
              <a:rPr lang="en-US" sz="1200" dirty="0" err="1"/>
              <a:t>viên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gia</a:t>
            </a:r>
            <a:r>
              <a:rPr lang="en-US" sz="1200" dirty="0"/>
              <a:t> </a:t>
            </a:r>
            <a:r>
              <a:rPr lang="en-US" sz="1200" dirty="0" err="1"/>
              <a:t>đình</a:t>
            </a:r>
            <a:endParaRPr lang="en-US" sz="1200" dirty="0"/>
          </a:p>
          <a:p>
            <a:pPr marL="114300" indent="0">
              <a:buNone/>
            </a:pPr>
            <a:r>
              <a:rPr lang="en-US" sz="1200" dirty="0">
                <a:solidFill>
                  <a:srgbClr val="1EB1ED"/>
                </a:solidFill>
              </a:rPr>
              <a:t>Member</a:t>
            </a:r>
            <a:r>
              <a:rPr lang="en-US" sz="1200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name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dob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tx1"/>
                </a:solidFill>
              </a:rPr>
              <a:t>job</a:t>
            </a:r>
          </a:p>
          <a:p>
            <a:pPr marL="114300" indent="0">
              <a:buNone/>
            </a:pPr>
            <a:r>
              <a:rPr lang="en-US" sz="1200" dirty="0" err="1"/>
              <a:t>Nhập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ít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nhất</a:t>
            </a:r>
            <a:r>
              <a:rPr lang="en-US" sz="1200" dirty="0">
                <a:solidFill>
                  <a:srgbClr val="C00000"/>
                </a:solidFill>
              </a:rPr>
              <a:t> 2 members</a:t>
            </a:r>
          </a:p>
          <a:p>
            <a:pPr marL="114300" indent="0">
              <a:buNone/>
            </a:pPr>
            <a:r>
              <a:rPr lang="en-US" sz="1200" dirty="0" err="1"/>
              <a:t>Lưu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ArrayList</a:t>
            </a:r>
            <a:endParaRPr lang="en-US" sz="1200" dirty="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C00000"/>
                </a:solidFill>
              </a:rPr>
              <a:t>In</a:t>
            </a:r>
            <a:r>
              <a:rPr lang="en-US" sz="1200" dirty="0"/>
              <a:t> ra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endParaRPr lang="en-US" sz="1200" dirty="0"/>
          </a:p>
        </p:txBody>
      </p:sp>
      <p:sp>
        <p:nvSpPr>
          <p:cNvPr id="4" name="Google Shape;838;p36">
            <a:extLst>
              <a:ext uri="{FF2B5EF4-FFF2-40B4-BE49-F238E27FC236}">
                <a16:creationId xmlns:a16="http://schemas.microsoft.com/office/drawing/2014/main" id="{20C45F4D-D2D2-4E74-AA01-E35B5C47E664}"/>
              </a:ext>
            </a:extLst>
          </p:cNvPr>
          <p:cNvSpPr/>
          <p:nvPr/>
        </p:nvSpPr>
        <p:spPr>
          <a:xfrm>
            <a:off x="1099361" y="190218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8;p36">
            <a:extLst>
              <a:ext uri="{FF2B5EF4-FFF2-40B4-BE49-F238E27FC236}">
                <a16:creationId xmlns:a16="http://schemas.microsoft.com/office/drawing/2014/main" id="{34418973-2C51-498E-A082-36991A1EBFD0}"/>
              </a:ext>
            </a:extLst>
          </p:cNvPr>
          <p:cNvSpPr/>
          <p:nvPr/>
        </p:nvSpPr>
        <p:spPr>
          <a:xfrm>
            <a:off x="1099361" y="223153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8;p36">
            <a:extLst>
              <a:ext uri="{FF2B5EF4-FFF2-40B4-BE49-F238E27FC236}">
                <a16:creationId xmlns:a16="http://schemas.microsoft.com/office/drawing/2014/main" id="{A0345E44-C265-4887-AAA6-99CCD297CB6E}"/>
              </a:ext>
            </a:extLst>
          </p:cNvPr>
          <p:cNvSpPr/>
          <p:nvPr/>
        </p:nvSpPr>
        <p:spPr>
          <a:xfrm>
            <a:off x="1099360" y="260769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6D1F5DD8-865E-4443-B421-5C4AF9744B80}"/>
              </a:ext>
            </a:extLst>
          </p:cNvPr>
          <p:cNvSpPr/>
          <p:nvPr/>
        </p:nvSpPr>
        <p:spPr>
          <a:xfrm>
            <a:off x="1100792" y="302348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D9ACD6AE-2A50-49A7-843A-80494DE32B4E}"/>
              </a:ext>
            </a:extLst>
          </p:cNvPr>
          <p:cNvSpPr/>
          <p:nvPr/>
        </p:nvSpPr>
        <p:spPr>
          <a:xfrm>
            <a:off x="1099358" y="339001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9B7F761-AE35-4E26-9771-9D1C75ACCB6E}"/>
              </a:ext>
            </a:extLst>
          </p:cNvPr>
          <p:cNvSpPr/>
          <p:nvPr/>
        </p:nvSpPr>
        <p:spPr>
          <a:xfrm>
            <a:off x="1099359" y="3771048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dân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1135823" y="1287070"/>
            <a:ext cx="7425313" cy="329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en-US" sz="1200" dirty="0" err="1"/>
              <a:t>Dựa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1EB1ED"/>
                </a:solidFill>
              </a:rPr>
              <a:t>Hodan</a:t>
            </a:r>
            <a:r>
              <a:rPr lang="en-US" sz="1200" dirty="0"/>
              <a:t> (</a:t>
            </a:r>
            <a:r>
              <a:rPr lang="en-US" sz="1200" dirty="0" err="1"/>
              <a:t>hộ</a:t>
            </a:r>
            <a:r>
              <a:rPr lang="en-US" sz="1200" dirty="0"/>
              <a:t> </a:t>
            </a:r>
            <a:r>
              <a:rPr lang="en-US" sz="1200" dirty="0" err="1"/>
              <a:t>dân</a:t>
            </a:r>
            <a:r>
              <a:rPr lang="en-US" sz="1200" dirty="0"/>
              <a:t>): </a:t>
            </a:r>
          </a:p>
          <a:p>
            <a:pPr marL="0" indent="0">
              <a:buNone/>
            </a:pPr>
            <a:r>
              <a:rPr lang="en-US" sz="1200" dirty="0"/>
              <a:t>      id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vi-VN" sz="1200" dirty="0"/>
              <a:t>Số nhà của hộ dân đó. ( Số nhà được gắn cho mỗi hộ dân)</a:t>
            </a:r>
          </a:p>
          <a:p>
            <a:pPr marL="0" indent="0">
              <a:buNone/>
            </a:pPr>
            <a:r>
              <a:rPr lang="en-US" sz="1200" dirty="0"/>
              <a:t>      </a:t>
            </a:r>
            <a:r>
              <a:rPr lang="vi-VN" sz="1200" dirty="0"/>
              <a:t>Thông tin về mỗi </a:t>
            </a:r>
            <a:r>
              <a:rPr lang="vi-VN" sz="1200" b="1" dirty="0">
                <a:solidFill>
                  <a:srgbClr val="00ABEE"/>
                </a:solidFill>
              </a:rPr>
              <a:t>cá nhân </a:t>
            </a:r>
            <a:r>
              <a:rPr lang="vi-VN" sz="1200" dirty="0"/>
              <a:t>trong hộ gia đình.</a:t>
            </a:r>
            <a:r>
              <a:rPr lang="en-US" sz="1200" dirty="0"/>
              <a:t> -&gt; </a:t>
            </a:r>
            <a:r>
              <a:rPr lang="en-US" sz="1200" dirty="0">
                <a:solidFill>
                  <a:srgbClr val="C00000"/>
                </a:solidFill>
              </a:rPr>
              <a:t>List</a:t>
            </a:r>
            <a:endParaRPr lang="vi-VN" sz="1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vi-VN" sz="1200" dirty="0"/>
              <a:t> Với mỗi </a:t>
            </a:r>
            <a:r>
              <a:rPr lang="vi-VN" sz="1200" b="1" dirty="0">
                <a:solidFill>
                  <a:srgbClr val="00ABEE"/>
                </a:solidFill>
              </a:rPr>
              <a:t>cá nhân</a:t>
            </a:r>
            <a:r>
              <a:rPr lang="vi-VN" sz="1200" dirty="0"/>
              <a:t>, người ta quản lý các thông tin như: </a:t>
            </a:r>
            <a:r>
              <a:rPr lang="vi-VN" sz="1200" dirty="0">
                <a:solidFill>
                  <a:schemeClr val="tx1"/>
                </a:solidFill>
              </a:rPr>
              <a:t>họ và tên</a:t>
            </a:r>
            <a:r>
              <a:rPr lang="vi-VN" sz="1200" dirty="0"/>
              <a:t>, </a:t>
            </a:r>
            <a:r>
              <a:rPr lang="vi-VN" sz="1200" dirty="0">
                <a:solidFill>
                  <a:schemeClr val="tx1"/>
                </a:solidFill>
              </a:rPr>
              <a:t>ngày sinh</a:t>
            </a:r>
            <a:r>
              <a:rPr lang="vi-VN" sz="1200" dirty="0"/>
              <a:t>, </a:t>
            </a:r>
            <a:r>
              <a:rPr lang="vi-VN" sz="1200" dirty="0">
                <a:solidFill>
                  <a:schemeClr val="tx1"/>
                </a:solidFill>
              </a:rPr>
              <a:t>nghề nghiệp</a:t>
            </a:r>
            <a:r>
              <a:rPr lang="vi-VN" sz="1200" dirty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ABEE"/>
                </a:solidFill>
              </a:rPr>
              <a:t>YC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nhập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thông</a:t>
            </a:r>
            <a:r>
              <a:rPr lang="en-US" sz="1200" b="1" dirty="0">
                <a:solidFill>
                  <a:srgbClr val="00ABEE"/>
                </a:solidFill>
              </a:rPr>
              <a:t> tin </a:t>
            </a:r>
            <a:r>
              <a:rPr lang="en-US" sz="1200" b="1" dirty="0" err="1">
                <a:solidFill>
                  <a:srgbClr val="00ABEE"/>
                </a:solidFill>
              </a:rPr>
              <a:t>cho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hộ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dân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các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thành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viên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trong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hộ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dân</a:t>
            </a:r>
            <a:r>
              <a:rPr lang="en-US" sz="1200" b="1" dirty="0">
                <a:solidFill>
                  <a:srgbClr val="00ABEE"/>
                </a:solidFill>
              </a:rPr>
              <a:t> </a:t>
            </a:r>
            <a:r>
              <a:rPr lang="en-US" sz="1200" b="1" dirty="0" err="1">
                <a:solidFill>
                  <a:srgbClr val="00ABEE"/>
                </a:solidFill>
              </a:rPr>
              <a:t>đó</a:t>
            </a:r>
            <a:endParaRPr lang="en-US" sz="1200" b="1" dirty="0">
              <a:solidFill>
                <a:srgbClr val="00ABEE"/>
              </a:solidFill>
            </a:endParaRP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C00000"/>
                </a:solidFill>
              </a:rPr>
              <a:t>Hiển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thị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err="1"/>
              <a:t>thông</a:t>
            </a:r>
            <a:r>
              <a:rPr lang="en-US" sz="1200" dirty="0"/>
              <a:t> tin chi </a:t>
            </a:r>
            <a:r>
              <a:rPr lang="en-US" sz="1200" dirty="0" err="1"/>
              <a:t>tiết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hộ</a:t>
            </a:r>
            <a:r>
              <a:rPr lang="en-US" sz="1200" dirty="0"/>
              <a:t> </a:t>
            </a:r>
            <a:r>
              <a:rPr lang="en-US" sz="1200" dirty="0" err="1"/>
              <a:t>dân</a:t>
            </a:r>
            <a:endParaRPr lang="en-US" sz="1200" dirty="0"/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9B7F761-AE35-4E26-9771-9D1C75ACCB6E}"/>
              </a:ext>
            </a:extLst>
          </p:cNvPr>
          <p:cNvSpPr/>
          <p:nvPr/>
        </p:nvSpPr>
        <p:spPr>
          <a:xfrm>
            <a:off x="1172693" y="1907382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69;p36">
            <a:extLst>
              <a:ext uri="{FF2B5EF4-FFF2-40B4-BE49-F238E27FC236}">
                <a16:creationId xmlns:a16="http://schemas.microsoft.com/office/drawing/2014/main" id="{EDBECE67-D498-4E43-BF5C-119B1A12976C}"/>
              </a:ext>
            </a:extLst>
          </p:cNvPr>
          <p:cNvSpPr/>
          <p:nvPr/>
        </p:nvSpPr>
        <p:spPr>
          <a:xfrm>
            <a:off x="987079" y="140077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7167ADCB-DEB6-4E47-BB25-7F05F841C6B9}"/>
              </a:ext>
            </a:extLst>
          </p:cNvPr>
          <p:cNvSpPr/>
          <p:nvPr/>
        </p:nvSpPr>
        <p:spPr>
          <a:xfrm>
            <a:off x="854482" y="326168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AD807FC8-226B-40AA-A9F4-A6C366AF5DD7}"/>
              </a:ext>
            </a:extLst>
          </p:cNvPr>
          <p:cNvSpPr/>
          <p:nvPr/>
        </p:nvSpPr>
        <p:spPr>
          <a:xfrm>
            <a:off x="1172692" y="226975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1172692" y="2637317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A82D946A-D616-4222-B342-9E63449BC8BC}"/>
              </a:ext>
            </a:extLst>
          </p:cNvPr>
          <p:cNvSpPr/>
          <p:nvPr/>
        </p:nvSpPr>
        <p:spPr>
          <a:xfrm>
            <a:off x="1172692" y="300466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6742441D-2A0A-49D8-939B-0152794A74CD}"/>
              </a:ext>
            </a:extLst>
          </p:cNvPr>
          <p:cNvSpPr/>
          <p:nvPr/>
        </p:nvSpPr>
        <p:spPr>
          <a:xfrm>
            <a:off x="963624" y="377470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9DA12032-7388-408B-ABDE-A3B2D20AD124}"/>
              </a:ext>
            </a:extLst>
          </p:cNvPr>
          <p:cNvSpPr/>
          <p:nvPr/>
        </p:nvSpPr>
        <p:spPr>
          <a:xfrm>
            <a:off x="963623" y="410810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188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Tiktok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26119" y="1861658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Tiktok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idols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bài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hát</a:t>
            </a:r>
            <a:r>
              <a:rPr lang="en-US" sz="1400" dirty="0"/>
              <a:t>(Songs)</a:t>
            </a:r>
          </a:p>
          <a:p>
            <a:pPr marL="114300" indent="0">
              <a:buNone/>
            </a:pPr>
            <a:r>
              <a:rPr lang="en-US" sz="1400" dirty="0" err="1"/>
              <a:t>Tạo</a:t>
            </a:r>
            <a:r>
              <a:rPr lang="en-US" sz="1400" dirty="0"/>
              <a:t> 1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BEE"/>
                </a:solidFill>
              </a:rPr>
              <a:t>Idol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followers</a:t>
            </a:r>
            <a:r>
              <a:rPr lang="en-US" sz="1400" dirty="0"/>
              <a:t>(</a:t>
            </a: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dõi</a:t>
            </a:r>
            <a:r>
              <a:rPr lang="en-US" sz="1400" dirty="0"/>
              <a:t>),(String) </a:t>
            </a:r>
            <a:r>
              <a:rPr lang="en-US" sz="1400" dirty="0">
                <a:solidFill>
                  <a:schemeClr val="tx1"/>
                </a:solidFill>
              </a:rPr>
              <a:t>group</a:t>
            </a:r>
          </a:p>
          <a:p>
            <a:pPr marL="11430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Follower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email</a:t>
            </a:r>
            <a:r>
              <a:rPr lang="en-US" sz="1400" dirty="0"/>
              <a:t>,(int) </a:t>
            </a:r>
            <a:r>
              <a:rPr lang="en-US" sz="1400" dirty="0" err="1">
                <a:solidFill>
                  <a:schemeClr val="tx1"/>
                </a:solidFill>
              </a:rPr>
              <a:t>numberOfLike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Song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,(String) </a:t>
            </a:r>
            <a:r>
              <a:rPr lang="en-US" sz="1400" dirty="0">
                <a:solidFill>
                  <a:schemeClr val="tx1"/>
                </a:solidFill>
              </a:rPr>
              <a:t>singer</a:t>
            </a:r>
          </a:p>
          <a:p>
            <a:endParaRPr lang="en-US" sz="1400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840018" y="2142037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A82D946A-D616-4222-B342-9E63449BC8BC}"/>
              </a:ext>
            </a:extLst>
          </p:cNvPr>
          <p:cNvSpPr/>
          <p:nvPr/>
        </p:nvSpPr>
        <p:spPr>
          <a:xfrm>
            <a:off x="840018" y="252736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6742441D-2A0A-49D8-939B-0152794A74CD}"/>
              </a:ext>
            </a:extLst>
          </p:cNvPr>
          <p:cNvSpPr/>
          <p:nvPr/>
        </p:nvSpPr>
        <p:spPr>
          <a:xfrm>
            <a:off x="840018" y="2912693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9DA12032-7388-408B-ABDE-A3B2D20AD124}"/>
              </a:ext>
            </a:extLst>
          </p:cNvPr>
          <p:cNvSpPr/>
          <p:nvPr/>
        </p:nvSpPr>
        <p:spPr>
          <a:xfrm>
            <a:off x="859243" y="336184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6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hạng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45343" y="1809408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Class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rgbClr val="00ABEE"/>
                </a:solidFill>
              </a:rPr>
              <a:t>SummonRift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SKT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G2</a:t>
            </a:r>
          </a:p>
          <a:p>
            <a:pPr marL="114300" indent="0">
              <a:buNone/>
            </a:pPr>
            <a:r>
              <a:rPr lang="en-US" sz="1400" dirty="0"/>
              <a:t>1 </a:t>
            </a:r>
            <a:r>
              <a:rPr lang="en-US" sz="1400" dirty="0" err="1"/>
              <a:t>trận</a:t>
            </a:r>
            <a:r>
              <a:rPr lang="en-US" sz="1400" dirty="0"/>
              <a:t> </a:t>
            </a:r>
            <a:r>
              <a:rPr lang="en-US" sz="1400" dirty="0" err="1"/>
              <a:t>đấu</a:t>
            </a:r>
            <a:r>
              <a:rPr lang="en-US" sz="1400" dirty="0"/>
              <a:t> LOL </a:t>
            </a:r>
            <a:r>
              <a:rPr lang="en-US" sz="1400" dirty="0" err="1"/>
              <a:t>gồm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teams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bắt</a:t>
            </a:r>
            <a:r>
              <a:rPr lang="en-US" sz="1400" dirty="0"/>
              <a:t> </a:t>
            </a:r>
            <a:r>
              <a:rPr lang="en-US" sz="1400" dirty="0" err="1"/>
              <a:t>đầu</a:t>
            </a:r>
            <a:r>
              <a:rPr lang="en-US" sz="1400" dirty="0"/>
              <a:t> </a:t>
            </a:r>
            <a:r>
              <a:rPr lang="en-US" sz="1400" dirty="0" err="1"/>
              <a:t>trận</a:t>
            </a:r>
            <a:r>
              <a:rPr lang="en-US" sz="1400" dirty="0"/>
              <a:t> </a:t>
            </a:r>
            <a:r>
              <a:rPr lang="en-US" sz="1400" dirty="0" err="1"/>
              <a:t>đấu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 err="1"/>
              <a:t>Mỗi</a:t>
            </a:r>
            <a:r>
              <a:rPr lang="en-US" sz="1400" dirty="0"/>
              <a:t> team 5 </a:t>
            </a:r>
            <a:r>
              <a:rPr lang="en-US" sz="1400" dirty="0" err="1"/>
              <a:t>người</a:t>
            </a:r>
            <a:r>
              <a:rPr lang="en-US" sz="1400" dirty="0"/>
              <a:t>(5 </a:t>
            </a:r>
            <a:r>
              <a:rPr lang="en-US" sz="1400" dirty="0" err="1"/>
              <a:t>tướng</a:t>
            </a:r>
            <a:r>
              <a:rPr lang="en-US" sz="1400" dirty="0"/>
              <a:t> – </a:t>
            </a:r>
            <a:r>
              <a:rPr lang="en-US" sz="1400" dirty="0">
                <a:solidFill>
                  <a:srgbClr val="FF0000"/>
                </a:solidFill>
              </a:rPr>
              <a:t>figure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Mỗi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vị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tướng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/>
              <a:t>sẽ</a:t>
            </a:r>
            <a:r>
              <a:rPr lang="en-US" sz="1400" dirty="0"/>
              <a:t> bao </a:t>
            </a:r>
            <a:r>
              <a:rPr lang="en-US" sz="1400" dirty="0" err="1"/>
              <a:t>gồm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name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position</a:t>
            </a:r>
          </a:p>
          <a:p>
            <a:pPr marL="114300" indent="0">
              <a:buNone/>
            </a:pPr>
            <a:r>
              <a:rPr lang="en-US" sz="1400" dirty="0" err="1">
                <a:solidFill>
                  <a:srgbClr val="C00000"/>
                </a:solidFill>
              </a:rPr>
              <a:t>Yêu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cầu</a:t>
            </a:r>
            <a:r>
              <a:rPr lang="en-US" sz="1400" dirty="0"/>
              <a:t>: </a:t>
            </a:r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cho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teams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hiển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của</a:t>
            </a:r>
            <a:r>
              <a:rPr lang="en-US" sz="1400" dirty="0"/>
              <a:t> 2 </a:t>
            </a:r>
            <a:r>
              <a:rPr lang="en-US" sz="1400" dirty="0">
                <a:solidFill>
                  <a:srgbClr val="00ABEE"/>
                </a:solidFill>
              </a:rPr>
              <a:t>team</a:t>
            </a:r>
            <a:r>
              <a:rPr lang="en-US" sz="1400" dirty="0"/>
              <a:t> </a:t>
            </a:r>
            <a:r>
              <a:rPr lang="en-US" sz="1400" dirty="0" err="1"/>
              <a:t>ấy</a:t>
            </a:r>
            <a:endParaRPr lang="en-US" sz="1400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859242" y="208107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38;p36">
            <a:extLst>
              <a:ext uri="{FF2B5EF4-FFF2-40B4-BE49-F238E27FC236}">
                <a16:creationId xmlns:a16="http://schemas.microsoft.com/office/drawing/2014/main" id="{05DA6E64-B9DE-4A32-9661-5B274D25A804}"/>
              </a:ext>
            </a:extLst>
          </p:cNvPr>
          <p:cNvSpPr/>
          <p:nvPr/>
        </p:nvSpPr>
        <p:spPr>
          <a:xfrm>
            <a:off x="859242" y="248298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5CF1B459-DA2A-46BB-838A-2F8BBDADB82B}"/>
              </a:ext>
            </a:extLst>
          </p:cNvPr>
          <p:cNvSpPr/>
          <p:nvPr/>
        </p:nvSpPr>
        <p:spPr>
          <a:xfrm>
            <a:off x="859242" y="288430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576F68D-7F36-44FE-8733-C34549BA0EDD}"/>
              </a:ext>
            </a:extLst>
          </p:cNvPr>
          <p:cNvSpPr/>
          <p:nvPr/>
        </p:nvSpPr>
        <p:spPr>
          <a:xfrm>
            <a:off x="859242" y="329829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9E345AA-B574-4EE2-BBF1-CC1A7CBFC259}"/>
              </a:ext>
            </a:extLst>
          </p:cNvPr>
          <p:cNvSpPr/>
          <p:nvPr/>
        </p:nvSpPr>
        <p:spPr>
          <a:xfrm>
            <a:off x="859241" y="371878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194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0">
            <a:extLst>
              <a:ext uri="{FF2B5EF4-FFF2-40B4-BE49-F238E27FC236}">
                <a16:creationId xmlns:a16="http://schemas.microsoft.com/office/drawing/2014/main" id="{59F78B7B-5FFB-4B69-B40F-99AB5460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9180"/>
              </p:ext>
            </p:extLst>
          </p:nvPr>
        </p:nvGraphicFramePr>
        <p:xfrm>
          <a:off x="1042987" y="1451586"/>
          <a:ext cx="7553979" cy="272948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0000" endA="300" endPos="90000" dir="5400000" sy="-100000" algn="bl" rotWithShape="0"/>
                </a:effectLst>
                <a:tableStyleId>{5202B0CA-FC54-4496-8BCA-5EF66A818D29}</a:tableStyleId>
              </a:tblPr>
              <a:tblGrid>
                <a:gridCol w="3730743">
                  <a:extLst>
                    <a:ext uri="{9D8B030D-6E8A-4147-A177-3AD203B41FA5}">
                      <a16:colId xmlns:a16="http://schemas.microsoft.com/office/drawing/2014/main" val="2607208345"/>
                    </a:ext>
                  </a:extLst>
                </a:gridCol>
                <a:gridCol w="3823236">
                  <a:extLst>
                    <a:ext uri="{9D8B030D-6E8A-4147-A177-3AD203B41FA5}">
                      <a16:colId xmlns:a16="http://schemas.microsoft.com/office/drawing/2014/main" val="1389064943"/>
                    </a:ext>
                  </a:extLst>
                </a:gridCol>
              </a:tblGrid>
              <a:tr h="38427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Class</a:t>
                      </a:r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Abstract Class</a:t>
                      </a:r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159926632"/>
                  </a:ext>
                </a:extLst>
              </a:tr>
              <a:tr h="465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hàm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endParaRPr lang="en-US" sz="1800" dirty="0"/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hàm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endParaRPr lang="en-US" sz="1800" dirty="0"/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695233188"/>
                  </a:ext>
                </a:extLst>
              </a:tr>
              <a:tr h="923435">
                <a:tc>
                  <a:txBody>
                    <a:bodyPr/>
                    <a:lstStyle/>
                    <a:p>
                      <a:r>
                        <a:rPr lang="en-US" sz="1800" dirty="0" err="1"/>
                        <a:t>Chỉ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có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non-abstract</a:t>
                      </a:r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</a:t>
                      </a:r>
                      <a:r>
                        <a:rPr lang="en-US" sz="1800" dirty="0" err="1"/>
                        <a:t>cả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phương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thức</a:t>
                      </a:r>
                      <a:r>
                        <a:rPr lang="en-US" sz="1800" dirty="0"/>
                        <a:t> non-abstract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abstract</a:t>
                      </a:r>
                    </a:p>
                    <a:p>
                      <a:endParaRPr lang="en-US" sz="1800" dirty="0"/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2626168061"/>
                  </a:ext>
                </a:extLst>
              </a:tr>
              <a:tr h="653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Có thể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bằng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“new”</a:t>
                      </a:r>
                    </a:p>
                    <a:p>
                      <a:endParaRPr lang="en-US" sz="1800" dirty="0"/>
                    </a:p>
                  </a:txBody>
                  <a:tcPr marL="114697" marR="114697" marT="57348" marB="573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/>
                        <a:t>Không</a:t>
                      </a:r>
                      <a:r>
                        <a:rPr lang="en-US" sz="1800" dirty="0"/>
                        <a:t> thể </a:t>
                      </a:r>
                      <a:r>
                        <a:rPr lang="en-US" sz="1800" dirty="0" err="1"/>
                        <a:t>tự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khởi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trực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tiếp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/>
                        <a:t>bằng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từ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khóa</a:t>
                      </a:r>
                      <a:r>
                        <a:rPr lang="en-US" sz="1800" dirty="0"/>
                        <a:t> “new”</a:t>
                      </a:r>
                    </a:p>
                  </a:txBody>
                  <a:tcPr marL="114697" marR="114697" marT="57348" marB="57348"/>
                </a:tc>
                <a:extLst>
                  <a:ext uri="{0D108BD9-81ED-4DB2-BD59-A6C34878D82A}">
                    <a16:rowId xmlns:a16="http://schemas.microsoft.com/office/drawing/2014/main" val="3443740553"/>
                  </a:ext>
                </a:extLst>
              </a:tr>
            </a:tbl>
          </a:graphicData>
        </a:graphic>
      </p:graphicFrame>
      <p:sp>
        <p:nvSpPr>
          <p:cNvPr id="24" name="Title 2">
            <a:extLst>
              <a:ext uri="{FF2B5EF4-FFF2-40B4-BE49-F238E27FC236}">
                <a16:creationId xmlns:a16="http://schemas.microsoft.com/office/drawing/2014/main" id="{6A1C481D-47E9-4F38-8F60-7FD1BFB8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0" y="106650"/>
            <a:ext cx="8707200" cy="535200"/>
          </a:xfrm>
        </p:spPr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61248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TechMaster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859241" y="1243276"/>
            <a:ext cx="7574058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Trung</a:t>
            </a:r>
            <a:r>
              <a:rPr lang="en-US" sz="1400" dirty="0"/>
              <a:t> </a:t>
            </a:r>
            <a:r>
              <a:rPr lang="en-US" sz="1400" dirty="0" err="1"/>
              <a:t>tâm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TechMaster</a:t>
            </a:r>
            <a:r>
              <a:rPr lang="en-US" sz="1400" dirty="0"/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1b </a:t>
            </a:r>
            <a:r>
              <a:rPr lang="en-US" sz="1400" dirty="0" err="1">
                <a:solidFill>
                  <a:schemeClr val="tx1"/>
                </a:solidFill>
              </a:rPr>
              <a:t>quản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lớp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tx1"/>
                </a:solidFill>
              </a:rPr>
              <a:t>1 </a:t>
            </a:r>
            <a:r>
              <a:rPr lang="en-US" sz="1400" dirty="0" err="1">
                <a:solidFill>
                  <a:schemeClr val="tx1"/>
                </a:solidFill>
              </a:rPr>
              <a:t>giảng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1"/>
                </a:solidFill>
              </a:rPr>
              <a:t>1 </a:t>
            </a:r>
            <a:r>
              <a:rPr lang="en-US" sz="1400" dirty="0" err="1">
                <a:solidFill>
                  <a:schemeClr val="tx1"/>
                </a:solidFill>
              </a:rPr>
              <a:t>lớp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lớp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học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 err="1">
                <a:solidFill>
                  <a:schemeClr val="tx1"/>
                </a:solidFill>
              </a:rPr>
              <a:t>môn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tin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400" dirty="0" err="1"/>
              <a:t>Mỗi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BEE"/>
                </a:solidFill>
              </a:rPr>
              <a:t>học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>
                <a:solidFill>
                  <a:srgbClr val="00ABEE"/>
                </a:solidFill>
              </a:rPr>
              <a:t>viên</a:t>
            </a:r>
            <a:r>
              <a:rPr lang="en-US" sz="1400" dirty="0">
                <a:solidFill>
                  <a:srgbClr val="00ABEE"/>
                </a:solidFill>
              </a:rPr>
              <a:t> </a:t>
            </a:r>
            <a:r>
              <a:rPr lang="en-US" sz="1400" dirty="0" err="1"/>
              <a:t>gồm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tx1"/>
                </a:solidFill>
              </a:rPr>
              <a:t>id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tuổi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1"/>
                </a:solidFill>
              </a:rPr>
              <a:t>học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lực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C00000"/>
                </a:solidFill>
              </a:rPr>
              <a:t>-&gt;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5"/>
                </a:solidFill>
              </a:rPr>
              <a:t>Hãy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giúp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thầy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Cường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tạo</a:t>
            </a:r>
            <a:r>
              <a:rPr lang="en-US" sz="1400" dirty="0">
                <a:solidFill>
                  <a:schemeClr val="accent5"/>
                </a:solidFill>
              </a:rPr>
              <a:t> 1 </a:t>
            </a:r>
            <a:r>
              <a:rPr lang="en-US" sz="1400" dirty="0" err="1">
                <a:solidFill>
                  <a:schemeClr val="accent5"/>
                </a:solidFill>
              </a:rPr>
              <a:t>chương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trình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quản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lý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trung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tâm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bằng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err="1">
                <a:solidFill>
                  <a:schemeClr val="accent5"/>
                </a:solidFill>
              </a:rPr>
              <a:t>việc</a:t>
            </a:r>
            <a:r>
              <a:rPr lang="en-US" sz="1400" dirty="0"/>
              <a:t>: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>
                <a:solidFill>
                  <a:srgbClr val="C00000"/>
                </a:solidFill>
              </a:rPr>
              <a:t>Hiển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thông</a:t>
            </a:r>
            <a:r>
              <a:rPr lang="en-US" dirty="0"/>
              <a:t> tin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thêm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cập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nhật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1b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xóa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F1349E4-7BFC-4514-B0B4-CBC230DE766B}"/>
              </a:ext>
            </a:extLst>
          </p:cNvPr>
          <p:cNvSpPr/>
          <p:nvPr/>
        </p:nvSpPr>
        <p:spPr>
          <a:xfrm>
            <a:off x="1441748" y="4002204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38;p36">
            <a:extLst>
              <a:ext uri="{FF2B5EF4-FFF2-40B4-BE49-F238E27FC236}">
                <a16:creationId xmlns:a16="http://schemas.microsoft.com/office/drawing/2014/main" id="{5CF1B459-DA2A-46BB-838A-2F8BBDADB82B}"/>
              </a:ext>
            </a:extLst>
          </p:cNvPr>
          <p:cNvSpPr/>
          <p:nvPr/>
        </p:nvSpPr>
        <p:spPr>
          <a:xfrm>
            <a:off x="1441748" y="4319276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38;p36">
            <a:extLst>
              <a:ext uri="{FF2B5EF4-FFF2-40B4-BE49-F238E27FC236}">
                <a16:creationId xmlns:a16="http://schemas.microsoft.com/office/drawing/2014/main" id="{F576F68D-7F36-44FE-8733-C34549BA0EDD}"/>
              </a:ext>
            </a:extLst>
          </p:cNvPr>
          <p:cNvSpPr/>
          <p:nvPr/>
        </p:nvSpPr>
        <p:spPr>
          <a:xfrm>
            <a:off x="1441749" y="3380240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38;p36">
            <a:extLst>
              <a:ext uri="{FF2B5EF4-FFF2-40B4-BE49-F238E27FC236}">
                <a16:creationId xmlns:a16="http://schemas.microsoft.com/office/drawing/2014/main" id="{49E345AA-B574-4EE2-BBF1-CC1A7CBFC259}"/>
              </a:ext>
            </a:extLst>
          </p:cNvPr>
          <p:cNvSpPr/>
          <p:nvPr/>
        </p:nvSpPr>
        <p:spPr>
          <a:xfrm>
            <a:off x="1441749" y="3685132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F574E0F2-2710-4AA8-9C82-5DA6D9158534}"/>
              </a:ext>
            </a:extLst>
          </p:cNvPr>
          <p:cNvSpPr/>
          <p:nvPr/>
        </p:nvSpPr>
        <p:spPr>
          <a:xfrm>
            <a:off x="774704" y="142787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69;p36">
            <a:extLst>
              <a:ext uri="{FF2B5EF4-FFF2-40B4-BE49-F238E27FC236}">
                <a16:creationId xmlns:a16="http://schemas.microsoft.com/office/drawing/2014/main" id="{B4C83D62-CBDB-4B70-BAE0-1059F529C44C}"/>
              </a:ext>
            </a:extLst>
          </p:cNvPr>
          <p:cNvSpPr/>
          <p:nvPr/>
        </p:nvSpPr>
        <p:spPr>
          <a:xfrm>
            <a:off x="774704" y="239395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69;p36">
            <a:extLst>
              <a:ext uri="{FF2B5EF4-FFF2-40B4-BE49-F238E27FC236}">
                <a16:creationId xmlns:a16="http://schemas.microsoft.com/office/drawing/2014/main" id="{FCD880F9-4995-4848-A71C-385AFE75A2A9}"/>
              </a:ext>
            </a:extLst>
          </p:cNvPr>
          <p:cNvSpPr/>
          <p:nvPr/>
        </p:nvSpPr>
        <p:spPr>
          <a:xfrm>
            <a:off x="774704" y="1896926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235200" y="1007610"/>
            <a:ext cx="9018233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vi-VN" sz="1400" dirty="0"/>
              <a:t>Để quản lý hồ sơ học sinh của trường THPT, người ta cần quản lý những thông tin như</a:t>
            </a:r>
            <a:r>
              <a:rPr lang="en-US" sz="1400" dirty="0"/>
              <a:t> </a:t>
            </a:r>
            <a:r>
              <a:rPr lang="vi-VN" sz="1400" dirty="0"/>
              <a:t>sau: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Các thông tin về lớp</a:t>
            </a:r>
            <a:r>
              <a:rPr lang="en-US" sz="1400" dirty="0"/>
              <a:t>:</a:t>
            </a:r>
            <a:r>
              <a:rPr lang="vi-VN" sz="1400" dirty="0"/>
              <a:t> khoá học, kỳ học, và các thông tin cá nhân của mỗi học sinh.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Với mỗi học sinh, các thông tin cá nhân cần quản lý gồm có: Họ và tên, ngày sinh, quê</a:t>
            </a:r>
            <a:r>
              <a:rPr lang="en-US" sz="1400" dirty="0"/>
              <a:t> </a:t>
            </a:r>
            <a:r>
              <a:rPr lang="vi-VN" sz="1400" dirty="0"/>
              <a:t>quán.</a:t>
            </a:r>
            <a:endParaRPr lang="en-US" sz="1400" dirty="0"/>
          </a:p>
          <a:p>
            <a:pPr marL="158750" indent="0">
              <a:buNone/>
            </a:pPr>
            <a:endParaRPr lang="vi-VN" sz="1400" dirty="0"/>
          </a:p>
          <a:p>
            <a:pPr marL="158750" indent="0">
              <a:buNone/>
            </a:pPr>
            <a:r>
              <a:rPr lang="vi-VN" sz="1400" dirty="0">
                <a:solidFill>
                  <a:srgbClr val="00ABEE"/>
                </a:solidFill>
              </a:rPr>
              <a:t>1</a:t>
            </a:r>
            <a:r>
              <a:rPr lang="vi-VN" sz="1400" dirty="0"/>
              <a:t>. Hãy xây dựng lớp </a:t>
            </a:r>
            <a:r>
              <a:rPr lang="en-US" sz="1400" dirty="0">
                <a:solidFill>
                  <a:srgbClr val="00ABEE"/>
                </a:solidFill>
              </a:rPr>
              <a:t>School</a:t>
            </a:r>
            <a:r>
              <a:rPr lang="vi-VN" sz="1400" dirty="0"/>
              <a:t> để quản lý các thông tin cá nhân của mỗi học sinh.</a:t>
            </a:r>
            <a:endParaRPr lang="en-US" sz="1400" dirty="0"/>
          </a:p>
          <a:p>
            <a:pPr marL="158750" indent="0">
              <a:buNone/>
            </a:pPr>
            <a:r>
              <a:rPr lang="en-US" sz="1400" dirty="0">
                <a:solidFill>
                  <a:srgbClr val="00ABEE"/>
                </a:solidFill>
              </a:rPr>
              <a:t>2</a:t>
            </a:r>
            <a:r>
              <a:rPr lang="en-US" sz="1400" dirty="0"/>
              <a:t>. </a:t>
            </a:r>
            <a:r>
              <a:rPr lang="vi-VN" sz="1400" dirty="0"/>
              <a:t>Cài đặt chương trình </a:t>
            </a:r>
            <a:r>
              <a:rPr lang="vi-VN" sz="1400" dirty="0">
                <a:solidFill>
                  <a:srgbClr val="C00000"/>
                </a:solidFill>
              </a:rPr>
              <a:t>thực hiện các công việc sau</a:t>
            </a:r>
            <a:r>
              <a:rPr lang="vi-VN" sz="1400" dirty="0"/>
              <a:t>: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 </a:t>
            </a:r>
            <a:r>
              <a:rPr lang="vi-VN" sz="1400" dirty="0">
                <a:solidFill>
                  <a:srgbClr val="C00000"/>
                </a:solidFill>
              </a:rPr>
              <a:t>Nhập</a:t>
            </a:r>
            <a:r>
              <a:rPr lang="vi-VN" sz="1400" dirty="0"/>
              <a:t> vào một danh sách gồm </a:t>
            </a:r>
            <a:r>
              <a:rPr lang="vi-VN" sz="1400" dirty="0">
                <a:solidFill>
                  <a:schemeClr val="tx1"/>
                </a:solidFill>
              </a:rPr>
              <a:t>n</a:t>
            </a:r>
            <a:r>
              <a:rPr lang="vi-VN" sz="1400" dirty="0"/>
              <a:t> học sinh ( </a:t>
            </a:r>
            <a:r>
              <a:rPr lang="vi-VN" sz="1400" dirty="0">
                <a:solidFill>
                  <a:srgbClr val="C00000"/>
                </a:solidFill>
              </a:rPr>
              <a:t>n- nhập từ bàn phím</a:t>
            </a:r>
            <a:r>
              <a:rPr lang="vi-VN" sz="1400" dirty="0"/>
              <a:t>)</a:t>
            </a:r>
          </a:p>
          <a:p>
            <a:pPr marL="15875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    </a:t>
            </a:r>
            <a:r>
              <a:rPr lang="vi-VN" sz="1400" dirty="0">
                <a:solidFill>
                  <a:srgbClr val="C00000"/>
                </a:solidFill>
              </a:rPr>
              <a:t> Hiển thị</a:t>
            </a:r>
            <a:r>
              <a:rPr lang="vi-VN" sz="1400" dirty="0"/>
              <a:t> ra màn hình </a:t>
            </a:r>
            <a:r>
              <a:rPr lang="vi-VN" sz="1400" dirty="0">
                <a:solidFill>
                  <a:schemeClr val="tx1"/>
                </a:solidFill>
              </a:rPr>
              <a:t>tất cả những học sinh sinh năm 1985 và quê ở Thái Nguyên</a:t>
            </a:r>
          </a:p>
          <a:p>
            <a:pPr marL="158750" indent="0">
              <a:buNone/>
            </a:pPr>
            <a:r>
              <a:rPr lang="en-US" sz="1400" dirty="0"/>
              <a:t>    </a:t>
            </a:r>
            <a:r>
              <a:rPr lang="vi-VN" sz="1400" dirty="0"/>
              <a:t> </a:t>
            </a:r>
            <a:r>
              <a:rPr lang="vi-VN" sz="1400" dirty="0">
                <a:solidFill>
                  <a:srgbClr val="C00000"/>
                </a:solidFill>
              </a:rPr>
              <a:t>Hiển thị </a:t>
            </a:r>
            <a:r>
              <a:rPr lang="vi-VN" sz="1400" dirty="0"/>
              <a:t>ra màn hình </a:t>
            </a:r>
            <a:r>
              <a:rPr lang="vi-VN" sz="1400" dirty="0">
                <a:solidFill>
                  <a:schemeClr val="tx1"/>
                </a:solidFill>
              </a:rPr>
              <a:t>tất cả những học sinh của lớp 10A1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Google Shape;769;p36">
            <a:extLst>
              <a:ext uri="{FF2B5EF4-FFF2-40B4-BE49-F238E27FC236}">
                <a16:creationId xmlns:a16="http://schemas.microsoft.com/office/drawing/2014/main" id="{6617DF25-4BF9-4840-8390-828B75A98181}"/>
              </a:ext>
            </a:extLst>
          </p:cNvPr>
          <p:cNvSpPr/>
          <p:nvPr/>
        </p:nvSpPr>
        <p:spPr>
          <a:xfrm>
            <a:off x="235200" y="1150165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BEE0BD88-BB94-4C20-8D0C-EC82295BBC78}"/>
              </a:ext>
            </a:extLst>
          </p:cNvPr>
          <p:cNvSpPr/>
          <p:nvPr/>
        </p:nvSpPr>
        <p:spPr>
          <a:xfrm>
            <a:off x="495360" y="1649995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838;p36">
            <a:extLst>
              <a:ext uri="{FF2B5EF4-FFF2-40B4-BE49-F238E27FC236}">
                <a16:creationId xmlns:a16="http://schemas.microsoft.com/office/drawing/2014/main" id="{73CDD4E6-90B6-4001-B3AF-FEBB93B1E801}"/>
              </a:ext>
            </a:extLst>
          </p:cNvPr>
          <p:cNvSpPr/>
          <p:nvPr/>
        </p:nvSpPr>
        <p:spPr>
          <a:xfrm>
            <a:off x="495360" y="206013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38;p36">
            <a:extLst>
              <a:ext uri="{FF2B5EF4-FFF2-40B4-BE49-F238E27FC236}">
                <a16:creationId xmlns:a16="http://schemas.microsoft.com/office/drawing/2014/main" id="{CAA13987-AC67-465B-8701-4E2CE72D0464}"/>
              </a:ext>
            </a:extLst>
          </p:cNvPr>
          <p:cNvSpPr/>
          <p:nvPr/>
        </p:nvSpPr>
        <p:spPr>
          <a:xfrm>
            <a:off x="581460" y="3716219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8;p36">
            <a:extLst>
              <a:ext uri="{FF2B5EF4-FFF2-40B4-BE49-F238E27FC236}">
                <a16:creationId xmlns:a16="http://schemas.microsoft.com/office/drawing/2014/main" id="{1AB018DB-8056-4212-9157-0E8421176B43}"/>
              </a:ext>
            </a:extLst>
          </p:cNvPr>
          <p:cNvSpPr/>
          <p:nvPr/>
        </p:nvSpPr>
        <p:spPr>
          <a:xfrm>
            <a:off x="581460" y="4121351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838;p36">
            <a:extLst>
              <a:ext uri="{FF2B5EF4-FFF2-40B4-BE49-F238E27FC236}">
                <a16:creationId xmlns:a16="http://schemas.microsoft.com/office/drawing/2014/main" id="{1B7AF536-9C39-4E8F-9151-FE9D90AD128D}"/>
              </a:ext>
            </a:extLst>
          </p:cNvPr>
          <p:cNvSpPr/>
          <p:nvPr/>
        </p:nvSpPr>
        <p:spPr>
          <a:xfrm>
            <a:off x="581460" y="4526483"/>
            <a:ext cx="172201" cy="88769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ABEE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2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00993" y="2123089"/>
            <a:ext cx="8448328" cy="871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543" y="50801"/>
            <a:ext cx="1121908" cy="391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0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003737-3525-4F1D-BEC4-56D74151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11" b="8811"/>
          <a:stretch>
            <a:fillRect/>
          </a:stretch>
        </p:blipFill>
        <p:spPr>
          <a:xfrm>
            <a:off x="814558" y="1262454"/>
            <a:ext cx="2755200" cy="32607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6F08BF-BE85-4BED-987F-B0A2E8DEE2A3}"/>
              </a:ext>
            </a:extLst>
          </p:cNvPr>
          <p:cNvCxnSpPr/>
          <p:nvPr/>
        </p:nvCxnSpPr>
        <p:spPr>
          <a:xfrm>
            <a:off x="4283242" y="1840832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473244-F921-49D9-9EC0-9E3032C98735}"/>
              </a:ext>
            </a:extLst>
          </p:cNvPr>
          <p:cNvSpPr txBox="1">
            <a:spLocks/>
          </p:cNvSpPr>
          <p:nvPr/>
        </p:nvSpPr>
        <p:spPr>
          <a:xfrm>
            <a:off x="4860759" y="1353794"/>
            <a:ext cx="3248674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Là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phần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của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Collection framework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sz="1600" dirty="0" err="1">
                <a:solidFill>
                  <a:schemeClr val="bg2"/>
                </a:solidFill>
              </a:rPr>
              <a:t>Cung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cấp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cho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người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dùng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mảng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động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Kích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thước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thay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đổi</a:t>
            </a:r>
            <a:r>
              <a:rPr lang="en-US" sz="1600" dirty="0">
                <a:solidFill>
                  <a:schemeClr val="bg2"/>
                </a:solidFill>
              </a:rPr>
              <a:t>).</a:t>
            </a:r>
          </a:p>
          <a:p>
            <a:pPr marL="11430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Cho </a:t>
            </a:r>
            <a:r>
              <a:rPr lang="en-US" sz="1600" dirty="0" err="1">
                <a:solidFill>
                  <a:schemeClr val="bg2"/>
                </a:solidFill>
              </a:rPr>
              <a:t>phép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lưu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trữ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và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thao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với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một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lượng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lớn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dữ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liệu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" name="Google Shape;838;p36">
            <a:extLst>
              <a:ext uri="{FF2B5EF4-FFF2-40B4-BE49-F238E27FC236}">
                <a16:creationId xmlns:a16="http://schemas.microsoft.com/office/drawing/2014/main" id="{B5B6FBAA-28A8-4DE5-8046-EF0E016F236D}"/>
              </a:ext>
            </a:extLst>
          </p:cNvPr>
          <p:cNvSpPr/>
          <p:nvPr/>
        </p:nvSpPr>
        <p:spPr>
          <a:xfrm>
            <a:off x="4742742" y="1619897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38;p36">
            <a:extLst>
              <a:ext uri="{FF2B5EF4-FFF2-40B4-BE49-F238E27FC236}">
                <a16:creationId xmlns:a16="http://schemas.microsoft.com/office/drawing/2014/main" id="{BFD4C2AE-9426-49CE-B58A-59FC417C7B68}"/>
              </a:ext>
            </a:extLst>
          </p:cNvPr>
          <p:cNvSpPr/>
          <p:nvPr/>
        </p:nvSpPr>
        <p:spPr>
          <a:xfrm>
            <a:off x="4752285" y="2358632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838;p36">
            <a:extLst>
              <a:ext uri="{FF2B5EF4-FFF2-40B4-BE49-F238E27FC236}">
                <a16:creationId xmlns:a16="http://schemas.microsoft.com/office/drawing/2014/main" id="{182F6355-4832-4A08-A2DD-53CCE3E9EC49}"/>
              </a:ext>
            </a:extLst>
          </p:cNvPr>
          <p:cNvSpPr/>
          <p:nvPr/>
        </p:nvSpPr>
        <p:spPr>
          <a:xfrm>
            <a:off x="4766416" y="3401930"/>
            <a:ext cx="236033" cy="121674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97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FB272-9AF4-4171-BE9E-971FA800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109907"/>
            <a:ext cx="8615680" cy="37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9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Array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504249" y="769760"/>
            <a:ext cx="8302684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Khái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niệm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tập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hợp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mỗi phần tử trong mảng được truy xuất thông qua các chỉ số của nó trong 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Khai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báo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&lt;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&gt; 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= {…}  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hoặc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&lt;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&gt;[]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= new type[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int[]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intArr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= {1, 2, 5, 3}  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giá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trị</a:t>
            </a:r>
            <a:endParaRPr lang="en-US" sz="1100" dirty="0">
              <a:solidFill>
                <a:schemeClr val="accent5">
                  <a:lumMod val="40000"/>
                  <a:lumOff val="6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         int[]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intArr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= new int[5] 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chưa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gtri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100" dirty="0">
                <a:solidFill>
                  <a:schemeClr val="accent5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5</a:t>
            </a:r>
          </a:p>
          <a:p>
            <a:pPr marL="114300" indent="0">
              <a:buNone/>
            </a:pP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Đặc</a:t>
            </a:r>
            <a:r>
              <a:rPr lang="en-US" sz="1100" dirty="0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ABE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điểm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Kích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thước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cố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lưu các phần tử theo chỉ số (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), chỉ số của phần tử </a:t>
            </a:r>
            <a:r>
              <a:rPr lang="vi-VN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đầu tiên </a:t>
            </a:r>
            <a:r>
              <a:rPr lang="vi-VN" sz="1100" dirty="0">
                <a:latin typeface="Verdana" panose="020B0604030504040204" pitchFamily="34" charset="0"/>
                <a:ea typeface="Verdana" panose="020B0604030504040204" pitchFamily="34" charset="0"/>
              </a:rPr>
              <a:t>là 0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3C2D0C-7359-4494-9EE2-D4E722D0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093" y="3231269"/>
            <a:ext cx="3830020" cy="180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D71E6DFA-8A98-4A62-8605-D03428569347}"/>
              </a:ext>
            </a:extLst>
          </p:cNvPr>
          <p:cNvSpPr/>
          <p:nvPr/>
        </p:nvSpPr>
        <p:spPr>
          <a:xfrm>
            <a:off x="493725" y="904196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9;p36">
            <a:extLst>
              <a:ext uri="{FF2B5EF4-FFF2-40B4-BE49-F238E27FC236}">
                <a16:creationId xmlns:a16="http://schemas.microsoft.com/office/drawing/2014/main" id="{839919E8-BC32-4B48-8421-8474246034E4}"/>
              </a:ext>
            </a:extLst>
          </p:cNvPr>
          <p:cNvSpPr/>
          <p:nvPr/>
        </p:nvSpPr>
        <p:spPr>
          <a:xfrm>
            <a:off x="493724" y="1410752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9;p36">
            <a:extLst>
              <a:ext uri="{FF2B5EF4-FFF2-40B4-BE49-F238E27FC236}">
                <a16:creationId xmlns:a16="http://schemas.microsoft.com/office/drawing/2014/main" id="{524E52B1-65A3-453A-A2D9-5F0BD8DC2AC7}"/>
              </a:ext>
            </a:extLst>
          </p:cNvPr>
          <p:cNvSpPr/>
          <p:nvPr/>
        </p:nvSpPr>
        <p:spPr>
          <a:xfrm>
            <a:off x="493724" y="2126783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30E4DF4A-4A85-4334-834A-CC281800A8D2}"/>
              </a:ext>
            </a:extLst>
          </p:cNvPr>
          <p:cNvSpPr/>
          <p:nvPr/>
        </p:nvSpPr>
        <p:spPr>
          <a:xfrm>
            <a:off x="504249" y="2842648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49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Array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vi-VN" dirty="0"/>
          </a:p>
        </p:txBody>
      </p:sp>
      <p:graphicFrame>
        <p:nvGraphicFramePr>
          <p:cNvPr id="4" name="Google Shape;158;p23">
            <a:extLst>
              <a:ext uri="{FF2B5EF4-FFF2-40B4-BE49-F238E27FC236}">
                <a16:creationId xmlns:a16="http://schemas.microsoft.com/office/drawing/2014/main" id="{EA54B142-F724-4260-94B2-5BA12F1B2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209849"/>
              </p:ext>
            </p:extLst>
          </p:nvPr>
        </p:nvGraphicFramePr>
        <p:xfrm>
          <a:off x="720000" y="1614825"/>
          <a:ext cx="7704000" cy="2621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7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rgbClr val="00ABEE"/>
                          </a:solidFill>
                          <a:uFill>
                            <a:noFill/>
                          </a:uFill>
                          <a:latin typeface="Playfair Display ExtraBold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Array</a:t>
                      </a:r>
                      <a:endParaRPr sz="1400" b="1" u="none" dirty="0">
                        <a:solidFill>
                          <a:srgbClr val="00ABEE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ABEE"/>
                          </a:solidFill>
                          <a:latin typeface="Playfair Display ExtraBold" panose="020B0604020202020204" charset="0"/>
                          <a:ea typeface="Roboto"/>
                          <a:cs typeface="Roboto"/>
                          <a:sym typeface="Roboto"/>
                        </a:rPr>
                        <a:t>ArrayList</a:t>
                      </a:r>
                      <a:endParaRPr sz="1400" b="1" dirty="0">
                        <a:solidFill>
                          <a:srgbClr val="00ABEE"/>
                        </a:solidFill>
                        <a:latin typeface="Playfair Display ExtraBold" panose="020B0604020202020204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</a:rPr>
                        <a:t>Kích thước mảng 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cố định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</a:rPr>
                        <a:t>Kích thước mảng </a:t>
                      </a:r>
                      <a:r>
                        <a:rPr lang="en-US" sz="1400" b="0" dirty="0" err="1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có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 thể thay đổi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phép lưu phần tử </a:t>
                      </a:r>
                      <a:r>
                        <a:rPr lang="en" sz="1400" b="0" dirty="0">
                          <a:solidFill>
                            <a:srgbClr val="C00000"/>
                          </a:solidFill>
                          <a:uFill>
                            <a:noFill/>
                          </a:u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trùng lặp</a:t>
                      </a:r>
                      <a:endParaRPr sz="1400" b="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Cho 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phép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lưu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 phần tử 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  <a:ea typeface="Playfair Display ExtraBold"/>
                          <a:cs typeface="Playfair Display ExtraBold"/>
                          <a:sym typeface="Playfair Display ExtraBold"/>
                        </a:rPr>
                        <a:t>trùng lặp</a:t>
                      </a:r>
                      <a:endParaRPr lang="vi-VN" sz="1400" b="0" dirty="0">
                        <a:solidFill>
                          <a:srgbClr val="C00000"/>
                        </a:solidFill>
                        <a:latin typeface="Playfair Display ExtraBold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Không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thể thêm phần tử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khi mảng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đã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đầy.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Việc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thêm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và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xóa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phần tử giữa mảng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gây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nhiều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khó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khăn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Thêm và xóa phần tử ở bất kì vị trí nào trong mảng một cách nhanh chóng, hiệu quả.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Playfair Display ExtraBold"/>
                        <a:cs typeface="Playfair Display ExtraBold"/>
                        <a:sym typeface="Playfair Display Extra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 nhiều phương thức hỗ trợ các thao tác như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removeAll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-xóa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tất cả,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searching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iterations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-duyệt</a:t>
                      </a:r>
                      <a:r>
                        <a:rPr lang="en-US" sz="1400" b="0" i="0" dirty="0">
                          <a:solidFill>
                            <a:schemeClr val="accent1"/>
                          </a:solidFill>
                          <a:effectLst/>
                          <a:latin typeface="Arial Narrow" panose="020B0606020202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mảng, </a:t>
                      </a:r>
                      <a:r>
                        <a:rPr lang="vi-VN" sz="1400" b="0" i="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retainAll</a:t>
                      </a:r>
                      <a:r>
                        <a:rPr lang="vi-VN" sz="1400" b="0" i="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-sửa phần tử,…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79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vi-V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9BF3CFC-4922-4174-B289-C4223DEA1893}"/>
              </a:ext>
            </a:extLst>
          </p:cNvPr>
          <p:cNvSpPr txBox="1">
            <a:spLocks/>
          </p:cNvSpPr>
          <p:nvPr/>
        </p:nvSpPr>
        <p:spPr>
          <a:xfrm>
            <a:off x="914791" y="1233281"/>
            <a:ext cx="6535876" cy="164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học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biết</a:t>
            </a:r>
            <a:r>
              <a:rPr lang="en-US" sz="1200" b="0" i="0" u="none" strike="noStrike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thoai</a:t>
            </a:r>
            <a:endParaRPr lang="en-US" sz="1200" b="0" dirty="0">
              <a:solidFill>
                <a:schemeClr val="accent5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Kiểu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Tên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Ví</a:t>
            </a:r>
            <a:r>
              <a:rPr lang="en-US" sz="12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dụ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myNumbers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 </a:t>
            </a:r>
            <a:r>
              <a:rPr lang="en-US" sz="1200" b="0" i="0" u="none" strike="noStrike" dirty="0" err="1">
                <a:solidFill>
                  <a:srgbClr val="00108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myNumbers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= </a:t>
            </a:r>
            <a:r>
              <a:rPr lang="en-US" sz="1200" b="0" i="0" u="none" strike="noStrike" dirty="0">
                <a:solidFill>
                  <a:srgbClr val="AF00D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en-US" sz="12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</a:t>
            </a:r>
            <a:r>
              <a:rPr lang="en-US" sz="1200" b="0" i="0" u="none" strike="noStrike" dirty="0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&gt;();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Google Shape;769;p36">
            <a:extLst>
              <a:ext uri="{FF2B5EF4-FFF2-40B4-BE49-F238E27FC236}">
                <a16:creationId xmlns:a16="http://schemas.microsoft.com/office/drawing/2014/main" id="{3974CB6D-B266-4AF4-AC1D-155A54F74015}"/>
              </a:ext>
            </a:extLst>
          </p:cNvPr>
          <p:cNvSpPr/>
          <p:nvPr/>
        </p:nvSpPr>
        <p:spPr>
          <a:xfrm>
            <a:off x="745718" y="2874487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E2901D26-600B-49C5-B930-04D36D23B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2863769"/>
            <a:ext cx="1956052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A7DAA30-AD68-446A-920D-323262690251}"/>
              </a:ext>
            </a:extLst>
          </p:cNvPr>
          <p:cNvSpPr/>
          <p:nvPr/>
        </p:nvSpPr>
        <p:spPr>
          <a:xfrm flipH="1">
            <a:off x="6529491" y="2232773"/>
            <a:ext cx="1090247" cy="63099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Ohh</a:t>
            </a:r>
            <a:r>
              <a:rPr lang="en-US" dirty="0">
                <a:solidFill>
                  <a:schemeClr val="bg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43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92693" y="1218327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// Add elements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("Dog");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("Cat");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("Horse");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" + animals);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>
                  <a:lumMod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-&gt;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: [Dog, Cat, Horse]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Truy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cập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phần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tử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get()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 err="1">
                <a:solidFill>
                  <a:srgbClr val="267F9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0070C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out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println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animals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400" b="0" i="0" u="none" strike="noStrike" dirty="0" err="1">
                <a:solidFill>
                  <a:srgbClr val="795E2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1400" b="0" i="0" u="none" strike="noStrike" dirty="0">
                <a:solidFill>
                  <a:srgbClr val="09865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));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en-US" sz="1400" b="0" dirty="0"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US" sz="14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Cat</a:t>
            </a: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Thêm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5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C940A1-DF57-DF38-8D1C-5137AC0D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310CD5-50AC-4CD0-8DA3-6A8B4E8FB230}"/>
              </a:ext>
            </a:extLst>
          </p:cNvPr>
          <p:cNvSpPr txBox="1">
            <a:spLocks/>
          </p:cNvSpPr>
          <p:nvPr/>
        </p:nvSpPr>
        <p:spPr>
          <a:xfrm>
            <a:off x="4138507" y="1002360"/>
            <a:ext cx="4695673" cy="32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4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●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○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Verdana"/>
              <a:buChar char="■"/>
              <a:defRPr sz="1800" b="0" i="0" u="none" strike="noStrike" cap="non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58750" indent="0">
              <a:buNone/>
            </a:pP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Khác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với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mảng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không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khởi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tạo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ArrayList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cách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trực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tiếp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Tuy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nhiên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chúng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ta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có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asList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class 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Arrays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đó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ABEE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class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Main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public static void main(String[]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args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// Creating an array list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ABE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&lt;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String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&gt; animals = new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ABE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&lt;&gt;(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Arrays.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asList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("Cat", "Cow", "Dog"));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System.out.println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("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ArrayList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" + animals);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2" descr="Doubt, people, person, questioning, wondering icon - Download on Iconfinder">
            <a:extLst>
              <a:ext uri="{FF2B5EF4-FFF2-40B4-BE49-F238E27FC236}">
                <a16:creationId xmlns:a16="http://schemas.microsoft.com/office/drawing/2014/main" id="{DA00691D-8D1A-4CB2-B7E5-D29E429F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634" y="2522974"/>
            <a:ext cx="2067309" cy="195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D835868-A3FA-447D-8B4A-8BC8AC49FB09}"/>
              </a:ext>
            </a:extLst>
          </p:cNvPr>
          <p:cNvSpPr/>
          <p:nvPr/>
        </p:nvSpPr>
        <p:spPr>
          <a:xfrm>
            <a:off x="711202" y="1442720"/>
            <a:ext cx="2350345" cy="108025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err="1">
                <a:solidFill>
                  <a:srgbClr val="00ABEE"/>
                </a:solidFill>
              </a:rPr>
              <a:t>Thêm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phần</a:t>
            </a:r>
            <a:r>
              <a:rPr lang="en-US" dirty="0">
                <a:solidFill>
                  <a:srgbClr val="00ABEE"/>
                </a:solidFill>
              </a:rPr>
              <a:t> </a:t>
            </a:r>
            <a:r>
              <a:rPr lang="en-US" dirty="0" err="1">
                <a:solidFill>
                  <a:srgbClr val="00ABEE"/>
                </a:solidFill>
              </a:rPr>
              <a:t>tử</a:t>
            </a:r>
            <a:endParaRPr lang="en-US" dirty="0">
              <a:solidFill>
                <a:srgbClr val="00ABEE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76A8BD-3DD6-444B-9FCC-C4B4284613C1}"/>
              </a:ext>
            </a:extLst>
          </p:cNvPr>
          <p:cNvCxnSpPr/>
          <p:nvPr/>
        </p:nvCxnSpPr>
        <p:spPr>
          <a:xfrm>
            <a:off x="3551722" y="2091445"/>
            <a:ext cx="0" cy="19250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Google Shape;769;p36">
            <a:extLst>
              <a:ext uri="{FF2B5EF4-FFF2-40B4-BE49-F238E27FC236}">
                <a16:creationId xmlns:a16="http://schemas.microsoft.com/office/drawing/2014/main" id="{63B5D6C7-C227-4B17-A963-174B98C14B42}"/>
              </a:ext>
            </a:extLst>
          </p:cNvPr>
          <p:cNvSpPr/>
          <p:nvPr/>
        </p:nvSpPr>
        <p:spPr>
          <a:xfrm>
            <a:off x="4138507" y="1097231"/>
            <a:ext cx="169073" cy="179611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165100" algn="ctr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60810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master" id="{1923EB98-9606-B44D-A68A-36334CEC6D99}" vid="{F7F63856-23F9-044A-A089-532876F8037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Streamline</Template>
  <TotalTime>8804</TotalTime>
  <Words>1913</Words>
  <Application>Microsoft Office PowerPoint</Application>
  <PresentationFormat>On-screen Show (16:9)</PresentationFormat>
  <Paragraphs>219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Narrow</vt:lpstr>
      <vt:lpstr>Calibri</vt:lpstr>
      <vt:lpstr>Courier New</vt:lpstr>
      <vt:lpstr>Hack</vt:lpstr>
      <vt:lpstr>Lato</vt:lpstr>
      <vt:lpstr>Playfair Display ExtraBold</vt:lpstr>
      <vt:lpstr>Raleway</vt:lpstr>
      <vt:lpstr>Roboto Mono</vt:lpstr>
      <vt:lpstr>Verdana</vt:lpstr>
      <vt:lpstr>Streamline</vt:lpstr>
      <vt:lpstr>Array List</vt:lpstr>
      <vt:lpstr>Nhắc lại kiến thức</vt:lpstr>
      <vt:lpstr>1. Tổng quan về ArrayList</vt:lpstr>
      <vt:lpstr>Đặc điểm của ArrayList</vt:lpstr>
      <vt:lpstr>Nhắc lại Array</vt:lpstr>
      <vt:lpstr>So sánh Array và ArrayList</vt:lpstr>
      <vt:lpstr>Cách khởi tạo</vt:lpstr>
      <vt:lpstr>Một số phương thức phổ biến</vt:lpstr>
      <vt:lpstr>Một số phương thức phổ biến</vt:lpstr>
      <vt:lpstr>Một số phương thức phổ biến</vt:lpstr>
      <vt:lpstr>Một số phương thức của ArrayList</vt:lpstr>
      <vt:lpstr>Một số phương thức phổ biến</vt:lpstr>
      <vt:lpstr>Một số hàm mở rộng</vt:lpstr>
      <vt:lpstr>Một số hàm mở rộng</vt:lpstr>
      <vt:lpstr>Sort()</vt:lpstr>
      <vt:lpstr>Lab 1</vt:lpstr>
      <vt:lpstr>Bài tập: Quản lý hộ dân</vt:lpstr>
      <vt:lpstr>Bài tập: Tiktok</vt:lpstr>
      <vt:lpstr>Bài tập: Quản lý trân đấu xếp hạng</vt:lpstr>
      <vt:lpstr>Bài tập: TechMaster</vt:lpstr>
      <vt:lpstr>Bài tập: Quản lý trường học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chuẩn Techmaster</dc:title>
  <dc:creator>Microsoft Office User</dc:creator>
  <cp:lastModifiedBy>chu đạt</cp:lastModifiedBy>
  <cp:revision>31</cp:revision>
  <cp:lastPrinted>2019-08-12T07:52:59Z</cp:lastPrinted>
  <dcterms:created xsi:type="dcterms:W3CDTF">2022-02-05T02:03:30Z</dcterms:created>
  <dcterms:modified xsi:type="dcterms:W3CDTF">2023-04-11T14:28:33Z</dcterms:modified>
</cp:coreProperties>
</file>