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477" r:id="rId3"/>
    <p:sldId id="497" r:id="rId4"/>
    <p:sldId id="498" r:id="rId5"/>
    <p:sldId id="499" r:id="rId6"/>
    <p:sldId id="500" r:id="rId7"/>
    <p:sldId id="508" r:id="rId8"/>
    <p:sldId id="503" r:id="rId9"/>
    <p:sldId id="513" r:id="rId10"/>
    <p:sldId id="511" r:id="rId11"/>
    <p:sldId id="501" r:id="rId12"/>
    <p:sldId id="502" r:id="rId13"/>
    <p:sldId id="509" r:id="rId14"/>
    <p:sldId id="510" r:id="rId15"/>
    <p:sldId id="512" r:id="rId16"/>
    <p:sldId id="33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595959"/>
    <a:srgbClr val="02225E"/>
    <a:srgbClr val="4061A6"/>
    <a:srgbClr val="FFFFFF"/>
    <a:srgbClr val="1EB1ED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3946" autoAdjust="0"/>
  </p:normalViewPr>
  <p:slideViewPr>
    <p:cSldViewPr snapToGrid="0">
      <p:cViewPr varScale="1">
        <p:scale>
          <a:sx n="104" d="100"/>
          <a:sy n="104" d="100"/>
        </p:scale>
        <p:origin x="87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08468" y="1847108"/>
            <a:ext cx="6396757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Tính trừu tượng</a:t>
            </a:r>
            <a:br>
              <a:rPr lang="en-US" dirty="0"/>
            </a:br>
            <a:r>
              <a:rPr lang="en-US" sz="2400" dirty="0">
                <a:solidFill>
                  <a:schemeClr val="accent1"/>
                </a:solidFill>
              </a:rPr>
              <a:t>(Abstraction)</a:t>
            </a:r>
            <a:endParaRPr lang="vi-VN" sz="2400" dirty="0">
              <a:solidFill>
                <a:schemeClr val="accent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CF246-50EB-41CE-B369-1B07F64E124F}"/>
              </a:ext>
            </a:extLst>
          </p:cNvPr>
          <p:cNvSpPr txBox="1"/>
          <p:nvPr/>
        </p:nvSpPr>
        <p:spPr>
          <a:xfrm>
            <a:off x="5112173" y="3173413"/>
            <a:ext cx="1331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07E8-9A96-37B9-3DF1-BD886A80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70AF-2C5A-63C2-3CCB-2389580D6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Tạo một ứng dụng Java sử dụng </a:t>
            </a:r>
            <a:r>
              <a:rPr lang="vi-VN" b="0" i="0" dirty="0">
                <a:solidFill>
                  <a:srgbClr val="FF0000"/>
                </a:solidFill>
                <a:effectLst/>
                <a:latin typeface="Söhne"/>
              </a:rPr>
              <a:t>tính trừu tượng </a:t>
            </a:r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để quản lý một danh sách </a:t>
            </a:r>
            <a:r>
              <a:rPr lang="vi-VN" b="0" i="0" dirty="0">
                <a:solidFill>
                  <a:srgbClr val="FF0000"/>
                </a:solidFill>
                <a:effectLst/>
                <a:latin typeface="Söhne"/>
              </a:rPr>
              <a:t>các phương tiện giao thông công cộng</a:t>
            </a:r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như </a:t>
            </a:r>
            <a:r>
              <a:rPr lang="vi-VN" b="0" i="0" dirty="0">
                <a:solidFill>
                  <a:srgbClr val="FF0000"/>
                </a:solidFill>
                <a:effectLst/>
                <a:latin typeface="Söhne"/>
              </a:rPr>
              <a:t>xe buýt</a:t>
            </a:r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, </a:t>
            </a:r>
            <a:r>
              <a:rPr lang="vi-VN" b="0" i="0" dirty="0">
                <a:solidFill>
                  <a:srgbClr val="FF0000"/>
                </a:solidFill>
                <a:effectLst/>
                <a:latin typeface="Söhne"/>
              </a:rPr>
              <a:t>tàu hỏa</a:t>
            </a:r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và </a:t>
            </a:r>
            <a:r>
              <a:rPr lang="vi-VN" b="0" i="0" dirty="0">
                <a:solidFill>
                  <a:srgbClr val="FF0000"/>
                </a:solidFill>
                <a:effectLst/>
                <a:latin typeface="Söhne"/>
              </a:rPr>
              <a:t>máy bay</a:t>
            </a:r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. Sử dụng tính kế thừa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và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trừu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tượng</a:t>
            </a:r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để tạo ra các lớp con cho mỗi loại phương tiện và cung cấp các phương thức để tính thời gian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đến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nơi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của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từng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phương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tiện</a:t>
            </a:r>
            <a:r>
              <a:rPr lang="vi-VN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Yêu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cầu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người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dùng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nhập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vào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quẫng</a:t>
            </a:r>
            <a:r>
              <a:rPr lang="en-US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öhne"/>
              </a:rPr>
              <a:t>đường</a:t>
            </a:r>
            <a:endParaRPr lang="en-US" b="0" i="0" dirty="0">
              <a:solidFill>
                <a:schemeClr val="bg2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Biết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tốc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xe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bus = 20km/h,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tàu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hỏa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= 40km/h,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máy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bay = 80km/h.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Hãy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khai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báo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các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vận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tốc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trên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như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các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hằng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số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thay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vì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để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người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dùng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nhập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 </a:t>
            </a:r>
            <a:r>
              <a:rPr lang="en-US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Söhne"/>
              </a:rPr>
              <a:t>vào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691031" y="1369547"/>
            <a:ext cx="70201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>
                <a:solidFill>
                  <a:srgbClr val="00ABEE"/>
                </a:solidFill>
              </a:rPr>
              <a:t>Khái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niệm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cha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00ABEE"/>
                </a:solidFill>
              </a:rPr>
              <a:t>Vd</a:t>
            </a:r>
            <a:r>
              <a:rPr lang="en-US" dirty="0"/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A{}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extends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A{} </a:t>
            </a:r>
            <a:endParaRPr lang="en-US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 a=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B();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Monaco"/>
              </a:rPr>
              <a:t>//upcasting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EC1F23DA-B950-48EE-B282-F47A950AF1FC}"/>
              </a:ext>
            </a:extLst>
          </p:cNvPr>
          <p:cNvSpPr/>
          <p:nvPr/>
        </p:nvSpPr>
        <p:spPr>
          <a:xfrm>
            <a:off x="606494" y="152770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1E23F00C-B2F8-43B1-B4B9-72CA85F25630}"/>
              </a:ext>
            </a:extLst>
          </p:cNvPr>
          <p:cNvSpPr/>
          <p:nvPr/>
        </p:nvSpPr>
        <p:spPr>
          <a:xfrm>
            <a:off x="611280" y="2831142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633431" y="1520747"/>
            <a:ext cx="3168169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 algn="ctr">
              <a:buNone/>
            </a:pPr>
            <a:r>
              <a:rPr lang="vi-VN" dirty="0">
                <a:solidFill>
                  <a:srgbClr val="C00000"/>
                </a:solidFill>
              </a:rPr>
              <a:t>Downcasting</a:t>
            </a:r>
            <a:r>
              <a:rPr lang="vi-VN" dirty="0"/>
              <a:t> là dạng chuyển kiểu chuyển 1 </a:t>
            </a:r>
            <a:r>
              <a:rPr lang="vi-VN" dirty="0">
                <a:solidFill>
                  <a:schemeClr val="tx1"/>
                </a:solidFill>
              </a:rPr>
              <a:t>đối tượng </a:t>
            </a:r>
            <a:r>
              <a:rPr lang="vi-VN" dirty="0"/>
              <a:t>là một thể hiện của lớp cha xuống thành </a:t>
            </a:r>
            <a:r>
              <a:rPr lang="vi-VN" dirty="0">
                <a:solidFill>
                  <a:schemeClr val="tx1"/>
                </a:solidFill>
              </a:rPr>
              <a:t>đối tượng </a:t>
            </a:r>
            <a:r>
              <a:rPr lang="vi-VN" dirty="0"/>
              <a:t>là thể hiện của lớp con trong </a:t>
            </a:r>
            <a:r>
              <a:rPr lang="vi-VN" dirty="0">
                <a:solidFill>
                  <a:srgbClr val="C00000"/>
                </a:solidFill>
              </a:rPr>
              <a:t>quan hệ kế thừa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D2F419D-7DFD-47A8-8873-F29B315F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0" y="1007918"/>
            <a:ext cx="4045801" cy="392093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06A8BE-C652-4F89-A45E-D2D290B5C7AE}"/>
              </a:ext>
            </a:extLst>
          </p:cNvPr>
          <p:cNvSpPr txBox="1">
            <a:spLocks/>
          </p:cNvSpPr>
          <p:nvPr/>
        </p:nvSpPr>
        <p:spPr>
          <a:xfrm>
            <a:off x="828815" y="1347947"/>
            <a:ext cx="2921400" cy="3074400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66502" y="966378"/>
            <a:ext cx="8344969" cy="417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vi-VN" sz="1600" dirty="0"/>
              <a:t>Tạo lớp </a:t>
            </a:r>
            <a:r>
              <a:rPr lang="vi-VN" sz="1600" dirty="0">
                <a:solidFill>
                  <a:srgbClr val="00ABEE"/>
                </a:solidFill>
              </a:rPr>
              <a:t>SinhVien</a:t>
            </a:r>
            <a:r>
              <a:rPr lang="en-US" sz="1600" dirty="0" err="1">
                <a:solidFill>
                  <a:srgbClr val="00ABEE"/>
                </a:solidFill>
              </a:rPr>
              <a:t>TechMaster</a:t>
            </a:r>
            <a:r>
              <a:rPr lang="vi-VN" sz="1600" dirty="0">
                <a:solidFill>
                  <a:srgbClr val="00ABEE"/>
                </a:solidFill>
              </a:rPr>
              <a:t> </a:t>
            </a:r>
            <a:r>
              <a:rPr lang="vi-VN" sz="1600" dirty="0"/>
              <a:t>gồm 2 thuộc tính</a:t>
            </a:r>
            <a:r>
              <a:rPr lang="en-US" sz="1600" dirty="0"/>
              <a:t>:</a:t>
            </a:r>
            <a:r>
              <a:rPr lang="vi-VN" sz="1600" dirty="0"/>
              <a:t> </a:t>
            </a:r>
            <a:r>
              <a:rPr lang="vi-VN" sz="1600" dirty="0">
                <a:solidFill>
                  <a:schemeClr val="tx1"/>
                </a:solidFill>
              </a:rPr>
              <a:t>họ tên </a:t>
            </a:r>
            <a:r>
              <a:rPr lang="vi-VN" sz="1600" dirty="0"/>
              <a:t>và </a:t>
            </a:r>
            <a:r>
              <a:rPr lang="vi-VN" sz="1600" dirty="0">
                <a:solidFill>
                  <a:schemeClr val="tx1"/>
                </a:solidFill>
              </a:rPr>
              <a:t>ngành</a:t>
            </a:r>
            <a:endParaRPr lang="en-US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vi-VN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vi-VN" sz="1600" dirty="0"/>
              <a:t>phương thức </a:t>
            </a:r>
            <a:r>
              <a:rPr lang="vi-VN" sz="1600" dirty="0">
                <a:solidFill>
                  <a:srgbClr val="C00000"/>
                </a:solidFill>
              </a:rPr>
              <a:t>trừu tượng </a:t>
            </a:r>
            <a:r>
              <a:rPr lang="vi-VN" sz="1600" dirty="0"/>
              <a:t>là </a:t>
            </a:r>
            <a:r>
              <a:rPr lang="vi-VN" sz="1600" dirty="0">
                <a:solidFill>
                  <a:srgbClr val="00ABEE"/>
                </a:solidFill>
              </a:rPr>
              <a:t>getDiem</a:t>
            </a:r>
            <a:r>
              <a:rPr lang="vi-VN" sz="1600" dirty="0"/>
              <a:t>(). Thêm phương thức </a:t>
            </a:r>
            <a:r>
              <a:rPr lang="vi-VN" sz="1600" dirty="0">
                <a:solidFill>
                  <a:srgbClr val="00ABEE"/>
                </a:solidFill>
              </a:rPr>
              <a:t>getHocLuc</a:t>
            </a:r>
            <a:r>
              <a:rPr lang="vi-VN" sz="1600" dirty="0"/>
              <a:t>() để xếp loại học lực. 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vi-VN" sz="1600" dirty="0"/>
              <a:t>một phương thức </a:t>
            </a:r>
            <a:r>
              <a:rPr lang="vi-VN" sz="1600" dirty="0">
                <a:solidFill>
                  <a:srgbClr val="00ABEE"/>
                </a:solidFill>
              </a:rPr>
              <a:t>xuat</a:t>
            </a:r>
            <a:r>
              <a:rPr lang="vi-VN" sz="1600" dirty="0"/>
              <a:t>() để xuất </a:t>
            </a:r>
            <a:r>
              <a:rPr lang="vi-VN" sz="1600" dirty="0">
                <a:solidFill>
                  <a:schemeClr val="tx1"/>
                </a:solidFill>
              </a:rPr>
              <a:t>họ tên</a:t>
            </a:r>
            <a:r>
              <a:rPr lang="vi-VN" sz="1600" dirty="0"/>
              <a:t>, </a:t>
            </a:r>
            <a:r>
              <a:rPr lang="vi-VN" sz="1600" dirty="0">
                <a:solidFill>
                  <a:schemeClr val="tx1"/>
                </a:solidFill>
              </a:rPr>
              <a:t>ngành</a:t>
            </a:r>
            <a:r>
              <a:rPr lang="vi-VN" sz="1600" dirty="0"/>
              <a:t>, </a:t>
            </a:r>
            <a:r>
              <a:rPr lang="vi-VN" sz="1600" dirty="0">
                <a:solidFill>
                  <a:schemeClr val="tx1"/>
                </a:solidFill>
              </a:rPr>
              <a:t>điểm</a:t>
            </a:r>
            <a:r>
              <a:rPr lang="vi-VN" sz="1600" dirty="0"/>
              <a:t> và </a:t>
            </a:r>
            <a:r>
              <a:rPr lang="vi-VN" sz="1600" dirty="0">
                <a:solidFill>
                  <a:schemeClr val="tx1"/>
                </a:solidFill>
              </a:rPr>
              <a:t>học lực </a:t>
            </a:r>
            <a:r>
              <a:rPr lang="vi-VN" sz="1600" dirty="0"/>
              <a:t>ra màn hình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>
                <a:solidFill>
                  <a:srgbClr val="00ABEE"/>
                </a:solidFill>
              </a:rPr>
              <a:t>Note</a:t>
            </a:r>
            <a:r>
              <a:rPr lang="en-US" sz="1600" dirty="0"/>
              <a:t>: </a:t>
            </a:r>
          </a:p>
          <a:p>
            <a:pPr marL="114300" indent="0">
              <a:buNone/>
            </a:pPr>
            <a:r>
              <a:rPr lang="vi-VN" sz="1600" dirty="0">
                <a:solidFill>
                  <a:schemeClr val="tx1"/>
                </a:solidFill>
              </a:rPr>
              <a:t>Học lực được tính như sau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ABEE"/>
                </a:solidFill>
              </a:rPr>
              <a:t>Yếu</a:t>
            </a:r>
            <a:r>
              <a:rPr lang="vi-VN" sz="1600" dirty="0"/>
              <a:t>: </a:t>
            </a:r>
            <a:r>
              <a:rPr lang="vi-VN" sz="1600" dirty="0">
                <a:solidFill>
                  <a:srgbClr val="C00000"/>
                </a:solidFill>
              </a:rPr>
              <a:t>điểm</a:t>
            </a:r>
            <a:r>
              <a:rPr lang="vi-VN" sz="1600" dirty="0"/>
              <a:t> &lt; 5 </a:t>
            </a:r>
            <a:endParaRPr lang="en-US" sz="1600" dirty="0"/>
          </a:p>
          <a:p>
            <a:pPr marL="457200" lvl="1" indent="0">
              <a:buNone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ABEE"/>
                </a:solidFill>
              </a:rPr>
              <a:t>Trung bình</a:t>
            </a:r>
            <a:r>
              <a:rPr lang="vi-VN" sz="1600" dirty="0"/>
              <a:t>: 5 &lt;= </a:t>
            </a:r>
            <a:r>
              <a:rPr lang="vi-VN" sz="1600" dirty="0">
                <a:solidFill>
                  <a:srgbClr val="C00000"/>
                </a:solidFill>
              </a:rPr>
              <a:t>điểm</a:t>
            </a:r>
            <a:r>
              <a:rPr lang="vi-VN" sz="1600" dirty="0"/>
              <a:t> &lt; 6.5</a:t>
            </a:r>
            <a:endParaRPr lang="en-US" sz="1600" dirty="0"/>
          </a:p>
          <a:p>
            <a:pPr marL="457200" lvl="1" indent="0">
              <a:buNone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ABEE"/>
                </a:solidFill>
              </a:rPr>
              <a:t>Khá</a:t>
            </a:r>
            <a:r>
              <a:rPr lang="vi-VN" sz="1600" dirty="0"/>
              <a:t>: 6.5 &lt;= </a:t>
            </a:r>
            <a:r>
              <a:rPr lang="vi-VN" sz="1600" dirty="0">
                <a:solidFill>
                  <a:srgbClr val="C00000"/>
                </a:solidFill>
              </a:rPr>
              <a:t>điểm</a:t>
            </a:r>
            <a:r>
              <a:rPr lang="vi-VN" sz="1600" dirty="0"/>
              <a:t> &lt; 7.5 </a:t>
            </a:r>
            <a:endParaRPr lang="en-US" sz="1600" dirty="0"/>
          </a:p>
          <a:p>
            <a:pPr marL="457200" lvl="1" indent="0">
              <a:buNone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ABEE"/>
                </a:solidFill>
              </a:rPr>
              <a:t>Giỏi</a:t>
            </a:r>
            <a:r>
              <a:rPr lang="vi-VN" sz="1600" dirty="0"/>
              <a:t>: 7.5 &lt;= </a:t>
            </a:r>
            <a:r>
              <a:rPr lang="vi-VN" sz="1600" dirty="0">
                <a:solidFill>
                  <a:srgbClr val="C00000"/>
                </a:solidFill>
              </a:rPr>
              <a:t>điểm</a:t>
            </a:r>
            <a:r>
              <a:rPr lang="vi-VN" sz="1600" dirty="0"/>
              <a:t> &lt;</a:t>
            </a:r>
            <a:r>
              <a:rPr lang="en-US" sz="1600" dirty="0"/>
              <a:t>=10</a:t>
            </a:r>
          </a:p>
          <a:p>
            <a:endParaRPr lang="en-US" sz="1600" dirty="0"/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A95767B0-4C32-413D-9E13-2D33FA58834A}"/>
              </a:ext>
            </a:extLst>
          </p:cNvPr>
          <p:cNvSpPr/>
          <p:nvPr/>
        </p:nvSpPr>
        <p:spPr>
          <a:xfrm>
            <a:off x="466502" y="1134485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CE61CEC8-3765-449E-A4D1-2E45A5FB3F64}"/>
              </a:ext>
            </a:extLst>
          </p:cNvPr>
          <p:cNvSpPr/>
          <p:nvPr/>
        </p:nvSpPr>
        <p:spPr>
          <a:xfrm>
            <a:off x="466502" y="1599365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E7EF614D-EA17-4D3D-B9B6-3E9FF4BCBD90}"/>
              </a:ext>
            </a:extLst>
          </p:cNvPr>
          <p:cNvSpPr/>
          <p:nvPr/>
        </p:nvSpPr>
        <p:spPr>
          <a:xfrm>
            <a:off x="450604" y="2290264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05451D90-7E98-44D3-976F-63833711020E}"/>
              </a:ext>
            </a:extLst>
          </p:cNvPr>
          <p:cNvSpPr/>
          <p:nvPr/>
        </p:nvSpPr>
        <p:spPr>
          <a:xfrm>
            <a:off x="450603" y="3086928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32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97431" y="1032419"/>
            <a:ext cx="8344969" cy="344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:</a:t>
            </a:r>
          </a:p>
          <a:p>
            <a:pPr marL="114300" indent="0">
              <a:buNone/>
            </a:pPr>
            <a:r>
              <a:rPr lang="vi-VN" sz="1600" dirty="0"/>
              <a:t>Tạo lớp </a:t>
            </a:r>
            <a:r>
              <a:rPr lang="vi-VN" sz="1600" dirty="0">
                <a:solidFill>
                  <a:srgbClr val="00ABEE"/>
                </a:solidFill>
              </a:rPr>
              <a:t>SinhVienIT</a:t>
            </a:r>
            <a:r>
              <a:rPr lang="vi-VN" sz="1600" dirty="0"/>
              <a:t> và </a:t>
            </a:r>
            <a:r>
              <a:rPr lang="vi-VN" sz="1600" dirty="0">
                <a:solidFill>
                  <a:srgbClr val="00ABEE"/>
                </a:solidFill>
              </a:rPr>
              <a:t>SinhVienBiz</a:t>
            </a:r>
            <a:r>
              <a:rPr lang="vi-VN" sz="1600" dirty="0"/>
              <a:t> kế thừa từ lớp </a:t>
            </a:r>
            <a:r>
              <a:rPr lang="vi-VN" sz="1600" dirty="0">
                <a:solidFill>
                  <a:srgbClr val="00ABEE"/>
                </a:solidFill>
              </a:rPr>
              <a:t>SinhVien</a:t>
            </a:r>
            <a:r>
              <a:rPr lang="en-US" sz="1600" dirty="0" err="1">
                <a:solidFill>
                  <a:srgbClr val="00ABEE"/>
                </a:solidFill>
              </a:rPr>
              <a:t>TechMaster</a:t>
            </a:r>
            <a:r>
              <a:rPr lang="vi-VN" sz="1600" dirty="0"/>
              <a:t>. </a:t>
            </a:r>
            <a:endParaRPr lang="en-US" sz="1600" dirty="0"/>
          </a:p>
          <a:p>
            <a:pPr marL="114300" indent="0">
              <a:buNone/>
            </a:pPr>
            <a:r>
              <a:rPr lang="vi-VN" sz="1600" dirty="0"/>
              <a:t> </a:t>
            </a:r>
            <a:r>
              <a:rPr lang="vi-VN" sz="1600" dirty="0">
                <a:solidFill>
                  <a:srgbClr val="00ABEE"/>
                </a:solidFill>
              </a:rPr>
              <a:t>SinhVienIT</a:t>
            </a:r>
            <a:r>
              <a:rPr lang="vi-VN" sz="1600" dirty="0"/>
              <a:t> gồm</a:t>
            </a:r>
            <a:r>
              <a:rPr lang="en-US" sz="1600" dirty="0"/>
              <a:t>: </a:t>
            </a:r>
            <a:r>
              <a:rPr lang="vi-VN" sz="1600" dirty="0"/>
              <a:t>điểm </a:t>
            </a:r>
            <a:r>
              <a:rPr lang="vi-VN" sz="1600" dirty="0">
                <a:solidFill>
                  <a:schemeClr val="tx1"/>
                </a:solidFill>
              </a:rPr>
              <a:t>java</a:t>
            </a:r>
            <a:r>
              <a:rPr lang="vi-VN" sz="1600" dirty="0"/>
              <a:t>, </a:t>
            </a:r>
            <a:r>
              <a:rPr lang="vi-VN" sz="1600" dirty="0">
                <a:solidFill>
                  <a:schemeClr val="tx1"/>
                </a:solidFill>
              </a:rPr>
              <a:t>html</a:t>
            </a:r>
            <a:r>
              <a:rPr lang="vi-VN" sz="1600" dirty="0"/>
              <a:t>, </a:t>
            </a:r>
            <a:r>
              <a:rPr lang="vi-VN" sz="1600" dirty="0">
                <a:solidFill>
                  <a:schemeClr val="tx1"/>
                </a:solidFill>
              </a:rPr>
              <a:t>css</a:t>
            </a:r>
            <a:r>
              <a:rPr lang="vi-VN" sz="1600" dirty="0"/>
              <a:t>.</a:t>
            </a:r>
            <a:endParaRPr lang="en-US" sz="1600" dirty="0"/>
          </a:p>
          <a:p>
            <a:pPr marL="114300" indent="0">
              <a:buNone/>
            </a:pPr>
            <a:r>
              <a:rPr lang="vi-VN" sz="1600" dirty="0"/>
              <a:t> Ghi đè phương thức </a:t>
            </a:r>
            <a:r>
              <a:rPr lang="vi-VN" sz="1600" dirty="0">
                <a:solidFill>
                  <a:srgbClr val="C00000"/>
                </a:solidFill>
              </a:rPr>
              <a:t>getDiem</a:t>
            </a:r>
            <a:r>
              <a:rPr lang="vi-VN" sz="1600" dirty="0"/>
              <a:t>() để tính điểm cho sinh viên IT theo công thức </a:t>
            </a:r>
            <a:r>
              <a:rPr lang="vi-VN" sz="1600" dirty="0">
                <a:solidFill>
                  <a:srgbClr val="C00000"/>
                </a:solidFill>
              </a:rPr>
              <a:t>(2*java + html + css)/4</a:t>
            </a:r>
            <a:endParaRPr lang="en-US" sz="16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vi-VN" sz="1600" dirty="0"/>
              <a:t> SinhVienBiz gồm</a:t>
            </a:r>
            <a:r>
              <a:rPr lang="en-US" sz="1600" dirty="0"/>
              <a:t>: </a:t>
            </a:r>
            <a:r>
              <a:rPr lang="vi-VN" sz="1600" dirty="0">
                <a:solidFill>
                  <a:schemeClr val="tx1"/>
                </a:solidFill>
              </a:rPr>
              <a:t>điểm marketing</a:t>
            </a:r>
            <a:r>
              <a:rPr lang="vi-VN" sz="1600" dirty="0"/>
              <a:t>, </a:t>
            </a:r>
            <a:r>
              <a:rPr lang="vi-VN" sz="1600" dirty="0">
                <a:solidFill>
                  <a:schemeClr val="tx1"/>
                </a:solidFill>
              </a:rPr>
              <a:t>sales</a:t>
            </a:r>
            <a:r>
              <a:rPr lang="vi-VN" sz="1600" dirty="0"/>
              <a:t>.</a:t>
            </a:r>
            <a:endParaRPr lang="en-US" sz="1600" dirty="0"/>
          </a:p>
          <a:p>
            <a:pPr marL="114300" indent="0">
              <a:buNone/>
            </a:pPr>
            <a:r>
              <a:rPr lang="vi-VN" sz="1600" dirty="0"/>
              <a:t> Ghi đè phương thức </a:t>
            </a:r>
            <a:r>
              <a:rPr lang="vi-VN" sz="1600" dirty="0">
                <a:solidFill>
                  <a:srgbClr val="00ABEE"/>
                </a:solidFill>
              </a:rPr>
              <a:t>getDiem</a:t>
            </a:r>
            <a:r>
              <a:rPr lang="vi-VN" sz="1600" dirty="0"/>
              <a:t>() để tính điểm cho sinh viên </a:t>
            </a:r>
            <a:r>
              <a:rPr lang="vi-VN" sz="1600" dirty="0">
                <a:solidFill>
                  <a:srgbClr val="00ABEE"/>
                </a:solidFill>
              </a:rPr>
              <a:t>Biz</a:t>
            </a:r>
            <a:r>
              <a:rPr lang="vi-VN" sz="1600" dirty="0"/>
              <a:t> theo công thức </a:t>
            </a:r>
            <a:r>
              <a:rPr lang="vi-VN" sz="1600" dirty="0">
                <a:solidFill>
                  <a:srgbClr val="C00000"/>
                </a:solidFill>
              </a:rPr>
              <a:t>(2*marketting + sales)/3 </a:t>
            </a:r>
            <a:endParaRPr lang="en-US" sz="16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CE61CEC8-3765-449E-A4D1-2E45A5FB3F64}"/>
              </a:ext>
            </a:extLst>
          </p:cNvPr>
          <p:cNvSpPr/>
          <p:nvPr/>
        </p:nvSpPr>
        <p:spPr>
          <a:xfrm>
            <a:off x="568462" y="1178459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CBED96C9-70E7-4B3B-AD79-7ED0474ADF7D}"/>
              </a:ext>
            </a:extLst>
          </p:cNvPr>
          <p:cNvSpPr/>
          <p:nvPr/>
        </p:nvSpPr>
        <p:spPr>
          <a:xfrm>
            <a:off x="534981" y="1761249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C851CF65-D1F8-4224-B5EA-20D05356954B}"/>
              </a:ext>
            </a:extLst>
          </p:cNvPr>
          <p:cNvSpPr/>
          <p:nvPr/>
        </p:nvSpPr>
        <p:spPr>
          <a:xfrm>
            <a:off x="567755" y="334161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ED70BDD7-3F01-4B29-AC4A-E55CBC014F21}"/>
              </a:ext>
            </a:extLst>
          </p:cNvPr>
          <p:cNvSpPr/>
          <p:nvPr/>
        </p:nvSpPr>
        <p:spPr>
          <a:xfrm>
            <a:off x="567755" y="379302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61F8D734-8665-4CA2-8C6C-0A588F69B841}"/>
              </a:ext>
            </a:extLst>
          </p:cNvPr>
          <p:cNvSpPr/>
          <p:nvPr/>
        </p:nvSpPr>
        <p:spPr>
          <a:xfrm>
            <a:off x="534981" y="216442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63D48723-11C8-4577-96DE-D688FDDADA62}"/>
              </a:ext>
            </a:extLst>
          </p:cNvPr>
          <p:cNvSpPr/>
          <p:nvPr/>
        </p:nvSpPr>
        <p:spPr>
          <a:xfrm>
            <a:off x="534981" y="261175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2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6B18-8383-F9D0-03B2-51090501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AB9-69AF-5E81-C4D2-478A2F229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Chia </a:t>
            </a:r>
            <a:r>
              <a:rPr lang="en-US" dirty="0" err="1"/>
              <a:t>tách</a:t>
            </a:r>
            <a:r>
              <a:rPr lang="en-US" dirty="0"/>
              <a:t> service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/>
              <a:t>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0993" y="2123089"/>
            <a:ext cx="8448328" cy="871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(Abstract)</a:t>
            </a:r>
            <a:endParaRPr lang="vi-VN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4E38E39-206A-A773-E84B-BF51B70C206A}"/>
              </a:ext>
            </a:extLst>
          </p:cNvPr>
          <p:cNvSpPr txBox="1">
            <a:spLocks/>
          </p:cNvSpPr>
          <p:nvPr/>
        </p:nvSpPr>
        <p:spPr>
          <a:xfrm>
            <a:off x="943318" y="1508690"/>
            <a:ext cx="2719295" cy="2861710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 algn="ctr">
              <a:buNone/>
            </a:pPr>
            <a:r>
              <a:rPr lang="en-US" sz="1400" b="1" dirty="0" err="1">
                <a:solidFill>
                  <a:srgbClr val="00ABEE"/>
                </a:solidFill>
              </a:rPr>
              <a:t>Khái</a:t>
            </a:r>
            <a:r>
              <a:rPr lang="en-US" sz="1400" b="1" dirty="0">
                <a:solidFill>
                  <a:srgbClr val="00ABEE"/>
                </a:solidFill>
              </a:rPr>
              <a:t> </a:t>
            </a:r>
            <a:r>
              <a:rPr lang="en-US" sz="1400" b="1" dirty="0" err="1">
                <a:solidFill>
                  <a:srgbClr val="00ABEE"/>
                </a:solidFill>
              </a:rPr>
              <a:t>niệm</a:t>
            </a:r>
            <a:endParaRPr lang="en-US" sz="1400" b="1" dirty="0">
              <a:solidFill>
                <a:srgbClr val="00ABEE"/>
              </a:solidFill>
            </a:endParaRPr>
          </a:p>
          <a:p>
            <a:pPr marL="114300" indent="0">
              <a:buNone/>
            </a:pPr>
            <a:endParaRPr lang="en-US" sz="1400" dirty="0"/>
          </a:p>
          <a:p>
            <a:pPr marL="114300" indent="0" algn="ctr">
              <a:buNone/>
            </a:pP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00000"/>
                </a:solidFill>
              </a:rPr>
              <a:t>che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giấu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đi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C00000"/>
                </a:solidFill>
              </a:rPr>
              <a:t>hoạt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động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bên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trong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nêu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</a:t>
            </a:r>
            <a:r>
              <a:rPr lang="en-US" sz="1400" dirty="0" err="1"/>
              <a:t>vấn</a:t>
            </a:r>
            <a:r>
              <a:rPr lang="en-US" sz="1400" dirty="0"/>
              <a:t> </a:t>
            </a:r>
            <a:r>
              <a:rPr lang="en-US" sz="1400" dirty="0" err="1"/>
              <a:t>đề</a:t>
            </a:r>
            <a:r>
              <a:rPr lang="en-US" sz="1400" dirty="0"/>
              <a:t>.</a:t>
            </a:r>
          </a:p>
          <a:p>
            <a:pPr marL="114300" lvl="0" indent="0">
              <a:buNone/>
            </a:pPr>
            <a:endParaRPr lang="en-US" sz="1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F89331C-E179-4016-BF08-85AC10AE37C0}"/>
              </a:ext>
            </a:extLst>
          </p:cNvPr>
          <p:cNvSpPr txBox="1">
            <a:spLocks/>
          </p:cNvSpPr>
          <p:nvPr/>
        </p:nvSpPr>
        <p:spPr>
          <a:xfrm>
            <a:off x="5093744" y="1508690"/>
            <a:ext cx="2719295" cy="2861710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 algn="ctr">
              <a:buNone/>
            </a:pPr>
            <a:r>
              <a:rPr lang="en-US" sz="1400" b="1" dirty="0" err="1">
                <a:solidFill>
                  <a:srgbClr val="00ABEE"/>
                </a:solidFill>
              </a:rPr>
              <a:t>Ví</a:t>
            </a:r>
            <a:r>
              <a:rPr lang="en-US" sz="1400" b="1" dirty="0">
                <a:solidFill>
                  <a:srgbClr val="00ABEE"/>
                </a:solidFill>
              </a:rPr>
              <a:t> </a:t>
            </a:r>
            <a:r>
              <a:rPr lang="en-US" sz="1400" b="1" dirty="0" err="1">
                <a:solidFill>
                  <a:srgbClr val="00ABEE"/>
                </a:solidFill>
              </a:rPr>
              <a:t>dụ</a:t>
            </a:r>
            <a:r>
              <a:rPr lang="en-US" sz="1400" b="1" dirty="0">
                <a:solidFill>
                  <a:srgbClr val="00ABEE"/>
                </a:solidFill>
              </a:rPr>
              <a:t>:</a:t>
            </a:r>
          </a:p>
          <a:p>
            <a:pPr marL="114300" lvl="0" indent="0" algn="ctr">
              <a:buNone/>
            </a:pPr>
            <a:endParaRPr lang="en-US" sz="1400" dirty="0"/>
          </a:p>
          <a:p>
            <a:pPr marL="114300" lvl="0" indent="0" algn="ctr">
              <a:buNone/>
            </a:pPr>
            <a:r>
              <a:rPr lang="en-US" sz="1400" dirty="0"/>
              <a:t>Khi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form feedback</a:t>
            </a:r>
            <a:r>
              <a:rPr lang="en-US" sz="1400" dirty="0"/>
              <a:t>,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chỉ</a:t>
            </a:r>
            <a:r>
              <a:rPr lang="en-US" sz="1400" dirty="0"/>
              <a:t> </a:t>
            </a:r>
            <a:r>
              <a:rPr lang="en-US" sz="1400" dirty="0" err="1"/>
              <a:t>biết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form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ấn</a:t>
            </a:r>
            <a:r>
              <a:rPr lang="en-US" sz="1400" dirty="0"/>
              <a:t> </a:t>
            </a:r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r>
              <a:rPr lang="en-US" sz="1400" dirty="0"/>
              <a:t>, </a:t>
            </a:r>
            <a:r>
              <a:rPr lang="en-US" sz="1400" dirty="0" err="1"/>
              <a:t>cụ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nó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ntn</a:t>
            </a:r>
            <a:r>
              <a:rPr lang="en-US" sz="1400" dirty="0"/>
              <a:t>, </a:t>
            </a:r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đi</a:t>
            </a:r>
            <a:r>
              <a:rPr lang="en-US" sz="1400" dirty="0"/>
              <a:t> ra </a:t>
            </a:r>
            <a:r>
              <a:rPr lang="en-US" sz="1400" dirty="0" err="1"/>
              <a:t>sao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ta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biết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(Abstract class)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76462" y="1254347"/>
            <a:ext cx="74259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đối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tượng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new</a:t>
            </a:r>
          </a:p>
          <a:p>
            <a:pPr marL="114300" indent="0">
              <a:buNone/>
            </a:pP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abstract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lớp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trừu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tượng</a:t>
            </a:r>
            <a:endParaRPr lang="en-US" sz="16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phương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thức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trừu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tượng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/>
              <a:t>lẫn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không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trừu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tượng</a:t>
            </a:r>
            <a:endParaRPr lang="en-US" sz="16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rgbClr val="00ABEE"/>
              </a:solidFill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0ABEE"/>
                </a:solidFill>
              </a:rPr>
              <a:t>Vd</a:t>
            </a:r>
            <a:r>
              <a:rPr lang="en-US" sz="16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C00000"/>
                </a:solidFill>
              </a:rPr>
              <a:t>abstract</a:t>
            </a:r>
            <a:r>
              <a:rPr lang="en-US" sz="1600" dirty="0"/>
              <a:t> class </a:t>
            </a:r>
            <a:r>
              <a:rPr lang="en-US" sz="1600" dirty="0">
                <a:solidFill>
                  <a:srgbClr val="00ABEE"/>
                </a:solidFill>
              </a:rPr>
              <a:t>Animal</a:t>
            </a:r>
            <a:r>
              <a:rPr lang="en-US" sz="1600" dirty="0"/>
              <a:t>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   </a:t>
            </a:r>
            <a:r>
              <a:rPr lang="en-US" sz="1600" dirty="0">
                <a:solidFill>
                  <a:schemeClr val="accent5"/>
                </a:solidFill>
              </a:rPr>
              <a:t>//attributes and methods  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0A029DC4-5375-4D0E-88B5-6F5B93F25AE5}"/>
              </a:ext>
            </a:extLst>
          </p:cNvPr>
          <p:cNvSpPr/>
          <p:nvPr/>
        </p:nvSpPr>
        <p:spPr>
          <a:xfrm>
            <a:off x="858445" y="148023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5AC2954A-B2DA-4BB4-8024-0DF392E06330}"/>
              </a:ext>
            </a:extLst>
          </p:cNvPr>
          <p:cNvSpPr/>
          <p:nvPr/>
        </p:nvSpPr>
        <p:spPr>
          <a:xfrm>
            <a:off x="858445" y="1939145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E99AD8EC-70F4-494F-B1AC-C624186198FB}"/>
              </a:ext>
            </a:extLst>
          </p:cNvPr>
          <p:cNvSpPr/>
          <p:nvPr/>
        </p:nvSpPr>
        <p:spPr>
          <a:xfrm>
            <a:off x="858444" y="239805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(Abstract method)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798862" y="1499147"/>
            <a:ext cx="81435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than</a:t>
            </a:r>
          </a:p>
          <a:p>
            <a:pPr marL="114300" indent="0">
              <a:buNone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&lt;</a:t>
            </a:r>
            <a:r>
              <a:rPr lang="en-US" dirty="0">
                <a:solidFill>
                  <a:srgbClr val="C00000"/>
                </a:solidFill>
              </a:rPr>
              <a:t>Access modifier</a:t>
            </a:r>
            <a:r>
              <a:rPr lang="en-US" dirty="0"/>
              <a:t>&gt; </a:t>
            </a:r>
            <a:r>
              <a:rPr lang="en-US" dirty="0">
                <a:solidFill>
                  <a:schemeClr val="tx1"/>
                </a:solidFill>
              </a:rPr>
              <a:t>abstract</a:t>
            </a:r>
            <a:r>
              <a:rPr lang="en-US" dirty="0"/>
              <a:t> &lt;</a:t>
            </a:r>
            <a:r>
              <a:rPr lang="en-US" dirty="0">
                <a:solidFill>
                  <a:srgbClr val="C00000"/>
                </a:solidFill>
              </a:rPr>
              <a:t>type</a:t>
            </a:r>
            <a:r>
              <a:rPr lang="en-US" dirty="0"/>
              <a:t>&gt; </a:t>
            </a:r>
            <a:r>
              <a:rPr lang="en-US" dirty="0" err="1">
                <a:solidFill>
                  <a:srgbClr val="C00000"/>
                </a:solidFill>
              </a:rPr>
              <a:t>nameMethod</a:t>
            </a:r>
            <a:r>
              <a:rPr lang="en-US" dirty="0"/>
              <a:t>()</a:t>
            </a:r>
          </a:p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ABEE"/>
                </a:solidFill>
              </a:rPr>
              <a:t>Vd</a:t>
            </a:r>
            <a:r>
              <a:rPr lang="en-US" dirty="0"/>
              <a:t>: public </a:t>
            </a:r>
            <a:r>
              <a:rPr lang="en-US" dirty="0">
                <a:solidFill>
                  <a:srgbClr val="C00000"/>
                </a:solidFill>
              </a:rPr>
              <a:t>abstract</a:t>
            </a:r>
            <a:r>
              <a:rPr lang="en-US" dirty="0"/>
              <a:t> void </a:t>
            </a:r>
            <a:r>
              <a:rPr lang="en-US" dirty="0" err="1">
                <a:solidFill>
                  <a:srgbClr val="C00000"/>
                </a:solidFill>
              </a:rPr>
              <a:t>printString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 </a:t>
            </a:r>
            <a:r>
              <a:rPr lang="en-US" dirty="0" err="1">
                <a:solidFill>
                  <a:schemeClr val="tx1"/>
                </a:solidFill>
              </a:rPr>
              <a:t>kế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thừa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ghi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đè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override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2E944AAC-E9B5-4F0F-B670-A333C142752A}"/>
              </a:ext>
            </a:extLst>
          </p:cNvPr>
          <p:cNvSpPr/>
          <p:nvPr/>
        </p:nvSpPr>
        <p:spPr>
          <a:xfrm>
            <a:off x="680845" y="178605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B98382B2-B778-44A1-864E-ECA85CC8BFAB}"/>
              </a:ext>
            </a:extLst>
          </p:cNvPr>
          <p:cNvSpPr/>
          <p:nvPr/>
        </p:nvSpPr>
        <p:spPr>
          <a:xfrm>
            <a:off x="690523" y="225891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8D597E9B-F2DC-454A-943E-A3016691ED21}"/>
              </a:ext>
            </a:extLst>
          </p:cNvPr>
          <p:cNvSpPr/>
          <p:nvPr/>
        </p:nvSpPr>
        <p:spPr>
          <a:xfrm>
            <a:off x="676123" y="368685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–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842062" y="1175147"/>
            <a:ext cx="73443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Kn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cha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Lợi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ích</a:t>
            </a:r>
            <a:r>
              <a:rPr lang="en-US" dirty="0"/>
              <a:t>: </a:t>
            </a:r>
            <a:r>
              <a:rPr lang="vi-VN" dirty="0"/>
              <a:t>có thể thay đổi hành vi của </a:t>
            </a:r>
            <a:r>
              <a:rPr lang="vi-VN" dirty="0">
                <a:solidFill>
                  <a:schemeClr val="tx1"/>
                </a:solidFill>
              </a:rPr>
              <a:t>phương thức </a:t>
            </a:r>
            <a:r>
              <a:rPr lang="vi-VN" dirty="0"/>
              <a:t>được kế thừa từ lớp </a:t>
            </a:r>
            <a:r>
              <a:rPr lang="vi-VN" dirty="0">
                <a:solidFill>
                  <a:srgbClr val="C00000"/>
                </a:solidFill>
              </a:rPr>
              <a:t>cha</a:t>
            </a:r>
            <a:r>
              <a:rPr lang="vi-VN" dirty="0"/>
              <a:t> và xác định đặc điểm kỹ thuật của nó theo nhu cầu của lớp </a:t>
            </a:r>
            <a:r>
              <a:rPr lang="vi-VN" dirty="0">
                <a:solidFill>
                  <a:srgbClr val="C00000"/>
                </a:solidFill>
              </a:rPr>
              <a:t>con</a:t>
            </a:r>
            <a:r>
              <a:rPr lang="vi-VN" dirty="0"/>
              <a:t>.</a:t>
            </a:r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Quy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tắc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ghi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đè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vi-VN" dirty="0"/>
              <a:t> Có cùng tên</a:t>
            </a:r>
            <a:endParaRPr lang="en-US" dirty="0"/>
          </a:p>
          <a:p>
            <a:pPr marL="457200" lvl="1" indent="0">
              <a:buNone/>
            </a:pPr>
            <a:r>
              <a:rPr lang="vi-VN" dirty="0"/>
              <a:t> </a:t>
            </a:r>
            <a:r>
              <a:rPr lang="en-US" dirty="0"/>
              <a:t>    </a:t>
            </a:r>
            <a:r>
              <a:rPr lang="vi-VN" dirty="0"/>
              <a:t>Có cùng số lượng tham số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vi-VN" dirty="0"/>
              <a:t>Có cùng kiểu tham số</a:t>
            </a:r>
            <a:endParaRPr lang="en-US" dirty="0"/>
          </a:p>
          <a:p>
            <a:pPr marL="571500" lvl="1" indent="0">
              <a:buNone/>
            </a:pPr>
            <a:r>
              <a:rPr lang="en-US" dirty="0"/>
              <a:t>   </a:t>
            </a:r>
            <a:r>
              <a:rPr lang="vi-VN" dirty="0"/>
              <a:t>Có cùng kiểu trả về</a:t>
            </a:r>
            <a:endParaRPr lang="en-US" dirty="0"/>
          </a:p>
        </p:txBody>
      </p:sp>
      <p:sp>
        <p:nvSpPr>
          <p:cNvPr id="4" name="Google Shape;769;p36">
            <a:extLst>
              <a:ext uri="{FF2B5EF4-FFF2-40B4-BE49-F238E27FC236}">
                <a16:creationId xmlns:a16="http://schemas.microsoft.com/office/drawing/2014/main" id="{1E687CE7-37A4-4400-8094-39E7C62C4AEB}"/>
              </a:ext>
            </a:extLst>
          </p:cNvPr>
          <p:cNvSpPr/>
          <p:nvPr/>
        </p:nvSpPr>
        <p:spPr>
          <a:xfrm>
            <a:off x="757525" y="134918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E5DAD818-E6E2-4DFA-A1C2-D521AFED7A83}"/>
              </a:ext>
            </a:extLst>
          </p:cNvPr>
          <p:cNvSpPr/>
          <p:nvPr/>
        </p:nvSpPr>
        <p:spPr>
          <a:xfrm>
            <a:off x="757525" y="1882480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B5B3D3C8-22DF-4572-9595-1EA143051CD3}"/>
              </a:ext>
            </a:extLst>
          </p:cNvPr>
          <p:cNvSpPr/>
          <p:nvPr/>
        </p:nvSpPr>
        <p:spPr>
          <a:xfrm>
            <a:off x="757524" y="2990389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04DEA126-0CB4-42C8-8E7D-0AF500828709}"/>
              </a:ext>
            </a:extLst>
          </p:cNvPr>
          <p:cNvSpPr/>
          <p:nvPr/>
        </p:nvSpPr>
        <p:spPr>
          <a:xfrm>
            <a:off x="1399277" y="344925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30F85899-C0D2-457B-A86C-0DAC07F0FE46}"/>
              </a:ext>
            </a:extLst>
          </p:cNvPr>
          <p:cNvSpPr/>
          <p:nvPr/>
        </p:nvSpPr>
        <p:spPr>
          <a:xfrm>
            <a:off x="1399275" y="3948553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766A23D0-C67A-4DFB-88E3-784C1AC75610}"/>
              </a:ext>
            </a:extLst>
          </p:cNvPr>
          <p:cNvSpPr/>
          <p:nvPr/>
        </p:nvSpPr>
        <p:spPr>
          <a:xfrm>
            <a:off x="1399276" y="370365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71BF57E1-2BCC-4F76-82C2-CDBBB9F4DEB1}"/>
              </a:ext>
            </a:extLst>
          </p:cNvPr>
          <p:cNvSpPr/>
          <p:nvPr/>
        </p:nvSpPr>
        <p:spPr>
          <a:xfrm>
            <a:off x="1399275" y="4193448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31662" y="1120161"/>
            <a:ext cx="851073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14300" indent="0">
              <a:buNone/>
            </a:pP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 tế, sự 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Đa hình </a:t>
            </a: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 xem như một </a:t>
            </a:r>
            <a:r>
              <a:rPr lang="vi-V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đối tượng đặc biệt</a:t>
            </a: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có lúc đối tượng này mang một hình dạng (trở thành một đối tượng) nào đó, và cũng có lúc đối tượng này lại mang một hình dạng khác nữa, </a:t>
            </a:r>
            <a:r>
              <a:rPr lang="vi-V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tùy vào từng hoàn cảnh</a:t>
            </a: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Sự “</a:t>
            </a:r>
            <a:r>
              <a:rPr lang="vi-V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nhập vai</a:t>
            </a: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vào các hình dạng (</a:t>
            </a:r>
            <a:r>
              <a:rPr lang="vi-V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đối tượng</a:t>
            </a: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khác nhau này giúp cho đối tượng </a:t>
            </a:r>
            <a:r>
              <a:rPr lang="vi-V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Đa hình </a:t>
            </a: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 đầu có thể thực hiện những hành động khác nhau của từng </a:t>
            </a:r>
            <a:r>
              <a:rPr lang="vi-V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đối tượng </a:t>
            </a:r>
            <a:r>
              <a:rPr lang="vi-V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cụ thể.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31637B99-F782-4957-92DE-E8DD126E6327}"/>
              </a:ext>
            </a:extLst>
          </p:cNvPr>
          <p:cNvSpPr/>
          <p:nvPr/>
        </p:nvSpPr>
        <p:spPr>
          <a:xfrm>
            <a:off x="431662" y="1320880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6E108855-3650-4BDB-877A-1B481F674589}"/>
              </a:ext>
            </a:extLst>
          </p:cNvPr>
          <p:cNvSpPr/>
          <p:nvPr/>
        </p:nvSpPr>
        <p:spPr>
          <a:xfrm>
            <a:off x="431662" y="1850958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7FF4050F-D742-4E4F-9B9A-4B00D725044A}"/>
              </a:ext>
            </a:extLst>
          </p:cNvPr>
          <p:cNvSpPr/>
          <p:nvPr/>
        </p:nvSpPr>
        <p:spPr>
          <a:xfrm>
            <a:off x="349186" y="3463399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8F98BA4-8D84-45EF-9646-530715687AD9}"/>
              </a:ext>
            </a:extLst>
          </p:cNvPr>
          <p:cNvSpPr txBox="1">
            <a:spLocks/>
          </p:cNvSpPr>
          <p:nvPr/>
        </p:nvSpPr>
        <p:spPr>
          <a:xfrm>
            <a:off x="842518" y="1501490"/>
            <a:ext cx="2719295" cy="2861710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 algn="ctr">
              <a:buNone/>
            </a:pPr>
            <a:r>
              <a:rPr lang="en-US" sz="1400" b="1" dirty="0" err="1">
                <a:solidFill>
                  <a:srgbClr val="00ABEE"/>
                </a:solidFill>
              </a:rPr>
              <a:t>Đa</a:t>
            </a:r>
            <a:r>
              <a:rPr lang="en-US" sz="1400" b="1" dirty="0">
                <a:solidFill>
                  <a:srgbClr val="00ABEE"/>
                </a:solidFill>
              </a:rPr>
              <a:t> </a:t>
            </a:r>
            <a:r>
              <a:rPr lang="en-US" sz="1400" b="1" dirty="0" err="1">
                <a:solidFill>
                  <a:srgbClr val="00ABEE"/>
                </a:solidFill>
              </a:rPr>
              <a:t>hình</a:t>
            </a:r>
            <a:r>
              <a:rPr lang="en-US" sz="1400" b="1" dirty="0">
                <a:solidFill>
                  <a:srgbClr val="00ABEE"/>
                </a:solidFill>
              </a:rPr>
              <a:t> </a:t>
            </a:r>
            <a:r>
              <a:rPr lang="en-US" sz="1400" b="1" dirty="0" err="1">
                <a:solidFill>
                  <a:srgbClr val="00ABEE"/>
                </a:solidFill>
              </a:rPr>
              <a:t>lúc</a:t>
            </a:r>
            <a:r>
              <a:rPr lang="en-US" sz="1400" b="1" dirty="0">
                <a:solidFill>
                  <a:srgbClr val="00ABEE"/>
                </a:solidFill>
              </a:rPr>
              <a:t> runtime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 algn="ctr">
              <a:buNone/>
            </a:pP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đa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hình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động</a:t>
            </a:r>
            <a:r>
              <a:rPr lang="en-US" sz="1200" dirty="0"/>
              <a:t>,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rõ</a:t>
            </a:r>
            <a:r>
              <a:rPr lang="en-US" sz="1200" dirty="0"/>
              <a:t> </a:t>
            </a:r>
            <a:r>
              <a:rPr lang="en-US" sz="1200" dirty="0" err="1"/>
              <a:t>rất</a:t>
            </a:r>
            <a:r>
              <a:rPr lang="en-US" sz="1200" dirty="0"/>
              <a:t> qua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00000"/>
                </a:solidFill>
              </a:rPr>
              <a:t>override</a:t>
            </a:r>
            <a:r>
              <a:rPr lang="en-US" sz="1200" dirty="0"/>
              <a:t> (</a:t>
            </a:r>
            <a:r>
              <a:rPr lang="en-US" sz="1200" dirty="0" err="1"/>
              <a:t>ghi</a:t>
            </a:r>
            <a:r>
              <a:rPr lang="en-US" sz="1200" dirty="0"/>
              <a:t> </a:t>
            </a:r>
            <a:r>
              <a:rPr lang="en-US" sz="1200" dirty="0" err="1"/>
              <a:t>đè</a:t>
            </a:r>
            <a:r>
              <a:rPr lang="en-US" sz="1200" dirty="0"/>
              <a:t>).</a:t>
            </a:r>
          </a:p>
          <a:p>
            <a:pPr marL="114300" indent="0"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>
              <a:buNone/>
            </a:pPr>
            <a:endParaRPr lang="en-US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94704F-8889-4517-8D54-7FFF7B548E94}"/>
              </a:ext>
            </a:extLst>
          </p:cNvPr>
          <p:cNvSpPr txBox="1">
            <a:spLocks/>
          </p:cNvSpPr>
          <p:nvPr/>
        </p:nvSpPr>
        <p:spPr>
          <a:xfrm>
            <a:off x="5293318" y="1501490"/>
            <a:ext cx="2719295" cy="2861710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 algn="ctr">
              <a:buNone/>
            </a:pPr>
            <a:r>
              <a:rPr lang="en-US" sz="1400" b="1" dirty="0" err="1">
                <a:solidFill>
                  <a:srgbClr val="00ABEE"/>
                </a:solidFill>
              </a:rPr>
              <a:t>Đa</a:t>
            </a:r>
            <a:r>
              <a:rPr lang="en-US" sz="1400" b="1" dirty="0">
                <a:solidFill>
                  <a:srgbClr val="00ABEE"/>
                </a:solidFill>
              </a:rPr>
              <a:t> </a:t>
            </a:r>
            <a:r>
              <a:rPr lang="en-US" sz="1400" b="1" dirty="0" err="1">
                <a:solidFill>
                  <a:srgbClr val="00ABEE"/>
                </a:solidFill>
              </a:rPr>
              <a:t>hình</a:t>
            </a:r>
            <a:r>
              <a:rPr lang="en-US" sz="1400" b="1" dirty="0">
                <a:solidFill>
                  <a:srgbClr val="00ABEE"/>
                </a:solidFill>
              </a:rPr>
              <a:t> </a:t>
            </a:r>
            <a:r>
              <a:rPr lang="en-US" sz="1400" b="1" dirty="0" err="1">
                <a:solidFill>
                  <a:srgbClr val="00ABEE"/>
                </a:solidFill>
              </a:rPr>
              <a:t>lúc</a:t>
            </a:r>
            <a:r>
              <a:rPr lang="en-US" sz="1400" b="1" dirty="0">
                <a:solidFill>
                  <a:srgbClr val="00ABEE"/>
                </a:solidFill>
              </a:rPr>
              <a:t> compile time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 algn="ctr">
              <a:buNone/>
            </a:pP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đa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hình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/>
              <a:t>tĩnh</a:t>
            </a:r>
            <a:r>
              <a:rPr lang="en-US" sz="1200" dirty="0"/>
              <a:t>,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rõ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ở </a:t>
            </a:r>
            <a:r>
              <a:rPr lang="en-US" sz="1200" dirty="0" err="1">
                <a:solidFill>
                  <a:srgbClr val="C00000"/>
                </a:solidFill>
              </a:rPr>
              <a:t>nạp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chồng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C00000"/>
                </a:solidFill>
              </a:rPr>
              <a:t>Overloading</a:t>
            </a:r>
            <a:r>
              <a:rPr lang="en-US" sz="1200" dirty="0"/>
              <a:t>)</a:t>
            </a:r>
          </a:p>
          <a:p>
            <a:pPr marL="11430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>
              <a:buNone/>
            </a:pP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453BB8-435C-441F-BF2E-FA1C64AC12EE}"/>
              </a:ext>
            </a:extLst>
          </p:cNvPr>
          <p:cNvCxnSpPr/>
          <p:nvPr/>
        </p:nvCxnSpPr>
        <p:spPr>
          <a:xfrm>
            <a:off x="4428000" y="2017945"/>
            <a:ext cx="0" cy="1828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5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Code </a:t>
            </a:r>
            <a:r>
              <a:rPr lang="en-US" dirty="0" err="1"/>
              <a:t>thối</a:t>
            </a:r>
            <a:r>
              <a:rPr lang="en-US" dirty="0"/>
              <a:t>!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16315" y="1139146"/>
            <a:ext cx="8344969" cy="338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vi-VN" dirty="0"/>
              <a:t>Xây dựng lớp </a:t>
            </a:r>
            <a:r>
              <a:rPr lang="vi-VN" dirty="0">
                <a:solidFill>
                  <a:schemeClr val="tx1"/>
                </a:solidFill>
              </a:rPr>
              <a:t>ChuNhat</a:t>
            </a:r>
            <a:r>
              <a:rPr lang="vi-VN" dirty="0"/>
              <a:t> gồm 2 thuộc tính là </a:t>
            </a:r>
            <a:r>
              <a:rPr lang="en-US" dirty="0" err="1">
                <a:solidFill>
                  <a:srgbClr val="C00000"/>
                </a:solidFill>
              </a:rPr>
              <a:t>rộng</a:t>
            </a:r>
            <a:r>
              <a:rPr lang="vi-VN" dirty="0"/>
              <a:t> và </a:t>
            </a:r>
            <a:r>
              <a:rPr lang="en-US" dirty="0" err="1">
                <a:solidFill>
                  <a:srgbClr val="C00000"/>
                </a:solidFill>
              </a:rPr>
              <a:t>dài</a:t>
            </a:r>
            <a:r>
              <a:rPr lang="vi-VN" dirty="0"/>
              <a:t> và các phương thức </a:t>
            </a:r>
            <a:r>
              <a:rPr lang="vi-VN" dirty="0">
                <a:solidFill>
                  <a:schemeClr val="tx1"/>
                </a:solidFill>
              </a:rPr>
              <a:t>getChuVi</a:t>
            </a:r>
            <a:r>
              <a:rPr lang="vi-VN" dirty="0"/>
              <a:t>() và </a:t>
            </a:r>
            <a:r>
              <a:rPr lang="vi-VN" dirty="0">
                <a:solidFill>
                  <a:schemeClr val="tx1"/>
                </a:solidFill>
              </a:rPr>
              <a:t>getDienTich</a:t>
            </a:r>
            <a:r>
              <a:rPr lang="vi-VN" dirty="0"/>
              <a:t>() để tính </a:t>
            </a:r>
            <a:r>
              <a:rPr lang="vi-VN" dirty="0">
                <a:solidFill>
                  <a:srgbClr val="C00000"/>
                </a:solidFill>
              </a:rPr>
              <a:t>chu vi </a:t>
            </a:r>
            <a:r>
              <a:rPr lang="vi-VN" dirty="0"/>
              <a:t>và </a:t>
            </a:r>
            <a:r>
              <a:rPr lang="vi-VN" dirty="0">
                <a:solidFill>
                  <a:srgbClr val="C00000"/>
                </a:solidFill>
              </a:rPr>
              <a:t>diện tích</a:t>
            </a:r>
            <a:r>
              <a:rPr lang="vi-VN" dirty="0"/>
              <a:t>. </a:t>
            </a:r>
            <a:endParaRPr lang="en-US" dirty="0"/>
          </a:p>
          <a:p>
            <a:pPr marL="114300" indent="0">
              <a:buNone/>
            </a:pPr>
            <a:r>
              <a:rPr lang="vi-VN" dirty="0"/>
              <a:t>Phương thức </a:t>
            </a:r>
            <a:r>
              <a:rPr lang="vi-VN" dirty="0">
                <a:solidFill>
                  <a:schemeClr val="tx1"/>
                </a:solidFill>
              </a:rPr>
              <a:t>xuat</a:t>
            </a:r>
            <a:r>
              <a:rPr lang="vi-VN" dirty="0"/>
              <a:t>() sẽ xuất ra màn hình </a:t>
            </a:r>
            <a:r>
              <a:rPr lang="vi-VN" dirty="0">
                <a:solidFill>
                  <a:srgbClr val="C00000"/>
                </a:solidFill>
              </a:rPr>
              <a:t>chiều rộng</a:t>
            </a:r>
            <a:r>
              <a:rPr lang="vi-VN" dirty="0"/>
              <a:t>, </a:t>
            </a:r>
            <a:r>
              <a:rPr lang="vi-VN" dirty="0">
                <a:solidFill>
                  <a:srgbClr val="C00000"/>
                </a:solidFill>
              </a:rPr>
              <a:t>chiều dài</a:t>
            </a:r>
            <a:r>
              <a:rPr lang="vi-VN" dirty="0"/>
              <a:t>, </a:t>
            </a:r>
            <a:r>
              <a:rPr lang="vi-VN" dirty="0">
                <a:solidFill>
                  <a:srgbClr val="C00000"/>
                </a:solidFill>
              </a:rPr>
              <a:t>diện tích</a:t>
            </a:r>
            <a:r>
              <a:rPr lang="vi-VN" dirty="0"/>
              <a:t> và </a:t>
            </a:r>
            <a:r>
              <a:rPr lang="vi-VN" dirty="0">
                <a:solidFill>
                  <a:srgbClr val="C00000"/>
                </a:solidFill>
              </a:rPr>
              <a:t>chu vi</a:t>
            </a:r>
            <a:r>
              <a:rPr lang="vi-VN" dirty="0"/>
              <a:t>. </a:t>
            </a:r>
            <a:endParaRPr lang="en-US" dirty="0"/>
          </a:p>
          <a:p>
            <a:pPr marL="114300" indent="0">
              <a:buNone/>
            </a:pPr>
            <a:r>
              <a:rPr lang="vi-VN" dirty="0"/>
              <a:t>Xây dựng lớp </a:t>
            </a:r>
            <a:r>
              <a:rPr lang="vi-VN" dirty="0">
                <a:solidFill>
                  <a:srgbClr val="00ABEE"/>
                </a:solidFill>
              </a:rPr>
              <a:t>Vuong</a:t>
            </a:r>
            <a:r>
              <a:rPr lang="vi-VN" dirty="0"/>
              <a:t> kế thừa từ lớp </a:t>
            </a:r>
            <a:r>
              <a:rPr lang="vi-VN" dirty="0">
                <a:solidFill>
                  <a:srgbClr val="00ABEE"/>
                </a:solidFill>
              </a:rPr>
              <a:t>ChuNhat</a:t>
            </a:r>
            <a:r>
              <a:rPr lang="vi-VN" dirty="0"/>
              <a:t> và </a:t>
            </a:r>
            <a:r>
              <a:rPr lang="vi-VN" dirty="0">
                <a:solidFill>
                  <a:srgbClr val="C00000"/>
                </a:solidFill>
              </a:rPr>
              <a:t>ghi đè </a:t>
            </a:r>
            <a:r>
              <a:rPr lang="vi-VN" dirty="0"/>
              <a:t>phương thức </a:t>
            </a:r>
            <a:r>
              <a:rPr lang="vi-VN" dirty="0">
                <a:solidFill>
                  <a:schemeClr val="tx1"/>
                </a:solidFill>
              </a:rPr>
              <a:t>xuat</a:t>
            </a:r>
            <a:r>
              <a:rPr lang="vi-VN" dirty="0"/>
              <a:t>() để xuất thông tin </a:t>
            </a:r>
            <a:r>
              <a:rPr lang="vi-VN" dirty="0">
                <a:solidFill>
                  <a:srgbClr val="C00000"/>
                </a:solidFill>
              </a:rPr>
              <a:t>cạnh</a:t>
            </a:r>
            <a:r>
              <a:rPr lang="vi-VN" dirty="0"/>
              <a:t>, </a:t>
            </a:r>
            <a:r>
              <a:rPr lang="vi-VN" dirty="0">
                <a:solidFill>
                  <a:srgbClr val="C00000"/>
                </a:solidFill>
              </a:rPr>
              <a:t>diện tích </a:t>
            </a:r>
            <a:r>
              <a:rPr lang="vi-VN" dirty="0"/>
              <a:t>và </a:t>
            </a:r>
            <a:r>
              <a:rPr lang="vi-VN" dirty="0">
                <a:solidFill>
                  <a:srgbClr val="C00000"/>
                </a:solidFill>
              </a:rPr>
              <a:t>chu vi. </a:t>
            </a:r>
            <a:endParaRPr lang="en-US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vi-VN" dirty="0"/>
              <a:t>Viết chương trình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vi-VN" dirty="0"/>
              <a:t>hình </a:t>
            </a:r>
            <a:r>
              <a:rPr lang="vi-VN" dirty="0">
                <a:solidFill>
                  <a:srgbClr val="C00000"/>
                </a:solidFill>
              </a:rPr>
              <a:t>chữ nhật </a:t>
            </a:r>
            <a:r>
              <a:rPr lang="vi-VN" dirty="0"/>
              <a:t>và </a:t>
            </a:r>
            <a:r>
              <a:rPr lang="vi-VN" dirty="0">
                <a:solidFill>
                  <a:srgbClr val="C00000"/>
                </a:solidFill>
              </a:rPr>
              <a:t>hình vuông </a:t>
            </a:r>
            <a:r>
              <a:rPr lang="vi-VN" dirty="0"/>
              <a:t>sau đó xuất ra màn hình. 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A95767B0-4C32-413D-9E13-2D33FA58834A}"/>
              </a:ext>
            </a:extLst>
          </p:cNvPr>
          <p:cNvSpPr/>
          <p:nvPr/>
        </p:nvSpPr>
        <p:spPr>
          <a:xfrm>
            <a:off x="382716" y="128290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CE61CEC8-3765-449E-A4D1-2E45A5FB3F64}"/>
              </a:ext>
            </a:extLst>
          </p:cNvPr>
          <p:cNvSpPr/>
          <p:nvPr/>
        </p:nvSpPr>
        <p:spPr>
          <a:xfrm>
            <a:off x="382715" y="210356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E7EF614D-EA17-4D3D-B9B6-3E9FF4BCBD90}"/>
              </a:ext>
            </a:extLst>
          </p:cNvPr>
          <p:cNvSpPr/>
          <p:nvPr/>
        </p:nvSpPr>
        <p:spPr>
          <a:xfrm>
            <a:off x="382715" y="2924107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05451D90-7E98-44D3-976F-63833711020E}"/>
              </a:ext>
            </a:extLst>
          </p:cNvPr>
          <p:cNvSpPr/>
          <p:nvPr/>
        </p:nvSpPr>
        <p:spPr>
          <a:xfrm>
            <a:off x="382715" y="374465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Code </a:t>
            </a:r>
            <a:r>
              <a:rPr lang="en-US" dirty="0" err="1"/>
              <a:t>sạch</a:t>
            </a:r>
            <a:r>
              <a:rPr lang="en-US" dirty="0"/>
              <a:t>!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416315" y="1139146"/>
            <a:ext cx="8344969" cy="367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vi-VN" sz="1600" dirty="0"/>
              <a:t>Xây dựng lớp </a:t>
            </a:r>
            <a:r>
              <a:rPr lang="vi-VN" sz="1600" dirty="0">
                <a:solidFill>
                  <a:schemeClr val="tx1"/>
                </a:solidFill>
              </a:rPr>
              <a:t>ChuNhat</a:t>
            </a:r>
            <a:r>
              <a:rPr lang="vi-VN" sz="1600" dirty="0"/>
              <a:t> gồm 2 thuộc tính là </a:t>
            </a:r>
            <a:r>
              <a:rPr lang="en-US" sz="1600" dirty="0" err="1">
                <a:solidFill>
                  <a:srgbClr val="C00000"/>
                </a:solidFill>
              </a:rPr>
              <a:t>rộng</a:t>
            </a:r>
            <a:r>
              <a:rPr lang="vi-VN" sz="1600" dirty="0"/>
              <a:t> và </a:t>
            </a:r>
            <a:r>
              <a:rPr lang="en-US" sz="1600" dirty="0" err="1">
                <a:solidFill>
                  <a:srgbClr val="C00000"/>
                </a:solidFill>
              </a:rPr>
              <a:t>dài</a:t>
            </a:r>
            <a:endParaRPr lang="en-US" sz="16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Xây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dựng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lớp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HinhVuong</a:t>
            </a:r>
            <a:r>
              <a:rPr lang="en-US" sz="1600" dirty="0">
                <a:solidFill>
                  <a:srgbClr val="C00000"/>
                </a:solidFill>
              </a:rPr>
              <a:t>: side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C00000"/>
                </a:solidFill>
              </a:rPr>
              <a:t>Tạo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ra</a:t>
            </a:r>
            <a:r>
              <a:rPr lang="en-US" sz="1600" dirty="0">
                <a:solidFill>
                  <a:srgbClr val="C00000"/>
                </a:solidFill>
              </a:rPr>
              <a:t> abstract class Shape </a:t>
            </a:r>
            <a:r>
              <a:rPr lang="en-US" sz="1600" dirty="0" err="1">
                <a:solidFill>
                  <a:srgbClr val="C00000"/>
                </a:solidFill>
              </a:rPr>
              <a:t>chứ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hàm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xuat</a:t>
            </a:r>
            <a:r>
              <a:rPr lang="en-US" sz="1600" dirty="0">
                <a:solidFill>
                  <a:srgbClr val="C00000"/>
                </a:solidFill>
              </a:rPr>
              <a:t>(), </a:t>
            </a:r>
            <a:r>
              <a:rPr lang="en-US" sz="1600" dirty="0" err="1">
                <a:solidFill>
                  <a:srgbClr val="C00000"/>
                </a:solidFill>
              </a:rPr>
              <a:t>getChuvi</a:t>
            </a:r>
            <a:r>
              <a:rPr lang="en-US" sz="1600" dirty="0">
                <a:solidFill>
                  <a:srgbClr val="C00000"/>
                </a:solidFill>
              </a:rPr>
              <a:t>(), </a:t>
            </a:r>
            <a:r>
              <a:rPr lang="en-US" sz="1600" dirty="0" err="1">
                <a:solidFill>
                  <a:srgbClr val="C00000"/>
                </a:solidFill>
              </a:rPr>
              <a:t>getDienTich</a:t>
            </a:r>
            <a:r>
              <a:rPr lang="en-US" sz="1600" dirty="0">
                <a:solidFill>
                  <a:srgbClr val="C00000"/>
                </a:solidFill>
              </a:rPr>
              <a:t>()</a:t>
            </a:r>
          </a:p>
          <a:p>
            <a:pPr marL="114300" indent="0">
              <a:buNone/>
            </a:pPr>
            <a:r>
              <a:rPr lang="vi-VN" sz="1600" dirty="0"/>
              <a:t>Phương thức </a:t>
            </a:r>
            <a:r>
              <a:rPr lang="vi-VN" sz="1600" dirty="0">
                <a:solidFill>
                  <a:schemeClr val="tx1"/>
                </a:solidFill>
              </a:rPr>
              <a:t>xuat</a:t>
            </a:r>
            <a:r>
              <a:rPr lang="vi-VN" sz="1600" dirty="0"/>
              <a:t>() sẽ xuất ra màn hình </a:t>
            </a:r>
            <a:r>
              <a:rPr lang="vi-VN" sz="1600" dirty="0">
                <a:solidFill>
                  <a:srgbClr val="C00000"/>
                </a:solidFill>
              </a:rPr>
              <a:t>diện tích</a:t>
            </a:r>
            <a:r>
              <a:rPr lang="vi-VN" sz="1600" dirty="0"/>
              <a:t> và </a:t>
            </a:r>
            <a:r>
              <a:rPr lang="vi-VN" sz="1600" dirty="0">
                <a:solidFill>
                  <a:srgbClr val="C00000"/>
                </a:solidFill>
              </a:rPr>
              <a:t>chu vi</a:t>
            </a:r>
            <a:r>
              <a:rPr lang="vi-VN" sz="1600" dirty="0"/>
              <a:t>. </a:t>
            </a:r>
            <a:endParaRPr lang="en-US" sz="1600" dirty="0"/>
          </a:p>
          <a:p>
            <a:pPr marL="114300" indent="0">
              <a:buNone/>
            </a:pPr>
            <a:r>
              <a:rPr lang="vi-VN" sz="1600" dirty="0"/>
              <a:t>Xây dựng lớp </a:t>
            </a:r>
            <a:r>
              <a:rPr lang="vi-VN" sz="1600" dirty="0">
                <a:solidFill>
                  <a:srgbClr val="00ABEE"/>
                </a:solidFill>
              </a:rPr>
              <a:t>Vuong</a:t>
            </a:r>
            <a:r>
              <a:rPr lang="en-US" sz="1600" dirty="0">
                <a:solidFill>
                  <a:srgbClr val="00ABEE"/>
                </a:solidFill>
              </a:rPr>
              <a:t>, </a:t>
            </a:r>
            <a:r>
              <a:rPr lang="vi-VN" sz="1600" dirty="0">
                <a:solidFill>
                  <a:srgbClr val="00ABEE"/>
                </a:solidFill>
              </a:rPr>
              <a:t>ChuNhat</a:t>
            </a:r>
            <a:r>
              <a:rPr lang="vi-VN" sz="1600" dirty="0"/>
              <a:t> kế thừa từ lớp</a:t>
            </a:r>
            <a:r>
              <a:rPr lang="en-US" sz="1600" dirty="0"/>
              <a:t> Shape</a:t>
            </a:r>
            <a:r>
              <a:rPr lang="vi-VN" sz="1600" dirty="0"/>
              <a:t> và </a:t>
            </a:r>
            <a:r>
              <a:rPr lang="vi-VN" sz="1600" dirty="0">
                <a:solidFill>
                  <a:srgbClr val="C00000"/>
                </a:solidFill>
              </a:rPr>
              <a:t>ghi đè </a:t>
            </a:r>
            <a:r>
              <a:rPr lang="vi-VN" sz="1600" dirty="0"/>
              <a:t>phương thức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C00000"/>
                </a:solidFill>
              </a:rPr>
              <a:t>diện tích </a:t>
            </a:r>
            <a:r>
              <a:rPr lang="vi-VN" sz="1600" dirty="0"/>
              <a:t>và </a:t>
            </a:r>
            <a:r>
              <a:rPr lang="vi-VN" sz="1600" dirty="0">
                <a:solidFill>
                  <a:srgbClr val="C00000"/>
                </a:solidFill>
              </a:rPr>
              <a:t>chu vi. </a:t>
            </a:r>
            <a:endParaRPr lang="en-US" sz="16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vi-VN" sz="1600" dirty="0"/>
              <a:t>Viết chương trình </a:t>
            </a:r>
            <a:r>
              <a:rPr lang="en-US" sz="1600" dirty="0" err="1"/>
              <a:t>khởi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vi-VN" sz="1600" dirty="0"/>
              <a:t>hình </a:t>
            </a:r>
            <a:r>
              <a:rPr lang="vi-VN" sz="1600" dirty="0">
                <a:solidFill>
                  <a:srgbClr val="C00000"/>
                </a:solidFill>
              </a:rPr>
              <a:t>chữ nhật </a:t>
            </a:r>
            <a:r>
              <a:rPr lang="vi-VN" sz="1600" dirty="0"/>
              <a:t>và </a:t>
            </a:r>
            <a:r>
              <a:rPr lang="vi-VN" sz="1600" dirty="0">
                <a:solidFill>
                  <a:srgbClr val="C00000"/>
                </a:solidFill>
              </a:rPr>
              <a:t>hình vuông </a:t>
            </a:r>
            <a:r>
              <a:rPr lang="vi-VN" sz="1600" dirty="0"/>
              <a:t>sau đó xuất ra màn hình. 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A95767B0-4C32-413D-9E13-2D33FA58834A}"/>
              </a:ext>
            </a:extLst>
          </p:cNvPr>
          <p:cNvSpPr/>
          <p:nvPr/>
        </p:nvSpPr>
        <p:spPr>
          <a:xfrm>
            <a:off x="382716" y="128290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CE61CEC8-3765-449E-A4D1-2E45A5FB3F64}"/>
              </a:ext>
            </a:extLst>
          </p:cNvPr>
          <p:cNvSpPr/>
          <p:nvPr/>
        </p:nvSpPr>
        <p:spPr>
          <a:xfrm>
            <a:off x="382715" y="210356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E7EF614D-EA17-4D3D-B9B6-3E9FF4BCBD90}"/>
              </a:ext>
            </a:extLst>
          </p:cNvPr>
          <p:cNvSpPr/>
          <p:nvPr/>
        </p:nvSpPr>
        <p:spPr>
          <a:xfrm>
            <a:off x="382715" y="2924107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05451D90-7E98-44D3-976F-63833711020E}"/>
              </a:ext>
            </a:extLst>
          </p:cNvPr>
          <p:cNvSpPr/>
          <p:nvPr/>
        </p:nvSpPr>
        <p:spPr>
          <a:xfrm>
            <a:off x="382715" y="374465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005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9835</TotalTime>
  <Words>1022</Words>
  <Application>Microsoft Office PowerPoint</Application>
  <PresentationFormat>On-screen Show (16:9)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Monaco</vt:lpstr>
      <vt:lpstr>Söhne</vt:lpstr>
      <vt:lpstr>Verdana</vt:lpstr>
      <vt:lpstr>Streamline</vt:lpstr>
      <vt:lpstr>Tính trừu tượng (Abstraction)</vt:lpstr>
      <vt:lpstr>Tính trừu tượng (Abstract)</vt:lpstr>
      <vt:lpstr>Lớp trừu tượng (Abstract class)</vt:lpstr>
      <vt:lpstr>Phương thức trừu tượng (Abstract method)</vt:lpstr>
      <vt:lpstr>Override – Ghi đè</vt:lpstr>
      <vt:lpstr>Tính đa hình</vt:lpstr>
      <vt:lpstr>Tính đa hình</vt:lpstr>
      <vt:lpstr>Bài tập: Code thối!</vt:lpstr>
      <vt:lpstr>Bài tập: Code sạch!</vt:lpstr>
      <vt:lpstr>Bài tập </vt:lpstr>
      <vt:lpstr>Upcasting</vt:lpstr>
      <vt:lpstr>Downcasting</vt:lpstr>
      <vt:lpstr>Bài tập</vt:lpstr>
      <vt:lpstr>Bài tập</vt:lpstr>
      <vt:lpstr>Bài tập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36</cp:revision>
  <cp:lastPrinted>2019-08-12T07:52:59Z</cp:lastPrinted>
  <dcterms:created xsi:type="dcterms:W3CDTF">2022-02-05T02:03:30Z</dcterms:created>
  <dcterms:modified xsi:type="dcterms:W3CDTF">2024-08-24T14:08:04Z</dcterms:modified>
</cp:coreProperties>
</file>