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7" r:id="rId2"/>
    <p:sldId id="326" r:id="rId3"/>
    <p:sldId id="328" r:id="rId4"/>
    <p:sldId id="351" r:id="rId5"/>
    <p:sldId id="344" r:id="rId6"/>
    <p:sldId id="342" r:id="rId7"/>
    <p:sldId id="329" r:id="rId8"/>
    <p:sldId id="334" r:id="rId9"/>
    <p:sldId id="348" r:id="rId10"/>
    <p:sldId id="346" r:id="rId11"/>
    <p:sldId id="345" r:id="rId12"/>
    <p:sldId id="349" r:id="rId13"/>
    <p:sldId id="350" r:id="rId14"/>
    <p:sldId id="352" r:id="rId15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383838"/>
    <a:srgbClr val="850000"/>
    <a:srgbClr val="E61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23"/>
  </p:normalViewPr>
  <p:slideViewPr>
    <p:cSldViewPr snapToGrid="0">
      <p:cViewPr>
        <p:scale>
          <a:sx n="88" d="100"/>
          <a:sy n="88" d="100"/>
        </p:scale>
        <p:origin x="1328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BE36EF20-56E6-A245-A0C6-FCE94244DF49}" type="datetimeFigureOut">
              <a:rPr lang="en-US" smtClean="0"/>
              <a:pPr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FE1BB279-24D0-E74F-842C-97E9CC576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4E0C6487-8DF9-0448-87B9-229C629F1A86}" type="datetimeFigureOut">
              <a:rPr lang="en-US" smtClean="0"/>
              <a:pPr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2673916B-D2F7-E340-96C7-8D932FD23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7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848F-C6F6-C64A-9447-4BB7E1B5E6CF}" type="datetime5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492875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tanford_logo.gif"/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50000"/>
          </a:blip>
          <a:stretch>
            <a:fillRect/>
          </a:stretch>
        </p:blipFill>
        <p:spPr>
          <a:xfrm>
            <a:off x="-1828800" y="-1352550"/>
            <a:ext cx="6502400" cy="5905500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457199" y="6477000"/>
            <a:ext cx="282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1760D-65F3-724A-ABDD-CB4780A774B0}" type="datetime5">
              <a:rPr lang="en-US" smtClean="0"/>
              <a:t>26-Sep-17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177261-5348-B640-81E5-610B745C3429}" type="datetime5">
              <a:rPr lang="en-US" smtClean="0"/>
              <a:t>26-Sep-17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5FA7F3-97DF-5140-BFB2-B395DC98FE23}" type="datetime5">
              <a:rPr lang="en-US" smtClean="0"/>
              <a:t>26-Sep-17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199" y="6477000"/>
            <a:ext cx="282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B694F4-0703-DC46-8E5B-AFA502444ACE}" type="datetime5">
              <a:rPr lang="en-US" smtClean="0"/>
              <a:t>26-Sep-17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12B51E-C0EC-4345-ABB8-2584AC381A0B}" type="datetime5">
              <a:rPr lang="en-US" smtClean="0"/>
              <a:t>26-Sep-17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1F34E0-BD3F-EA46-AD72-090C9729AC65}" type="datetime5">
              <a:rPr lang="en-US" smtClean="0"/>
              <a:t>26-Sep-17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2A3C99-B437-B44D-A676-9CA946C445CE}" type="datetime5">
              <a:rPr lang="en-US" smtClean="0"/>
              <a:t>26-Sep-17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72DB8A-E7A8-DF4D-968A-F548DDE85074}" type="datetime5">
              <a:rPr lang="en-US" smtClean="0"/>
              <a:t>26-Sep-17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6A8B8A-EDB9-3F42-8F08-0E65641C59EA}" type="datetime5">
              <a:rPr lang="en-US" smtClean="0"/>
              <a:t>26-Sep-17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F1A911-482A-D84A-B1AA-A70922223421}" type="datetime5">
              <a:rPr lang="en-US" smtClean="0"/>
              <a:t>26-Sep-17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85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2222"/>
              </a:solidFill>
              <a:latin typeface="Genev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3800" y="6440269"/>
            <a:ext cx="2235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Geneva"/>
              </a:rPr>
              <a:t>Lecture 1 -  </a:t>
            </a:r>
          </a:p>
          <a:p>
            <a:endParaRPr lang="en-US">
              <a:solidFill>
                <a:schemeClr val="bg1"/>
              </a:solidFill>
              <a:latin typeface="Geneva"/>
            </a:endParaRPr>
          </a:p>
          <a:p>
            <a:endParaRPr lang="en-US">
              <a:solidFill>
                <a:schemeClr val="bg1"/>
              </a:solidFill>
              <a:latin typeface="Geneva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C68C7C-B47F-BD46-90AD-22A02ADF9969}" type="datetime5">
              <a:rPr lang="en-US" smtClean="0"/>
              <a:t>26-Sep-17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199" y="6477000"/>
            <a:ext cx="282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Geneva"/>
              </a:rPr>
              <a:t>Stanford University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descope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anfordVL/CS131_not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azza.com/stanford/fall2017/cs13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131.stanford.edu/teaching/cs131_fall161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ctrTitle"/>
          </p:nvPr>
        </p:nvSpPr>
        <p:spPr>
          <a:xfrm>
            <a:off x="685800" y="1941286"/>
            <a:ext cx="7772400" cy="1470025"/>
          </a:xfrm>
        </p:spPr>
        <p:txBody>
          <a:bodyPr/>
          <a:lstStyle/>
          <a:p>
            <a:r>
              <a:rPr lang="en-US" smtClean="0"/>
              <a:t>Lecture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1757136"/>
            <a:ext cx="7772400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lbertus Extra Bold" pitchFamily="34" charset="0"/>
                <a:ea typeface="+mj-ea"/>
                <a:cs typeface="+mj-cs"/>
              </a:rPr>
              <a:t>Course</a:t>
            </a:r>
            <a:r>
              <a:rPr kumimoji="0" lang="en-US" sz="7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lbertus Extra Bold" pitchFamily="34" charset="0"/>
                <a:ea typeface="+mj-ea"/>
                <a:cs typeface="+mj-cs"/>
              </a:rPr>
              <a:t> overview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lbertus Extra Bold" pitchFamily="34" charset="0"/>
              <a:ea typeface="+mj-ea"/>
              <a:cs typeface="+mj-cs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1143000" y="3828143"/>
            <a:ext cx="68580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Juan </a:t>
            </a:r>
            <a:r>
              <a:rPr lang="en-US" dirty="0"/>
              <a:t>Carlos </a:t>
            </a:r>
            <a:r>
              <a:rPr lang="en-US" dirty="0" err="1" smtClean="0"/>
              <a:t>Niebles</a:t>
            </a:r>
            <a:r>
              <a:rPr lang="en-US" dirty="0" smtClean="0"/>
              <a:t> and Ranjay Krishna</a:t>
            </a:r>
            <a:endParaRPr lang="en-US" dirty="0"/>
          </a:p>
          <a:p>
            <a:r>
              <a:rPr lang="en-US"/>
              <a:t>Stanford </a:t>
            </a:r>
            <a:r>
              <a:rPr lang="en-US" smtClean="0"/>
              <a:t>Vision and Learning </a:t>
            </a:r>
            <a:r>
              <a:rPr lang="en-US" dirty="0"/>
              <a:t>Lab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4EA5-62F2-B946-8EE0-4A6497C4C017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/>
              <a:t>Grading </a:t>
            </a:r>
            <a:r>
              <a:rPr lang="en-US" sz="3600" dirty="0" smtClean="0"/>
              <a:t>policy - </a:t>
            </a:r>
            <a:r>
              <a:rPr lang="en-US" sz="3600" dirty="0" err="1"/>
              <a:t>h</a:t>
            </a:r>
            <a:r>
              <a:rPr lang="en-US" sz="3600" dirty="0" err="1" smtClean="0"/>
              <a:t>omeworks</a:t>
            </a:r>
            <a:endParaRPr lang="en-US" sz="36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925946060"/>
              </p:ext>
            </p:extLst>
          </p:nvPr>
        </p:nvSpPr>
        <p:spPr>
          <a:xfrm>
            <a:off x="457200" y="990600"/>
            <a:ext cx="8229600" cy="52578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Most assignments will have an extra credit worth 1%. You </a:t>
            </a:r>
            <a:r>
              <a:rPr lang="en-US" sz="2800" dirty="0" smtClean="0"/>
              <a:t>are expected to get </a:t>
            </a:r>
            <a:r>
              <a:rPr lang="en-US" sz="2800" dirty="0"/>
              <a:t>a total of 7</a:t>
            </a:r>
            <a:r>
              <a:rPr lang="en-US" sz="2800" dirty="0" smtClean="0"/>
              <a:t>% </a:t>
            </a:r>
            <a:r>
              <a:rPr lang="en-US" sz="2800" dirty="0"/>
              <a:t>of extra credit points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 can get as many points as you can.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Late policy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5 free late days – use them in your </a:t>
            </a:r>
            <a:r>
              <a:rPr lang="en-US" sz="2000" dirty="0" smtClean="0"/>
              <a:t>ways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Maximum of 3 late days per assignment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Afterwards, 25% off per day late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Not accepted after 3 late days per assignment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Collaboration policy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Read the student code book, understand what is ‘collaboration’ and what is ‘academic infraction’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E8B1-852E-1744-869C-E1FC1404F8E6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50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Submitting </a:t>
            </a:r>
            <a:r>
              <a:rPr lang="en-US" sz="3600" dirty="0" err="1" smtClean="0"/>
              <a:t>homeworks</a:t>
            </a:r>
            <a:endParaRPr lang="en-US" sz="36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773682580"/>
              </p:ext>
            </p:extLst>
          </p:nvPr>
        </p:nvSpPr>
        <p:spPr>
          <a:xfrm>
            <a:off x="457200" y="990600"/>
            <a:ext cx="8229600" cy="5257800"/>
          </a:xfr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Homeworks</a:t>
            </a:r>
            <a:r>
              <a:rPr lang="en-US" dirty="0" smtClean="0"/>
              <a:t> will consist of python files with code and </a:t>
            </a:r>
            <a:r>
              <a:rPr lang="en-US" dirty="0" err="1" smtClean="0"/>
              <a:t>ipython</a:t>
            </a:r>
            <a:r>
              <a:rPr lang="en-US" dirty="0" smtClean="0"/>
              <a:t> notebooks.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Ipython</a:t>
            </a:r>
            <a:r>
              <a:rPr lang="en-US" dirty="0" smtClean="0"/>
              <a:t> notebooks: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Will guide you through the assignments.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contain written questions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Once you are done, convert the </a:t>
            </a:r>
            <a:r>
              <a:rPr lang="en-US" dirty="0" err="1" smtClean="0"/>
              <a:t>ipython</a:t>
            </a:r>
            <a:r>
              <a:rPr lang="en-US" dirty="0" smtClean="0"/>
              <a:t> notebook into a pdf and submit on </a:t>
            </a:r>
            <a:r>
              <a:rPr lang="en-US" dirty="0" err="1"/>
              <a:t>Gradescope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http://gradescope.com</a:t>
            </a:r>
            <a:r>
              <a:rPr lang="en-US" dirty="0" smtClean="0"/>
              <a:t>).</a:t>
            </a:r>
            <a:endParaRPr lang="en-US" dirty="0"/>
          </a:p>
          <a:p>
            <a:pPr lvl="2"/>
            <a:r>
              <a:rPr lang="en-US" dirty="0"/>
              <a:t>Access code:  </a:t>
            </a:r>
            <a:r>
              <a:rPr lang="en-US" dirty="0">
                <a:solidFill>
                  <a:srgbClr val="000000"/>
                </a:solidFill>
              </a:rPr>
              <a:t>M6BYV</a:t>
            </a:r>
            <a:r>
              <a:rPr lang="en-US" dirty="0"/>
              <a:t>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Python files: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</a:t>
            </a:r>
            <a:r>
              <a:rPr lang="en-US" dirty="0"/>
              <a:t>code must be submitted via submission script included in every assignment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Check our course website for details on submissions.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HW0 and HW1 is </a:t>
            </a:r>
            <a:r>
              <a:rPr lang="en-US" dirty="0"/>
              <a:t>live, you can start working on it immediately.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9D2A-BDEC-754B-88E1-5CB0E3000DE8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5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contain written questions from the concept covered in class or any questions in the </a:t>
            </a:r>
            <a:r>
              <a:rPr lang="en-US" dirty="0" err="1" smtClean="0"/>
              <a:t>homeworks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require you to solve technical math problems.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B0F2-05A3-EE4C-90B7-0E738BC5153A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We, as a class, will generate study notes for everyone.</a:t>
            </a:r>
          </a:p>
          <a:p>
            <a:pPr lvl="1"/>
            <a:r>
              <a:rPr lang="en-US" dirty="0" smtClean="0"/>
              <a:t>5% of your grade </a:t>
            </a:r>
          </a:p>
          <a:p>
            <a:r>
              <a:rPr lang="en-US" dirty="0" smtClean="0"/>
              <a:t>Sign up to create notes for a lecture here: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github.com/StanfordVL/CS131_notes</a:t>
            </a:r>
            <a:endParaRPr lang="en-US" dirty="0" smtClean="0"/>
          </a:p>
          <a:p>
            <a:r>
              <a:rPr lang="en-US" dirty="0" smtClean="0"/>
              <a:t>All notes will be due within 1 week of the start of the class.</a:t>
            </a:r>
          </a:p>
          <a:p>
            <a:pPr lvl="1"/>
            <a:r>
              <a:rPr lang="en-US" dirty="0" smtClean="0"/>
              <a:t>Ex, notes for Tuesday will be due the next Tuesday before class starts.</a:t>
            </a:r>
          </a:p>
          <a:p>
            <a:r>
              <a:rPr lang="en-US" dirty="0" smtClean="0"/>
              <a:t>All notes will be in Latex.</a:t>
            </a:r>
          </a:p>
          <a:p>
            <a:r>
              <a:rPr lang="en-US" dirty="0" smtClean="0"/>
              <a:t>This is a group effort: Work together with your teammates to create the notes!!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AA37-B7C0-7C43-97BA-304788CF8DED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26114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Let’s sign up for class notes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0ADB-14B4-6043-B9B5-26789D38594E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Introduction to computer vision</a:t>
            </a:r>
          </a:p>
          <a:p>
            <a:r>
              <a:rPr lang="en-US"/>
              <a:t>Course 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4A4-55BF-1D41-98F1-551F192E6BDE}" type="datetime5">
              <a:rPr lang="en-US" smtClean="0">
                <a:solidFill>
                  <a:prstClr val="white"/>
                </a:solidFill>
              </a:rPr>
              <a:t>26-Sep-17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/>
              <a:t>Contacting instructor and TAs</a:t>
            </a:r>
          </a:p>
        </p:txBody>
      </p:sp>
      <p:sp>
        <p:nvSpPr>
          <p:cNvPr id="154627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15486908"/>
              </p:ext>
            </p:extLst>
          </p:nvPr>
        </p:nvSpPr>
        <p:spPr>
          <a:xfrm>
            <a:off x="457200" y="1371600"/>
            <a:ext cx="8229600" cy="480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dirty="0"/>
              <a:t>Instructors:</a:t>
            </a:r>
          </a:p>
          <a:p>
            <a:pPr lvl="1"/>
            <a:r>
              <a:rPr lang="en-US" dirty="0" smtClean="0"/>
              <a:t>Juan </a:t>
            </a:r>
            <a:r>
              <a:rPr lang="en-US" dirty="0"/>
              <a:t>Carlos </a:t>
            </a:r>
            <a:r>
              <a:rPr lang="en-US" dirty="0" err="1" smtClean="0"/>
              <a:t>Niebles</a:t>
            </a:r>
            <a:endParaRPr lang="en-US" dirty="0" smtClean="0"/>
          </a:p>
          <a:p>
            <a:pPr lvl="1"/>
            <a:r>
              <a:rPr lang="en-US" dirty="0" smtClean="0"/>
              <a:t>Ranjay Krishna</a:t>
            </a:r>
            <a:endParaRPr lang="en-US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Teaching Assistants</a:t>
            </a:r>
          </a:p>
          <a:p>
            <a:pPr lvl="1"/>
            <a:r>
              <a:rPr lang="en-US" dirty="0"/>
              <a:t>Don Lee, Masters, CS</a:t>
            </a:r>
          </a:p>
          <a:p>
            <a:pPr lvl="1"/>
            <a:r>
              <a:rPr lang="en-US" dirty="0" smtClean="0"/>
              <a:t>Olivier </a:t>
            </a:r>
            <a:r>
              <a:rPr lang="en-US" dirty="0" err="1" smtClean="0"/>
              <a:t>Moindrot</a:t>
            </a:r>
            <a:endParaRPr lang="en-US" dirty="0" smtClean="0"/>
          </a:p>
          <a:p>
            <a:pPr lvl="1"/>
            <a:r>
              <a:rPr lang="en-US" dirty="0" err="1" smtClean="0"/>
              <a:t>Xiaoyan</a:t>
            </a:r>
            <a:r>
              <a:rPr lang="en-US" dirty="0" smtClean="0"/>
              <a:t> </a:t>
            </a:r>
            <a:r>
              <a:rPr lang="en-US" dirty="0" smtClean="0"/>
              <a:t>Wu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24B2-8F61-7E41-859A-CCFBA276FA88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Ranjay </a:t>
            </a:r>
            <a:r>
              <a:rPr lang="en-US" b="1" dirty="0"/>
              <a:t>Krishna</a:t>
            </a:r>
            <a:r>
              <a:rPr lang="en-US" dirty="0"/>
              <a:t>: Tuesdays </a:t>
            </a:r>
            <a:r>
              <a:rPr lang="en-US" dirty="0" smtClean="0"/>
              <a:t>after class till </a:t>
            </a:r>
            <a:r>
              <a:rPr lang="en-US" dirty="0"/>
              <a:t>4pm @Gates 247.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Don </a:t>
            </a:r>
            <a:r>
              <a:rPr lang="en-US" b="1" dirty="0"/>
              <a:t>Lee</a:t>
            </a:r>
            <a:r>
              <a:rPr lang="en-US" dirty="0"/>
              <a:t>: Mondays 5pm to 7pm @Gates 200.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Olivier </a:t>
            </a:r>
            <a:r>
              <a:rPr lang="en-US" b="1" dirty="0" err="1"/>
              <a:t>Moindrot</a:t>
            </a:r>
            <a:r>
              <a:rPr lang="en-US" dirty="0"/>
              <a:t>: Wednesdays 4:30pm to 6:30pm @Gates B30.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err="1" smtClean="0"/>
              <a:t>Xiaoyan</a:t>
            </a:r>
            <a:r>
              <a:rPr lang="en-US" b="1" dirty="0" smtClean="0"/>
              <a:t> </a:t>
            </a:r>
            <a:r>
              <a:rPr lang="en-US" b="1" dirty="0"/>
              <a:t>Wu</a:t>
            </a:r>
            <a:r>
              <a:rPr lang="en-US" dirty="0"/>
              <a:t>: Thursdays 3pm to 5pm @Gates 260.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AF0E-B0B5-6C42-87FD-35346B6C03D3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/>
              <a:t>Contacting instructor and TAs</a:t>
            </a:r>
          </a:p>
        </p:txBody>
      </p:sp>
      <p:sp>
        <p:nvSpPr>
          <p:cNvPr id="154627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8787569"/>
              </p:ext>
            </p:extLst>
          </p:nvPr>
        </p:nvSpPr>
        <p:spPr>
          <a:xfrm>
            <a:off x="457200" y="1371600"/>
            <a:ext cx="8229600" cy="480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dirty="0"/>
              <a:t>All announcements, Q&amp;A in Piazza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30424D"/>
                </a:solidFill>
                <a:hlinkClick r:id="rId2"/>
              </a:rPr>
              <a:t>piazza.com/stanford/fall2017/cs131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course related posts should be public.</a:t>
            </a:r>
            <a:endParaRPr lang="en-US" dirty="0">
              <a:solidFill>
                <a:srgbClr val="30424D"/>
              </a:solidFill>
            </a:endParaRPr>
          </a:p>
          <a:p>
            <a:r>
              <a:rPr lang="en-US" dirty="0"/>
              <a:t>All private correspondences to course staff should post private (instructors only) post on piazza.</a:t>
            </a:r>
          </a:p>
          <a:p>
            <a:pPr lvl="1"/>
            <a:r>
              <a:rPr lang="en-US" dirty="0"/>
              <a:t>Use this for personal problems and not for course related material.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8F8-04DB-2148-9BF6-C61CB26D42B3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/>
              <a:t>Overall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Breadth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Computer vision is a huge field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It can impact every aspect of life and society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It will drive the next information and AI revolution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Pixels are everywhere in our lives and cyber space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CS131 is meant as an introductory course, we will not cover all topics of CV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Lectures are mixture of details techniques and high level ideas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Speak our “language”</a:t>
            </a:r>
          </a:p>
          <a:p>
            <a:r>
              <a:rPr lang="en-US">
                <a:solidFill>
                  <a:srgbClr val="000000"/>
                </a:solidFill>
              </a:rPr>
              <a:t>Depth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Computer vision is a highly technical field, i.e. know your math!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Master bread-and-butter techniques: face recognition, corners, lines, features, optical flows, clustering and segmentation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Programming assignments: be a good coder AND a good writer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Theoretical problem sets: know your math!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Final Exam: your chance to shine!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3467-F976-6E45-B74E-15D08EE6D08E}" type="datetime5">
              <a:rPr lang="en-US" smtClean="0">
                <a:solidFill>
                  <a:prstClr val="white"/>
                </a:solidFill>
              </a:rPr>
              <a:t>26-Sep-17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0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Syllabus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104408787"/>
              </p:ext>
            </p:extLst>
          </p:nvPr>
        </p:nvSpPr>
        <p:spPr>
          <a:xfrm>
            <a:off x="457200" y="1600200"/>
            <a:ext cx="8229600" cy="495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 to website…</a:t>
            </a:r>
            <a:br>
              <a:rPr lang="en-US"/>
            </a:br>
            <a:r>
              <a:rPr lang="en-US" sz="2800">
                <a:hlinkClick r:id="rId2"/>
              </a:rPr>
              <a:t>http://cs131.stanford.edu</a:t>
            </a:r>
            <a:endParaRPr lang="en-US"/>
          </a:p>
          <a:p>
            <a:endParaRPr lang="en-US" sz="280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344D-5D5D-144C-88D1-9536FD2EBA78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3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/>
              <a:t>Grading </a:t>
            </a:r>
            <a:r>
              <a:rPr lang="en-US" sz="3600" dirty="0" smtClean="0"/>
              <a:t>policy - </a:t>
            </a:r>
            <a:r>
              <a:rPr lang="en-US" sz="3600" dirty="0" err="1" smtClean="0"/>
              <a:t>homeworks</a:t>
            </a:r>
            <a:endParaRPr lang="en-US" sz="36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122563615"/>
              </p:ext>
            </p:extLst>
          </p:nvPr>
        </p:nvSpPr>
        <p:spPr>
          <a:xfrm>
            <a:off x="457200" y="990600"/>
            <a:ext cx="8229600" cy="52578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Homework 0 (</a:t>
            </a:r>
            <a:r>
              <a:rPr lang="en-US" sz="2800" dirty="0"/>
              <a:t>B</a:t>
            </a:r>
            <a:r>
              <a:rPr lang="en-US" sz="2800" dirty="0" smtClean="0"/>
              <a:t>asics): </a:t>
            </a:r>
            <a:r>
              <a:rPr lang="en-US" sz="2800" dirty="0">
                <a:solidFill>
                  <a:srgbClr val="FF3300"/>
                </a:solidFill>
              </a:rPr>
              <a:t>4</a:t>
            </a:r>
            <a:r>
              <a:rPr lang="en-US" sz="2800" dirty="0" smtClean="0">
                <a:solidFill>
                  <a:srgbClr val="FF3300"/>
                </a:solidFill>
              </a:rPr>
              <a:t>%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Homework 1 (Filters - </a:t>
            </a:r>
            <a:r>
              <a:rPr lang="en-US" sz="2800" dirty="0" err="1" smtClean="0"/>
              <a:t>instagram</a:t>
            </a:r>
            <a:r>
              <a:rPr lang="en-US" sz="2800" dirty="0" smtClean="0"/>
              <a:t>): </a:t>
            </a:r>
            <a:r>
              <a:rPr lang="en-US" sz="2800" dirty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Homework 2 </a:t>
            </a:r>
            <a:r>
              <a:rPr lang="en-US" sz="2800" dirty="0" smtClean="0"/>
              <a:t>(Edges </a:t>
            </a:r>
            <a:r>
              <a:rPr lang="mr-IN" sz="2800" dirty="0" smtClean="0"/>
              <a:t>–</a:t>
            </a:r>
            <a:r>
              <a:rPr lang="en-US" sz="2800" dirty="0" smtClean="0"/>
              <a:t> smart car lane detection): </a:t>
            </a:r>
            <a:r>
              <a:rPr lang="en-US" sz="2800" dirty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Homework 3 </a:t>
            </a:r>
            <a:r>
              <a:rPr lang="en-US" sz="2800" dirty="0" smtClean="0"/>
              <a:t>(</a:t>
            </a:r>
            <a:r>
              <a:rPr lang="en-US" sz="2800" dirty="0"/>
              <a:t>Panorama - image stitching</a:t>
            </a:r>
            <a:r>
              <a:rPr lang="en-US" sz="2800" dirty="0" smtClean="0"/>
              <a:t>): </a:t>
            </a:r>
            <a:r>
              <a:rPr lang="en-US" sz="2800" dirty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Homework 4 </a:t>
            </a:r>
            <a:r>
              <a:rPr lang="en-US" sz="2800" dirty="0" smtClean="0"/>
              <a:t>(</a:t>
            </a:r>
            <a:r>
              <a:rPr lang="en-US" sz="2800" dirty="0"/>
              <a:t>Resizing - seams carving</a:t>
            </a:r>
            <a:r>
              <a:rPr lang="en-US" sz="2800" dirty="0" smtClean="0"/>
              <a:t>): </a:t>
            </a:r>
            <a:r>
              <a:rPr lang="en-US" sz="2800" dirty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Homework 5 </a:t>
            </a:r>
            <a:r>
              <a:rPr lang="en-US" sz="2800" dirty="0" smtClean="0"/>
              <a:t>(</a:t>
            </a:r>
            <a:r>
              <a:rPr lang="en-US" sz="2800" dirty="0"/>
              <a:t>Segmentation - clustering</a:t>
            </a:r>
            <a:r>
              <a:rPr lang="en-US" sz="2800" dirty="0" smtClean="0"/>
              <a:t>):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Homework 6 </a:t>
            </a:r>
            <a:r>
              <a:rPr lang="en-US" sz="2800" dirty="0" smtClean="0"/>
              <a:t>(</a:t>
            </a:r>
            <a:r>
              <a:rPr lang="en-US" sz="2800" dirty="0"/>
              <a:t>Recognition - classification</a:t>
            </a:r>
            <a:r>
              <a:rPr lang="en-US" sz="2800" dirty="0" smtClean="0"/>
              <a:t>):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Homework 7 </a:t>
            </a:r>
            <a:r>
              <a:rPr lang="en-US" sz="2800" dirty="0" smtClean="0"/>
              <a:t>(</a:t>
            </a:r>
            <a:r>
              <a:rPr lang="en-US" sz="2800" dirty="0"/>
              <a:t>Face detection - Snapchat</a:t>
            </a:r>
            <a:r>
              <a:rPr lang="en-US" sz="2800" dirty="0" smtClean="0"/>
              <a:t>):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Homework 8 </a:t>
            </a:r>
            <a:r>
              <a:rPr lang="en-US" sz="2800" dirty="0" smtClean="0"/>
              <a:t>(</a:t>
            </a:r>
            <a:r>
              <a:rPr lang="en-US" sz="2800" dirty="0"/>
              <a:t>Tracking - Optical flow</a:t>
            </a:r>
            <a:r>
              <a:rPr lang="en-US" sz="2800" dirty="0" smtClean="0"/>
              <a:t>):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FF0000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All </a:t>
            </a:r>
            <a:r>
              <a:rPr lang="en-US" sz="2800" dirty="0" err="1">
                <a:solidFill>
                  <a:srgbClr val="FF0000"/>
                </a:solidFill>
              </a:rPr>
              <a:t>h</a:t>
            </a:r>
            <a:r>
              <a:rPr lang="en-US" sz="2800" dirty="0" err="1" smtClean="0">
                <a:solidFill>
                  <a:srgbClr val="FF0000"/>
                </a:solidFill>
              </a:rPr>
              <a:t>omeworks</a:t>
            </a:r>
            <a:r>
              <a:rPr lang="en-US" sz="2800" dirty="0" smtClean="0">
                <a:solidFill>
                  <a:srgbClr val="FF0000"/>
                </a:solidFill>
              </a:rPr>
              <a:t> due on Monday at midnight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3A94-B2E0-274C-95F9-E681F3BEE7AE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54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/>
              <a:t>Grading policy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122563615"/>
              </p:ext>
            </p:extLst>
          </p:nvPr>
        </p:nvSpPr>
        <p:spPr>
          <a:xfrm>
            <a:off x="457200" y="990600"/>
            <a:ext cx="8229600" cy="52578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Final </a:t>
            </a:r>
            <a:r>
              <a:rPr lang="en-US" sz="2800" dirty="0"/>
              <a:t>Exam: </a:t>
            </a:r>
            <a:r>
              <a:rPr lang="en-US" sz="2800" dirty="0">
                <a:solidFill>
                  <a:srgbClr val="FF3300"/>
                </a:solidFill>
              </a:rPr>
              <a:t>20%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</a:rPr>
              <a:t>Extra Credit: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>
                <a:solidFill>
                  <a:srgbClr val="FF3300"/>
                </a:solidFill>
              </a:rPr>
              <a:t>7%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Class Notes: </a:t>
            </a:r>
            <a:r>
              <a:rPr lang="en-US" sz="2800" dirty="0" smtClean="0">
                <a:solidFill>
                  <a:srgbClr val="FF0000"/>
                </a:solidFill>
              </a:rPr>
              <a:t>5%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50F2-09D7-FD44-9C74-A91E6B70781B}" type="datetime5">
              <a:rPr lang="en-US" smtClean="0"/>
              <a:t>26-Sep-17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23B_slid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602</Words>
  <Application>Microsoft Macintosh PowerPoint</Application>
  <PresentationFormat>On-screen Show (4:3)</PresentationFormat>
  <Paragraphs>113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Albertus Extra Bold</vt:lpstr>
      <vt:lpstr>Calibri</vt:lpstr>
      <vt:lpstr>Geneva</vt:lpstr>
      <vt:lpstr>Mangal</vt:lpstr>
      <vt:lpstr>Arial</vt:lpstr>
      <vt:lpstr>CS223B_slides_template</vt:lpstr>
      <vt:lpstr>Lecture : </vt:lpstr>
      <vt:lpstr>Today’s agenda</vt:lpstr>
      <vt:lpstr>Contacting instructor and TAs</vt:lpstr>
      <vt:lpstr>Office hours</vt:lpstr>
      <vt:lpstr>Contacting instructor and TAs</vt:lpstr>
      <vt:lpstr>Overall philosophy</vt:lpstr>
      <vt:lpstr>Syllabus</vt:lpstr>
      <vt:lpstr>Grading policy - homeworks</vt:lpstr>
      <vt:lpstr>Grading policy</vt:lpstr>
      <vt:lpstr>Grading policy - homeworks</vt:lpstr>
      <vt:lpstr>Submitting homeworks</vt:lpstr>
      <vt:lpstr>Final exams</vt:lpstr>
      <vt:lpstr>Class notes</vt:lpstr>
      <vt:lpstr>Let’s sign up for class notes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agenda</dc:title>
  <cp:lastModifiedBy>Ranjay Krishna</cp:lastModifiedBy>
  <cp:revision>16</cp:revision>
  <dcterms:modified xsi:type="dcterms:W3CDTF">2017-09-27T06:47:29Z</dcterms:modified>
</cp:coreProperties>
</file>