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8.xml" ContentType="application/vnd.openxmlformats-officedocument.presentationml.notesSlide+xml"/>
  <Override PartName="/ppt/tags/tag4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3.xml" ContentType="application/vnd.openxmlformats-officedocument.presentationml.notesSlide+xml"/>
  <Override PartName="/ppt/tags/tag68.xml" ContentType="application/vnd.openxmlformats-officedocument.presentationml.tags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notesSlides/notesSlide15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319" r:id="rId4"/>
    <p:sldId id="306" r:id="rId5"/>
    <p:sldId id="307" r:id="rId6"/>
    <p:sldId id="280" r:id="rId7"/>
    <p:sldId id="317" r:id="rId8"/>
    <p:sldId id="289" r:id="rId9"/>
    <p:sldId id="318" r:id="rId10"/>
    <p:sldId id="308" r:id="rId11"/>
    <p:sldId id="292" r:id="rId12"/>
    <p:sldId id="300" r:id="rId13"/>
    <p:sldId id="321" r:id="rId14"/>
    <p:sldId id="313" r:id="rId15"/>
    <p:sldId id="314" r:id="rId16"/>
    <p:sldId id="305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7F"/>
    <a:srgbClr val="009999"/>
    <a:srgbClr val="A5A5A5"/>
    <a:srgbClr val="5F5F5F"/>
    <a:srgbClr val="606060"/>
    <a:srgbClr val="FEA205"/>
    <a:srgbClr val="E9EBEC"/>
    <a:srgbClr val="EAECED"/>
    <a:srgbClr val="E8EBEC"/>
    <a:srgbClr val="E3E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5317" autoAdjust="0"/>
  </p:normalViewPr>
  <p:slideViewPr>
    <p:cSldViewPr snapToGrid="0" showGuides="1">
      <p:cViewPr>
        <p:scale>
          <a:sx n="100" d="100"/>
          <a:sy n="100" d="100"/>
        </p:scale>
        <p:origin x="-990" y="-282"/>
      </p:cViewPr>
      <p:guideLst>
        <p:guide orient="horz" pos="2136"/>
        <p:guide orient="horz" pos="3766"/>
        <p:guide orient="horz" pos="779"/>
        <p:guide pos="3840"/>
        <p:guide pos="642"/>
        <p:guide pos="70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56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9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5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notesSlide" Target="../notesSlides/notesSlide13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26" Type="http://schemas.openxmlformats.org/officeDocument/2006/relationships/tags" Target="../tags/tag95.xml"/><Relationship Id="rId3" Type="http://schemas.openxmlformats.org/officeDocument/2006/relationships/tags" Target="../tags/tag72.xml"/><Relationship Id="rId21" Type="http://schemas.openxmlformats.org/officeDocument/2006/relationships/tags" Target="../tags/tag90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tags" Target="../tags/tag94.xml"/><Relationship Id="rId33" Type="http://schemas.openxmlformats.org/officeDocument/2006/relationships/notesSlide" Target="../notesSlides/notesSlide16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0" Type="http://schemas.openxmlformats.org/officeDocument/2006/relationships/tags" Target="../tags/tag89.xml"/><Relationship Id="rId29" Type="http://schemas.openxmlformats.org/officeDocument/2006/relationships/tags" Target="../tags/tag98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24" Type="http://schemas.openxmlformats.org/officeDocument/2006/relationships/tags" Target="../tags/tag93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23" Type="http://schemas.openxmlformats.org/officeDocument/2006/relationships/tags" Target="../tags/tag92.xml"/><Relationship Id="rId28" Type="http://schemas.openxmlformats.org/officeDocument/2006/relationships/tags" Target="../tags/tag97.xml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31" Type="http://schemas.openxmlformats.org/officeDocument/2006/relationships/tags" Target="../tags/tag100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tags" Target="../tags/tag91.xml"/><Relationship Id="rId27" Type="http://schemas.openxmlformats.org/officeDocument/2006/relationships/tags" Target="../tags/tag96.xml"/><Relationship Id="rId30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926833" y="357733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2020 performance </a:t>
            </a:r>
            <a:r>
              <a:rPr lang="en-US" altLang="zh-CN" sz="2000" dirty="0" smtClean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summary</a:t>
            </a:r>
            <a:endParaRPr lang="zh-CN" altLang="en-US" sz="20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3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4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5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6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7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8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9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10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1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2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3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4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5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6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7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8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9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20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1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2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3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4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5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6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7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8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9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30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1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2"/>
            </p:custDataLst>
          </p:nvPr>
        </p:nvSpPr>
        <p:spPr>
          <a:xfrm>
            <a:off x="914374" y="2418289"/>
            <a:ext cx="6340197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b="0" dirty="0" smtClean="0">
                <a:solidFill>
                  <a:srgbClr val="009999"/>
                </a:solidFill>
                <a:effectLst/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年</a:t>
            </a:r>
            <a:r>
              <a:rPr lang="zh-CN" altLang="en-US" sz="4800" b="0" dirty="0">
                <a:solidFill>
                  <a:srgbClr val="009999"/>
                </a:solidFill>
                <a:effectLst/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度绩效总结述职报告</a:t>
            </a:r>
            <a:endParaRPr lang="zh-CN" altLang="en-US" sz="4800" b="0" dirty="0">
              <a:solidFill>
                <a:srgbClr val="009999"/>
              </a:solidFill>
              <a:effectLst/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60" name="PA_圆角矩形 159"/>
          <p:cNvSpPr/>
          <p:nvPr>
            <p:custDataLst>
              <p:tags r:id="rId33"/>
            </p:custDataLst>
          </p:nvPr>
        </p:nvSpPr>
        <p:spPr>
          <a:xfrm>
            <a:off x="986327" y="4452826"/>
            <a:ext cx="1922336" cy="413808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汇报人：胡家义</a:t>
            </a:r>
            <a:endParaRPr lang="zh-CN" altLang="en-US" dirty="0">
              <a:solidFill>
                <a:prstClr val="white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1" name="PA_文本框 140"/>
          <p:cNvSpPr txBox="1"/>
          <p:nvPr>
            <p:custDataLst>
              <p:tags r:id="rId34"/>
            </p:custDataLst>
          </p:nvPr>
        </p:nvSpPr>
        <p:spPr>
          <a:xfrm>
            <a:off x="891359" y="10078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2020</a:t>
            </a:r>
            <a:endParaRPr lang="zh-CN" altLang="en-US" sz="9600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5"/>
            </p:custDataLst>
          </p:nvPr>
        </p:nvSpPr>
        <p:spPr>
          <a:xfrm>
            <a:off x="1019175" y="3395429"/>
            <a:ext cx="360000" cy="6714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07" name="PA_圆角矩形 159"/>
          <p:cNvSpPr/>
          <p:nvPr>
            <p:custDataLst>
              <p:tags r:id="rId36"/>
            </p:custDataLst>
          </p:nvPr>
        </p:nvSpPr>
        <p:spPr>
          <a:xfrm>
            <a:off x="3355874" y="4444216"/>
            <a:ext cx="2372731" cy="413808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汇报部门：云平台部</a:t>
            </a:r>
            <a:endParaRPr lang="zh-CN" altLang="en-US" dirty="0">
              <a:solidFill>
                <a:prstClr val="white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41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750" fill="hold"/>
                                        <p:tgtEl>
                                          <p:spTgt spid="141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34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9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44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1.11022E-16 L -4.375E-6 0.0713 " pathEditMode="relative" rAng="0" ptsTypes="AA">
                                      <p:cBhvr>
                                        <p:cTn id="149" dur="1250" spd="-10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1.11022E-16 L -4.375E-6 0.0713 " pathEditMode="relative" rAng="0" ptsTypes="AA">
                                      <p:cBhvr>
                                        <p:cTn id="160" dur="125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26" grpId="0" animBg="1"/>
      <p:bldP spid="103" grpId="0"/>
      <p:bldP spid="103" grpId="1"/>
      <p:bldP spid="103" grpId="2"/>
      <p:bldP spid="160" grpId="0" animBg="1"/>
      <p:bldP spid="160" grpId="1" animBg="1"/>
      <p:bldP spid="141" grpId="0"/>
      <p:bldP spid="141" grpId="1"/>
      <p:bldP spid="141" grpId="2"/>
      <p:bldP spid="143" grpId="0" animBg="1"/>
      <p:bldP spid="143" grpId="1" animBg="1"/>
      <p:bldP spid="107" grpId="0" animBg="1"/>
      <p:bldP spid="10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 smtClean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745025" y="2472759"/>
            <a:ext cx="3659976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 smtClean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经验总结</a:t>
            </a:r>
            <a:endParaRPr lang="zh-CN" altLang="en-US" sz="6600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8304" y="3580755"/>
            <a:ext cx="5373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SUMMARY OF EXPERIENCE</a:t>
            </a:r>
            <a:endParaRPr lang="zh-CN" altLang="en-US" sz="3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74766" y="2254265"/>
            <a:ext cx="6084140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800">
                <a:solidFill>
                  <a:schemeClr val="bg2">
                    <a:lumMod val="75000"/>
                  </a:schemeClr>
                </a:solidFill>
                <a:latin typeface="+mn-ea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</a:rPr>
              <a:t>1. 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深</a:t>
            </a:r>
            <a:r>
              <a:rPr lang="zh-CN" altLang="en-US" sz="1400" b="1" dirty="0">
                <a:solidFill>
                  <a:schemeClr val="tx1"/>
                </a:solidFill>
              </a:rPr>
              <a:t>挖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公司架构技术栈，</a:t>
            </a:r>
            <a:r>
              <a:rPr lang="zh-CN" altLang="en-US" sz="1400" b="1" dirty="0">
                <a:solidFill>
                  <a:schemeClr val="tx1"/>
                </a:solidFill>
              </a:rPr>
              <a:t>提高解决问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题效率：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熟练运用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ES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，提高查询效率，减少网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络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IO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熟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练运用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Kibana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、消息中间件，简化业务流程</a:t>
            </a:r>
            <a:endParaRPr lang="en-US" altLang="zh-CN" sz="1400" dirty="0" smtClean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/>
                </a:solidFill>
              </a:rPr>
              <a:t>2.  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多从</a:t>
            </a:r>
            <a:r>
              <a:rPr lang="zh-CN" altLang="en-US" sz="1400" b="1" dirty="0">
                <a:solidFill>
                  <a:schemeClr val="tx1"/>
                </a:solidFill>
              </a:rPr>
              <a:t>更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高维度分析问</a:t>
            </a:r>
            <a:r>
              <a:rPr lang="zh-CN" altLang="en-US" sz="1400" b="1" dirty="0">
                <a:solidFill>
                  <a:schemeClr val="tx1"/>
                </a:solidFill>
              </a:rPr>
              <a:t>题，推演问题多种可能性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6286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刷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qingstor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数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据时候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，刚开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始没有考虑数据量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、执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行效率、并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发、按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主题刷数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据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等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后通过仔细分析，重新拆分程序，最终将运行时间从</a:t>
            </a:r>
            <a:r>
              <a:rPr lang="zh-CN" altLang="en-US" sz="1400" b="1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几个月缩短至几天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，支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持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任意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时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间、主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题数据</a:t>
            </a:r>
            <a:endParaRPr lang="en-US" altLang="zh-CN" sz="1400" dirty="0" smtClean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6286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1400" b="1" dirty="0">
                <a:latin typeface="+mn-ea"/>
              </a:rPr>
              <a:t>总结：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后期对于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TiDB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、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Celery...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新架构技术研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究一定要深入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，尤其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TiDB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服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务出故障时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，要能快速恢复服务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，恢复丢失数据，防止服务长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时间宕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机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endParaRPr lang="en-US" altLang="zh-CN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448006" y="1820111"/>
            <a:ext cx="219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工作效率提升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187611" y="2242383"/>
            <a:ext cx="445573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 smtClean="0">
                <a:latin typeface="+mn-ea"/>
              </a:rPr>
              <a:t>搭建业务后台监控系统：</a:t>
            </a:r>
            <a:endParaRPr lang="en-US" altLang="zh-CN" sz="1400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提供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系统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超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载、服务</a:t>
            </a:r>
            <a:r>
              <a:rPr lang="zh-CN" altLang="en-US" sz="1400" dirty="0" smtClean="0">
                <a:latin typeface="+mn-ea"/>
              </a:rPr>
              <a:t>中断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、服务器</a:t>
            </a:r>
            <a:r>
              <a:rPr lang="zh-CN" altLang="en-US" sz="1400" dirty="0" smtClean="0">
                <a:latin typeface="+mn-ea"/>
              </a:rPr>
              <a:t>宕</a:t>
            </a:r>
            <a:r>
              <a:rPr lang="zh-CN" altLang="en-US" sz="1400" dirty="0">
                <a:latin typeface="+mn-ea"/>
              </a:rPr>
              <a:t>机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、装置</a:t>
            </a:r>
            <a:r>
              <a:rPr lang="zh-CN" altLang="en-US" sz="1400" dirty="0">
                <a:latin typeface="+mn-ea"/>
              </a:rPr>
              <a:t>掉线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等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告警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推送，减少</a:t>
            </a:r>
            <a:r>
              <a:rPr lang="zh-CN" altLang="en-US" sz="1400" b="1" dirty="0" smtClean="0">
                <a:latin typeface="+mn-ea"/>
              </a:rPr>
              <a:t>数据补录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工作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latin typeface="+mn-ea"/>
              </a:rPr>
              <a:t>搭</a:t>
            </a:r>
            <a:r>
              <a:rPr lang="zh-CN" altLang="en-US" sz="1400" b="1" dirty="0" smtClean="0">
                <a:latin typeface="+mn-ea"/>
              </a:rPr>
              <a:t>建运维系统：</a:t>
            </a:r>
            <a:endParaRPr lang="en-US" altLang="zh-CN" sz="1400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减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少人工操作</a:t>
            </a:r>
            <a:r>
              <a:rPr lang="zh-CN" altLang="en-US" sz="1400" dirty="0">
                <a:latin typeface="+mn-ea"/>
              </a:rPr>
              <a:t>复杂度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，降低手动操作</a:t>
            </a:r>
            <a:r>
              <a:rPr lang="zh-CN" altLang="en-US" sz="1400" dirty="0">
                <a:latin typeface="+mn-ea"/>
              </a:rPr>
              <a:t>失误</a:t>
            </a:r>
            <a:r>
              <a:rPr lang="zh-CN" altLang="en-US" sz="1400" dirty="0" smtClean="0">
                <a:latin typeface="+mn-ea"/>
              </a:rPr>
              <a:t>率</a:t>
            </a:r>
            <a:endParaRPr lang="en-US" altLang="zh-CN" sz="14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测试环境</a:t>
            </a:r>
            <a:r>
              <a:rPr lang="zh-CN" altLang="en-US" sz="1400" dirty="0" smtClean="0">
                <a:latin typeface="+mn-ea"/>
              </a:rPr>
              <a:t>配置</a:t>
            </a:r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规范化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29623" y="1820111"/>
            <a:ext cx="36607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团队效率提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升（解决团队痛点）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ctr"/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（应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对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2021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年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2-10W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装置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量）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经验总结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76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 smtClean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SUMMARY OF EXPERIENCE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24" dur="1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 smtClean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04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745025" y="2472759"/>
            <a:ext cx="3659976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工作规划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40179" y="3580755"/>
            <a:ext cx="3469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WORK PLANNING</a:t>
            </a:r>
            <a:endParaRPr lang="zh-CN" altLang="en-US" sz="3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工作规划</a:t>
            </a:r>
          </a:p>
        </p:txBody>
      </p:sp>
      <p:sp>
        <p:nvSpPr>
          <p:cNvPr id="27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WORK PLANNING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2" name="燕尾形箭头 31"/>
          <p:cNvSpPr/>
          <p:nvPr/>
        </p:nvSpPr>
        <p:spPr>
          <a:xfrm>
            <a:off x="1950781" y="2146865"/>
            <a:ext cx="9518874" cy="175421"/>
          </a:xfrm>
          <a:prstGeom prst="notchedRight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 defTabSz="1219200">
              <a:defRPr/>
            </a:pPr>
            <a:endParaRPr lang="zh-CN" altLang="en-US" sz="332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272075" y="1544685"/>
            <a:ext cx="1091102" cy="1076596"/>
            <a:chOff x="1278794" y="3334906"/>
            <a:chExt cx="914014" cy="914014"/>
          </a:xfrm>
        </p:grpSpPr>
        <p:grpSp>
          <p:nvGrpSpPr>
            <p:cNvPr id="34" name="组合 3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5" name="TextBox 33"/>
            <p:cNvSpPr txBox="1"/>
            <p:nvPr/>
          </p:nvSpPr>
          <p:spPr>
            <a:xfrm>
              <a:off x="1428522" y="3742514"/>
              <a:ext cx="612600" cy="287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识电</a:t>
              </a:r>
              <a:r>
                <a:rPr lang="en-US" altLang="zh-CN" sz="1600" b="1" dirty="0" smtClean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U</a:t>
              </a:r>
              <a:endParaRPr lang="zh-CN" altLang="en-US" sz="16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85474" y="1549630"/>
            <a:ext cx="1351652" cy="1150483"/>
            <a:chOff x="1195845" y="3334906"/>
            <a:chExt cx="1077950" cy="914014"/>
          </a:xfrm>
        </p:grpSpPr>
        <p:grpSp>
          <p:nvGrpSpPr>
            <p:cNvPr id="39" name="组合 3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40" name="TextBox 38"/>
            <p:cNvSpPr txBox="1"/>
            <p:nvPr/>
          </p:nvSpPr>
          <p:spPr>
            <a:xfrm>
              <a:off x="1195845" y="3740516"/>
              <a:ext cx="1077950" cy="26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defRPr>
              </a:lvl1pPr>
            </a:lstStyle>
            <a:p>
              <a:r>
                <a:rPr lang="zh-CN" altLang="en-US" dirty="0"/>
                <a:t>知电</a:t>
              </a:r>
              <a:r>
                <a:rPr lang="en-US" altLang="zh-CN" dirty="0"/>
                <a:t>U</a:t>
              </a:r>
              <a:r>
                <a:rPr lang="zh-CN" altLang="en-US" dirty="0"/>
                <a:t>管理版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468068" y="1544684"/>
            <a:ext cx="1144865" cy="1155429"/>
            <a:chOff x="1269645" y="3334906"/>
            <a:chExt cx="930367" cy="914014"/>
          </a:xfrm>
        </p:grpSpPr>
        <p:grpSp>
          <p:nvGrpSpPr>
            <p:cNvPr id="44" name="组合 4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43"/>
            <p:cNvSpPr txBox="1"/>
            <p:nvPr/>
          </p:nvSpPr>
          <p:spPr>
            <a:xfrm>
              <a:off x="1269645" y="3742514"/>
              <a:ext cx="930367" cy="267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defRPr>
              </a:lvl1pPr>
            </a:lstStyle>
            <a:p>
              <a:r>
                <a:rPr lang="zh-CN" altLang="en-US" dirty="0"/>
                <a:t>安</a:t>
              </a:r>
              <a:r>
                <a:rPr lang="zh-CN" altLang="en-US" dirty="0" smtClean="0"/>
                <a:t>电</a:t>
              </a:r>
              <a:r>
                <a:rPr lang="en-US" altLang="zh-CN" dirty="0" smtClean="0"/>
                <a:t>U</a:t>
              </a:r>
              <a:r>
                <a:rPr lang="zh-CN" altLang="en-US" dirty="0" smtClean="0"/>
                <a:t>迭代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014846" y="1553850"/>
            <a:ext cx="1263485" cy="1274111"/>
            <a:chOff x="1249197" y="3334906"/>
            <a:chExt cx="971261" cy="914014"/>
          </a:xfrm>
        </p:grpSpPr>
        <p:grpSp>
          <p:nvGrpSpPr>
            <p:cNvPr id="49" name="组合 4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50" name="TextBox 48"/>
            <p:cNvSpPr txBox="1"/>
            <p:nvPr/>
          </p:nvSpPr>
          <p:spPr>
            <a:xfrm>
              <a:off x="1249197" y="3738812"/>
              <a:ext cx="971261" cy="242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运维监控</a:t>
              </a:r>
              <a:r>
                <a:rPr lang="en-US" altLang="zh-CN" sz="1600" b="1" dirty="0" smtClean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1.0</a:t>
              </a:r>
              <a:endParaRPr lang="zh-CN" altLang="en-US" sz="16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>
            <a:off x="2327006" y="1352661"/>
            <a:ext cx="484651" cy="495239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938877" y="1352661"/>
            <a:ext cx="484651" cy="495239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575336" y="1361388"/>
            <a:ext cx="484651" cy="495239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170741" y="1361388"/>
            <a:ext cx="484651" cy="495239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Freeform 34"/>
          <p:cNvSpPr>
            <a:spLocks noEditPoints="1"/>
          </p:cNvSpPr>
          <p:nvPr/>
        </p:nvSpPr>
        <p:spPr bwMode="auto">
          <a:xfrm>
            <a:off x="2452530" y="1459944"/>
            <a:ext cx="251019" cy="263253"/>
          </a:xfrm>
          <a:custGeom>
            <a:avLst/>
            <a:gdLst>
              <a:gd name="T0" fmla="*/ 261 w 447"/>
              <a:gd name="T1" fmla="*/ 25 h 460"/>
              <a:gd name="T2" fmla="*/ 286 w 447"/>
              <a:gd name="T3" fmla="*/ 99 h 460"/>
              <a:gd name="T4" fmla="*/ 310 w 447"/>
              <a:gd name="T5" fmla="*/ 25 h 460"/>
              <a:gd name="T6" fmla="*/ 124 w 447"/>
              <a:gd name="T7" fmla="*/ 3 h 460"/>
              <a:gd name="T8" fmla="*/ 100 w 447"/>
              <a:gd name="T9" fmla="*/ 28 h 460"/>
              <a:gd name="T10" fmla="*/ 125 w 447"/>
              <a:gd name="T11" fmla="*/ 103 h 460"/>
              <a:gd name="T12" fmla="*/ 149 w 447"/>
              <a:gd name="T13" fmla="*/ 28 h 460"/>
              <a:gd name="T14" fmla="*/ 31 w 447"/>
              <a:gd name="T15" fmla="*/ 70 h 460"/>
              <a:gd name="T16" fmla="*/ 7 w 447"/>
              <a:gd name="T17" fmla="*/ 82 h 460"/>
              <a:gd name="T18" fmla="*/ 0 w 447"/>
              <a:gd name="T19" fmla="*/ 401 h 460"/>
              <a:gd name="T20" fmla="*/ 31 w 447"/>
              <a:gd name="T21" fmla="*/ 436 h 460"/>
              <a:gd name="T22" fmla="*/ 237 w 447"/>
              <a:gd name="T23" fmla="*/ 397 h 460"/>
              <a:gd name="T24" fmla="*/ 153 w 447"/>
              <a:gd name="T25" fmla="*/ 302 h 460"/>
              <a:gd name="T26" fmla="*/ 241 w 447"/>
              <a:gd name="T27" fmla="*/ 314 h 460"/>
              <a:gd name="T28" fmla="*/ 265 w 447"/>
              <a:gd name="T29" fmla="*/ 278 h 460"/>
              <a:gd name="T30" fmla="*/ 359 w 447"/>
              <a:gd name="T31" fmla="*/ 174 h 460"/>
              <a:gd name="T32" fmla="*/ 399 w 447"/>
              <a:gd name="T33" fmla="*/ 267 h 460"/>
              <a:gd name="T34" fmla="*/ 392 w 447"/>
              <a:gd name="T35" fmla="*/ 82 h 460"/>
              <a:gd name="T36" fmla="*/ 325 w 447"/>
              <a:gd name="T37" fmla="*/ 70 h 460"/>
              <a:gd name="T38" fmla="*/ 313 w 447"/>
              <a:gd name="T39" fmla="*/ 108 h 460"/>
              <a:gd name="T40" fmla="*/ 256 w 447"/>
              <a:gd name="T41" fmla="*/ 108 h 460"/>
              <a:gd name="T42" fmla="*/ 245 w 447"/>
              <a:gd name="T43" fmla="*/ 70 h 460"/>
              <a:gd name="T44" fmla="*/ 165 w 447"/>
              <a:gd name="T45" fmla="*/ 91 h 460"/>
              <a:gd name="T46" fmla="*/ 125 w 447"/>
              <a:gd name="T47" fmla="*/ 115 h 460"/>
              <a:gd name="T48" fmla="*/ 85 w 447"/>
              <a:gd name="T49" fmla="*/ 91 h 460"/>
              <a:gd name="T50" fmla="*/ 31 w 447"/>
              <a:gd name="T51" fmla="*/ 70 h 460"/>
              <a:gd name="T52" fmla="*/ 40 w 447"/>
              <a:gd name="T53" fmla="*/ 174 h 460"/>
              <a:gd name="T54" fmla="*/ 129 w 447"/>
              <a:gd name="T55" fmla="*/ 278 h 460"/>
              <a:gd name="T56" fmla="*/ 40 w 447"/>
              <a:gd name="T57" fmla="*/ 174 h 460"/>
              <a:gd name="T58" fmla="*/ 153 w 447"/>
              <a:gd name="T59" fmla="*/ 174 h 460"/>
              <a:gd name="T60" fmla="*/ 241 w 447"/>
              <a:gd name="T61" fmla="*/ 278 h 460"/>
              <a:gd name="T62" fmla="*/ 153 w 447"/>
              <a:gd name="T63" fmla="*/ 174 h 460"/>
              <a:gd name="T64" fmla="*/ 352 w 447"/>
              <a:gd name="T65" fmla="*/ 281 h 460"/>
              <a:gd name="T66" fmla="*/ 357 w 447"/>
              <a:gd name="T67" fmla="*/ 460 h 460"/>
              <a:gd name="T68" fmla="*/ 357 w 447"/>
              <a:gd name="T69" fmla="*/ 281 h 460"/>
              <a:gd name="T70" fmla="*/ 40 w 447"/>
              <a:gd name="T71" fmla="*/ 302 h 460"/>
              <a:gd name="T72" fmla="*/ 129 w 447"/>
              <a:gd name="T73" fmla="*/ 302 h 460"/>
              <a:gd name="T74" fmla="*/ 40 w 447"/>
              <a:gd name="T75" fmla="*/ 397 h 460"/>
              <a:gd name="T76" fmla="*/ 319 w 447"/>
              <a:gd name="T77" fmla="*/ 316 h 460"/>
              <a:gd name="T78" fmla="*/ 414 w 447"/>
              <a:gd name="T79" fmla="*/ 316 h 460"/>
              <a:gd name="T80" fmla="*/ 364 w 447"/>
              <a:gd name="T81" fmla="*/ 432 h 460"/>
              <a:gd name="T82" fmla="*/ 371 w 447"/>
              <a:gd name="T83" fmla="*/ 345 h 460"/>
              <a:gd name="T84" fmla="*/ 352 w 447"/>
              <a:gd name="T85" fmla="*/ 345 h 460"/>
              <a:gd name="T86" fmla="*/ 316 w 447"/>
              <a:gd name="T87" fmla="*/ 34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7" h="460">
                <a:moveTo>
                  <a:pt x="285" y="0"/>
                </a:moveTo>
                <a:cubicBezTo>
                  <a:pt x="272" y="0"/>
                  <a:pt x="261" y="12"/>
                  <a:pt x="261" y="25"/>
                </a:cubicBezTo>
                <a:lnTo>
                  <a:pt x="261" y="75"/>
                </a:lnTo>
                <a:cubicBezTo>
                  <a:pt x="261" y="88"/>
                  <a:pt x="273" y="99"/>
                  <a:pt x="286" y="99"/>
                </a:cubicBezTo>
                <a:cubicBezTo>
                  <a:pt x="298" y="99"/>
                  <a:pt x="310" y="88"/>
                  <a:pt x="310" y="75"/>
                </a:cubicBezTo>
                <a:lnTo>
                  <a:pt x="310" y="25"/>
                </a:lnTo>
                <a:cubicBezTo>
                  <a:pt x="310" y="12"/>
                  <a:pt x="298" y="0"/>
                  <a:pt x="285" y="0"/>
                </a:cubicBezTo>
                <a:close/>
                <a:moveTo>
                  <a:pt x="124" y="3"/>
                </a:moveTo>
                <a:lnTo>
                  <a:pt x="124" y="3"/>
                </a:lnTo>
                <a:cubicBezTo>
                  <a:pt x="111" y="3"/>
                  <a:pt x="100" y="15"/>
                  <a:pt x="100" y="28"/>
                </a:cubicBezTo>
                <a:lnTo>
                  <a:pt x="100" y="78"/>
                </a:lnTo>
                <a:cubicBezTo>
                  <a:pt x="100" y="91"/>
                  <a:pt x="112" y="103"/>
                  <a:pt x="125" y="103"/>
                </a:cubicBezTo>
                <a:cubicBezTo>
                  <a:pt x="138" y="103"/>
                  <a:pt x="149" y="91"/>
                  <a:pt x="149" y="78"/>
                </a:cubicBezTo>
                <a:lnTo>
                  <a:pt x="149" y="28"/>
                </a:lnTo>
                <a:cubicBezTo>
                  <a:pt x="150" y="15"/>
                  <a:pt x="138" y="3"/>
                  <a:pt x="124" y="3"/>
                </a:cubicBezTo>
                <a:close/>
                <a:moveTo>
                  <a:pt x="31" y="70"/>
                </a:moveTo>
                <a:lnTo>
                  <a:pt x="31" y="70"/>
                </a:lnTo>
                <a:cubicBezTo>
                  <a:pt x="21" y="70"/>
                  <a:pt x="13" y="75"/>
                  <a:pt x="7" y="82"/>
                </a:cubicBezTo>
                <a:cubicBezTo>
                  <a:pt x="2" y="89"/>
                  <a:pt x="0" y="97"/>
                  <a:pt x="0" y="105"/>
                </a:cubicBezTo>
                <a:lnTo>
                  <a:pt x="0" y="401"/>
                </a:lnTo>
                <a:cubicBezTo>
                  <a:pt x="0" y="410"/>
                  <a:pt x="2" y="418"/>
                  <a:pt x="7" y="424"/>
                </a:cubicBezTo>
                <a:cubicBezTo>
                  <a:pt x="13" y="431"/>
                  <a:pt x="21" y="436"/>
                  <a:pt x="31" y="436"/>
                </a:cubicBezTo>
                <a:lnTo>
                  <a:pt x="262" y="436"/>
                </a:lnTo>
                <a:cubicBezTo>
                  <a:pt x="251" y="425"/>
                  <a:pt x="243" y="412"/>
                  <a:pt x="237" y="397"/>
                </a:cubicBezTo>
                <a:lnTo>
                  <a:pt x="153" y="397"/>
                </a:lnTo>
                <a:lnTo>
                  <a:pt x="153" y="302"/>
                </a:lnTo>
                <a:lnTo>
                  <a:pt x="241" y="302"/>
                </a:lnTo>
                <a:lnTo>
                  <a:pt x="241" y="314"/>
                </a:lnTo>
                <a:cubicBezTo>
                  <a:pt x="247" y="301"/>
                  <a:pt x="256" y="288"/>
                  <a:pt x="267" y="278"/>
                </a:cubicBezTo>
                <a:lnTo>
                  <a:pt x="265" y="278"/>
                </a:lnTo>
                <a:lnTo>
                  <a:pt x="265" y="174"/>
                </a:lnTo>
                <a:lnTo>
                  <a:pt x="359" y="174"/>
                </a:lnTo>
                <a:lnTo>
                  <a:pt x="359" y="251"/>
                </a:lnTo>
                <a:cubicBezTo>
                  <a:pt x="374" y="254"/>
                  <a:pt x="387" y="259"/>
                  <a:pt x="399" y="267"/>
                </a:cubicBezTo>
                <a:lnTo>
                  <a:pt x="399" y="105"/>
                </a:lnTo>
                <a:cubicBezTo>
                  <a:pt x="399" y="97"/>
                  <a:pt x="397" y="89"/>
                  <a:pt x="392" y="82"/>
                </a:cubicBezTo>
                <a:cubicBezTo>
                  <a:pt x="386" y="75"/>
                  <a:pt x="377" y="70"/>
                  <a:pt x="367" y="70"/>
                </a:cubicBezTo>
                <a:lnTo>
                  <a:pt x="325" y="70"/>
                </a:lnTo>
                <a:lnTo>
                  <a:pt x="325" y="91"/>
                </a:lnTo>
                <a:cubicBezTo>
                  <a:pt x="325" y="97"/>
                  <a:pt x="321" y="103"/>
                  <a:pt x="313" y="108"/>
                </a:cubicBezTo>
                <a:cubicBezTo>
                  <a:pt x="306" y="112"/>
                  <a:pt x="295" y="115"/>
                  <a:pt x="285" y="115"/>
                </a:cubicBezTo>
                <a:cubicBezTo>
                  <a:pt x="274" y="115"/>
                  <a:pt x="264" y="112"/>
                  <a:pt x="256" y="108"/>
                </a:cubicBezTo>
                <a:cubicBezTo>
                  <a:pt x="249" y="103"/>
                  <a:pt x="245" y="97"/>
                  <a:pt x="245" y="91"/>
                </a:cubicBezTo>
                <a:lnTo>
                  <a:pt x="245" y="70"/>
                </a:lnTo>
                <a:lnTo>
                  <a:pt x="165" y="70"/>
                </a:lnTo>
                <a:lnTo>
                  <a:pt x="165" y="91"/>
                </a:lnTo>
                <a:cubicBezTo>
                  <a:pt x="165" y="97"/>
                  <a:pt x="161" y="103"/>
                  <a:pt x="153" y="108"/>
                </a:cubicBezTo>
                <a:cubicBezTo>
                  <a:pt x="146" y="112"/>
                  <a:pt x="135" y="115"/>
                  <a:pt x="125" y="115"/>
                </a:cubicBezTo>
                <a:cubicBezTo>
                  <a:pt x="114" y="115"/>
                  <a:pt x="104" y="112"/>
                  <a:pt x="96" y="108"/>
                </a:cubicBezTo>
                <a:cubicBezTo>
                  <a:pt x="89" y="103"/>
                  <a:pt x="85" y="97"/>
                  <a:pt x="85" y="91"/>
                </a:cubicBezTo>
                <a:lnTo>
                  <a:pt x="85" y="70"/>
                </a:lnTo>
                <a:lnTo>
                  <a:pt x="31" y="70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129" y="174"/>
                </a:lnTo>
                <a:lnTo>
                  <a:pt x="129" y="278"/>
                </a:lnTo>
                <a:lnTo>
                  <a:pt x="40" y="278"/>
                </a:lnTo>
                <a:lnTo>
                  <a:pt x="40" y="174"/>
                </a:lnTo>
                <a:close/>
                <a:moveTo>
                  <a:pt x="153" y="174"/>
                </a:moveTo>
                <a:lnTo>
                  <a:pt x="153" y="174"/>
                </a:lnTo>
                <a:lnTo>
                  <a:pt x="241" y="174"/>
                </a:lnTo>
                <a:lnTo>
                  <a:pt x="241" y="278"/>
                </a:lnTo>
                <a:lnTo>
                  <a:pt x="153" y="278"/>
                </a:lnTo>
                <a:lnTo>
                  <a:pt x="153" y="174"/>
                </a:lnTo>
                <a:close/>
                <a:moveTo>
                  <a:pt x="352" y="281"/>
                </a:moveTo>
                <a:lnTo>
                  <a:pt x="352" y="281"/>
                </a:lnTo>
                <a:cubicBezTo>
                  <a:pt x="305" y="283"/>
                  <a:pt x="267" y="322"/>
                  <a:pt x="267" y="370"/>
                </a:cubicBezTo>
                <a:cubicBezTo>
                  <a:pt x="267" y="420"/>
                  <a:pt x="307" y="460"/>
                  <a:pt x="357" y="460"/>
                </a:cubicBezTo>
                <a:cubicBezTo>
                  <a:pt x="407" y="460"/>
                  <a:pt x="447" y="420"/>
                  <a:pt x="447" y="370"/>
                </a:cubicBezTo>
                <a:cubicBezTo>
                  <a:pt x="447" y="321"/>
                  <a:pt x="407" y="281"/>
                  <a:pt x="357" y="281"/>
                </a:cubicBezTo>
                <a:cubicBezTo>
                  <a:pt x="355" y="281"/>
                  <a:pt x="354" y="281"/>
                  <a:pt x="352" y="281"/>
                </a:cubicBezTo>
                <a:close/>
                <a:moveTo>
                  <a:pt x="40" y="302"/>
                </a:moveTo>
                <a:lnTo>
                  <a:pt x="40" y="302"/>
                </a:lnTo>
                <a:lnTo>
                  <a:pt x="129" y="302"/>
                </a:lnTo>
                <a:lnTo>
                  <a:pt x="129" y="397"/>
                </a:lnTo>
                <a:lnTo>
                  <a:pt x="40" y="397"/>
                </a:lnTo>
                <a:lnTo>
                  <a:pt x="40" y="302"/>
                </a:lnTo>
                <a:close/>
                <a:moveTo>
                  <a:pt x="319" y="316"/>
                </a:moveTo>
                <a:lnTo>
                  <a:pt x="319" y="316"/>
                </a:lnTo>
                <a:lnTo>
                  <a:pt x="414" y="316"/>
                </a:lnTo>
                <a:lnTo>
                  <a:pt x="414" y="330"/>
                </a:lnTo>
                <a:lnTo>
                  <a:pt x="364" y="432"/>
                </a:lnTo>
                <a:lnTo>
                  <a:pt x="329" y="432"/>
                </a:lnTo>
                <a:lnTo>
                  <a:pt x="371" y="345"/>
                </a:lnTo>
                <a:cubicBezTo>
                  <a:pt x="371" y="345"/>
                  <a:pt x="365" y="345"/>
                  <a:pt x="362" y="345"/>
                </a:cubicBezTo>
                <a:cubicBezTo>
                  <a:pt x="359" y="345"/>
                  <a:pt x="355" y="345"/>
                  <a:pt x="352" y="345"/>
                </a:cubicBezTo>
                <a:cubicBezTo>
                  <a:pt x="348" y="345"/>
                  <a:pt x="345" y="345"/>
                  <a:pt x="341" y="345"/>
                </a:cubicBezTo>
                <a:cubicBezTo>
                  <a:pt x="334" y="346"/>
                  <a:pt x="325" y="346"/>
                  <a:pt x="316" y="346"/>
                </a:cubicBezTo>
                <a:lnTo>
                  <a:pt x="319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Freeform 26"/>
          <p:cNvSpPr>
            <a:spLocks noEditPoints="1"/>
          </p:cNvSpPr>
          <p:nvPr/>
        </p:nvSpPr>
        <p:spPr bwMode="auto">
          <a:xfrm>
            <a:off x="5066381" y="1493461"/>
            <a:ext cx="229641" cy="231812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" name="Freeform 35"/>
          <p:cNvSpPr>
            <a:spLocks noEditPoints="1"/>
          </p:cNvSpPr>
          <p:nvPr/>
        </p:nvSpPr>
        <p:spPr bwMode="auto">
          <a:xfrm>
            <a:off x="10311931" y="1518457"/>
            <a:ext cx="220836" cy="244056"/>
          </a:xfrm>
          <a:custGeom>
            <a:avLst/>
            <a:gdLst>
              <a:gd name="T0" fmla="*/ 29 w 433"/>
              <a:gd name="T1" fmla="*/ 29 h 469"/>
              <a:gd name="T2" fmla="*/ 115 w 433"/>
              <a:gd name="T3" fmla="*/ 28 h 469"/>
              <a:gd name="T4" fmla="*/ 208 w 433"/>
              <a:gd name="T5" fmla="*/ 3 h 469"/>
              <a:gd name="T6" fmla="*/ 216 w 433"/>
              <a:gd name="T7" fmla="*/ 0 h 469"/>
              <a:gd name="T8" fmla="*/ 225 w 433"/>
              <a:gd name="T9" fmla="*/ 3 h 469"/>
              <a:gd name="T10" fmla="*/ 318 w 433"/>
              <a:gd name="T11" fmla="*/ 28 h 469"/>
              <a:gd name="T12" fmla="*/ 404 w 433"/>
              <a:gd name="T13" fmla="*/ 29 h 469"/>
              <a:gd name="T14" fmla="*/ 433 w 433"/>
              <a:gd name="T15" fmla="*/ 25 h 469"/>
              <a:gd name="T16" fmla="*/ 433 w 433"/>
              <a:gd name="T17" fmla="*/ 58 h 469"/>
              <a:gd name="T18" fmla="*/ 372 w 433"/>
              <a:gd name="T19" fmla="*/ 355 h 469"/>
              <a:gd name="T20" fmla="*/ 222 w 433"/>
              <a:gd name="T21" fmla="*/ 468 h 469"/>
              <a:gd name="T22" fmla="*/ 216 w 433"/>
              <a:gd name="T23" fmla="*/ 469 h 469"/>
              <a:gd name="T24" fmla="*/ 210 w 433"/>
              <a:gd name="T25" fmla="*/ 468 h 469"/>
              <a:gd name="T26" fmla="*/ 61 w 433"/>
              <a:gd name="T27" fmla="*/ 355 h 469"/>
              <a:gd name="T28" fmla="*/ 0 w 433"/>
              <a:gd name="T29" fmla="*/ 58 h 469"/>
              <a:gd name="T30" fmla="*/ 0 w 433"/>
              <a:gd name="T31" fmla="*/ 25 h 469"/>
              <a:gd name="T32" fmla="*/ 29 w 433"/>
              <a:gd name="T33" fmla="*/ 29 h 469"/>
              <a:gd name="T34" fmla="*/ 216 w 433"/>
              <a:gd name="T35" fmla="*/ 239 h 469"/>
              <a:gd name="T36" fmla="*/ 216 w 433"/>
              <a:gd name="T37" fmla="*/ 239 h 469"/>
              <a:gd name="T38" fmla="*/ 361 w 433"/>
              <a:gd name="T39" fmla="*/ 239 h 469"/>
              <a:gd name="T40" fmla="*/ 380 w 433"/>
              <a:gd name="T41" fmla="*/ 90 h 469"/>
              <a:gd name="T42" fmla="*/ 311 w 433"/>
              <a:gd name="T43" fmla="*/ 86 h 469"/>
              <a:gd name="T44" fmla="*/ 216 w 433"/>
              <a:gd name="T45" fmla="*/ 62 h 469"/>
              <a:gd name="T46" fmla="*/ 216 w 433"/>
              <a:gd name="T47" fmla="*/ 239 h 469"/>
              <a:gd name="T48" fmla="*/ 216 w 433"/>
              <a:gd name="T49" fmla="*/ 409 h 469"/>
              <a:gd name="T50" fmla="*/ 216 w 433"/>
              <a:gd name="T51" fmla="*/ 409 h 469"/>
              <a:gd name="T52" fmla="*/ 216 w 433"/>
              <a:gd name="T53" fmla="*/ 239 h 469"/>
              <a:gd name="T54" fmla="*/ 72 w 433"/>
              <a:gd name="T55" fmla="*/ 239 h 469"/>
              <a:gd name="T56" fmla="*/ 105 w 433"/>
              <a:gd name="T57" fmla="*/ 323 h 469"/>
              <a:gd name="T58" fmla="*/ 216 w 433"/>
              <a:gd name="T59" fmla="*/ 40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3" h="469">
                <a:moveTo>
                  <a:pt x="29" y="29"/>
                </a:moveTo>
                <a:cubicBezTo>
                  <a:pt x="57" y="32"/>
                  <a:pt x="85" y="32"/>
                  <a:pt x="115" y="28"/>
                </a:cubicBezTo>
                <a:cubicBezTo>
                  <a:pt x="145" y="24"/>
                  <a:pt x="176" y="16"/>
                  <a:pt x="208" y="3"/>
                </a:cubicBezTo>
                <a:lnTo>
                  <a:pt x="216" y="0"/>
                </a:lnTo>
                <a:lnTo>
                  <a:pt x="225" y="3"/>
                </a:lnTo>
                <a:cubicBezTo>
                  <a:pt x="257" y="16"/>
                  <a:pt x="288" y="24"/>
                  <a:pt x="318" y="28"/>
                </a:cubicBezTo>
                <a:cubicBezTo>
                  <a:pt x="347" y="32"/>
                  <a:pt x="376" y="32"/>
                  <a:pt x="404" y="29"/>
                </a:cubicBezTo>
                <a:lnTo>
                  <a:pt x="433" y="25"/>
                </a:lnTo>
                <a:lnTo>
                  <a:pt x="433" y="58"/>
                </a:lnTo>
                <a:cubicBezTo>
                  <a:pt x="431" y="199"/>
                  <a:pt x="409" y="293"/>
                  <a:pt x="372" y="355"/>
                </a:cubicBezTo>
                <a:cubicBezTo>
                  <a:pt x="334" y="421"/>
                  <a:pt x="281" y="452"/>
                  <a:pt x="222" y="468"/>
                </a:cubicBezTo>
                <a:lnTo>
                  <a:pt x="216" y="469"/>
                </a:lnTo>
                <a:lnTo>
                  <a:pt x="210" y="468"/>
                </a:lnTo>
                <a:cubicBezTo>
                  <a:pt x="151" y="452"/>
                  <a:pt x="99" y="421"/>
                  <a:pt x="61" y="355"/>
                </a:cubicBezTo>
                <a:cubicBezTo>
                  <a:pt x="24" y="293"/>
                  <a:pt x="1" y="199"/>
                  <a:pt x="0" y="58"/>
                </a:cubicBezTo>
                <a:lnTo>
                  <a:pt x="0" y="25"/>
                </a:lnTo>
                <a:lnTo>
                  <a:pt x="29" y="29"/>
                </a:lnTo>
                <a:close/>
                <a:moveTo>
                  <a:pt x="216" y="239"/>
                </a:moveTo>
                <a:lnTo>
                  <a:pt x="216" y="239"/>
                </a:lnTo>
                <a:lnTo>
                  <a:pt x="361" y="239"/>
                </a:lnTo>
                <a:cubicBezTo>
                  <a:pt x="371" y="198"/>
                  <a:pt x="377" y="149"/>
                  <a:pt x="380" y="90"/>
                </a:cubicBezTo>
                <a:cubicBezTo>
                  <a:pt x="357" y="91"/>
                  <a:pt x="335" y="90"/>
                  <a:pt x="311" y="86"/>
                </a:cubicBezTo>
                <a:cubicBezTo>
                  <a:pt x="281" y="82"/>
                  <a:pt x="249" y="74"/>
                  <a:pt x="216" y="62"/>
                </a:cubicBezTo>
                <a:lnTo>
                  <a:pt x="216" y="239"/>
                </a:lnTo>
                <a:close/>
                <a:moveTo>
                  <a:pt x="216" y="409"/>
                </a:moveTo>
                <a:lnTo>
                  <a:pt x="216" y="409"/>
                </a:lnTo>
                <a:lnTo>
                  <a:pt x="216" y="239"/>
                </a:lnTo>
                <a:lnTo>
                  <a:pt x="72" y="239"/>
                </a:lnTo>
                <a:cubicBezTo>
                  <a:pt x="80" y="273"/>
                  <a:pt x="92" y="301"/>
                  <a:pt x="105" y="323"/>
                </a:cubicBezTo>
                <a:cubicBezTo>
                  <a:pt x="133" y="372"/>
                  <a:pt x="172" y="396"/>
                  <a:pt x="216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62" name="Freeform 20"/>
          <p:cNvSpPr>
            <a:spLocks noEditPoints="1"/>
          </p:cNvSpPr>
          <p:nvPr/>
        </p:nvSpPr>
        <p:spPr bwMode="auto">
          <a:xfrm>
            <a:off x="7709646" y="1484752"/>
            <a:ext cx="216030" cy="277761"/>
          </a:xfrm>
          <a:custGeom>
            <a:avLst/>
            <a:gdLst>
              <a:gd name="T0" fmla="*/ 41 w 355"/>
              <a:gd name="T1" fmla="*/ 121 h 447"/>
              <a:gd name="T2" fmla="*/ 60 w 355"/>
              <a:gd name="T3" fmla="*/ 238 h 447"/>
              <a:gd name="T4" fmla="*/ 174 w 355"/>
              <a:gd name="T5" fmla="*/ 22 h 447"/>
              <a:gd name="T6" fmla="*/ 291 w 355"/>
              <a:gd name="T7" fmla="*/ 235 h 447"/>
              <a:gd name="T8" fmla="*/ 213 w 355"/>
              <a:gd name="T9" fmla="*/ 296 h 447"/>
              <a:gd name="T10" fmla="*/ 217 w 355"/>
              <a:gd name="T11" fmla="*/ 310 h 447"/>
              <a:gd name="T12" fmla="*/ 304 w 355"/>
              <a:gd name="T13" fmla="*/ 236 h 447"/>
              <a:gd name="T14" fmla="*/ 312 w 355"/>
              <a:gd name="T15" fmla="*/ 122 h 447"/>
              <a:gd name="T16" fmla="*/ 167 w 355"/>
              <a:gd name="T17" fmla="*/ 0 h 447"/>
              <a:gd name="T18" fmla="*/ 175 w 355"/>
              <a:gd name="T19" fmla="*/ 57 h 447"/>
              <a:gd name="T20" fmla="*/ 213 w 355"/>
              <a:gd name="T21" fmla="*/ 96 h 447"/>
              <a:gd name="T22" fmla="*/ 175 w 355"/>
              <a:gd name="T23" fmla="*/ 57 h 447"/>
              <a:gd name="T24" fmla="*/ 132 w 355"/>
              <a:gd name="T25" fmla="*/ 173 h 447"/>
              <a:gd name="T26" fmla="*/ 132 w 355"/>
              <a:gd name="T27" fmla="*/ 209 h 447"/>
              <a:gd name="T28" fmla="*/ 132 w 355"/>
              <a:gd name="T29" fmla="*/ 173 h 447"/>
              <a:gd name="T30" fmla="*/ 223 w 355"/>
              <a:gd name="T31" fmla="*/ 173 h 447"/>
              <a:gd name="T32" fmla="*/ 223 w 355"/>
              <a:gd name="T33" fmla="*/ 209 h 447"/>
              <a:gd name="T34" fmla="*/ 223 w 355"/>
              <a:gd name="T35" fmla="*/ 173 h 447"/>
              <a:gd name="T36" fmla="*/ 190 w 355"/>
              <a:gd name="T37" fmla="*/ 292 h 447"/>
              <a:gd name="T38" fmla="*/ 157 w 355"/>
              <a:gd name="T39" fmla="*/ 303 h 447"/>
              <a:gd name="T40" fmla="*/ 171 w 355"/>
              <a:gd name="T41" fmla="*/ 325 h 447"/>
              <a:gd name="T42" fmla="*/ 204 w 355"/>
              <a:gd name="T43" fmla="*/ 313 h 447"/>
              <a:gd name="T44" fmla="*/ 190 w 355"/>
              <a:gd name="T45" fmla="*/ 292 h 447"/>
              <a:gd name="T46" fmla="*/ 252 w 355"/>
              <a:gd name="T47" fmla="*/ 312 h 447"/>
              <a:gd name="T48" fmla="*/ 223 w 355"/>
              <a:gd name="T49" fmla="*/ 447 h 447"/>
              <a:gd name="T50" fmla="*/ 252 w 355"/>
              <a:gd name="T51" fmla="*/ 312 h 447"/>
              <a:gd name="T52" fmla="*/ 108 w 355"/>
              <a:gd name="T53" fmla="*/ 315 h 447"/>
              <a:gd name="T54" fmla="*/ 132 w 355"/>
              <a:gd name="T55" fmla="*/ 447 h 447"/>
              <a:gd name="T56" fmla="*/ 108 w 355"/>
              <a:gd name="T57" fmla="*/ 315 h 447"/>
              <a:gd name="T58" fmla="*/ 156 w 355"/>
              <a:gd name="T59" fmla="*/ 341 h 447"/>
              <a:gd name="T60" fmla="*/ 157 w 355"/>
              <a:gd name="T61" fmla="*/ 447 h 447"/>
              <a:gd name="T62" fmla="*/ 205 w 355"/>
              <a:gd name="T63" fmla="*/ 344 h 447"/>
              <a:gd name="T64" fmla="*/ 156 w 355"/>
              <a:gd name="T65" fmla="*/ 3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5" h="447">
                <a:moveTo>
                  <a:pt x="167" y="0"/>
                </a:moveTo>
                <a:cubicBezTo>
                  <a:pt x="95" y="2"/>
                  <a:pt x="46" y="57"/>
                  <a:pt x="41" y="121"/>
                </a:cubicBezTo>
                <a:cubicBezTo>
                  <a:pt x="18" y="130"/>
                  <a:pt x="1" y="152"/>
                  <a:pt x="2" y="178"/>
                </a:cubicBezTo>
                <a:cubicBezTo>
                  <a:pt x="4" y="237"/>
                  <a:pt x="28" y="238"/>
                  <a:pt x="60" y="238"/>
                </a:cubicBezTo>
                <a:lnTo>
                  <a:pt x="60" y="125"/>
                </a:lnTo>
                <a:cubicBezTo>
                  <a:pt x="60" y="76"/>
                  <a:pt x="108" y="22"/>
                  <a:pt x="174" y="22"/>
                </a:cubicBezTo>
                <a:cubicBezTo>
                  <a:pt x="239" y="22"/>
                  <a:pt x="275" y="73"/>
                  <a:pt x="291" y="118"/>
                </a:cubicBezTo>
                <a:lnTo>
                  <a:pt x="291" y="235"/>
                </a:lnTo>
                <a:cubicBezTo>
                  <a:pt x="288" y="242"/>
                  <a:pt x="279" y="251"/>
                  <a:pt x="263" y="266"/>
                </a:cubicBezTo>
                <a:cubicBezTo>
                  <a:pt x="243" y="286"/>
                  <a:pt x="213" y="296"/>
                  <a:pt x="213" y="296"/>
                </a:cubicBezTo>
                <a:cubicBezTo>
                  <a:pt x="210" y="297"/>
                  <a:pt x="207" y="301"/>
                  <a:pt x="208" y="305"/>
                </a:cubicBezTo>
                <a:cubicBezTo>
                  <a:pt x="209" y="309"/>
                  <a:pt x="214" y="312"/>
                  <a:pt x="217" y="310"/>
                </a:cubicBezTo>
                <a:cubicBezTo>
                  <a:pt x="217" y="310"/>
                  <a:pt x="248" y="300"/>
                  <a:pt x="271" y="277"/>
                </a:cubicBezTo>
                <a:cubicBezTo>
                  <a:pt x="294" y="255"/>
                  <a:pt x="304" y="237"/>
                  <a:pt x="304" y="236"/>
                </a:cubicBezTo>
                <a:cubicBezTo>
                  <a:pt x="329" y="230"/>
                  <a:pt x="348" y="230"/>
                  <a:pt x="348" y="178"/>
                </a:cubicBezTo>
                <a:cubicBezTo>
                  <a:pt x="348" y="153"/>
                  <a:pt x="333" y="131"/>
                  <a:pt x="312" y="122"/>
                </a:cubicBezTo>
                <a:cubicBezTo>
                  <a:pt x="296" y="63"/>
                  <a:pt x="247" y="2"/>
                  <a:pt x="174" y="0"/>
                </a:cubicBezTo>
                <a:cubicBezTo>
                  <a:pt x="171" y="0"/>
                  <a:pt x="169" y="0"/>
                  <a:pt x="167" y="0"/>
                </a:cubicBezTo>
                <a:close/>
                <a:moveTo>
                  <a:pt x="175" y="57"/>
                </a:moveTo>
                <a:lnTo>
                  <a:pt x="175" y="57"/>
                </a:lnTo>
                <a:cubicBezTo>
                  <a:pt x="92" y="57"/>
                  <a:pt x="52" y="120"/>
                  <a:pt x="70" y="185"/>
                </a:cubicBezTo>
                <a:cubicBezTo>
                  <a:pt x="70" y="185"/>
                  <a:pt x="212" y="126"/>
                  <a:pt x="213" y="96"/>
                </a:cubicBezTo>
                <a:cubicBezTo>
                  <a:pt x="244" y="138"/>
                  <a:pt x="280" y="155"/>
                  <a:pt x="280" y="155"/>
                </a:cubicBezTo>
                <a:cubicBezTo>
                  <a:pt x="276" y="83"/>
                  <a:pt x="243" y="58"/>
                  <a:pt x="175" y="57"/>
                </a:cubicBezTo>
                <a:close/>
                <a:moveTo>
                  <a:pt x="132" y="173"/>
                </a:moveTo>
                <a:lnTo>
                  <a:pt x="132" y="173"/>
                </a:lnTo>
                <a:cubicBezTo>
                  <a:pt x="120" y="173"/>
                  <a:pt x="111" y="181"/>
                  <a:pt x="111" y="191"/>
                </a:cubicBezTo>
                <a:cubicBezTo>
                  <a:pt x="111" y="201"/>
                  <a:pt x="120" y="209"/>
                  <a:pt x="132" y="209"/>
                </a:cubicBezTo>
                <a:cubicBezTo>
                  <a:pt x="144" y="209"/>
                  <a:pt x="154" y="201"/>
                  <a:pt x="154" y="191"/>
                </a:cubicBezTo>
                <a:cubicBezTo>
                  <a:pt x="154" y="181"/>
                  <a:pt x="144" y="173"/>
                  <a:pt x="132" y="173"/>
                </a:cubicBezTo>
                <a:close/>
                <a:moveTo>
                  <a:pt x="223" y="173"/>
                </a:moveTo>
                <a:lnTo>
                  <a:pt x="223" y="173"/>
                </a:lnTo>
                <a:cubicBezTo>
                  <a:pt x="211" y="173"/>
                  <a:pt x="201" y="181"/>
                  <a:pt x="201" y="191"/>
                </a:cubicBezTo>
                <a:cubicBezTo>
                  <a:pt x="201" y="201"/>
                  <a:pt x="211" y="209"/>
                  <a:pt x="223" y="209"/>
                </a:cubicBezTo>
                <a:cubicBezTo>
                  <a:pt x="235" y="209"/>
                  <a:pt x="245" y="201"/>
                  <a:pt x="245" y="191"/>
                </a:cubicBezTo>
                <a:cubicBezTo>
                  <a:pt x="245" y="181"/>
                  <a:pt x="235" y="173"/>
                  <a:pt x="223" y="173"/>
                </a:cubicBezTo>
                <a:close/>
                <a:moveTo>
                  <a:pt x="190" y="292"/>
                </a:moveTo>
                <a:lnTo>
                  <a:pt x="190" y="292"/>
                </a:lnTo>
                <a:lnTo>
                  <a:pt x="169" y="293"/>
                </a:lnTo>
                <a:cubicBezTo>
                  <a:pt x="162" y="294"/>
                  <a:pt x="157" y="299"/>
                  <a:pt x="157" y="303"/>
                </a:cubicBezTo>
                <a:lnTo>
                  <a:pt x="158" y="318"/>
                </a:lnTo>
                <a:cubicBezTo>
                  <a:pt x="158" y="322"/>
                  <a:pt x="164" y="326"/>
                  <a:pt x="171" y="325"/>
                </a:cubicBezTo>
                <a:lnTo>
                  <a:pt x="192" y="323"/>
                </a:lnTo>
                <a:cubicBezTo>
                  <a:pt x="198" y="322"/>
                  <a:pt x="204" y="318"/>
                  <a:pt x="204" y="313"/>
                </a:cubicBezTo>
                <a:lnTo>
                  <a:pt x="203" y="299"/>
                </a:lnTo>
                <a:cubicBezTo>
                  <a:pt x="202" y="295"/>
                  <a:pt x="196" y="291"/>
                  <a:pt x="190" y="292"/>
                </a:cubicBezTo>
                <a:close/>
                <a:moveTo>
                  <a:pt x="252" y="312"/>
                </a:moveTo>
                <a:lnTo>
                  <a:pt x="252" y="312"/>
                </a:lnTo>
                <a:cubicBezTo>
                  <a:pt x="246" y="313"/>
                  <a:pt x="241" y="314"/>
                  <a:pt x="235" y="316"/>
                </a:cubicBezTo>
                <a:lnTo>
                  <a:pt x="223" y="447"/>
                </a:lnTo>
                <a:lnTo>
                  <a:pt x="355" y="447"/>
                </a:lnTo>
                <a:cubicBezTo>
                  <a:pt x="336" y="406"/>
                  <a:pt x="302" y="310"/>
                  <a:pt x="252" y="312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49" y="318"/>
                  <a:pt x="20" y="404"/>
                  <a:pt x="0" y="447"/>
                </a:cubicBezTo>
                <a:lnTo>
                  <a:pt x="132" y="447"/>
                </a:lnTo>
                <a:lnTo>
                  <a:pt x="120" y="316"/>
                </a:lnTo>
                <a:cubicBezTo>
                  <a:pt x="116" y="315"/>
                  <a:pt x="112" y="315"/>
                  <a:pt x="108" y="315"/>
                </a:cubicBezTo>
                <a:close/>
                <a:moveTo>
                  <a:pt x="156" y="341"/>
                </a:moveTo>
                <a:lnTo>
                  <a:pt x="156" y="341"/>
                </a:lnTo>
                <a:cubicBezTo>
                  <a:pt x="152" y="341"/>
                  <a:pt x="150" y="343"/>
                  <a:pt x="150" y="344"/>
                </a:cubicBezTo>
                <a:lnTo>
                  <a:pt x="157" y="447"/>
                </a:lnTo>
                <a:lnTo>
                  <a:pt x="198" y="447"/>
                </a:lnTo>
                <a:lnTo>
                  <a:pt x="205" y="344"/>
                </a:lnTo>
                <a:cubicBezTo>
                  <a:pt x="205" y="343"/>
                  <a:pt x="203" y="341"/>
                  <a:pt x="200" y="341"/>
                </a:cubicBezTo>
                <a:lnTo>
                  <a:pt x="156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TextBox 33"/>
          <p:cNvSpPr txBox="1"/>
          <p:nvPr/>
        </p:nvSpPr>
        <p:spPr>
          <a:xfrm>
            <a:off x="709850" y="1924492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Power_iot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1.0</a:t>
            </a:r>
            <a:endParaRPr lang="zh-CN" altLang="en-US" b="1" dirty="0">
              <a:solidFill>
                <a:prstClr val="black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58" name="PA_形状 4644"/>
          <p:cNvSpPr/>
          <p:nvPr>
            <p:custDataLst>
              <p:tags r:id="rId2"/>
            </p:custDataLst>
          </p:nvPr>
        </p:nvSpPr>
        <p:spPr>
          <a:xfrm>
            <a:off x="200297" y="2754545"/>
            <a:ext cx="11408229" cy="3978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59" extrusionOk="0">
                <a:moveTo>
                  <a:pt x="0" y="11881"/>
                </a:moveTo>
                <a:cubicBezTo>
                  <a:pt x="1060" y="7692"/>
                  <a:pt x="3310" y="5945"/>
                  <a:pt x="5254" y="7796"/>
                </a:cubicBezTo>
                <a:cubicBezTo>
                  <a:pt x="7606" y="10036"/>
                  <a:pt x="8550" y="16859"/>
                  <a:pt x="10976" y="18786"/>
                </a:cubicBezTo>
                <a:cubicBezTo>
                  <a:pt x="14518" y="21600"/>
                  <a:pt x="17361" y="13534"/>
                  <a:pt x="19648" y="5955"/>
                </a:cubicBezTo>
                <a:cubicBezTo>
                  <a:pt x="20264" y="3912"/>
                  <a:pt x="20915" y="1926"/>
                  <a:pt x="21600" y="0"/>
                </a:cubicBezTo>
              </a:path>
            </a:pathLst>
          </a:custGeom>
          <a:noFill/>
          <a:ln w="25400" cap="rnd" cmpd="sng" algn="ctr">
            <a:solidFill>
              <a:srgbClr val="007F7F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sz="16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3" name="PA_形状 4645"/>
          <p:cNvSpPr/>
          <p:nvPr>
            <p:custDataLst>
              <p:tags r:id="rId3"/>
            </p:custDataLst>
          </p:nvPr>
        </p:nvSpPr>
        <p:spPr>
          <a:xfrm rot="21314482">
            <a:off x="11504656" y="2161374"/>
            <a:ext cx="645370" cy="618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8" h="21258" extrusionOk="0">
                <a:moveTo>
                  <a:pt x="5765" y="18592"/>
                </a:moveTo>
                <a:cubicBezTo>
                  <a:pt x="5942" y="18678"/>
                  <a:pt x="6028" y="18769"/>
                  <a:pt x="6206" y="18856"/>
                </a:cubicBezTo>
                <a:cubicBezTo>
                  <a:pt x="6028" y="19033"/>
                  <a:pt x="5852" y="19300"/>
                  <a:pt x="5674" y="19477"/>
                </a:cubicBezTo>
                <a:cubicBezTo>
                  <a:pt x="3638" y="21514"/>
                  <a:pt x="12" y="21246"/>
                  <a:pt x="12" y="21246"/>
                </a:cubicBezTo>
                <a:cubicBezTo>
                  <a:pt x="12" y="21246"/>
                  <a:pt x="-256" y="17619"/>
                  <a:pt x="1780" y="15583"/>
                </a:cubicBezTo>
                <a:cubicBezTo>
                  <a:pt x="1957" y="15406"/>
                  <a:pt x="2225" y="15229"/>
                  <a:pt x="2402" y="15051"/>
                </a:cubicBezTo>
                <a:cubicBezTo>
                  <a:pt x="2489" y="15229"/>
                  <a:pt x="2575" y="15315"/>
                  <a:pt x="2666" y="15492"/>
                </a:cubicBezTo>
                <a:cubicBezTo>
                  <a:pt x="1338" y="17173"/>
                  <a:pt x="1516" y="19741"/>
                  <a:pt x="1516" y="19741"/>
                </a:cubicBezTo>
                <a:cubicBezTo>
                  <a:pt x="1516" y="19741"/>
                  <a:pt x="4084" y="19919"/>
                  <a:pt x="5765" y="18592"/>
                </a:cubicBezTo>
                <a:cubicBezTo>
                  <a:pt x="5765" y="18592"/>
                  <a:pt x="5765" y="18592"/>
                  <a:pt x="5765" y="18592"/>
                </a:cubicBezTo>
                <a:close/>
                <a:moveTo>
                  <a:pt x="15059" y="7966"/>
                </a:moveTo>
                <a:cubicBezTo>
                  <a:pt x="14086" y="7966"/>
                  <a:pt x="13291" y="7171"/>
                  <a:pt x="13291" y="6199"/>
                </a:cubicBezTo>
                <a:cubicBezTo>
                  <a:pt x="13291" y="5222"/>
                  <a:pt x="14086" y="4426"/>
                  <a:pt x="15059" y="4426"/>
                </a:cubicBezTo>
                <a:cubicBezTo>
                  <a:pt x="16036" y="4426"/>
                  <a:pt x="16831" y="5222"/>
                  <a:pt x="16831" y="6199"/>
                </a:cubicBezTo>
                <a:cubicBezTo>
                  <a:pt x="16831" y="7171"/>
                  <a:pt x="16036" y="7966"/>
                  <a:pt x="15059" y="7966"/>
                </a:cubicBezTo>
                <a:cubicBezTo>
                  <a:pt x="15059" y="7966"/>
                  <a:pt x="15059" y="7966"/>
                  <a:pt x="15059" y="7966"/>
                </a:cubicBezTo>
                <a:close/>
                <a:moveTo>
                  <a:pt x="21258" y="0"/>
                </a:moveTo>
                <a:cubicBezTo>
                  <a:pt x="21258" y="0"/>
                  <a:pt x="18067" y="-86"/>
                  <a:pt x="14882" y="1504"/>
                </a:cubicBezTo>
                <a:cubicBezTo>
                  <a:pt x="13909" y="1949"/>
                  <a:pt x="12845" y="2658"/>
                  <a:pt x="11960" y="3540"/>
                </a:cubicBezTo>
                <a:cubicBezTo>
                  <a:pt x="10529" y="4975"/>
                  <a:pt x="8307" y="7608"/>
                  <a:pt x="6556" y="9739"/>
                </a:cubicBezTo>
                <a:lnTo>
                  <a:pt x="2666" y="9739"/>
                </a:lnTo>
                <a:lnTo>
                  <a:pt x="894" y="12393"/>
                </a:lnTo>
                <a:lnTo>
                  <a:pt x="3897" y="13204"/>
                </a:lnTo>
                <a:cubicBezTo>
                  <a:pt x="3906" y="13314"/>
                  <a:pt x="3937" y="13465"/>
                  <a:pt x="4019" y="13671"/>
                </a:cubicBezTo>
                <a:lnTo>
                  <a:pt x="3552" y="14697"/>
                </a:lnTo>
                <a:cubicBezTo>
                  <a:pt x="3552" y="14697"/>
                  <a:pt x="3375" y="15051"/>
                  <a:pt x="4702" y="16466"/>
                </a:cubicBezTo>
                <a:cubicBezTo>
                  <a:pt x="6119" y="17883"/>
                  <a:pt x="6561" y="17705"/>
                  <a:pt x="6561" y="17705"/>
                </a:cubicBezTo>
                <a:lnTo>
                  <a:pt x="7663" y="17204"/>
                </a:lnTo>
                <a:cubicBezTo>
                  <a:pt x="7827" y="17256"/>
                  <a:pt x="7948" y="17274"/>
                  <a:pt x="8030" y="17274"/>
                </a:cubicBezTo>
                <a:lnTo>
                  <a:pt x="8864" y="20360"/>
                </a:lnTo>
                <a:lnTo>
                  <a:pt x="11519" y="18592"/>
                </a:lnTo>
                <a:lnTo>
                  <a:pt x="11519" y="14580"/>
                </a:lnTo>
                <a:cubicBezTo>
                  <a:pt x="13663" y="12847"/>
                  <a:pt x="16295" y="10668"/>
                  <a:pt x="17717" y="9294"/>
                </a:cubicBezTo>
                <a:cubicBezTo>
                  <a:pt x="18603" y="8412"/>
                  <a:pt x="19308" y="7349"/>
                  <a:pt x="19840" y="6376"/>
                </a:cubicBezTo>
                <a:cubicBezTo>
                  <a:pt x="21344" y="3186"/>
                  <a:pt x="21258" y="0"/>
                  <a:pt x="21258" y="0"/>
                </a:cubicBezTo>
                <a:cubicBezTo>
                  <a:pt x="21258" y="0"/>
                  <a:pt x="21258" y="0"/>
                  <a:pt x="21258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0099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PA_形状 4649"/>
          <p:cNvSpPr/>
          <p:nvPr>
            <p:custDataLst>
              <p:tags r:id="rId4"/>
            </p:custDataLst>
          </p:nvPr>
        </p:nvSpPr>
        <p:spPr>
          <a:xfrm>
            <a:off x="333118" y="4528115"/>
            <a:ext cx="2371515" cy="2274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2540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PA_形状 4664"/>
          <p:cNvSpPr/>
          <p:nvPr>
            <p:custDataLst>
              <p:tags r:id="rId5"/>
            </p:custDataLst>
          </p:nvPr>
        </p:nvSpPr>
        <p:spPr>
          <a:xfrm rot="10594">
            <a:off x="673100" y="5169535"/>
            <a:ext cx="1739265" cy="96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b">
            <a:noAutofit/>
          </a:bodyPr>
          <a:lstStyle>
            <a:lvl1pPr algn="l">
              <a:lnSpc>
                <a:spcPts val="15600"/>
              </a:lnSpc>
              <a:spcBef>
                <a:spcPts val="600"/>
              </a:spcBef>
              <a:defRPr sz="10000" spc="0">
                <a:solidFill>
                  <a:srgbClr val="F5D328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 defTabSz="412750" eaLnBrk="1" fontAlgn="auto" hangingPunct="1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en-US" altLang="zh-CN" sz="2800" kern="0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Power_iot </a:t>
            </a:r>
          </a:p>
          <a:p>
            <a:pPr algn="ctr" defTabSz="412750" eaLnBrk="1" fontAlgn="auto" hangingPunct="1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en-US" altLang="zh-CN" sz="2800" kern="0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2.0</a:t>
            </a:r>
            <a:endParaRPr sz="2800" kern="0" dirty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</p:txBody>
      </p:sp>
      <p:grpSp>
        <p:nvGrpSpPr>
          <p:cNvPr id="72" name="PA_组合 148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4392686" y="5338524"/>
            <a:ext cx="993598" cy="2961914"/>
            <a:chOff x="597712" y="2415605"/>
            <a:chExt cx="1076110" cy="3131998"/>
          </a:xfrm>
        </p:grpSpPr>
        <p:sp>
          <p:nvSpPr>
            <p:cNvPr id="7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151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6904328" y="5911677"/>
            <a:ext cx="993598" cy="2753385"/>
            <a:chOff x="597712" y="2415605"/>
            <a:chExt cx="1076110" cy="3131998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8" name="PA_组合 154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8677793" y="4950822"/>
            <a:ext cx="1074541" cy="2878978"/>
            <a:chOff x="597712" y="2516464"/>
            <a:chExt cx="1163773" cy="3031139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789493" y="2516464"/>
              <a:ext cx="971992" cy="97199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1" name="PA_组合 157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10247022" y="3369986"/>
            <a:ext cx="993598" cy="2784729"/>
            <a:chOff x="597712" y="2591278"/>
            <a:chExt cx="1076110" cy="2956325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648010" y="2591278"/>
              <a:ext cx="971992" cy="971999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5" name="PA_任意多边形 38"/>
          <p:cNvSpPr/>
          <p:nvPr>
            <p:custDataLst>
              <p:tags r:id="rId10"/>
            </p:custDataLst>
          </p:nvPr>
        </p:nvSpPr>
        <p:spPr bwMode="auto">
          <a:xfrm>
            <a:off x="4728454" y="5638166"/>
            <a:ext cx="323494" cy="301186"/>
          </a:xfrm>
          <a:custGeom>
            <a:avLst/>
            <a:gdLst>
              <a:gd name="connsiteX0" fmla="*/ 261540 w 464338"/>
              <a:gd name="connsiteY0" fmla="*/ 246856 h 450850"/>
              <a:gd name="connsiteX1" fmla="*/ 290512 w 464338"/>
              <a:gd name="connsiteY1" fmla="*/ 276225 h 450850"/>
              <a:gd name="connsiteX2" fmla="*/ 261540 w 464338"/>
              <a:gd name="connsiteY2" fmla="*/ 305592 h 450850"/>
              <a:gd name="connsiteX3" fmla="*/ 232568 w 464338"/>
              <a:gd name="connsiteY3" fmla="*/ 276225 h 450850"/>
              <a:gd name="connsiteX4" fmla="*/ 261540 w 464338"/>
              <a:gd name="connsiteY4" fmla="*/ 246856 h 450850"/>
              <a:gd name="connsiteX5" fmla="*/ 419120 w 464338"/>
              <a:gd name="connsiteY5" fmla="*/ 213403 h 450850"/>
              <a:gd name="connsiteX6" fmla="*/ 418654 w 464338"/>
              <a:gd name="connsiteY6" fmla="*/ 214300 h 450850"/>
              <a:gd name="connsiteX7" fmla="*/ 415019 w 464338"/>
              <a:gd name="connsiteY7" fmla="*/ 221000 h 450850"/>
              <a:gd name="connsiteX8" fmla="*/ 391786 w 464338"/>
              <a:gd name="connsiteY8" fmla="*/ 232689 h 450850"/>
              <a:gd name="connsiteX9" fmla="*/ 261191 w 464338"/>
              <a:gd name="connsiteY9" fmla="*/ 232689 h 450850"/>
              <a:gd name="connsiteX10" fmla="*/ 217652 w 464338"/>
              <a:gd name="connsiteY10" fmla="*/ 276313 h 450850"/>
              <a:gd name="connsiteX11" fmla="*/ 261191 w 464338"/>
              <a:gd name="connsiteY11" fmla="*/ 319958 h 450850"/>
              <a:gd name="connsiteX12" fmla="*/ 410319 w 464338"/>
              <a:gd name="connsiteY12" fmla="*/ 319958 h 450850"/>
              <a:gd name="connsiteX13" fmla="*/ 435303 w 464338"/>
              <a:gd name="connsiteY13" fmla="*/ 261765 h 450850"/>
              <a:gd name="connsiteX14" fmla="*/ 419120 w 464338"/>
              <a:gd name="connsiteY14" fmla="*/ 213403 h 450850"/>
              <a:gd name="connsiteX15" fmla="*/ 29019 w 464338"/>
              <a:gd name="connsiteY15" fmla="*/ 141642 h 450850"/>
              <a:gd name="connsiteX16" fmla="*/ 29019 w 464338"/>
              <a:gd name="connsiteY16" fmla="*/ 370845 h 450850"/>
              <a:gd name="connsiteX17" fmla="*/ 79807 w 464338"/>
              <a:gd name="connsiteY17" fmla="*/ 421754 h 450850"/>
              <a:gd name="connsiteX18" fmla="*/ 340998 w 464338"/>
              <a:gd name="connsiteY18" fmla="*/ 421754 h 450850"/>
              <a:gd name="connsiteX19" fmla="*/ 391786 w 464338"/>
              <a:gd name="connsiteY19" fmla="*/ 370845 h 450850"/>
              <a:gd name="connsiteX20" fmla="*/ 391786 w 464338"/>
              <a:gd name="connsiteY20" fmla="*/ 349033 h 450850"/>
              <a:gd name="connsiteX21" fmla="*/ 261191 w 464338"/>
              <a:gd name="connsiteY21" fmla="*/ 349033 h 450850"/>
              <a:gd name="connsiteX22" fmla="*/ 188633 w 464338"/>
              <a:gd name="connsiteY22" fmla="*/ 276313 h 450850"/>
              <a:gd name="connsiteX23" fmla="*/ 261191 w 464338"/>
              <a:gd name="connsiteY23" fmla="*/ 203592 h 450850"/>
              <a:gd name="connsiteX24" fmla="*/ 391786 w 464338"/>
              <a:gd name="connsiteY24" fmla="*/ 203592 h 450850"/>
              <a:gd name="connsiteX25" fmla="*/ 391786 w 464338"/>
              <a:gd name="connsiteY25" fmla="*/ 174517 h 450850"/>
              <a:gd name="connsiteX26" fmla="*/ 377266 w 464338"/>
              <a:gd name="connsiteY26" fmla="*/ 159969 h 450850"/>
              <a:gd name="connsiteX27" fmla="*/ 319228 w 464338"/>
              <a:gd name="connsiteY27" fmla="*/ 159969 h 450850"/>
              <a:gd name="connsiteX28" fmla="*/ 79807 w 464338"/>
              <a:gd name="connsiteY28" fmla="*/ 159969 h 450850"/>
              <a:gd name="connsiteX29" fmla="*/ 29019 w 464338"/>
              <a:gd name="connsiteY29" fmla="*/ 141642 h 450850"/>
              <a:gd name="connsiteX30" fmla="*/ 58016 w 464338"/>
              <a:gd name="connsiteY30" fmla="*/ 116345 h 450850"/>
              <a:gd name="connsiteX31" fmla="*/ 58016 w 464338"/>
              <a:gd name="connsiteY31" fmla="*/ 125800 h 450850"/>
              <a:gd name="connsiteX32" fmla="*/ 79807 w 464338"/>
              <a:gd name="connsiteY32" fmla="*/ 130872 h 450850"/>
              <a:gd name="connsiteX33" fmla="*/ 319228 w 464338"/>
              <a:gd name="connsiteY33" fmla="*/ 130872 h 450850"/>
              <a:gd name="connsiteX34" fmla="*/ 362745 w 464338"/>
              <a:gd name="connsiteY34" fmla="*/ 130872 h 450850"/>
              <a:gd name="connsiteX35" fmla="*/ 362745 w 464338"/>
              <a:gd name="connsiteY35" fmla="*/ 116345 h 450850"/>
              <a:gd name="connsiteX36" fmla="*/ 58016 w 464338"/>
              <a:gd name="connsiteY36" fmla="*/ 116345 h 450850"/>
              <a:gd name="connsiteX37" fmla="*/ 58016 w 464338"/>
              <a:gd name="connsiteY37" fmla="*/ 87248 h 450850"/>
              <a:gd name="connsiteX38" fmla="*/ 58016 w 464338"/>
              <a:gd name="connsiteY38" fmla="*/ 101796 h 450850"/>
              <a:gd name="connsiteX39" fmla="*/ 362745 w 464338"/>
              <a:gd name="connsiteY39" fmla="*/ 101796 h 450850"/>
              <a:gd name="connsiteX40" fmla="*/ 362745 w 464338"/>
              <a:gd name="connsiteY40" fmla="*/ 87248 h 450850"/>
              <a:gd name="connsiteX41" fmla="*/ 58016 w 464338"/>
              <a:gd name="connsiteY41" fmla="*/ 58172 h 450850"/>
              <a:gd name="connsiteX42" fmla="*/ 58016 w 464338"/>
              <a:gd name="connsiteY42" fmla="*/ 72700 h 450850"/>
              <a:gd name="connsiteX43" fmla="*/ 362745 w 464338"/>
              <a:gd name="connsiteY43" fmla="*/ 72700 h 450850"/>
              <a:gd name="connsiteX44" fmla="*/ 362745 w 464338"/>
              <a:gd name="connsiteY44" fmla="*/ 58172 h 450850"/>
              <a:gd name="connsiteX45" fmla="*/ 79807 w 464338"/>
              <a:gd name="connsiteY45" fmla="*/ 29076 h 450850"/>
              <a:gd name="connsiteX46" fmla="*/ 29019 w 464338"/>
              <a:gd name="connsiteY46" fmla="*/ 79984 h 450850"/>
              <a:gd name="connsiteX47" fmla="*/ 43517 w 464338"/>
              <a:gd name="connsiteY47" fmla="*/ 115510 h 450850"/>
              <a:gd name="connsiteX48" fmla="*/ 43517 w 464338"/>
              <a:gd name="connsiteY48" fmla="*/ 87248 h 450850"/>
              <a:gd name="connsiteX49" fmla="*/ 43517 w 464338"/>
              <a:gd name="connsiteY49" fmla="*/ 58172 h 450850"/>
              <a:gd name="connsiteX50" fmla="*/ 58016 w 464338"/>
              <a:gd name="connsiteY50" fmla="*/ 43624 h 450850"/>
              <a:gd name="connsiteX51" fmla="*/ 362745 w 464338"/>
              <a:gd name="connsiteY51" fmla="*/ 43624 h 450850"/>
              <a:gd name="connsiteX52" fmla="*/ 377266 w 464338"/>
              <a:gd name="connsiteY52" fmla="*/ 58172 h 450850"/>
              <a:gd name="connsiteX53" fmla="*/ 377266 w 464338"/>
              <a:gd name="connsiteY53" fmla="*/ 87248 h 450850"/>
              <a:gd name="connsiteX54" fmla="*/ 377266 w 464338"/>
              <a:gd name="connsiteY54" fmla="*/ 116345 h 450850"/>
              <a:gd name="connsiteX55" fmla="*/ 377266 w 464338"/>
              <a:gd name="connsiteY55" fmla="*/ 130872 h 450850"/>
              <a:gd name="connsiteX56" fmla="*/ 391786 w 464338"/>
              <a:gd name="connsiteY56" fmla="*/ 133544 h 450850"/>
              <a:gd name="connsiteX57" fmla="*/ 391786 w 464338"/>
              <a:gd name="connsiteY57" fmla="*/ 87248 h 450850"/>
              <a:gd name="connsiteX58" fmla="*/ 391786 w 464338"/>
              <a:gd name="connsiteY58" fmla="*/ 79984 h 450850"/>
              <a:gd name="connsiteX59" fmla="*/ 391786 w 464338"/>
              <a:gd name="connsiteY59" fmla="*/ 43624 h 450850"/>
              <a:gd name="connsiteX60" fmla="*/ 377266 w 464338"/>
              <a:gd name="connsiteY60" fmla="*/ 29076 h 450850"/>
              <a:gd name="connsiteX61" fmla="*/ 319228 w 464338"/>
              <a:gd name="connsiteY61" fmla="*/ 29076 h 450850"/>
              <a:gd name="connsiteX62" fmla="*/ 79807 w 464338"/>
              <a:gd name="connsiteY62" fmla="*/ 0 h 450850"/>
              <a:gd name="connsiteX63" fmla="*/ 319228 w 464338"/>
              <a:gd name="connsiteY63" fmla="*/ 0 h 450850"/>
              <a:gd name="connsiteX64" fmla="*/ 377266 w 464338"/>
              <a:gd name="connsiteY64" fmla="*/ 0 h 450850"/>
              <a:gd name="connsiteX65" fmla="*/ 420805 w 464338"/>
              <a:gd name="connsiteY65" fmla="*/ 43624 h 450850"/>
              <a:gd name="connsiteX66" fmla="*/ 420805 w 464338"/>
              <a:gd name="connsiteY66" fmla="*/ 79984 h 450850"/>
              <a:gd name="connsiteX67" fmla="*/ 420805 w 464338"/>
              <a:gd name="connsiteY67" fmla="*/ 87248 h 450850"/>
              <a:gd name="connsiteX68" fmla="*/ 420805 w 464338"/>
              <a:gd name="connsiteY68" fmla="*/ 174517 h 450850"/>
              <a:gd name="connsiteX69" fmla="*/ 420827 w 464338"/>
              <a:gd name="connsiteY69" fmla="*/ 174517 h 450850"/>
              <a:gd name="connsiteX70" fmla="*/ 420827 w 464338"/>
              <a:gd name="connsiteY70" fmla="*/ 349033 h 450850"/>
              <a:gd name="connsiteX71" fmla="*/ 420805 w 464338"/>
              <a:gd name="connsiteY71" fmla="*/ 349033 h 450850"/>
              <a:gd name="connsiteX72" fmla="*/ 420805 w 464338"/>
              <a:gd name="connsiteY72" fmla="*/ 370845 h 450850"/>
              <a:gd name="connsiteX73" fmla="*/ 340998 w 464338"/>
              <a:gd name="connsiteY73" fmla="*/ 450850 h 450850"/>
              <a:gd name="connsiteX74" fmla="*/ 79807 w 464338"/>
              <a:gd name="connsiteY74" fmla="*/ 450850 h 450850"/>
              <a:gd name="connsiteX75" fmla="*/ 0 w 464338"/>
              <a:gd name="connsiteY75" fmla="*/ 370845 h 450850"/>
              <a:gd name="connsiteX76" fmla="*/ 0 w 464338"/>
              <a:gd name="connsiteY76" fmla="*/ 79984 h 450850"/>
              <a:gd name="connsiteX77" fmla="*/ 79807 w 464338"/>
              <a:gd name="connsiteY77" fmla="*/ 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64338" h="450850">
                <a:moveTo>
                  <a:pt x="261540" y="246856"/>
                </a:moveTo>
                <a:cubicBezTo>
                  <a:pt x="277531" y="246856"/>
                  <a:pt x="290512" y="260021"/>
                  <a:pt x="290512" y="276225"/>
                </a:cubicBezTo>
                <a:cubicBezTo>
                  <a:pt x="290512" y="292427"/>
                  <a:pt x="277531" y="305592"/>
                  <a:pt x="261540" y="305592"/>
                </a:cubicBezTo>
                <a:cubicBezTo>
                  <a:pt x="245546" y="305592"/>
                  <a:pt x="232568" y="292427"/>
                  <a:pt x="232568" y="276225"/>
                </a:cubicBezTo>
                <a:cubicBezTo>
                  <a:pt x="232568" y="260021"/>
                  <a:pt x="245546" y="246856"/>
                  <a:pt x="261540" y="246856"/>
                </a:cubicBezTo>
                <a:close/>
                <a:moveTo>
                  <a:pt x="419120" y="213403"/>
                </a:moveTo>
                <a:cubicBezTo>
                  <a:pt x="419009" y="213716"/>
                  <a:pt x="418765" y="213966"/>
                  <a:pt x="418654" y="214300"/>
                </a:cubicBezTo>
                <a:cubicBezTo>
                  <a:pt x="417701" y="216680"/>
                  <a:pt x="416526" y="218976"/>
                  <a:pt x="415019" y="221000"/>
                </a:cubicBezTo>
                <a:cubicBezTo>
                  <a:pt x="409610" y="228222"/>
                  <a:pt x="400742" y="232564"/>
                  <a:pt x="391786" y="232689"/>
                </a:cubicBezTo>
                <a:lnTo>
                  <a:pt x="261191" y="232689"/>
                </a:lnTo>
                <a:cubicBezTo>
                  <a:pt x="237182" y="232689"/>
                  <a:pt x="217652" y="252268"/>
                  <a:pt x="217652" y="276313"/>
                </a:cubicBezTo>
                <a:cubicBezTo>
                  <a:pt x="217652" y="300379"/>
                  <a:pt x="237182" y="319958"/>
                  <a:pt x="261191" y="319958"/>
                </a:cubicBezTo>
                <a:lnTo>
                  <a:pt x="410319" y="319958"/>
                </a:lnTo>
                <a:cubicBezTo>
                  <a:pt x="426303" y="304888"/>
                  <a:pt x="435303" y="284140"/>
                  <a:pt x="435303" y="261765"/>
                </a:cubicBezTo>
                <a:cubicBezTo>
                  <a:pt x="435303" y="243918"/>
                  <a:pt x="429561" y="227095"/>
                  <a:pt x="419120" y="213403"/>
                </a:cubicBezTo>
                <a:close/>
                <a:moveTo>
                  <a:pt x="29019" y="141642"/>
                </a:moveTo>
                <a:lnTo>
                  <a:pt x="29019" y="370845"/>
                </a:lnTo>
                <a:cubicBezTo>
                  <a:pt x="29019" y="398961"/>
                  <a:pt x="51742" y="421754"/>
                  <a:pt x="79807" y="421754"/>
                </a:cubicBezTo>
                <a:lnTo>
                  <a:pt x="340998" y="421754"/>
                </a:lnTo>
                <a:cubicBezTo>
                  <a:pt x="369041" y="421754"/>
                  <a:pt x="391786" y="398961"/>
                  <a:pt x="391786" y="370845"/>
                </a:cubicBezTo>
                <a:cubicBezTo>
                  <a:pt x="391786" y="370845"/>
                  <a:pt x="391786" y="349033"/>
                  <a:pt x="391786" y="349033"/>
                </a:cubicBezTo>
                <a:lnTo>
                  <a:pt x="261191" y="349033"/>
                </a:lnTo>
                <a:cubicBezTo>
                  <a:pt x="221110" y="349033"/>
                  <a:pt x="188633" y="316493"/>
                  <a:pt x="188633" y="276313"/>
                </a:cubicBezTo>
                <a:cubicBezTo>
                  <a:pt x="188633" y="236154"/>
                  <a:pt x="221110" y="203592"/>
                  <a:pt x="261191" y="203592"/>
                </a:cubicBezTo>
                <a:lnTo>
                  <a:pt x="391786" y="203592"/>
                </a:lnTo>
                <a:lnTo>
                  <a:pt x="391786" y="174517"/>
                </a:lnTo>
                <a:cubicBezTo>
                  <a:pt x="391786" y="166481"/>
                  <a:pt x="385269" y="159969"/>
                  <a:pt x="377266" y="159969"/>
                </a:cubicBezTo>
                <a:lnTo>
                  <a:pt x="319228" y="159969"/>
                </a:lnTo>
                <a:lnTo>
                  <a:pt x="79807" y="159969"/>
                </a:lnTo>
                <a:cubicBezTo>
                  <a:pt x="60521" y="159969"/>
                  <a:pt x="42808" y="153081"/>
                  <a:pt x="29019" y="141642"/>
                </a:cubicBezTo>
                <a:close/>
                <a:moveTo>
                  <a:pt x="58016" y="116345"/>
                </a:moveTo>
                <a:lnTo>
                  <a:pt x="58016" y="125800"/>
                </a:lnTo>
                <a:cubicBezTo>
                  <a:pt x="64644" y="128973"/>
                  <a:pt x="71960" y="130872"/>
                  <a:pt x="79807" y="130872"/>
                </a:cubicBezTo>
                <a:lnTo>
                  <a:pt x="319228" y="130872"/>
                </a:lnTo>
                <a:lnTo>
                  <a:pt x="362745" y="130872"/>
                </a:lnTo>
                <a:lnTo>
                  <a:pt x="362745" y="116345"/>
                </a:lnTo>
                <a:cubicBezTo>
                  <a:pt x="362745" y="116345"/>
                  <a:pt x="58016" y="116345"/>
                  <a:pt x="58016" y="116345"/>
                </a:cubicBezTo>
                <a:close/>
                <a:moveTo>
                  <a:pt x="58016" y="87248"/>
                </a:moveTo>
                <a:lnTo>
                  <a:pt x="58016" y="101796"/>
                </a:lnTo>
                <a:lnTo>
                  <a:pt x="362745" y="101796"/>
                </a:lnTo>
                <a:cubicBezTo>
                  <a:pt x="362745" y="101796"/>
                  <a:pt x="362745" y="87248"/>
                  <a:pt x="362745" y="87248"/>
                </a:cubicBezTo>
                <a:close/>
                <a:moveTo>
                  <a:pt x="58016" y="58172"/>
                </a:moveTo>
                <a:lnTo>
                  <a:pt x="58016" y="72700"/>
                </a:lnTo>
                <a:lnTo>
                  <a:pt x="362745" y="72700"/>
                </a:lnTo>
                <a:cubicBezTo>
                  <a:pt x="362745" y="72700"/>
                  <a:pt x="362745" y="58172"/>
                  <a:pt x="362745" y="58172"/>
                </a:cubicBezTo>
                <a:close/>
                <a:moveTo>
                  <a:pt x="79807" y="29076"/>
                </a:moveTo>
                <a:cubicBezTo>
                  <a:pt x="51742" y="29076"/>
                  <a:pt x="29019" y="51869"/>
                  <a:pt x="29019" y="79984"/>
                </a:cubicBezTo>
                <a:cubicBezTo>
                  <a:pt x="29019" y="93823"/>
                  <a:pt x="34561" y="106326"/>
                  <a:pt x="43517" y="115510"/>
                </a:cubicBezTo>
                <a:lnTo>
                  <a:pt x="43517" y="87248"/>
                </a:lnTo>
                <a:lnTo>
                  <a:pt x="43517" y="58172"/>
                </a:lnTo>
                <a:cubicBezTo>
                  <a:pt x="43517" y="50116"/>
                  <a:pt x="50013" y="43624"/>
                  <a:pt x="58016" y="43624"/>
                </a:cubicBezTo>
                <a:lnTo>
                  <a:pt x="362745" y="43624"/>
                </a:lnTo>
                <a:cubicBezTo>
                  <a:pt x="370748" y="43624"/>
                  <a:pt x="377266" y="50116"/>
                  <a:pt x="377266" y="58172"/>
                </a:cubicBezTo>
                <a:lnTo>
                  <a:pt x="377266" y="87248"/>
                </a:lnTo>
                <a:lnTo>
                  <a:pt x="377266" y="116345"/>
                </a:lnTo>
                <a:lnTo>
                  <a:pt x="377266" y="130872"/>
                </a:lnTo>
                <a:cubicBezTo>
                  <a:pt x="382387" y="130872"/>
                  <a:pt x="387197" y="131936"/>
                  <a:pt x="391786" y="133544"/>
                </a:cubicBezTo>
                <a:lnTo>
                  <a:pt x="391786" y="87248"/>
                </a:lnTo>
                <a:lnTo>
                  <a:pt x="391786" y="79984"/>
                </a:lnTo>
                <a:lnTo>
                  <a:pt x="391786" y="43624"/>
                </a:lnTo>
                <a:cubicBezTo>
                  <a:pt x="391786" y="35588"/>
                  <a:pt x="385269" y="29076"/>
                  <a:pt x="377266" y="29076"/>
                </a:cubicBezTo>
                <a:lnTo>
                  <a:pt x="319228" y="29076"/>
                </a:lnTo>
                <a:close/>
                <a:moveTo>
                  <a:pt x="79807" y="0"/>
                </a:moveTo>
                <a:lnTo>
                  <a:pt x="319228" y="0"/>
                </a:lnTo>
                <a:lnTo>
                  <a:pt x="377266" y="0"/>
                </a:lnTo>
                <a:cubicBezTo>
                  <a:pt x="401296" y="0"/>
                  <a:pt x="420805" y="19516"/>
                  <a:pt x="420805" y="43624"/>
                </a:cubicBezTo>
                <a:lnTo>
                  <a:pt x="420805" y="79984"/>
                </a:lnTo>
                <a:lnTo>
                  <a:pt x="420805" y="87248"/>
                </a:lnTo>
                <a:lnTo>
                  <a:pt x="420805" y="174517"/>
                </a:lnTo>
                <a:lnTo>
                  <a:pt x="420827" y="174517"/>
                </a:lnTo>
                <a:cubicBezTo>
                  <a:pt x="478842" y="218162"/>
                  <a:pt x="478842" y="305388"/>
                  <a:pt x="420827" y="349033"/>
                </a:cubicBezTo>
                <a:lnTo>
                  <a:pt x="420805" y="349033"/>
                </a:lnTo>
                <a:lnTo>
                  <a:pt x="420805" y="370845"/>
                </a:lnTo>
                <a:cubicBezTo>
                  <a:pt x="420805" y="414949"/>
                  <a:pt x="384980" y="450850"/>
                  <a:pt x="340998" y="450850"/>
                </a:cubicBezTo>
                <a:lnTo>
                  <a:pt x="79807" y="450850"/>
                </a:lnTo>
                <a:cubicBezTo>
                  <a:pt x="35780" y="450850"/>
                  <a:pt x="0" y="414949"/>
                  <a:pt x="0" y="370845"/>
                </a:cubicBezTo>
                <a:lnTo>
                  <a:pt x="0" y="79984"/>
                </a:lnTo>
                <a:cubicBezTo>
                  <a:pt x="0" y="35880"/>
                  <a:pt x="35780" y="0"/>
                  <a:pt x="79807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6" name="PA_任意多边形 40"/>
          <p:cNvSpPr/>
          <p:nvPr>
            <p:custDataLst>
              <p:tags r:id="rId11"/>
            </p:custDataLst>
          </p:nvPr>
        </p:nvSpPr>
        <p:spPr bwMode="auto">
          <a:xfrm>
            <a:off x="7236670" y="6210804"/>
            <a:ext cx="323484" cy="252402"/>
          </a:xfrm>
          <a:custGeom>
            <a:avLst/>
            <a:gdLst>
              <a:gd name="connsiteX0" fmla="*/ 348258 w 464323"/>
              <a:gd name="connsiteY0" fmla="*/ 290628 h 377825"/>
              <a:gd name="connsiteX1" fmla="*/ 319237 w 464323"/>
              <a:gd name="connsiteY1" fmla="*/ 319682 h 377825"/>
              <a:gd name="connsiteX2" fmla="*/ 348258 w 464323"/>
              <a:gd name="connsiteY2" fmla="*/ 348754 h 377825"/>
              <a:gd name="connsiteX3" fmla="*/ 377279 w 464323"/>
              <a:gd name="connsiteY3" fmla="*/ 319682 h 377825"/>
              <a:gd name="connsiteX4" fmla="*/ 348258 w 464323"/>
              <a:gd name="connsiteY4" fmla="*/ 290628 h 377825"/>
              <a:gd name="connsiteX5" fmla="*/ 159618 w 464323"/>
              <a:gd name="connsiteY5" fmla="*/ 290628 h 377825"/>
              <a:gd name="connsiteX6" fmla="*/ 130597 w 464323"/>
              <a:gd name="connsiteY6" fmla="*/ 319682 h 377825"/>
              <a:gd name="connsiteX7" fmla="*/ 159618 w 464323"/>
              <a:gd name="connsiteY7" fmla="*/ 348754 h 377825"/>
              <a:gd name="connsiteX8" fmla="*/ 188640 w 464323"/>
              <a:gd name="connsiteY8" fmla="*/ 319682 h 377825"/>
              <a:gd name="connsiteX9" fmla="*/ 159618 w 464323"/>
              <a:gd name="connsiteY9" fmla="*/ 290628 h 377825"/>
              <a:gd name="connsiteX10" fmla="*/ 333640 w 464323"/>
              <a:gd name="connsiteY10" fmla="*/ 130472 h 377825"/>
              <a:gd name="connsiteX11" fmla="*/ 333640 w 464323"/>
              <a:gd name="connsiteY11" fmla="*/ 217983 h 377825"/>
              <a:gd name="connsiteX12" fmla="*/ 391845 w 464323"/>
              <a:gd name="connsiteY12" fmla="*/ 217983 h 377825"/>
              <a:gd name="connsiteX13" fmla="*/ 391845 w 464323"/>
              <a:gd name="connsiteY13" fmla="*/ 196105 h 377825"/>
              <a:gd name="connsiteX14" fmla="*/ 348192 w 464323"/>
              <a:gd name="connsiteY14" fmla="*/ 130472 h 377825"/>
              <a:gd name="connsiteX15" fmla="*/ 333640 w 464323"/>
              <a:gd name="connsiteY15" fmla="*/ 115887 h 377825"/>
              <a:gd name="connsiteX16" fmla="*/ 348192 w 464323"/>
              <a:gd name="connsiteY16" fmla="*/ 115887 h 377825"/>
              <a:gd name="connsiteX17" fmla="*/ 360299 w 464323"/>
              <a:gd name="connsiteY17" fmla="*/ 122380 h 377825"/>
              <a:gd name="connsiteX18" fmla="*/ 403955 w 464323"/>
              <a:gd name="connsiteY18" fmla="*/ 188013 h 377825"/>
              <a:gd name="connsiteX19" fmla="*/ 406401 w 464323"/>
              <a:gd name="connsiteY19" fmla="*/ 196105 h 377825"/>
              <a:gd name="connsiteX20" fmla="*/ 406401 w 464323"/>
              <a:gd name="connsiteY20" fmla="*/ 217983 h 377825"/>
              <a:gd name="connsiteX21" fmla="*/ 391845 w 464323"/>
              <a:gd name="connsiteY21" fmla="*/ 232563 h 377825"/>
              <a:gd name="connsiteX22" fmla="*/ 333640 w 464323"/>
              <a:gd name="connsiteY22" fmla="*/ 232563 h 377825"/>
              <a:gd name="connsiteX23" fmla="*/ 319088 w 464323"/>
              <a:gd name="connsiteY23" fmla="*/ 217983 h 377825"/>
              <a:gd name="connsiteX24" fmla="*/ 319088 w 464323"/>
              <a:gd name="connsiteY24" fmla="*/ 130472 h 377825"/>
              <a:gd name="connsiteX25" fmla="*/ 333640 w 464323"/>
              <a:gd name="connsiteY25" fmla="*/ 115887 h 377825"/>
              <a:gd name="connsiteX26" fmla="*/ 304726 w 464323"/>
              <a:gd name="connsiteY26" fmla="*/ 101716 h 377825"/>
              <a:gd name="connsiteX27" fmla="*/ 304726 w 464323"/>
              <a:gd name="connsiteY27" fmla="*/ 203431 h 377825"/>
              <a:gd name="connsiteX28" fmla="*/ 261193 w 464323"/>
              <a:gd name="connsiteY28" fmla="*/ 247038 h 377825"/>
              <a:gd name="connsiteX29" fmla="*/ 72554 w 464323"/>
              <a:gd name="connsiteY29" fmla="*/ 247038 h 377825"/>
              <a:gd name="connsiteX30" fmla="*/ 72554 w 464323"/>
              <a:gd name="connsiteY30" fmla="*/ 290628 h 377825"/>
              <a:gd name="connsiteX31" fmla="*/ 87065 w 464323"/>
              <a:gd name="connsiteY31" fmla="*/ 305164 h 377825"/>
              <a:gd name="connsiteX32" fmla="*/ 103617 w 464323"/>
              <a:gd name="connsiteY32" fmla="*/ 305164 h 377825"/>
              <a:gd name="connsiteX33" fmla="*/ 159618 w 464323"/>
              <a:gd name="connsiteY33" fmla="*/ 261557 h 377825"/>
              <a:gd name="connsiteX34" fmla="*/ 215597 w 464323"/>
              <a:gd name="connsiteY34" fmla="*/ 305164 h 377825"/>
              <a:gd name="connsiteX35" fmla="*/ 292257 w 464323"/>
              <a:gd name="connsiteY35" fmla="*/ 305164 h 377825"/>
              <a:gd name="connsiteX36" fmla="*/ 348258 w 464323"/>
              <a:gd name="connsiteY36" fmla="*/ 261557 h 377825"/>
              <a:gd name="connsiteX37" fmla="*/ 404216 w 464323"/>
              <a:gd name="connsiteY37" fmla="*/ 305164 h 377825"/>
              <a:gd name="connsiteX38" fmla="*/ 420812 w 464323"/>
              <a:gd name="connsiteY38" fmla="*/ 305164 h 377825"/>
              <a:gd name="connsiteX39" fmla="*/ 435323 w 464323"/>
              <a:gd name="connsiteY39" fmla="*/ 290628 h 377825"/>
              <a:gd name="connsiteX40" fmla="*/ 435323 w 464323"/>
              <a:gd name="connsiteY40" fmla="*/ 203431 h 377825"/>
              <a:gd name="connsiteX41" fmla="*/ 432872 w 464323"/>
              <a:gd name="connsiteY41" fmla="*/ 195367 h 377825"/>
              <a:gd name="connsiteX42" fmla="*/ 374829 w 464323"/>
              <a:gd name="connsiteY42" fmla="*/ 108188 h 377825"/>
              <a:gd name="connsiteX43" fmla="*/ 362769 w 464323"/>
              <a:gd name="connsiteY43" fmla="*/ 101716 h 377825"/>
              <a:gd name="connsiteX44" fmla="*/ 43511 w 464323"/>
              <a:gd name="connsiteY44" fmla="*/ 29054 h 377825"/>
              <a:gd name="connsiteX45" fmla="*/ 29000 w 464323"/>
              <a:gd name="connsiteY45" fmla="*/ 43590 h 377825"/>
              <a:gd name="connsiteX46" fmla="*/ 29000 w 464323"/>
              <a:gd name="connsiteY46" fmla="*/ 203431 h 377825"/>
              <a:gd name="connsiteX47" fmla="*/ 43511 w 464323"/>
              <a:gd name="connsiteY47" fmla="*/ 217967 h 377825"/>
              <a:gd name="connsiteX48" fmla="*/ 261193 w 464323"/>
              <a:gd name="connsiteY48" fmla="*/ 217967 h 377825"/>
              <a:gd name="connsiteX49" fmla="*/ 275704 w 464323"/>
              <a:gd name="connsiteY49" fmla="*/ 203431 h 377825"/>
              <a:gd name="connsiteX50" fmla="*/ 275704 w 464323"/>
              <a:gd name="connsiteY50" fmla="*/ 101716 h 377825"/>
              <a:gd name="connsiteX51" fmla="*/ 275704 w 464323"/>
              <a:gd name="connsiteY51" fmla="*/ 72644 h 377825"/>
              <a:gd name="connsiteX52" fmla="*/ 275704 w 464323"/>
              <a:gd name="connsiteY52" fmla="*/ 43590 h 377825"/>
              <a:gd name="connsiteX53" fmla="*/ 261193 w 464323"/>
              <a:gd name="connsiteY53" fmla="*/ 29054 h 377825"/>
              <a:gd name="connsiteX54" fmla="*/ 43511 w 464323"/>
              <a:gd name="connsiteY54" fmla="*/ 0 h 377825"/>
              <a:gd name="connsiteX55" fmla="*/ 261193 w 464323"/>
              <a:gd name="connsiteY55" fmla="*/ 0 h 377825"/>
              <a:gd name="connsiteX56" fmla="*/ 304726 w 464323"/>
              <a:gd name="connsiteY56" fmla="*/ 43590 h 377825"/>
              <a:gd name="connsiteX57" fmla="*/ 304726 w 464323"/>
              <a:gd name="connsiteY57" fmla="*/ 72644 h 377825"/>
              <a:gd name="connsiteX58" fmla="*/ 362769 w 464323"/>
              <a:gd name="connsiteY58" fmla="*/ 72644 h 377825"/>
              <a:gd name="connsiteX59" fmla="*/ 398970 w 464323"/>
              <a:gd name="connsiteY59" fmla="*/ 92060 h 377825"/>
              <a:gd name="connsiteX60" fmla="*/ 457013 w 464323"/>
              <a:gd name="connsiteY60" fmla="*/ 179257 h 377825"/>
              <a:gd name="connsiteX61" fmla="*/ 464323 w 464323"/>
              <a:gd name="connsiteY61" fmla="*/ 203431 h 377825"/>
              <a:gd name="connsiteX62" fmla="*/ 464323 w 464323"/>
              <a:gd name="connsiteY62" fmla="*/ 290628 h 377825"/>
              <a:gd name="connsiteX63" fmla="*/ 420812 w 464323"/>
              <a:gd name="connsiteY63" fmla="*/ 334218 h 377825"/>
              <a:gd name="connsiteX64" fmla="*/ 404216 w 464323"/>
              <a:gd name="connsiteY64" fmla="*/ 334218 h 377825"/>
              <a:gd name="connsiteX65" fmla="*/ 348258 w 464323"/>
              <a:gd name="connsiteY65" fmla="*/ 377825 h 377825"/>
              <a:gd name="connsiteX66" fmla="*/ 292257 w 464323"/>
              <a:gd name="connsiteY66" fmla="*/ 334218 h 377825"/>
              <a:gd name="connsiteX67" fmla="*/ 215597 w 464323"/>
              <a:gd name="connsiteY67" fmla="*/ 334218 h 377825"/>
              <a:gd name="connsiteX68" fmla="*/ 159618 w 464323"/>
              <a:gd name="connsiteY68" fmla="*/ 377825 h 377825"/>
              <a:gd name="connsiteX69" fmla="*/ 103617 w 464323"/>
              <a:gd name="connsiteY69" fmla="*/ 334218 h 377825"/>
              <a:gd name="connsiteX70" fmla="*/ 87065 w 464323"/>
              <a:gd name="connsiteY70" fmla="*/ 334218 h 377825"/>
              <a:gd name="connsiteX71" fmla="*/ 43532 w 464323"/>
              <a:gd name="connsiteY71" fmla="*/ 290628 h 377825"/>
              <a:gd name="connsiteX72" fmla="*/ 43532 w 464323"/>
              <a:gd name="connsiteY72" fmla="*/ 247038 h 377825"/>
              <a:gd name="connsiteX73" fmla="*/ 43511 w 464323"/>
              <a:gd name="connsiteY73" fmla="*/ 247038 h 377825"/>
              <a:gd name="connsiteX74" fmla="*/ 0 w 464323"/>
              <a:gd name="connsiteY74" fmla="*/ 203431 h 377825"/>
              <a:gd name="connsiteX75" fmla="*/ 0 w 464323"/>
              <a:gd name="connsiteY75" fmla="*/ 43590 h 377825"/>
              <a:gd name="connsiteX76" fmla="*/ 43511 w 464323"/>
              <a:gd name="connsiteY76" fmla="*/ 0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64323" h="377825">
                <a:moveTo>
                  <a:pt x="348258" y="290628"/>
                </a:moveTo>
                <a:cubicBezTo>
                  <a:pt x="332221" y="290628"/>
                  <a:pt x="319237" y="303660"/>
                  <a:pt x="319237" y="319682"/>
                </a:cubicBezTo>
                <a:cubicBezTo>
                  <a:pt x="319237" y="335722"/>
                  <a:pt x="332221" y="348754"/>
                  <a:pt x="348258" y="348754"/>
                </a:cubicBezTo>
                <a:cubicBezTo>
                  <a:pt x="364274" y="348754"/>
                  <a:pt x="377279" y="335722"/>
                  <a:pt x="377279" y="319682"/>
                </a:cubicBezTo>
                <a:cubicBezTo>
                  <a:pt x="377279" y="303660"/>
                  <a:pt x="364274" y="290628"/>
                  <a:pt x="348258" y="290628"/>
                </a:cubicBezTo>
                <a:close/>
                <a:moveTo>
                  <a:pt x="159618" y="290628"/>
                </a:moveTo>
                <a:cubicBezTo>
                  <a:pt x="143581" y="290628"/>
                  <a:pt x="130597" y="303660"/>
                  <a:pt x="130597" y="319682"/>
                </a:cubicBezTo>
                <a:cubicBezTo>
                  <a:pt x="130597" y="335722"/>
                  <a:pt x="143581" y="348754"/>
                  <a:pt x="159618" y="348754"/>
                </a:cubicBezTo>
                <a:cubicBezTo>
                  <a:pt x="175634" y="348754"/>
                  <a:pt x="188640" y="335722"/>
                  <a:pt x="188640" y="319682"/>
                </a:cubicBezTo>
                <a:cubicBezTo>
                  <a:pt x="188640" y="303660"/>
                  <a:pt x="175634" y="290628"/>
                  <a:pt x="159618" y="290628"/>
                </a:cubicBezTo>
                <a:close/>
                <a:moveTo>
                  <a:pt x="333640" y="130472"/>
                </a:moveTo>
                <a:lnTo>
                  <a:pt x="333640" y="217983"/>
                </a:lnTo>
                <a:lnTo>
                  <a:pt x="391845" y="217983"/>
                </a:lnTo>
                <a:cubicBezTo>
                  <a:pt x="391845" y="217983"/>
                  <a:pt x="391845" y="196105"/>
                  <a:pt x="391845" y="196105"/>
                </a:cubicBezTo>
                <a:lnTo>
                  <a:pt x="348192" y="130472"/>
                </a:lnTo>
                <a:close/>
                <a:moveTo>
                  <a:pt x="333640" y="115887"/>
                </a:moveTo>
                <a:lnTo>
                  <a:pt x="348192" y="115887"/>
                </a:lnTo>
                <a:cubicBezTo>
                  <a:pt x="353051" y="115887"/>
                  <a:pt x="357599" y="118318"/>
                  <a:pt x="360299" y="122380"/>
                </a:cubicBezTo>
                <a:cubicBezTo>
                  <a:pt x="360299" y="122380"/>
                  <a:pt x="403955" y="188013"/>
                  <a:pt x="403955" y="188013"/>
                </a:cubicBezTo>
                <a:cubicBezTo>
                  <a:pt x="405548" y="190406"/>
                  <a:pt x="406401" y="193226"/>
                  <a:pt x="406401" y="196105"/>
                </a:cubicBezTo>
                <a:lnTo>
                  <a:pt x="406401" y="217983"/>
                </a:lnTo>
                <a:cubicBezTo>
                  <a:pt x="406401" y="226043"/>
                  <a:pt x="399889" y="232563"/>
                  <a:pt x="391845" y="232563"/>
                </a:cubicBezTo>
                <a:lnTo>
                  <a:pt x="333640" y="232563"/>
                </a:lnTo>
                <a:cubicBezTo>
                  <a:pt x="325596" y="232563"/>
                  <a:pt x="319088" y="226043"/>
                  <a:pt x="319088" y="217983"/>
                </a:cubicBezTo>
                <a:lnTo>
                  <a:pt x="319088" y="130472"/>
                </a:lnTo>
                <a:cubicBezTo>
                  <a:pt x="319088" y="122407"/>
                  <a:pt x="325596" y="115887"/>
                  <a:pt x="333640" y="115887"/>
                </a:cubicBezTo>
                <a:close/>
                <a:moveTo>
                  <a:pt x="304726" y="101716"/>
                </a:moveTo>
                <a:lnTo>
                  <a:pt x="304726" y="203431"/>
                </a:lnTo>
                <a:cubicBezTo>
                  <a:pt x="304726" y="227482"/>
                  <a:pt x="285185" y="247038"/>
                  <a:pt x="261193" y="247038"/>
                </a:cubicBezTo>
                <a:lnTo>
                  <a:pt x="72554" y="247038"/>
                </a:lnTo>
                <a:lnTo>
                  <a:pt x="72554" y="290628"/>
                </a:lnTo>
                <a:cubicBezTo>
                  <a:pt x="72554" y="298657"/>
                  <a:pt x="79046" y="305164"/>
                  <a:pt x="87065" y="305164"/>
                </a:cubicBezTo>
                <a:lnTo>
                  <a:pt x="103617" y="305164"/>
                </a:lnTo>
                <a:cubicBezTo>
                  <a:pt x="110110" y="280150"/>
                  <a:pt x="132639" y="261557"/>
                  <a:pt x="159618" y="261557"/>
                </a:cubicBezTo>
                <a:cubicBezTo>
                  <a:pt x="186576" y="261557"/>
                  <a:pt x="209105" y="280150"/>
                  <a:pt x="215597" y="305164"/>
                </a:cubicBezTo>
                <a:lnTo>
                  <a:pt x="292257" y="305164"/>
                </a:lnTo>
                <a:cubicBezTo>
                  <a:pt x="298749" y="280150"/>
                  <a:pt x="321279" y="261557"/>
                  <a:pt x="348258" y="261557"/>
                </a:cubicBezTo>
                <a:cubicBezTo>
                  <a:pt x="375194" y="261557"/>
                  <a:pt x="397724" y="280150"/>
                  <a:pt x="404216" y="305164"/>
                </a:cubicBezTo>
                <a:lnTo>
                  <a:pt x="420812" y="305164"/>
                </a:lnTo>
                <a:cubicBezTo>
                  <a:pt x="428830" y="305164"/>
                  <a:pt x="435323" y="298657"/>
                  <a:pt x="435323" y="290628"/>
                </a:cubicBezTo>
                <a:cubicBezTo>
                  <a:pt x="435323" y="290628"/>
                  <a:pt x="435323" y="203431"/>
                  <a:pt x="435323" y="203431"/>
                </a:cubicBezTo>
                <a:cubicBezTo>
                  <a:pt x="435323" y="200562"/>
                  <a:pt x="434463" y="197764"/>
                  <a:pt x="432872" y="195367"/>
                </a:cubicBezTo>
                <a:lnTo>
                  <a:pt x="374829" y="108188"/>
                </a:lnTo>
                <a:cubicBezTo>
                  <a:pt x="372142" y="104147"/>
                  <a:pt x="367606" y="101716"/>
                  <a:pt x="362769" y="101716"/>
                </a:cubicBezTo>
                <a:close/>
                <a:moveTo>
                  <a:pt x="43511" y="29054"/>
                </a:moveTo>
                <a:cubicBezTo>
                  <a:pt x="35514" y="29054"/>
                  <a:pt x="29000" y="35561"/>
                  <a:pt x="29000" y="43590"/>
                </a:cubicBezTo>
                <a:lnTo>
                  <a:pt x="29000" y="203431"/>
                </a:lnTo>
                <a:cubicBezTo>
                  <a:pt x="29000" y="211460"/>
                  <a:pt x="35514" y="217967"/>
                  <a:pt x="43511" y="217967"/>
                </a:cubicBezTo>
                <a:cubicBezTo>
                  <a:pt x="43511" y="217967"/>
                  <a:pt x="261193" y="217967"/>
                  <a:pt x="261193" y="217967"/>
                </a:cubicBezTo>
                <a:cubicBezTo>
                  <a:pt x="269212" y="217967"/>
                  <a:pt x="275704" y="211460"/>
                  <a:pt x="275704" y="203431"/>
                </a:cubicBezTo>
                <a:lnTo>
                  <a:pt x="275704" y="101716"/>
                </a:lnTo>
                <a:lnTo>
                  <a:pt x="275704" y="72644"/>
                </a:lnTo>
                <a:lnTo>
                  <a:pt x="275704" y="43590"/>
                </a:lnTo>
                <a:cubicBezTo>
                  <a:pt x="275704" y="35561"/>
                  <a:pt x="269212" y="29054"/>
                  <a:pt x="261193" y="29054"/>
                </a:cubicBezTo>
                <a:close/>
                <a:moveTo>
                  <a:pt x="43511" y="0"/>
                </a:moveTo>
                <a:lnTo>
                  <a:pt x="261193" y="0"/>
                </a:lnTo>
                <a:cubicBezTo>
                  <a:pt x="285185" y="0"/>
                  <a:pt x="304726" y="19539"/>
                  <a:pt x="304726" y="43590"/>
                </a:cubicBezTo>
                <a:lnTo>
                  <a:pt x="304726" y="72644"/>
                </a:lnTo>
                <a:lnTo>
                  <a:pt x="362769" y="72644"/>
                </a:lnTo>
                <a:cubicBezTo>
                  <a:pt x="377323" y="72644"/>
                  <a:pt x="390866" y="79903"/>
                  <a:pt x="398970" y="92060"/>
                </a:cubicBezTo>
                <a:lnTo>
                  <a:pt x="457013" y="179257"/>
                </a:lnTo>
                <a:cubicBezTo>
                  <a:pt x="461807" y="186429"/>
                  <a:pt x="464323" y="194808"/>
                  <a:pt x="464323" y="203431"/>
                </a:cubicBezTo>
                <a:lnTo>
                  <a:pt x="464323" y="290628"/>
                </a:lnTo>
                <a:cubicBezTo>
                  <a:pt x="464323" y="314662"/>
                  <a:pt x="444803" y="334218"/>
                  <a:pt x="420812" y="334218"/>
                </a:cubicBezTo>
                <a:lnTo>
                  <a:pt x="404216" y="334218"/>
                </a:lnTo>
                <a:cubicBezTo>
                  <a:pt x="397724" y="359231"/>
                  <a:pt x="375194" y="377825"/>
                  <a:pt x="348258" y="377825"/>
                </a:cubicBezTo>
                <a:cubicBezTo>
                  <a:pt x="321279" y="377825"/>
                  <a:pt x="298749" y="359231"/>
                  <a:pt x="292257" y="334218"/>
                </a:cubicBezTo>
                <a:lnTo>
                  <a:pt x="215597" y="334218"/>
                </a:lnTo>
                <a:cubicBezTo>
                  <a:pt x="209105" y="359231"/>
                  <a:pt x="186576" y="377825"/>
                  <a:pt x="159618" y="377825"/>
                </a:cubicBezTo>
                <a:cubicBezTo>
                  <a:pt x="132639" y="377825"/>
                  <a:pt x="110110" y="359231"/>
                  <a:pt x="103617" y="334218"/>
                </a:cubicBezTo>
                <a:lnTo>
                  <a:pt x="87065" y="334218"/>
                </a:lnTo>
                <a:cubicBezTo>
                  <a:pt x="63052" y="334218"/>
                  <a:pt x="43532" y="314662"/>
                  <a:pt x="43532" y="290628"/>
                </a:cubicBezTo>
                <a:lnTo>
                  <a:pt x="43532" y="247038"/>
                </a:lnTo>
                <a:lnTo>
                  <a:pt x="43511" y="247038"/>
                </a:lnTo>
                <a:cubicBezTo>
                  <a:pt x="19520" y="247038"/>
                  <a:pt x="0" y="227482"/>
                  <a:pt x="0" y="203431"/>
                </a:cubicBezTo>
                <a:lnTo>
                  <a:pt x="0" y="43590"/>
                </a:lnTo>
                <a:cubicBezTo>
                  <a:pt x="0" y="19539"/>
                  <a:pt x="19520" y="0"/>
                  <a:pt x="4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7" name="PA_任意多边形 42"/>
          <p:cNvSpPr/>
          <p:nvPr>
            <p:custDataLst>
              <p:tags r:id="rId12"/>
            </p:custDataLst>
          </p:nvPr>
        </p:nvSpPr>
        <p:spPr bwMode="auto">
          <a:xfrm>
            <a:off x="9147243" y="5323610"/>
            <a:ext cx="324052" cy="291098"/>
          </a:xfrm>
          <a:custGeom>
            <a:avLst/>
            <a:gdLst>
              <a:gd name="connsiteX0" fmla="*/ 73207 w 465138"/>
              <a:gd name="connsiteY0" fmla="*/ 72480 h 435749"/>
              <a:gd name="connsiteX1" fmla="*/ 73207 w 465138"/>
              <a:gd name="connsiteY1" fmla="*/ 276031 h 435749"/>
              <a:gd name="connsiteX2" fmla="*/ 391898 w 465138"/>
              <a:gd name="connsiteY2" fmla="*/ 276031 h 435749"/>
              <a:gd name="connsiteX3" fmla="*/ 391898 w 465138"/>
              <a:gd name="connsiteY3" fmla="*/ 72480 h 435749"/>
              <a:gd name="connsiteX4" fmla="*/ 391898 w 465138"/>
              <a:gd name="connsiteY4" fmla="*/ 57944 h 435749"/>
              <a:gd name="connsiteX5" fmla="*/ 406400 w 465138"/>
              <a:gd name="connsiteY5" fmla="*/ 72480 h 435749"/>
              <a:gd name="connsiteX6" fmla="*/ 406400 w 465138"/>
              <a:gd name="connsiteY6" fmla="*/ 275967 h 435749"/>
              <a:gd name="connsiteX7" fmla="*/ 391898 w 465138"/>
              <a:gd name="connsiteY7" fmla="*/ 290502 h 435749"/>
              <a:gd name="connsiteX8" fmla="*/ 73207 w 465138"/>
              <a:gd name="connsiteY8" fmla="*/ 290502 h 435749"/>
              <a:gd name="connsiteX9" fmla="*/ 58737 w 465138"/>
              <a:gd name="connsiteY9" fmla="*/ 275967 h 435749"/>
              <a:gd name="connsiteX10" fmla="*/ 58737 w 465138"/>
              <a:gd name="connsiteY10" fmla="*/ 72480 h 435749"/>
              <a:gd name="connsiteX11" fmla="*/ 73207 w 465138"/>
              <a:gd name="connsiteY11" fmla="*/ 57998 h 435749"/>
              <a:gd name="connsiteX12" fmla="*/ 43585 w 465138"/>
              <a:gd name="connsiteY12" fmla="*/ 29051 h 435749"/>
              <a:gd name="connsiteX13" fmla="*/ 29050 w 465138"/>
              <a:gd name="connsiteY13" fmla="*/ 43577 h 435749"/>
              <a:gd name="connsiteX14" fmla="*/ 29050 w 465138"/>
              <a:gd name="connsiteY14" fmla="*/ 334130 h 435749"/>
              <a:gd name="connsiteX15" fmla="*/ 43585 w 465138"/>
              <a:gd name="connsiteY15" fmla="*/ 348656 h 435749"/>
              <a:gd name="connsiteX16" fmla="*/ 174405 w 465138"/>
              <a:gd name="connsiteY16" fmla="*/ 348656 h 435749"/>
              <a:gd name="connsiteX17" fmla="*/ 290690 w 465138"/>
              <a:gd name="connsiteY17" fmla="*/ 348656 h 435749"/>
              <a:gd name="connsiteX18" fmla="*/ 421532 w 465138"/>
              <a:gd name="connsiteY18" fmla="*/ 348656 h 435749"/>
              <a:gd name="connsiteX19" fmla="*/ 436046 w 465138"/>
              <a:gd name="connsiteY19" fmla="*/ 334130 h 435749"/>
              <a:gd name="connsiteX20" fmla="*/ 436046 w 465138"/>
              <a:gd name="connsiteY20" fmla="*/ 43577 h 435749"/>
              <a:gd name="connsiteX21" fmla="*/ 421532 w 465138"/>
              <a:gd name="connsiteY21" fmla="*/ 29051 h 435749"/>
              <a:gd name="connsiteX22" fmla="*/ 43585 w 465138"/>
              <a:gd name="connsiteY22" fmla="*/ 0 h 435749"/>
              <a:gd name="connsiteX23" fmla="*/ 421532 w 465138"/>
              <a:gd name="connsiteY23" fmla="*/ 0 h 435749"/>
              <a:gd name="connsiteX24" fmla="*/ 465138 w 465138"/>
              <a:gd name="connsiteY24" fmla="*/ 43577 h 435749"/>
              <a:gd name="connsiteX25" fmla="*/ 465138 w 465138"/>
              <a:gd name="connsiteY25" fmla="*/ 334130 h 435749"/>
              <a:gd name="connsiteX26" fmla="*/ 421661 w 465138"/>
              <a:gd name="connsiteY26" fmla="*/ 377687 h 435749"/>
              <a:gd name="connsiteX27" fmla="*/ 276154 w 465138"/>
              <a:gd name="connsiteY27" fmla="*/ 377687 h 435749"/>
              <a:gd name="connsiteX28" fmla="*/ 276154 w 465138"/>
              <a:gd name="connsiteY28" fmla="*/ 395360 h 435749"/>
              <a:gd name="connsiteX29" fmla="*/ 366899 w 465138"/>
              <a:gd name="connsiteY29" fmla="*/ 407142 h 435749"/>
              <a:gd name="connsiteX30" fmla="*/ 377903 w 465138"/>
              <a:gd name="connsiteY30" fmla="*/ 421223 h 435749"/>
              <a:gd name="connsiteX31" fmla="*/ 363368 w 465138"/>
              <a:gd name="connsiteY31" fmla="*/ 435749 h 435749"/>
              <a:gd name="connsiteX32" fmla="*/ 101728 w 465138"/>
              <a:gd name="connsiteY32" fmla="*/ 435749 h 435749"/>
              <a:gd name="connsiteX33" fmla="*/ 87192 w 465138"/>
              <a:gd name="connsiteY33" fmla="*/ 421223 h 435749"/>
              <a:gd name="connsiteX34" fmla="*/ 98218 w 465138"/>
              <a:gd name="connsiteY34" fmla="*/ 407142 h 435749"/>
              <a:gd name="connsiteX35" fmla="*/ 188941 w 465138"/>
              <a:gd name="connsiteY35" fmla="*/ 395360 h 435749"/>
              <a:gd name="connsiteX36" fmla="*/ 188941 w 465138"/>
              <a:gd name="connsiteY36" fmla="*/ 377687 h 435749"/>
              <a:gd name="connsiteX37" fmla="*/ 43456 w 465138"/>
              <a:gd name="connsiteY37" fmla="*/ 377687 h 435749"/>
              <a:gd name="connsiteX38" fmla="*/ 0 w 465138"/>
              <a:gd name="connsiteY38" fmla="*/ 334130 h 435749"/>
              <a:gd name="connsiteX39" fmla="*/ 0 w 465138"/>
              <a:gd name="connsiteY39" fmla="*/ 43577 h 435749"/>
              <a:gd name="connsiteX40" fmla="*/ 43585 w 465138"/>
              <a:gd name="connsiteY40" fmla="*/ 0 h 43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5138" h="435749">
                <a:moveTo>
                  <a:pt x="73207" y="72480"/>
                </a:moveTo>
                <a:lnTo>
                  <a:pt x="73207" y="276031"/>
                </a:lnTo>
                <a:lnTo>
                  <a:pt x="391898" y="276031"/>
                </a:lnTo>
                <a:cubicBezTo>
                  <a:pt x="391898" y="276031"/>
                  <a:pt x="391898" y="72480"/>
                  <a:pt x="391898" y="72480"/>
                </a:cubicBezTo>
                <a:close/>
                <a:moveTo>
                  <a:pt x="391898" y="57944"/>
                </a:moveTo>
                <a:cubicBezTo>
                  <a:pt x="399914" y="57944"/>
                  <a:pt x="406400" y="64437"/>
                  <a:pt x="406400" y="72480"/>
                </a:cubicBezTo>
                <a:lnTo>
                  <a:pt x="406400" y="275967"/>
                </a:lnTo>
                <a:cubicBezTo>
                  <a:pt x="406400" y="284010"/>
                  <a:pt x="399914" y="290502"/>
                  <a:pt x="391898" y="290502"/>
                </a:cubicBezTo>
                <a:lnTo>
                  <a:pt x="73207" y="290502"/>
                </a:lnTo>
                <a:cubicBezTo>
                  <a:pt x="65208" y="290502"/>
                  <a:pt x="58737" y="284010"/>
                  <a:pt x="58737" y="275967"/>
                </a:cubicBezTo>
                <a:lnTo>
                  <a:pt x="58737" y="72480"/>
                </a:lnTo>
                <a:cubicBezTo>
                  <a:pt x="58737" y="64437"/>
                  <a:pt x="65208" y="57998"/>
                  <a:pt x="73207" y="57998"/>
                </a:cubicBezTo>
                <a:close/>
                <a:moveTo>
                  <a:pt x="43585" y="29051"/>
                </a:moveTo>
                <a:cubicBezTo>
                  <a:pt x="35553" y="29051"/>
                  <a:pt x="29050" y="35548"/>
                  <a:pt x="29050" y="43577"/>
                </a:cubicBezTo>
                <a:lnTo>
                  <a:pt x="29050" y="334130"/>
                </a:lnTo>
                <a:cubicBezTo>
                  <a:pt x="29050" y="342139"/>
                  <a:pt x="35553" y="348656"/>
                  <a:pt x="43585" y="348656"/>
                </a:cubicBezTo>
                <a:lnTo>
                  <a:pt x="174405" y="348656"/>
                </a:lnTo>
                <a:lnTo>
                  <a:pt x="290690" y="348656"/>
                </a:lnTo>
                <a:lnTo>
                  <a:pt x="421532" y="348656"/>
                </a:lnTo>
                <a:cubicBezTo>
                  <a:pt x="429521" y="348656"/>
                  <a:pt x="436046" y="342139"/>
                  <a:pt x="436046" y="334130"/>
                </a:cubicBezTo>
                <a:cubicBezTo>
                  <a:pt x="436046" y="334130"/>
                  <a:pt x="436046" y="43577"/>
                  <a:pt x="436046" y="43577"/>
                </a:cubicBezTo>
                <a:cubicBezTo>
                  <a:pt x="436046" y="35548"/>
                  <a:pt x="429521" y="29051"/>
                  <a:pt x="421532" y="29051"/>
                </a:cubicBezTo>
                <a:close/>
                <a:moveTo>
                  <a:pt x="43585" y="0"/>
                </a:moveTo>
                <a:lnTo>
                  <a:pt x="421532" y="0"/>
                </a:lnTo>
                <a:cubicBezTo>
                  <a:pt x="445585" y="0"/>
                  <a:pt x="465138" y="19489"/>
                  <a:pt x="465138" y="43577"/>
                </a:cubicBezTo>
                <a:lnTo>
                  <a:pt x="465138" y="334130"/>
                </a:lnTo>
                <a:cubicBezTo>
                  <a:pt x="465138" y="358158"/>
                  <a:pt x="445671" y="377626"/>
                  <a:pt x="421661" y="377687"/>
                </a:cubicBezTo>
                <a:lnTo>
                  <a:pt x="276154" y="377687"/>
                </a:lnTo>
                <a:lnTo>
                  <a:pt x="276154" y="395360"/>
                </a:lnTo>
                <a:lnTo>
                  <a:pt x="366899" y="407142"/>
                </a:lnTo>
                <a:cubicBezTo>
                  <a:pt x="373381" y="408776"/>
                  <a:pt x="377903" y="414566"/>
                  <a:pt x="377903" y="421223"/>
                </a:cubicBezTo>
                <a:cubicBezTo>
                  <a:pt x="377903" y="429253"/>
                  <a:pt x="371422" y="435749"/>
                  <a:pt x="363368" y="435749"/>
                </a:cubicBezTo>
                <a:lnTo>
                  <a:pt x="101728" y="435749"/>
                </a:lnTo>
                <a:cubicBezTo>
                  <a:pt x="93695" y="435749"/>
                  <a:pt x="87192" y="429253"/>
                  <a:pt x="87192" y="421223"/>
                </a:cubicBezTo>
                <a:cubicBezTo>
                  <a:pt x="87192" y="414566"/>
                  <a:pt x="91736" y="408776"/>
                  <a:pt x="98218" y="407142"/>
                </a:cubicBezTo>
                <a:lnTo>
                  <a:pt x="188941" y="395360"/>
                </a:lnTo>
                <a:lnTo>
                  <a:pt x="188941" y="377687"/>
                </a:lnTo>
                <a:lnTo>
                  <a:pt x="43456" y="377687"/>
                </a:lnTo>
                <a:cubicBezTo>
                  <a:pt x="19446" y="377626"/>
                  <a:pt x="0" y="358158"/>
                  <a:pt x="0" y="334130"/>
                </a:cubicBezTo>
                <a:lnTo>
                  <a:pt x="0" y="43577"/>
                </a:lnTo>
                <a:cubicBezTo>
                  <a:pt x="0" y="19489"/>
                  <a:pt x="19489" y="0"/>
                  <a:pt x="4358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8" name="PA_AutoShape 4"/>
          <p:cNvSpPr/>
          <p:nvPr>
            <p:custDataLst>
              <p:tags r:id="rId13"/>
            </p:custDataLst>
          </p:nvPr>
        </p:nvSpPr>
        <p:spPr bwMode="auto">
          <a:xfrm>
            <a:off x="10611847" y="3659953"/>
            <a:ext cx="312992" cy="3011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9" name="PA_形状 4673"/>
          <p:cNvSpPr/>
          <p:nvPr>
            <p:custDataLst>
              <p:tags r:id="rId14"/>
            </p:custDataLst>
          </p:nvPr>
        </p:nvSpPr>
        <p:spPr>
          <a:xfrm rot="10594">
            <a:off x="6561852" y="5473642"/>
            <a:ext cx="2160800" cy="569900"/>
          </a:xfrm>
          <a:prstGeom prst="rect">
            <a:avLst/>
          </a:prstGeom>
          <a:ln w="12700">
            <a:miter lim="400000"/>
          </a:ln>
          <a:effectLst/>
        </p:spPr>
        <p:txBody>
          <a:bodyPr wrap="square" lIns="25400" tIns="25400" rIns="25400" bIns="25400" anchor="t" anchorCtr="0">
            <a:spAutoFit/>
          </a:bodyPr>
          <a:lstStyle/>
          <a:p>
            <a:pPr defTabSz="412750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稳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步运行：知电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U</a:t>
            </a:r>
            <a:endParaRPr sz="1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marL="171450" indent="-171450" defTabSz="412750">
              <a:lnSpc>
                <a:spcPct val="13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 sz="1800"/>
            </a:pPr>
            <a:r>
              <a:rPr lang="zh-CN" altLang="en-US" sz="10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知电</a:t>
            </a:r>
            <a:r>
              <a:rPr lang="en-US" altLang="zh-CN" sz="10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U</a:t>
            </a:r>
            <a:r>
              <a:rPr lang="zh-CN" altLang="en-US" sz="10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管理版</a:t>
            </a:r>
            <a:endParaRPr sz="1000" kern="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90" name="PA_形状 4674"/>
          <p:cNvSpPr/>
          <p:nvPr>
            <p:custDataLst>
              <p:tags r:id="rId15"/>
            </p:custDataLst>
          </p:nvPr>
        </p:nvSpPr>
        <p:spPr>
          <a:xfrm rot="10594">
            <a:off x="4078108" y="5032347"/>
            <a:ext cx="2157242" cy="569900"/>
          </a:xfrm>
          <a:prstGeom prst="rect">
            <a:avLst/>
          </a:prstGeom>
          <a:ln w="12700">
            <a:miter lim="400000"/>
          </a:ln>
          <a:effectLst/>
        </p:spPr>
        <p:txBody>
          <a:bodyPr wrap="square" lIns="25400" tIns="25400" rIns="25400" bIns="25400" anchor="t" anchorCtr="0">
            <a:spAutoFit/>
          </a:bodyPr>
          <a:lstStyle/>
          <a:p>
            <a:pPr defTabSz="412750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主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推产品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2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：临电（安电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U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endParaRPr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marL="171450" indent="-171450" defTabSz="412750">
              <a:lnSpc>
                <a:spcPct val="13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 sz="1800"/>
            </a:pPr>
            <a:r>
              <a:rPr lang="zh-CN" altLang="en-US" sz="10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安电</a:t>
            </a:r>
            <a:r>
              <a:rPr lang="en-US" altLang="zh-CN" sz="10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U</a:t>
            </a:r>
            <a:r>
              <a:rPr lang="zh-CN" altLang="en-US" sz="10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迭代</a:t>
            </a:r>
            <a:endParaRPr sz="1000" kern="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91" name="PA_形状 4675"/>
          <p:cNvSpPr/>
          <p:nvPr>
            <p:custDataLst>
              <p:tags r:id="rId16"/>
            </p:custDataLst>
          </p:nvPr>
        </p:nvSpPr>
        <p:spPr>
          <a:xfrm rot="10594">
            <a:off x="9776418" y="3856469"/>
            <a:ext cx="2297330" cy="611449"/>
          </a:xfrm>
          <a:prstGeom prst="rect">
            <a:avLst/>
          </a:prstGeom>
          <a:ln w="12700">
            <a:miter lim="400000"/>
          </a:ln>
          <a:effectLst/>
        </p:spPr>
        <p:txBody>
          <a:bodyPr wrap="square" lIns="25400" tIns="25400" rIns="25400" bIns="25400" anchor="t" anchorCtr="0">
            <a:spAutoFit/>
          </a:bodyPr>
          <a:lstStyle/>
          <a:p>
            <a:pPr defTabSz="412750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新、旧系统同步运行，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2.0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逐步取代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1.0</a:t>
            </a:r>
            <a:endParaRPr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2" name="PA_形状 4676"/>
          <p:cNvSpPr/>
          <p:nvPr>
            <p:custDataLst>
              <p:tags r:id="rId17"/>
            </p:custDataLst>
          </p:nvPr>
        </p:nvSpPr>
        <p:spPr>
          <a:xfrm rot="10594">
            <a:off x="711329" y="3840431"/>
            <a:ext cx="2352540" cy="1105535"/>
          </a:xfrm>
          <a:prstGeom prst="rect">
            <a:avLst/>
          </a:prstGeom>
          <a:ln w="12700">
            <a:miter lim="400000"/>
          </a:ln>
          <a:effectLst/>
        </p:spPr>
        <p:txBody>
          <a:bodyPr wrap="square" lIns="25400" tIns="25400" rIns="25400" bIns="25400" anchor="t" anchorCtr="0">
            <a:spAutoFit/>
          </a:bodyPr>
          <a:lstStyle/>
          <a:p>
            <a:pPr defTabSz="412750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主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推产品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1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：识电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U</a:t>
            </a:r>
          </a:p>
          <a:p>
            <a:pPr marL="171450" indent="-171450" defTabSz="412750">
              <a:lnSpc>
                <a:spcPct val="13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 sz="1800"/>
            </a:pPr>
            <a:r>
              <a:rPr lang="zh-CN" altLang="en-US" sz="11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识</a:t>
            </a:r>
            <a:r>
              <a:rPr lang="zh-CN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电</a:t>
            </a:r>
            <a:r>
              <a:rPr lang="en-US" altLang="zh-CN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</a:t>
            </a:r>
            <a:r>
              <a:rPr lang="zh-CN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升级迭</a:t>
            </a:r>
            <a:r>
              <a:rPr lang="zh-CN" altLang="en-US" sz="11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代：</a:t>
            </a:r>
            <a:r>
              <a:rPr lang="zh-CN" altLang="en-US" sz="1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节省服务器资源</a:t>
            </a:r>
            <a:endParaRPr lang="en-US" altLang="zh-CN" sz="1100" kern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 defTabSz="412750">
              <a:lnSpc>
                <a:spcPct val="13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 sz="1800"/>
            </a:pPr>
            <a:r>
              <a:rPr lang="zh-CN" altLang="en-US" sz="11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平台架构迭代升级：</a:t>
            </a:r>
            <a:endParaRPr lang="en-US" altLang="zh-CN" sz="1100" b="1" kern="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defTabSz="412750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支撑</a:t>
            </a:r>
            <a:r>
              <a:rPr lang="en-US" altLang="zh-CN" sz="1100" b="1" kern="0" dirty="0" smtClean="0">
                <a:solidFill>
                  <a:srgbClr val="FF0000"/>
                </a:solidFill>
                <a:cs typeface="+mn-ea"/>
                <a:sym typeface="+mn-lt"/>
              </a:rPr>
              <a:t>5W+</a:t>
            </a:r>
            <a:r>
              <a:rPr lang="zh-CN" altLang="en-US" sz="1100" b="1" kern="0" dirty="0" smtClean="0">
                <a:solidFill>
                  <a:srgbClr val="FF0000"/>
                </a:solidFill>
                <a:cs typeface="+mn-ea"/>
                <a:sym typeface="+mn-lt"/>
              </a:rPr>
              <a:t>在线装置</a:t>
            </a:r>
            <a:endParaRPr sz="1100" b="1" kern="0" dirty="0">
              <a:solidFill>
                <a:srgbClr val="FF0000"/>
              </a:solidFill>
              <a:effectLst/>
              <a:cs typeface="+mn-ea"/>
              <a:sym typeface="+mn-lt"/>
            </a:endParaRPr>
          </a:p>
        </p:txBody>
      </p:sp>
      <p:sp>
        <p:nvSpPr>
          <p:cNvPr id="93" name="PA_形状 4677"/>
          <p:cNvSpPr/>
          <p:nvPr>
            <p:custDataLst>
              <p:tags r:id="rId18"/>
            </p:custDataLst>
          </p:nvPr>
        </p:nvSpPr>
        <p:spPr>
          <a:xfrm rot="10594">
            <a:off x="9243872" y="5678874"/>
            <a:ext cx="1853737" cy="600677"/>
          </a:xfrm>
          <a:prstGeom prst="rect">
            <a:avLst/>
          </a:prstGeom>
          <a:ln w="12700">
            <a:miter lim="400000"/>
          </a:ln>
          <a:effectLst/>
        </p:spPr>
        <p:txBody>
          <a:bodyPr wrap="square" lIns="25400" tIns="25400" rIns="25400" bIns="25400" anchor="t" anchorCtr="0">
            <a:spAutoFit/>
          </a:bodyPr>
          <a:lstStyle/>
          <a:p>
            <a:pPr defTabSz="412750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试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点产品：商业楼宇</a:t>
            </a:r>
            <a:endParaRPr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marL="171450" indent="-171450" defTabSz="412750">
              <a:lnSpc>
                <a:spcPts val="175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 sz="1800"/>
            </a:pPr>
            <a:r>
              <a:rPr lang="zh-CN" altLang="en-US" sz="1100" kern="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数据支撑</a:t>
            </a:r>
            <a:endParaRPr sz="1000" kern="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1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1000" fill="hold" nodeType="withEffect" p14:presetBounceEnd="55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61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61000" fill="hold" nodeType="withEffect" p14:presetBounceEnd="55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4" accel="46100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4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5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6100" fill="hold" grpId="0" nodeType="withEffect" p14:presetBounceEnd="5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8" dur="1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9" dur="1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accel="46100" fill="hold" grpId="0" nodeType="withEffect" p14:presetBounceEnd="5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2" dur="1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3" dur="1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accel="46100" fill="hold" grpId="0" nodeType="withEffect" p14:presetBounceEnd="5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6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7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" presetClass="entr" presetSubtype="12" fill="hold" grpId="0" nodeType="click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0" dur="1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71" dur="1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7" presetID="10" presetClass="entr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0" presetClass="entr" presetSubtype="0" accel="5000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0091 0.3743 C -0.85664 0.24167 -0.76289 0.18634 -0.68177 0.24491 C -0.58359 0.31597 -0.54427 0.53217 -0.4431 0.59329 C -0.29531 0.68241 -0.17682 0.42685 -0.08138 0.18657 C -0.05573 0.12199 -0.02852 0.05903 1.11022E-16 -0.00208 " pathEditMode="relative" rAng="0" ptsTypes="AAAAA">
                                          <p:cBhvr>
                                            <p:cTn id="8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039" y="-6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8" presetClass="emph" presetSubtype="0" ac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83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4" presetID="8" presetClass="emph" presetSubtype="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8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14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35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1.04167E-6 1.11111E-6 L 0.06003 1.11111E-6 " pathEditMode="relative" rAng="0" ptsTypes="AA">
                                          <p:cBhvr>
                                            <p:cTn id="93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4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7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35" presetClass="path" presetSubtype="0" decel="10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2.91667E-6 -7.40741E-7 L 0.06002 -7.40741E-7 " pathEditMode="relative" rAng="0" ptsTypes="AA">
                                          <p:cBhvr>
                                            <p:cTn id="105" dur="1250" spd="-100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5" dur="75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35" presetClass="path" presetSubtype="0" de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3.125E-6 2.59259E-6 L 0.06003 2.59259E-6 " pathEditMode="relative" rAng="0" ptsTypes="AA">
                                          <p:cBhvr>
                                            <p:cTn id="117" dur="1250" spd="-100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7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35" presetClass="path" presetSubtype="0" decel="10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8.33333E-7 -1.11111E-6 L 0.06003 -1.11111E-6 " pathEditMode="relative" rAng="0" ptsTypes="AA">
                                          <p:cBhvr>
                                            <p:cTn id="129" dur="1250" spd="-100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9" dur="7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35" presetClass="path" presetSubtype="0" decel="10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3.75E-6 -3.7037E-6 L -0.05795 -3.7037E-6 " pathEditMode="relative" rAng="0" ptsTypes="AA">
                                          <p:cBhvr>
                                            <p:cTn id="141" dur="1250" spd="-100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0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60" grpId="0" animBg="1"/>
          <p:bldP spid="61" grpId="0" animBg="1"/>
          <p:bldP spid="62" grpId="0" animBg="1"/>
          <p:bldP spid="58" grpId="0" bldLvl="0" animBg="1"/>
          <p:bldP spid="63" grpId="0" animBg="1"/>
          <p:bldP spid="63" grpId="1" animBg="1"/>
          <p:bldP spid="63" grpId="2" animBg="1"/>
          <p:bldP spid="63" grpId="3" animBg="1"/>
          <p:bldP spid="64" grpId="0" animBg="1"/>
          <p:bldP spid="67" grpId="0" bldLvl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89" grpId="1" animBg="1"/>
          <p:bldP spid="90" grpId="0" animBg="1"/>
          <p:bldP spid="90" grpId="1" animBg="1"/>
          <p:bldP spid="91" grpId="0" animBg="1"/>
          <p:bldP spid="91" grpId="1" animBg="1"/>
          <p:bldP spid="92" grpId="0" bldLvl="0" animBg="1"/>
          <p:bldP spid="92" grpId="1" bldLvl="0" animBg="1"/>
          <p:bldP spid="93" grpId="0" animBg="1"/>
          <p:bldP spid="9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1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1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61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61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4" accel="461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61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accel="461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accel="461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7" presetID="10" presetClass="entr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0" presetClass="entr" presetSubtype="0" accel="5000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0091 0.3743 C -0.85664 0.24167 -0.76289 0.18634 -0.68177 0.24491 C -0.58359 0.31597 -0.54427 0.53217 -0.4431 0.59329 C -0.29531 0.68241 -0.17682 0.42685 -0.08138 0.18657 C -0.05573 0.12199 -0.02852 0.05903 1.11022E-16 -0.00208 " pathEditMode="relative" rAng="0" ptsTypes="AAAAA">
                                          <p:cBhvr>
                                            <p:cTn id="8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039" y="-6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8" presetClass="emph" presetSubtype="0" ac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83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4" presetID="8" presetClass="emph" presetSubtype="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8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14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35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1.04167E-6 1.11111E-6 L 0.06003 1.11111E-6 " pathEditMode="relative" rAng="0" ptsTypes="AA">
                                          <p:cBhvr>
                                            <p:cTn id="93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4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7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35" presetClass="path" presetSubtype="0" decel="10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2.91667E-6 -7.40741E-7 L 0.06002 -7.40741E-7 " pathEditMode="relative" rAng="0" ptsTypes="AA">
                                          <p:cBhvr>
                                            <p:cTn id="105" dur="1250" spd="-100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5" dur="75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35" presetClass="path" presetSubtype="0" de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3.125E-6 2.59259E-6 L 0.06003 2.59259E-6 " pathEditMode="relative" rAng="0" ptsTypes="AA">
                                          <p:cBhvr>
                                            <p:cTn id="117" dur="1250" spd="-100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7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35" presetClass="path" presetSubtype="0" decel="10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8.33333E-7 -1.11111E-6 L 0.06003 -1.11111E-6 " pathEditMode="relative" rAng="0" ptsTypes="AA">
                                          <p:cBhvr>
                                            <p:cTn id="129" dur="1250" spd="-100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9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9" dur="7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35" presetClass="path" presetSubtype="0" decel="10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3.75E-6 -3.7037E-6 L -0.05795 -3.7037E-6 " pathEditMode="relative" rAng="0" ptsTypes="AA">
                                          <p:cBhvr>
                                            <p:cTn id="141" dur="1250" spd="-100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0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60" grpId="0" animBg="1"/>
          <p:bldP spid="61" grpId="0" animBg="1"/>
          <p:bldP spid="62" grpId="0" animBg="1"/>
          <p:bldP spid="58" grpId="0" bldLvl="0" animBg="1"/>
          <p:bldP spid="63" grpId="0" animBg="1"/>
          <p:bldP spid="63" grpId="1" animBg="1"/>
          <p:bldP spid="63" grpId="2" animBg="1"/>
          <p:bldP spid="63" grpId="3" animBg="1"/>
          <p:bldP spid="64" grpId="0" animBg="1"/>
          <p:bldP spid="67" grpId="0" bldLvl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89" grpId="1" animBg="1"/>
          <p:bldP spid="90" grpId="0" animBg="1"/>
          <p:bldP spid="90" grpId="1" animBg="1"/>
          <p:bldP spid="91" grpId="0" animBg="1"/>
          <p:bldP spid="91" grpId="1" animBg="1"/>
          <p:bldP spid="92" grpId="0" bldLvl="0" animBg="1"/>
          <p:bldP spid="92" grpId="1" bldLvl="0" animBg="1"/>
          <p:bldP spid="93" grpId="0" animBg="1"/>
          <p:bldP spid="93" grpId="1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工作规划</a:t>
            </a:r>
          </a:p>
        </p:txBody>
      </p:sp>
      <p:sp>
        <p:nvSpPr>
          <p:cNvPr id="76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 smtClean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WORK PLANNING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" y="3815229"/>
            <a:ext cx="12194117" cy="87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124" tIns="61563" rIns="123124" bIns="615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307268" y="3251020"/>
            <a:ext cx="1159947" cy="1159761"/>
            <a:chOff x="1466675" y="3784103"/>
            <a:chExt cx="1301392" cy="1301862"/>
          </a:xfrm>
        </p:grpSpPr>
        <p:grpSp>
          <p:nvGrpSpPr>
            <p:cNvPr id="28" name="组合 27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2" name="同心圆 3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椭圆 3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9" name="TextBox 97"/>
            <p:cNvSpPr txBox="1"/>
            <p:nvPr/>
          </p:nvSpPr>
          <p:spPr>
            <a:xfrm>
              <a:off x="1484261" y="4180596"/>
              <a:ext cx="1266220" cy="517496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prstClr val="white"/>
                  </a:solidFill>
                  <a:latin typeface="微软雅黑" panose="020B0503020204020204" pitchFamily="34" charset="-122"/>
                </a:rPr>
                <a:t>2~3</a:t>
              </a:r>
              <a:r>
                <a:rPr lang="zh-CN" altLang="en-US" dirty="0" smtClean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709593" y="3407001"/>
            <a:ext cx="1125227" cy="877759"/>
            <a:chOff x="3040005" y="3959191"/>
            <a:chExt cx="1262437" cy="985306"/>
          </a:xfrm>
        </p:grpSpPr>
        <p:grpSp>
          <p:nvGrpSpPr>
            <p:cNvPr id="35" name="组合 34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9" name="同心圆 38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" name="椭圆 37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6" name="TextBox 104"/>
            <p:cNvSpPr txBox="1"/>
            <p:nvPr/>
          </p:nvSpPr>
          <p:spPr>
            <a:xfrm>
              <a:off x="3040005" y="4196695"/>
              <a:ext cx="1262437" cy="517495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4~6</a:t>
              </a: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967179" y="3258011"/>
            <a:ext cx="1244251" cy="1175726"/>
            <a:chOff x="4450933" y="3791953"/>
            <a:chExt cx="1395974" cy="1319782"/>
          </a:xfrm>
        </p:grpSpPr>
        <p:grpSp>
          <p:nvGrpSpPr>
            <p:cNvPr id="42" name="组合 41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6" name="同心圆 45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椭圆 44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43" name="TextBox 111"/>
            <p:cNvSpPr txBox="1"/>
            <p:nvPr/>
          </p:nvSpPr>
          <p:spPr>
            <a:xfrm>
              <a:off x="4563256" y="4207607"/>
              <a:ext cx="1283651" cy="519790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prstClr val="white"/>
                  </a:solidFill>
                  <a:latin typeface="微软雅黑" panose="020B0503020204020204" pitchFamily="34" charset="-122"/>
                </a:rPr>
                <a:t>3~6</a:t>
              </a:r>
              <a:r>
                <a:rPr lang="zh-CN" altLang="en-US" dirty="0" smtClean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403865" y="3392021"/>
            <a:ext cx="1093189" cy="907708"/>
            <a:chOff x="6062813" y="3942381"/>
            <a:chExt cx="1226494" cy="1018926"/>
          </a:xfrm>
        </p:grpSpPr>
        <p:grpSp>
          <p:nvGrpSpPr>
            <p:cNvPr id="71" name="组合 70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77" name="同心圆 7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4" name="椭圆 73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72" name="TextBox 118"/>
            <p:cNvSpPr txBox="1"/>
            <p:nvPr/>
          </p:nvSpPr>
          <p:spPr>
            <a:xfrm>
              <a:off x="6062813" y="4196696"/>
              <a:ext cx="1226494" cy="519790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prstClr val="white"/>
                  </a:solidFill>
                  <a:latin typeface="微软雅黑" panose="020B0503020204020204" pitchFamily="34" charset="-122"/>
                </a:rPr>
                <a:t>4~6</a:t>
              </a:r>
              <a:r>
                <a:rPr lang="zh-CN" altLang="en-US" dirty="0" smtClean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660974" y="3392023"/>
            <a:ext cx="1063297" cy="907708"/>
            <a:chOff x="7473214" y="3942381"/>
            <a:chExt cx="1192955" cy="1018926"/>
          </a:xfrm>
        </p:grpSpPr>
        <p:grpSp>
          <p:nvGrpSpPr>
            <p:cNvPr id="80" name="组合 79"/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84" name="同心圆 8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3" name="椭圆 82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125"/>
            <p:cNvSpPr txBox="1"/>
            <p:nvPr/>
          </p:nvSpPr>
          <p:spPr>
            <a:xfrm>
              <a:off x="7473214" y="4199438"/>
              <a:ext cx="1192955" cy="485242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</a:rPr>
                <a:t>7~9</a:t>
              </a: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891896" y="3241470"/>
            <a:ext cx="1281200" cy="1208814"/>
            <a:chOff x="8854229" y="3773382"/>
            <a:chExt cx="1437429" cy="1356924"/>
          </a:xfrm>
        </p:grpSpPr>
        <p:grpSp>
          <p:nvGrpSpPr>
            <p:cNvPr id="87" name="组合 86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91" name="同心圆 9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0" name="椭圆 89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88" name="TextBox 132"/>
            <p:cNvSpPr txBox="1"/>
            <p:nvPr/>
          </p:nvSpPr>
          <p:spPr>
            <a:xfrm>
              <a:off x="8953554" y="4180595"/>
              <a:ext cx="1338104" cy="519790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prstClr val="white"/>
                  </a:solidFill>
                  <a:latin typeface="微软雅黑" panose="020B0503020204020204" pitchFamily="34" charset="-122"/>
                </a:rPr>
                <a:t>09</a:t>
              </a:r>
              <a:r>
                <a:rPr lang="zh-CN" altLang="en-US" dirty="0" smtClean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  <a:r>
                <a:rPr lang="en-US" altLang="zh-CN" dirty="0" smtClean="0">
                  <a:solidFill>
                    <a:prstClr val="white"/>
                  </a:solidFill>
                  <a:latin typeface="微软雅黑" panose="020B0503020204020204" pitchFamily="34" charset="-122"/>
                </a:rPr>
                <a:t>~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411927" y="3023851"/>
            <a:ext cx="1644309" cy="1644047"/>
            <a:chOff x="10559621" y="3529102"/>
            <a:chExt cx="1844818" cy="1845484"/>
          </a:xfrm>
        </p:grpSpPr>
        <p:grpSp>
          <p:nvGrpSpPr>
            <p:cNvPr id="94" name="组合 93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98" name="同心圆 9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7" name="椭圆 96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95" name="TextBox 139"/>
            <p:cNvSpPr txBox="1"/>
            <p:nvPr/>
          </p:nvSpPr>
          <p:spPr>
            <a:xfrm>
              <a:off x="10948736" y="4180595"/>
              <a:ext cx="1231410" cy="519790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prstClr val="white"/>
                  </a:solidFill>
                  <a:latin typeface="微软雅黑" panose="020B0503020204020204" pitchFamily="34" charset="-122"/>
                </a:rPr>
                <a:t>10</a:t>
              </a:r>
              <a:r>
                <a:rPr lang="zh-CN" altLang="en-US" dirty="0" smtClean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  <a:r>
                <a:rPr lang="en-US" altLang="zh-CN" dirty="0" smtClean="0">
                  <a:solidFill>
                    <a:prstClr val="white"/>
                  </a:solidFill>
                  <a:latin typeface="微软雅黑" panose="020B0503020204020204" pitchFamily="34" charset="-122"/>
                </a:rPr>
                <a:t>~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94206" y="1700808"/>
            <a:ext cx="2588797" cy="1391617"/>
            <a:chOff x="689131" y="1318791"/>
            <a:chExt cx="1631535" cy="990819"/>
          </a:xfrm>
        </p:grpSpPr>
        <p:sp>
          <p:nvSpPr>
            <p:cNvPr id="101" name="TextBox 145"/>
            <p:cNvSpPr txBox="1"/>
            <p:nvPr/>
          </p:nvSpPr>
          <p:spPr>
            <a:xfrm>
              <a:off x="800766" y="1667530"/>
              <a:ext cx="1363987" cy="258568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报文数据重构（包含识电</a:t>
              </a:r>
              <a:r>
                <a:rPr lang="en-US" altLang="zh-CN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U</a:t>
              </a: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）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689131" y="1318791"/>
              <a:ext cx="1631535" cy="990819"/>
              <a:chOff x="689131" y="1318791"/>
              <a:chExt cx="1631535" cy="990819"/>
            </a:xfrm>
          </p:grpSpPr>
          <p:cxnSp>
            <p:nvCxnSpPr>
              <p:cNvPr id="103" name="直接连接符 102"/>
              <p:cNvCxnSpPr/>
              <p:nvPr/>
            </p:nvCxnSpPr>
            <p:spPr>
              <a:xfrm flipV="1">
                <a:off x="1433980" y="2093586"/>
                <a:ext cx="0" cy="216024"/>
              </a:xfrm>
              <a:prstGeom prst="line">
                <a:avLst/>
              </a:prstGeom>
              <a:ln>
                <a:solidFill>
                  <a:srgbClr val="016B42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48"/>
              <p:cNvSpPr txBox="1"/>
              <p:nvPr/>
            </p:nvSpPr>
            <p:spPr>
              <a:xfrm>
                <a:off x="689131" y="1318791"/>
                <a:ext cx="1631535" cy="295831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35" dirty="0">
                    <a:solidFill>
                      <a:prstClr val="black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华文黑体" pitchFamily="2" charset="-122"/>
                  </a:rPr>
                  <a:t>数</a:t>
                </a:r>
                <a:r>
                  <a:rPr lang="zh-CN" altLang="en-US" sz="2135" dirty="0" smtClean="0">
                    <a:solidFill>
                      <a:prstClr val="black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华文黑体" pitchFamily="2" charset="-122"/>
                  </a:rPr>
                  <a:t>据重构</a:t>
                </a:r>
                <a:endParaRPr lang="zh-CN" altLang="en-US" sz="2135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3343201" y="1237498"/>
            <a:ext cx="2597786" cy="1872065"/>
            <a:chOff x="790139" y="1328398"/>
            <a:chExt cx="1442353" cy="1184418"/>
          </a:xfrm>
        </p:grpSpPr>
        <p:sp>
          <p:nvSpPr>
            <p:cNvPr id="106" name="TextBox 150"/>
            <p:cNvSpPr txBox="1"/>
            <p:nvPr/>
          </p:nvSpPr>
          <p:spPr>
            <a:xfrm>
              <a:off x="873900" y="1767302"/>
              <a:ext cx="1166203" cy="533535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插</a:t>
              </a: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件、服务部署</a:t>
              </a:r>
              <a:endPara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celery</a:t>
              </a: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rabbitmq</a:t>
              </a: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tsung</a:t>
              </a: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压测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790139" y="1328398"/>
              <a:ext cx="1442353" cy="1184418"/>
              <a:chOff x="790139" y="1328398"/>
              <a:chExt cx="1442353" cy="1184418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1481601" y="2296792"/>
                <a:ext cx="0" cy="216024"/>
              </a:xfrm>
              <a:prstGeom prst="line">
                <a:avLst/>
              </a:prstGeom>
              <a:ln>
                <a:solidFill>
                  <a:srgbClr val="016B42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53"/>
              <p:cNvSpPr txBox="1"/>
              <p:nvPr/>
            </p:nvSpPr>
            <p:spPr>
              <a:xfrm>
                <a:off x="790139" y="1328398"/>
                <a:ext cx="1442353" cy="416215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35" dirty="0" smtClean="0">
                    <a:solidFill>
                      <a:prstClr val="black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华文黑体" pitchFamily="2" charset="-122"/>
                  </a:rPr>
                  <a:t>时序数据库</a:t>
                </a:r>
              </a:p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35" dirty="0">
                    <a:solidFill>
                      <a:prstClr val="black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华文黑体" pitchFamily="2" charset="-122"/>
                  </a:rPr>
                  <a:t>分布式</a:t>
                </a:r>
                <a:r>
                  <a:rPr lang="en-US" altLang="zh-CN" sz="2135" dirty="0">
                    <a:solidFill>
                      <a:prstClr val="black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华文黑体" pitchFamily="2" charset="-122"/>
                  </a:rPr>
                  <a:t>celery</a:t>
                </a:r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5999990" y="1700808"/>
            <a:ext cx="2185753" cy="1401525"/>
            <a:chOff x="873900" y="1541325"/>
            <a:chExt cx="1166203" cy="814401"/>
          </a:xfrm>
        </p:grpSpPr>
        <p:sp>
          <p:nvSpPr>
            <p:cNvPr id="111" name="TextBox 155"/>
            <p:cNvSpPr txBox="1"/>
            <p:nvPr/>
          </p:nvSpPr>
          <p:spPr>
            <a:xfrm>
              <a:off x="873900" y="1767302"/>
              <a:ext cx="1166203" cy="211027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安电</a:t>
              </a:r>
              <a:r>
                <a:rPr lang="en-US" altLang="zh-CN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U</a:t>
              </a: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优先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947384" y="1541325"/>
              <a:ext cx="1008112" cy="814401"/>
              <a:chOff x="947384" y="1541325"/>
              <a:chExt cx="1008112" cy="814401"/>
            </a:xfrm>
          </p:grpSpPr>
          <p:cxnSp>
            <p:nvCxnSpPr>
              <p:cNvPr id="113" name="直接连接符 112"/>
              <p:cNvCxnSpPr/>
              <p:nvPr/>
            </p:nvCxnSpPr>
            <p:spPr>
              <a:xfrm flipV="1">
                <a:off x="1481601" y="2139702"/>
                <a:ext cx="0" cy="216024"/>
              </a:xfrm>
              <a:prstGeom prst="line">
                <a:avLst/>
              </a:prstGeom>
              <a:ln>
                <a:solidFill>
                  <a:srgbClr val="016B42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58"/>
              <p:cNvSpPr txBox="1"/>
              <p:nvPr/>
            </p:nvSpPr>
            <p:spPr>
              <a:xfrm>
                <a:off x="947384" y="1541325"/>
                <a:ext cx="1008112" cy="241438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35" dirty="0" smtClean="0">
                    <a:solidFill>
                      <a:prstClr val="black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华文黑体" pitchFamily="2" charset="-122"/>
                  </a:rPr>
                  <a:t>后台重写</a:t>
                </a:r>
                <a:endParaRPr lang="zh-CN" altLang="en-US" sz="2135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115" name="组合 114"/>
          <p:cNvGrpSpPr/>
          <p:nvPr/>
        </p:nvGrpSpPr>
        <p:grpSpPr>
          <a:xfrm>
            <a:off x="9200514" y="1237615"/>
            <a:ext cx="2067560" cy="1722753"/>
            <a:chOff x="801191" y="1541325"/>
            <a:chExt cx="1166203" cy="673483"/>
          </a:xfrm>
        </p:grpSpPr>
        <p:sp>
          <p:nvSpPr>
            <p:cNvPr id="116" name="TextBox 160"/>
            <p:cNvSpPr txBox="1"/>
            <p:nvPr/>
          </p:nvSpPr>
          <p:spPr>
            <a:xfrm>
              <a:off x="801191" y="1783686"/>
              <a:ext cx="1166203" cy="328177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系统上线、维护</a:t>
              </a:r>
              <a:endPara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数据备份、迁移</a:t>
              </a:r>
              <a:endPara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运维系统开发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873958" y="1541325"/>
              <a:ext cx="1081691" cy="673483"/>
              <a:chOff x="873958" y="1541325"/>
              <a:chExt cx="1081691" cy="673483"/>
            </a:xfrm>
          </p:grpSpPr>
          <p:cxnSp>
            <p:nvCxnSpPr>
              <p:cNvPr id="118" name="直接连接符 117"/>
              <p:cNvCxnSpPr/>
              <p:nvPr/>
            </p:nvCxnSpPr>
            <p:spPr>
              <a:xfrm flipV="1">
                <a:off x="1384177" y="2106797"/>
                <a:ext cx="0" cy="108011"/>
              </a:xfrm>
              <a:prstGeom prst="line">
                <a:avLst/>
              </a:prstGeom>
              <a:ln>
                <a:solidFill>
                  <a:srgbClr val="016B42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63"/>
              <p:cNvSpPr txBox="1"/>
              <p:nvPr/>
            </p:nvSpPr>
            <p:spPr>
              <a:xfrm>
                <a:off x="873958" y="1541325"/>
                <a:ext cx="1081691" cy="257180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135" dirty="0" smtClean="0">
                    <a:solidFill>
                      <a:prstClr val="black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华文黑体" pitchFamily="2" charset="-122"/>
                  </a:rPr>
                  <a:t>Power_iot 2.0</a:t>
                </a:r>
                <a:endParaRPr lang="zh-CN" altLang="en-US" sz="2135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120" name="组合 119"/>
          <p:cNvGrpSpPr/>
          <p:nvPr/>
        </p:nvGrpSpPr>
        <p:grpSpPr>
          <a:xfrm>
            <a:off x="2079900" y="4563109"/>
            <a:ext cx="2166061" cy="1196612"/>
            <a:chOff x="873900" y="1340833"/>
            <a:chExt cx="1166203" cy="827379"/>
          </a:xfrm>
        </p:grpSpPr>
        <p:sp>
          <p:nvSpPr>
            <p:cNvPr id="121" name="TextBox 165"/>
            <p:cNvSpPr txBox="1"/>
            <p:nvPr/>
          </p:nvSpPr>
          <p:spPr>
            <a:xfrm>
              <a:off x="873900" y="1767301"/>
              <a:ext cx="1166203" cy="400911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TiDB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部署、压测、性能调优、扩缩容</a:t>
              </a:r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947384" y="1340833"/>
              <a:ext cx="1008112" cy="487781"/>
              <a:chOff x="947384" y="1340833"/>
              <a:chExt cx="1008112" cy="487781"/>
            </a:xfrm>
          </p:grpSpPr>
          <p:cxnSp>
            <p:nvCxnSpPr>
              <p:cNvPr id="123" name="直接连接符 122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rgbClr val="016B42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68"/>
              <p:cNvSpPr txBox="1"/>
              <p:nvPr/>
            </p:nvSpPr>
            <p:spPr>
              <a:xfrm>
                <a:off x="947384" y="1541325"/>
                <a:ext cx="1008112" cy="287289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135" dirty="0">
                    <a:solidFill>
                      <a:prstClr val="black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华文黑体" pitchFamily="2" charset="-122"/>
                  </a:rPr>
                  <a:t>TiDB</a:t>
                </a:r>
                <a:endParaRPr lang="zh-CN" altLang="en-US" sz="2135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125" name="组合 124"/>
          <p:cNvGrpSpPr/>
          <p:nvPr/>
        </p:nvGrpSpPr>
        <p:grpSpPr>
          <a:xfrm>
            <a:off x="4737350" y="4563111"/>
            <a:ext cx="2166061" cy="979950"/>
            <a:chOff x="873900" y="1340833"/>
            <a:chExt cx="1166203" cy="677571"/>
          </a:xfrm>
        </p:grpSpPr>
        <p:sp>
          <p:nvSpPr>
            <p:cNvPr id="126" name="TextBox 170"/>
            <p:cNvSpPr txBox="1"/>
            <p:nvPr/>
          </p:nvSpPr>
          <p:spPr>
            <a:xfrm>
              <a:off x="873900" y="1767301"/>
              <a:ext cx="1166203" cy="251103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公共接口、数据层封装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947384" y="1340833"/>
              <a:ext cx="1008112" cy="540940"/>
              <a:chOff x="947384" y="1340833"/>
              <a:chExt cx="1008112" cy="540940"/>
            </a:xfrm>
          </p:grpSpPr>
          <p:cxnSp>
            <p:nvCxnSpPr>
              <p:cNvPr id="128" name="直接连接符 127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rgbClr val="016B42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73"/>
              <p:cNvSpPr txBox="1"/>
              <p:nvPr/>
            </p:nvSpPr>
            <p:spPr>
              <a:xfrm>
                <a:off x="947384" y="1541325"/>
                <a:ext cx="1008112" cy="340448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35" dirty="0" smtClean="0">
                    <a:solidFill>
                      <a:prstClr val="black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华文黑体" pitchFamily="2" charset="-122"/>
                  </a:rPr>
                  <a:t>抽取、封装</a:t>
                </a:r>
                <a:endParaRPr lang="zh-CN" altLang="en-US" sz="2135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7386323" y="4637283"/>
            <a:ext cx="2166061" cy="979950"/>
            <a:chOff x="873900" y="1340833"/>
            <a:chExt cx="1166203" cy="677571"/>
          </a:xfrm>
        </p:grpSpPr>
        <p:sp>
          <p:nvSpPr>
            <p:cNvPr id="131" name="TextBox 175"/>
            <p:cNvSpPr txBox="1"/>
            <p:nvPr/>
          </p:nvSpPr>
          <p:spPr>
            <a:xfrm>
              <a:off x="873900" y="1767301"/>
              <a:ext cx="1166203" cy="251103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运行、维护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947384" y="1340833"/>
              <a:ext cx="1008112" cy="540940"/>
              <a:chOff x="947384" y="1340833"/>
              <a:chExt cx="1008112" cy="54094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rgbClr val="016B42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78"/>
              <p:cNvSpPr txBox="1"/>
              <p:nvPr/>
            </p:nvSpPr>
            <p:spPr>
              <a:xfrm>
                <a:off x="947384" y="1541325"/>
                <a:ext cx="1008112" cy="340448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35" dirty="0" smtClean="0">
                    <a:solidFill>
                      <a:prstClr val="black"/>
                    </a:solidFill>
                    <a:latin typeface="Noto Sans S Chinese Medium" panose="020B0600000000000000" pitchFamily="34" charset="-122"/>
                    <a:ea typeface="Noto Sans S Chinese Medium" panose="020B0600000000000000" pitchFamily="34" charset="-122"/>
                    <a:cs typeface="华文黑体" pitchFamily="2" charset="-122"/>
                  </a:rPr>
                  <a:t>新、旧系统</a:t>
                </a:r>
                <a:endParaRPr lang="zh-CN" altLang="en-US" sz="2135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华文黑体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 p14:presetBounceEnd="55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 p14:presetBounceEnd="5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 p14:presetBounceEnd="55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工作规</a:t>
            </a:r>
            <a:r>
              <a:rPr lang="zh-CN" altLang="en-US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划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76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 smtClean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WORK PLANNING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25" y="804001"/>
            <a:ext cx="8125326" cy="605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33"/>
          <p:cNvSpPr txBox="1"/>
          <p:nvPr/>
        </p:nvSpPr>
        <p:spPr>
          <a:xfrm>
            <a:off x="621205" y="1663235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技术转</a:t>
            </a:r>
            <a:r>
              <a:rPr lang="zh-CN" altLang="en-US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型之路：</a:t>
            </a:r>
            <a:endParaRPr lang="en-US" altLang="zh-CN" dirty="0" smtClean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Power_iot 2.0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架构图</a:t>
            </a:r>
            <a:endParaRPr lang="zh-CN" altLang="en-US" b="1" dirty="0">
              <a:solidFill>
                <a:prstClr val="black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1675468" y="4198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dirty="0" smtClean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THANK YOU</a:t>
            </a:r>
            <a:endParaRPr lang="zh-CN" altLang="en-US" sz="36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974755" y="2496261"/>
            <a:ext cx="9557425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8800" b="0" dirty="0" smtClean="0">
                <a:solidFill>
                  <a:srgbClr val="009999"/>
                </a:solidFill>
                <a:effectLst/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感谢聆听批评指导</a:t>
            </a:r>
            <a:endParaRPr lang="zh-CN" altLang="en-US" sz="9600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713365" y="-3153028"/>
            <a:ext cx="6311948" cy="6008653"/>
            <a:chOff x="5713365" y="-3153028"/>
            <a:chExt cx="6311948" cy="6008653"/>
          </a:xfrm>
        </p:grpSpPr>
        <p:grpSp>
          <p:nvGrpSpPr>
            <p:cNvPr id="402" name="组合 401"/>
            <p:cNvGrpSpPr/>
            <p:nvPr/>
          </p:nvGrpSpPr>
          <p:grpSpPr>
            <a:xfrm>
              <a:off x="8085157" y="-1579282"/>
              <a:ext cx="587486" cy="1728000"/>
              <a:chOff x="8085157" y="5279067"/>
              <a:chExt cx="587486" cy="1728000"/>
            </a:xfrm>
          </p:grpSpPr>
          <p:sp>
            <p:nvSpPr>
              <p:cNvPr id="403" name="等腰三角形 9_4"/>
              <p:cNvSpPr/>
              <p:nvPr/>
            </p:nvSpPr>
            <p:spPr>
              <a:xfrm rot="10800000">
                <a:off x="8085157" y="5546117"/>
                <a:ext cx="587486" cy="1460950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4" name="椭圆 403"/>
              <p:cNvSpPr>
                <a:spLocks noChangeAspect="1"/>
              </p:cNvSpPr>
              <p:nvPr/>
            </p:nvSpPr>
            <p:spPr>
              <a:xfrm>
                <a:off x="8111847" y="5279067"/>
                <a:ext cx="534106" cy="5340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08" name="组合 407"/>
            <p:cNvGrpSpPr/>
            <p:nvPr/>
          </p:nvGrpSpPr>
          <p:grpSpPr>
            <a:xfrm>
              <a:off x="8930899" y="-1838751"/>
              <a:ext cx="771066" cy="2268000"/>
              <a:chOff x="8930899" y="5019598"/>
              <a:chExt cx="771066" cy="2268000"/>
            </a:xfrm>
          </p:grpSpPr>
          <p:sp>
            <p:nvSpPr>
              <p:cNvPr id="409" name="等腰三角形 9_8"/>
              <p:cNvSpPr/>
              <p:nvPr/>
            </p:nvSpPr>
            <p:spPr>
              <a:xfrm rot="10800000">
                <a:off x="8930899" y="5370100"/>
                <a:ext cx="771066" cy="191749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0" name="椭圆 409"/>
              <p:cNvSpPr>
                <a:spLocks noChangeAspect="1"/>
              </p:cNvSpPr>
              <p:nvPr/>
            </p:nvSpPr>
            <p:spPr>
              <a:xfrm>
                <a:off x="8965930" y="5019598"/>
                <a:ext cx="701006" cy="7010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4" name="组合 413"/>
            <p:cNvGrpSpPr/>
            <p:nvPr/>
          </p:nvGrpSpPr>
          <p:grpSpPr>
            <a:xfrm>
              <a:off x="8491539" y="-3153028"/>
              <a:ext cx="1248391" cy="3672000"/>
              <a:chOff x="8491539" y="3705321"/>
              <a:chExt cx="1248391" cy="3672000"/>
            </a:xfrm>
          </p:grpSpPr>
          <p:sp>
            <p:nvSpPr>
              <p:cNvPr id="415" name="等腰三角形 9_12"/>
              <p:cNvSpPr/>
              <p:nvPr/>
            </p:nvSpPr>
            <p:spPr>
              <a:xfrm rot="10800000">
                <a:off x="8491539" y="4272801"/>
                <a:ext cx="1248391" cy="3104520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6" name="椭圆 415"/>
              <p:cNvSpPr>
                <a:spLocks noChangeAspect="1"/>
              </p:cNvSpPr>
              <p:nvPr/>
            </p:nvSpPr>
            <p:spPr>
              <a:xfrm>
                <a:off x="8548254" y="3705321"/>
                <a:ext cx="1134960" cy="113496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0000">
                    <a:srgbClr val="009999"/>
                  </a:gs>
                  <a:gs pos="100000">
                    <a:srgbClr val="009999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7" name="组合 416"/>
            <p:cNvGrpSpPr/>
            <p:nvPr/>
          </p:nvGrpSpPr>
          <p:grpSpPr>
            <a:xfrm>
              <a:off x="7678206" y="-2685027"/>
              <a:ext cx="905695" cy="2664001"/>
              <a:chOff x="7678206" y="4173322"/>
              <a:chExt cx="905695" cy="2664001"/>
            </a:xfrm>
          </p:grpSpPr>
          <p:sp>
            <p:nvSpPr>
              <p:cNvPr id="418" name="等腰三角形 9_14"/>
              <p:cNvSpPr/>
              <p:nvPr/>
            </p:nvSpPr>
            <p:spPr>
              <a:xfrm rot="10800000">
                <a:off x="7678206" y="4585024"/>
                <a:ext cx="905695" cy="225229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9" name="椭圆 418"/>
              <p:cNvSpPr>
                <a:spLocks noChangeAspect="1"/>
              </p:cNvSpPr>
              <p:nvPr/>
            </p:nvSpPr>
            <p:spPr>
              <a:xfrm>
                <a:off x="7719353" y="4173322"/>
                <a:ext cx="823402" cy="8234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0" name="组合 419"/>
            <p:cNvGrpSpPr/>
            <p:nvPr/>
          </p:nvGrpSpPr>
          <p:grpSpPr>
            <a:xfrm>
              <a:off x="8158768" y="-2346784"/>
              <a:ext cx="942412" cy="2772000"/>
              <a:chOff x="8158768" y="4511565"/>
              <a:chExt cx="942412" cy="2772000"/>
            </a:xfrm>
          </p:grpSpPr>
          <p:sp>
            <p:nvSpPr>
              <p:cNvPr id="421" name="等腰三角形 9_16"/>
              <p:cNvSpPr/>
              <p:nvPr/>
            </p:nvSpPr>
            <p:spPr>
              <a:xfrm rot="10800000">
                <a:off x="8158768" y="4939957"/>
                <a:ext cx="942412" cy="234360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2" name="椭圆 421"/>
              <p:cNvSpPr>
                <a:spLocks noChangeAspect="1"/>
              </p:cNvSpPr>
              <p:nvPr/>
            </p:nvSpPr>
            <p:spPr>
              <a:xfrm>
                <a:off x="8201583" y="4511565"/>
                <a:ext cx="856783" cy="8567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3" name="组合 422"/>
            <p:cNvGrpSpPr/>
            <p:nvPr/>
          </p:nvGrpSpPr>
          <p:grpSpPr>
            <a:xfrm>
              <a:off x="11309411" y="-847185"/>
              <a:ext cx="715902" cy="1980000"/>
              <a:chOff x="11309411" y="6011164"/>
              <a:chExt cx="715902" cy="1980000"/>
            </a:xfrm>
          </p:grpSpPr>
          <p:sp>
            <p:nvSpPr>
              <p:cNvPr id="424" name="等腰三角形 9_18"/>
              <p:cNvSpPr/>
              <p:nvPr/>
            </p:nvSpPr>
            <p:spPr>
              <a:xfrm rot="10800000">
                <a:off x="11309411" y="6317158"/>
                <a:ext cx="715902" cy="1674006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5" name="椭圆 424"/>
              <p:cNvSpPr>
                <a:spLocks noChangeAspect="1"/>
              </p:cNvSpPr>
              <p:nvPr/>
            </p:nvSpPr>
            <p:spPr>
              <a:xfrm>
                <a:off x="11361368" y="6011164"/>
                <a:ext cx="611990" cy="61198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6" name="组合 425"/>
            <p:cNvGrpSpPr/>
            <p:nvPr/>
          </p:nvGrpSpPr>
          <p:grpSpPr>
            <a:xfrm>
              <a:off x="9272737" y="-684692"/>
              <a:ext cx="868978" cy="2556000"/>
              <a:chOff x="9272737" y="6173657"/>
              <a:chExt cx="868978" cy="2556000"/>
            </a:xfrm>
          </p:grpSpPr>
          <p:sp>
            <p:nvSpPr>
              <p:cNvPr id="427" name="等腰三角形 9_20"/>
              <p:cNvSpPr/>
              <p:nvPr/>
            </p:nvSpPr>
            <p:spPr>
              <a:xfrm rot="10800000">
                <a:off x="9272737" y="6568668"/>
                <a:ext cx="868978" cy="216098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8" name="椭圆 427"/>
              <p:cNvSpPr>
                <a:spLocks noChangeAspect="1"/>
              </p:cNvSpPr>
              <p:nvPr/>
            </p:nvSpPr>
            <p:spPr>
              <a:xfrm>
                <a:off x="9312216" y="6173657"/>
                <a:ext cx="790021" cy="79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9" name="组合 428"/>
            <p:cNvGrpSpPr/>
            <p:nvPr/>
          </p:nvGrpSpPr>
          <p:grpSpPr>
            <a:xfrm>
              <a:off x="8447464" y="-1278114"/>
              <a:ext cx="1174957" cy="3455999"/>
              <a:chOff x="8447464" y="5580235"/>
              <a:chExt cx="1174957" cy="3455999"/>
            </a:xfrm>
          </p:grpSpPr>
          <p:sp>
            <p:nvSpPr>
              <p:cNvPr id="430" name="等腰三角形 9_22"/>
              <p:cNvSpPr/>
              <p:nvPr/>
            </p:nvSpPr>
            <p:spPr>
              <a:xfrm rot="10800000">
                <a:off x="8447464" y="6114333"/>
                <a:ext cx="1174957" cy="2921901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1" name="椭圆 430"/>
              <p:cNvSpPr>
                <a:spLocks noChangeAspect="1"/>
              </p:cNvSpPr>
              <p:nvPr/>
            </p:nvSpPr>
            <p:spPr>
              <a:xfrm>
                <a:off x="8500844" y="5580235"/>
                <a:ext cx="1068199" cy="106819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2" name="组合 431"/>
            <p:cNvGrpSpPr/>
            <p:nvPr/>
          </p:nvGrpSpPr>
          <p:grpSpPr>
            <a:xfrm>
              <a:off x="5713365" y="-2216284"/>
              <a:ext cx="1358547" cy="3996000"/>
              <a:chOff x="5713365" y="4642065"/>
              <a:chExt cx="1358547" cy="3996000"/>
            </a:xfrm>
          </p:grpSpPr>
          <p:sp>
            <p:nvSpPr>
              <p:cNvPr id="433" name="等腰三角形 9_24"/>
              <p:cNvSpPr/>
              <p:nvPr/>
            </p:nvSpPr>
            <p:spPr>
              <a:xfrm rot="10800000">
                <a:off x="5713365" y="5259617"/>
                <a:ext cx="1358547" cy="337844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4" name="椭圆 433"/>
              <p:cNvSpPr>
                <a:spLocks noChangeAspect="1"/>
              </p:cNvSpPr>
              <p:nvPr/>
            </p:nvSpPr>
            <p:spPr>
              <a:xfrm>
                <a:off x="5775086" y="4642065"/>
                <a:ext cx="1235107" cy="1235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5" name="组合 434"/>
            <p:cNvGrpSpPr/>
            <p:nvPr/>
          </p:nvGrpSpPr>
          <p:grpSpPr>
            <a:xfrm>
              <a:off x="7146608" y="-1854039"/>
              <a:ext cx="820027" cy="2412000"/>
              <a:chOff x="7146608" y="5004310"/>
              <a:chExt cx="820027" cy="2412000"/>
            </a:xfrm>
          </p:grpSpPr>
          <p:sp>
            <p:nvSpPr>
              <p:cNvPr id="436" name="等腰三角形 9_26"/>
              <p:cNvSpPr/>
              <p:nvPr/>
            </p:nvSpPr>
            <p:spPr>
              <a:xfrm rot="10800000">
                <a:off x="7146608" y="5377067"/>
                <a:ext cx="820027" cy="2039243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7" name="椭圆 436"/>
              <p:cNvSpPr>
                <a:spLocks noChangeAspect="1"/>
              </p:cNvSpPr>
              <p:nvPr/>
            </p:nvSpPr>
            <p:spPr>
              <a:xfrm>
                <a:off x="7183863" y="5004310"/>
                <a:ext cx="745518" cy="74551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8" name="组合 437"/>
            <p:cNvGrpSpPr/>
            <p:nvPr/>
          </p:nvGrpSpPr>
          <p:grpSpPr>
            <a:xfrm>
              <a:off x="6965950" y="-2432198"/>
              <a:ext cx="879620" cy="2555999"/>
              <a:chOff x="6965950" y="4426151"/>
              <a:chExt cx="879620" cy="2555999"/>
            </a:xfrm>
          </p:grpSpPr>
          <p:sp>
            <p:nvSpPr>
              <p:cNvPr id="439" name="等腰三角形 9_28"/>
              <p:cNvSpPr/>
              <p:nvPr/>
            </p:nvSpPr>
            <p:spPr>
              <a:xfrm rot="10800000">
                <a:off x="6965950" y="4821161"/>
                <a:ext cx="879620" cy="216098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0" name="椭圆 439"/>
              <p:cNvSpPr>
                <a:spLocks noChangeAspect="1"/>
              </p:cNvSpPr>
              <p:nvPr/>
            </p:nvSpPr>
            <p:spPr>
              <a:xfrm>
                <a:off x="7010750" y="4426151"/>
                <a:ext cx="790022" cy="790021"/>
              </a:xfrm>
              <a:prstGeom prst="ellips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rgbClr val="A5A5A5"/>
                  </a:gs>
                  <a:gs pos="100000">
                    <a:srgbClr val="A5A5A5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5" name="组合 464"/>
            <p:cNvGrpSpPr/>
            <p:nvPr/>
          </p:nvGrpSpPr>
          <p:grpSpPr>
            <a:xfrm>
              <a:off x="7245345" y="-1392019"/>
              <a:ext cx="1358542" cy="3996000"/>
              <a:chOff x="7245345" y="5466330"/>
              <a:chExt cx="1358542" cy="3996000"/>
            </a:xfrm>
          </p:grpSpPr>
          <p:sp>
            <p:nvSpPr>
              <p:cNvPr id="466" name="等腰三角形 9_46"/>
              <p:cNvSpPr/>
              <p:nvPr/>
            </p:nvSpPr>
            <p:spPr>
              <a:xfrm rot="10800000">
                <a:off x="7245345" y="6083882"/>
                <a:ext cx="1358542" cy="337844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7" name="椭圆 466"/>
              <p:cNvSpPr>
                <a:spLocks noChangeAspect="1"/>
              </p:cNvSpPr>
              <p:nvPr/>
            </p:nvSpPr>
            <p:spPr>
              <a:xfrm>
                <a:off x="7307066" y="5466330"/>
                <a:ext cx="1235103" cy="1235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8" name="组合 467"/>
            <p:cNvGrpSpPr/>
            <p:nvPr/>
          </p:nvGrpSpPr>
          <p:grpSpPr>
            <a:xfrm>
              <a:off x="6696365" y="-1511431"/>
              <a:ext cx="917938" cy="2700000"/>
              <a:chOff x="6696365" y="5346918"/>
              <a:chExt cx="917938" cy="2700000"/>
            </a:xfrm>
          </p:grpSpPr>
          <p:sp>
            <p:nvSpPr>
              <p:cNvPr id="469" name="等腰三角形 9_48"/>
              <p:cNvSpPr/>
              <p:nvPr/>
            </p:nvSpPr>
            <p:spPr>
              <a:xfrm rot="10800000">
                <a:off x="6696365" y="5764183"/>
                <a:ext cx="917938" cy="2282735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0" name="椭圆 469"/>
              <p:cNvSpPr>
                <a:spLocks noChangeAspect="1"/>
              </p:cNvSpPr>
              <p:nvPr/>
            </p:nvSpPr>
            <p:spPr>
              <a:xfrm>
                <a:off x="6738068" y="5346918"/>
                <a:ext cx="834533" cy="83453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1" name="组合 470"/>
            <p:cNvGrpSpPr/>
            <p:nvPr/>
          </p:nvGrpSpPr>
          <p:grpSpPr>
            <a:xfrm>
              <a:off x="6245184" y="-600374"/>
              <a:ext cx="1174953" cy="3455999"/>
              <a:chOff x="6245184" y="6257975"/>
              <a:chExt cx="1174953" cy="3455999"/>
            </a:xfrm>
          </p:grpSpPr>
          <p:sp>
            <p:nvSpPr>
              <p:cNvPr id="472" name="等腰三角形 9_50"/>
              <p:cNvSpPr/>
              <p:nvPr/>
            </p:nvSpPr>
            <p:spPr>
              <a:xfrm rot="10800000">
                <a:off x="6245184" y="6792073"/>
                <a:ext cx="1174953" cy="2921901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3" name="椭圆 472"/>
              <p:cNvSpPr>
                <a:spLocks noChangeAspect="1"/>
              </p:cNvSpPr>
              <p:nvPr/>
            </p:nvSpPr>
            <p:spPr>
              <a:xfrm>
                <a:off x="6298564" y="6257975"/>
                <a:ext cx="1068195" cy="106819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7" name="组合 476"/>
            <p:cNvGrpSpPr/>
            <p:nvPr/>
          </p:nvGrpSpPr>
          <p:grpSpPr>
            <a:xfrm>
              <a:off x="9417129" y="-1960953"/>
              <a:ext cx="1077041" cy="3168000"/>
              <a:chOff x="9417129" y="4897396"/>
              <a:chExt cx="1077041" cy="3168000"/>
            </a:xfrm>
          </p:grpSpPr>
          <p:sp>
            <p:nvSpPr>
              <p:cNvPr id="478" name="等腰三角形 9_54"/>
              <p:cNvSpPr/>
              <p:nvPr/>
            </p:nvSpPr>
            <p:spPr>
              <a:xfrm rot="10800000">
                <a:off x="9417129" y="5386987"/>
                <a:ext cx="1077041" cy="267840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9" name="椭圆 478"/>
              <p:cNvSpPr>
                <a:spLocks noChangeAspect="1"/>
              </p:cNvSpPr>
              <p:nvPr/>
            </p:nvSpPr>
            <p:spPr>
              <a:xfrm>
                <a:off x="9466061" y="4897396"/>
                <a:ext cx="979179" cy="9791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0" name="组合 479"/>
            <p:cNvGrpSpPr/>
            <p:nvPr/>
          </p:nvGrpSpPr>
          <p:grpSpPr>
            <a:xfrm>
              <a:off x="10073620" y="-1211944"/>
              <a:ext cx="632480" cy="1692000"/>
              <a:chOff x="10073620" y="5646405"/>
              <a:chExt cx="632480" cy="1692000"/>
            </a:xfrm>
          </p:grpSpPr>
          <p:sp>
            <p:nvSpPr>
              <p:cNvPr id="481" name="等腰三角形 9_56"/>
              <p:cNvSpPr/>
              <p:nvPr/>
            </p:nvSpPr>
            <p:spPr>
              <a:xfrm rot="10800000">
                <a:off x="10073620" y="5907891"/>
                <a:ext cx="632480" cy="1430514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2" name="椭圆 481"/>
              <p:cNvSpPr>
                <a:spLocks noChangeAspect="1"/>
              </p:cNvSpPr>
              <p:nvPr/>
            </p:nvSpPr>
            <p:spPr>
              <a:xfrm>
                <a:off x="10128371" y="5646405"/>
                <a:ext cx="522979" cy="5229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3" name="组合 482"/>
            <p:cNvGrpSpPr/>
            <p:nvPr/>
          </p:nvGrpSpPr>
          <p:grpSpPr>
            <a:xfrm>
              <a:off x="10231003" y="-614663"/>
              <a:ext cx="1077041" cy="3168000"/>
              <a:chOff x="10231003" y="6243686"/>
              <a:chExt cx="1077041" cy="3168000"/>
            </a:xfrm>
          </p:grpSpPr>
          <p:sp>
            <p:nvSpPr>
              <p:cNvPr id="484" name="等腰三角形 9"/>
              <p:cNvSpPr/>
              <p:nvPr/>
            </p:nvSpPr>
            <p:spPr>
              <a:xfrm rot="10800000">
                <a:off x="10231003" y="6733277"/>
                <a:ext cx="1077041" cy="267840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5" name="椭圆 484"/>
              <p:cNvSpPr>
                <a:spLocks noChangeAspect="1"/>
              </p:cNvSpPr>
              <p:nvPr/>
            </p:nvSpPr>
            <p:spPr>
              <a:xfrm>
                <a:off x="10279935" y="6243686"/>
                <a:ext cx="979179" cy="979182"/>
              </a:xfrm>
              <a:prstGeom prst="ellips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rgbClr val="A5A5A5"/>
                  </a:gs>
                  <a:gs pos="100000">
                    <a:srgbClr val="A5A5A5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弧形 19"/>
          <p:cNvSpPr/>
          <p:nvPr/>
        </p:nvSpPr>
        <p:spPr>
          <a:xfrm>
            <a:off x="-2290773" y="-1637259"/>
            <a:ext cx="4767943" cy="4767943"/>
          </a:xfrm>
          <a:prstGeom prst="arc">
            <a:avLst>
              <a:gd name="adj1" fmla="val 1279359"/>
              <a:gd name="adj2" fmla="val 188280"/>
            </a:avLst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-57150" y="5408413"/>
            <a:ext cx="12325350" cy="1330769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6871" y="5167055"/>
            <a:ext cx="1008000" cy="2936689"/>
            <a:chOff x="466871" y="5154355"/>
            <a:chExt cx="1008000" cy="2936689"/>
          </a:xfrm>
        </p:grpSpPr>
        <p:sp>
          <p:nvSpPr>
            <p:cNvPr id="48" name="等腰三角形 9"/>
            <p:cNvSpPr/>
            <p:nvPr/>
          </p:nvSpPr>
          <p:spPr>
            <a:xfrm rot="10800000">
              <a:off x="466871" y="5608198"/>
              <a:ext cx="1008000" cy="248284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17029" y="5154355"/>
              <a:ext cx="907686" cy="90768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45295" y="6092326"/>
            <a:ext cx="741401" cy="2160000"/>
            <a:chOff x="1770695" y="6092326"/>
            <a:chExt cx="741401" cy="2160000"/>
          </a:xfrm>
        </p:grpSpPr>
        <p:sp>
          <p:nvSpPr>
            <p:cNvPr id="51" name="等腰三角形 9"/>
            <p:cNvSpPr/>
            <p:nvPr/>
          </p:nvSpPr>
          <p:spPr>
            <a:xfrm rot="10800000">
              <a:off x="1770695" y="6426137"/>
              <a:ext cx="741401" cy="18261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807586" y="6092326"/>
              <a:ext cx="669600" cy="669605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7820" y="6074100"/>
            <a:ext cx="605980" cy="1656000"/>
            <a:chOff x="3127820" y="6086800"/>
            <a:chExt cx="605980" cy="1656000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3127820" y="6342722"/>
              <a:ext cx="605980" cy="140007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4892" y="6086800"/>
              <a:ext cx="513356" cy="51336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45045" y="5183458"/>
            <a:ext cx="864000" cy="2517173"/>
            <a:chOff x="4445045" y="5208858"/>
            <a:chExt cx="864000" cy="2517173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4445045" y="5597868"/>
              <a:ext cx="864000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45726" y="5660469"/>
            <a:ext cx="1037968" cy="3024000"/>
            <a:chOff x="5845726" y="5660469"/>
            <a:chExt cx="1037968" cy="3024000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845726" y="6127805"/>
              <a:ext cx="1037968" cy="255666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5897374" y="5660469"/>
              <a:ext cx="937446" cy="937447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682069" y="5544686"/>
            <a:ext cx="654812" cy="1783018"/>
            <a:chOff x="8682069" y="5557386"/>
            <a:chExt cx="654812" cy="1783018"/>
          </a:xfrm>
        </p:grpSpPr>
        <p:sp>
          <p:nvSpPr>
            <p:cNvPr id="85" name="等腰三角形 9"/>
            <p:cNvSpPr/>
            <p:nvPr/>
          </p:nvSpPr>
          <p:spPr>
            <a:xfrm rot="10800000">
              <a:off x="8682069" y="5832938"/>
              <a:ext cx="654812" cy="150746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8733927" y="5557386"/>
              <a:ext cx="552731" cy="5527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330422" y="5471913"/>
            <a:ext cx="716685" cy="2088000"/>
            <a:chOff x="11330422" y="5408413"/>
            <a:chExt cx="716685" cy="2088000"/>
          </a:xfrm>
        </p:grpSpPr>
        <p:sp>
          <p:nvSpPr>
            <p:cNvPr id="88" name="等腰三角形 9"/>
            <p:cNvSpPr/>
            <p:nvPr/>
          </p:nvSpPr>
          <p:spPr>
            <a:xfrm rot="10800000">
              <a:off x="11330422" y="5731097"/>
              <a:ext cx="716685" cy="176531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366083" y="5408413"/>
              <a:ext cx="647278" cy="647285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687385" y="671150"/>
            <a:ext cx="627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40000" dist="12700" dir="5400000" sy="-100000" algn="bl" rotWithShape="0"/>
                </a:effectLst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C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40000" dist="12700" dir="5400000" sy="-100000" algn="bl" rotWithShape="0"/>
              </a:effectLst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140524" y="662768"/>
            <a:ext cx="2737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25000" dist="6350" dir="5400000" sy="-100000" algn="bl" rotWithShape="0"/>
                </a:effectLst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onents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25000" dist="6350" dir="5400000" sy="-100000" algn="bl" rotWithShape="0"/>
              </a:effectLst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2152071" y="2434358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16070" y="24255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sz="3200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工作</a:t>
            </a:r>
            <a:r>
              <a:rPr lang="zh-CN" altLang="en-US" sz="32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概述</a:t>
            </a:r>
            <a:endParaRPr lang="en-US" altLang="zh-CN" sz="3200" dirty="0"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6566362" y="2434358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15795" y="24255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业绩展示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2152071" y="3689711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16069" y="370120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经验总结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566362" y="3689711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15795" y="37062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工作规划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5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-0.11901 -7.40741E-7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5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14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0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4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5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 p14:presetBounceEnd="6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9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 p14:presetBounceEnd="66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 p14:presetBounceEnd="6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6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 p14:presetBounceEnd="66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4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4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 p14:presetBounceEnd="66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44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45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51" dur="15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63" presetClass="path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56" dur="15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61" dur="1500" spd="-10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63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66" dur="15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path" presetSubtype="0" de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71" dur="1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3" presetClass="path" presetSubtype="0" decel="10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76" dur="1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42" presetClass="path" presetSubtype="0" decel="100000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81" dur="1500" spd="-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63" presetClass="path" presetSubtype="0" decel="10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86" dur="1500" spd="-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1" grpId="0"/>
          <p:bldP spid="91" grpId="1"/>
          <p:bldP spid="92" grpId="0"/>
          <p:bldP spid="92" grpId="1"/>
          <p:bldP spid="13" grpId="0" animBg="1"/>
          <p:bldP spid="13" grpId="1" animBg="1"/>
          <p:bldP spid="15" grpId="0"/>
          <p:bldP spid="15" grpId="1"/>
          <p:bldP spid="19" grpId="0" animBg="1"/>
          <p:bldP spid="19" grpId="1" animBg="1"/>
          <p:bldP spid="21" grpId="0"/>
          <p:bldP spid="21" grpId="1"/>
          <p:bldP spid="24" grpId="0" animBg="1"/>
          <p:bldP spid="24" grpId="1" animBg="1"/>
          <p:bldP spid="25" grpId="0"/>
          <p:bldP spid="25" grpId="1"/>
          <p:bldP spid="28" grpId="0" animBg="1"/>
          <p:bldP spid="28" grpId="1" animBg="1"/>
          <p:bldP spid="29" grpId="0"/>
          <p:bldP spid="2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5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-0.11901 -7.40741E-7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5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14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51" dur="15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63" presetClass="path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56" dur="15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61" dur="1500" spd="-10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63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66" dur="15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path" presetSubtype="0" de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71" dur="1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3" presetClass="path" presetSubtype="0" decel="10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76" dur="1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42" presetClass="path" presetSubtype="0" decel="100000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81" dur="1500" spd="-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63" presetClass="path" presetSubtype="0" decel="10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86" dur="1500" spd="-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1" grpId="0"/>
          <p:bldP spid="91" grpId="1"/>
          <p:bldP spid="92" grpId="0"/>
          <p:bldP spid="92" grpId="1"/>
          <p:bldP spid="13" grpId="0" animBg="1"/>
          <p:bldP spid="13" grpId="1" animBg="1"/>
          <p:bldP spid="15" grpId="0"/>
          <p:bldP spid="15" grpId="1"/>
          <p:bldP spid="19" grpId="0" animBg="1"/>
          <p:bldP spid="19" grpId="1" animBg="1"/>
          <p:bldP spid="21" grpId="0"/>
          <p:bldP spid="21" grpId="1"/>
          <p:bldP spid="24" grpId="0" animBg="1"/>
          <p:bldP spid="24" grpId="1" animBg="1"/>
          <p:bldP spid="25" grpId="0"/>
          <p:bldP spid="25" grpId="1"/>
          <p:bldP spid="28" grpId="0" animBg="1"/>
          <p:bldP spid="28" grpId="1" animBg="1"/>
          <p:bldP spid="29" grpId="0"/>
          <p:bldP spid="29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01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745025" y="2472759"/>
            <a:ext cx="3659976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 smtClean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</a:t>
            </a:r>
            <a:r>
              <a:rPr lang="zh-CN" altLang="en-US" sz="6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概述</a:t>
            </a: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40179" y="3580755"/>
            <a:ext cx="3469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WORK OVERVIEW</a:t>
            </a:r>
            <a:endParaRPr lang="zh-CN" altLang="en-US" sz="3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工作概述</a:t>
            </a:r>
          </a:p>
        </p:txBody>
      </p:sp>
      <p:sp>
        <p:nvSpPr>
          <p:cNvPr id="27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 smtClean="0">
                <a:solidFill>
                  <a:srgbClr val="60606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WORK OVERVIEW</a:t>
            </a:r>
            <a:endParaRPr lang="en-US" altLang="zh-CN" sz="1600" dirty="0">
              <a:solidFill>
                <a:srgbClr val="606060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7407167" y="1820608"/>
            <a:ext cx="840307" cy="84030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275797" y="2422128"/>
            <a:ext cx="1025968" cy="1025968"/>
            <a:chOff x="1695226" y="3321784"/>
            <a:chExt cx="1250759" cy="1250759"/>
          </a:xfrm>
        </p:grpSpPr>
        <p:sp>
          <p:nvSpPr>
            <p:cNvPr id="65" name="椭圆 64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BC1D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798007" y="3229022"/>
            <a:ext cx="1187359" cy="1187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3" name="TextBox 16"/>
          <p:cNvSpPr txBox="1"/>
          <p:nvPr/>
        </p:nvSpPr>
        <p:spPr>
          <a:xfrm>
            <a:off x="8669299" y="3190540"/>
            <a:ext cx="114646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 smtClean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服务报告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77" name="TextBox 20"/>
          <p:cNvSpPr txBox="1"/>
          <p:nvPr/>
        </p:nvSpPr>
        <p:spPr>
          <a:xfrm>
            <a:off x="6462151" y="5584725"/>
            <a:ext cx="138691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 smtClean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纯业务后台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79" name="TextBox 22"/>
          <p:cNvSpPr txBox="1"/>
          <p:nvPr/>
        </p:nvSpPr>
        <p:spPr>
          <a:xfrm>
            <a:off x="2685500" y="4870164"/>
            <a:ext cx="114646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 smtClean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数据支撑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81" name="TextBox 24"/>
          <p:cNvSpPr txBox="1"/>
          <p:nvPr/>
        </p:nvSpPr>
        <p:spPr>
          <a:xfrm>
            <a:off x="1592427" y="2480760"/>
            <a:ext cx="132440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 smtClean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纯</a:t>
            </a:r>
            <a:r>
              <a:rPr lang="en-US" altLang="zh-CN" sz="1865" b="1" dirty="0" smtClean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Web</a:t>
            </a:r>
            <a:r>
              <a:rPr lang="zh-CN" altLang="en-US" sz="1865" b="1" dirty="0" smtClean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后端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H="1" flipV="1">
            <a:off x="8665573" y="2985751"/>
            <a:ext cx="4432" cy="8272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6457328" y="5332053"/>
            <a:ext cx="11357" cy="8812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2678966" y="4562515"/>
            <a:ext cx="6535" cy="9787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1583499" y="2052195"/>
            <a:ext cx="0" cy="104273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866708" y="3813043"/>
            <a:ext cx="1312525" cy="1312525"/>
            <a:chOff x="1695226" y="3321784"/>
            <a:chExt cx="1250759" cy="1250759"/>
          </a:xfrm>
        </p:grpSpPr>
        <p:sp>
          <p:nvSpPr>
            <p:cNvPr id="89" name="椭圆 88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BC1D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407953" y="3332990"/>
            <a:ext cx="1813991" cy="18139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2" name="同心圆 9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703436" y="1756633"/>
            <a:ext cx="2166824" cy="2166824"/>
            <a:chOff x="1695226" y="3321784"/>
            <a:chExt cx="1250759" cy="1250759"/>
          </a:xfrm>
        </p:grpSpPr>
        <p:sp>
          <p:nvSpPr>
            <p:cNvPr id="95" name="椭圆 94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BC1D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  <p:bldP spid="77" grpId="0"/>
          <p:bldP spid="79" grpId="0"/>
          <p:bldP spid="8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  <p:bldP spid="77" grpId="0"/>
          <p:bldP spid="79" grpId="0"/>
          <p:bldP spid="8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 smtClean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02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745025" y="2472759"/>
            <a:ext cx="3659976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业绩展示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62982" y="3580755"/>
            <a:ext cx="4224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 SHOWCASE</a:t>
            </a:r>
            <a:endParaRPr lang="zh-CN" altLang="en-US" sz="3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2029243" y="3552566"/>
            <a:ext cx="2583746" cy="2404347"/>
            <a:chOff x="4791048" y="3617041"/>
            <a:chExt cx="2583746" cy="2404347"/>
          </a:xfrm>
        </p:grpSpPr>
        <p:sp>
          <p:nvSpPr>
            <p:cNvPr id="63" name="椭圆 62"/>
            <p:cNvSpPr/>
            <p:nvPr/>
          </p:nvSpPr>
          <p:spPr>
            <a:xfrm>
              <a:off x="4791048" y="4652107"/>
              <a:ext cx="2513651" cy="1369281"/>
            </a:xfrm>
            <a:prstGeom prst="ellipse">
              <a:avLst/>
            </a:prstGeom>
            <a:gradFill flip="none" rotWithShape="1">
              <a:gsLst>
                <a:gs pos="1000">
                  <a:schemeClr val="tx1">
                    <a:alpha val="50000"/>
                  </a:schemeClr>
                </a:gs>
                <a:gs pos="60000">
                  <a:schemeClr val="tx1">
                    <a:alpha val="2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Shape 750"/>
            <p:cNvSpPr/>
            <p:nvPr/>
          </p:nvSpPr>
          <p:spPr>
            <a:xfrm>
              <a:off x="5178392" y="3802214"/>
              <a:ext cx="1833382" cy="1099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492"/>
                  </a:moveTo>
                  <a:cubicBezTo>
                    <a:pt x="1575" y="8911"/>
                    <a:pt x="2902" y="6913"/>
                    <a:pt x="4477" y="5332"/>
                  </a:cubicBezTo>
                  <a:lnTo>
                    <a:pt x="10838" y="0"/>
                  </a:lnTo>
                  <a:lnTo>
                    <a:pt x="21600" y="10391"/>
                  </a:lnTo>
                  <a:lnTo>
                    <a:pt x="10791" y="21600"/>
                  </a:lnTo>
                  <a:lnTo>
                    <a:pt x="0" y="10492"/>
                  </a:lnTo>
                  <a:close/>
                </a:path>
              </a:pathLst>
            </a:custGeom>
            <a:solidFill>
              <a:srgbClr val="9F9174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600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6" name="Shape 751"/>
            <p:cNvSpPr/>
            <p:nvPr/>
          </p:nvSpPr>
          <p:spPr>
            <a:xfrm>
              <a:off x="4817206" y="3617041"/>
              <a:ext cx="1286711" cy="715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2" y="21600"/>
                  </a:moveTo>
                  <a:lnTo>
                    <a:pt x="0" y="15710"/>
                  </a:lnTo>
                  <a:lnTo>
                    <a:pt x="15756" y="0"/>
                  </a:lnTo>
                  <a:lnTo>
                    <a:pt x="21600" y="5628"/>
                  </a:lnTo>
                  <a:lnTo>
                    <a:pt x="6222" y="2160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600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7" name="Shape 752"/>
            <p:cNvSpPr/>
            <p:nvPr/>
          </p:nvSpPr>
          <p:spPr>
            <a:xfrm>
              <a:off x="6088001" y="3617041"/>
              <a:ext cx="1286793" cy="71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78" y="21600"/>
                  </a:moveTo>
                  <a:lnTo>
                    <a:pt x="21600" y="15710"/>
                  </a:lnTo>
                  <a:lnTo>
                    <a:pt x="5844" y="0"/>
                  </a:lnTo>
                  <a:lnTo>
                    <a:pt x="0" y="5628"/>
                  </a:lnTo>
                  <a:lnTo>
                    <a:pt x="15378" y="2160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600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8" name="Shape 753"/>
            <p:cNvSpPr/>
            <p:nvPr/>
          </p:nvSpPr>
          <p:spPr>
            <a:xfrm flipV="1">
              <a:off x="6095076" y="3801294"/>
              <a:ext cx="1" cy="2130784"/>
            </a:xfrm>
            <a:prstGeom prst="line">
              <a:avLst/>
            </a:prstGeom>
            <a:noFill/>
            <a:ln w="12700" cap="flat">
              <a:solidFill>
                <a:srgbClr val="8F8268"/>
              </a:solidFill>
              <a:prstDash val="solid"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228600">
                <a:defRPr sz="3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9" name="Shape 754"/>
            <p:cNvSpPr/>
            <p:nvPr/>
          </p:nvSpPr>
          <p:spPr>
            <a:xfrm>
              <a:off x="6094423" y="4331066"/>
              <a:ext cx="921862" cy="160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6808"/>
                  </a:lnTo>
                  <a:lnTo>
                    <a:pt x="21600" y="0"/>
                  </a:lnTo>
                  <a:lnTo>
                    <a:pt x="21600" y="143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79879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600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10" name="Shape 755"/>
            <p:cNvSpPr/>
            <p:nvPr/>
          </p:nvSpPr>
          <p:spPr>
            <a:xfrm>
              <a:off x="5172561" y="4331066"/>
              <a:ext cx="921864" cy="160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6808"/>
                  </a:lnTo>
                  <a:lnTo>
                    <a:pt x="0" y="0"/>
                  </a:lnTo>
                  <a:lnTo>
                    <a:pt x="0" y="143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AAA87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600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11" name="Shape 756"/>
            <p:cNvSpPr/>
            <p:nvPr/>
          </p:nvSpPr>
          <p:spPr>
            <a:xfrm>
              <a:off x="4825553" y="4325927"/>
              <a:ext cx="1262625" cy="77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69" y="0"/>
                  </a:moveTo>
                  <a:lnTo>
                    <a:pt x="0" y="7587"/>
                  </a:lnTo>
                  <a:lnTo>
                    <a:pt x="15834" y="21600"/>
                  </a:lnTo>
                  <a:lnTo>
                    <a:pt x="21600" y="14259"/>
                  </a:lnTo>
                  <a:lnTo>
                    <a:pt x="5969" y="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600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12" name="Shape 757"/>
            <p:cNvSpPr/>
            <p:nvPr/>
          </p:nvSpPr>
          <p:spPr>
            <a:xfrm>
              <a:off x="6103357" y="4325927"/>
              <a:ext cx="1262543" cy="77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31" y="0"/>
                  </a:moveTo>
                  <a:lnTo>
                    <a:pt x="21600" y="7587"/>
                  </a:lnTo>
                  <a:lnTo>
                    <a:pt x="5766" y="21600"/>
                  </a:lnTo>
                  <a:lnTo>
                    <a:pt x="0" y="14259"/>
                  </a:lnTo>
                  <a:lnTo>
                    <a:pt x="15631" y="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600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200">
                <a:cs typeface="+mn-ea"/>
                <a:sym typeface="+mn-lt"/>
              </a:endParaRPr>
            </a:p>
          </p:txBody>
        </p:sp>
      </p:grpSp>
      <p:sp>
        <p:nvSpPr>
          <p:cNvPr id="14" name="Shape 763"/>
          <p:cNvSpPr/>
          <p:nvPr/>
        </p:nvSpPr>
        <p:spPr>
          <a:xfrm>
            <a:off x="6156757" y="2359894"/>
            <a:ext cx="3070534" cy="271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 panose="020B0606030504020204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事件告警微信消息推送服务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Shape 766"/>
          <p:cNvSpPr/>
          <p:nvPr/>
        </p:nvSpPr>
        <p:spPr>
          <a:xfrm>
            <a:off x="6156757" y="3760454"/>
            <a:ext cx="4437220" cy="11300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鉴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权系统研究（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sanic-jwt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源码研究）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认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证系统开发（接口安全认证、登录认证、黑名单校验）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小程序登录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首页用电健康，报警管理，安全监测，电能质量，指标统计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767"/>
          <p:cNvSpPr/>
          <p:nvPr/>
        </p:nvSpPr>
        <p:spPr>
          <a:xfrm>
            <a:off x="6170514" y="3211304"/>
            <a:ext cx="1249189" cy="402086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cs typeface="+mn-ea"/>
                <a:sym typeface="+mn-lt"/>
              </a:rPr>
              <a:t>新版安电</a:t>
            </a:r>
            <a:r>
              <a:rPr lang="en-US" altLang="zh-CN" sz="1400" b="1" dirty="0">
                <a:cs typeface="+mn-ea"/>
                <a:sym typeface="+mn-lt"/>
              </a:rPr>
              <a:t>U</a:t>
            </a:r>
            <a:endParaRPr sz="1400" b="1" dirty="0"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403880" y="1630828"/>
            <a:ext cx="3769446" cy="2884136"/>
            <a:chOff x="4165685" y="1774326"/>
            <a:chExt cx="3769446" cy="2884136"/>
          </a:xfrm>
        </p:grpSpPr>
        <p:sp>
          <p:nvSpPr>
            <p:cNvPr id="66" name="Shape 745"/>
            <p:cNvSpPr/>
            <p:nvPr/>
          </p:nvSpPr>
          <p:spPr>
            <a:xfrm rot="19534834">
              <a:off x="6046334" y="2348005"/>
              <a:ext cx="804502" cy="804502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Shape 742"/>
            <p:cNvSpPr/>
            <p:nvPr/>
          </p:nvSpPr>
          <p:spPr>
            <a:xfrm>
              <a:off x="4537116" y="2837610"/>
              <a:ext cx="793979" cy="793979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0" name="Shape 746"/>
            <p:cNvSpPr/>
            <p:nvPr/>
          </p:nvSpPr>
          <p:spPr>
            <a:xfrm rot="1360413">
              <a:off x="6550618" y="2228269"/>
              <a:ext cx="793979" cy="793979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2" name="Shape 743"/>
            <p:cNvSpPr/>
            <p:nvPr/>
          </p:nvSpPr>
          <p:spPr>
            <a:xfrm rot="1836656">
              <a:off x="4985412" y="3570701"/>
              <a:ext cx="263156" cy="26315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Shape 744"/>
            <p:cNvSpPr/>
            <p:nvPr/>
          </p:nvSpPr>
          <p:spPr>
            <a:xfrm rot="1595951">
              <a:off x="7300130" y="1892283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Shape 747"/>
            <p:cNvSpPr/>
            <p:nvPr/>
          </p:nvSpPr>
          <p:spPr>
            <a:xfrm rot="19131852">
              <a:off x="4291815" y="2377611"/>
              <a:ext cx="745288" cy="7452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5" name="Shape 748"/>
            <p:cNvSpPr/>
            <p:nvPr/>
          </p:nvSpPr>
          <p:spPr>
            <a:xfrm rot="1093116">
              <a:off x="5379646" y="2400792"/>
              <a:ext cx="843317" cy="843317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6" name="Shape 749"/>
            <p:cNvSpPr/>
            <p:nvPr/>
          </p:nvSpPr>
          <p:spPr>
            <a:xfrm rot="1836656">
              <a:off x="6569805" y="2806591"/>
              <a:ext cx="843317" cy="84331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Shape 775"/>
            <p:cNvSpPr/>
            <p:nvPr/>
          </p:nvSpPr>
          <p:spPr>
            <a:xfrm rot="19534834">
              <a:off x="5328975" y="3805186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8" name="Shape 776"/>
            <p:cNvSpPr/>
            <p:nvPr/>
          </p:nvSpPr>
          <p:spPr>
            <a:xfrm>
              <a:off x="5730374" y="3449146"/>
              <a:ext cx="635000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9" name="Shape 777"/>
            <p:cNvSpPr/>
            <p:nvPr/>
          </p:nvSpPr>
          <p:spPr>
            <a:xfrm>
              <a:off x="5822064" y="3919303"/>
              <a:ext cx="739159" cy="73915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Shape 780"/>
            <p:cNvSpPr/>
            <p:nvPr/>
          </p:nvSpPr>
          <p:spPr>
            <a:xfrm rot="1595951">
              <a:off x="5778414" y="2917099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1" name="Shape 783"/>
            <p:cNvSpPr/>
            <p:nvPr/>
          </p:nvSpPr>
          <p:spPr>
            <a:xfrm rot="19950650">
              <a:off x="5812291" y="1774326"/>
              <a:ext cx="517496" cy="51749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2" name="Shape 784"/>
            <p:cNvSpPr/>
            <p:nvPr/>
          </p:nvSpPr>
          <p:spPr>
            <a:xfrm rot="18900000">
              <a:off x="4736028" y="1834997"/>
              <a:ext cx="396154" cy="396154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3" name="Shape 785"/>
            <p:cNvSpPr/>
            <p:nvPr/>
          </p:nvSpPr>
          <p:spPr>
            <a:xfrm rot="1836656">
              <a:off x="4165685" y="1898375"/>
              <a:ext cx="329209" cy="3292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4" name="Shape 786"/>
            <p:cNvSpPr/>
            <p:nvPr/>
          </p:nvSpPr>
          <p:spPr>
            <a:xfrm rot="1836656">
              <a:off x="7474445" y="2645631"/>
              <a:ext cx="263156" cy="26315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5" name="Shape 788"/>
            <p:cNvSpPr/>
            <p:nvPr/>
          </p:nvSpPr>
          <p:spPr>
            <a:xfrm rot="1836656">
              <a:off x="6734989" y="1796828"/>
              <a:ext cx="178625" cy="17862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Shape 789"/>
            <p:cNvSpPr/>
            <p:nvPr/>
          </p:nvSpPr>
          <p:spPr>
            <a:xfrm rot="1836656">
              <a:off x="7189473" y="2312320"/>
              <a:ext cx="329209" cy="3292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3" name="Shape 759"/>
            <p:cNvSpPr/>
            <p:nvPr/>
          </p:nvSpPr>
          <p:spPr>
            <a:xfrm>
              <a:off x="6172715" y="3111477"/>
              <a:ext cx="793979" cy="793979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94" name="Shape 787"/>
            <p:cNvSpPr/>
            <p:nvPr/>
          </p:nvSpPr>
          <p:spPr>
            <a:xfrm rot="1836656">
              <a:off x="6840617" y="3529130"/>
              <a:ext cx="263156" cy="26315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Shape 781"/>
            <p:cNvSpPr/>
            <p:nvPr/>
          </p:nvSpPr>
          <p:spPr>
            <a:xfrm rot="1742089">
              <a:off x="5228528" y="2170029"/>
              <a:ext cx="613791" cy="61379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6" name="Shape 782"/>
            <p:cNvSpPr/>
            <p:nvPr/>
          </p:nvSpPr>
          <p:spPr>
            <a:xfrm>
              <a:off x="4981980" y="2592699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8" name="Shape 778"/>
            <p:cNvSpPr/>
            <p:nvPr/>
          </p:nvSpPr>
          <p:spPr>
            <a:xfrm rot="1643011">
              <a:off x="6289294" y="3604559"/>
              <a:ext cx="560820" cy="56082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9" name="Shape 779"/>
            <p:cNvSpPr/>
            <p:nvPr/>
          </p:nvSpPr>
          <p:spPr>
            <a:xfrm>
              <a:off x="5073934" y="3114452"/>
              <a:ext cx="843317" cy="84331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业绩展</a:t>
            </a:r>
            <a:r>
              <a:rPr lang="zh-CN" altLang="en-US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示</a:t>
            </a:r>
            <a:r>
              <a:rPr lang="en-US" altLang="zh-CN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</a:t>
            </a:r>
            <a:r>
              <a:rPr lang="zh-CN" altLang="en-US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纯</a:t>
            </a:r>
            <a:r>
              <a:rPr lang="en-US" altLang="zh-CN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Web</a:t>
            </a:r>
            <a:r>
              <a:rPr lang="zh-CN" altLang="en-US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后端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2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 SHOWCASE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47" name="Shape 767"/>
          <p:cNvSpPr/>
          <p:nvPr/>
        </p:nvSpPr>
        <p:spPr>
          <a:xfrm>
            <a:off x="6156757" y="1796986"/>
            <a:ext cx="1380512" cy="379880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lt1"/>
                </a:solidFill>
                <a:cs typeface="+mn-ea"/>
                <a:sym typeface="+mn-lt"/>
              </a:rPr>
              <a:t>事件告警推送</a:t>
            </a:r>
            <a:endParaRPr sz="1400" b="1" dirty="0">
              <a:solidFill>
                <a:schemeClr val="l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95833E-6 2.59259E-6 L -3.95833E-6 0.05185 " pathEditMode="relative" rAng="0" ptsTypes="AA">
                                      <p:cBhvr>
                                        <p:cTn id="13" dur="12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29324" y="4245192"/>
            <a:ext cx="720000" cy="720000"/>
            <a:chOff x="2229324" y="4559096"/>
            <a:chExt cx="720000" cy="720000"/>
          </a:xfrm>
        </p:grpSpPr>
        <p:sp>
          <p:nvSpPr>
            <p:cNvPr id="41" name="Shape 1940"/>
            <p:cNvSpPr/>
            <p:nvPr/>
          </p:nvSpPr>
          <p:spPr>
            <a:xfrm>
              <a:off x="2229324" y="4559096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60000">
                    <a:schemeClr val="bg2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</a:ln>
            <a:effectLst>
              <a:outerShdw blurRad="190500"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2" name="Shape 1941"/>
            <p:cNvSpPr/>
            <p:nvPr/>
          </p:nvSpPr>
          <p:spPr>
            <a:xfrm>
              <a:off x="2301321" y="4631093"/>
              <a:ext cx="576000" cy="576000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736000" y="1716877"/>
            <a:ext cx="720000" cy="720000"/>
            <a:chOff x="5736000" y="1716877"/>
            <a:chExt cx="720000" cy="720000"/>
          </a:xfrm>
        </p:grpSpPr>
        <p:sp>
          <p:nvSpPr>
            <p:cNvPr id="47" name="Shape 1940"/>
            <p:cNvSpPr/>
            <p:nvPr/>
          </p:nvSpPr>
          <p:spPr>
            <a:xfrm>
              <a:off x="5736000" y="1716877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60000">
                    <a:schemeClr val="bg2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</a:ln>
            <a:effectLst>
              <a:outerShdw blurRad="190500"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8" name="Shape 1941"/>
            <p:cNvSpPr/>
            <p:nvPr/>
          </p:nvSpPr>
          <p:spPr>
            <a:xfrm>
              <a:off x="5807997" y="1788874"/>
              <a:ext cx="576000" cy="576000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249492" y="4231544"/>
            <a:ext cx="720000" cy="720000"/>
            <a:chOff x="9249492" y="4559096"/>
            <a:chExt cx="720000" cy="720000"/>
          </a:xfrm>
        </p:grpSpPr>
        <p:sp>
          <p:nvSpPr>
            <p:cNvPr id="57" name="Shape 1940"/>
            <p:cNvSpPr/>
            <p:nvPr/>
          </p:nvSpPr>
          <p:spPr>
            <a:xfrm>
              <a:off x="9249492" y="4559096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60000">
                    <a:schemeClr val="bg2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</a:ln>
            <a:effectLst>
              <a:outerShdw blurRad="190500"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Shape 1941"/>
            <p:cNvSpPr/>
            <p:nvPr/>
          </p:nvSpPr>
          <p:spPr>
            <a:xfrm>
              <a:off x="9321489" y="4631093"/>
              <a:ext cx="576000" cy="576000"/>
            </a:xfrm>
            <a:prstGeom prst="ellipse">
              <a:avLst/>
            </a:prstGeom>
            <a:gradFill>
              <a:gsLst>
                <a:gs pos="60000">
                  <a:srgbClr val="009999"/>
                </a:gs>
                <a:gs pos="0">
                  <a:schemeClr val="bg1">
                    <a:lumMod val="95000"/>
                  </a:schemeClr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60942" y="3661339"/>
            <a:ext cx="6019800" cy="2574987"/>
            <a:chOff x="3086100" y="3384638"/>
            <a:chExt cx="6019800" cy="2574987"/>
          </a:xfrm>
        </p:grpSpPr>
        <p:sp>
          <p:nvSpPr>
            <p:cNvPr id="154" name="Up Arrow 14"/>
            <p:cNvSpPr/>
            <p:nvPr/>
          </p:nvSpPr>
          <p:spPr>
            <a:xfrm flipH="1">
              <a:off x="5676636" y="3384638"/>
              <a:ext cx="838728" cy="2149220"/>
            </a:xfrm>
            <a:prstGeom prst="upArrow">
              <a:avLst>
                <a:gd name="adj1" fmla="val 65908"/>
                <a:gd name="adj2" fmla="val 63739"/>
              </a:avLst>
            </a:prstGeom>
            <a:solidFill>
              <a:srgbClr val="0099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5" name="Up Arrow 17"/>
            <p:cNvSpPr/>
            <p:nvPr/>
          </p:nvSpPr>
          <p:spPr>
            <a:xfrm rot="18012836" flipH="1">
              <a:off x="4302337" y="3955701"/>
              <a:ext cx="746495" cy="3178969"/>
            </a:xfrm>
            <a:prstGeom prst="upArrow">
              <a:avLst>
                <a:gd name="adj1" fmla="val 65908"/>
                <a:gd name="adj2" fmla="val 63739"/>
              </a:avLst>
            </a:prstGeom>
            <a:solidFill>
              <a:srgbClr val="0099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6" name="Up Arrow 22"/>
            <p:cNvSpPr/>
            <p:nvPr/>
          </p:nvSpPr>
          <p:spPr>
            <a:xfrm rot="3595552" flipH="1">
              <a:off x="7140287" y="3994013"/>
              <a:ext cx="750541" cy="3180684"/>
            </a:xfrm>
            <a:prstGeom prst="upArrow">
              <a:avLst>
                <a:gd name="adj1" fmla="val 65908"/>
                <a:gd name="adj2" fmla="val 63739"/>
              </a:avLst>
            </a:prstGeom>
            <a:solidFill>
              <a:srgbClr val="0099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9" name="Freeform 7"/>
          <p:cNvSpPr/>
          <p:nvPr/>
        </p:nvSpPr>
        <p:spPr>
          <a:xfrm>
            <a:off x="3927832" y="4697902"/>
            <a:ext cx="4378247" cy="2160098"/>
          </a:xfrm>
          <a:custGeom>
            <a:avLst/>
            <a:gdLst>
              <a:gd name="connsiteX0" fmla="*/ 2046432 w 4092864"/>
              <a:gd name="connsiteY0" fmla="*/ 0 h 2019300"/>
              <a:gd name="connsiteX1" fmla="*/ 4083734 w 4092864"/>
              <a:gd name="connsiteY1" fmla="*/ 1838492 h 2019300"/>
              <a:gd name="connsiteX2" fmla="*/ 4092864 w 4092864"/>
              <a:gd name="connsiteY2" fmla="*/ 2019300 h 2019300"/>
              <a:gd name="connsiteX3" fmla="*/ 0 w 4092864"/>
              <a:gd name="connsiteY3" fmla="*/ 2019300 h 2019300"/>
              <a:gd name="connsiteX4" fmla="*/ 9130 w 4092864"/>
              <a:gd name="connsiteY4" fmla="*/ 1838492 h 2019300"/>
              <a:gd name="connsiteX5" fmla="*/ 2046432 w 4092864"/>
              <a:gd name="connsiteY5" fmla="*/ 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2864" h="2019300">
                <a:moveTo>
                  <a:pt x="2046432" y="0"/>
                </a:moveTo>
                <a:cubicBezTo>
                  <a:pt x="3106754" y="0"/>
                  <a:pt x="3978863" y="805839"/>
                  <a:pt x="4083734" y="1838492"/>
                </a:cubicBezTo>
                <a:lnTo>
                  <a:pt x="4092864" y="2019300"/>
                </a:lnTo>
                <a:lnTo>
                  <a:pt x="0" y="2019300"/>
                </a:lnTo>
                <a:lnTo>
                  <a:pt x="9130" y="1838492"/>
                </a:lnTo>
                <a:cubicBezTo>
                  <a:pt x="114002" y="805839"/>
                  <a:pt x="986110" y="0"/>
                  <a:pt x="2046432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270000" algn="ctr" rotWithShape="0">
              <a:sysClr val="windowText" lastClr="000000">
                <a:lumMod val="95000"/>
                <a:lumOff val="5000"/>
                <a:alpha val="20000"/>
              </a:sysClr>
            </a:outerShdw>
          </a:effectLst>
        </p:spPr>
        <p:txBody>
          <a:bodyPr lIns="900000" tIns="0" rIns="900000" bIns="612000" rtlCol="0" anchor="b"/>
          <a:lstStyle/>
          <a:p>
            <a:pPr algn="ctr">
              <a:defRPr/>
            </a:pPr>
            <a:endParaRPr lang="en-IN" sz="1600" kern="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74" name="AutoShape 139"/>
          <p:cNvSpPr/>
          <p:nvPr/>
        </p:nvSpPr>
        <p:spPr bwMode="auto">
          <a:xfrm>
            <a:off x="9497787" y="4483277"/>
            <a:ext cx="223410" cy="216535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75" name="Group 48"/>
          <p:cNvGrpSpPr/>
          <p:nvPr/>
        </p:nvGrpSpPr>
        <p:grpSpPr>
          <a:xfrm>
            <a:off x="468264" y="5037555"/>
            <a:ext cx="2568177" cy="1255548"/>
            <a:chOff x="365930" y="5351459"/>
            <a:chExt cx="2568177" cy="1255548"/>
          </a:xfrm>
        </p:grpSpPr>
        <p:sp>
          <p:nvSpPr>
            <p:cNvPr id="176" name="TextBox 34"/>
            <p:cNvSpPr txBox="1"/>
            <p:nvPr/>
          </p:nvSpPr>
          <p:spPr>
            <a:xfrm flipH="1">
              <a:off x="771523" y="5351459"/>
              <a:ext cx="2153059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zh-CN" altLang="en-US" b="1" dirty="0">
                  <a:solidFill>
                    <a:srgbClr val="265B85"/>
                  </a:solidFill>
                  <a:cs typeface="+mn-ea"/>
                  <a:sym typeface="+mn-lt"/>
                </a:rPr>
                <a:t>新</a:t>
              </a:r>
              <a:r>
                <a:rPr lang="zh-CN" altLang="en-US" b="1" dirty="0" smtClean="0">
                  <a:solidFill>
                    <a:srgbClr val="265B85"/>
                  </a:solidFill>
                  <a:cs typeface="+mn-ea"/>
                  <a:sym typeface="+mn-lt"/>
                </a:rPr>
                <a:t>版知电</a:t>
              </a:r>
              <a:r>
                <a:rPr lang="en-US" altLang="zh-CN" b="1" dirty="0" smtClean="0">
                  <a:solidFill>
                    <a:srgbClr val="265B85"/>
                  </a:solidFill>
                  <a:cs typeface="+mn-ea"/>
                  <a:sym typeface="+mn-lt"/>
                </a:rPr>
                <a:t>U</a:t>
              </a:r>
              <a:endParaRPr lang="en-US" altLang="zh-CN" b="1" dirty="0">
                <a:solidFill>
                  <a:srgbClr val="265B85"/>
                </a:solidFill>
                <a:cs typeface="+mn-ea"/>
                <a:sym typeface="+mn-lt"/>
              </a:endParaRPr>
            </a:p>
          </p:txBody>
        </p:sp>
        <p:sp>
          <p:nvSpPr>
            <p:cNvPr id="177" name="TextBox 35"/>
            <p:cNvSpPr txBox="1"/>
            <p:nvPr/>
          </p:nvSpPr>
          <p:spPr>
            <a:xfrm flipH="1">
              <a:off x="365930" y="5683677"/>
              <a:ext cx="2568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功</a:t>
              </a:r>
              <a:r>
                <a:rPr lang="zh-CN" altLang="en-US" sz="1200" dirty="0" smtClean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能梳理、评估</a:t>
              </a:r>
              <a:endParaRPr lang="en-US" altLang="zh-CN" sz="1200" dirty="0" smtClean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经济用</a:t>
              </a:r>
              <a:r>
                <a:rPr lang="zh-CN" altLang="en-US" sz="1200" dirty="0" smtClean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电指数算法</a:t>
              </a:r>
              <a:endParaRPr lang="en-US" altLang="zh-CN" sz="1200" dirty="0" smtClean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电</a:t>
              </a:r>
              <a:r>
                <a:rPr lang="zh-CN" altLang="en-US" sz="1200" dirty="0" smtClean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压、频率偏差</a:t>
              </a:r>
              <a:endPara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1" name="Group 43"/>
          <p:cNvGrpSpPr/>
          <p:nvPr/>
        </p:nvGrpSpPr>
        <p:grpSpPr>
          <a:xfrm>
            <a:off x="4811912" y="2500244"/>
            <a:ext cx="2568177" cy="1255548"/>
            <a:chOff x="5339331" y="2332191"/>
            <a:chExt cx="2568177" cy="1255548"/>
          </a:xfrm>
        </p:grpSpPr>
        <p:sp>
          <p:nvSpPr>
            <p:cNvPr id="182" name="TextBox 38"/>
            <p:cNvSpPr txBox="1"/>
            <p:nvPr/>
          </p:nvSpPr>
          <p:spPr>
            <a:xfrm flipH="1">
              <a:off x="5546890" y="2332191"/>
              <a:ext cx="2153059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FD20E">
                      <a:lumMod val="75000"/>
                    </a:srgbClr>
                  </a:solidFill>
                  <a:cs typeface="+mn-ea"/>
                  <a:sym typeface="+mn-lt"/>
                </a:rPr>
                <a:t>识电</a:t>
              </a:r>
              <a:r>
                <a:rPr lang="en-US" altLang="zh-CN" b="1" dirty="0" smtClean="0">
                  <a:solidFill>
                    <a:srgbClr val="FFD20E">
                      <a:lumMod val="75000"/>
                    </a:srgbClr>
                  </a:solidFill>
                  <a:cs typeface="+mn-ea"/>
                  <a:sym typeface="+mn-lt"/>
                </a:rPr>
                <a:t>U</a:t>
              </a:r>
              <a:endParaRPr lang="en-US" altLang="zh-CN" b="1" dirty="0">
                <a:solidFill>
                  <a:srgbClr val="FFD20E">
                    <a:lumMod val="7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183" name="TextBox 39"/>
            <p:cNvSpPr txBox="1"/>
            <p:nvPr/>
          </p:nvSpPr>
          <p:spPr>
            <a:xfrm flipH="1">
              <a:off x="5339331" y="2664409"/>
              <a:ext cx="2568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 smtClean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识别算法对接、联调测试</a:t>
              </a:r>
              <a:endParaRPr lang="en-US" altLang="zh-CN" sz="1200" dirty="0" smtClean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 smtClean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性能提升、</a:t>
              </a:r>
              <a:r>
                <a:rPr lang="zh-CN" altLang="en-US" sz="1200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减少</a:t>
              </a:r>
              <a:r>
                <a:rPr lang="zh-CN" altLang="en-US" sz="1200" dirty="0" smtClean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网络</a:t>
              </a:r>
              <a:r>
                <a:rPr lang="en-US" altLang="zh-CN" sz="1200" dirty="0" smtClean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IO</a:t>
              </a: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 smtClean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给云端提供识别结果</a:t>
              </a:r>
              <a:endPara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4" name="Group 47"/>
          <p:cNvGrpSpPr/>
          <p:nvPr/>
        </p:nvGrpSpPr>
        <p:grpSpPr>
          <a:xfrm>
            <a:off x="9249492" y="5023907"/>
            <a:ext cx="2568177" cy="1255548"/>
            <a:chOff x="9249492" y="5535138"/>
            <a:chExt cx="2568177" cy="1255548"/>
          </a:xfrm>
        </p:grpSpPr>
        <p:sp>
          <p:nvSpPr>
            <p:cNvPr id="185" name="TextBox 40"/>
            <p:cNvSpPr txBox="1"/>
            <p:nvPr/>
          </p:nvSpPr>
          <p:spPr>
            <a:xfrm flipH="1">
              <a:off x="9249494" y="5535138"/>
              <a:ext cx="2153059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lvl="0"/>
              <a:r>
                <a:rPr lang="zh-CN" altLang="en-US" b="1" kern="0" dirty="0">
                  <a:solidFill>
                    <a:schemeClr val="accent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lt"/>
                </a:rPr>
                <a:t>安</a:t>
              </a:r>
              <a:r>
                <a:rPr lang="zh-CN" altLang="en-US" b="1" kern="0" dirty="0" smtClean="0">
                  <a:solidFill>
                    <a:schemeClr val="accent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lt"/>
                </a:rPr>
                <a:t>电</a:t>
              </a:r>
              <a:r>
                <a:rPr lang="en-US" altLang="zh-CN" b="1" kern="0" dirty="0" smtClean="0">
                  <a:solidFill>
                    <a:schemeClr val="accent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lt"/>
                </a:rPr>
                <a:t>U</a:t>
              </a:r>
              <a:r>
                <a:rPr lang="zh-CN" altLang="en-US" b="1" kern="0" dirty="0" smtClean="0">
                  <a:solidFill>
                    <a:schemeClr val="accent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lt"/>
                </a:rPr>
                <a:t>管理版</a:t>
              </a:r>
              <a:endParaRPr lang="id-ID" altLang="zh-CN" sz="1600" b="1" dirty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86" name="TextBox 41"/>
            <p:cNvSpPr txBox="1"/>
            <p:nvPr/>
          </p:nvSpPr>
          <p:spPr>
            <a:xfrm flipH="1">
              <a:off x="9249492" y="5867356"/>
              <a:ext cx="2568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 smtClean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功能梳理、评估</a:t>
              </a:r>
              <a:endParaRPr lang="en-US" altLang="zh-CN" sz="1200" dirty="0" smtClean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用</a:t>
              </a:r>
              <a:r>
                <a:rPr lang="zh-CN" altLang="en-US" sz="1200" dirty="0" smtClean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电安全、用电健康、电量电费等月度数据</a:t>
              </a:r>
              <a:endPara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25" name="Rectangle 93"/>
          <p:cNvSpPr/>
          <p:nvPr/>
        </p:nvSpPr>
        <p:spPr>
          <a:xfrm>
            <a:off x="4443167" y="6008210"/>
            <a:ext cx="3305666" cy="43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提供数据支撑</a:t>
            </a:r>
            <a:endParaRPr lang="en-US" altLang="zh-CN" sz="2000" b="1" dirty="0">
              <a:solidFill>
                <a:prstClr val="black">
                  <a:lumMod val="50000"/>
                  <a:lumOff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27" name="PA_AutoShape 112"/>
          <p:cNvSpPr/>
          <p:nvPr>
            <p:custDataLst>
              <p:tags r:id="rId1"/>
            </p:custDataLst>
          </p:nvPr>
        </p:nvSpPr>
        <p:spPr bwMode="auto">
          <a:xfrm>
            <a:off x="5863828" y="5407542"/>
            <a:ext cx="464344" cy="4651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62" name="PA_任意多边形 61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998327" y="1965272"/>
            <a:ext cx="195347" cy="223200"/>
          </a:xfrm>
          <a:custGeom>
            <a:avLst/>
            <a:gdLst>
              <a:gd name="connsiteX0" fmla="*/ 333771 w 406381"/>
              <a:gd name="connsiteY0" fmla="*/ 362743 h 464323"/>
              <a:gd name="connsiteX1" fmla="*/ 348456 w 406381"/>
              <a:gd name="connsiteY1" fmla="*/ 377031 h 464323"/>
              <a:gd name="connsiteX2" fmla="*/ 333771 w 406381"/>
              <a:gd name="connsiteY2" fmla="*/ 391317 h 464323"/>
              <a:gd name="connsiteX3" fmla="*/ 319087 w 406381"/>
              <a:gd name="connsiteY3" fmla="*/ 377031 h 464323"/>
              <a:gd name="connsiteX4" fmla="*/ 333771 w 406381"/>
              <a:gd name="connsiteY4" fmla="*/ 362743 h 464323"/>
              <a:gd name="connsiteX5" fmla="*/ 29012 w 406381"/>
              <a:gd name="connsiteY5" fmla="*/ 315797 h 464323"/>
              <a:gd name="connsiteX6" fmla="*/ 29012 w 406381"/>
              <a:gd name="connsiteY6" fmla="*/ 370014 h 464323"/>
              <a:gd name="connsiteX7" fmla="*/ 203200 w 406381"/>
              <a:gd name="connsiteY7" fmla="*/ 435301 h 464323"/>
              <a:gd name="connsiteX8" fmla="*/ 377369 w 406381"/>
              <a:gd name="connsiteY8" fmla="*/ 370014 h 464323"/>
              <a:gd name="connsiteX9" fmla="*/ 377369 w 406381"/>
              <a:gd name="connsiteY9" fmla="*/ 315797 h 464323"/>
              <a:gd name="connsiteX10" fmla="*/ 203200 w 406381"/>
              <a:gd name="connsiteY10" fmla="*/ 362769 h 464323"/>
              <a:gd name="connsiteX11" fmla="*/ 29012 w 406381"/>
              <a:gd name="connsiteY11" fmla="*/ 315797 h 464323"/>
              <a:gd name="connsiteX12" fmla="*/ 333771 w 406381"/>
              <a:gd name="connsiteY12" fmla="*/ 275431 h 464323"/>
              <a:gd name="connsiteX13" fmla="*/ 348456 w 406381"/>
              <a:gd name="connsiteY13" fmla="*/ 290116 h 464323"/>
              <a:gd name="connsiteX14" fmla="*/ 333771 w 406381"/>
              <a:gd name="connsiteY14" fmla="*/ 304799 h 464323"/>
              <a:gd name="connsiteX15" fmla="*/ 319087 w 406381"/>
              <a:gd name="connsiteY15" fmla="*/ 290116 h 464323"/>
              <a:gd name="connsiteX16" fmla="*/ 333771 w 406381"/>
              <a:gd name="connsiteY16" fmla="*/ 275431 h 464323"/>
              <a:gd name="connsiteX17" fmla="*/ 29012 w 406381"/>
              <a:gd name="connsiteY17" fmla="*/ 228733 h 464323"/>
              <a:gd name="connsiteX18" fmla="*/ 29012 w 406381"/>
              <a:gd name="connsiteY18" fmla="*/ 282949 h 464323"/>
              <a:gd name="connsiteX19" fmla="*/ 29069 w 406381"/>
              <a:gd name="connsiteY19" fmla="*/ 282949 h 464323"/>
              <a:gd name="connsiteX20" fmla="*/ 29012 w 406381"/>
              <a:gd name="connsiteY20" fmla="*/ 283400 h 464323"/>
              <a:gd name="connsiteX21" fmla="*/ 203200 w 406381"/>
              <a:gd name="connsiteY21" fmla="*/ 348258 h 464323"/>
              <a:gd name="connsiteX22" fmla="*/ 377369 w 406381"/>
              <a:gd name="connsiteY22" fmla="*/ 283400 h 464323"/>
              <a:gd name="connsiteX23" fmla="*/ 377312 w 406381"/>
              <a:gd name="connsiteY23" fmla="*/ 282949 h 464323"/>
              <a:gd name="connsiteX24" fmla="*/ 377369 w 406381"/>
              <a:gd name="connsiteY24" fmla="*/ 282949 h 464323"/>
              <a:gd name="connsiteX25" fmla="*/ 377369 w 406381"/>
              <a:gd name="connsiteY25" fmla="*/ 228733 h 464323"/>
              <a:gd name="connsiteX26" fmla="*/ 203200 w 406381"/>
              <a:gd name="connsiteY26" fmla="*/ 275704 h 464323"/>
              <a:gd name="connsiteX27" fmla="*/ 29012 w 406381"/>
              <a:gd name="connsiteY27" fmla="*/ 228733 h 464323"/>
              <a:gd name="connsiteX28" fmla="*/ 333771 w 406381"/>
              <a:gd name="connsiteY28" fmla="*/ 188118 h 464323"/>
              <a:gd name="connsiteX29" fmla="*/ 348456 w 406381"/>
              <a:gd name="connsiteY29" fmla="*/ 202803 h 464323"/>
              <a:gd name="connsiteX30" fmla="*/ 333771 w 406381"/>
              <a:gd name="connsiteY30" fmla="*/ 217486 h 464323"/>
              <a:gd name="connsiteX31" fmla="*/ 319087 w 406381"/>
              <a:gd name="connsiteY31" fmla="*/ 202803 h 464323"/>
              <a:gd name="connsiteX32" fmla="*/ 333771 w 406381"/>
              <a:gd name="connsiteY32" fmla="*/ 188118 h 464323"/>
              <a:gd name="connsiteX33" fmla="*/ 29012 w 406381"/>
              <a:gd name="connsiteY33" fmla="*/ 146032 h 464323"/>
              <a:gd name="connsiteX34" fmla="*/ 29012 w 406381"/>
              <a:gd name="connsiteY34" fmla="*/ 195885 h 464323"/>
              <a:gd name="connsiteX35" fmla="*/ 29069 w 406381"/>
              <a:gd name="connsiteY35" fmla="*/ 195885 h 464323"/>
              <a:gd name="connsiteX36" fmla="*/ 29012 w 406381"/>
              <a:gd name="connsiteY36" fmla="*/ 196336 h 464323"/>
              <a:gd name="connsiteX37" fmla="*/ 203200 w 406381"/>
              <a:gd name="connsiteY37" fmla="*/ 261194 h 464323"/>
              <a:gd name="connsiteX38" fmla="*/ 377369 w 406381"/>
              <a:gd name="connsiteY38" fmla="*/ 196336 h 464323"/>
              <a:gd name="connsiteX39" fmla="*/ 377312 w 406381"/>
              <a:gd name="connsiteY39" fmla="*/ 195885 h 464323"/>
              <a:gd name="connsiteX40" fmla="*/ 377369 w 406381"/>
              <a:gd name="connsiteY40" fmla="*/ 195885 h 464323"/>
              <a:gd name="connsiteX41" fmla="*/ 377369 w 406381"/>
              <a:gd name="connsiteY41" fmla="*/ 146032 h 464323"/>
              <a:gd name="connsiteX42" fmla="*/ 203200 w 406381"/>
              <a:gd name="connsiteY42" fmla="*/ 188618 h 464323"/>
              <a:gd name="connsiteX43" fmla="*/ 29012 w 406381"/>
              <a:gd name="connsiteY43" fmla="*/ 146032 h 464323"/>
              <a:gd name="connsiteX44" fmla="*/ 203200 w 406381"/>
              <a:gd name="connsiteY44" fmla="*/ 29021 h 464323"/>
              <a:gd name="connsiteX45" fmla="*/ 29012 w 406381"/>
              <a:gd name="connsiteY45" fmla="*/ 94309 h 464323"/>
              <a:gd name="connsiteX46" fmla="*/ 203200 w 406381"/>
              <a:gd name="connsiteY46" fmla="*/ 159618 h 464323"/>
              <a:gd name="connsiteX47" fmla="*/ 377369 w 406381"/>
              <a:gd name="connsiteY47" fmla="*/ 94309 h 464323"/>
              <a:gd name="connsiteX48" fmla="*/ 203200 w 406381"/>
              <a:gd name="connsiteY48" fmla="*/ 29021 h 464323"/>
              <a:gd name="connsiteX49" fmla="*/ 203200 w 406381"/>
              <a:gd name="connsiteY49" fmla="*/ 0 h 464323"/>
              <a:gd name="connsiteX50" fmla="*/ 406381 w 406381"/>
              <a:gd name="connsiteY50" fmla="*/ 94309 h 464323"/>
              <a:gd name="connsiteX51" fmla="*/ 406381 w 406381"/>
              <a:gd name="connsiteY51" fmla="*/ 370014 h 464323"/>
              <a:gd name="connsiteX52" fmla="*/ 203200 w 406381"/>
              <a:gd name="connsiteY52" fmla="*/ 464323 h 464323"/>
              <a:gd name="connsiteX53" fmla="*/ 0 w 406381"/>
              <a:gd name="connsiteY53" fmla="*/ 370014 h 464323"/>
              <a:gd name="connsiteX54" fmla="*/ 0 w 406381"/>
              <a:gd name="connsiteY54" fmla="*/ 94309 h 464323"/>
              <a:gd name="connsiteX55" fmla="*/ 203200 w 406381"/>
              <a:gd name="connsiteY55" fmla="*/ 0 h 46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06381" h="464323">
                <a:moveTo>
                  <a:pt x="333771" y="362743"/>
                </a:moveTo>
                <a:cubicBezTo>
                  <a:pt x="341887" y="362743"/>
                  <a:pt x="348456" y="369133"/>
                  <a:pt x="348456" y="377031"/>
                </a:cubicBezTo>
                <a:cubicBezTo>
                  <a:pt x="348456" y="384927"/>
                  <a:pt x="341887" y="391317"/>
                  <a:pt x="333771" y="391317"/>
                </a:cubicBezTo>
                <a:cubicBezTo>
                  <a:pt x="325654" y="391317"/>
                  <a:pt x="319087" y="384927"/>
                  <a:pt x="319087" y="377031"/>
                </a:cubicBezTo>
                <a:cubicBezTo>
                  <a:pt x="319087" y="369133"/>
                  <a:pt x="325654" y="362743"/>
                  <a:pt x="333771" y="362743"/>
                </a:cubicBezTo>
                <a:close/>
                <a:moveTo>
                  <a:pt x="29012" y="315797"/>
                </a:moveTo>
                <a:lnTo>
                  <a:pt x="29012" y="370014"/>
                </a:lnTo>
                <a:cubicBezTo>
                  <a:pt x="29012" y="406065"/>
                  <a:pt x="107000" y="435301"/>
                  <a:pt x="203200" y="435301"/>
                </a:cubicBezTo>
                <a:cubicBezTo>
                  <a:pt x="299381" y="435301"/>
                  <a:pt x="377369" y="406065"/>
                  <a:pt x="377369" y="370014"/>
                </a:cubicBezTo>
                <a:cubicBezTo>
                  <a:pt x="377369" y="370014"/>
                  <a:pt x="377369" y="315797"/>
                  <a:pt x="377369" y="315797"/>
                </a:cubicBezTo>
                <a:cubicBezTo>
                  <a:pt x="347378" y="346689"/>
                  <a:pt x="275016" y="362769"/>
                  <a:pt x="203200" y="362769"/>
                </a:cubicBezTo>
                <a:cubicBezTo>
                  <a:pt x="131365" y="362769"/>
                  <a:pt x="59003" y="346689"/>
                  <a:pt x="29012" y="315797"/>
                </a:cubicBezTo>
                <a:close/>
                <a:moveTo>
                  <a:pt x="333771" y="275431"/>
                </a:moveTo>
                <a:cubicBezTo>
                  <a:pt x="341887" y="275431"/>
                  <a:pt x="348456" y="281998"/>
                  <a:pt x="348456" y="290116"/>
                </a:cubicBezTo>
                <a:cubicBezTo>
                  <a:pt x="348456" y="298232"/>
                  <a:pt x="341887" y="304799"/>
                  <a:pt x="333771" y="304799"/>
                </a:cubicBezTo>
                <a:cubicBezTo>
                  <a:pt x="325654" y="304799"/>
                  <a:pt x="319087" y="298232"/>
                  <a:pt x="319087" y="290116"/>
                </a:cubicBezTo>
                <a:cubicBezTo>
                  <a:pt x="319087" y="281998"/>
                  <a:pt x="325654" y="275431"/>
                  <a:pt x="333771" y="275431"/>
                </a:cubicBezTo>
                <a:close/>
                <a:moveTo>
                  <a:pt x="29012" y="228733"/>
                </a:moveTo>
                <a:lnTo>
                  <a:pt x="29012" y="282949"/>
                </a:lnTo>
                <a:lnTo>
                  <a:pt x="29069" y="282949"/>
                </a:lnTo>
                <a:cubicBezTo>
                  <a:pt x="29069" y="283099"/>
                  <a:pt x="29012" y="283271"/>
                  <a:pt x="29012" y="283400"/>
                </a:cubicBezTo>
                <a:cubicBezTo>
                  <a:pt x="29012" y="319237"/>
                  <a:pt x="107000" y="348258"/>
                  <a:pt x="203200" y="348258"/>
                </a:cubicBezTo>
                <a:cubicBezTo>
                  <a:pt x="299381" y="348258"/>
                  <a:pt x="377369" y="319237"/>
                  <a:pt x="377369" y="283400"/>
                </a:cubicBezTo>
                <a:cubicBezTo>
                  <a:pt x="377369" y="283271"/>
                  <a:pt x="377312" y="283099"/>
                  <a:pt x="377312" y="282949"/>
                </a:cubicBezTo>
                <a:lnTo>
                  <a:pt x="377369" y="282949"/>
                </a:lnTo>
                <a:cubicBezTo>
                  <a:pt x="377369" y="282949"/>
                  <a:pt x="377369" y="228733"/>
                  <a:pt x="377369" y="228733"/>
                </a:cubicBezTo>
                <a:cubicBezTo>
                  <a:pt x="347378" y="259624"/>
                  <a:pt x="275016" y="275704"/>
                  <a:pt x="203200" y="275704"/>
                </a:cubicBezTo>
                <a:cubicBezTo>
                  <a:pt x="131365" y="275704"/>
                  <a:pt x="59003" y="259624"/>
                  <a:pt x="29012" y="228733"/>
                </a:cubicBezTo>
                <a:close/>
                <a:moveTo>
                  <a:pt x="333771" y="188118"/>
                </a:moveTo>
                <a:cubicBezTo>
                  <a:pt x="341887" y="188118"/>
                  <a:pt x="348456" y="194685"/>
                  <a:pt x="348456" y="202803"/>
                </a:cubicBezTo>
                <a:cubicBezTo>
                  <a:pt x="348456" y="210919"/>
                  <a:pt x="341887" y="217486"/>
                  <a:pt x="333771" y="217486"/>
                </a:cubicBezTo>
                <a:cubicBezTo>
                  <a:pt x="325654" y="217486"/>
                  <a:pt x="319087" y="210919"/>
                  <a:pt x="319087" y="202803"/>
                </a:cubicBezTo>
                <a:cubicBezTo>
                  <a:pt x="319087" y="194685"/>
                  <a:pt x="325654" y="188118"/>
                  <a:pt x="333771" y="188118"/>
                </a:cubicBezTo>
                <a:close/>
                <a:moveTo>
                  <a:pt x="29012" y="146032"/>
                </a:moveTo>
                <a:lnTo>
                  <a:pt x="29012" y="195885"/>
                </a:lnTo>
                <a:lnTo>
                  <a:pt x="29069" y="195885"/>
                </a:lnTo>
                <a:cubicBezTo>
                  <a:pt x="29069" y="196035"/>
                  <a:pt x="29012" y="196207"/>
                  <a:pt x="29012" y="196336"/>
                </a:cubicBezTo>
                <a:cubicBezTo>
                  <a:pt x="29012" y="232172"/>
                  <a:pt x="107000" y="261194"/>
                  <a:pt x="203200" y="261194"/>
                </a:cubicBezTo>
                <a:cubicBezTo>
                  <a:pt x="299381" y="261194"/>
                  <a:pt x="377369" y="232172"/>
                  <a:pt x="377369" y="196336"/>
                </a:cubicBezTo>
                <a:cubicBezTo>
                  <a:pt x="377369" y="196207"/>
                  <a:pt x="377312" y="196035"/>
                  <a:pt x="377312" y="195885"/>
                </a:cubicBezTo>
                <a:lnTo>
                  <a:pt x="377369" y="195885"/>
                </a:lnTo>
                <a:cubicBezTo>
                  <a:pt x="377369" y="195885"/>
                  <a:pt x="377369" y="146032"/>
                  <a:pt x="377369" y="146032"/>
                </a:cubicBezTo>
                <a:cubicBezTo>
                  <a:pt x="339325" y="174989"/>
                  <a:pt x="269579" y="188618"/>
                  <a:pt x="203200" y="188618"/>
                </a:cubicBezTo>
                <a:cubicBezTo>
                  <a:pt x="136803" y="188618"/>
                  <a:pt x="67056" y="174989"/>
                  <a:pt x="29012" y="146032"/>
                </a:cubicBezTo>
                <a:close/>
                <a:moveTo>
                  <a:pt x="203200" y="29021"/>
                </a:moveTo>
                <a:cubicBezTo>
                  <a:pt x="107000" y="29021"/>
                  <a:pt x="29012" y="58236"/>
                  <a:pt x="29012" y="94309"/>
                </a:cubicBezTo>
                <a:cubicBezTo>
                  <a:pt x="29012" y="130360"/>
                  <a:pt x="107000" y="159618"/>
                  <a:pt x="203200" y="159618"/>
                </a:cubicBezTo>
                <a:cubicBezTo>
                  <a:pt x="299381" y="159618"/>
                  <a:pt x="377369" y="130360"/>
                  <a:pt x="377369" y="94309"/>
                </a:cubicBezTo>
                <a:cubicBezTo>
                  <a:pt x="377369" y="58236"/>
                  <a:pt x="299381" y="29021"/>
                  <a:pt x="203200" y="29021"/>
                </a:cubicBezTo>
                <a:close/>
                <a:moveTo>
                  <a:pt x="203200" y="0"/>
                </a:moveTo>
                <a:cubicBezTo>
                  <a:pt x="301056" y="0"/>
                  <a:pt x="406381" y="29494"/>
                  <a:pt x="406381" y="94309"/>
                </a:cubicBezTo>
                <a:lnTo>
                  <a:pt x="406381" y="370014"/>
                </a:lnTo>
                <a:cubicBezTo>
                  <a:pt x="406381" y="434807"/>
                  <a:pt x="301056" y="464323"/>
                  <a:pt x="203200" y="464323"/>
                </a:cubicBezTo>
                <a:cubicBezTo>
                  <a:pt x="105325" y="464323"/>
                  <a:pt x="0" y="434807"/>
                  <a:pt x="0" y="370014"/>
                </a:cubicBezTo>
                <a:lnTo>
                  <a:pt x="0" y="94309"/>
                </a:lnTo>
                <a:cubicBezTo>
                  <a:pt x="0" y="29494"/>
                  <a:pt x="105325" y="0"/>
                  <a:pt x="203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66" name="PA_任意多边形 65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2461812" y="4493592"/>
            <a:ext cx="255024" cy="223200"/>
          </a:xfrm>
          <a:custGeom>
            <a:avLst/>
            <a:gdLst>
              <a:gd name="connsiteX0" fmla="*/ 232459 w 464344"/>
              <a:gd name="connsiteY0" fmla="*/ 72231 h 406400"/>
              <a:gd name="connsiteX1" fmla="*/ 239713 w 464344"/>
              <a:gd name="connsiteY1" fmla="*/ 79534 h 406400"/>
              <a:gd name="connsiteX2" fmla="*/ 232459 w 464344"/>
              <a:gd name="connsiteY2" fmla="*/ 86836 h 406400"/>
              <a:gd name="connsiteX3" fmla="*/ 87518 w 464344"/>
              <a:gd name="connsiteY3" fmla="*/ 174467 h 406400"/>
              <a:gd name="connsiteX4" fmla="*/ 80271 w 464344"/>
              <a:gd name="connsiteY4" fmla="*/ 181769 h 406400"/>
              <a:gd name="connsiteX5" fmla="*/ 73025 w 464344"/>
              <a:gd name="connsiteY5" fmla="*/ 174467 h 406400"/>
              <a:gd name="connsiteX6" fmla="*/ 232459 w 464344"/>
              <a:gd name="connsiteY6" fmla="*/ 72231 h 406400"/>
              <a:gd name="connsiteX7" fmla="*/ 232172 w 464344"/>
              <a:gd name="connsiteY7" fmla="*/ 29013 h 406400"/>
              <a:gd name="connsiteX8" fmla="*/ 29000 w 464344"/>
              <a:gd name="connsiteY8" fmla="*/ 174169 h 406400"/>
              <a:gd name="connsiteX9" fmla="*/ 114882 w 464344"/>
              <a:gd name="connsiteY9" fmla="*/ 292382 h 406400"/>
              <a:gd name="connsiteX10" fmla="*/ 130704 w 464344"/>
              <a:gd name="connsiteY10" fmla="*/ 318234 h 406400"/>
              <a:gd name="connsiteX11" fmla="*/ 130575 w 464344"/>
              <a:gd name="connsiteY11" fmla="*/ 320906 h 406400"/>
              <a:gd name="connsiteX12" fmla="*/ 120192 w 464344"/>
              <a:gd name="connsiteY12" fmla="*/ 363465 h 406400"/>
              <a:gd name="connsiteX13" fmla="*/ 164950 w 464344"/>
              <a:gd name="connsiteY13" fmla="*/ 326607 h 406400"/>
              <a:gd name="connsiteX14" fmla="*/ 187372 w 464344"/>
              <a:gd name="connsiteY14" fmla="*/ 315976 h 406400"/>
              <a:gd name="connsiteX15" fmla="*/ 191585 w 464344"/>
              <a:gd name="connsiteY15" fmla="*/ 316296 h 406400"/>
              <a:gd name="connsiteX16" fmla="*/ 232172 w 464344"/>
              <a:gd name="connsiteY16" fmla="*/ 319306 h 406400"/>
              <a:gd name="connsiteX17" fmla="*/ 435301 w 464344"/>
              <a:gd name="connsiteY17" fmla="*/ 174169 h 406400"/>
              <a:gd name="connsiteX18" fmla="*/ 232172 w 464344"/>
              <a:gd name="connsiteY18" fmla="*/ 29013 h 406400"/>
              <a:gd name="connsiteX19" fmla="*/ 232172 w 464344"/>
              <a:gd name="connsiteY19" fmla="*/ 0 h 406400"/>
              <a:gd name="connsiteX20" fmla="*/ 464344 w 464344"/>
              <a:gd name="connsiteY20" fmla="*/ 174169 h 406400"/>
              <a:gd name="connsiteX21" fmla="*/ 232172 w 464344"/>
              <a:gd name="connsiteY21" fmla="*/ 348338 h 406400"/>
              <a:gd name="connsiteX22" fmla="*/ 187372 w 464344"/>
              <a:gd name="connsiteY22" fmla="*/ 345026 h 406400"/>
              <a:gd name="connsiteX23" fmla="*/ 89386 w 464344"/>
              <a:gd name="connsiteY23" fmla="*/ 406212 h 406400"/>
              <a:gd name="connsiteX24" fmla="*/ 85689 w 464344"/>
              <a:gd name="connsiteY24" fmla="*/ 406400 h 406400"/>
              <a:gd name="connsiteX25" fmla="*/ 72532 w 464344"/>
              <a:gd name="connsiteY25" fmla="*/ 393230 h 406400"/>
              <a:gd name="connsiteX26" fmla="*/ 73629 w 464344"/>
              <a:gd name="connsiteY26" fmla="*/ 388056 h 406400"/>
              <a:gd name="connsiteX27" fmla="*/ 73586 w 464344"/>
              <a:gd name="connsiteY27" fmla="*/ 388056 h 406400"/>
              <a:gd name="connsiteX28" fmla="*/ 101554 w 464344"/>
              <a:gd name="connsiteY28" fmla="*/ 319306 h 406400"/>
              <a:gd name="connsiteX29" fmla="*/ 101683 w 464344"/>
              <a:gd name="connsiteY29" fmla="*/ 318234 h 406400"/>
              <a:gd name="connsiteX30" fmla="*/ 0 w 464344"/>
              <a:gd name="connsiteY30" fmla="*/ 174169 h 406400"/>
              <a:gd name="connsiteX31" fmla="*/ 232172 w 464344"/>
              <a:gd name="connsiteY31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64344" h="406400">
                <a:moveTo>
                  <a:pt x="232459" y="72231"/>
                </a:moveTo>
                <a:cubicBezTo>
                  <a:pt x="236464" y="72231"/>
                  <a:pt x="239713" y="75502"/>
                  <a:pt x="239713" y="79534"/>
                </a:cubicBezTo>
                <a:cubicBezTo>
                  <a:pt x="239713" y="83560"/>
                  <a:pt x="236464" y="86836"/>
                  <a:pt x="232459" y="86836"/>
                </a:cubicBezTo>
                <a:cubicBezTo>
                  <a:pt x="155250" y="86836"/>
                  <a:pt x="87518" y="127791"/>
                  <a:pt x="87518" y="174467"/>
                </a:cubicBezTo>
                <a:cubicBezTo>
                  <a:pt x="87518" y="178493"/>
                  <a:pt x="84269" y="181769"/>
                  <a:pt x="80271" y="181769"/>
                </a:cubicBezTo>
                <a:cubicBezTo>
                  <a:pt x="76266" y="181769"/>
                  <a:pt x="73025" y="178493"/>
                  <a:pt x="73025" y="174467"/>
                </a:cubicBezTo>
                <a:cubicBezTo>
                  <a:pt x="73025" y="119054"/>
                  <a:pt x="146036" y="72231"/>
                  <a:pt x="232459" y="72231"/>
                </a:cubicBezTo>
                <a:close/>
                <a:moveTo>
                  <a:pt x="232172" y="29013"/>
                </a:moveTo>
                <a:cubicBezTo>
                  <a:pt x="120128" y="29013"/>
                  <a:pt x="29000" y="94131"/>
                  <a:pt x="29000" y="174169"/>
                </a:cubicBezTo>
                <a:cubicBezTo>
                  <a:pt x="29000" y="220717"/>
                  <a:pt x="61117" y="264913"/>
                  <a:pt x="114882" y="292382"/>
                </a:cubicBezTo>
                <a:cubicBezTo>
                  <a:pt x="124599" y="297331"/>
                  <a:pt x="130704" y="307321"/>
                  <a:pt x="130704" y="318234"/>
                </a:cubicBezTo>
                <a:cubicBezTo>
                  <a:pt x="130704" y="319024"/>
                  <a:pt x="130661" y="319965"/>
                  <a:pt x="130575" y="320906"/>
                </a:cubicBezTo>
                <a:cubicBezTo>
                  <a:pt x="130274" y="335901"/>
                  <a:pt x="125846" y="350483"/>
                  <a:pt x="120192" y="363465"/>
                </a:cubicBezTo>
                <a:cubicBezTo>
                  <a:pt x="141088" y="351028"/>
                  <a:pt x="158737" y="334170"/>
                  <a:pt x="164950" y="326607"/>
                </a:cubicBezTo>
                <a:cubicBezTo>
                  <a:pt x="170496" y="319833"/>
                  <a:pt x="178751" y="315976"/>
                  <a:pt x="187372" y="315976"/>
                </a:cubicBezTo>
                <a:cubicBezTo>
                  <a:pt x="188769" y="315976"/>
                  <a:pt x="190188" y="316089"/>
                  <a:pt x="191585" y="316296"/>
                </a:cubicBezTo>
                <a:cubicBezTo>
                  <a:pt x="205214" y="318309"/>
                  <a:pt x="218865" y="319306"/>
                  <a:pt x="232172" y="319306"/>
                </a:cubicBezTo>
                <a:cubicBezTo>
                  <a:pt x="344195" y="319306"/>
                  <a:pt x="435301" y="254188"/>
                  <a:pt x="435301" y="174169"/>
                </a:cubicBezTo>
                <a:cubicBezTo>
                  <a:pt x="435301" y="94131"/>
                  <a:pt x="344195" y="29013"/>
                  <a:pt x="232172" y="29013"/>
                </a:cubicBezTo>
                <a:close/>
                <a:moveTo>
                  <a:pt x="232172" y="0"/>
                </a:moveTo>
                <a:cubicBezTo>
                  <a:pt x="360383" y="0"/>
                  <a:pt x="464344" y="77969"/>
                  <a:pt x="464344" y="174169"/>
                </a:cubicBezTo>
                <a:cubicBezTo>
                  <a:pt x="464344" y="270350"/>
                  <a:pt x="360383" y="348338"/>
                  <a:pt x="232172" y="348338"/>
                </a:cubicBezTo>
                <a:cubicBezTo>
                  <a:pt x="216823" y="348338"/>
                  <a:pt x="201882" y="347152"/>
                  <a:pt x="187372" y="345026"/>
                </a:cubicBezTo>
                <a:cubicBezTo>
                  <a:pt x="177461" y="357087"/>
                  <a:pt x="134746" y="398780"/>
                  <a:pt x="89386" y="406212"/>
                </a:cubicBezTo>
                <a:cubicBezTo>
                  <a:pt x="89451" y="406024"/>
                  <a:pt x="87043" y="406400"/>
                  <a:pt x="85689" y="406400"/>
                </a:cubicBezTo>
                <a:cubicBezTo>
                  <a:pt x="78423" y="406400"/>
                  <a:pt x="72532" y="400511"/>
                  <a:pt x="72532" y="393230"/>
                </a:cubicBezTo>
                <a:cubicBezTo>
                  <a:pt x="72532" y="391386"/>
                  <a:pt x="72941" y="389636"/>
                  <a:pt x="73629" y="388056"/>
                </a:cubicBezTo>
                <a:lnTo>
                  <a:pt x="73586" y="388056"/>
                </a:lnTo>
                <a:cubicBezTo>
                  <a:pt x="82142" y="373343"/>
                  <a:pt x="101554" y="345327"/>
                  <a:pt x="101554" y="319306"/>
                </a:cubicBezTo>
                <a:cubicBezTo>
                  <a:pt x="101554" y="318893"/>
                  <a:pt x="101683" y="318629"/>
                  <a:pt x="101683" y="318234"/>
                </a:cubicBezTo>
                <a:cubicBezTo>
                  <a:pt x="40308" y="286889"/>
                  <a:pt x="0" y="234057"/>
                  <a:pt x="0" y="174169"/>
                </a:cubicBezTo>
                <a:cubicBezTo>
                  <a:pt x="0" y="77969"/>
                  <a:pt x="103940" y="0"/>
                  <a:pt x="232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业绩展</a:t>
            </a:r>
            <a:r>
              <a:rPr lang="zh-CN" altLang="en-US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示</a:t>
            </a:r>
            <a:r>
              <a:rPr lang="en-US" altLang="zh-CN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</a:t>
            </a:r>
            <a:r>
              <a:rPr lang="zh-CN" altLang="en-US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数据支撑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53" name="PA_TextPlaceholder 62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 SHOWCASE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74" grpId="0" animBg="1"/>
      <p:bldP spid="225" grpId="0"/>
      <p:bldP spid="227" grpId="0" animBg="1"/>
      <p:bldP spid="62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918265" y="3704031"/>
            <a:ext cx="981779" cy="981779"/>
          </a:xfrm>
          <a:prstGeom prst="ellipse">
            <a:avLst/>
          </a:prstGeom>
          <a:noFill/>
          <a:ln w="12700">
            <a:solidFill>
              <a:srgbClr val="00999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806900" y="2977257"/>
            <a:ext cx="1278135" cy="1278135"/>
          </a:xfrm>
          <a:prstGeom prst="ellipse">
            <a:avLst/>
          </a:prstGeom>
          <a:noFill/>
          <a:ln w="12700">
            <a:solidFill>
              <a:srgbClr val="00999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03483" y="3238191"/>
            <a:ext cx="816820" cy="816820"/>
          </a:xfrm>
          <a:prstGeom prst="ellipse">
            <a:avLst/>
          </a:prstGeom>
          <a:noFill/>
          <a:ln w="12700">
            <a:solidFill>
              <a:srgbClr val="00999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169834" y="3336191"/>
            <a:ext cx="1006835" cy="1006835"/>
          </a:xfrm>
          <a:prstGeom prst="ellipse">
            <a:avLst/>
          </a:prstGeom>
          <a:noFill/>
          <a:ln w="12700">
            <a:solidFill>
              <a:srgbClr val="00999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53258" y="3538664"/>
            <a:ext cx="1142087" cy="1142087"/>
          </a:xfrm>
          <a:prstGeom prst="ellipse">
            <a:avLst/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Freeform 28"/>
          <p:cNvSpPr>
            <a:spLocks noChangeArrowheads="1"/>
          </p:cNvSpPr>
          <p:nvPr/>
        </p:nvSpPr>
        <p:spPr bwMode="auto">
          <a:xfrm>
            <a:off x="5350960" y="3935412"/>
            <a:ext cx="422785" cy="353071"/>
          </a:xfrm>
          <a:custGeom>
            <a:avLst/>
            <a:gdLst>
              <a:gd name="T0" fmla="*/ 124 w 498"/>
              <a:gd name="T1" fmla="*/ 81 h 418"/>
              <a:gd name="T2" fmla="*/ 124 w 498"/>
              <a:gd name="T3" fmla="*/ 81 h 418"/>
              <a:gd name="T4" fmla="*/ 36 w 498"/>
              <a:gd name="T5" fmla="*/ 258 h 418"/>
              <a:gd name="T6" fmla="*/ 346 w 498"/>
              <a:gd name="T7" fmla="*/ 116 h 418"/>
              <a:gd name="T8" fmla="*/ 9 w 498"/>
              <a:gd name="T9" fmla="*/ 382 h 418"/>
              <a:gd name="T10" fmla="*/ 44 w 498"/>
              <a:gd name="T11" fmla="*/ 400 h 418"/>
              <a:gd name="T12" fmla="*/ 97 w 498"/>
              <a:gd name="T13" fmla="*/ 311 h 418"/>
              <a:gd name="T14" fmla="*/ 293 w 498"/>
              <a:gd name="T15" fmla="*/ 311 h 418"/>
              <a:gd name="T16" fmla="*/ 469 w 498"/>
              <a:gd name="T17" fmla="*/ 72 h 418"/>
              <a:gd name="T18" fmla="*/ 124 w 498"/>
              <a:gd name="T19" fmla="*/ 81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 defTabSz="609600">
              <a:defRPr/>
            </a:pPr>
            <a:endParaRPr lang="en-US" sz="1350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91724" y="3458081"/>
            <a:ext cx="763056" cy="763056"/>
          </a:xfrm>
          <a:prstGeom prst="ellipse">
            <a:avLst/>
          </a:prstGeom>
          <a:gradFill>
            <a:gsLst>
              <a:gs pos="0">
                <a:schemeClr val="bg1"/>
              </a:gs>
              <a:gs pos="60000">
                <a:schemeClr val="bg2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Freeform 29"/>
          <p:cNvSpPr>
            <a:spLocks noChangeArrowheads="1"/>
          </p:cNvSpPr>
          <p:nvPr/>
        </p:nvSpPr>
        <p:spPr bwMode="auto">
          <a:xfrm>
            <a:off x="3545832" y="3720889"/>
            <a:ext cx="266700" cy="275431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 defTabSz="609600">
              <a:defRPr/>
            </a:pPr>
            <a:endParaRPr lang="en-US" sz="1350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961634" y="3131991"/>
            <a:ext cx="968668" cy="968668"/>
          </a:xfrm>
          <a:prstGeom prst="ellipse">
            <a:avLst/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Freeform 46"/>
          <p:cNvSpPr>
            <a:spLocks noChangeArrowheads="1"/>
          </p:cNvSpPr>
          <p:nvPr/>
        </p:nvSpPr>
        <p:spPr bwMode="auto">
          <a:xfrm>
            <a:off x="8307458" y="3456570"/>
            <a:ext cx="277019" cy="26431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 defTabSz="609600">
              <a:defRPr/>
            </a:pPr>
            <a:endParaRPr lang="en-US" sz="1350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167585" y="3331022"/>
            <a:ext cx="723989" cy="723989"/>
          </a:xfrm>
          <a:prstGeom prst="ellipse">
            <a:avLst/>
          </a:prstGeom>
          <a:gradFill>
            <a:gsLst>
              <a:gs pos="60000">
                <a:srgbClr val="009999"/>
              </a:gs>
              <a:gs pos="0">
                <a:schemeClr val="bg1">
                  <a:lumMod val="95000"/>
                </a:schemeClr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Freeform 74"/>
          <p:cNvSpPr>
            <a:spLocks noChangeArrowheads="1"/>
          </p:cNvSpPr>
          <p:nvPr/>
        </p:nvSpPr>
        <p:spPr bwMode="auto">
          <a:xfrm>
            <a:off x="6394955" y="3559212"/>
            <a:ext cx="277019" cy="246063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 defTabSz="609600">
              <a:defRPr/>
            </a:pPr>
            <a:endParaRPr lang="en-US" sz="1350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02370" y="3337078"/>
            <a:ext cx="619049" cy="619049"/>
          </a:xfrm>
          <a:prstGeom prst="ellipse">
            <a:avLst/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Freeform 116"/>
          <p:cNvSpPr>
            <a:spLocks noChangeArrowheads="1"/>
          </p:cNvSpPr>
          <p:nvPr/>
        </p:nvSpPr>
        <p:spPr bwMode="auto">
          <a:xfrm>
            <a:off x="4481385" y="3493482"/>
            <a:ext cx="266700" cy="275431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 defTabSz="609600">
              <a:defRPr/>
            </a:pPr>
            <a:endParaRPr lang="en-US" sz="1350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027626" y="3813392"/>
            <a:ext cx="763056" cy="763056"/>
          </a:xfrm>
          <a:prstGeom prst="ellipse">
            <a:avLst/>
          </a:prstGeom>
          <a:gradFill>
            <a:gsLst>
              <a:gs pos="0">
                <a:schemeClr val="bg1"/>
              </a:gs>
              <a:gs pos="60000">
                <a:schemeClr val="bg2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PA_任意多边形 161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7265485" y="4069905"/>
            <a:ext cx="287339" cy="250031"/>
          </a:xfrm>
          <a:custGeom>
            <a:avLst/>
            <a:gdLst>
              <a:gd name="T0" fmla="*/ 478 w 479"/>
              <a:gd name="T1" fmla="*/ 390 h 417"/>
              <a:gd name="T2" fmla="*/ 478 w 479"/>
              <a:gd name="T3" fmla="*/ 390 h 417"/>
              <a:gd name="T4" fmla="*/ 257 w 479"/>
              <a:gd name="T5" fmla="*/ 0 h 417"/>
              <a:gd name="T6" fmla="*/ 239 w 479"/>
              <a:gd name="T7" fmla="*/ 0 h 417"/>
              <a:gd name="T8" fmla="*/ 221 w 479"/>
              <a:gd name="T9" fmla="*/ 0 h 417"/>
              <a:gd name="T10" fmla="*/ 0 w 479"/>
              <a:gd name="T11" fmla="*/ 390 h 417"/>
              <a:gd name="T12" fmla="*/ 0 w 479"/>
              <a:gd name="T13" fmla="*/ 408 h 417"/>
              <a:gd name="T14" fmla="*/ 17 w 479"/>
              <a:gd name="T15" fmla="*/ 416 h 417"/>
              <a:gd name="T16" fmla="*/ 461 w 479"/>
              <a:gd name="T17" fmla="*/ 416 h 417"/>
              <a:gd name="T18" fmla="*/ 478 w 479"/>
              <a:gd name="T19" fmla="*/ 408 h 417"/>
              <a:gd name="T20" fmla="*/ 478 w 479"/>
              <a:gd name="T21" fmla="*/ 390 h 417"/>
              <a:gd name="T22" fmla="*/ 265 w 479"/>
              <a:gd name="T23" fmla="*/ 372 h 417"/>
              <a:gd name="T24" fmla="*/ 265 w 479"/>
              <a:gd name="T25" fmla="*/ 372 h 417"/>
              <a:gd name="T26" fmla="*/ 212 w 479"/>
              <a:gd name="T27" fmla="*/ 372 h 417"/>
              <a:gd name="T28" fmla="*/ 212 w 479"/>
              <a:gd name="T29" fmla="*/ 319 h 417"/>
              <a:gd name="T30" fmla="*/ 265 w 479"/>
              <a:gd name="T31" fmla="*/ 319 h 417"/>
              <a:gd name="T32" fmla="*/ 265 w 479"/>
              <a:gd name="T33" fmla="*/ 372 h 417"/>
              <a:gd name="T34" fmla="*/ 265 w 479"/>
              <a:gd name="T35" fmla="*/ 284 h 417"/>
              <a:gd name="T36" fmla="*/ 265 w 479"/>
              <a:gd name="T37" fmla="*/ 284 h 417"/>
              <a:gd name="T38" fmla="*/ 212 w 479"/>
              <a:gd name="T39" fmla="*/ 284 h 417"/>
              <a:gd name="T40" fmla="*/ 212 w 479"/>
              <a:gd name="T41" fmla="*/ 134 h 417"/>
              <a:gd name="T42" fmla="*/ 265 w 479"/>
              <a:gd name="T43" fmla="*/ 134 h 417"/>
              <a:gd name="T44" fmla="*/ 265 w 479"/>
              <a:gd name="T45" fmla="*/ 28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9" h="417">
                <a:moveTo>
                  <a:pt x="478" y="390"/>
                </a:moveTo>
                <a:lnTo>
                  <a:pt x="478" y="390"/>
                </a:lnTo>
                <a:cubicBezTo>
                  <a:pt x="257" y="0"/>
                  <a:pt x="257" y="0"/>
                  <a:pt x="257" y="0"/>
                </a:cubicBezTo>
                <a:cubicBezTo>
                  <a:pt x="248" y="0"/>
                  <a:pt x="248" y="0"/>
                  <a:pt x="239" y="0"/>
                </a:cubicBezTo>
                <a:cubicBezTo>
                  <a:pt x="230" y="0"/>
                  <a:pt x="230" y="0"/>
                  <a:pt x="221" y="0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399"/>
                  <a:pt x="0" y="408"/>
                  <a:pt x="0" y="408"/>
                </a:cubicBezTo>
                <a:cubicBezTo>
                  <a:pt x="8" y="416"/>
                  <a:pt x="8" y="416"/>
                  <a:pt x="17" y="416"/>
                </a:cubicBezTo>
                <a:cubicBezTo>
                  <a:pt x="461" y="416"/>
                  <a:pt x="461" y="416"/>
                  <a:pt x="461" y="416"/>
                </a:cubicBezTo>
                <a:cubicBezTo>
                  <a:pt x="470" y="416"/>
                  <a:pt x="470" y="416"/>
                  <a:pt x="478" y="408"/>
                </a:cubicBezTo>
                <a:cubicBezTo>
                  <a:pt x="478" y="408"/>
                  <a:pt x="478" y="399"/>
                  <a:pt x="478" y="390"/>
                </a:cubicBezTo>
                <a:close/>
                <a:moveTo>
                  <a:pt x="265" y="372"/>
                </a:moveTo>
                <a:lnTo>
                  <a:pt x="265" y="372"/>
                </a:lnTo>
                <a:cubicBezTo>
                  <a:pt x="212" y="372"/>
                  <a:pt x="212" y="372"/>
                  <a:pt x="212" y="372"/>
                </a:cubicBezTo>
                <a:cubicBezTo>
                  <a:pt x="212" y="319"/>
                  <a:pt x="212" y="319"/>
                  <a:pt x="212" y="319"/>
                </a:cubicBezTo>
                <a:cubicBezTo>
                  <a:pt x="265" y="319"/>
                  <a:pt x="265" y="319"/>
                  <a:pt x="265" y="319"/>
                </a:cubicBezTo>
                <a:lnTo>
                  <a:pt x="265" y="372"/>
                </a:lnTo>
                <a:close/>
                <a:moveTo>
                  <a:pt x="265" y="284"/>
                </a:moveTo>
                <a:lnTo>
                  <a:pt x="265" y="284"/>
                </a:lnTo>
                <a:cubicBezTo>
                  <a:pt x="212" y="284"/>
                  <a:pt x="212" y="284"/>
                  <a:pt x="212" y="284"/>
                </a:cubicBezTo>
                <a:cubicBezTo>
                  <a:pt x="212" y="134"/>
                  <a:pt x="212" y="134"/>
                  <a:pt x="212" y="134"/>
                </a:cubicBezTo>
                <a:cubicBezTo>
                  <a:pt x="265" y="134"/>
                  <a:pt x="265" y="134"/>
                  <a:pt x="265" y="134"/>
                </a:cubicBezTo>
                <a:lnTo>
                  <a:pt x="265" y="284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 defTabSz="609600">
              <a:defRPr/>
            </a:pPr>
            <a:endParaRPr lang="en-US" sz="1350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38" name="弧形 37"/>
          <p:cNvSpPr/>
          <p:nvPr/>
        </p:nvSpPr>
        <p:spPr>
          <a:xfrm>
            <a:off x="3640927" y="2706152"/>
            <a:ext cx="1024769" cy="1024769"/>
          </a:xfrm>
          <a:prstGeom prst="arc">
            <a:avLst/>
          </a:prstGeom>
          <a:ln w="19050">
            <a:solidFill>
              <a:srgbClr val="009999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9" name="弧形 38"/>
          <p:cNvSpPr/>
          <p:nvPr/>
        </p:nvSpPr>
        <p:spPr>
          <a:xfrm>
            <a:off x="5910250" y="2578778"/>
            <a:ext cx="1024769" cy="1024769"/>
          </a:xfrm>
          <a:prstGeom prst="arc">
            <a:avLst>
              <a:gd name="adj1" fmla="val 20041812"/>
              <a:gd name="adj2" fmla="val 2504095"/>
            </a:avLst>
          </a:prstGeom>
          <a:ln w="19050">
            <a:solidFill>
              <a:srgbClr val="009999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0" name="弧形 39"/>
          <p:cNvSpPr/>
          <p:nvPr/>
        </p:nvSpPr>
        <p:spPr>
          <a:xfrm rot="3188251">
            <a:off x="8578766" y="2343083"/>
            <a:ext cx="1024769" cy="1024769"/>
          </a:xfrm>
          <a:prstGeom prst="arc">
            <a:avLst>
              <a:gd name="adj1" fmla="val 17864697"/>
              <a:gd name="adj2" fmla="val 2504095"/>
            </a:avLst>
          </a:prstGeom>
          <a:ln w="19050">
            <a:solidFill>
              <a:srgbClr val="009999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1" name="弧形 40"/>
          <p:cNvSpPr/>
          <p:nvPr/>
        </p:nvSpPr>
        <p:spPr>
          <a:xfrm>
            <a:off x="7498342" y="3923429"/>
            <a:ext cx="1097907" cy="1097907"/>
          </a:xfrm>
          <a:prstGeom prst="arc">
            <a:avLst>
              <a:gd name="adj1" fmla="val 5707843"/>
              <a:gd name="adj2" fmla="val 9447236"/>
            </a:avLst>
          </a:prstGeom>
          <a:ln w="19050">
            <a:solidFill>
              <a:srgbClr val="009999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5" name="弧形 44"/>
          <p:cNvSpPr/>
          <p:nvPr/>
        </p:nvSpPr>
        <p:spPr>
          <a:xfrm flipH="1">
            <a:off x="5181816" y="4230962"/>
            <a:ext cx="971104" cy="971104"/>
          </a:xfrm>
          <a:prstGeom prst="arc">
            <a:avLst>
              <a:gd name="adj1" fmla="val 8741149"/>
              <a:gd name="adj2" fmla="val 12933678"/>
            </a:avLst>
          </a:prstGeom>
          <a:ln w="19050">
            <a:solidFill>
              <a:srgbClr val="009999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2773414" y="3829807"/>
            <a:ext cx="1024769" cy="1024769"/>
          </a:xfrm>
          <a:prstGeom prst="arc">
            <a:avLst>
              <a:gd name="adj1" fmla="val 11179965"/>
              <a:gd name="adj2" fmla="val 15358415"/>
            </a:avLst>
          </a:prstGeom>
          <a:ln w="19050">
            <a:solidFill>
              <a:srgbClr val="009999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01989" y="4988568"/>
            <a:ext cx="2046514" cy="992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服务报告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单项目版、管理版</a:t>
            </a:r>
            <a:endParaRPr lang="en-US" altLang="zh-CN" sz="105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定制、增值服务挖掘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49829" y="4329645"/>
            <a:ext cx="2704950" cy="1478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Power_iot 1.0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架构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接手维护，服务、算法文档化</a:t>
            </a:r>
            <a:endParaRPr lang="en-US" altLang="zh-CN" sz="105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服</a:t>
            </a: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务并发</a:t>
            </a:r>
            <a:endParaRPr lang="en-US" altLang="zh-CN" sz="105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电量电</a:t>
            </a: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费实时性</a:t>
            </a:r>
            <a:endParaRPr lang="en-US" altLang="zh-CN" sz="105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兼</a:t>
            </a: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容突变数据，提供测试数据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73530" y="1705588"/>
            <a:ext cx="2790591" cy="992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协助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后端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封装公共接口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编写复杂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ES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查询</a:t>
            </a: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语句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64121" y="1974996"/>
            <a:ext cx="2609301" cy="992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电费校正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dirty="0" smtClean="0">
                <a:solidFill>
                  <a:srgbClr val="C00000"/>
                </a:solidFill>
                <a:cs typeface="+mn-ea"/>
                <a:sym typeface="+mn-lt"/>
              </a:rPr>
              <a:t>延</a:t>
            </a:r>
            <a:r>
              <a:rPr lang="zh-CN" altLang="en-US" sz="1050" dirty="0">
                <a:solidFill>
                  <a:srgbClr val="C00000"/>
                </a:solidFill>
                <a:cs typeface="+mn-ea"/>
                <a:sym typeface="+mn-lt"/>
              </a:rPr>
              <a:t>迟、突变、掉线</a:t>
            </a:r>
            <a:endParaRPr lang="en-US" altLang="zh-CN" sz="1050" dirty="0">
              <a:solidFill>
                <a:srgbClr val="C00000"/>
              </a:solidFill>
              <a:cs typeface="+mn-ea"/>
              <a:sym typeface="+mn-lt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查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漏补</a:t>
            </a: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缺、拟合电费单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26177" y="5004174"/>
            <a:ext cx="2540793" cy="992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新版安电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：补数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重建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ES</a:t>
            </a: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数据库</a:t>
            </a:r>
            <a:endParaRPr lang="en-US" altLang="zh-CN" sz="105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重刷历史数据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PA_矩形 35"/>
          <p:cNvSpPr/>
          <p:nvPr>
            <p:custDataLst>
              <p:tags r:id="rId2"/>
            </p:custDataLst>
          </p:nvPr>
        </p:nvSpPr>
        <p:spPr>
          <a:xfrm>
            <a:off x="8445967" y="1937176"/>
            <a:ext cx="3049347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Power_iot 2.0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架构预研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TiDB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优缺</a:t>
            </a: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点、模拟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ELK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业绩展</a:t>
            </a:r>
            <a:r>
              <a:rPr lang="zh-CN" altLang="en-US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示</a:t>
            </a:r>
            <a:r>
              <a:rPr lang="en-US" altLang="zh-CN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</a:t>
            </a:r>
            <a:r>
              <a:rPr lang="zh-CN" altLang="en-US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纯业务后台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36" name="PA_TextPlaceholder 6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 SHOWCASE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1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8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0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4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56" dur="1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58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60" dur="1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2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66" dur="200" fill="hold"/>
                                        <p:tgtEl>
                                          <p:spTgt spid="4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8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4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0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74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4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78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0" dur="1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2" dur="200" fill="hold"/>
                                        <p:tgtEl>
                                          <p:spTgt spid="1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-0.05482 2.59259E-6 " pathEditMode="relative" rAng="0" ptsTypes="AA">
                                      <p:cBhvr>
                                        <p:cTn id="121" dur="125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7.40741E-7 L -0.05183 -7.40741E-7 " pathEditMode="relative" rAng="0" ptsTypes="AA">
                                      <p:cBhvr>
                                        <p:cTn id="129" dur="125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5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3.33333E-6 L 0.06003 -3.33333E-6 " pathEditMode="relative" rAng="0" ptsTypes="AA">
                                      <p:cBhvr>
                                        <p:cTn id="137" dur="12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5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91667E-6 -7.40741E-7 L 0.06002 -7.40741E-7 " pathEditMode="relative" rAng="0" ptsTypes="AA">
                                      <p:cBhvr>
                                        <p:cTn id="145" dur="12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2.22222E-6 L 0.06002 2.22222E-6 " pathEditMode="relative" rAng="0" ptsTypes="AA">
                                      <p:cBhvr>
                                        <p:cTn id="153" dur="125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5" presetClass="pat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25E-6 -7.40741E-7 L 0.06003 -7.40741E-7 " pathEditMode="relative" rAng="0" ptsTypes="AA">
                                      <p:cBhvr>
                                        <p:cTn id="161" dur="125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21" grpId="0" animBg="1"/>
      <p:bldP spid="21" grpId="1" animBg="1"/>
      <p:bldP spid="21" grpId="2" animBg="1"/>
      <p:bldP spid="21" grpId="3" animBg="1"/>
      <p:bldP spid="21" grpId="4" animBg="1"/>
      <p:bldP spid="22" grpId="0" animBg="1"/>
      <p:bldP spid="43" grpId="0" animBg="1"/>
      <p:bldP spid="43" grpId="1" animBg="1"/>
      <p:bldP spid="43" grpId="2" animBg="1"/>
      <p:bldP spid="43" grpId="3" animBg="1"/>
      <p:bldP spid="43" grpId="4" animBg="1"/>
      <p:bldP spid="44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766"/>
          <p:cNvSpPr/>
          <p:nvPr/>
        </p:nvSpPr>
        <p:spPr>
          <a:xfrm>
            <a:off x="927463" y="1248647"/>
            <a:ext cx="9666514" cy="44832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总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结：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深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入了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解产品业务、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业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务后台架构：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能快速梳理新产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品功能，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提供数据服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务支撑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能快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速修复、校正装置突变、延迟、丢失数据</a:t>
            </a:r>
            <a:endParaRPr lang="en-US" altLang="zh-CN" kern="1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Power_iot 2.0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预研</a:t>
            </a:r>
            <a:endParaRPr lang="en-US" altLang="zh-CN" kern="1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沉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淀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公司技术栈（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Kibana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、画图工具库等）：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编写高效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ES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查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询语句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Kibana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快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速修复数据、导图表数据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快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速开发各类服务报告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业绩展</a:t>
            </a:r>
            <a:r>
              <a:rPr lang="zh-CN" altLang="en-US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示</a:t>
            </a:r>
            <a:r>
              <a:rPr lang="en-US" altLang="zh-CN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总结</a:t>
            </a:r>
          </a:p>
        </p:txBody>
      </p:sp>
      <p:sp>
        <p:nvSpPr>
          <p:cNvPr id="62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 SHOWCASE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1232</Words>
  <Application>Microsoft Office PowerPoint</Application>
  <PresentationFormat>自定义</PresentationFormat>
  <Paragraphs>178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第一PPT，www.1ppt.com</vt:lpstr>
      <vt:lpstr>PowerPoint 演示文稿</vt:lpstr>
      <vt:lpstr>PowerPoint 演示文稿</vt:lpstr>
      <vt:lpstr>PowerPoint 演示文稿</vt:lpstr>
      <vt:lpstr>工作概述</vt:lpstr>
      <vt:lpstr>PowerPoint 演示文稿</vt:lpstr>
      <vt:lpstr>业绩展示-纯Web后端</vt:lpstr>
      <vt:lpstr>业绩展示-数据支撑</vt:lpstr>
      <vt:lpstr>业绩展示-纯业务后台</vt:lpstr>
      <vt:lpstr>业绩展示-总结</vt:lpstr>
      <vt:lpstr>PowerPoint 演示文稿</vt:lpstr>
      <vt:lpstr>经验总结</vt:lpstr>
      <vt:lpstr>PowerPoint 演示文稿</vt:lpstr>
      <vt:lpstr>工作规划</vt:lpstr>
      <vt:lpstr>工作规划</vt:lpstr>
      <vt:lpstr>工作规划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xb21cn</cp:lastModifiedBy>
  <cp:revision>283</cp:revision>
  <dcterms:created xsi:type="dcterms:W3CDTF">2017-11-09T06:06:00Z</dcterms:created>
  <dcterms:modified xsi:type="dcterms:W3CDTF">2021-01-14T07:57:14Z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