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notesSlides/notesSlide1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19" r:id="rId4"/>
    <p:sldId id="306" r:id="rId5"/>
    <p:sldId id="307" r:id="rId6"/>
    <p:sldId id="325" r:id="rId7"/>
    <p:sldId id="317" r:id="rId8"/>
    <p:sldId id="323" r:id="rId9"/>
    <p:sldId id="322" r:id="rId10"/>
    <p:sldId id="308" r:id="rId11"/>
    <p:sldId id="292" r:id="rId12"/>
    <p:sldId id="300" r:id="rId13"/>
    <p:sldId id="261" r:id="rId14"/>
    <p:sldId id="313" r:id="rId15"/>
    <p:sldId id="314" r:id="rId16"/>
    <p:sldId id="326" r:id="rId17"/>
    <p:sldId id="327" r:id="rId18"/>
    <p:sldId id="305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orient="horz" pos="3766">
          <p15:clr>
            <a:srgbClr val="A4A3A4"/>
          </p15:clr>
        </p15:guide>
        <p15:guide id="3" orient="horz" pos="779">
          <p15:clr>
            <a:srgbClr val="A4A3A4"/>
          </p15:clr>
        </p15:guide>
        <p15:guide id="4" pos="3840">
          <p15:clr>
            <a:srgbClr val="A4A3A4"/>
          </p15:clr>
        </p15:guide>
        <p15:guide id="5" pos="642">
          <p15:clr>
            <a:srgbClr val="A4A3A4"/>
          </p15:clr>
        </p15:guide>
        <p15:guide id="6" pos="70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7F"/>
    <a:srgbClr val="009999"/>
    <a:srgbClr val="A5A5A5"/>
    <a:srgbClr val="5F5F5F"/>
    <a:srgbClr val="606060"/>
    <a:srgbClr val="FEA205"/>
    <a:srgbClr val="E9EBEC"/>
    <a:srgbClr val="EAECED"/>
    <a:srgbClr val="E8EBEC"/>
    <a:srgbClr val="E3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303" autoAdjust="0"/>
  </p:normalViewPr>
  <p:slideViewPr>
    <p:cSldViewPr snapToGrid="0" showGuides="1">
      <p:cViewPr varScale="1">
        <p:scale>
          <a:sx n="136" d="100"/>
          <a:sy n="136" d="100"/>
        </p:scale>
        <p:origin x="248" y="736"/>
      </p:cViewPr>
      <p:guideLst>
        <p:guide orient="horz" pos="2136"/>
        <p:guide orient="horz" pos="3766"/>
        <p:guide orient="horz" pos="779"/>
        <p:guide pos="3840"/>
        <p:guide pos="642"/>
        <p:guide pos="70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56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9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01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78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33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1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2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4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21.jpeg"/><Relationship Id="rId7" Type="http://schemas.openxmlformats.org/officeDocument/2006/relationships/image" Target="../media/image7.png"/><Relationship Id="rId12" Type="http://schemas.openxmlformats.org/officeDocument/2006/relationships/image" Target="../media/image12.emf"/><Relationship Id="rId1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tags" Target="../tags/tag5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notesSlide" Target="../notesSlides/notesSlide18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8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926833" y="357733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2021 performance summary</a:t>
            </a:r>
            <a:endParaRPr lang="zh-CN" altLang="en-US" sz="20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3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4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5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6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7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8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9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10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1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2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3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4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5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6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7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8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9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20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1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2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3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4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5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6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7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8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9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30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1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2"/>
            </p:custDataLst>
          </p:nvPr>
        </p:nvSpPr>
        <p:spPr>
          <a:xfrm>
            <a:off x="914374" y="2418289"/>
            <a:ext cx="6340197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0" dirty="0">
                <a:solidFill>
                  <a:srgbClr val="009999"/>
                </a:solidFill>
                <a:effectLst/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年度绩效总结述职报告</a:t>
            </a:r>
            <a:endParaRPr lang="zh-CN" altLang="en-US" sz="4800" b="0" dirty="0">
              <a:solidFill>
                <a:srgbClr val="009999"/>
              </a:solidFill>
              <a:effectLst/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60" name="PA_圆角矩形 159"/>
          <p:cNvSpPr/>
          <p:nvPr>
            <p:custDataLst>
              <p:tags r:id="rId33"/>
            </p:custDataLst>
          </p:nvPr>
        </p:nvSpPr>
        <p:spPr>
          <a:xfrm>
            <a:off x="986327" y="4452826"/>
            <a:ext cx="1922336" cy="413808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汇报人：胡家义</a:t>
            </a:r>
          </a:p>
        </p:txBody>
      </p:sp>
      <p:sp>
        <p:nvSpPr>
          <p:cNvPr id="141" name="PA_文本框 140"/>
          <p:cNvSpPr txBox="1"/>
          <p:nvPr>
            <p:custDataLst>
              <p:tags r:id="rId34"/>
            </p:custDataLst>
          </p:nvPr>
        </p:nvSpPr>
        <p:spPr>
          <a:xfrm>
            <a:off x="891359" y="1007845"/>
            <a:ext cx="3070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2021</a:t>
            </a:r>
            <a:endParaRPr lang="zh-CN" altLang="en-US" sz="9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5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07" name="PA_圆角矩形 159"/>
          <p:cNvSpPr/>
          <p:nvPr>
            <p:custDataLst>
              <p:tags r:id="rId36"/>
            </p:custDataLst>
          </p:nvPr>
        </p:nvSpPr>
        <p:spPr>
          <a:xfrm>
            <a:off x="3355874" y="4444216"/>
            <a:ext cx="2372731" cy="413808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汇报部门：云平台部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41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41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4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9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44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11022E-16 L -4.375E-6 0.0713 " pathEditMode="relative" rAng="0" ptsTypes="AA">
                                      <p:cBhvr>
                                        <p:cTn id="149" dur="1250" spd="-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11022E-16 L -4.375E-6 0.0713 " pathEditMode="relative" rAng="0" ptsTypes="AA">
                                      <p:cBhvr>
                                        <p:cTn id="160" dur="12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26" grpId="0" animBg="1"/>
      <p:bldP spid="103" grpId="0"/>
      <p:bldP spid="103" grpId="1"/>
      <p:bldP spid="103" grpId="2"/>
      <p:bldP spid="160" grpId="0" animBg="1"/>
      <p:bldP spid="160" grpId="1" animBg="1"/>
      <p:bldP spid="141" grpId="0"/>
      <p:bldP spid="141" grpId="1"/>
      <p:bldP spid="141" grpId="2"/>
      <p:bldP spid="143" grpId="0" animBg="1"/>
      <p:bldP spid="143" grpId="1" animBg="1"/>
      <p:bldP spid="107" grpId="0" animBg="1"/>
      <p:bldP spid="10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经验总结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88304" y="3580755"/>
            <a:ext cx="5373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SUMMARY OF EXPERIENCE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74766" y="2254265"/>
            <a:ext cx="6084140" cy="251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800">
                <a:solidFill>
                  <a:schemeClr val="bg2">
                    <a:lumMod val="75000"/>
                  </a:schemeClr>
                </a:solidFill>
                <a:latin typeface="+mn-ea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1.   </a:t>
            </a:r>
            <a:r>
              <a:rPr lang="zh-CN" altLang="en-US" sz="1400" b="1" dirty="0">
                <a:solidFill>
                  <a:schemeClr val="tx1"/>
                </a:solidFill>
              </a:rPr>
              <a:t>深入剖析项目业务特点、多分析数据流走向：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结合项目业务特点，做好底层设计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从数据流走向拆分服务、设计数据存储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2.   </a:t>
            </a:r>
            <a:r>
              <a:rPr lang="zh-CN" altLang="en-US" sz="1400" b="1" dirty="0">
                <a:solidFill>
                  <a:schemeClr val="tx1"/>
                </a:solidFill>
              </a:rPr>
              <a:t>深挖</a:t>
            </a:r>
            <a:r>
              <a:rPr lang="en-US" altLang="zh-CN" sz="1400" b="1" dirty="0">
                <a:solidFill>
                  <a:schemeClr val="tx1"/>
                </a:solidFill>
              </a:rPr>
              <a:t>2.0</a:t>
            </a:r>
            <a:r>
              <a:rPr lang="zh-CN" altLang="en-US" sz="1400" b="1" dirty="0">
                <a:solidFill>
                  <a:schemeClr val="tx1"/>
                </a:solidFill>
              </a:rPr>
              <a:t>架构技术栈，提高解决问题能力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 深入理解各类组件原理，服务中断时快速恢复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 各组件版本升级、集群扩缩容、数据迁移方案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endParaRPr lang="en-US" altLang="zh-CN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448006" y="1820111"/>
            <a:ext cx="242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思维能力提升、技术栈沉淀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938128" y="2242383"/>
            <a:ext cx="4705219" cy="2640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latin typeface="+mn-ea"/>
              </a:rPr>
              <a:t>告警、监控系统全面接入</a:t>
            </a:r>
            <a:endParaRPr lang="en-US" altLang="zh-CN" sz="14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随时了解系统运行状态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及时推送服务负载越限预警、服务</a:t>
            </a:r>
            <a:r>
              <a:rPr lang="zh-CN" altLang="en-US" sz="1400" dirty="0">
                <a:latin typeface="+mn-ea"/>
              </a:rPr>
              <a:t>中断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、数据积压等告警信息，做到快速发现、解决问题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latin typeface="+mn-ea"/>
              </a:rPr>
              <a:t>全面接入</a:t>
            </a:r>
            <a:r>
              <a:rPr lang="en-US" altLang="zh-CN" sz="1400" b="1" dirty="0" err="1">
                <a:latin typeface="+mn-ea"/>
              </a:rPr>
              <a:t>pytest</a:t>
            </a:r>
            <a:r>
              <a:rPr lang="zh-CN" altLang="en-US" sz="1400" b="1" dirty="0">
                <a:latin typeface="+mn-ea"/>
              </a:rPr>
              <a:t>测试</a:t>
            </a:r>
            <a:endParaRPr lang="en-US" altLang="zh-CN" sz="14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latin typeface="+mn-ea"/>
              </a:rPr>
              <a:t>完善运维系统</a:t>
            </a:r>
            <a:endParaRPr lang="en-US" altLang="zh-CN" sz="1400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接入</a:t>
            </a:r>
            <a:r>
              <a:rPr lang="zh-CN" altLang="en-US" sz="1400" dirty="0">
                <a:latin typeface="+mn-ea"/>
              </a:rPr>
              <a:t>数据异常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等告警推送，减少</a:t>
            </a:r>
            <a:r>
              <a:rPr lang="zh-CN" altLang="en-US" sz="1400" b="1" dirty="0">
                <a:latin typeface="+mn-ea"/>
              </a:rPr>
              <a:t>数据清理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工作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减少手动操作数据库，降低</a:t>
            </a:r>
            <a:r>
              <a:rPr lang="zh-CN" altLang="en-US" sz="1400" dirty="0">
                <a:latin typeface="+mn-ea"/>
              </a:rPr>
              <a:t>误操作</a:t>
            </a:r>
            <a:endParaRPr lang="en-US" altLang="zh-CN" sz="1400" dirty="0"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38128" y="1820111"/>
            <a:ext cx="421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团队效率提升、服务高可用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经验总结</a:t>
            </a: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SUMMARY OF EXPERIENCE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04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40179" y="3580755"/>
            <a:ext cx="3469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工作规划</a:t>
            </a:r>
          </a:p>
        </p:txBody>
      </p:sp>
      <p:sp>
        <p:nvSpPr>
          <p:cNvPr id="27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937646" y="4581129"/>
            <a:ext cx="2435625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华为鲲鹏服务器部署测试环境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分布式任务队列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Celery/</a:t>
            </a:r>
            <a:r>
              <a:rPr lang="en-US" altLang="zh-CN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Dramatiq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研究</a:t>
            </a:r>
          </a:p>
        </p:txBody>
      </p:sp>
      <p:sp>
        <p:nvSpPr>
          <p:cNvPr id="29" name="TextBox 27"/>
          <p:cNvSpPr txBox="1"/>
          <p:nvPr/>
        </p:nvSpPr>
        <p:spPr>
          <a:xfrm>
            <a:off x="3582187" y="4581129"/>
            <a:ext cx="2564346" cy="579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光伏、储能监控项目需求分析</a:t>
            </a: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服务设计、存储设计</a:t>
            </a: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0" name="TextBox 28"/>
          <p:cNvSpPr txBox="1"/>
          <p:nvPr/>
        </p:nvSpPr>
        <p:spPr>
          <a:xfrm>
            <a:off x="6355449" y="4544614"/>
            <a:ext cx="2564346" cy="1075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告警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监控系统</a:t>
            </a:r>
            <a:r>
              <a:rPr lang="e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Grafana</a:t>
            </a:r>
            <a:r>
              <a:rPr lang="zh-CN" altLang="e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Prometheus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接入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运维系统完善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安电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知电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识电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智电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智维迭代</a:t>
            </a:r>
            <a:endParaRPr lang="en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9160506" y="4591749"/>
            <a:ext cx="1879137" cy="8869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2.0</a:t>
            </a:r>
            <a:r>
              <a: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架构迭代</a:t>
            </a: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333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TiDB</a:t>
            </a:r>
            <a:r>
              <a: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集群维护，调优</a:t>
            </a: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跟随项目定期排</a:t>
            </a: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623392" y="3044957"/>
            <a:ext cx="10945216" cy="304800"/>
          </a:xfrm>
          <a:prstGeom prst="notched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 defTabSz="1219079">
              <a:defRPr/>
            </a:pPr>
            <a:endParaRPr lang="zh-CN" altLang="en-US" sz="3319">
              <a:solidFill>
                <a:prstClr val="white"/>
              </a:solidFill>
              <a:latin typeface="微软雅黑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44102" y="1988841"/>
            <a:ext cx="2263180" cy="2263180"/>
            <a:chOff x="1278794" y="3334906"/>
            <a:chExt cx="914014" cy="914014"/>
          </a:xfrm>
        </p:grpSpPr>
        <p:grpSp>
          <p:nvGrpSpPr>
            <p:cNvPr id="34" name="组合 3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35" name="TextBox 33"/>
            <p:cNvSpPr txBox="1"/>
            <p:nvPr/>
          </p:nvSpPr>
          <p:spPr>
            <a:xfrm>
              <a:off x="1407805" y="3754943"/>
              <a:ext cx="655992" cy="16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1.5</a:t>
              </a:r>
              <a:r>
                <a:rPr lang="zh-CN" altLang="en-US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架构上线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661526" y="1993787"/>
            <a:ext cx="2263186" cy="2263180"/>
            <a:chOff x="1278794" y="3334906"/>
            <a:chExt cx="914014" cy="914014"/>
          </a:xfrm>
        </p:grpSpPr>
        <p:grpSp>
          <p:nvGrpSpPr>
            <p:cNvPr id="39" name="组合 3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0" name="TextBox 38"/>
            <p:cNvSpPr txBox="1"/>
            <p:nvPr/>
          </p:nvSpPr>
          <p:spPr>
            <a:xfrm>
              <a:off x="1442747" y="3702351"/>
              <a:ext cx="592493" cy="28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光伏、储能</a:t>
              </a:r>
              <a:endParaRPr lang="en-US" altLang="zh-CN" sz="20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监控系统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51355" y="1988833"/>
            <a:ext cx="2263180" cy="2263172"/>
            <a:chOff x="1278794" y="3334907"/>
            <a:chExt cx="914014" cy="914012"/>
          </a:xfrm>
        </p:grpSpPr>
        <p:grpSp>
          <p:nvGrpSpPr>
            <p:cNvPr id="44" name="组合 43"/>
            <p:cNvGrpSpPr/>
            <p:nvPr/>
          </p:nvGrpSpPr>
          <p:grpSpPr>
            <a:xfrm>
              <a:off x="1278794" y="3334907"/>
              <a:ext cx="914014" cy="91401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3" y="760427"/>
                <a:ext cx="3825874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5" name="TextBox 43"/>
            <p:cNvSpPr txBox="1"/>
            <p:nvPr/>
          </p:nvSpPr>
          <p:spPr>
            <a:xfrm>
              <a:off x="1362036" y="3709987"/>
              <a:ext cx="799660" cy="28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告警、监控系统</a:t>
              </a:r>
              <a:endParaRPr lang="en-US" altLang="zh-CN" sz="20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原有项目迭代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25376" y="1998007"/>
            <a:ext cx="2263180" cy="2263180"/>
            <a:chOff x="1278794" y="3334906"/>
            <a:chExt cx="914014" cy="914014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50" name="TextBox 48"/>
            <p:cNvSpPr txBox="1"/>
            <p:nvPr/>
          </p:nvSpPr>
          <p:spPr>
            <a:xfrm>
              <a:off x="1334683" y="3648968"/>
              <a:ext cx="840446" cy="41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defRPr>
              </a:lvl1pPr>
            </a:lstStyle>
            <a:p>
              <a:r>
                <a:rPr lang="en-US" altLang="zh-CN" dirty="0"/>
                <a:t>2.0</a:t>
              </a:r>
              <a:r>
                <a:rPr lang="zh-CN" altLang="en-US" dirty="0"/>
                <a:t>架构</a:t>
              </a:r>
              <a:endParaRPr lang="en-US" altLang="zh-CN" dirty="0"/>
            </a:p>
            <a:p>
              <a:r>
                <a:rPr lang="en-US" altLang="zh-CN" dirty="0" err="1"/>
                <a:t>TiDB</a:t>
              </a:r>
              <a:r>
                <a:rPr lang="zh-CN" altLang="en-US" dirty="0"/>
                <a:t>维护、调优</a:t>
              </a:r>
              <a:endParaRPr lang="en-US" altLang="zh-CN" dirty="0"/>
            </a:p>
            <a:p>
              <a:r>
                <a:rPr lang="zh-CN" altLang="en-US" dirty="0"/>
                <a:t>项目驱动</a:t>
              </a:r>
            </a:p>
          </p:txBody>
        </p:sp>
      </p:grpSp>
      <p:sp>
        <p:nvSpPr>
          <p:cNvPr id="53" name="椭圆 52"/>
          <p:cNvSpPr/>
          <p:nvPr/>
        </p:nvSpPr>
        <p:spPr>
          <a:xfrm>
            <a:off x="1099036" y="179681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710907" y="179681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347366" y="1805546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942771" y="1805546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7" name="Freeform 34"/>
          <p:cNvSpPr>
            <a:spLocks noEditPoints="1"/>
          </p:cNvSpPr>
          <p:nvPr/>
        </p:nvSpPr>
        <p:spPr bwMode="auto">
          <a:xfrm>
            <a:off x="1334441" y="1998007"/>
            <a:ext cx="445676" cy="457405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0" name="Freeform 26"/>
          <p:cNvSpPr>
            <a:spLocks noEditPoints="1"/>
          </p:cNvSpPr>
          <p:nvPr/>
        </p:nvSpPr>
        <p:spPr bwMode="auto">
          <a:xfrm>
            <a:off x="9178136" y="2034400"/>
            <a:ext cx="407717" cy="40277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Freeform 35"/>
          <p:cNvSpPr>
            <a:spLocks noEditPoints="1"/>
          </p:cNvSpPr>
          <p:nvPr/>
        </p:nvSpPr>
        <p:spPr bwMode="auto">
          <a:xfrm>
            <a:off x="6592088" y="2075154"/>
            <a:ext cx="392087" cy="424052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0"/>
          <p:cNvSpPr>
            <a:spLocks noEditPoints="1"/>
          </p:cNvSpPr>
          <p:nvPr/>
        </p:nvSpPr>
        <p:spPr bwMode="auto">
          <a:xfrm>
            <a:off x="3966508" y="1972799"/>
            <a:ext cx="383552" cy="482613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033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1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1000" fill="hold" nodeType="withEffect" p14:presetBounceEnd="5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61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1000" fill="hold" nodeType="withEffect" p14:presetBounceEnd="5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2" presetID="2" presetClass="entr" presetSubtype="4" accel="46154" fill="hold" grpId="0" nodeType="afterEffect" p14:presetBounceEnd="52308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25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6154" fill="hold" grpId="0" nodeType="withEffect" p14:presetBounceEnd="52308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28" dur="1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29" dur="1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accel="46154" fill="hold" grpId="0" nodeType="withEffect" p14:presetBounceEnd="52308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32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33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46154" fill="hold" grpId="0" nodeType="withEffect" p14:presetBounceEnd="52308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36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37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9" grpId="0"/>
          <p:bldP spid="30" grpId="0"/>
          <p:bldP spid="31" grpId="0"/>
          <p:bldP spid="3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60" grpId="0" animBg="1"/>
          <p:bldP spid="61" grpId="0" animBg="1"/>
          <p:bldP spid="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1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61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1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2" presetID="2" presetClass="entr" presetSubtype="4" accel="4615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615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accel="4615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4615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9" grpId="0"/>
          <p:bldP spid="30" grpId="0"/>
          <p:bldP spid="31" grpId="0"/>
          <p:bldP spid="3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工作规划</a:t>
            </a: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" y="3815229"/>
            <a:ext cx="12194117" cy="8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124" tIns="61563" rIns="123124" bIns="615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07268" y="3251020"/>
            <a:ext cx="1159947" cy="1159761"/>
            <a:chOff x="1466675" y="3784103"/>
            <a:chExt cx="1301392" cy="1301862"/>
          </a:xfrm>
        </p:grpSpPr>
        <p:grpSp>
          <p:nvGrpSpPr>
            <p:cNvPr id="28" name="组合 27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" name="同心圆 3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椭圆 3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97"/>
            <p:cNvSpPr txBox="1"/>
            <p:nvPr/>
          </p:nvSpPr>
          <p:spPr>
            <a:xfrm>
              <a:off x="1484261" y="4180596"/>
              <a:ext cx="1266220" cy="517496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1~3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09593" y="3407001"/>
            <a:ext cx="1125227" cy="877759"/>
            <a:chOff x="3040005" y="3959191"/>
            <a:chExt cx="1262437" cy="985306"/>
          </a:xfrm>
        </p:grpSpPr>
        <p:grpSp>
          <p:nvGrpSpPr>
            <p:cNvPr id="35" name="组合 34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9" name="同心圆 3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6" name="TextBox 104"/>
            <p:cNvSpPr txBox="1"/>
            <p:nvPr/>
          </p:nvSpPr>
          <p:spPr>
            <a:xfrm>
              <a:off x="3040005" y="4196695"/>
              <a:ext cx="1262437" cy="517495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3~5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67179" y="3258011"/>
            <a:ext cx="1244251" cy="1175726"/>
            <a:chOff x="4450933" y="3791953"/>
            <a:chExt cx="1395974" cy="1319782"/>
          </a:xfrm>
        </p:grpSpPr>
        <p:grpSp>
          <p:nvGrpSpPr>
            <p:cNvPr id="42" name="组合 41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6" name="同心圆 45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椭圆 44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43" name="TextBox 111"/>
            <p:cNvSpPr txBox="1"/>
            <p:nvPr/>
          </p:nvSpPr>
          <p:spPr>
            <a:xfrm>
              <a:off x="4563256" y="4207607"/>
              <a:ext cx="1283651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5~6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03865" y="3392021"/>
            <a:ext cx="1093189" cy="907708"/>
            <a:chOff x="6062813" y="3942381"/>
            <a:chExt cx="1226494" cy="1018926"/>
          </a:xfrm>
        </p:grpSpPr>
        <p:grpSp>
          <p:nvGrpSpPr>
            <p:cNvPr id="71" name="组合 70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77" name="同心圆 7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4" name="椭圆 73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72" name="TextBox 118"/>
            <p:cNvSpPr txBox="1"/>
            <p:nvPr/>
          </p:nvSpPr>
          <p:spPr>
            <a:xfrm>
              <a:off x="6062813" y="4196696"/>
              <a:ext cx="1226494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2~7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660974" y="3392023"/>
            <a:ext cx="1063297" cy="907708"/>
            <a:chOff x="7473214" y="3942381"/>
            <a:chExt cx="1192955" cy="1018926"/>
          </a:xfrm>
        </p:grpSpPr>
        <p:grpSp>
          <p:nvGrpSpPr>
            <p:cNvPr id="80" name="组合 79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84" name="同心圆 8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3" name="椭圆 8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125"/>
            <p:cNvSpPr txBox="1"/>
            <p:nvPr/>
          </p:nvSpPr>
          <p:spPr>
            <a:xfrm>
              <a:off x="7473214" y="4199438"/>
              <a:ext cx="1192955" cy="485242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7~9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891896" y="3241470"/>
            <a:ext cx="1281200" cy="1208814"/>
            <a:chOff x="8854229" y="3773382"/>
            <a:chExt cx="1437429" cy="1356924"/>
          </a:xfrm>
        </p:grpSpPr>
        <p:grpSp>
          <p:nvGrpSpPr>
            <p:cNvPr id="87" name="组合 86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1" name="同心圆 9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0" name="椭圆 8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8" name="TextBox 132"/>
            <p:cNvSpPr txBox="1"/>
            <p:nvPr/>
          </p:nvSpPr>
          <p:spPr>
            <a:xfrm>
              <a:off x="8953554" y="4180595"/>
              <a:ext cx="1338104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09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~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411927" y="3023851"/>
            <a:ext cx="1644309" cy="1644047"/>
            <a:chOff x="10559621" y="3529102"/>
            <a:chExt cx="1844818" cy="1845484"/>
          </a:xfrm>
        </p:grpSpPr>
        <p:grpSp>
          <p:nvGrpSpPr>
            <p:cNvPr id="94" name="组合 93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black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65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7" name="椭圆 9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95" name="TextBox 139"/>
            <p:cNvSpPr txBox="1"/>
            <p:nvPr/>
          </p:nvSpPr>
          <p:spPr>
            <a:xfrm>
              <a:off x="10948736" y="4180595"/>
              <a:ext cx="1231410" cy="51979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10</a:t>
              </a: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月</a:t>
              </a: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~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18332" y="2009521"/>
            <a:ext cx="2588797" cy="1082904"/>
            <a:chOff x="641313" y="1538592"/>
            <a:chExt cx="1631535" cy="771018"/>
          </a:xfrm>
        </p:grpSpPr>
        <p:sp>
          <p:nvSpPr>
            <p:cNvPr id="101" name="TextBox 145"/>
            <p:cNvSpPr txBox="1"/>
            <p:nvPr/>
          </p:nvSpPr>
          <p:spPr>
            <a:xfrm>
              <a:off x="781428" y="1788593"/>
              <a:ext cx="1363987" cy="229671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华为鲲鹏服务器部署测试环境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41313" y="1538592"/>
              <a:ext cx="1631535" cy="771018"/>
              <a:chOff x="641313" y="1538592"/>
              <a:chExt cx="1631535" cy="771018"/>
            </a:xfrm>
          </p:grpSpPr>
          <p:cxnSp>
            <p:nvCxnSpPr>
              <p:cNvPr id="103" name="直接连接符 102"/>
              <p:cNvCxnSpPr/>
              <p:nvPr/>
            </p:nvCxnSpPr>
            <p:spPr>
              <a:xfrm flipV="1">
                <a:off x="1433980" y="2093586"/>
                <a:ext cx="0" cy="216024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48"/>
              <p:cNvSpPr txBox="1"/>
              <p:nvPr/>
            </p:nvSpPr>
            <p:spPr>
              <a:xfrm>
                <a:off x="641313" y="1538592"/>
                <a:ext cx="1631535" cy="175307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>
                <a:defPPr>
                  <a:defRPr lang="zh-CN"/>
                </a:defPPr>
                <a:lvl1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prstClr val="black"/>
                    </a:solidFill>
                    <a:latin typeface="Times New Roman" panose="02020603050405020304" pitchFamily="18" charset="0"/>
                    <a:ea typeface="Noto Sans S Chinese Medium" panose="020B0600000000000000" pitchFamily="34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dirty="0"/>
                  <a:t>1.5</a:t>
                </a:r>
                <a:r>
                  <a:rPr lang="zh-CN" altLang="en-US" dirty="0"/>
                  <a:t>架构上线</a:t>
                </a: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3310261" y="2368151"/>
            <a:ext cx="2597786" cy="722518"/>
            <a:chOff x="771850" y="2055689"/>
            <a:chExt cx="1442353" cy="457127"/>
          </a:xfrm>
        </p:grpSpPr>
        <p:cxnSp>
          <p:nvCxnSpPr>
            <p:cNvPr id="108" name="直接连接符 107"/>
            <p:cNvCxnSpPr/>
            <p:nvPr/>
          </p:nvCxnSpPr>
          <p:spPr>
            <a:xfrm flipV="1">
              <a:off x="1481601" y="2296792"/>
              <a:ext cx="0" cy="216024"/>
            </a:xfrm>
            <a:prstGeom prst="line">
              <a:avLst/>
            </a:prstGeom>
            <a:ln>
              <a:solidFill>
                <a:srgbClr val="016B42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53"/>
            <p:cNvSpPr txBox="1"/>
            <p:nvPr/>
          </p:nvSpPr>
          <p:spPr>
            <a:xfrm>
              <a:off x="771850" y="2055689"/>
              <a:ext cx="1442353" cy="155781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储能监控系统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933186" y="2202165"/>
            <a:ext cx="2185753" cy="1012636"/>
            <a:chOff x="873900" y="1767302"/>
            <a:chExt cx="1166203" cy="588424"/>
          </a:xfrm>
        </p:grpSpPr>
        <p:sp>
          <p:nvSpPr>
            <p:cNvPr id="111" name="TextBox 155"/>
            <p:cNvSpPr txBox="1"/>
            <p:nvPr/>
          </p:nvSpPr>
          <p:spPr>
            <a:xfrm>
              <a:off x="873900" y="1767302"/>
              <a:ext cx="1166203" cy="197986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992654" y="1924779"/>
              <a:ext cx="1008112" cy="430947"/>
              <a:chOff x="992654" y="1924779"/>
              <a:chExt cx="1008112" cy="4309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58"/>
              <p:cNvSpPr txBox="1"/>
              <p:nvPr/>
            </p:nvSpPr>
            <p:spPr>
              <a:xfrm>
                <a:off x="992654" y="1924779"/>
                <a:ext cx="1008112" cy="143075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>
                <a:defPPr>
                  <a:defRPr lang="zh-CN"/>
                </a:defPPr>
                <a:lvl1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prstClr val="black"/>
                    </a:solidFill>
                    <a:latin typeface="Times New Roman" panose="02020603050405020304" pitchFamily="18" charset="0"/>
                    <a:ea typeface="Noto Sans S Chinese Medium" panose="020B0600000000000000" pitchFamily="34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sz="1600" dirty="0"/>
                  <a:t>原有项目迭代</a:t>
                </a:r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9173096" y="2128613"/>
            <a:ext cx="2067560" cy="820356"/>
            <a:chOff x="826355" y="1894103"/>
            <a:chExt cx="1166203" cy="320705"/>
          </a:xfrm>
        </p:grpSpPr>
        <p:sp>
          <p:nvSpPr>
            <p:cNvPr id="116" name="TextBox 160"/>
            <p:cNvSpPr txBox="1"/>
            <p:nvPr/>
          </p:nvSpPr>
          <p:spPr>
            <a:xfrm>
              <a:off x="826355" y="1960530"/>
              <a:ext cx="1166203" cy="143452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Celery/</a:t>
              </a:r>
              <a:r>
                <a:rPr lang="en" altLang="zh-CN" sz="12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Dramatiq</a:t>
              </a:r>
              <a:endParaRPr lang="en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Noto Sans S Chinese Medium" panose="020B06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867941" y="1894103"/>
              <a:ext cx="1081691" cy="320705"/>
              <a:chOff x="867941" y="1894103"/>
              <a:chExt cx="1081691" cy="320705"/>
            </a:xfrm>
          </p:grpSpPr>
          <p:cxnSp>
            <p:nvCxnSpPr>
              <p:cNvPr id="118" name="直接连接符 117"/>
              <p:cNvCxnSpPr/>
              <p:nvPr/>
            </p:nvCxnSpPr>
            <p:spPr>
              <a:xfrm flipV="1">
                <a:off x="1384177" y="2106797"/>
                <a:ext cx="0" cy="108011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63"/>
              <p:cNvSpPr txBox="1"/>
              <p:nvPr/>
            </p:nvSpPr>
            <p:spPr>
              <a:xfrm>
                <a:off x="867941" y="1894103"/>
                <a:ext cx="1081691" cy="96256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>
                <a:defPPr>
                  <a:defRPr lang="zh-CN"/>
                </a:defPPr>
                <a:lvl1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prstClr val="black"/>
                    </a:solidFill>
                    <a:latin typeface="Times New Roman" panose="02020603050405020304" pitchFamily="18" charset="0"/>
                    <a:ea typeface="Noto Sans S Chinese Medium" panose="020B0600000000000000" pitchFamily="34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dirty="0"/>
                  <a:t>2.0</a:t>
                </a:r>
                <a:r>
                  <a:rPr lang="zh-CN" altLang="en-US" dirty="0"/>
                  <a:t>架构迭代</a:t>
                </a:r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1989122" y="4457795"/>
            <a:ext cx="2436015" cy="706653"/>
            <a:chOff x="911330" y="1340833"/>
            <a:chExt cx="1166203" cy="488604"/>
          </a:xfrm>
        </p:grpSpPr>
        <p:sp>
          <p:nvSpPr>
            <p:cNvPr id="121" name="TextBox 165"/>
            <p:cNvSpPr txBox="1"/>
            <p:nvPr/>
          </p:nvSpPr>
          <p:spPr>
            <a:xfrm>
              <a:off x="911330" y="1544684"/>
              <a:ext cx="1166203" cy="284753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光伏</a:t>
              </a:r>
              <a:r>
                <a:rPr lang="zh-CN" alt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rPr>
                <a:t>监控系统</a:t>
              </a:r>
              <a:endPara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1481601" y="1340833"/>
              <a:ext cx="0" cy="200492"/>
            </a:xfrm>
            <a:prstGeom prst="line">
              <a:avLst/>
            </a:prstGeom>
            <a:ln>
              <a:solidFill>
                <a:srgbClr val="016B42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4464184" y="4563110"/>
            <a:ext cx="2575712" cy="1160715"/>
            <a:chOff x="726828" y="1340833"/>
            <a:chExt cx="1386758" cy="802558"/>
          </a:xfrm>
        </p:grpSpPr>
        <p:sp>
          <p:nvSpPr>
            <p:cNvPr id="126" name="TextBox 170"/>
            <p:cNvSpPr txBox="1"/>
            <p:nvPr/>
          </p:nvSpPr>
          <p:spPr>
            <a:xfrm>
              <a:off x="898499" y="1741816"/>
              <a:ext cx="1166203" cy="401575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告警监控系统接入</a:t>
              </a: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运维系统完善</a:t>
              </a:r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726828" y="1340833"/>
              <a:ext cx="1386758" cy="370738"/>
              <a:chOff x="726828" y="1340833"/>
              <a:chExt cx="1386758" cy="370738"/>
            </a:xfrm>
          </p:grpSpPr>
          <p:cxnSp>
            <p:nvCxnSpPr>
              <p:cNvPr id="128" name="直接连接符 127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rgbClr val="016B42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73"/>
              <p:cNvSpPr txBox="1"/>
              <p:nvPr/>
            </p:nvSpPr>
            <p:spPr>
              <a:xfrm>
                <a:off x="726828" y="1541325"/>
                <a:ext cx="1386758" cy="170246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" altLang="zh-CN" sz="16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Noto Sans S Chinese Medium" panose="020B0600000000000000" pitchFamily="34" charset="-122"/>
                    <a:cs typeface="Times New Roman" panose="02020603050405020304" pitchFamily="18" charset="0"/>
                  </a:rPr>
                  <a:t>Grafana</a:t>
                </a:r>
                <a:r>
                  <a:rPr lang="zh-CN" altLang="en-US" sz="16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Noto Sans S Chinese Medium" panose="020B0600000000000000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" altLang="zh-CN" sz="16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Noto Sans S Chinese Medium" panose="020B0600000000000000" pitchFamily="34" charset="-122"/>
                    <a:cs typeface="Times New Roman" panose="02020603050405020304" pitchFamily="18" charset="0"/>
                  </a:rPr>
                  <a:t>Prometheus</a:t>
                </a:r>
                <a:endParaRPr lang="zh-CN" alt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" name="组合 131"/>
          <p:cNvGrpSpPr/>
          <p:nvPr/>
        </p:nvGrpSpPr>
        <p:grpSpPr>
          <a:xfrm>
            <a:off x="7604548" y="4637284"/>
            <a:ext cx="1872429" cy="846444"/>
            <a:chOff x="991392" y="1340833"/>
            <a:chExt cx="1008112" cy="585260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1481601" y="1340833"/>
              <a:ext cx="0" cy="200492"/>
            </a:xfrm>
            <a:prstGeom prst="line">
              <a:avLst/>
            </a:prstGeom>
            <a:ln>
              <a:solidFill>
                <a:srgbClr val="016B42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78"/>
            <p:cNvSpPr txBox="1"/>
            <p:nvPr/>
          </p:nvSpPr>
          <p:spPr>
            <a:xfrm>
              <a:off x="991392" y="1585601"/>
              <a:ext cx="1008112" cy="340492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lstStyle>
              <a:defPPr>
                <a:defRPr lang="zh-CN"/>
              </a:defPPr>
              <a:lvl1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prstClr val="black"/>
                  </a:solidFill>
                  <a:latin typeface="Times New Roman" panose="02020603050405020304" pitchFamily="18" charset="0"/>
                  <a:ea typeface="Noto Sans S Chinese Medium" panose="020B0600000000000000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" altLang="zh-CN" sz="1600" dirty="0" err="1"/>
                <a:t>TiDB</a:t>
              </a:r>
              <a:r>
                <a:rPr lang="zh-CN" altLang="en" sz="1600" dirty="0"/>
                <a:t>维护</a:t>
              </a:r>
              <a:r>
                <a:rPr lang="zh-CN" altLang="en-US" sz="1600" dirty="0"/>
                <a:t>、调优</a:t>
              </a:r>
              <a:endParaRPr lang="en-US" altLang="zh-CN" sz="1600" dirty="0"/>
            </a:p>
            <a:p>
              <a:r>
                <a:rPr lang="zh-CN" altLang="en-US" sz="1600" dirty="0"/>
                <a:t>项目驱动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 p14:presetBounceEnd="5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5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工作规划</a:t>
            </a: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PLANNING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81" name="TextBox 33"/>
          <p:cNvSpPr txBox="1"/>
          <p:nvPr/>
        </p:nvSpPr>
        <p:spPr>
          <a:xfrm>
            <a:off x="998277" y="1144383"/>
            <a:ext cx="23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Power_iot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2.0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架构图</a:t>
            </a:r>
            <a:endParaRPr lang="zh-CN" altLang="en-US" b="1" dirty="0">
              <a:solidFill>
                <a:prstClr val="black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E893B79-5CFC-0C4F-B268-A2F78CD402E9}"/>
              </a:ext>
            </a:extLst>
          </p:cNvPr>
          <p:cNvSpPr/>
          <p:nvPr/>
        </p:nvSpPr>
        <p:spPr bwMode="auto">
          <a:xfrm>
            <a:off x="4267876" y="1586369"/>
            <a:ext cx="479790" cy="4277526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/>
        </p:spPr>
        <p:txBody>
          <a:bodyPr rtlCol="0" anchor="t"/>
          <a:lstStyle/>
          <a:p>
            <a:pPr algn="ctr" defTabSz="913765">
              <a:spcAft>
                <a:spcPts val="300"/>
              </a:spcAft>
              <a:defRPr/>
            </a:pPr>
            <a:endParaRPr lang="zh-CN" altLang="en-US" sz="7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953FC637-B81A-994F-85AD-76DC820482C6}"/>
              </a:ext>
            </a:extLst>
          </p:cNvPr>
          <p:cNvSpPr txBox="1"/>
          <p:nvPr/>
        </p:nvSpPr>
        <p:spPr>
          <a:xfrm>
            <a:off x="4169750" y="2978252"/>
            <a:ext cx="706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>
                <a:solidFill>
                  <a:srgbClr val="FF0000"/>
                </a:solidFill>
              </a:rPr>
              <a:t>云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境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9B15830-E033-ED4C-A106-CCB961D088D7}"/>
              </a:ext>
            </a:extLst>
          </p:cNvPr>
          <p:cNvSpPr/>
          <p:nvPr/>
        </p:nvSpPr>
        <p:spPr bwMode="auto">
          <a:xfrm>
            <a:off x="4957281" y="3172700"/>
            <a:ext cx="5647871" cy="1540824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/>
        </p:spPr>
        <p:txBody>
          <a:bodyPr rtlCol="0" anchor="t"/>
          <a:lstStyle/>
          <a:p>
            <a:pPr algn="ctr" defTabSz="913765">
              <a:spcAft>
                <a:spcPts val="300"/>
              </a:spcAft>
              <a:defRPr/>
            </a:pPr>
            <a:endParaRPr lang="zh-CN" altLang="en-US" sz="7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102">
            <a:extLst>
              <a:ext uri="{FF2B5EF4-FFF2-40B4-BE49-F238E27FC236}">
                <a16:creationId xmlns:a16="http://schemas.microsoft.com/office/drawing/2014/main" id="{627DC7CF-E942-CA40-84E3-0B0783C8B0DE}"/>
              </a:ext>
            </a:extLst>
          </p:cNvPr>
          <p:cNvSpPr txBox="1"/>
          <p:nvPr/>
        </p:nvSpPr>
        <p:spPr>
          <a:xfrm>
            <a:off x="4262941" y="645785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/>
              <a:t>资源层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3F8FB35-BD78-3F42-97BA-63551BA488DE}"/>
              </a:ext>
            </a:extLst>
          </p:cNvPr>
          <p:cNvSpPr/>
          <p:nvPr/>
        </p:nvSpPr>
        <p:spPr bwMode="auto">
          <a:xfrm>
            <a:off x="4957280" y="5223765"/>
            <a:ext cx="5619834" cy="521382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/>
        </p:spPr>
        <p:txBody>
          <a:bodyPr rtlCol="0" anchor="t"/>
          <a:lstStyle/>
          <a:p>
            <a:pPr algn="ctr" defTabSz="913765">
              <a:spcAft>
                <a:spcPts val="300"/>
              </a:spcAft>
              <a:defRPr/>
            </a:pPr>
            <a:endParaRPr lang="zh-CN" altLang="en-US" sz="7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0475B9E-F75D-1246-976C-79FAB5153FDC}"/>
              </a:ext>
            </a:extLst>
          </p:cNvPr>
          <p:cNvSpPr/>
          <p:nvPr/>
        </p:nvSpPr>
        <p:spPr bwMode="auto">
          <a:xfrm>
            <a:off x="4267877" y="6272661"/>
            <a:ext cx="6521939" cy="59924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/>
        </p:spPr>
        <p:txBody>
          <a:bodyPr rtlCol="0" anchor="t"/>
          <a:lstStyle/>
          <a:p>
            <a:pPr algn="ctr" defTabSz="913765">
              <a:spcAft>
                <a:spcPts val="300"/>
              </a:spcAft>
              <a:defRPr/>
            </a:pPr>
            <a:endParaRPr lang="zh-CN" altLang="en-US" sz="7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BA6A0741-2F8B-654A-8B5A-ECB38376613E}"/>
              </a:ext>
            </a:extLst>
          </p:cNvPr>
          <p:cNvSpPr>
            <a:spLocks noEditPoints="1"/>
          </p:cNvSpPr>
          <p:nvPr/>
        </p:nvSpPr>
        <p:spPr bwMode="auto">
          <a:xfrm>
            <a:off x="5120301" y="6364544"/>
            <a:ext cx="461870" cy="434819"/>
          </a:xfrm>
          <a:custGeom>
            <a:avLst/>
            <a:gdLst>
              <a:gd name="T0" fmla="*/ 155 w 192"/>
              <a:gd name="T1" fmla="*/ 0 h 181"/>
              <a:gd name="T2" fmla="*/ 168 w 192"/>
              <a:gd name="T3" fmla="*/ 9 h 181"/>
              <a:gd name="T4" fmla="*/ 168 w 192"/>
              <a:gd name="T5" fmla="*/ 10 h 181"/>
              <a:gd name="T6" fmla="*/ 192 w 192"/>
              <a:gd name="T7" fmla="*/ 112 h 181"/>
              <a:gd name="T8" fmla="*/ 192 w 192"/>
              <a:gd name="T9" fmla="*/ 114 h 181"/>
              <a:gd name="T10" fmla="*/ 192 w 192"/>
              <a:gd name="T11" fmla="*/ 167 h 181"/>
              <a:gd name="T12" fmla="*/ 179 w 192"/>
              <a:gd name="T13" fmla="*/ 181 h 181"/>
              <a:gd name="T14" fmla="*/ 13 w 192"/>
              <a:gd name="T15" fmla="*/ 181 h 181"/>
              <a:gd name="T16" fmla="*/ 0 w 192"/>
              <a:gd name="T17" fmla="*/ 168 h 181"/>
              <a:gd name="T18" fmla="*/ 0 w 192"/>
              <a:gd name="T19" fmla="*/ 115 h 181"/>
              <a:gd name="T20" fmla="*/ 0 w 192"/>
              <a:gd name="T21" fmla="*/ 113 h 181"/>
              <a:gd name="T22" fmla="*/ 0 w 192"/>
              <a:gd name="T23" fmla="*/ 112 h 181"/>
              <a:gd name="T24" fmla="*/ 24 w 192"/>
              <a:gd name="T25" fmla="*/ 10 h 181"/>
              <a:gd name="T26" fmla="*/ 36 w 192"/>
              <a:gd name="T27" fmla="*/ 0 h 181"/>
              <a:gd name="T28" fmla="*/ 155 w 192"/>
              <a:gd name="T29" fmla="*/ 0 h 181"/>
              <a:gd name="T30" fmla="*/ 184 w 192"/>
              <a:gd name="T31" fmla="*/ 122 h 181"/>
              <a:gd name="T32" fmla="*/ 8 w 192"/>
              <a:gd name="T33" fmla="*/ 122 h 181"/>
              <a:gd name="T34" fmla="*/ 8 w 192"/>
              <a:gd name="T35" fmla="*/ 172 h 181"/>
              <a:gd name="T36" fmla="*/ 184 w 192"/>
              <a:gd name="T37" fmla="*/ 172 h 181"/>
              <a:gd name="T38" fmla="*/ 184 w 192"/>
              <a:gd name="T39" fmla="*/ 122 h 181"/>
              <a:gd name="T40" fmla="*/ 159 w 192"/>
              <a:gd name="T41" fmla="*/ 145 h 181"/>
              <a:gd name="T42" fmla="*/ 163 w 192"/>
              <a:gd name="T43" fmla="*/ 149 h 181"/>
              <a:gd name="T44" fmla="*/ 159 w 192"/>
              <a:gd name="T45" fmla="*/ 154 h 181"/>
              <a:gd name="T46" fmla="*/ 34 w 192"/>
              <a:gd name="T47" fmla="*/ 154 h 181"/>
              <a:gd name="T48" fmla="*/ 29 w 192"/>
              <a:gd name="T49" fmla="*/ 149 h 181"/>
              <a:gd name="T50" fmla="*/ 34 w 192"/>
              <a:gd name="T51" fmla="*/ 145 h 181"/>
              <a:gd name="T52" fmla="*/ 34 w 192"/>
              <a:gd name="T53" fmla="*/ 145 h 181"/>
              <a:gd name="T54" fmla="*/ 159 w 192"/>
              <a:gd name="T55" fmla="*/ 145 h 181"/>
              <a:gd name="T56" fmla="*/ 94 w 192"/>
              <a:gd name="T57" fmla="*/ 9 h 181"/>
              <a:gd name="T58" fmla="*/ 33 w 192"/>
              <a:gd name="T59" fmla="*/ 9 h 181"/>
              <a:gd name="T60" fmla="*/ 8 w 192"/>
              <a:gd name="T61" fmla="*/ 114 h 181"/>
              <a:gd name="T62" fmla="*/ 94 w 192"/>
              <a:gd name="T63" fmla="*/ 114 h 181"/>
              <a:gd name="T64" fmla="*/ 94 w 192"/>
              <a:gd name="T65" fmla="*/ 72 h 181"/>
              <a:gd name="T66" fmla="*/ 97 w 192"/>
              <a:gd name="T67" fmla="*/ 71 h 181"/>
              <a:gd name="T68" fmla="*/ 96 w 192"/>
              <a:gd name="T69" fmla="*/ 71 h 181"/>
              <a:gd name="T70" fmla="*/ 55 w 192"/>
              <a:gd name="T71" fmla="*/ 55 h 181"/>
              <a:gd name="T72" fmla="*/ 96 w 192"/>
              <a:gd name="T73" fmla="*/ 38 h 181"/>
              <a:gd name="T74" fmla="*/ 138 w 192"/>
              <a:gd name="T75" fmla="*/ 55 h 181"/>
              <a:gd name="T76" fmla="*/ 99 w 192"/>
              <a:gd name="T77" fmla="*/ 71 h 181"/>
              <a:gd name="T78" fmla="*/ 99 w 192"/>
              <a:gd name="T79" fmla="*/ 80 h 181"/>
              <a:gd name="T80" fmla="*/ 99 w 192"/>
              <a:gd name="T81" fmla="*/ 114 h 181"/>
              <a:gd name="T82" fmla="*/ 184 w 192"/>
              <a:gd name="T83" fmla="*/ 114 h 181"/>
              <a:gd name="T84" fmla="*/ 158 w 192"/>
              <a:gd name="T85" fmla="*/ 9 h 181"/>
              <a:gd name="T86" fmla="*/ 99 w 192"/>
              <a:gd name="T87" fmla="*/ 9 h 181"/>
              <a:gd name="T88" fmla="*/ 99 w 192"/>
              <a:gd name="T89" fmla="*/ 38 h 181"/>
              <a:gd name="T90" fmla="*/ 94 w 192"/>
              <a:gd name="T91" fmla="*/ 38 h 181"/>
              <a:gd name="T92" fmla="*/ 94 w 192"/>
              <a:gd name="T93" fmla="*/ 9 h 181"/>
              <a:gd name="T94" fmla="*/ 96 w 192"/>
              <a:gd name="T95" fmla="*/ 42 h 181"/>
              <a:gd name="T96" fmla="*/ 59 w 192"/>
              <a:gd name="T97" fmla="*/ 55 h 181"/>
              <a:gd name="T98" fmla="*/ 96 w 192"/>
              <a:gd name="T99" fmla="*/ 67 h 181"/>
              <a:gd name="T100" fmla="*/ 134 w 192"/>
              <a:gd name="T101" fmla="*/ 55 h 181"/>
              <a:gd name="T102" fmla="*/ 96 w 192"/>
              <a:gd name="T103" fmla="*/ 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2" h="181">
                <a:moveTo>
                  <a:pt x="155" y="0"/>
                </a:moveTo>
                <a:cubicBezTo>
                  <a:pt x="161" y="0"/>
                  <a:pt x="166" y="4"/>
                  <a:pt x="168" y="9"/>
                </a:cubicBezTo>
                <a:cubicBezTo>
                  <a:pt x="168" y="10"/>
                  <a:pt x="168" y="10"/>
                  <a:pt x="168" y="10"/>
                </a:cubicBezTo>
                <a:cubicBezTo>
                  <a:pt x="192" y="112"/>
                  <a:pt x="192" y="112"/>
                  <a:pt x="192" y="112"/>
                </a:cubicBezTo>
                <a:cubicBezTo>
                  <a:pt x="192" y="112"/>
                  <a:pt x="192" y="113"/>
                  <a:pt x="192" y="114"/>
                </a:cubicBezTo>
                <a:cubicBezTo>
                  <a:pt x="192" y="167"/>
                  <a:pt x="192" y="167"/>
                  <a:pt x="192" y="167"/>
                </a:cubicBezTo>
                <a:cubicBezTo>
                  <a:pt x="192" y="175"/>
                  <a:pt x="186" y="180"/>
                  <a:pt x="179" y="181"/>
                </a:cubicBezTo>
                <a:cubicBezTo>
                  <a:pt x="13" y="181"/>
                  <a:pt x="13" y="181"/>
                  <a:pt x="13" y="181"/>
                </a:cubicBezTo>
                <a:cubicBezTo>
                  <a:pt x="6" y="181"/>
                  <a:pt x="0" y="175"/>
                  <a:pt x="0" y="168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3"/>
                  <a:pt x="0" y="113"/>
                </a:cubicBezTo>
                <a:cubicBezTo>
                  <a:pt x="0" y="112"/>
                  <a:pt x="0" y="112"/>
                  <a:pt x="0" y="112"/>
                </a:cubicBezTo>
                <a:cubicBezTo>
                  <a:pt x="24" y="10"/>
                  <a:pt x="24" y="10"/>
                  <a:pt x="24" y="10"/>
                </a:cubicBezTo>
                <a:cubicBezTo>
                  <a:pt x="26" y="5"/>
                  <a:pt x="30" y="1"/>
                  <a:pt x="36" y="0"/>
                </a:cubicBezTo>
                <a:lnTo>
                  <a:pt x="155" y="0"/>
                </a:lnTo>
                <a:close/>
                <a:moveTo>
                  <a:pt x="184" y="122"/>
                </a:moveTo>
                <a:cubicBezTo>
                  <a:pt x="8" y="122"/>
                  <a:pt x="8" y="122"/>
                  <a:pt x="8" y="122"/>
                </a:cubicBezTo>
                <a:cubicBezTo>
                  <a:pt x="8" y="172"/>
                  <a:pt x="8" y="172"/>
                  <a:pt x="8" y="172"/>
                </a:cubicBezTo>
                <a:cubicBezTo>
                  <a:pt x="184" y="172"/>
                  <a:pt x="184" y="172"/>
                  <a:pt x="184" y="172"/>
                </a:cubicBezTo>
                <a:lnTo>
                  <a:pt x="184" y="122"/>
                </a:lnTo>
                <a:close/>
                <a:moveTo>
                  <a:pt x="159" y="145"/>
                </a:moveTo>
                <a:cubicBezTo>
                  <a:pt x="161" y="145"/>
                  <a:pt x="163" y="147"/>
                  <a:pt x="163" y="149"/>
                </a:cubicBezTo>
                <a:cubicBezTo>
                  <a:pt x="163" y="152"/>
                  <a:pt x="161" y="154"/>
                  <a:pt x="159" y="154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1" y="154"/>
                  <a:pt x="29" y="152"/>
                  <a:pt x="29" y="149"/>
                </a:cubicBezTo>
                <a:cubicBezTo>
                  <a:pt x="29" y="147"/>
                  <a:pt x="31" y="145"/>
                  <a:pt x="34" y="145"/>
                </a:cubicBezTo>
                <a:cubicBezTo>
                  <a:pt x="34" y="145"/>
                  <a:pt x="34" y="145"/>
                  <a:pt x="34" y="145"/>
                </a:cubicBezTo>
                <a:lnTo>
                  <a:pt x="159" y="145"/>
                </a:lnTo>
                <a:close/>
                <a:moveTo>
                  <a:pt x="94" y="9"/>
                </a:moveTo>
                <a:cubicBezTo>
                  <a:pt x="33" y="9"/>
                  <a:pt x="33" y="9"/>
                  <a:pt x="33" y="9"/>
                </a:cubicBezTo>
                <a:cubicBezTo>
                  <a:pt x="8" y="114"/>
                  <a:pt x="8" y="114"/>
                  <a:pt x="8" y="114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4"/>
                  <a:pt x="94" y="100"/>
                  <a:pt x="94" y="72"/>
                </a:cubicBezTo>
                <a:cubicBezTo>
                  <a:pt x="97" y="71"/>
                  <a:pt x="97" y="71"/>
                  <a:pt x="97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73" y="71"/>
                  <a:pt x="55" y="64"/>
                  <a:pt x="55" y="55"/>
                </a:cubicBezTo>
                <a:cubicBezTo>
                  <a:pt x="55" y="45"/>
                  <a:pt x="73" y="38"/>
                  <a:pt x="96" y="38"/>
                </a:cubicBezTo>
                <a:cubicBezTo>
                  <a:pt x="120" y="38"/>
                  <a:pt x="138" y="45"/>
                  <a:pt x="138" y="55"/>
                </a:cubicBezTo>
                <a:cubicBezTo>
                  <a:pt x="138" y="64"/>
                  <a:pt x="121" y="71"/>
                  <a:pt x="99" y="71"/>
                </a:cubicBezTo>
                <a:cubicBezTo>
                  <a:pt x="99" y="80"/>
                  <a:pt x="99" y="80"/>
                  <a:pt x="99" y="80"/>
                </a:cubicBezTo>
                <a:cubicBezTo>
                  <a:pt x="99" y="102"/>
                  <a:pt x="99" y="113"/>
                  <a:pt x="99" y="114"/>
                </a:cubicBezTo>
                <a:cubicBezTo>
                  <a:pt x="184" y="114"/>
                  <a:pt x="184" y="114"/>
                  <a:pt x="184" y="114"/>
                </a:cubicBezTo>
                <a:cubicBezTo>
                  <a:pt x="158" y="9"/>
                  <a:pt x="158" y="9"/>
                  <a:pt x="158" y="9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19"/>
                  <a:pt x="99" y="29"/>
                  <a:pt x="99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9"/>
                  <a:pt x="94" y="9"/>
                  <a:pt x="94" y="9"/>
                </a:cubicBezTo>
                <a:close/>
                <a:moveTo>
                  <a:pt x="96" y="42"/>
                </a:moveTo>
                <a:cubicBezTo>
                  <a:pt x="75" y="42"/>
                  <a:pt x="59" y="49"/>
                  <a:pt x="59" y="55"/>
                </a:cubicBezTo>
                <a:cubicBezTo>
                  <a:pt x="59" y="61"/>
                  <a:pt x="75" y="67"/>
                  <a:pt x="96" y="67"/>
                </a:cubicBezTo>
                <a:cubicBezTo>
                  <a:pt x="118" y="67"/>
                  <a:pt x="134" y="60"/>
                  <a:pt x="134" y="55"/>
                </a:cubicBezTo>
                <a:cubicBezTo>
                  <a:pt x="134" y="49"/>
                  <a:pt x="118" y="42"/>
                  <a:pt x="96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TextBox 102">
            <a:extLst>
              <a:ext uri="{FF2B5EF4-FFF2-40B4-BE49-F238E27FC236}">
                <a16:creationId xmlns:a16="http://schemas.microsoft.com/office/drawing/2014/main" id="{D8073860-1241-DD46-9A04-49E273C02EBA}"/>
              </a:ext>
            </a:extLst>
          </p:cNvPr>
          <p:cNvSpPr txBox="1"/>
          <p:nvPr/>
        </p:nvSpPr>
        <p:spPr>
          <a:xfrm>
            <a:off x="4987957" y="53384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接入层</a:t>
            </a:r>
          </a:p>
        </p:txBody>
      </p:sp>
      <p:sp>
        <p:nvSpPr>
          <p:cNvPr id="14" name="TextBox 102">
            <a:extLst>
              <a:ext uri="{FF2B5EF4-FFF2-40B4-BE49-F238E27FC236}">
                <a16:creationId xmlns:a16="http://schemas.microsoft.com/office/drawing/2014/main" id="{FFEEE77A-8FD4-114F-9A27-5D9D5AA8D996}"/>
              </a:ext>
            </a:extLst>
          </p:cNvPr>
          <p:cNvSpPr txBox="1"/>
          <p:nvPr/>
        </p:nvSpPr>
        <p:spPr>
          <a:xfrm>
            <a:off x="5028070" y="40643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计算层</a:t>
            </a:r>
          </a:p>
        </p:txBody>
      </p:sp>
      <p:sp>
        <p:nvSpPr>
          <p:cNvPr id="15" name="TextBox 102">
            <a:extLst>
              <a:ext uri="{FF2B5EF4-FFF2-40B4-BE49-F238E27FC236}">
                <a16:creationId xmlns:a16="http://schemas.microsoft.com/office/drawing/2014/main" id="{1D2E6951-01BC-C346-8EE5-EADA88B9FA2A}"/>
              </a:ext>
            </a:extLst>
          </p:cNvPr>
          <p:cNvSpPr txBox="1"/>
          <p:nvPr/>
        </p:nvSpPr>
        <p:spPr>
          <a:xfrm>
            <a:off x="5043487" y="32988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数据层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CDC0E2B9-5B95-BE45-8FB9-0D0B75959F8C}"/>
              </a:ext>
            </a:extLst>
          </p:cNvPr>
          <p:cNvSpPr/>
          <p:nvPr/>
        </p:nvSpPr>
        <p:spPr bwMode="auto">
          <a:xfrm>
            <a:off x="4267877" y="352512"/>
            <a:ext cx="6309238" cy="705303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/>
        </p:spPr>
        <p:txBody>
          <a:bodyPr rtlCol="0" anchor="t"/>
          <a:lstStyle/>
          <a:p>
            <a:pPr algn="ctr" defTabSz="913765">
              <a:spcAft>
                <a:spcPts val="300"/>
              </a:spcAft>
              <a:defRPr/>
            </a:pPr>
            <a:endParaRPr lang="zh-CN" altLang="en-US" sz="7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102">
            <a:extLst>
              <a:ext uri="{FF2B5EF4-FFF2-40B4-BE49-F238E27FC236}">
                <a16:creationId xmlns:a16="http://schemas.microsoft.com/office/drawing/2014/main" id="{821D8A3C-40CA-3649-846D-D20FD6463C20}"/>
              </a:ext>
            </a:extLst>
          </p:cNvPr>
          <p:cNvSpPr txBox="1"/>
          <p:nvPr/>
        </p:nvSpPr>
        <p:spPr>
          <a:xfrm>
            <a:off x="4352556" y="5471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/>
              <a:t>展现层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F38EB6C-4A2F-9142-9795-7EC085EC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318478" y="424623"/>
            <a:ext cx="549799" cy="5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上箭头 18">
            <a:extLst>
              <a:ext uri="{FF2B5EF4-FFF2-40B4-BE49-F238E27FC236}">
                <a16:creationId xmlns:a16="http://schemas.microsoft.com/office/drawing/2014/main" id="{F4C4D850-DFB7-0546-8603-3D53A3EBFCC4}"/>
              </a:ext>
            </a:extLst>
          </p:cNvPr>
          <p:cNvSpPr/>
          <p:nvPr/>
        </p:nvSpPr>
        <p:spPr bwMode="auto">
          <a:xfrm>
            <a:off x="6383105" y="5808727"/>
            <a:ext cx="144016" cy="415099"/>
          </a:xfrm>
          <a:prstGeom prst="upArrow">
            <a:avLst>
              <a:gd name="adj1" fmla="val 50000"/>
              <a:gd name="adj2" fmla="val 68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E9FA88F-2776-134F-A7B2-3C4B4EDDB2EE}"/>
              </a:ext>
            </a:extLst>
          </p:cNvPr>
          <p:cNvSpPr/>
          <p:nvPr/>
        </p:nvSpPr>
        <p:spPr bwMode="auto">
          <a:xfrm>
            <a:off x="6383105" y="4752436"/>
            <a:ext cx="144016" cy="415099"/>
          </a:xfrm>
          <a:prstGeom prst="upArrow">
            <a:avLst>
              <a:gd name="adj1" fmla="val 50000"/>
              <a:gd name="adj2" fmla="val 68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Picture 4" descr="MQTT WebSocket Toolkit | EMQ">
            <a:extLst>
              <a:ext uri="{FF2B5EF4-FFF2-40B4-BE49-F238E27FC236}">
                <a16:creationId xmlns:a16="http://schemas.microsoft.com/office/drawing/2014/main" id="{BC96FF32-FA7C-1246-B496-0D404F63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298" y="5238699"/>
            <a:ext cx="556146" cy="50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C070D22-7081-A14E-B5D3-074558662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737" y="4127553"/>
            <a:ext cx="1618145" cy="3848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CA9E3EC-712D-0C4E-89BF-440BC8F1A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765" y="4128326"/>
            <a:ext cx="1032343" cy="404840"/>
          </a:xfrm>
          <a:prstGeom prst="rect">
            <a:avLst/>
          </a:prstGeom>
        </p:spPr>
      </p:pic>
      <p:sp>
        <p:nvSpPr>
          <p:cNvPr id="24" name="Rectangle 8">
            <a:extLst>
              <a:ext uri="{FF2B5EF4-FFF2-40B4-BE49-F238E27FC236}">
                <a16:creationId xmlns:a16="http://schemas.microsoft.com/office/drawing/2014/main" id="{A9304192-1B0E-C341-BADF-CA92821C553F}"/>
              </a:ext>
            </a:extLst>
          </p:cNvPr>
          <p:cNvSpPr/>
          <p:nvPr/>
        </p:nvSpPr>
        <p:spPr bwMode="auto">
          <a:xfrm>
            <a:off x="4888125" y="1635329"/>
            <a:ext cx="5647871" cy="947442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/>
        </p:spPr>
        <p:txBody>
          <a:bodyPr rtlCol="0" anchor="t"/>
          <a:lstStyle/>
          <a:p>
            <a:pPr algn="ctr" defTabSz="913765">
              <a:spcAft>
                <a:spcPts val="300"/>
              </a:spcAft>
              <a:defRPr/>
            </a:pPr>
            <a:endParaRPr lang="zh-CN" altLang="en-US" sz="7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D0B7C8D6-46EE-894F-9020-1994A64002FF}"/>
              </a:ext>
            </a:extLst>
          </p:cNvPr>
          <p:cNvSpPr txBox="1"/>
          <p:nvPr/>
        </p:nvSpPr>
        <p:spPr>
          <a:xfrm>
            <a:off x="5595788" y="2055803"/>
            <a:ext cx="3257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000" b="1" dirty="0">
                <a:solidFill>
                  <a:schemeClr val="tx1"/>
                </a:solidFill>
              </a:rPr>
              <a:t>Unify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API</a:t>
            </a:r>
            <a:r>
              <a:rPr lang="zh-CN" altLang="en-US" sz="1000" b="1" dirty="0">
                <a:solidFill>
                  <a:schemeClr val="tx1"/>
                </a:solidFill>
              </a:rPr>
              <a:t>：安电</a:t>
            </a:r>
            <a:r>
              <a:rPr lang="en-US" altLang="zh-CN" sz="1000" b="1" dirty="0">
                <a:solidFill>
                  <a:schemeClr val="tx1"/>
                </a:solidFill>
              </a:rPr>
              <a:t>U+</a:t>
            </a:r>
            <a:r>
              <a:rPr lang="zh-CN" altLang="en-US" sz="1000" b="1" dirty="0">
                <a:solidFill>
                  <a:schemeClr val="tx1"/>
                </a:solidFill>
              </a:rPr>
              <a:t>知电</a:t>
            </a:r>
            <a:r>
              <a:rPr lang="en-US" altLang="zh-CN" sz="1000" b="1" dirty="0">
                <a:solidFill>
                  <a:schemeClr val="tx1"/>
                </a:solidFill>
              </a:rPr>
              <a:t>U+</a:t>
            </a:r>
            <a:r>
              <a:rPr lang="zh-CN" altLang="en-US" sz="1000" b="1" dirty="0">
                <a:solidFill>
                  <a:schemeClr val="tx1"/>
                </a:solidFill>
              </a:rPr>
              <a:t>识电</a:t>
            </a:r>
            <a:r>
              <a:rPr lang="en-US" altLang="zh-CN" sz="1000" b="1" dirty="0">
                <a:solidFill>
                  <a:schemeClr val="tx1"/>
                </a:solidFill>
              </a:rPr>
              <a:t>U+</a:t>
            </a:r>
            <a:r>
              <a:rPr lang="zh-CN" altLang="en-US" sz="1000" b="1" dirty="0">
                <a:solidFill>
                  <a:schemeClr val="tx1"/>
                </a:solidFill>
              </a:rPr>
              <a:t>智电</a:t>
            </a:r>
            <a:r>
              <a:rPr lang="en-US" altLang="zh-CN" sz="1000" b="1" dirty="0">
                <a:solidFill>
                  <a:schemeClr val="tx1"/>
                </a:solidFill>
              </a:rPr>
              <a:t>U+</a:t>
            </a:r>
            <a:r>
              <a:rPr lang="zh-CN" altLang="en-US" sz="1000" b="1" dirty="0">
                <a:solidFill>
                  <a:schemeClr val="tx1"/>
                </a:solidFill>
              </a:rPr>
              <a:t>智维</a:t>
            </a:r>
            <a:r>
              <a:rPr lang="en-US" altLang="zh-CN" sz="1000" b="1" dirty="0">
                <a:solidFill>
                  <a:schemeClr val="tx1"/>
                </a:solidFill>
              </a:rPr>
              <a:t>U…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TextBox 102">
            <a:extLst>
              <a:ext uri="{FF2B5EF4-FFF2-40B4-BE49-F238E27FC236}">
                <a16:creationId xmlns:a16="http://schemas.microsoft.com/office/drawing/2014/main" id="{0819DE39-3C95-EC41-9418-3F91B8D19468}"/>
              </a:ext>
            </a:extLst>
          </p:cNvPr>
          <p:cNvSpPr txBox="1"/>
          <p:nvPr/>
        </p:nvSpPr>
        <p:spPr>
          <a:xfrm>
            <a:off x="4959997" y="20227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服务层</a:t>
            </a:r>
          </a:p>
        </p:txBody>
      </p:sp>
      <p:sp>
        <p:nvSpPr>
          <p:cNvPr id="27" name="上箭头 26">
            <a:extLst>
              <a:ext uri="{FF2B5EF4-FFF2-40B4-BE49-F238E27FC236}">
                <a16:creationId xmlns:a16="http://schemas.microsoft.com/office/drawing/2014/main" id="{8C998C8A-ABDC-C44A-9BB9-170D6AF38994}"/>
              </a:ext>
            </a:extLst>
          </p:cNvPr>
          <p:cNvSpPr/>
          <p:nvPr/>
        </p:nvSpPr>
        <p:spPr bwMode="auto">
          <a:xfrm>
            <a:off x="7552993" y="2656445"/>
            <a:ext cx="144016" cy="415099"/>
          </a:xfrm>
          <a:prstGeom prst="upArrow">
            <a:avLst>
              <a:gd name="adj1" fmla="val 50000"/>
              <a:gd name="adj2" fmla="val 68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上箭头 27">
            <a:extLst>
              <a:ext uri="{FF2B5EF4-FFF2-40B4-BE49-F238E27FC236}">
                <a16:creationId xmlns:a16="http://schemas.microsoft.com/office/drawing/2014/main" id="{546E2746-CD75-1547-985B-07929C02816A}"/>
              </a:ext>
            </a:extLst>
          </p:cNvPr>
          <p:cNvSpPr/>
          <p:nvPr/>
        </p:nvSpPr>
        <p:spPr bwMode="auto">
          <a:xfrm>
            <a:off x="7521369" y="1110164"/>
            <a:ext cx="144016" cy="415099"/>
          </a:xfrm>
          <a:prstGeom prst="upArrow">
            <a:avLst>
              <a:gd name="adj1" fmla="val 50000"/>
              <a:gd name="adj2" fmla="val 68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69D62C9-F1BC-174D-A867-A0BC0A2A1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4792" y="3400918"/>
            <a:ext cx="872108" cy="35991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4B1B095-7B0D-A84D-BCAA-0EADDCD77F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3147" y="4176456"/>
            <a:ext cx="1003671" cy="26299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31470AA-E8FE-FD40-A188-BC590BB328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4042" y="3360320"/>
            <a:ext cx="943072" cy="5211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C940AF8-9224-5746-9CF1-1703E83A7D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7375" y="1953290"/>
            <a:ext cx="1086048" cy="45124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7CAA8DA-7A9A-E046-A491-65E7DAD275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352" y="2011701"/>
            <a:ext cx="359435" cy="359435"/>
          </a:xfrm>
          <a:prstGeom prst="rect">
            <a:avLst/>
          </a:prstGeom>
        </p:spPr>
      </p:pic>
      <p:pic>
        <p:nvPicPr>
          <p:cNvPr id="34" name="Picture 6" descr="Database of Databases - TiDB">
            <a:extLst>
              <a:ext uri="{FF2B5EF4-FFF2-40B4-BE49-F238E27FC236}">
                <a16:creationId xmlns:a16="http://schemas.microsoft.com/office/drawing/2014/main" id="{7A307CED-F320-AD4F-BBE1-5357D79D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780" y="3298867"/>
            <a:ext cx="1067397" cy="41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>
            <a:extLst>
              <a:ext uri="{FF2B5EF4-FFF2-40B4-BE49-F238E27FC236}">
                <a16:creationId xmlns:a16="http://schemas.microsoft.com/office/drawing/2014/main" id="{2AFFDB38-2929-E549-A50E-A85944FC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54" y="400678"/>
            <a:ext cx="595726" cy="5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F3CBFE49-849B-AC4B-8E87-4D90E30E8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048" y="454611"/>
            <a:ext cx="1121509" cy="55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55E5526-8973-C046-BE34-23990D2AE1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95353" y="3378954"/>
            <a:ext cx="1043608" cy="429961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9CA5300-A00B-574B-814E-2589C72D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46" y="413254"/>
            <a:ext cx="595726" cy="5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>
            <a:extLst>
              <a:ext uri="{FF2B5EF4-FFF2-40B4-BE49-F238E27FC236}">
                <a16:creationId xmlns:a16="http://schemas.microsoft.com/office/drawing/2014/main" id="{B0821111-96DF-C644-9364-AB381BC22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999" y="374965"/>
            <a:ext cx="660393" cy="66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6">
            <a:extLst>
              <a:ext uri="{FF2B5EF4-FFF2-40B4-BE49-F238E27FC236}">
                <a16:creationId xmlns:a16="http://schemas.microsoft.com/office/drawing/2014/main" id="{56C00BA2-D232-4543-886F-A83F457E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80" y="6327874"/>
            <a:ext cx="556146" cy="5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8">
            <a:extLst>
              <a:ext uri="{FF2B5EF4-FFF2-40B4-BE49-F238E27FC236}">
                <a16:creationId xmlns:a16="http://schemas.microsoft.com/office/drawing/2014/main" id="{6AE72618-7D12-8348-9195-198D24BF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14" y="6340550"/>
            <a:ext cx="654208" cy="4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2">
            <a:extLst>
              <a:ext uri="{FF2B5EF4-FFF2-40B4-BE49-F238E27FC236}">
                <a16:creationId xmlns:a16="http://schemas.microsoft.com/office/drawing/2014/main" id="{6D168CBD-AAD7-DE42-8BE2-C3992F4C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5264301"/>
            <a:ext cx="425376" cy="42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23AC8E1-0D46-A34B-9C00-3AB80ACDB1A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08654" y="5268363"/>
            <a:ext cx="1901370" cy="45967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97F8F6F4-AFCF-4948-8C79-FBE7444B0867}"/>
              </a:ext>
            </a:extLst>
          </p:cNvPr>
          <p:cNvSpPr txBox="1"/>
          <p:nvPr/>
        </p:nvSpPr>
        <p:spPr>
          <a:xfrm>
            <a:off x="7099104" y="6495171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装置：采集数据 </a:t>
            </a:r>
            <a:r>
              <a:rPr kumimoji="1" lang="en-US" altLang="zh-CN" sz="1200" dirty="0"/>
              <a:t>+</a:t>
            </a:r>
            <a:r>
              <a:rPr kumimoji="1" lang="zh-CN" altLang="en-US" sz="1200" dirty="0"/>
              <a:t> 事件告警、识电</a:t>
            </a:r>
            <a:r>
              <a:rPr kumimoji="1" lang="en-US" altLang="zh-CN" sz="1200" dirty="0"/>
              <a:t>…</a:t>
            </a:r>
            <a:r>
              <a:rPr kumimoji="1" lang="zh-CN" altLang="en-US" sz="1200" dirty="0"/>
              <a:t>人工智能算法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BE8F6FC-343F-AC4A-8D6B-05C22CA5AC68}"/>
              </a:ext>
            </a:extLst>
          </p:cNvPr>
          <p:cNvSpPr txBox="1"/>
          <p:nvPr/>
        </p:nvSpPr>
        <p:spPr>
          <a:xfrm>
            <a:off x="5216612" y="36221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04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570208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成长计划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40179" y="3580755"/>
            <a:ext cx="3469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GROWTH</a:t>
            </a:r>
            <a:r>
              <a:rPr lang="zh-CN" altLang="en-US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　</a:t>
            </a:r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PLANNING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0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成长计划</a:t>
            </a:r>
          </a:p>
        </p:txBody>
      </p:sp>
      <p:sp>
        <p:nvSpPr>
          <p:cNvPr id="76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GROWTH PLANNING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5E3CF-06A0-DE4E-9593-76E5B605177C}"/>
              </a:ext>
            </a:extLst>
          </p:cNvPr>
          <p:cNvSpPr txBox="1"/>
          <p:nvPr/>
        </p:nvSpPr>
        <p:spPr>
          <a:xfrm>
            <a:off x="1545727" y="1541470"/>
            <a:ext cx="6084140" cy="292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800">
                <a:solidFill>
                  <a:schemeClr val="bg2">
                    <a:lumMod val="75000"/>
                  </a:schemeClr>
                </a:solidFill>
                <a:latin typeface="+mn-ea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1.   </a:t>
            </a:r>
            <a:r>
              <a:rPr lang="zh-CN" altLang="en-US" sz="1400" b="1" dirty="0">
                <a:solidFill>
                  <a:schemeClr val="tx1"/>
                </a:solidFill>
              </a:rPr>
              <a:t>逻辑思维成长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多从宏观方面思考项目架构的设计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多画数据流走向图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了解业内技术栈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</a:rPr>
              <a:t>2.  </a:t>
            </a:r>
            <a:r>
              <a:rPr lang="zh-CN" altLang="en-US" sz="1400" b="1" dirty="0">
                <a:solidFill>
                  <a:schemeClr val="tx1"/>
                </a:solidFill>
              </a:rPr>
              <a:t>深入学习项目架构各组件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 官网技术文档、源码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6286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 优秀国内外技术博客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Calibri Light"/>
              </a:rPr>
              <a:t>3.  </a:t>
            </a:r>
            <a:r>
              <a:rPr lang="en-US" altLang="zh-CN" sz="1400" b="1" dirty="0" err="1">
                <a:solidFill>
                  <a:srgbClr val="000000"/>
                </a:solidFill>
                <a:latin typeface="Calibri Light"/>
              </a:rPr>
              <a:t>TiDB</a:t>
            </a:r>
            <a:r>
              <a:rPr lang="zh-CN" altLang="en-US" sz="1400" b="1" dirty="0">
                <a:solidFill>
                  <a:srgbClr val="000000"/>
                </a:solidFill>
                <a:latin typeface="Calibri Light"/>
              </a:rPr>
              <a:t>调优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6603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1675468" y="4198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THANK YOU</a:t>
            </a:r>
            <a:endParaRPr lang="zh-CN" altLang="en-US" sz="36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974755" y="2496261"/>
            <a:ext cx="9557425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8800" b="0" dirty="0">
                <a:solidFill>
                  <a:srgbClr val="009999"/>
                </a:solidFill>
                <a:effectLst/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感谢聆听批评指导</a:t>
            </a:r>
            <a:endParaRPr lang="zh-CN" altLang="en-US" sz="96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713365" y="-3153028"/>
            <a:ext cx="6311948" cy="6008653"/>
            <a:chOff x="5713365" y="-3153028"/>
            <a:chExt cx="6311948" cy="6008653"/>
          </a:xfrm>
        </p:grpSpPr>
        <p:grpSp>
          <p:nvGrpSpPr>
            <p:cNvPr id="402" name="组合 401"/>
            <p:cNvGrpSpPr/>
            <p:nvPr/>
          </p:nvGrpSpPr>
          <p:grpSpPr>
            <a:xfrm>
              <a:off x="8085157" y="-1579282"/>
              <a:ext cx="587486" cy="1728000"/>
              <a:chOff x="8085157" y="5279067"/>
              <a:chExt cx="587486" cy="1728000"/>
            </a:xfrm>
          </p:grpSpPr>
          <p:sp>
            <p:nvSpPr>
              <p:cNvPr id="403" name="等腰三角形 9_4"/>
              <p:cNvSpPr/>
              <p:nvPr/>
            </p:nvSpPr>
            <p:spPr>
              <a:xfrm rot="10800000">
                <a:off x="8085157" y="5546117"/>
                <a:ext cx="587486" cy="146095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4" name="椭圆 403"/>
              <p:cNvSpPr>
                <a:spLocks noChangeAspect="1"/>
              </p:cNvSpPr>
              <p:nvPr/>
            </p:nvSpPr>
            <p:spPr>
              <a:xfrm>
                <a:off x="8111847" y="5279067"/>
                <a:ext cx="534106" cy="5340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8930899" y="-1838751"/>
              <a:ext cx="771066" cy="2268000"/>
              <a:chOff x="8930899" y="5019598"/>
              <a:chExt cx="771066" cy="2268000"/>
            </a:xfrm>
          </p:grpSpPr>
          <p:sp>
            <p:nvSpPr>
              <p:cNvPr id="409" name="等腰三角形 9_8"/>
              <p:cNvSpPr/>
              <p:nvPr/>
            </p:nvSpPr>
            <p:spPr>
              <a:xfrm rot="10800000">
                <a:off x="8930899" y="5370100"/>
                <a:ext cx="771066" cy="191749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8965930" y="5019598"/>
                <a:ext cx="701006" cy="7010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4" name="组合 413"/>
            <p:cNvGrpSpPr/>
            <p:nvPr/>
          </p:nvGrpSpPr>
          <p:grpSpPr>
            <a:xfrm>
              <a:off x="8491539" y="-3153028"/>
              <a:ext cx="1248391" cy="3672000"/>
              <a:chOff x="8491539" y="3705321"/>
              <a:chExt cx="1248391" cy="3672000"/>
            </a:xfrm>
          </p:grpSpPr>
          <p:sp>
            <p:nvSpPr>
              <p:cNvPr id="415" name="等腰三角形 9_12"/>
              <p:cNvSpPr/>
              <p:nvPr/>
            </p:nvSpPr>
            <p:spPr>
              <a:xfrm rot="10800000">
                <a:off x="8491539" y="4272801"/>
                <a:ext cx="1248391" cy="310452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6" name="椭圆 415"/>
              <p:cNvSpPr>
                <a:spLocks noChangeAspect="1"/>
              </p:cNvSpPr>
              <p:nvPr/>
            </p:nvSpPr>
            <p:spPr>
              <a:xfrm>
                <a:off x="8548254" y="3705321"/>
                <a:ext cx="1134960" cy="113496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rgbClr val="009999"/>
                  </a:gs>
                  <a:gs pos="100000">
                    <a:srgbClr val="009999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7678206" y="-2685027"/>
              <a:ext cx="905695" cy="2664001"/>
              <a:chOff x="7678206" y="4173322"/>
              <a:chExt cx="905695" cy="2664001"/>
            </a:xfrm>
          </p:grpSpPr>
          <p:sp>
            <p:nvSpPr>
              <p:cNvPr id="418" name="等腰三角形 9_14"/>
              <p:cNvSpPr/>
              <p:nvPr/>
            </p:nvSpPr>
            <p:spPr>
              <a:xfrm rot="10800000">
                <a:off x="7678206" y="4585024"/>
                <a:ext cx="905695" cy="225229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9" name="椭圆 418"/>
              <p:cNvSpPr>
                <a:spLocks noChangeAspect="1"/>
              </p:cNvSpPr>
              <p:nvPr/>
            </p:nvSpPr>
            <p:spPr>
              <a:xfrm>
                <a:off x="7719353" y="4173322"/>
                <a:ext cx="823402" cy="8234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0" name="组合 419"/>
            <p:cNvGrpSpPr/>
            <p:nvPr/>
          </p:nvGrpSpPr>
          <p:grpSpPr>
            <a:xfrm>
              <a:off x="8158768" y="-2346784"/>
              <a:ext cx="942412" cy="2772000"/>
              <a:chOff x="8158768" y="4511565"/>
              <a:chExt cx="942412" cy="2772000"/>
            </a:xfrm>
          </p:grpSpPr>
          <p:sp>
            <p:nvSpPr>
              <p:cNvPr id="421" name="等腰三角形 9_16"/>
              <p:cNvSpPr/>
              <p:nvPr/>
            </p:nvSpPr>
            <p:spPr>
              <a:xfrm rot="10800000">
                <a:off x="8158768" y="4939957"/>
                <a:ext cx="942412" cy="234360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2" name="椭圆 421"/>
              <p:cNvSpPr>
                <a:spLocks noChangeAspect="1"/>
              </p:cNvSpPr>
              <p:nvPr/>
            </p:nvSpPr>
            <p:spPr>
              <a:xfrm>
                <a:off x="8201583" y="4511565"/>
                <a:ext cx="856783" cy="8567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11309411" y="-847185"/>
              <a:ext cx="715902" cy="1980000"/>
              <a:chOff x="11309411" y="6011164"/>
              <a:chExt cx="715902" cy="1980000"/>
            </a:xfrm>
          </p:grpSpPr>
          <p:sp>
            <p:nvSpPr>
              <p:cNvPr id="424" name="等腰三角形 9_18"/>
              <p:cNvSpPr/>
              <p:nvPr/>
            </p:nvSpPr>
            <p:spPr>
              <a:xfrm rot="10800000">
                <a:off x="11309411" y="6317158"/>
                <a:ext cx="715902" cy="1674006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5" name="椭圆 424"/>
              <p:cNvSpPr>
                <a:spLocks noChangeAspect="1"/>
              </p:cNvSpPr>
              <p:nvPr/>
            </p:nvSpPr>
            <p:spPr>
              <a:xfrm>
                <a:off x="11361368" y="6011164"/>
                <a:ext cx="611990" cy="6119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9272737" y="-684692"/>
              <a:ext cx="868978" cy="2556000"/>
              <a:chOff x="9272737" y="6173657"/>
              <a:chExt cx="868978" cy="2556000"/>
            </a:xfrm>
          </p:grpSpPr>
          <p:sp>
            <p:nvSpPr>
              <p:cNvPr id="427" name="等腰三角形 9_20"/>
              <p:cNvSpPr/>
              <p:nvPr/>
            </p:nvSpPr>
            <p:spPr>
              <a:xfrm rot="10800000">
                <a:off x="9272737" y="6568668"/>
                <a:ext cx="868978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8" name="椭圆 427"/>
              <p:cNvSpPr>
                <a:spLocks noChangeAspect="1"/>
              </p:cNvSpPr>
              <p:nvPr/>
            </p:nvSpPr>
            <p:spPr>
              <a:xfrm>
                <a:off x="9312216" y="6173657"/>
                <a:ext cx="790021" cy="79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8447464" y="-1278114"/>
              <a:ext cx="1174957" cy="3455999"/>
              <a:chOff x="8447464" y="5580235"/>
              <a:chExt cx="1174957" cy="3455999"/>
            </a:xfrm>
          </p:grpSpPr>
          <p:sp>
            <p:nvSpPr>
              <p:cNvPr id="430" name="等腰三角形 9_22"/>
              <p:cNvSpPr/>
              <p:nvPr/>
            </p:nvSpPr>
            <p:spPr>
              <a:xfrm rot="10800000">
                <a:off x="8447464" y="6114333"/>
                <a:ext cx="1174957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1" name="椭圆 430"/>
              <p:cNvSpPr>
                <a:spLocks noChangeAspect="1"/>
              </p:cNvSpPr>
              <p:nvPr/>
            </p:nvSpPr>
            <p:spPr>
              <a:xfrm>
                <a:off x="8500844" y="5580235"/>
                <a:ext cx="1068199" cy="10681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2" name="组合 431"/>
            <p:cNvGrpSpPr/>
            <p:nvPr/>
          </p:nvGrpSpPr>
          <p:grpSpPr>
            <a:xfrm>
              <a:off x="5713365" y="-2216284"/>
              <a:ext cx="1358547" cy="3996000"/>
              <a:chOff x="5713365" y="4642065"/>
              <a:chExt cx="1358547" cy="3996000"/>
            </a:xfrm>
          </p:grpSpPr>
          <p:sp>
            <p:nvSpPr>
              <p:cNvPr id="433" name="等腰三角形 9_24"/>
              <p:cNvSpPr/>
              <p:nvPr/>
            </p:nvSpPr>
            <p:spPr>
              <a:xfrm rot="10800000">
                <a:off x="5713365" y="5259617"/>
                <a:ext cx="1358547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4" name="椭圆 433"/>
              <p:cNvSpPr>
                <a:spLocks noChangeAspect="1"/>
              </p:cNvSpPr>
              <p:nvPr/>
            </p:nvSpPr>
            <p:spPr>
              <a:xfrm>
                <a:off x="5775086" y="4642065"/>
                <a:ext cx="1235107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>
              <a:off x="7146608" y="-1854039"/>
              <a:ext cx="820027" cy="2412000"/>
              <a:chOff x="7146608" y="5004310"/>
              <a:chExt cx="820027" cy="2412000"/>
            </a:xfrm>
          </p:grpSpPr>
          <p:sp>
            <p:nvSpPr>
              <p:cNvPr id="436" name="等腰三角形 9_26"/>
              <p:cNvSpPr/>
              <p:nvPr/>
            </p:nvSpPr>
            <p:spPr>
              <a:xfrm rot="10800000">
                <a:off x="7146608" y="5377067"/>
                <a:ext cx="820027" cy="2039243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7" name="椭圆 436"/>
              <p:cNvSpPr>
                <a:spLocks noChangeAspect="1"/>
              </p:cNvSpPr>
              <p:nvPr/>
            </p:nvSpPr>
            <p:spPr>
              <a:xfrm>
                <a:off x="7183863" y="5004310"/>
                <a:ext cx="745518" cy="7455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6965950" y="-2432198"/>
              <a:ext cx="879620" cy="2555999"/>
              <a:chOff x="6965950" y="4426151"/>
              <a:chExt cx="879620" cy="2555999"/>
            </a:xfrm>
          </p:grpSpPr>
          <p:sp>
            <p:nvSpPr>
              <p:cNvPr id="439" name="等腰三角形 9_28"/>
              <p:cNvSpPr/>
              <p:nvPr/>
            </p:nvSpPr>
            <p:spPr>
              <a:xfrm rot="10800000">
                <a:off x="6965950" y="4821161"/>
                <a:ext cx="879620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0" name="椭圆 439"/>
              <p:cNvSpPr>
                <a:spLocks noChangeAspect="1"/>
              </p:cNvSpPr>
              <p:nvPr/>
            </p:nvSpPr>
            <p:spPr>
              <a:xfrm>
                <a:off x="7010750" y="4426151"/>
                <a:ext cx="790022" cy="790021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245345" y="-1392019"/>
              <a:ext cx="1358542" cy="3996000"/>
              <a:chOff x="7245345" y="5466330"/>
              <a:chExt cx="1358542" cy="3996000"/>
            </a:xfrm>
          </p:grpSpPr>
          <p:sp>
            <p:nvSpPr>
              <p:cNvPr id="466" name="等腰三角形 9_46"/>
              <p:cNvSpPr/>
              <p:nvPr/>
            </p:nvSpPr>
            <p:spPr>
              <a:xfrm rot="10800000">
                <a:off x="7245345" y="6083882"/>
                <a:ext cx="1358542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7" name="椭圆 466"/>
              <p:cNvSpPr>
                <a:spLocks noChangeAspect="1"/>
              </p:cNvSpPr>
              <p:nvPr/>
            </p:nvSpPr>
            <p:spPr>
              <a:xfrm>
                <a:off x="7307066" y="5466330"/>
                <a:ext cx="1235103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696365" y="-1511431"/>
              <a:ext cx="917938" cy="2700000"/>
              <a:chOff x="6696365" y="5346918"/>
              <a:chExt cx="917938" cy="2700000"/>
            </a:xfrm>
          </p:grpSpPr>
          <p:sp>
            <p:nvSpPr>
              <p:cNvPr id="469" name="等腰三角形 9_48"/>
              <p:cNvSpPr/>
              <p:nvPr/>
            </p:nvSpPr>
            <p:spPr>
              <a:xfrm rot="10800000">
                <a:off x="6696365" y="5764183"/>
                <a:ext cx="917938" cy="2282735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0" name="椭圆 469"/>
              <p:cNvSpPr>
                <a:spLocks noChangeAspect="1"/>
              </p:cNvSpPr>
              <p:nvPr/>
            </p:nvSpPr>
            <p:spPr>
              <a:xfrm>
                <a:off x="6738068" y="5346918"/>
                <a:ext cx="834533" cy="83453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6245184" y="-600374"/>
              <a:ext cx="1174953" cy="3455999"/>
              <a:chOff x="6245184" y="6257975"/>
              <a:chExt cx="1174953" cy="3455999"/>
            </a:xfrm>
          </p:grpSpPr>
          <p:sp>
            <p:nvSpPr>
              <p:cNvPr id="472" name="等腰三角形 9_50"/>
              <p:cNvSpPr/>
              <p:nvPr/>
            </p:nvSpPr>
            <p:spPr>
              <a:xfrm rot="10800000">
                <a:off x="6245184" y="6792073"/>
                <a:ext cx="1174953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3" name="椭圆 472"/>
              <p:cNvSpPr>
                <a:spLocks noChangeAspect="1"/>
              </p:cNvSpPr>
              <p:nvPr/>
            </p:nvSpPr>
            <p:spPr>
              <a:xfrm>
                <a:off x="6298564" y="6257975"/>
                <a:ext cx="1068195" cy="106819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7" name="组合 476"/>
            <p:cNvGrpSpPr/>
            <p:nvPr/>
          </p:nvGrpSpPr>
          <p:grpSpPr>
            <a:xfrm>
              <a:off x="9417129" y="-1960953"/>
              <a:ext cx="1077041" cy="3168000"/>
              <a:chOff x="9417129" y="4897396"/>
              <a:chExt cx="1077041" cy="3168000"/>
            </a:xfrm>
          </p:grpSpPr>
          <p:sp>
            <p:nvSpPr>
              <p:cNvPr id="478" name="等腰三角形 9_54"/>
              <p:cNvSpPr/>
              <p:nvPr/>
            </p:nvSpPr>
            <p:spPr>
              <a:xfrm rot="10800000">
                <a:off x="9417129" y="538698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9" name="椭圆 478"/>
              <p:cNvSpPr>
                <a:spLocks noChangeAspect="1"/>
              </p:cNvSpPr>
              <p:nvPr/>
            </p:nvSpPr>
            <p:spPr>
              <a:xfrm>
                <a:off x="9466061" y="4897396"/>
                <a:ext cx="979179" cy="9791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0" name="组合 479"/>
            <p:cNvGrpSpPr/>
            <p:nvPr/>
          </p:nvGrpSpPr>
          <p:grpSpPr>
            <a:xfrm>
              <a:off x="10073620" y="-1211944"/>
              <a:ext cx="632480" cy="1692000"/>
              <a:chOff x="10073620" y="5646405"/>
              <a:chExt cx="632480" cy="1692000"/>
            </a:xfrm>
          </p:grpSpPr>
          <p:sp>
            <p:nvSpPr>
              <p:cNvPr id="481" name="等腰三角形 9_56"/>
              <p:cNvSpPr/>
              <p:nvPr/>
            </p:nvSpPr>
            <p:spPr>
              <a:xfrm rot="10800000">
                <a:off x="10073620" y="5907891"/>
                <a:ext cx="632480" cy="1430514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2" name="椭圆 481"/>
              <p:cNvSpPr>
                <a:spLocks noChangeAspect="1"/>
              </p:cNvSpPr>
              <p:nvPr/>
            </p:nvSpPr>
            <p:spPr>
              <a:xfrm>
                <a:off x="10128371" y="5646405"/>
                <a:ext cx="522979" cy="5229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0231003" y="-614663"/>
              <a:ext cx="1077041" cy="3168000"/>
              <a:chOff x="10231003" y="6243686"/>
              <a:chExt cx="1077041" cy="3168000"/>
            </a:xfrm>
          </p:grpSpPr>
          <p:sp>
            <p:nvSpPr>
              <p:cNvPr id="484" name="等腰三角形 9"/>
              <p:cNvSpPr/>
              <p:nvPr/>
            </p:nvSpPr>
            <p:spPr>
              <a:xfrm rot="10800000">
                <a:off x="10231003" y="673327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-1" fmla="*/ 0 w 3341155"/>
                  <a:gd name="connsiteY0-2" fmla="*/ 5053133 h 5053133"/>
                  <a:gd name="connsiteX1-3" fmla="*/ 1670578 w 3341155"/>
                  <a:gd name="connsiteY1-4" fmla="*/ 0 h 5053133"/>
                  <a:gd name="connsiteX2-5" fmla="*/ 3341155 w 3341155"/>
                  <a:gd name="connsiteY2-6" fmla="*/ 5053133 h 5053133"/>
                  <a:gd name="connsiteX3-7" fmla="*/ 0 w 3341155"/>
                  <a:gd name="connsiteY3-8" fmla="*/ 5053133 h 5053133"/>
                  <a:gd name="connsiteX0-9" fmla="*/ 0 w 3341155"/>
                  <a:gd name="connsiteY0-10" fmla="*/ 5054349 h 5054349"/>
                  <a:gd name="connsiteX1-11" fmla="*/ 1670578 w 3341155"/>
                  <a:gd name="connsiteY1-12" fmla="*/ 1216 h 5054349"/>
                  <a:gd name="connsiteX2-13" fmla="*/ 3341155 w 3341155"/>
                  <a:gd name="connsiteY2-14" fmla="*/ 5054349 h 5054349"/>
                  <a:gd name="connsiteX3-15" fmla="*/ 0 w 3341155"/>
                  <a:gd name="connsiteY3-16" fmla="*/ 5054349 h 5054349"/>
                  <a:gd name="connsiteX0-17" fmla="*/ 0 w 3341155"/>
                  <a:gd name="connsiteY0-18" fmla="*/ 5054932 h 5054932"/>
                  <a:gd name="connsiteX1-19" fmla="*/ 1670578 w 3341155"/>
                  <a:gd name="connsiteY1-20" fmla="*/ 1799 h 5054932"/>
                  <a:gd name="connsiteX2-21" fmla="*/ 3341155 w 3341155"/>
                  <a:gd name="connsiteY2-22" fmla="*/ 5054932 h 5054932"/>
                  <a:gd name="connsiteX3-23" fmla="*/ 0 w 3341155"/>
                  <a:gd name="connsiteY3-24" fmla="*/ 5054932 h 5054932"/>
                  <a:gd name="connsiteX0-25" fmla="*/ 0 w 3341155"/>
                  <a:gd name="connsiteY0-26" fmla="*/ 5054932 h 5054932"/>
                  <a:gd name="connsiteX1-27" fmla="*/ 1670578 w 3341155"/>
                  <a:gd name="connsiteY1-28" fmla="*/ 1799 h 5054932"/>
                  <a:gd name="connsiteX2-29" fmla="*/ 3341155 w 3341155"/>
                  <a:gd name="connsiteY2-30" fmla="*/ 5054932 h 5054932"/>
                  <a:gd name="connsiteX3-31" fmla="*/ 0 w 3341155"/>
                  <a:gd name="connsiteY3-32" fmla="*/ 5054932 h 50549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5" name="椭圆 484"/>
              <p:cNvSpPr>
                <a:spLocks noChangeAspect="1"/>
              </p:cNvSpPr>
              <p:nvPr/>
            </p:nvSpPr>
            <p:spPr>
              <a:xfrm>
                <a:off x="10279935" y="6243686"/>
                <a:ext cx="979179" cy="979182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弧形 19"/>
          <p:cNvSpPr/>
          <p:nvPr/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687385" y="671150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C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40524" y="662768"/>
            <a:ext cx="2737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onents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2152071" y="1981862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6070" y="19730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sz="32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工作概述</a:t>
            </a:r>
            <a:endParaRPr lang="en-US" altLang="zh-CN" sz="3200" dirty="0"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566362" y="1981862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15795" y="1973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业绩展示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152071" y="32372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16069" y="32487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经验总结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566362" y="32372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15795" y="32537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工作规划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A128512-29CE-D441-B7B7-E76990AE7A1C}"/>
              </a:ext>
            </a:extLst>
          </p:cNvPr>
          <p:cNvSpPr>
            <a:spLocks noChangeAspect="1"/>
          </p:cNvSpPr>
          <p:nvPr/>
        </p:nvSpPr>
        <p:spPr>
          <a:xfrm>
            <a:off x="2140524" y="444503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45E40F2-74BA-A04E-88C3-3772DF520974}"/>
              </a:ext>
            </a:extLst>
          </p:cNvPr>
          <p:cNvSpPr txBox="1"/>
          <p:nvPr/>
        </p:nvSpPr>
        <p:spPr>
          <a:xfrm>
            <a:off x="2816069" y="446270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成长计划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-0.11901 -7.40741E-7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14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4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6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66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6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66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66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5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51" dur="1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56" dur="1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61" dur="1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3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66" dur="1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71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3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76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81" dur="15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86" dur="15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91" dur="15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96" dur="15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1" grpId="0"/>
          <p:bldP spid="91" grpId="1"/>
          <p:bldP spid="92" grpId="0"/>
          <p:bldP spid="92" grpId="1"/>
          <p:bldP spid="13" grpId="0" animBg="1"/>
          <p:bldP spid="13" grpId="1" animBg="1"/>
          <p:bldP spid="15" grpId="0"/>
          <p:bldP spid="15" grpId="1"/>
          <p:bldP spid="19" grpId="0" animBg="1"/>
          <p:bldP spid="19" grpId="1" animBg="1"/>
          <p:bldP spid="21" grpId="0"/>
          <p:bldP spid="21" grpId="1"/>
          <p:bldP spid="24" grpId="0" animBg="1"/>
          <p:bldP spid="24" grpId="1" animBg="1"/>
          <p:bldP spid="25" grpId="0"/>
          <p:bldP spid="25" grpId="1"/>
          <p:bldP spid="28" grpId="0" animBg="1"/>
          <p:bldP spid="28" grpId="1" animBg="1"/>
          <p:bldP spid="29" grpId="0"/>
          <p:bldP spid="29" grpId="1"/>
          <p:bldP spid="87" grpId="0" animBg="1"/>
          <p:bldP spid="87" grpId="1" animBg="1"/>
          <p:bldP spid="90" grpId="0"/>
          <p:bldP spid="9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-0.11901 -7.40741E-7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14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51" dur="1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56" dur="1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61" dur="1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3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66" dur="1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71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3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76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81" dur="15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86" dur="15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91" dur="15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96" dur="15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1" grpId="0"/>
          <p:bldP spid="91" grpId="1"/>
          <p:bldP spid="92" grpId="0"/>
          <p:bldP spid="92" grpId="1"/>
          <p:bldP spid="13" grpId="0" animBg="1"/>
          <p:bldP spid="13" grpId="1" animBg="1"/>
          <p:bldP spid="15" grpId="0"/>
          <p:bldP spid="15" grpId="1"/>
          <p:bldP spid="19" grpId="0" animBg="1"/>
          <p:bldP spid="19" grpId="1" animBg="1"/>
          <p:bldP spid="21" grpId="0"/>
          <p:bldP spid="21" grpId="1"/>
          <p:bldP spid="24" grpId="0" animBg="1"/>
          <p:bldP spid="24" grpId="1" animBg="1"/>
          <p:bldP spid="25" grpId="0"/>
          <p:bldP spid="25" grpId="1"/>
          <p:bldP spid="28" grpId="0" animBg="1"/>
          <p:bldP spid="28" grpId="1" animBg="1"/>
          <p:bldP spid="29" grpId="0"/>
          <p:bldP spid="29" grpId="1"/>
          <p:bldP spid="87" grpId="0" animBg="1"/>
          <p:bldP spid="87" grpId="1" animBg="1"/>
          <p:bldP spid="90" grpId="0"/>
          <p:bldP spid="90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01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工作概述</a:t>
            </a: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40179" y="3580755"/>
            <a:ext cx="3469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WORK OVERVIEW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工作概述</a:t>
            </a:r>
          </a:p>
        </p:txBody>
      </p:sp>
      <p:sp>
        <p:nvSpPr>
          <p:cNvPr id="27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60606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WORK OVERVIEW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7407167" y="1820608"/>
            <a:ext cx="840307" cy="84030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275797" y="2422128"/>
            <a:ext cx="1025968" cy="1025968"/>
            <a:chOff x="1695226" y="3321784"/>
            <a:chExt cx="1250759" cy="1250759"/>
          </a:xfrm>
        </p:grpSpPr>
        <p:sp>
          <p:nvSpPr>
            <p:cNvPr id="65" name="椭圆 64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BC1D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98007" y="3229022"/>
            <a:ext cx="1187359" cy="1187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3" name="TextBox 16"/>
          <p:cNvSpPr txBox="1"/>
          <p:nvPr/>
        </p:nvSpPr>
        <p:spPr>
          <a:xfrm>
            <a:off x="8652935" y="2480760"/>
            <a:ext cx="3050835" cy="666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服务报告、数据统计、下载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招聘、面试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77" name="TextBox 20"/>
          <p:cNvSpPr txBox="1"/>
          <p:nvPr/>
        </p:nvSpPr>
        <p:spPr>
          <a:xfrm>
            <a:off x="5654098" y="5524306"/>
            <a:ext cx="1775358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Power1.0</a:t>
            </a: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维护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79" name="TextBox 22"/>
          <p:cNvSpPr txBox="1"/>
          <p:nvPr/>
        </p:nvSpPr>
        <p:spPr>
          <a:xfrm>
            <a:off x="2685500" y="4898445"/>
            <a:ext cx="1212191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识电</a:t>
            </a:r>
            <a:r>
              <a:rPr lang="en-US" altLang="zh-CN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U2.0</a:t>
            </a:r>
          </a:p>
        </p:txBody>
      </p:sp>
      <p:sp>
        <p:nvSpPr>
          <p:cNvPr id="81" name="TextBox 24"/>
          <p:cNvSpPr txBox="1"/>
          <p:nvPr/>
        </p:nvSpPr>
        <p:spPr>
          <a:xfrm>
            <a:off x="1592427" y="2480760"/>
            <a:ext cx="1378904" cy="666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需求评审、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数据支撑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 flipV="1">
            <a:off x="8649209" y="2275971"/>
            <a:ext cx="4432" cy="8272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5649275" y="5271634"/>
            <a:ext cx="11357" cy="8812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2678966" y="4562515"/>
            <a:ext cx="6535" cy="9787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1583499" y="2052195"/>
            <a:ext cx="0" cy="104273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866708" y="3813043"/>
            <a:ext cx="1312525" cy="1312525"/>
            <a:chOff x="1695226" y="3321784"/>
            <a:chExt cx="1250759" cy="1250759"/>
          </a:xfrm>
        </p:grpSpPr>
        <p:sp>
          <p:nvSpPr>
            <p:cNvPr id="89" name="椭圆 88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BC1D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407953" y="3332990"/>
            <a:ext cx="1813991" cy="18139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03436" y="1756633"/>
            <a:ext cx="2166824" cy="2166824"/>
            <a:chOff x="1695226" y="3321784"/>
            <a:chExt cx="1250759" cy="1250759"/>
          </a:xfrm>
        </p:grpSpPr>
        <p:sp>
          <p:nvSpPr>
            <p:cNvPr id="95" name="椭圆 94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4BC1D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0" name="TextBox 20">
            <a:extLst>
              <a:ext uri="{FF2B5EF4-FFF2-40B4-BE49-F238E27FC236}">
                <a16:creationId xmlns:a16="http://schemas.microsoft.com/office/drawing/2014/main" id="{A14973CF-55BD-984B-AD31-FA8E1B68FBD2}"/>
              </a:ext>
            </a:extLst>
          </p:cNvPr>
          <p:cNvSpPr txBox="1"/>
          <p:nvPr/>
        </p:nvSpPr>
        <p:spPr>
          <a:xfrm>
            <a:off x="8106980" y="4315860"/>
            <a:ext cx="1775358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Power1.5</a:t>
            </a:r>
            <a:r>
              <a:rPr lang="zh-CN" altLang="en-US" sz="1865" b="1" dirty="0">
                <a:solidFill>
                  <a:srgbClr val="080808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迭代</a:t>
            </a:r>
            <a:endParaRPr lang="en-US" altLang="zh-CN" sz="1865" b="1" dirty="0">
              <a:solidFill>
                <a:srgbClr val="080808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cxnSp>
        <p:nvCxnSpPr>
          <p:cNvPr id="31" name="直接连接符 84">
            <a:extLst>
              <a:ext uri="{FF2B5EF4-FFF2-40B4-BE49-F238E27FC236}">
                <a16:creationId xmlns:a16="http://schemas.microsoft.com/office/drawing/2014/main" id="{9913E3FB-C7C7-0646-99AD-A15DA978A4CA}"/>
              </a:ext>
            </a:extLst>
          </p:cNvPr>
          <p:cNvCxnSpPr/>
          <p:nvPr/>
        </p:nvCxnSpPr>
        <p:spPr>
          <a:xfrm flipV="1">
            <a:off x="8102157" y="4063188"/>
            <a:ext cx="11357" cy="8812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77" grpId="0"/>
          <p:bldP spid="79" grpId="0"/>
          <p:bldP spid="81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77" grpId="0"/>
          <p:bldP spid="79" grpId="0"/>
          <p:bldP spid="81" grpId="0"/>
          <p:bldP spid="3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rgbClr val="009999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02</a:t>
              </a:r>
              <a:endParaRPr lang="zh-CN" altLang="en-US" sz="4000" kern="0" dirty="0">
                <a:solidFill>
                  <a:srgbClr val="009999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-1" fmla="*/ 0 w 3341155"/>
                <a:gd name="connsiteY0-2" fmla="*/ 5053133 h 5053133"/>
                <a:gd name="connsiteX1-3" fmla="*/ 1670578 w 3341155"/>
                <a:gd name="connsiteY1-4" fmla="*/ 0 h 5053133"/>
                <a:gd name="connsiteX2-5" fmla="*/ 3341155 w 3341155"/>
                <a:gd name="connsiteY2-6" fmla="*/ 5053133 h 5053133"/>
                <a:gd name="connsiteX3-7" fmla="*/ 0 w 3341155"/>
                <a:gd name="connsiteY3-8" fmla="*/ 5053133 h 5053133"/>
                <a:gd name="connsiteX0-9" fmla="*/ 0 w 3341155"/>
                <a:gd name="connsiteY0-10" fmla="*/ 5054349 h 5054349"/>
                <a:gd name="connsiteX1-11" fmla="*/ 1670578 w 3341155"/>
                <a:gd name="connsiteY1-12" fmla="*/ 1216 h 5054349"/>
                <a:gd name="connsiteX2-13" fmla="*/ 3341155 w 3341155"/>
                <a:gd name="connsiteY2-14" fmla="*/ 5054349 h 5054349"/>
                <a:gd name="connsiteX3-15" fmla="*/ 0 w 3341155"/>
                <a:gd name="connsiteY3-16" fmla="*/ 5054349 h 5054349"/>
                <a:gd name="connsiteX0-17" fmla="*/ 0 w 3341155"/>
                <a:gd name="connsiteY0-18" fmla="*/ 5054932 h 5054932"/>
                <a:gd name="connsiteX1-19" fmla="*/ 1670578 w 3341155"/>
                <a:gd name="connsiteY1-20" fmla="*/ 1799 h 5054932"/>
                <a:gd name="connsiteX2-21" fmla="*/ 3341155 w 3341155"/>
                <a:gd name="connsiteY2-22" fmla="*/ 5054932 h 5054932"/>
                <a:gd name="connsiteX3-23" fmla="*/ 0 w 3341155"/>
                <a:gd name="connsiteY3-24" fmla="*/ 5054932 h 5054932"/>
                <a:gd name="connsiteX0-25" fmla="*/ 0 w 3341155"/>
                <a:gd name="connsiteY0-26" fmla="*/ 5054932 h 5054932"/>
                <a:gd name="connsiteX1-27" fmla="*/ 1670578 w 3341155"/>
                <a:gd name="connsiteY1-28" fmla="*/ 1799 h 5054932"/>
                <a:gd name="connsiteX2-29" fmla="*/ 3341155 w 3341155"/>
                <a:gd name="connsiteY2-30" fmla="*/ 5054932 h 5054932"/>
                <a:gd name="connsiteX3-31" fmla="*/ 0 w 3341155"/>
                <a:gd name="connsiteY3-32" fmla="*/ 5054932 h 5054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745025" y="2472759"/>
            <a:ext cx="3659976" cy="110799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62982" y="3580755"/>
            <a:ext cx="4224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3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4791048" y="3617041"/>
            <a:ext cx="2583746" cy="2404347"/>
            <a:chOff x="4791048" y="3617041"/>
            <a:chExt cx="2583746" cy="2404347"/>
          </a:xfrm>
        </p:grpSpPr>
        <p:sp>
          <p:nvSpPr>
            <p:cNvPr id="63" name="椭圆 62"/>
            <p:cNvSpPr/>
            <p:nvPr/>
          </p:nvSpPr>
          <p:spPr>
            <a:xfrm>
              <a:off x="4791048" y="4652107"/>
              <a:ext cx="2513651" cy="1369281"/>
            </a:xfrm>
            <a:prstGeom prst="ellipse">
              <a:avLst/>
            </a:prstGeom>
            <a:gradFill flip="none" rotWithShape="1">
              <a:gsLst>
                <a:gs pos="1000">
                  <a:schemeClr val="tx1">
                    <a:alpha val="50000"/>
                  </a:schemeClr>
                </a:gs>
                <a:gs pos="60000">
                  <a:schemeClr val="tx1">
                    <a:alpha val="2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Shape 750"/>
            <p:cNvSpPr/>
            <p:nvPr/>
          </p:nvSpPr>
          <p:spPr>
            <a:xfrm>
              <a:off x="5178392" y="3802214"/>
              <a:ext cx="1833382" cy="109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492"/>
                  </a:moveTo>
                  <a:cubicBezTo>
                    <a:pt x="1575" y="8911"/>
                    <a:pt x="2902" y="6913"/>
                    <a:pt x="4477" y="5332"/>
                  </a:cubicBezTo>
                  <a:lnTo>
                    <a:pt x="10838" y="0"/>
                  </a:lnTo>
                  <a:lnTo>
                    <a:pt x="21600" y="10391"/>
                  </a:lnTo>
                  <a:lnTo>
                    <a:pt x="10791" y="21600"/>
                  </a:lnTo>
                  <a:lnTo>
                    <a:pt x="0" y="10492"/>
                  </a:lnTo>
                  <a:close/>
                </a:path>
              </a:pathLst>
            </a:custGeom>
            <a:solidFill>
              <a:srgbClr val="9F9174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6" name="Shape 751"/>
            <p:cNvSpPr/>
            <p:nvPr/>
          </p:nvSpPr>
          <p:spPr>
            <a:xfrm>
              <a:off x="4817206" y="3617041"/>
              <a:ext cx="1286711" cy="71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2" y="21600"/>
                  </a:moveTo>
                  <a:lnTo>
                    <a:pt x="0" y="15710"/>
                  </a:lnTo>
                  <a:lnTo>
                    <a:pt x="15756" y="0"/>
                  </a:lnTo>
                  <a:lnTo>
                    <a:pt x="21600" y="5628"/>
                  </a:lnTo>
                  <a:lnTo>
                    <a:pt x="6222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7" name="Shape 752"/>
            <p:cNvSpPr/>
            <p:nvPr/>
          </p:nvSpPr>
          <p:spPr>
            <a:xfrm>
              <a:off x="6088001" y="3617041"/>
              <a:ext cx="1286793" cy="71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78" y="21600"/>
                  </a:moveTo>
                  <a:lnTo>
                    <a:pt x="21600" y="15710"/>
                  </a:lnTo>
                  <a:lnTo>
                    <a:pt x="5844" y="0"/>
                  </a:lnTo>
                  <a:lnTo>
                    <a:pt x="0" y="5628"/>
                  </a:lnTo>
                  <a:lnTo>
                    <a:pt x="15378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8" name="Shape 753"/>
            <p:cNvSpPr/>
            <p:nvPr/>
          </p:nvSpPr>
          <p:spPr>
            <a:xfrm flipV="1">
              <a:off x="6095076" y="3801294"/>
              <a:ext cx="1" cy="2130784"/>
            </a:xfrm>
            <a:prstGeom prst="line">
              <a:avLst/>
            </a:prstGeom>
            <a:noFill/>
            <a:ln w="12700" cap="flat">
              <a:solidFill>
                <a:srgbClr val="8F8268"/>
              </a:solidFill>
              <a:prstDash val="solid"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228600">
                <a:defRPr sz="3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9" name="Shape 754"/>
            <p:cNvSpPr/>
            <p:nvPr/>
          </p:nvSpPr>
          <p:spPr>
            <a:xfrm>
              <a:off x="6094423" y="4331066"/>
              <a:ext cx="921862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808"/>
                  </a:lnTo>
                  <a:lnTo>
                    <a:pt x="21600" y="0"/>
                  </a:lnTo>
                  <a:lnTo>
                    <a:pt x="21600" y="143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79879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0" name="Shape 755"/>
            <p:cNvSpPr/>
            <p:nvPr/>
          </p:nvSpPr>
          <p:spPr>
            <a:xfrm>
              <a:off x="5172561" y="4331066"/>
              <a:ext cx="921864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6808"/>
                  </a:lnTo>
                  <a:lnTo>
                    <a:pt x="0" y="0"/>
                  </a:lnTo>
                  <a:lnTo>
                    <a:pt x="0" y="143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AAA87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1" name="Shape 756"/>
            <p:cNvSpPr/>
            <p:nvPr/>
          </p:nvSpPr>
          <p:spPr>
            <a:xfrm>
              <a:off x="4825553" y="4325927"/>
              <a:ext cx="1262625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69" y="0"/>
                  </a:moveTo>
                  <a:lnTo>
                    <a:pt x="0" y="7587"/>
                  </a:lnTo>
                  <a:lnTo>
                    <a:pt x="15834" y="21600"/>
                  </a:lnTo>
                  <a:lnTo>
                    <a:pt x="21600" y="14259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  <p:sp>
          <p:nvSpPr>
            <p:cNvPr id="12" name="Shape 757"/>
            <p:cNvSpPr/>
            <p:nvPr/>
          </p:nvSpPr>
          <p:spPr>
            <a:xfrm>
              <a:off x="6103357" y="4325927"/>
              <a:ext cx="1262543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31" y="0"/>
                  </a:moveTo>
                  <a:lnTo>
                    <a:pt x="21600" y="7587"/>
                  </a:lnTo>
                  <a:lnTo>
                    <a:pt x="5766" y="21600"/>
                  </a:lnTo>
                  <a:lnTo>
                    <a:pt x="0" y="14259"/>
                  </a:lnTo>
                  <a:lnTo>
                    <a:pt x="15631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defTabSz="22857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200">
                <a:cs typeface="+mn-ea"/>
                <a:sym typeface="+mn-lt"/>
              </a:endParaRPr>
            </a:p>
          </p:txBody>
        </p:sp>
      </p:grpSp>
      <p:sp>
        <p:nvSpPr>
          <p:cNvPr id="14" name="Shape 763"/>
          <p:cNvSpPr/>
          <p:nvPr/>
        </p:nvSpPr>
        <p:spPr>
          <a:xfrm>
            <a:off x="8284188" y="3001731"/>
            <a:ext cx="3070534" cy="511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171450" lvl="0" indent="-17145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重做</a:t>
            </a:r>
            <a:r>
              <a:rPr lang="en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TSP</a:t>
            </a:r>
            <a:r>
              <a:rPr lang="zh-CN" altLang="e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服务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和数据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  <a:p>
            <a:pPr marL="171450" lvl="0" indent="-17145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  <a:ea typeface="微软雅黑 Light"/>
                <a:cs typeface="+mn-ea"/>
                <a:sym typeface="+mn-lt"/>
              </a:rPr>
              <a:t>喷淋、雾炮运行状态数据</a:t>
            </a: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Calibri Light"/>
              <a:ea typeface="微软雅黑 Light"/>
              <a:cs typeface="+mn-ea"/>
              <a:sym typeface="+mn-lt"/>
            </a:endParaRPr>
          </a:p>
        </p:txBody>
      </p:sp>
      <p:sp>
        <p:nvSpPr>
          <p:cNvPr id="15" name="Shape 764"/>
          <p:cNvSpPr/>
          <p:nvPr/>
        </p:nvSpPr>
        <p:spPr>
          <a:xfrm>
            <a:off x="8297945" y="2455546"/>
            <a:ext cx="927009" cy="2857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cs typeface="+mn-ea"/>
                <a:sym typeface="+mn-lt"/>
              </a:rPr>
              <a:t>扬尘项目</a:t>
            </a:r>
            <a:endParaRPr lang="en" altLang="zh-CN" sz="1100" b="1" dirty="0">
              <a:cs typeface="+mn-ea"/>
              <a:sym typeface="+mn-lt"/>
            </a:endParaRPr>
          </a:p>
        </p:txBody>
      </p:sp>
      <p:sp>
        <p:nvSpPr>
          <p:cNvPr id="17" name="Shape 766"/>
          <p:cNvSpPr/>
          <p:nvPr/>
        </p:nvSpPr>
        <p:spPr>
          <a:xfrm>
            <a:off x="8284188" y="4464557"/>
            <a:ext cx="3070534" cy="853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装置断数、数据异常检测、推送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换表逻辑修复，手动接入脏数据清理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装置接入、拆除、更换开发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767"/>
          <p:cNvSpPr/>
          <p:nvPr/>
        </p:nvSpPr>
        <p:spPr>
          <a:xfrm>
            <a:off x="8297945" y="4089187"/>
            <a:ext cx="927009" cy="2857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cs typeface="+mn-ea"/>
                <a:sym typeface="+mn-lt"/>
              </a:rPr>
              <a:t>智维</a:t>
            </a:r>
            <a:r>
              <a:rPr lang="en" altLang="zh-CN" sz="1100" b="1" dirty="0">
                <a:cs typeface="+mn-ea"/>
                <a:sym typeface="+mn-lt"/>
              </a:rPr>
              <a:t>U</a:t>
            </a:r>
          </a:p>
        </p:txBody>
      </p:sp>
      <p:sp>
        <p:nvSpPr>
          <p:cNvPr id="20" name="Shape 769"/>
          <p:cNvSpPr/>
          <p:nvPr/>
        </p:nvSpPr>
        <p:spPr>
          <a:xfrm>
            <a:off x="815593" y="2830493"/>
            <a:ext cx="3070536" cy="852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r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电池、电烙铁、小作坊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识别算法，功率波动、训练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算法存储设计和开发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算法场景，推送时间、用户配置存储设计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770"/>
          <p:cNvSpPr/>
          <p:nvPr/>
        </p:nvSpPr>
        <p:spPr>
          <a:xfrm>
            <a:off x="2959119" y="2454997"/>
            <a:ext cx="927010" cy="2857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cs typeface="+mn-ea"/>
                <a:sym typeface="+mn-lt"/>
              </a:rPr>
              <a:t>识电</a:t>
            </a:r>
            <a:r>
              <a:rPr lang="en" altLang="zh-CN" sz="1100" b="1" dirty="0">
                <a:cs typeface="+mn-ea"/>
                <a:sym typeface="+mn-lt"/>
              </a:rPr>
              <a:t>U2.0</a:t>
            </a:r>
          </a:p>
        </p:txBody>
      </p:sp>
      <p:sp>
        <p:nvSpPr>
          <p:cNvPr id="23" name="Shape 772"/>
          <p:cNvSpPr/>
          <p:nvPr/>
        </p:nvSpPr>
        <p:spPr>
          <a:xfrm>
            <a:off x="815593" y="4463688"/>
            <a:ext cx="3070536" cy="8536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五级层级（进线、变压器、馈线、配电、设备）存储设计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Shape 773"/>
          <p:cNvSpPr/>
          <p:nvPr/>
        </p:nvSpPr>
        <p:spPr>
          <a:xfrm>
            <a:off x="2959119" y="4088639"/>
            <a:ext cx="927010" cy="2857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cs typeface="+mn-ea"/>
                <a:sym typeface="+mn-lt"/>
              </a:rPr>
              <a:t>智电</a:t>
            </a:r>
            <a:r>
              <a:rPr lang="en-US" altLang="zh-CN" sz="1100" b="1" dirty="0">
                <a:cs typeface="+mn-ea"/>
                <a:sym typeface="+mn-lt"/>
              </a:rPr>
              <a:t>U</a:t>
            </a:r>
            <a:endParaRPr lang="en" altLang="zh-CN" sz="1100" b="1" dirty="0"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65685" y="1695303"/>
            <a:ext cx="3769446" cy="2884136"/>
            <a:chOff x="4165685" y="1774326"/>
            <a:chExt cx="3769446" cy="2884136"/>
          </a:xfrm>
        </p:grpSpPr>
        <p:sp>
          <p:nvSpPr>
            <p:cNvPr id="66" name="Shape 745"/>
            <p:cNvSpPr/>
            <p:nvPr/>
          </p:nvSpPr>
          <p:spPr>
            <a:xfrm rot="19534834">
              <a:off x="6046334" y="2348005"/>
              <a:ext cx="804502" cy="804502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Shape 742"/>
            <p:cNvSpPr/>
            <p:nvPr/>
          </p:nvSpPr>
          <p:spPr>
            <a:xfrm>
              <a:off x="4537116" y="2837610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0" name="Shape 746"/>
            <p:cNvSpPr/>
            <p:nvPr/>
          </p:nvSpPr>
          <p:spPr>
            <a:xfrm rot="1360413">
              <a:off x="6550618" y="2228269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Shape 743"/>
            <p:cNvSpPr/>
            <p:nvPr/>
          </p:nvSpPr>
          <p:spPr>
            <a:xfrm rot="1836656">
              <a:off x="4985412" y="3570701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Shape 744"/>
            <p:cNvSpPr/>
            <p:nvPr/>
          </p:nvSpPr>
          <p:spPr>
            <a:xfrm rot="1595951">
              <a:off x="7300130" y="1892283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Shape 747"/>
            <p:cNvSpPr/>
            <p:nvPr/>
          </p:nvSpPr>
          <p:spPr>
            <a:xfrm rot="19131852">
              <a:off x="4291815" y="2377611"/>
              <a:ext cx="745288" cy="7452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5" name="Shape 748"/>
            <p:cNvSpPr/>
            <p:nvPr/>
          </p:nvSpPr>
          <p:spPr>
            <a:xfrm rot="1093116">
              <a:off x="5379646" y="2400792"/>
              <a:ext cx="843317" cy="843317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6" name="Shape 749"/>
            <p:cNvSpPr/>
            <p:nvPr/>
          </p:nvSpPr>
          <p:spPr>
            <a:xfrm rot="1836656">
              <a:off x="6569805" y="2806591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Shape 775"/>
            <p:cNvSpPr/>
            <p:nvPr/>
          </p:nvSpPr>
          <p:spPr>
            <a:xfrm rot="19534834">
              <a:off x="5328975" y="3805186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8" name="Shape 776"/>
            <p:cNvSpPr/>
            <p:nvPr/>
          </p:nvSpPr>
          <p:spPr>
            <a:xfrm>
              <a:off x="5730374" y="3449146"/>
              <a:ext cx="635000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79" name="Shape 777"/>
            <p:cNvSpPr/>
            <p:nvPr/>
          </p:nvSpPr>
          <p:spPr>
            <a:xfrm>
              <a:off x="5822064" y="3919303"/>
              <a:ext cx="739159" cy="73915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Shape 780"/>
            <p:cNvSpPr/>
            <p:nvPr/>
          </p:nvSpPr>
          <p:spPr>
            <a:xfrm rot="1595951">
              <a:off x="5778414" y="2917099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1" name="Shape 783"/>
            <p:cNvSpPr/>
            <p:nvPr/>
          </p:nvSpPr>
          <p:spPr>
            <a:xfrm rot="19950650">
              <a:off x="5812291" y="1774326"/>
              <a:ext cx="517496" cy="51749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Shape 784"/>
            <p:cNvSpPr/>
            <p:nvPr/>
          </p:nvSpPr>
          <p:spPr>
            <a:xfrm rot="18900000">
              <a:off x="4736028" y="1834997"/>
              <a:ext cx="396154" cy="396154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3" name="Shape 785"/>
            <p:cNvSpPr/>
            <p:nvPr/>
          </p:nvSpPr>
          <p:spPr>
            <a:xfrm rot="1836656">
              <a:off x="4165685" y="1898375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4" name="Shape 786"/>
            <p:cNvSpPr/>
            <p:nvPr/>
          </p:nvSpPr>
          <p:spPr>
            <a:xfrm rot="1836656">
              <a:off x="7474445" y="2645631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5" name="Shape 788"/>
            <p:cNvSpPr/>
            <p:nvPr/>
          </p:nvSpPr>
          <p:spPr>
            <a:xfrm rot="1836656">
              <a:off x="6734989" y="1796828"/>
              <a:ext cx="178625" cy="17862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Shape 789"/>
            <p:cNvSpPr/>
            <p:nvPr/>
          </p:nvSpPr>
          <p:spPr>
            <a:xfrm rot="1836656">
              <a:off x="7189473" y="2312320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3" name="Shape 759"/>
            <p:cNvSpPr/>
            <p:nvPr/>
          </p:nvSpPr>
          <p:spPr>
            <a:xfrm>
              <a:off x="6172715" y="3111477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94" name="Shape 787"/>
            <p:cNvSpPr/>
            <p:nvPr/>
          </p:nvSpPr>
          <p:spPr>
            <a:xfrm rot="1836656">
              <a:off x="6840617" y="3529130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Shape 781"/>
            <p:cNvSpPr/>
            <p:nvPr/>
          </p:nvSpPr>
          <p:spPr>
            <a:xfrm rot="1742089">
              <a:off x="5228528" y="2170029"/>
              <a:ext cx="613791" cy="6137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6" name="Shape 782"/>
            <p:cNvSpPr/>
            <p:nvPr/>
          </p:nvSpPr>
          <p:spPr>
            <a:xfrm>
              <a:off x="4981980" y="2592699"/>
              <a:ext cx="635001" cy="63500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8" name="Shape 778"/>
            <p:cNvSpPr/>
            <p:nvPr/>
          </p:nvSpPr>
          <p:spPr>
            <a:xfrm rot="1643011">
              <a:off x="6289294" y="3604559"/>
              <a:ext cx="560820" cy="560821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9" name="Shape 779"/>
            <p:cNvSpPr/>
            <p:nvPr/>
          </p:nvSpPr>
          <p:spPr>
            <a:xfrm>
              <a:off x="5073934" y="3114452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业绩展示</a:t>
            </a:r>
          </a:p>
        </p:txBody>
      </p:sp>
      <p:sp>
        <p:nvSpPr>
          <p:cNvPr id="62" name="PA_TextPlaceholder 62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8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2.59259E-6 L -3.95833E-6 0.05185 " pathEditMode="relative" rAng="0" ptsTypes="AA">
                                      <p:cBhvr>
                                        <p:cTn id="13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/>
      <p:bldP spid="18" grpId="0" animBg="1"/>
      <p:bldP spid="20" grpId="0"/>
      <p:bldP spid="21" grpId="0" animBg="1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56702" y="1180844"/>
            <a:ext cx="720000" cy="720000"/>
            <a:chOff x="5736000" y="1716877"/>
            <a:chExt cx="720000" cy="720000"/>
          </a:xfrm>
        </p:grpSpPr>
        <p:sp>
          <p:nvSpPr>
            <p:cNvPr id="47" name="Shape 1940"/>
            <p:cNvSpPr/>
            <p:nvPr/>
          </p:nvSpPr>
          <p:spPr>
            <a:xfrm>
              <a:off x="5736000" y="1716877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60000">
                    <a:schemeClr val="bg2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  <a:effectLst>
              <a:outerShdw blurRad="190500"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8" name="Shape 1941"/>
            <p:cNvSpPr/>
            <p:nvPr/>
          </p:nvSpPr>
          <p:spPr>
            <a:xfrm>
              <a:off x="5807997" y="1788874"/>
              <a:ext cx="576000" cy="576000"/>
            </a:xfrm>
            <a:prstGeom prst="ellipse">
              <a:avLst/>
            </a:prstGeom>
            <a:gradFill>
              <a:gsLst>
                <a:gs pos="1000">
                  <a:schemeClr val="bg1">
                    <a:lumMod val="95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2" name="TextBox 38"/>
          <p:cNvSpPr txBox="1"/>
          <p:nvPr/>
        </p:nvSpPr>
        <p:spPr>
          <a:xfrm flipH="1">
            <a:off x="6607438" y="1423940"/>
            <a:ext cx="2153059" cy="3139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FFD20E">
                    <a:lumMod val="75000"/>
                  </a:srgbClr>
                </a:solidFill>
                <a:cs typeface="+mn-ea"/>
                <a:sym typeface="+mn-lt"/>
              </a:rPr>
              <a:t>存储</a:t>
            </a:r>
            <a:endParaRPr lang="en-US" altLang="zh-CN" b="1" dirty="0">
              <a:solidFill>
                <a:srgbClr val="FFD20E">
                  <a:lumMod val="7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27" name="PA_AutoShape 112"/>
          <p:cNvSpPr/>
          <p:nvPr>
            <p:custDataLst>
              <p:tags r:id="rId1"/>
            </p:custDataLst>
          </p:nvPr>
        </p:nvSpPr>
        <p:spPr bwMode="auto">
          <a:xfrm>
            <a:off x="14317057" y="4918142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2" name="PA_任意多边形 61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719029" y="1429239"/>
            <a:ext cx="195347" cy="223200"/>
          </a:xfrm>
          <a:custGeom>
            <a:avLst/>
            <a:gdLst>
              <a:gd name="connsiteX0" fmla="*/ 333771 w 406381"/>
              <a:gd name="connsiteY0" fmla="*/ 362743 h 464323"/>
              <a:gd name="connsiteX1" fmla="*/ 348456 w 406381"/>
              <a:gd name="connsiteY1" fmla="*/ 377031 h 464323"/>
              <a:gd name="connsiteX2" fmla="*/ 333771 w 406381"/>
              <a:gd name="connsiteY2" fmla="*/ 391317 h 464323"/>
              <a:gd name="connsiteX3" fmla="*/ 319087 w 406381"/>
              <a:gd name="connsiteY3" fmla="*/ 377031 h 464323"/>
              <a:gd name="connsiteX4" fmla="*/ 333771 w 406381"/>
              <a:gd name="connsiteY4" fmla="*/ 362743 h 464323"/>
              <a:gd name="connsiteX5" fmla="*/ 29012 w 406381"/>
              <a:gd name="connsiteY5" fmla="*/ 315797 h 464323"/>
              <a:gd name="connsiteX6" fmla="*/ 29012 w 406381"/>
              <a:gd name="connsiteY6" fmla="*/ 370014 h 464323"/>
              <a:gd name="connsiteX7" fmla="*/ 203200 w 406381"/>
              <a:gd name="connsiteY7" fmla="*/ 435301 h 464323"/>
              <a:gd name="connsiteX8" fmla="*/ 377369 w 406381"/>
              <a:gd name="connsiteY8" fmla="*/ 370014 h 464323"/>
              <a:gd name="connsiteX9" fmla="*/ 377369 w 406381"/>
              <a:gd name="connsiteY9" fmla="*/ 315797 h 464323"/>
              <a:gd name="connsiteX10" fmla="*/ 203200 w 406381"/>
              <a:gd name="connsiteY10" fmla="*/ 362769 h 464323"/>
              <a:gd name="connsiteX11" fmla="*/ 29012 w 406381"/>
              <a:gd name="connsiteY11" fmla="*/ 315797 h 464323"/>
              <a:gd name="connsiteX12" fmla="*/ 333771 w 406381"/>
              <a:gd name="connsiteY12" fmla="*/ 275431 h 464323"/>
              <a:gd name="connsiteX13" fmla="*/ 348456 w 406381"/>
              <a:gd name="connsiteY13" fmla="*/ 290116 h 464323"/>
              <a:gd name="connsiteX14" fmla="*/ 333771 w 406381"/>
              <a:gd name="connsiteY14" fmla="*/ 304799 h 464323"/>
              <a:gd name="connsiteX15" fmla="*/ 319087 w 406381"/>
              <a:gd name="connsiteY15" fmla="*/ 290116 h 464323"/>
              <a:gd name="connsiteX16" fmla="*/ 333771 w 406381"/>
              <a:gd name="connsiteY16" fmla="*/ 275431 h 464323"/>
              <a:gd name="connsiteX17" fmla="*/ 29012 w 406381"/>
              <a:gd name="connsiteY17" fmla="*/ 228733 h 464323"/>
              <a:gd name="connsiteX18" fmla="*/ 29012 w 406381"/>
              <a:gd name="connsiteY18" fmla="*/ 282949 h 464323"/>
              <a:gd name="connsiteX19" fmla="*/ 29069 w 406381"/>
              <a:gd name="connsiteY19" fmla="*/ 282949 h 464323"/>
              <a:gd name="connsiteX20" fmla="*/ 29012 w 406381"/>
              <a:gd name="connsiteY20" fmla="*/ 283400 h 464323"/>
              <a:gd name="connsiteX21" fmla="*/ 203200 w 406381"/>
              <a:gd name="connsiteY21" fmla="*/ 348258 h 464323"/>
              <a:gd name="connsiteX22" fmla="*/ 377369 w 406381"/>
              <a:gd name="connsiteY22" fmla="*/ 283400 h 464323"/>
              <a:gd name="connsiteX23" fmla="*/ 377312 w 406381"/>
              <a:gd name="connsiteY23" fmla="*/ 282949 h 464323"/>
              <a:gd name="connsiteX24" fmla="*/ 377369 w 406381"/>
              <a:gd name="connsiteY24" fmla="*/ 282949 h 464323"/>
              <a:gd name="connsiteX25" fmla="*/ 377369 w 406381"/>
              <a:gd name="connsiteY25" fmla="*/ 228733 h 464323"/>
              <a:gd name="connsiteX26" fmla="*/ 203200 w 406381"/>
              <a:gd name="connsiteY26" fmla="*/ 275704 h 464323"/>
              <a:gd name="connsiteX27" fmla="*/ 29012 w 406381"/>
              <a:gd name="connsiteY27" fmla="*/ 228733 h 464323"/>
              <a:gd name="connsiteX28" fmla="*/ 333771 w 406381"/>
              <a:gd name="connsiteY28" fmla="*/ 188118 h 464323"/>
              <a:gd name="connsiteX29" fmla="*/ 348456 w 406381"/>
              <a:gd name="connsiteY29" fmla="*/ 202803 h 464323"/>
              <a:gd name="connsiteX30" fmla="*/ 333771 w 406381"/>
              <a:gd name="connsiteY30" fmla="*/ 217486 h 464323"/>
              <a:gd name="connsiteX31" fmla="*/ 319087 w 406381"/>
              <a:gd name="connsiteY31" fmla="*/ 202803 h 464323"/>
              <a:gd name="connsiteX32" fmla="*/ 333771 w 406381"/>
              <a:gd name="connsiteY32" fmla="*/ 188118 h 464323"/>
              <a:gd name="connsiteX33" fmla="*/ 29012 w 406381"/>
              <a:gd name="connsiteY33" fmla="*/ 146032 h 464323"/>
              <a:gd name="connsiteX34" fmla="*/ 29012 w 406381"/>
              <a:gd name="connsiteY34" fmla="*/ 195885 h 464323"/>
              <a:gd name="connsiteX35" fmla="*/ 29069 w 406381"/>
              <a:gd name="connsiteY35" fmla="*/ 195885 h 464323"/>
              <a:gd name="connsiteX36" fmla="*/ 29012 w 406381"/>
              <a:gd name="connsiteY36" fmla="*/ 196336 h 464323"/>
              <a:gd name="connsiteX37" fmla="*/ 203200 w 406381"/>
              <a:gd name="connsiteY37" fmla="*/ 261194 h 464323"/>
              <a:gd name="connsiteX38" fmla="*/ 377369 w 406381"/>
              <a:gd name="connsiteY38" fmla="*/ 196336 h 464323"/>
              <a:gd name="connsiteX39" fmla="*/ 377312 w 406381"/>
              <a:gd name="connsiteY39" fmla="*/ 195885 h 464323"/>
              <a:gd name="connsiteX40" fmla="*/ 377369 w 406381"/>
              <a:gd name="connsiteY40" fmla="*/ 195885 h 464323"/>
              <a:gd name="connsiteX41" fmla="*/ 377369 w 406381"/>
              <a:gd name="connsiteY41" fmla="*/ 146032 h 464323"/>
              <a:gd name="connsiteX42" fmla="*/ 203200 w 406381"/>
              <a:gd name="connsiteY42" fmla="*/ 188618 h 464323"/>
              <a:gd name="connsiteX43" fmla="*/ 29012 w 406381"/>
              <a:gd name="connsiteY43" fmla="*/ 146032 h 464323"/>
              <a:gd name="connsiteX44" fmla="*/ 203200 w 406381"/>
              <a:gd name="connsiteY44" fmla="*/ 29021 h 464323"/>
              <a:gd name="connsiteX45" fmla="*/ 29012 w 406381"/>
              <a:gd name="connsiteY45" fmla="*/ 94309 h 464323"/>
              <a:gd name="connsiteX46" fmla="*/ 203200 w 406381"/>
              <a:gd name="connsiteY46" fmla="*/ 159618 h 464323"/>
              <a:gd name="connsiteX47" fmla="*/ 377369 w 406381"/>
              <a:gd name="connsiteY47" fmla="*/ 94309 h 464323"/>
              <a:gd name="connsiteX48" fmla="*/ 203200 w 406381"/>
              <a:gd name="connsiteY48" fmla="*/ 29021 h 464323"/>
              <a:gd name="connsiteX49" fmla="*/ 203200 w 406381"/>
              <a:gd name="connsiteY49" fmla="*/ 0 h 464323"/>
              <a:gd name="connsiteX50" fmla="*/ 406381 w 406381"/>
              <a:gd name="connsiteY50" fmla="*/ 94309 h 464323"/>
              <a:gd name="connsiteX51" fmla="*/ 406381 w 406381"/>
              <a:gd name="connsiteY51" fmla="*/ 370014 h 464323"/>
              <a:gd name="connsiteX52" fmla="*/ 203200 w 406381"/>
              <a:gd name="connsiteY52" fmla="*/ 464323 h 464323"/>
              <a:gd name="connsiteX53" fmla="*/ 0 w 406381"/>
              <a:gd name="connsiteY53" fmla="*/ 370014 h 464323"/>
              <a:gd name="connsiteX54" fmla="*/ 0 w 406381"/>
              <a:gd name="connsiteY54" fmla="*/ 94309 h 464323"/>
              <a:gd name="connsiteX55" fmla="*/ 203200 w 406381"/>
              <a:gd name="connsiteY55" fmla="*/ 0 h 46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06381" h="464323">
                <a:moveTo>
                  <a:pt x="333771" y="362743"/>
                </a:moveTo>
                <a:cubicBezTo>
                  <a:pt x="341887" y="362743"/>
                  <a:pt x="348456" y="369133"/>
                  <a:pt x="348456" y="377031"/>
                </a:cubicBezTo>
                <a:cubicBezTo>
                  <a:pt x="348456" y="384927"/>
                  <a:pt x="341887" y="391317"/>
                  <a:pt x="333771" y="391317"/>
                </a:cubicBezTo>
                <a:cubicBezTo>
                  <a:pt x="325654" y="391317"/>
                  <a:pt x="319087" y="384927"/>
                  <a:pt x="319087" y="377031"/>
                </a:cubicBezTo>
                <a:cubicBezTo>
                  <a:pt x="319087" y="369133"/>
                  <a:pt x="325654" y="362743"/>
                  <a:pt x="333771" y="362743"/>
                </a:cubicBezTo>
                <a:close/>
                <a:moveTo>
                  <a:pt x="29012" y="315797"/>
                </a:moveTo>
                <a:lnTo>
                  <a:pt x="29012" y="370014"/>
                </a:lnTo>
                <a:cubicBezTo>
                  <a:pt x="29012" y="406065"/>
                  <a:pt x="107000" y="435301"/>
                  <a:pt x="203200" y="435301"/>
                </a:cubicBezTo>
                <a:cubicBezTo>
                  <a:pt x="299381" y="435301"/>
                  <a:pt x="377369" y="406065"/>
                  <a:pt x="377369" y="370014"/>
                </a:cubicBezTo>
                <a:cubicBezTo>
                  <a:pt x="377369" y="370014"/>
                  <a:pt x="377369" y="315797"/>
                  <a:pt x="377369" y="315797"/>
                </a:cubicBezTo>
                <a:cubicBezTo>
                  <a:pt x="347378" y="346689"/>
                  <a:pt x="275016" y="362769"/>
                  <a:pt x="203200" y="362769"/>
                </a:cubicBezTo>
                <a:cubicBezTo>
                  <a:pt x="131365" y="362769"/>
                  <a:pt x="59003" y="346689"/>
                  <a:pt x="29012" y="315797"/>
                </a:cubicBezTo>
                <a:close/>
                <a:moveTo>
                  <a:pt x="333771" y="275431"/>
                </a:moveTo>
                <a:cubicBezTo>
                  <a:pt x="341887" y="275431"/>
                  <a:pt x="348456" y="281998"/>
                  <a:pt x="348456" y="290116"/>
                </a:cubicBezTo>
                <a:cubicBezTo>
                  <a:pt x="348456" y="298232"/>
                  <a:pt x="341887" y="304799"/>
                  <a:pt x="333771" y="304799"/>
                </a:cubicBezTo>
                <a:cubicBezTo>
                  <a:pt x="325654" y="304799"/>
                  <a:pt x="319087" y="298232"/>
                  <a:pt x="319087" y="290116"/>
                </a:cubicBezTo>
                <a:cubicBezTo>
                  <a:pt x="319087" y="281998"/>
                  <a:pt x="325654" y="275431"/>
                  <a:pt x="333771" y="275431"/>
                </a:cubicBezTo>
                <a:close/>
                <a:moveTo>
                  <a:pt x="29012" y="228733"/>
                </a:moveTo>
                <a:lnTo>
                  <a:pt x="29012" y="282949"/>
                </a:lnTo>
                <a:lnTo>
                  <a:pt x="29069" y="282949"/>
                </a:lnTo>
                <a:cubicBezTo>
                  <a:pt x="29069" y="283099"/>
                  <a:pt x="29012" y="283271"/>
                  <a:pt x="29012" y="283400"/>
                </a:cubicBezTo>
                <a:cubicBezTo>
                  <a:pt x="29012" y="319237"/>
                  <a:pt x="107000" y="348258"/>
                  <a:pt x="203200" y="348258"/>
                </a:cubicBezTo>
                <a:cubicBezTo>
                  <a:pt x="299381" y="348258"/>
                  <a:pt x="377369" y="319237"/>
                  <a:pt x="377369" y="283400"/>
                </a:cubicBezTo>
                <a:cubicBezTo>
                  <a:pt x="377369" y="283271"/>
                  <a:pt x="377312" y="283099"/>
                  <a:pt x="377312" y="282949"/>
                </a:cubicBezTo>
                <a:lnTo>
                  <a:pt x="377369" y="282949"/>
                </a:lnTo>
                <a:cubicBezTo>
                  <a:pt x="377369" y="282949"/>
                  <a:pt x="377369" y="228733"/>
                  <a:pt x="377369" y="228733"/>
                </a:cubicBezTo>
                <a:cubicBezTo>
                  <a:pt x="347378" y="259624"/>
                  <a:pt x="275016" y="275704"/>
                  <a:pt x="203200" y="275704"/>
                </a:cubicBezTo>
                <a:cubicBezTo>
                  <a:pt x="131365" y="275704"/>
                  <a:pt x="59003" y="259624"/>
                  <a:pt x="29012" y="228733"/>
                </a:cubicBezTo>
                <a:close/>
                <a:moveTo>
                  <a:pt x="333771" y="188118"/>
                </a:moveTo>
                <a:cubicBezTo>
                  <a:pt x="341887" y="188118"/>
                  <a:pt x="348456" y="194685"/>
                  <a:pt x="348456" y="202803"/>
                </a:cubicBezTo>
                <a:cubicBezTo>
                  <a:pt x="348456" y="210919"/>
                  <a:pt x="341887" y="217486"/>
                  <a:pt x="333771" y="217486"/>
                </a:cubicBezTo>
                <a:cubicBezTo>
                  <a:pt x="325654" y="217486"/>
                  <a:pt x="319087" y="210919"/>
                  <a:pt x="319087" y="202803"/>
                </a:cubicBezTo>
                <a:cubicBezTo>
                  <a:pt x="319087" y="194685"/>
                  <a:pt x="325654" y="188118"/>
                  <a:pt x="333771" y="188118"/>
                </a:cubicBezTo>
                <a:close/>
                <a:moveTo>
                  <a:pt x="29012" y="146032"/>
                </a:moveTo>
                <a:lnTo>
                  <a:pt x="29012" y="195885"/>
                </a:lnTo>
                <a:lnTo>
                  <a:pt x="29069" y="195885"/>
                </a:lnTo>
                <a:cubicBezTo>
                  <a:pt x="29069" y="196035"/>
                  <a:pt x="29012" y="196207"/>
                  <a:pt x="29012" y="196336"/>
                </a:cubicBezTo>
                <a:cubicBezTo>
                  <a:pt x="29012" y="232172"/>
                  <a:pt x="107000" y="261194"/>
                  <a:pt x="203200" y="261194"/>
                </a:cubicBezTo>
                <a:cubicBezTo>
                  <a:pt x="299381" y="261194"/>
                  <a:pt x="377369" y="232172"/>
                  <a:pt x="377369" y="196336"/>
                </a:cubicBezTo>
                <a:cubicBezTo>
                  <a:pt x="377369" y="196207"/>
                  <a:pt x="377312" y="196035"/>
                  <a:pt x="377312" y="195885"/>
                </a:cubicBezTo>
                <a:lnTo>
                  <a:pt x="377369" y="195885"/>
                </a:lnTo>
                <a:cubicBezTo>
                  <a:pt x="377369" y="195885"/>
                  <a:pt x="377369" y="146032"/>
                  <a:pt x="377369" y="146032"/>
                </a:cubicBezTo>
                <a:cubicBezTo>
                  <a:pt x="339325" y="174989"/>
                  <a:pt x="269579" y="188618"/>
                  <a:pt x="203200" y="188618"/>
                </a:cubicBezTo>
                <a:cubicBezTo>
                  <a:pt x="136803" y="188618"/>
                  <a:pt x="67056" y="174989"/>
                  <a:pt x="29012" y="146032"/>
                </a:cubicBezTo>
                <a:close/>
                <a:moveTo>
                  <a:pt x="203200" y="29021"/>
                </a:moveTo>
                <a:cubicBezTo>
                  <a:pt x="107000" y="29021"/>
                  <a:pt x="29012" y="58236"/>
                  <a:pt x="29012" y="94309"/>
                </a:cubicBezTo>
                <a:cubicBezTo>
                  <a:pt x="29012" y="130360"/>
                  <a:pt x="107000" y="159618"/>
                  <a:pt x="203200" y="159618"/>
                </a:cubicBezTo>
                <a:cubicBezTo>
                  <a:pt x="299381" y="159618"/>
                  <a:pt x="377369" y="130360"/>
                  <a:pt x="377369" y="94309"/>
                </a:cubicBezTo>
                <a:cubicBezTo>
                  <a:pt x="377369" y="58236"/>
                  <a:pt x="299381" y="29021"/>
                  <a:pt x="203200" y="29021"/>
                </a:cubicBezTo>
                <a:close/>
                <a:moveTo>
                  <a:pt x="203200" y="0"/>
                </a:moveTo>
                <a:cubicBezTo>
                  <a:pt x="301056" y="0"/>
                  <a:pt x="406381" y="29494"/>
                  <a:pt x="406381" y="94309"/>
                </a:cubicBezTo>
                <a:lnTo>
                  <a:pt x="406381" y="370014"/>
                </a:lnTo>
                <a:cubicBezTo>
                  <a:pt x="406381" y="434807"/>
                  <a:pt x="301056" y="464323"/>
                  <a:pt x="203200" y="464323"/>
                </a:cubicBezTo>
                <a:cubicBezTo>
                  <a:pt x="105325" y="464323"/>
                  <a:pt x="0" y="434807"/>
                  <a:pt x="0" y="370014"/>
                </a:cubicBezTo>
                <a:lnTo>
                  <a:pt x="0" y="94309"/>
                </a:lnTo>
                <a:cubicBezTo>
                  <a:pt x="0" y="29494"/>
                  <a:pt x="105325" y="0"/>
                  <a:pt x="20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业绩展示</a:t>
            </a:r>
          </a:p>
        </p:txBody>
      </p:sp>
      <p:sp>
        <p:nvSpPr>
          <p:cNvPr id="53" name="PA_TextPlaceholder 6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2" name="Shape 763">
            <a:extLst>
              <a:ext uri="{FF2B5EF4-FFF2-40B4-BE49-F238E27FC236}">
                <a16:creationId xmlns:a16="http://schemas.microsoft.com/office/drawing/2014/main" id="{9C454904-FC2E-AD4F-A23C-E2033EE42000}"/>
              </a:ext>
            </a:extLst>
          </p:cNvPr>
          <p:cNvSpPr/>
          <p:nvPr/>
        </p:nvSpPr>
        <p:spPr>
          <a:xfrm>
            <a:off x="1078497" y="1753025"/>
            <a:ext cx="4558732" cy="75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 panose="020B0606030504020204"/>
              </a:defRPr>
            </a:lvl1pPr>
          </a:lstStyle>
          <a:p>
            <a:pPr marL="171450" indent="-17145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表拆分：解决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服务瘫痪问题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Wingdings" pitchFamily="2" charset="2"/>
              <a:buChar char="Ø"/>
            </a:pPr>
            <a:r>
              <a:rPr lang="en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TTLCache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：大大减少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IO</a:t>
            </a:r>
            <a:r>
              <a:rPr lang="zh-CN" altLang="e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时间、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提高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Kafka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消费速度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历史数据清理、脏数据清理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Shape 766">
            <a:extLst>
              <a:ext uri="{FF2B5EF4-FFF2-40B4-BE49-F238E27FC236}">
                <a16:creationId xmlns:a16="http://schemas.microsoft.com/office/drawing/2014/main" id="{931F8FB0-74EE-2A47-90E7-2EFB294FDC65}"/>
              </a:ext>
            </a:extLst>
          </p:cNvPr>
          <p:cNvSpPr/>
          <p:nvPr/>
        </p:nvSpPr>
        <p:spPr>
          <a:xfrm>
            <a:off x="6415682" y="2714716"/>
            <a:ext cx="4881129" cy="1130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TiDB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集群部署，版本升级、扩缩容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性能压测、青云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TiDB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TiDB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写热点问题、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数据迁移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Grafana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Prometheus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监控系统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Shape 767">
            <a:extLst>
              <a:ext uri="{FF2B5EF4-FFF2-40B4-BE49-F238E27FC236}">
                <a16:creationId xmlns:a16="http://schemas.microsoft.com/office/drawing/2014/main" id="{99948CB9-A367-B64B-B2A4-647490A19E7B}"/>
              </a:ext>
            </a:extLst>
          </p:cNvPr>
          <p:cNvSpPr/>
          <p:nvPr/>
        </p:nvSpPr>
        <p:spPr>
          <a:xfrm>
            <a:off x="1017740" y="2694171"/>
            <a:ext cx="1249189" cy="40208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cs typeface="+mn-ea"/>
                <a:sym typeface="+mn-lt"/>
              </a:rPr>
              <a:t>服务报告</a:t>
            </a:r>
            <a:endParaRPr sz="1400" b="1" dirty="0">
              <a:cs typeface="+mn-ea"/>
              <a:sym typeface="+mn-lt"/>
            </a:endParaRPr>
          </a:p>
        </p:txBody>
      </p:sp>
      <p:sp>
        <p:nvSpPr>
          <p:cNvPr id="35" name="Shape 767">
            <a:extLst>
              <a:ext uri="{FF2B5EF4-FFF2-40B4-BE49-F238E27FC236}">
                <a16:creationId xmlns:a16="http://schemas.microsoft.com/office/drawing/2014/main" id="{D0B04CDD-6DD5-9F42-849E-A5C71C25C008}"/>
              </a:ext>
            </a:extLst>
          </p:cNvPr>
          <p:cNvSpPr/>
          <p:nvPr/>
        </p:nvSpPr>
        <p:spPr>
          <a:xfrm>
            <a:off x="1021935" y="1335592"/>
            <a:ext cx="1380512" cy="379880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400" b="1" dirty="0">
                <a:cs typeface="+mn-ea"/>
                <a:sym typeface="+mn-lt"/>
              </a:rPr>
              <a:t>ES</a:t>
            </a:r>
            <a:r>
              <a:rPr lang="zh-CN" altLang="en-US" sz="1400" b="1" dirty="0">
                <a:cs typeface="+mn-ea"/>
                <a:sym typeface="+mn-lt"/>
              </a:rPr>
              <a:t>维护</a:t>
            </a:r>
            <a:endParaRPr sz="1400" b="1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Shape 766">
            <a:extLst>
              <a:ext uri="{FF2B5EF4-FFF2-40B4-BE49-F238E27FC236}">
                <a16:creationId xmlns:a16="http://schemas.microsoft.com/office/drawing/2014/main" id="{E9D03013-CB48-1D46-B878-E7E241FA7F63}"/>
              </a:ext>
            </a:extLst>
          </p:cNvPr>
          <p:cNvSpPr/>
          <p:nvPr/>
        </p:nvSpPr>
        <p:spPr>
          <a:xfrm>
            <a:off x="1092254" y="4116387"/>
            <a:ext cx="4437220" cy="576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Qingstor</a:t>
            </a:r>
            <a:r>
              <a:rPr lang="zh-CN" altLang="e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缺失统计、国产验收解包失败统计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electric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adio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soe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、电量电费数据下载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Shape 767">
            <a:extLst>
              <a:ext uri="{FF2B5EF4-FFF2-40B4-BE49-F238E27FC236}">
                <a16:creationId xmlns:a16="http://schemas.microsoft.com/office/drawing/2014/main" id="{A427695B-8A82-3348-987E-2D667C754EEB}"/>
              </a:ext>
            </a:extLst>
          </p:cNvPr>
          <p:cNvSpPr/>
          <p:nvPr/>
        </p:nvSpPr>
        <p:spPr>
          <a:xfrm>
            <a:off x="1031497" y="3707625"/>
            <a:ext cx="1956800" cy="40208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cs typeface="+mn-ea"/>
                <a:sym typeface="+mn-lt"/>
              </a:rPr>
              <a:t>数据统计</a:t>
            </a:r>
            <a:r>
              <a:rPr lang="zh-CN" altLang="en-US" sz="1400" b="1" dirty="0">
                <a:cs typeface="+mn-ea"/>
                <a:sym typeface="+mn-lt"/>
              </a:rPr>
              <a:t>、下载脚本</a:t>
            </a:r>
            <a:endParaRPr sz="1400" b="1" dirty="0">
              <a:cs typeface="+mn-ea"/>
              <a:sym typeface="+mn-lt"/>
            </a:endParaRPr>
          </a:p>
        </p:txBody>
      </p:sp>
      <p:sp>
        <p:nvSpPr>
          <p:cNvPr id="38" name="Shape 766">
            <a:extLst>
              <a:ext uri="{FF2B5EF4-FFF2-40B4-BE49-F238E27FC236}">
                <a16:creationId xmlns:a16="http://schemas.microsoft.com/office/drawing/2014/main" id="{E0A27ED0-3A3D-A44B-AA52-CE1B7C68D765}"/>
              </a:ext>
            </a:extLst>
          </p:cNvPr>
          <p:cNvSpPr/>
          <p:nvPr/>
        </p:nvSpPr>
        <p:spPr>
          <a:xfrm>
            <a:off x="1078497" y="5174972"/>
            <a:ext cx="4437220" cy="1407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报文协议兼容梳理，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协议转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2.0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数据库表设计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数据流、进程服务梳理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业务重写，录波规范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pytest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测试用例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Shape 767">
            <a:extLst>
              <a:ext uri="{FF2B5EF4-FFF2-40B4-BE49-F238E27FC236}">
                <a16:creationId xmlns:a16="http://schemas.microsoft.com/office/drawing/2014/main" id="{74E10612-D387-B240-B053-43306F511CD0}"/>
              </a:ext>
            </a:extLst>
          </p:cNvPr>
          <p:cNvSpPr/>
          <p:nvPr/>
        </p:nvSpPr>
        <p:spPr>
          <a:xfrm>
            <a:off x="1017740" y="4794879"/>
            <a:ext cx="1384707" cy="40208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cs typeface="+mn-ea"/>
                <a:sym typeface="+mn-lt"/>
              </a:rPr>
              <a:t>power_iot</a:t>
            </a:r>
            <a:r>
              <a:rPr lang="zh-CN" altLang="en-US" sz="1400" b="1" dirty="0">
                <a:cs typeface="+mn-ea"/>
                <a:sym typeface="+mn-lt"/>
              </a:rPr>
              <a:t> </a:t>
            </a:r>
            <a:r>
              <a:rPr lang="en-US" altLang="zh-CN" sz="1400" b="1" dirty="0">
                <a:cs typeface="+mn-ea"/>
                <a:sym typeface="+mn-lt"/>
              </a:rPr>
              <a:t>1.5</a:t>
            </a:r>
            <a:endParaRPr sz="1400" b="1" dirty="0">
              <a:cs typeface="+mn-ea"/>
              <a:sym typeface="+mn-lt"/>
            </a:endParaRPr>
          </a:p>
        </p:txBody>
      </p:sp>
      <p:sp>
        <p:nvSpPr>
          <p:cNvPr id="40" name="Shape 767">
            <a:extLst>
              <a:ext uri="{FF2B5EF4-FFF2-40B4-BE49-F238E27FC236}">
                <a16:creationId xmlns:a16="http://schemas.microsoft.com/office/drawing/2014/main" id="{2D9AF553-4F28-2B43-99DA-A5E096E6DD52}"/>
              </a:ext>
            </a:extLst>
          </p:cNvPr>
          <p:cNvSpPr/>
          <p:nvPr/>
        </p:nvSpPr>
        <p:spPr>
          <a:xfrm>
            <a:off x="6747371" y="2149766"/>
            <a:ext cx="977279" cy="40208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cs typeface="+mn-ea"/>
                <a:sym typeface="+mn-lt"/>
              </a:rPr>
              <a:t>TiDB</a:t>
            </a:r>
            <a:endParaRPr sz="1400" b="1" dirty="0">
              <a:cs typeface="+mn-ea"/>
              <a:sym typeface="+mn-lt"/>
            </a:endParaRPr>
          </a:p>
        </p:txBody>
      </p:sp>
      <p:sp>
        <p:nvSpPr>
          <p:cNvPr id="43" name="Shape 766">
            <a:extLst>
              <a:ext uri="{FF2B5EF4-FFF2-40B4-BE49-F238E27FC236}">
                <a16:creationId xmlns:a16="http://schemas.microsoft.com/office/drawing/2014/main" id="{DDB6CBBA-A86B-0548-B231-4F3C104CDE3D}"/>
              </a:ext>
            </a:extLst>
          </p:cNvPr>
          <p:cNvSpPr/>
          <p:nvPr/>
        </p:nvSpPr>
        <p:spPr>
          <a:xfrm>
            <a:off x="1052685" y="3179615"/>
            <a:ext cx="4881129" cy="299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版本迭代、报告生成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Shape 767">
            <a:extLst>
              <a:ext uri="{FF2B5EF4-FFF2-40B4-BE49-F238E27FC236}">
                <a16:creationId xmlns:a16="http://schemas.microsoft.com/office/drawing/2014/main" id="{679FE4E6-A7F4-6F43-A4B3-DFE2FDBD375F}"/>
              </a:ext>
            </a:extLst>
          </p:cNvPr>
          <p:cNvSpPr/>
          <p:nvPr/>
        </p:nvSpPr>
        <p:spPr>
          <a:xfrm>
            <a:off x="6747372" y="3983761"/>
            <a:ext cx="1102050" cy="40208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400" b="1" dirty="0" err="1">
                <a:cs typeface="+mn-ea"/>
                <a:sym typeface="+mn-lt"/>
              </a:rPr>
              <a:t>TDengine</a:t>
            </a:r>
            <a:endParaRPr sz="1400" b="1" dirty="0">
              <a:cs typeface="+mn-ea"/>
              <a:sym typeface="+mn-lt"/>
            </a:endParaRPr>
          </a:p>
        </p:txBody>
      </p:sp>
      <p:sp>
        <p:nvSpPr>
          <p:cNvPr id="45" name="Shape 767">
            <a:extLst>
              <a:ext uri="{FF2B5EF4-FFF2-40B4-BE49-F238E27FC236}">
                <a16:creationId xmlns:a16="http://schemas.microsoft.com/office/drawing/2014/main" id="{2DA88AD9-2778-434F-A023-CCB8FD762656}"/>
              </a:ext>
            </a:extLst>
          </p:cNvPr>
          <p:cNvSpPr/>
          <p:nvPr/>
        </p:nvSpPr>
        <p:spPr>
          <a:xfrm>
            <a:off x="6747371" y="4885204"/>
            <a:ext cx="1102050" cy="40208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bg1">
                  <a:lumMod val="95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400" b="1" dirty="0" err="1">
                <a:cs typeface="+mn-ea"/>
                <a:sym typeface="+mn-lt"/>
              </a:rPr>
              <a:t>MiniO</a:t>
            </a:r>
            <a:endParaRPr sz="1400" b="1" dirty="0">
              <a:cs typeface="+mn-ea"/>
              <a:sym typeface="+mn-lt"/>
            </a:endParaRPr>
          </a:p>
        </p:txBody>
      </p:sp>
      <p:sp>
        <p:nvSpPr>
          <p:cNvPr id="46" name="Shape 766">
            <a:extLst>
              <a:ext uri="{FF2B5EF4-FFF2-40B4-BE49-F238E27FC236}">
                <a16:creationId xmlns:a16="http://schemas.microsoft.com/office/drawing/2014/main" id="{AAD8A18B-70EF-7D42-99FF-F4D0CA1E450F}"/>
              </a:ext>
            </a:extLst>
          </p:cNvPr>
          <p:cNvSpPr/>
          <p:nvPr/>
        </p:nvSpPr>
        <p:spPr>
          <a:xfrm>
            <a:off x="6415682" y="4382300"/>
            <a:ext cx="4357406" cy="299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基础库封装、版本升级、数据迁移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Shape 766">
            <a:extLst>
              <a:ext uri="{FF2B5EF4-FFF2-40B4-BE49-F238E27FC236}">
                <a16:creationId xmlns:a16="http://schemas.microsoft.com/office/drawing/2014/main" id="{40893502-4ED9-8A45-9EBC-D48040A44B51}"/>
              </a:ext>
            </a:extLst>
          </p:cNvPr>
          <p:cNvSpPr/>
          <p:nvPr/>
        </p:nvSpPr>
        <p:spPr>
          <a:xfrm>
            <a:off x="6415682" y="5347354"/>
            <a:ext cx="4357406" cy="299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MiniO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集群部署、基础库封装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62" grpId="0" animBg="1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3" grpId="0"/>
      <p:bldP spid="44" grpId="0" animBg="1"/>
      <p:bldP spid="45" grpId="0" animBg="1"/>
      <p:bldP spid="46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A_AutoShape 112"/>
          <p:cNvSpPr/>
          <p:nvPr>
            <p:custDataLst>
              <p:tags r:id="rId1"/>
            </p:custDataLst>
          </p:nvPr>
        </p:nvSpPr>
        <p:spPr bwMode="auto">
          <a:xfrm>
            <a:off x="14317057" y="4918142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业绩展示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zh-CN" altLang="en-US" sz="24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数据流、进程服务梳理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3" name="PA_TextPlaceholder 6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625938-F13B-4B4F-A8DB-B84F37E0A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60" y="996804"/>
            <a:ext cx="8760643" cy="58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A_AutoShape 112"/>
          <p:cNvSpPr/>
          <p:nvPr>
            <p:custDataLst>
              <p:tags r:id="rId1"/>
            </p:custDataLst>
          </p:nvPr>
        </p:nvSpPr>
        <p:spPr bwMode="auto">
          <a:xfrm>
            <a:off x="14317057" y="4918142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业绩展示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</a:t>
            </a:r>
            <a:r>
              <a:rPr lang="en-US" altLang="zh-CN" sz="24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1.0</a:t>
            </a:r>
            <a:r>
              <a:rPr lang="zh-CN" altLang="en-US" sz="24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架构服务升级梳理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3" name="PA_TextPlaceholder 6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278508" y="763667"/>
            <a:ext cx="8383148" cy="3139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solidFill>
                  <a:srgbClr val="5F5F5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RESULTS SHOWCASE</a:t>
            </a:r>
            <a:endParaRPr lang="zh-CN" altLang="en-US" sz="1600" dirty="0">
              <a:solidFill>
                <a:srgbClr val="5F5F5F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A083E8-3DEA-CE46-B4C4-1C61C34FC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20" y="980388"/>
            <a:ext cx="10449088" cy="5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820</Words>
  <Application>Microsoft Macintosh PowerPoint</Application>
  <PresentationFormat>宽屏</PresentationFormat>
  <Paragraphs>193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微软雅黑</vt:lpstr>
      <vt:lpstr>微软雅黑 Light</vt:lpstr>
      <vt:lpstr>Noto Sans S Chinese Medium</vt:lpstr>
      <vt:lpstr>Noto Sans S Chinese Regular</vt:lpstr>
      <vt:lpstr>Arial</vt:lpstr>
      <vt:lpstr>Calibri</vt:lpstr>
      <vt:lpstr>Calibri Light</vt:lpstr>
      <vt:lpstr>Century Gothic</vt:lpstr>
      <vt:lpstr>Helvetica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工作概述</vt:lpstr>
      <vt:lpstr>PowerPoint 演示文稿</vt:lpstr>
      <vt:lpstr>业绩展示</vt:lpstr>
      <vt:lpstr>业绩展示</vt:lpstr>
      <vt:lpstr>业绩展示-数据流、进程服务梳理</vt:lpstr>
      <vt:lpstr>业绩展示-1.0架构服务升级梳理</vt:lpstr>
      <vt:lpstr>PowerPoint 演示文稿</vt:lpstr>
      <vt:lpstr>经验总结</vt:lpstr>
      <vt:lpstr>PowerPoint 演示文稿</vt:lpstr>
      <vt:lpstr>工作规划</vt:lpstr>
      <vt:lpstr>工作规划</vt:lpstr>
      <vt:lpstr>工作规划</vt:lpstr>
      <vt:lpstr>PowerPoint 演示文稿</vt:lpstr>
      <vt:lpstr>成长计划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Microsoft Office User</cp:lastModifiedBy>
  <cp:revision>324</cp:revision>
  <dcterms:created xsi:type="dcterms:W3CDTF">2017-11-09T06:06:00Z</dcterms:created>
  <dcterms:modified xsi:type="dcterms:W3CDTF">2022-01-14T05:48:01Z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