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7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9.xml" ContentType="application/vnd.openxmlformats-officedocument.presentationml.notesSlide+xml"/>
  <Override PartName="/ppt/tags/tag6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72.xml" ContentType="application/vnd.openxmlformats-officedocument.presentationml.tags+xml"/>
  <Override PartName="/ppt/notesSlides/notesSlide1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319" r:id="rId4"/>
    <p:sldId id="306" r:id="rId5"/>
    <p:sldId id="307" r:id="rId6"/>
    <p:sldId id="323" r:id="rId7"/>
    <p:sldId id="330" r:id="rId8"/>
    <p:sldId id="328" r:id="rId9"/>
    <p:sldId id="318" r:id="rId10"/>
    <p:sldId id="325" r:id="rId11"/>
    <p:sldId id="308" r:id="rId12"/>
    <p:sldId id="292" r:id="rId13"/>
    <p:sldId id="300" r:id="rId14"/>
    <p:sldId id="313" r:id="rId15"/>
    <p:sldId id="326" r:id="rId16"/>
    <p:sldId id="327" r:id="rId17"/>
    <p:sldId id="305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orient="horz" pos="3766">
          <p15:clr>
            <a:srgbClr val="A4A3A4"/>
          </p15:clr>
        </p15:guide>
        <p15:guide id="3" orient="horz" pos="779">
          <p15:clr>
            <a:srgbClr val="A4A3A4"/>
          </p15:clr>
        </p15:guide>
        <p15:guide id="4" pos="3840">
          <p15:clr>
            <a:srgbClr val="A4A3A4"/>
          </p15:clr>
        </p15:guide>
        <p15:guide id="5" pos="642">
          <p15:clr>
            <a:srgbClr val="A4A3A4"/>
          </p15:clr>
        </p15:guide>
        <p15:guide id="6" pos="70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7F"/>
    <a:srgbClr val="009999"/>
    <a:srgbClr val="A5A5A5"/>
    <a:srgbClr val="5F5F5F"/>
    <a:srgbClr val="606060"/>
    <a:srgbClr val="FEA205"/>
    <a:srgbClr val="E9EBEC"/>
    <a:srgbClr val="EAECED"/>
    <a:srgbClr val="E8EBEC"/>
    <a:srgbClr val="E3E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6" autoAdjust="0"/>
    <p:restoredTop sz="95042" autoAdjust="0"/>
  </p:normalViewPr>
  <p:slideViewPr>
    <p:cSldViewPr snapToGrid="0" showGuides="1">
      <p:cViewPr varScale="1">
        <p:scale>
          <a:sx n="159" d="100"/>
          <a:sy n="159" d="100"/>
        </p:scale>
        <p:origin x="688" y="184"/>
      </p:cViewPr>
      <p:guideLst>
        <p:guide orient="horz" pos="2136"/>
        <p:guide orient="horz" pos="3766"/>
        <p:guide orient="horz" pos="779"/>
        <p:guide pos="3840"/>
        <p:guide pos="642"/>
        <p:guide pos="70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56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9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17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078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33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21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9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22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5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13FA44-506E-DBB9-1684-A378E05D13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96785" y="0"/>
            <a:ext cx="2616200" cy="1117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8" Type="http://schemas.openxmlformats.org/officeDocument/2006/relationships/tags" Target="../tags/tag9.xml"/><Relationship Id="rId3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26" Type="http://schemas.openxmlformats.org/officeDocument/2006/relationships/tags" Target="../tags/tag98.xml"/><Relationship Id="rId3" Type="http://schemas.openxmlformats.org/officeDocument/2006/relationships/tags" Target="../tags/tag75.xml"/><Relationship Id="rId21" Type="http://schemas.openxmlformats.org/officeDocument/2006/relationships/tags" Target="../tags/tag93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tags" Target="../tags/tag97.xml"/><Relationship Id="rId33" Type="http://schemas.openxmlformats.org/officeDocument/2006/relationships/notesSlide" Target="../notesSlides/notesSlide17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tags" Target="../tags/tag92.xml"/><Relationship Id="rId29" Type="http://schemas.openxmlformats.org/officeDocument/2006/relationships/tags" Target="../tags/tag101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tags" Target="../tags/tag96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tags" Target="../tags/tag95.xml"/><Relationship Id="rId28" Type="http://schemas.openxmlformats.org/officeDocument/2006/relationships/tags" Target="../tags/tag100.xml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31" Type="http://schemas.openxmlformats.org/officeDocument/2006/relationships/tags" Target="../tags/tag103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tags" Target="../tags/tag94.xml"/><Relationship Id="rId27" Type="http://schemas.openxmlformats.org/officeDocument/2006/relationships/tags" Target="../tags/tag99.xml"/><Relationship Id="rId30" Type="http://schemas.openxmlformats.org/officeDocument/2006/relationships/tags" Target="../tags/tag102.xml"/><Relationship Id="rId8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notesSlide" Target="../notesSlides/notesSlide9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tags" Target="../tags/tag68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926833" y="357733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2022 performance summary</a:t>
            </a:r>
            <a:endParaRPr lang="zh-CN" altLang="en-US" sz="20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3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4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5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6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7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8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9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10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1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2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3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4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5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6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7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8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9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20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1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2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3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4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5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6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7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8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9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30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1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2"/>
            </p:custDataLst>
          </p:nvPr>
        </p:nvSpPr>
        <p:spPr>
          <a:xfrm>
            <a:off x="914374" y="2418289"/>
            <a:ext cx="6340197" cy="830997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b="0" dirty="0">
                <a:solidFill>
                  <a:srgbClr val="009999"/>
                </a:solidFill>
                <a:effectLst/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年度绩效总结述职报告</a:t>
            </a:r>
            <a:endParaRPr lang="zh-CN" altLang="en-US" sz="4800" b="0" dirty="0">
              <a:solidFill>
                <a:srgbClr val="009999"/>
              </a:solidFill>
              <a:effectLst/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60" name="PA_圆角矩形 159"/>
          <p:cNvSpPr/>
          <p:nvPr>
            <p:custDataLst>
              <p:tags r:id="rId33"/>
            </p:custDataLst>
          </p:nvPr>
        </p:nvSpPr>
        <p:spPr>
          <a:xfrm>
            <a:off x="986327" y="4452826"/>
            <a:ext cx="1922336" cy="413808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汇报人：胡家义</a:t>
            </a:r>
          </a:p>
        </p:txBody>
      </p:sp>
      <p:sp>
        <p:nvSpPr>
          <p:cNvPr id="141" name="PA_文本框 140"/>
          <p:cNvSpPr txBox="1"/>
          <p:nvPr>
            <p:custDataLst>
              <p:tags r:id="rId34"/>
            </p:custDataLst>
          </p:nvPr>
        </p:nvSpPr>
        <p:spPr>
          <a:xfrm>
            <a:off x="891359" y="1007845"/>
            <a:ext cx="30700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2022</a:t>
            </a:r>
            <a:endParaRPr lang="zh-CN" altLang="en-US" sz="9600" dirty="0">
              <a:solidFill>
                <a:srgbClr val="009999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43" name="PA_Corners 46"/>
          <p:cNvSpPr/>
          <p:nvPr>
            <p:custDataLst>
              <p:tags r:id="rId35"/>
            </p:custDataLst>
          </p:nvPr>
        </p:nvSpPr>
        <p:spPr>
          <a:xfrm>
            <a:off x="1019175" y="3395429"/>
            <a:ext cx="360000" cy="6714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9999"/>
              </a:solidFill>
              <a:cs typeface="+mn-ea"/>
              <a:sym typeface="+mn-lt"/>
            </a:endParaRPr>
          </a:p>
        </p:txBody>
      </p:sp>
      <p:sp>
        <p:nvSpPr>
          <p:cNvPr id="107" name="PA_圆角矩形 159"/>
          <p:cNvSpPr/>
          <p:nvPr>
            <p:custDataLst>
              <p:tags r:id="rId36"/>
            </p:custDataLst>
          </p:nvPr>
        </p:nvSpPr>
        <p:spPr>
          <a:xfrm>
            <a:off x="3355874" y="4444216"/>
            <a:ext cx="2372731" cy="413808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汇报部门：</a:t>
            </a:r>
            <a:r>
              <a:rPr lang="en-US" altLang="zh-CN" dirty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IOT</a:t>
            </a:r>
            <a:endParaRPr lang="zh-CN" altLang="en-US" dirty="0">
              <a:solidFill>
                <a:prstClr val="white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41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750" fill="hold"/>
                                        <p:tgtEl>
                                          <p:spTgt spid="141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34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9" dur="1250" spd="-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44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375E-6 1.11022E-16 L -4.375E-6 0.0713 " pathEditMode="relative" rAng="0" ptsTypes="AA">
                                      <p:cBhvr>
                                        <p:cTn id="149" dur="1250" spd="-100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375E-6 1.11022E-16 L -4.375E-6 0.0713 " pathEditMode="relative" rAng="0" ptsTypes="AA">
                                      <p:cBhvr>
                                        <p:cTn id="160" dur="1250" spd="-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26" grpId="0" animBg="1"/>
      <p:bldP spid="103" grpId="0"/>
      <p:bldP spid="103" grpId="1"/>
      <p:bldP spid="103" grpId="2"/>
      <p:bldP spid="160" grpId="0" animBg="1"/>
      <p:bldP spid="160" grpId="1" animBg="1"/>
      <p:bldP spid="141" grpId="0"/>
      <p:bldP spid="141" grpId="1"/>
      <p:bldP spid="141" grpId="2"/>
      <p:bldP spid="143" grpId="0" animBg="1"/>
      <p:bldP spid="143" grpId="1" animBg="1"/>
      <p:bldP spid="107" grpId="0" animBg="1"/>
      <p:bldP spid="10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4791048" y="3617041"/>
            <a:ext cx="2583746" cy="2404347"/>
            <a:chOff x="4791048" y="3617041"/>
            <a:chExt cx="2583746" cy="2404347"/>
          </a:xfrm>
        </p:grpSpPr>
        <p:sp>
          <p:nvSpPr>
            <p:cNvPr id="63" name="椭圆 62"/>
            <p:cNvSpPr/>
            <p:nvPr/>
          </p:nvSpPr>
          <p:spPr>
            <a:xfrm>
              <a:off x="4791048" y="4652107"/>
              <a:ext cx="2513651" cy="1369281"/>
            </a:xfrm>
            <a:prstGeom prst="ellipse">
              <a:avLst/>
            </a:prstGeom>
            <a:gradFill flip="none" rotWithShape="1">
              <a:gsLst>
                <a:gs pos="1000">
                  <a:schemeClr val="tx1">
                    <a:alpha val="50000"/>
                  </a:schemeClr>
                </a:gs>
                <a:gs pos="60000">
                  <a:schemeClr val="tx1">
                    <a:alpha val="2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Shape 750"/>
            <p:cNvSpPr/>
            <p:nvPr/>
          </p:nvSpPr>
          <p:spPr>
            <a:xfrm>
              <a:off x="5178392" y="3802214"/>
              <a:ext cx="1833382" cy="1099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492"/>
                  </a:moveTo>
                  <a:cubicBezTo>
                    <a:pt x="1575" y="8911"/>
                    <a:pt x="2902" y="6913"/>
                    <a:pt x="4477" y="5332"/>
                  </a:cubicBezTo>
                  <a:lnTo>
                    <a:pt x="10838" y="0"/>
                  </a:lnTo>
                  <a:lnTo>
                    <a:pt x="21600" y="10391"/>
                  </a:lnTo>
                  <a:lnTo>
                    <a:pt x="10791" y="21600"/>
                  </a:lnTo>
                  <a:lnTo>
                    <a:pt x="0" y="10492"/>
                  </a:lnTo>
                  <a:close/>
                </a:path>
              </a:pathLst>
            </a:custGeom>
            <a:solidFill>
              <a:srgbClr val="9F9174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6" name="Shape 751"/>
            <p:cNvSpPr/>
            <p:nvPr/>
          </p:nvSpPr>
          <p:spPr>
            <a:xfrm>
              <a:off x="4817206" y="3617041"/>
              <a:ext cx="1286711" cy="715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22" y="21600"/>
                  </a:moveTo>
                  <a:lnTo>
                    <a:pt x="0" y="15710"/>
                  </a:lnTo>
                  <a:lnTo>
                    <a:pt x="15756" y="0"/>
                  </a:lnTo>
                  <a:lnTo>
                    <a:pt x="21600" y="5628"/>
                  </a:lnTo>
                  <a:lnTo>
                    <a:pt x="6222" y="2160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7" name="Shape 752"/>
            <p:cNvSpPr/>
            <p:nvPr/>
          </p:nvSpPr>
          <p:spPr>
            <a:xfrm>
              <a:off x="6088001" y="3617041"/>
              <a:ext cx="1286793" cy="715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78" y="21600"/>
                  </a:moveTo>
                  <a:lnTo>
                    <a:pt x="21600" y="15710"/>
                  </a:lnTo>
                  <a:lnTo>
                    <a:pt x="5844" y="0"/>
                  </a:lnTo>
                  <a:lnTo>
                    <a:pt x="0" y="5628"/>
                  </a:lnTo>
                  <a:lnTo>
                    <a:pt x="15378" y="2160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8" name="Shape 753"/>
            <p:cNvSpPr/>
            <p:nvPr/>
          </p:nvSpPr>
          <p:spPr>
            <a:xfrm flipV="1">
              <a:off x="6095076" y="3801294"/>
              <a:ext cx="1" cy="2130784"/>
            </a:xfrm>
            <a:prstGeom prst="line">
              <a:avLst/>
            </a:prstGeom>
            <a:noFill/>
            <a:ln w="12700" cap="flat">
              <a:solidFill>
                <a:srgbClr val="8F8268"/>
              </a:solidFill>
              <a:prstDash val="solid"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228600">
                <a:defRPr sz="3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600">
                <a:cs typeface="+mn-ea"/>
                <a:sym typeface="+mn-lt"/>
              </a:endParaRPr>
            </a:p>
          </p:txBody>
        </p:sp>
        <p:sp>
          <p:nvSpPr>
            <p:cNvPr id="9" name="Shape 754"/>
            <p:cNvSpPr/>
            <p:nvPr/>
          </p:nvSpPr>
          <p:spPr>
            <a:xfrm>
              <a:off x="6094423" y="4331066"/>
              <a:ext cx="921862" cy="160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6808"/>
                  </a:lnTo>
                  <a:lnTo>
                    <a:pt x="21600" y="0"/>
                  </a:lnTo>
                  <a:lnTo>
                    <a:pt x="21600" y="143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79879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10" name="Shape 755"/>
            <p:cNvSpPr/>
            <p:nvPr/>
          </p:nvSpPr>
          <p:spPr>
            <a:xfrm>
              <a:off x="5172561" y="4331066"/>
              <a:ext cx="921864" cy="160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6808"/>
                  </a:lnTo>
                  <a:lnTo>
                    <a:pt x="0" y="0"/>
                  </a:lnTo>
                  <a:lnTo>
                    <a:pt x="0" y="143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AAA87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11" name="Shape 756"/>
            <p:cNvSpPr/>
            <p:nvPr/>
          </p:nvSpPr>
          <p:spPr>
            <a:xfrm>
              <a:off x="4825553" y="4325927"/>
              <a:ext cx="1262625" cy="77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69" y="0"/>
                  </a:moveTo>
                  <a:lnTo>
                    <a:pt x="0" y="7587"/>
                  </a:lnTo>
                  <a:lnTo>
                    <a:pt x="15834" y="21600"/>
                  </a:lnTo>
                  <a:lnTo>
                    <a:pt x="21600" y="14259"/>
                  </a:lnTo>
                  <a:lnTo>
                    <a:pt x="5969" y="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12" name="Shape 757"/>
            <p:cNvSpPr/>
            <p:nvPr/>
          </p:nvSpPr>
          <p:spPr>
            <a:xfrm>
              <a:off x="6103357" y="4325927"/>
              <a:ext cx="1262543" cy="77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31" y="0"/>
                  </a:moveTo>
                  <a:lnTo>
                    <a:pt x="21600" y="7587"/>
                  </a:lnTo>
                  <a:lnTo>
                    <a:pt x="5766" y="21600"/>
                  </a:lnTo>
                  <a:lnTo>
                    <a:pt x="0" y="14259"/>
                  </a:lnTo>
                  <a:lnTo>
                    <a:pt x="15631" y="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</p:grpSp>
      <p:sp>
        <p:nvSpPr>
          <p:cNvPr id="14" name="Shape 763"/>
          <p:cNvSpPr/>
          <p:nvPr/>
        </p:nvSpPr>
        <p:spPr>
          <a:xfrm>
            <a:off x="7601407" y="3918207"/>
            <a:ext cx="4043134" cy="28766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171450" lvl="0" indent="-171450">
              <a:buFont typeface="Wingdings" pitchFamily="2" charset="2"/>
              <a:buChar char="Ø"/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ea typeface="微软雅黑 Light"/>
                <a:cs typeface="Times New Roman" panose="02020603050405020304" pitchFamily="18" charset="0"/>
                <a:sym typeface="+mn-lt"/>
              </a:rPr>
              <a:t>ES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高并发服务批量写优化</a:t>
            </a: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Calibri Light"/>
              <a:ea typeface="微软雅黑 Light"/>
              <a:cs typeface="+mn-ea"/>
              <a:sym typeface="+mn-lt"/>
            </a:endParaRPr>
          </a:p>
          <a:p>
            <a:pPr marL="171450" lvl="0" indent="-171450">
              <a:buFont typeface="Wingdings" pitchFamily="2" charset="2"/>
              <a:buChar char="Ø"/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Calibri Light"/>
              <a:ea typeface="微软雅黑 Light"/>
              <a:cs typeface="+mn-ea"/>
              <a:sym typeface="+mn-lt"/>
            </a:endParaRPr>
          </a:p>
          <a:p>
            <a:pPr marL="171450" lvl="0" indent="-171450">
              <a:buFont typeface="Wingdings" pitchFamily="2" charset="2"/>
              <a:buChar char="Ø"/>
            </a:pPr>
            <a:r>
              <a:rPr lang="en-US" altLang="zh-CN" sz="12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ea typeface="微软雅黑 Light"/>
                <a:cs typeface="Times New Roman" panose="02020603050405020304" pitchFamily="18" charset="0"/>
                <a:sym typeface="+mn-lt"/>
              </a:rPr>
              <a:t>TiDB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全表梳理，写热点问题，索引优化</a:t>
            </a: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Calibri Light"/>
              <a:ea typeface="微软雅黑 Light"/>
              <a:cs typeface="+mn-ea"/>
              <a:sym typeface="+mn-lt"/>
            </a:endParaRPr>
          </a:p>
          <a:p>
            <a:pPr marL="171450" lvl="0" indent="-171450">
              <a:buFont typeface="Wingdings" pitchFamily="2" charset="2"/>
              <a:buChar char="Ø"/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Calibri Light"/>
              <a:ea typeface="微软雅黑 Light"/>
              <a:cs typeface="+mn-ea"/>
              <a:sym typeface="+mn-lt"/>
            </a:endParaRPr>
          </a:p>
          <a:p>
            <a:pPr marL="171450" lvl="0" indent="-171450">
              <a:buFont typeface="Wingdings" pitchFamily="2" charset="2"/>
              <a:buChar char="Ø"/>
            </a:pPr>
            <a:r>
              <a:rPr lang="en-US" altLang="zh-CN" sz="12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ea typeface="微软雅黑 Light"/>
                <a:cs typeface="Times New Roman" panose="02020603050405020304" pitchFamily="18" charset="0"/>
                <a:sym typeface="+mn-lt"/>
              </a:rPr>
              <a:t>TiDB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高并发服务改为批量写</a:t>
            </a: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Calibri Light"/>
              <a:ea typeface="微软雅黑 Light"/>
              <a:cs typeface="+mn-ea"/>
              <a:sym typeface="+mn-lt"/>
            </a:endParaRPr>
          </a:p>
          <a:p>
            <a:pPr marL="171450" lvl="0" indent="-171450">
              <a:buFont typeface="Wingdings" pitchFamily="2" charset="2"/>
              <a:buChar char="Ø"/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Calibri Light"/>
              <a:ea typeface="微软雅黑 Light"/>
              <a:cs typeface="+mn-ea"/>
              <a:sym typeface="+mn-lt"/>
            </a:endParaRPr>
          </a:p>
          <a:p>
            <a:pPr marL="171450" lvl="0" indent="-171450">
              <a:buFont typeface="Wingdings" pitchFamily="2" charset="2"/>
              <a:buChar char="Ø"/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ea typeface="微软雅黑 Light"/>
                <a:cs typeface="Times New Roman" panose="02020603050405020304" pitchFamily="18" charset="0"/>
                <a:sym typeface="+mn-lt"/>
              </a:rPr>
              <a:t>TSDB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运维、</a:t>
            </a:r>
            <a:r>
              <a:rPr lang="en-US" altLang="zh-CN" sz="12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ea typeface="微软雅黑 Light"/>
                <a:cs typeface="Times New Roman" panose="02020603050405020304" pitchFamily="18" charset="0"/>
                <a:sym typeface="+mn-lt"/>
              </a:rPr>
              <a:t>last_row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缓存使用研究、索引使用规范化</a:t>
            </a: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Calibri Light"/>
              <a:ea typeface="微软雅黑 Light"/>
              <a:cs typeface="+mn-ea"/>
              <a:sym typeface="+mn-lt"/>
            </a:endParaRPr>
          </a:p>
          <a:p>
            <a:pPr marL="171450" lvl="0" indent="-171450">
              <a:buFont typeface="Wingdings" pitchFamily="2" charset="2"/>
              <a:buChar char="Ø"/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Calibri Light"/>
              <a:ea typeface="微软雅黑 Light"/>
              <a:cs typeface="+mn-ea"/>
              <a:sym typeface="+mn-lt"/>
            </a:endParaRPr>
          </a:p>
          <a:p>
            <a:pPr marL="171450" lvl="0" indent="-171450">
              <a:buFont typeface="Wingdings" pitchFamily="2" charset="2"/>
              <a:buChar char="Ø"/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ea typeface="微软雅黑 Light"/>
                <a:cs typeface="Times New Roman" panose="02020603050405020304" pitchFamily="18" charset="0"/>
                <a:sym typeface="+mn-lt"/>
              </a:rPr>
              <a:t>EMQX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ea typeface="微软雅黑 Light"/>
                <a:cs typeface="Times New Roman" panose="02020603050405020304" pitchFamily="18" charset="0"/>
                <a:sym typeface="+mn-lt"/>
              </a:rPr>
              <a:t>认证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插件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原理、认证流程研究</a:t>
            </a: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Calibri Light"/>
              <a:ea typeface="微软雅黑 Light"/>
              <a:cs typeface="+mn-ea"/>
              <a:sym typeface="+mn-lt"/>
            </a:endParaRPr>
          </a:p>
          <a:p>
            <a:pPr marL="171450" lvl="0" indent="-171450">
              <a:buFont typeface="Wingdings" pitchFamily="2" charset="2"/>
              <a:buChar char="Ø"/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Calibri Light"/>
              <a:ea typeface="微软雅黑 Light"/>
              <a:cs typeface="+mn-ea"/>
              <a:sym typeface="+mn-lt"/>
            </a:endParaRPr>
          </a:p>
          <a:p>
            <a:pPr marL="171450" lvl="0" indent="-171450">
              <a:buFont typeface="Wingdings" pitchFamily="2" charset="2"/>
              <a:buChar char="Ø"/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国产化认证：各个组件编译、安装兼容问题</a:t>
            </a: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Calibri Light"/>
              <a:ea typeface="微软雅黑 Light"/>
              <a:cs typeface="+mn-ea"/>
              <a:sym typeface="+mn-lt"/>
            </a:endParaRPr>
          </a:p>
          <a:p>
            <a:pPr marL="171450" lvl="0" indent="-171450">
              <a:buFont typeface="Wingdings" pitchFamily="2" charset="2"/>
              <a:buChar char="Ø"/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Calibri Light"/>
              <a:ea typeface="微软雅黑 Light"/>
              <a:cs typeface="+mn-ea"/>
              <a:sym typeface="+mn-lt"/>
            </a:endParaRPr>
          </a:p>
          <a:p>
            <a:pPr marL="171450" lvl="0" indent="-171450">
              <a:buFont typeface="Wingdings" pitchFamily="2" charset="2"/>
              <a:buChar char="Ø"/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1.5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架构优化，保留流式消费，相关服务重写</a:t>
            </a: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Calibri Light"/>
              <a:ea typeface="微软雅黑 Light"/>
              <a:cs typeface="+mn-ea"/>
              <a:sym typeface="+mn-lt"/>
            </a:endParaRPr>
          </a:p>
          <a:p>
            <a:pPr marL="171450" lvl="0" indent="-171450">
              <a:buFont typeface="Wingdings" pitchFamily="2" charset="2"/>
              <a:buChar char="Ø"/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Calibri Light"/>
              <a:ea typeface="微软雅黑 Light"/>
              <a:cs typeface="+mn-ea"/>
              <a:sym typeface="+mn-lt"/>
            </a:endParaRPr>
          </a:p>
          <a:p>
            <a:pPr marL="171450" lvl="0" indent="-171450">
              <a:buFont typeface="Wingdings" pitchFamily="2" charset="2"/>
              <a:buChar char="Ø"/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ea typeface="微软雅黑 Light"/>
                <a:cs typeface="Times New Roman" panose="02020603050405020304" pitchFamily="18" charset="0"/>
                <a:sym typeface="+mn-lt"/>
              </a:rPr>
              <a:t>Kafka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集群参数调优、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ea typeface="微软雅黑 Light"/>
                <a:cs typeface="Times New Roman" panose="02020603050405020304" pitchFamily="18" charset="0"/>
                <a:sym typeface="+mn-lt"/>
              </a:rPr>
              <a:t>JVM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调优</a:t>
            </a: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Calibri Light"/>
              <a:ea typeface="微软雅黑 Light"/>
              <a:cs typeface="+mn-ea"/>
              <a:sym typeface="+mn-lt"/>
            </a:endParaRPr>
          </a:p>
          <a:p>
            <a:pPr marL="171450" lvl="0" indent="-171450">
              <a:buFont typeface="Wingdings" pitchFamily="2" charset="2"/>
              <a:buChar char="Ø"/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Calibri Light"/>
              <a:ea typeface="微软雅黑 Light"/>
              <a:cs typeface="+mn-ea"/>
              <a:sym typeface="+mn-lt"/>
            </a:endParaRPr>
          </a:p>
          <a:p>
            <a:pPr marL="171450" lvl="0" indent="-171450">
              <a:buFont typeface="Wingdings" pitchFamily="2" charset="2"/>
              <a:buChar char="Ø"/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容器技术研究，用容器部署</a:t>
            </a:r>
            <a:r>
              <a:rPr lang="en-US" altLang="zh-CN" sz="12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ea typeface="微软雅黑 Light"/>
                <a:cs typeface="Times New Roman" panose="02020603050405020304" pitchFamily="18" charset="0"/>
                <a:sym typeface="+mn-lt"/>
              </a:rPr>
              <a:t>MiniO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集群</a:t>
            </a:r>
          </a:p>
        </p:txBody>
      </p:sp>
      <p:sp>
        <p:nvSpPr>
          <p:cNvPr id="15" name="Shape 764"/>
          <p:cNvSpPr/>
          <p:nvPr/>
        </p:nvSpPr>
        <p:spPr>
          <a:xfrm>
            <a:off x="7602544" y="3469679"/>
            <a:ext cx="2459702" cy="360486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cs typeface="+mn-ea"/>
                <a:sym typeface="+mn-lt"/>
              </a:rPr>
              <a:t>1.0</a:t>
            </a:r>
            <a:r>
              <a:rPr lang="zh-CN" altLang="en-US" sz="1200" b="1" dirty="0">
                <a:cs typeface="+mn-ea"/>
                <a:sym typeface="+mn-lt"/>
              </a:rPr>
              <a:t>升级、维护、技术难点攻关</a:t>
            </a:r>
            <a:endParaRPr lang="en" altLang="zh-CN" sz="1200" b="1" dirty="0">
              <a:cs typeface="+mn-ea"/>
              <a:sym typeface="+mn-lt"/>
            </a:endParaRPr>
          </a:p>
        </p:txBody>
      </p:sp>
      <p:sp>
        <p:nvSpPr>
          <p:cNvPr id="17" name="Shape 766"/>
          <p:cNvSpPr/>
          <p:nvPr/>
        </p:nvSpPr>
        <p:spPr>
          <a:xfrm>
            <a:off x="8204264" y="1915105"/>
            <a:ext cx="3070534" cy="12146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marL="171450" indent="-171450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测试环境混布方案研究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90000"/>
              </a:lnSpc>
              <a:buFont typeface="Wingdings" pitchFamily="2" charset="2"/>
              <a:buChar char="Ø"/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禅道部署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90000"/>
              </a:lnSpc>
              <a:buFont typeface="Wingdings" pitchFamily="2" charset="2"/>
              <a:buChar char="Ø"/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ELK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集群冷热数据分离扩容方案研究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90000"/>
              </a:lnSpc>
              <a:buFont typeface="Wingdings" pitchFamily="2" charset="2"/>
              <a:buChar char="Ø"/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免费证书续期研究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767"/>
          <p:cNvSpPr/>
          <p:nvPr/>
        </p:nvSpPr>
        <p:spPr>
          <a:xfrm>
            <a:off x="8284188" y="1583281"/>
            <a:ext cx="927009" cy="285751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cs typeface="+mn-ea"/>
                <a:sym typeface="+mn-lt"/>
              </a:rPr>
              <a:t>节费研究</a:t>
            </a:r>
            <a:endParaRPr lang="en" altLang="zh-CN" sz="1200" b="1" dirty="0">
              <a:cs typeface="+mn-ea"/>
              <a:sym typeface="+mn-lt"/>
            </a:endParaRPr>
          </a:p>
        </p:txBody>
      </p:sp>
      <p:sp>
        <p:nvSpPr>
          <p:cNvPr id="20" name="Shape 769"/>
          <p:cNvSpPr/>
          <p:nvPr/>
        </p:nvSpPr>
        <p:spPr>
          <a:xfrm>
            <a:off x="1033247" y="2420291"/>
            <a:ext cx="3048850" cy="852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 algn="r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171450" indent="-1714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简历筛选、面试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项目开发进度推进、任务分配、人员协调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Shape 770"/>
          <p:cNvSpPr/>
          <p:nvPr/>
        </p:nvSpPr>
        <p:spPr>
          <a:xfrm>
            <a:off x="2555981" y="2044795"/>
            <a:ext cx="1355785" cy="285751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cs typeface="+mn-ea"/>
                <a:sym typeface="+mn-lt"/>
              </a:rPr>
              <a:t>团队搭建、管理</a:t>
            </a:r>
            <a:endParaRPr lang="en" altLang="zh-CN" sz="1200" b="1" dirty="0">
              <a:cs typeface="+mn-ea"/>
              <a:sym typeface="+mn-lt"/>
            </a:endParaRPr>
          </a:p>
        </p:txBody>
      </p:sp>
      <p:sp>
        <p:nvSpPr>
          <p:cNvPr id="23" name="Shape 772"/>
          <p:cNvSpPr/>
          <p:nvPr/>
        </p:nvSpPr>
        <p:spPr>
          <a:xfrm>
            <a:off x="1541403" y="4037720"/>
            <a:ext cx="3347820" cy="2354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marL="171450" indent="-17145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工控机、串口服务器通信研究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40000"/>
              </a:lnSpc>
              <a:buFont typeface="Wingdings" pitchFamily="2" charset="2"/>
              <a:buChar char="Ø"/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光大基础架构搭建、安识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、光大开发指导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40000"/>
              </a:lnSpc>
              <a:buFont typeface="Wingdings" pitchFamily="2" charset="2"/>
              <a:buChar char="Ø"/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光大：采集逻辑优化、数据对接、功能核验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40000"/>
              </a:lnSpc>
              <a:buFont typeface="Wingdings" pitchFamily="2" charset="2"/>
              <a:buChar char="Ø"/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架构测试环境、华为鲲鹏云、生产环境部署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40000"/>
              </a:lnSpc>
              <a:buFont typeface="Wingdings" pitchFamily="2" charset="2"/>
              <a:buChar char="Ø"/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架构测试环境历史数据同步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Shape 773"/>
          <p:cNvSpPr/>
          <p:nvPr/>
        </p:nvSpPr>
        <p:spPr>
          <a:xfrm>
            <a:off x="3522528" y="3714570"/>
            <a:ext cx="918114" cy="285751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cs typeface="+mn-ea"/>
                <a:sym typeface="+mn-lt"/>
              </a:rPr>
              <a:t>项目开发</a:t>
            </a:r>
            <a:endParaRPr lang="en" altLang="zh-CN" sz="1200" b="1" dirty="0"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65685" y="1695303"/>
            <a:ext cx="3769446" cy="2884136"/>
            <a:chOff x="4165685" y="1774326"/>
            <a:chExt cx="3769446" cy="2884136"/>
          </a:xfrm>
        </p:grpSpPr>
        <p:sp>
          <p:nvSpPr>
            <p:cNvPr id="66" name="Shape 745"/>
            <p:cNvSpPr/>
            <p:nvPr/>
          </p:nvSpPr>
          <p:spPr>
            <a:xfrm rot="19534834">
              <a:off x="6046334" y="2348005"/>
              <a:ext cx="804502" cy="804502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Shape 742"/>
            <p:cNvSpPr/>
            <p:nvPr/>
          </p:nvSpPr>
          <p:spPr>
            <a:xfrm>
              <a:off x="4537116" y="2837610"/>
              <a:ext cx="793979" cy="793979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0" name="Shape 746"/>
            <p:cNvSpPr/>
            <p:nvPr/>
          </p:nvSpPr>
          <p:spPr>
            <a:xfrm rot="1360413">
              <a:off x="6550618" y="2228269"/>
              <a:ext cx="793979" cy="793979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2" name="Shape 743"/>
            <p:cNvSpPr/>
            <p:nvPr/>
          </p:nvSpPr>
          <p:spPr>
            <a:xfrm rot="1836656">
              <a:off x="4985412" y="3570701"/>
              <a:ext cx="263156" cy="263156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3" name="Shape 744"/>
            <p:cNvSpPr/>
            <p:nvPr/>
          </p:nvSpPr>
          <p:spPr>
            <a:xfrm rot="1595951">
              <a:off x="7300130" y="1892283"/>
              <a:ext cx="635001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Shape 747"/>
            <p:cNvSpPr/>
            <p:nvPr/>
          </p:nvSpPr>
          <p:spPr>
            <a:xfrm rot="19131852">
              <a:off x="4291815" y="2377611"/>
              <a:ext cx="745288" cy="7452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5" name="Shape 748"/>
            <p:cNvSpPr/>
            <p:nvPr/>
          </p:nvSpPr>
          <p:spPr>
            <a:xfrm rot="1093116">
              <a:off x="5379646" y="2400792"/>
              <a:ext cx="843317" cy="843317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6" name="Shape 749"/>
            <p:cNvSpPr/>
            <p:nvPr/>
          </p:nvSpPr>
          <p:spPr>
            <a:xfrm rot="1836656">
              <a:off x="6569805" y="2806591"/>
              <a:ext cx="843317" cy="84331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Shape 775"/>
            <p:cNvSpPr/>
            <p:nvPr/>
          </p:nvSpPr>
          <p:spPr>
            <a:xfrm rot="19534834">
              <a:off x="5328975" y="3805186"/>
              <a:ext cx="635001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8" name="Shape 776"/>
            <p:cNvSpPr/>
            <p:nvPr/>
          </p:nvSpPr>
          <p:spPr>
            <a:xfrm>
              <a:off x="5730374" y="3449146"/>
              <a:ext cx="635000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9" name="Shape 777"/>
            <p:cNvSpPr/>
            <p:nvPr/>
          </p:nvSpPr>
          <p:spPr>
            <a:xfrm>
              <a:off x="5822064" y="3919303"/>
              <a:ext cx="739159" cy="73915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Shape 780"/>
            <p:cNvSpPr/>
            <p:nvPr/>
          </p:nvSpPr>
          <p:spPr>
            <a:xfrm rot="1595951">
              <a:off x="5778414" y="2917099"/>
              <a:ext cx="635001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1" name="Shape 783"/>
            <p:cNvSpPr/>
            <p:nvPr/>
          </p:nvSpPr>
          <p:spPr>
            <a:xfrm rot="19950650">
              <a:off x="5812291" y="1774326"/>
              <a:ext cx="517496" cy="517496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2" name="Shape 784"/>
            <p:cNvSpPr/>
            <p:nvPr/>
          </p:nvSpPr>
          <p:spPr>
            <a:xfrm rot="18900000">
              <a:off x="4736028" y="1834997"/>
              <a:ext cx="396154" cy="396154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83" name="Shape 785"/>
            <p:cNvSpPr/>
            <p:nvPr/>
          </p:nvSpPr>
          <p:spPr>
            <a:xfrm rot="1836656">
              <a:off x="4165685" y="1898375"/>
              <a:ext cx="329209" cy="3292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4" name="Shape 786"/>
            <p:cNvSpPr/>
            <p:nvPr/>
          </p:nvSpPr>
          <p:spPr>
            <a:xfrm rot="1836656">
              <a:off x="7474445" y="2645631"/>
              <a:ext cx="263156" cy="263156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85" name="Shape 788"/>
            <p:cNvSpPr/>
            <p:nvPr/>
          </p:nvSpPr>
          <p:spPr>
            <a:xfrm rot="1836656">
              <a:off x="6734989" y="1796828"/>
              <a:ext cx="178625" cy="17862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Shape 789"/>
            <p:cNvSpPr/>
            <p:nvPr/>
          </p:nvSpPr>
          <p:spPr>
            <a:xfrm rot="1836656">
              <a:off x="7189473" y="2312320"/>
              <a:ext cx="329209" cy="3292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3" name="Shape 759"/>
            <p:cNvSpPr/>
            <p:nvPr/>
          </p:nvSpPr>
          <p:spPr>
            <a:xfrm>
              <a:off x="6172715" y="3111477"/>
              <a:ext cx="793979" cy="793979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94" name="Shape 787"/>
            <p:cNvSpPr/>
            <p:nvPr/>
          </p:nvSpPr>
          <p:spPr>
            <a:xfrm rot="1836656">
              <a:off x="6840617" y="3529130"/>
              <a:ext cx="263156" cy="263156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Shape 781"/>
            <p:cNvSpPr/>
            <p:nvPr/>
          </p:nvSpPr>
          <p:spPr>
            <a:xfrm rot="1742089">
              <a:off x="5228528" y="2170029"/>
              <a:ext cx="613791" cy="61379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6" name="Shape 782"/>
            <p:cNvSpPr/>
            <p:nvPr/>
          </p:nvSpPr>
          <p:spPr>
            <a:xfrm>
              <a:off x="4981980" y="2592699"/>
              <a:ext cx="635001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8" name="Shape 778"/>
            <p:cNvSpPr/>
            <p:nvPr/>
          </p:nvSpPr>
          <p:spPr>
            <a:xfrm rot="1643011">
              <a:off x="6289294" y="3604559"/>
              <a:ext cx="560820" cy="56082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9" name="Shape 779"/>
            <p:cNvSpPr/>
            <p:nvPr/>
          </p:nvSpPr>
          <p:spPr>
            <a:xfrm>
              <a:off x="5073934" y="3114452"/>
              <a:ext cx="843317" cy="84331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绩效总结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</a:t>
            </a:r>
            <a:r>
              <a:rPr lang="zh-CN" altLang="en-US" sz="28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个人篇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62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RESULTS SUMMARY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83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95833E-6 2.59259E-6 L -3.95833E-6 0.05185 " pathEditMode="relative" rAng="0" ptsTypes="AA">
                                      <p:cBhvr>
                                        <p:cTn id="13" dur="125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7" grpId="0"/>
      <p:bldP spid="18" grpId="0" animBg="1"/>
      <p:bldP spid="20" grpId="0"/>
      <p:bldP spid="21" grpId="0" animBg="1"/>
      <p:bldP spid="23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rgbClr val="009999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03</a:t>
              </a:r>
              <a:endParaRPr lang="zh-CN" altLang="en-US" sz="4000" kern="0" dirty="0">
                <a:solidFill>
                  <a:srgbClr val="009999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745025" y="2472759"/>
            <a:ext cx="3659976" cy="110799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经验总结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88304" y="3580755"/>
            <a:ext cx="5373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SUMMARY OF EXPERIENCE</a:t>
            </a:r>
            <a:endParaRPr lang="zh-CN" altLang="en-US" sz="32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74766" y="2254265"/>
            <a:ext cx="6084140" cy="2512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800">
                <a:solidFill>
                  <a:schemeClr val="bg2">
                    <a:lumMod val="75000"/>
                  </a:schemeClr>
                </a:solidFill>
                <a:latin typeface="+mn-ea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</a:rPr>
              <a:t>1.   </a:t>
            </a:r>
            <a:r>
              <a:rPr lang="zh-CN" altLang="en-US" sz="1400" b="1" dirty="0">
                <a:solidFill>
                  <a:schemeClr val="tx1"/>
                </a:solidFill>
              </a:rPr>
              <a:t>深入剖析项目业务特点、多分析数据流走向：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结合项目业务特点，做好底层设计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从数据流走向拆分服务、设计数据存储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</a:rPr>
              <a:t>2.   </a:t>
            </a:r>
            <a:r>
              <a:rPr lang="zh-CN" altLang="en-US" sz="1400" b="1" dirty="0">
                <a:solidFill>
                  <a:schemeClr val="tx1"/>
                </a:solidFill>
              </a:rPr>
              <a:t>深挖</a:t>
            </a:r>
            <a:r>
              <a:rPr lang="en-US" altLang="zh-CN" sz="1400" b="1" dirty="0">
                <a:solidFill>
                  <a:schemeClr val="tx1"/>
                </a:solidFill>
              </a:rPr>
              <a:t>1.5</a:t>
            </a:r>
            <a:r>
              <a:rPr lang="zh-CN" altLang="en-US" sz="1400" b="1" dirty="0">
                <a:solidFill>
                  <a:schemeClr val="tx1"/>
                </a:solidFill>
              </a:rPr>
              <a:t>架构技术栈，提高运维效率、快速解决问题能力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6286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 深入理解各类组件原理，服务中断时快速恢复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6286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 各组件版本升级、集群扩缩容、数据备份、迁移方案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endParaRPr lang="en-US" altLang="zh-CN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251451" y="1820111"/>
            <a:ext cx="34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基本盘：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思维能力提升、运维技术栈沉淀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938128" y="2242383"/>
            <a:ext cx="4974709" cy="328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>
                <a:latin typeface="+mn-ea"/>
              </a:rPr>
              <a:t>及时落实预研开发经验文档</a:t>
            </a:r>
            <a:endParaRPr lang="en-US" altLang="zh-CN" sz="14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4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>
                <a:latin typeface="+mn-ea"/>
              </a:rPr>
              <a:t>完善各组件监控、告警系统</a:t>
            </a:r>
            <a:endParaRPr lang="en-US" altLang="zh-CN" sz="1400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E7E6E6">
                    <a:lumMod val="75000"/>
                  </a:srgbClr>
                </a:solidFill>
                <a:latin typeface="微软雅黑 Light"/>
              </a:rPr>
              <a:t>随时了解系统运行状态</a:t>
            </a:r>
            <a:endParaRPr lang="en-US" altLang="zh-CN" sz="1400" dirty="0">
              <a:solidFill>
                <a:srgbClr val="E7E6E6">
                  <a:lumMod val="75000"/>
                </a:srgbClr>
              </a:solidFill>
              <a:latin typeface="微软雅黑 Ligh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E7E6E6">
                    <a:lumMod val="75000"/>
                  </a:srgbClr>
                </a:solidFill>
                <a:latin typeface="微软雅黑 Light"/>
              </a:rPr>
              <a:t>及时推送组件服务异常信息，做到快速发现、解决问题</a:t>
            </a:r>
            <a:endParaRPr lang="en-US" altLang="zh-CN" sz="1400" dirty="0">
              <a:solidFill>
                <a:srgbClr val="E7E6E6">
                  <a:lumMod val="75000"/>
                </a:srgbClr>
              </a:solidFill>
              <a:latin typeface="微软雅黑 Ligh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4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>
                <a:latin typeface="+mn-ea"/>
              </a:rPr>
              <a:t>拒绝态度坚决果断，减少无用沟通、内耗成本</a:t>
            </a:r>
            <a:endParaRPr lang="en-US" altLang="zh-CN" sz="1400" b="1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项目没合同、或者没有立项，拒绝评估、预研工作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需求讨论阶段及时做好各部门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需求文档信息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同步</a:t>
            </a:r>
            <a:endParaRPr lang="en-US" altLang="zh-CN" sz="1400" dirty="0"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38128" y="1820111"/>
            <a:ext cx="421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团队效率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提升、服务高可用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经验总结</a:t>
            </a:r>
          </a:p>
        </p:txBody>
      </p:sp>
      <p:sp>
        <p:nvSpPr>
          <p:cNvPr id="76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SUMMARY OF EXPERIENCE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2.59259E-6 L -0.04557 -2.59259E-6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2.59259E-6 L -0.04557 -2.59259E-6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2.59259E-6 L -0.04557 -2.59259E-6 " pathEditMode="relative" rAng="0" ptsTypes="AA">
                                      <p:cBhvr>
                                        <p:cTn id="19" dur="1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2.59259E-6 L -0.04557 -2.59259E-6 " pathEditMode="relative" rAng="0" ptsTypes="AA">
                                      <p:cBhvr>
                                        <p:cTn id="24" dur="1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rgbClr val="009999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04</a:t>
              </a:r>
              <a:endParaRPr lang="zh-CN" altLang="en-US" sz="4000" kern="0" dirty="0">
                <a:solidFill>
                  <a:srgbClr val="009999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745025" y="2472759"/>
            <a:ext cx="3659976" cy="110799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工作规划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40179" y="3580755"/>
            <a:ext cx="3469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WORK PLANNING</a:t>
            </a:r>
            <a:endParaRPr lang="zh-CN" altLang="en-US" sz="32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工作规划</a:t>
            </a:r>
          </a:p>
        </p:txBody>
      </p:sp>
      <p:sp>
        <p:nvSpPr>
          <p:cNvPr id="76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WORK PLANNING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" y="3815229"/>
            <a:ext cx="12194117" cy="87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124" tIns="61563" rIns="123124" bIns="615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307268" y="3251020"/>
            <a:ext cx="1159947" cy="1159761"/>
            <a:chOff x="1466675" y="3784103"/>
            <a:chExt cx="1301392" cy="1301862"/>
          </a:xfrm>
        </p:grpSpPr>
        <p:grpSp>
          <p:nvGrpSpPr>
            <p:cNvPr id="28" name="组合 27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2" name="同心圆 31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" name="椭圆 30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9" name="TextBox 97"/>
            <p:cNvSpPr txBox="1"/>
            <p:nvPr/>
          </p:nvSpPr>
          <p:spPr>
            <a:xfrm>
              <a:off x="1484261" y="4180596"/>
              <a:ext cx="1266220" cy="517496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1~4</a:t>
              </a: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166794" y="3407001"/>
            <a:ext cx="1125227" cy="877759"/>
            <a:chOff x="3040005" y="3959191"/>
            <a:chExt cx="1262437" cy="985306"/>
          </a:xfrm>
        </p:grpSpPr>
        <p:grpSp>
          <p:nvGrpSpPr>
            <p:cNvPr id="35" name="组合 34"/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9" name="同心圆 38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" name="椭圆 37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36" name="TextBox 104"/>
            <p:cNvSpPr txBox="1"/>
            <p:nvPr/>
          </p:nvSpPr>
          <p:spPr>
            <a:xfrm>
              <a:off x="3040005" y="4196695"/>
              <a:ext cx="1262437" cy="517495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3~6</a:t>
              </a: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899657" y="3392021"/>
            <a:ext cx="1093189" cy="907708"/>
            <a:chOff x="6062813" y="3942381"/>
            <a:chExt cx="1226494" cy="1018926"/>
          </a:xfrm>
        </p:grpSpPr>
        <p:grpSp>
          <p:nvGrpSpPr>
            <p:cNvPr id="71" name="组合 70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77" name="同心圆 7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4" name="椭圆 73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72" name="TextBox 118"/>
            <p:cNvSpPr txBox="1"/>
            <p:nvPr/>
          </p:nvSpPr>
          <p:spPr>
            <a:xfrm>
              <a:off x="6062813" y="4196696"/>
              <a:ext cx="1226494" cy="519790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2~7</a:t>
              </a: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480279" y="3392023"/>
            <a:ext cx="1141755" cy="907708"/>
            <a:chOff x="7404718" y="3942381"/>
            <a:chExt cx="1280980" cy="1018926"/>
          </a:xfrm>
        </p:grpSpPr>
        <p:grpSp>
          <p:nvGrpSpPr>
            <p:cNvPr id="80" name="组合 79"/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84" name="同心圆 8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3" name="椭圆 82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125"/>
            <p:cNvSpPr txBox="1"/>
            <p:nvPr/>
          </p:nvSpPr>
          <p:spPr>
            <a:xfrm>
              <a:off x="7404718" y="4209308"/>
              <a:ext cx="1280980" cy="485242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6~12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977356" y="3241470"/>
            <a:ext cx="1281200" cy="1208814"/>
            <a:chOff x="8854229" y="3773382"/>
            <a:chExt cx="1437429" cy="1356924"/>
          </a:xfrm>
        </p:grpSpPr>
        <p:grpSp>
          <p:nvGrpSpPr>
            <p:cNvPr id="87" name="组合 86"/>
            <p:cNvGrpSpPr/>
            <p:nvPr/>
          </p:nvGrpSpPr>
          <p:grpSpPr>
            <a:xfrm>
              <a:off x="8854229" y="3773382"/>
              <a:ext cx="1356434" cy="1356924"/>
              <a:chOff x="4345444" y="2542859"/>
              <a:chExt cx="1810550" cy="1811205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91" name="同心圆 90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0" name="椭圆 89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88" name="TextBox 132"/>
            <p:cNvSpPr txBox="1"/>
            <p:nvPr/>
          </p:nvSpPr>
          <p:spPr>
            <a:xfrm>
              <a:off x="8953554" y="4180595"/>
              <a:ext cx="1338104" cy="519790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07</a:t>
              </a: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~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830679" y="3023851"/>
            <a:ext cx="1666921" cy="1644047"/>
            <a:chOff x="10559621" y="3529102"/>
            <a:chExt cx="1870187" cy="1845484"/>
          </a:xfrm>
        </p:grpSpPr>
        <p:grpSp>
          <p:nvGrpSpPr>
            <p:cNvPr id="94" name="组合 93"/>
            <p:cNvGrpSpPr/>
            <p:nvPr/>
          </p:nvGrpSpPr>
          <p:grpSpPr>
            <a:xfrm>
              <a:off x="10559621" y="3529102"/>
              <a:ext cx="1844818" cy="1845484"/>
              <a:chOff x="4345444" y="2542859"/>
              <a:chExt cx="1810550" cy="1811205"/>
            </a:xfrm>
          </p:grpSpPr>
          <p:grpSp>
            <p:nvGrpSpPr>
              <p:cNvPr id="96" name="组合 9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98" name="同心圆 97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7" name="椭圆 96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95" name="TextBox 139"/>
            <p:cNvSpPr txBox="1"/>
            <p:nvPr/>
          </p:nvSpPr>
          <p:spPr>
            <a:xfrm>
              <a:off x="10698145" y="4180595"/>
              <a:ext cx="1731663" cy="519790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8</a:t>
              </a: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~12</a:t>
              </a: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72589" y="1873247"/>
            <a:ext cx="2869159" cy="1393446"/>
            <a:chOff x="618212" y="1090032"/>
            <a:chExt cx="1631535" cy="1658198"/>
          </a:xfrm>
        </p:grpSpPr>
        <p:cxnSp>
          <p:nvCxnSpPr>
            <p:cNvPr id="103" name="直接连接符 102"/>
            <p:cNvCxnSpPr>
              <a:cxnSpLocks/>
              <a:stCxn id="33" idx="0"/>
            </p:cNvCxnSpPr>
            <p:nvPr/>
          </p:nvCxnSpPr>
          <p:spPr>
            <a:xfrm flipV="1">
              <a:off x="1365784" y="2262043"/>
              <a:ext cx="1" cy="486187"/>
            </a:xfrm>
            <a:prstGeom prst="line">
              <a:avLst/>
            </a:prstGeom>
            <a:ln>
              <a:solidFill>
                <a:srgbClr val="016B42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48"/>
            <p:cNvSpPr txBox="1"/>
            <p:nvPr/>
          </p:nvSpPr>
          <p:spPr>
            <a:xfrm>
              <a:off x="618212" y="1090032"/>
              <a:ext cx="1631535" cy="1172011"/>
            </a:xfrm>
            <a:prstGeom prst="rect">
              <a:avLst/>
            </a:prstGeom>
            <a:noFill/>
          </p:spPr>
          <p:txBody>
            <a:bodyPr wrap="square" lIns="121908" tIns="0" rIns="121908" bIns="0" rtlCol="0" anchor="t">
              <a:spAutoFit/>
            </a:bodyPr>
            <a:lstStyle>
              <a:defPPr>
                <a:defRPr lang="zh-CN"/>
              </a:defPPr>
              <a:lvl1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b="0" dirty="0"/>
                <a:t>武汉光大收尾、需求迭代</a:t>
              </a:r>
              <a:endParaRPr lang="en-US" altLang="zh-CN" b="0" dirty="0"/>
            </a:p>
            <a:p>
              <a:r>
                <a:rPr lang="zh-CN" altLang="en-US" b="0" dirty="0"/>
                <a:t>配用电安全运维管理系统</a:t>
              </a:r>
              <a:endParaRPr lang="en-US" altLang="zh-CN" b="0" dirty="0"/>
            </a:p>
            <a:p>
              <a:r>
                <a:rPr lang="zh-CN" altLang="en-US" b="0" dirty="0"/>
                <a:t>含源荷的</a:t>
              </a:r>
              <a:r>
                <a:rPr lang="zh-CN" altLang="en-US" dirty="0"/>
                <a:t>负控终端</a:t>
              </a:r>
              <a:r>
                <a:rPr lang="zh-CN" altLang="en-US" b="0" dirty="0"/>
                <a:t>产品预研</a:t>
              </a:r>
              <a:endParaRPr lang="en-US" altLang="zh-CN" b="0" dirty="0"/>
            </a:p>
            <a:p>
              <a:r>
                <a:rPr lang="zh-CN" altLang="en-US" b="0" dirty="0"/>
                <a:t>电力通用型规约网关预研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175709" y="4355407"/>
            <a:ext cx="3797374" cy="1034075"/>
            <a:chOff x="837673" y="1767302"/>
            <a:chExt cx="1202430" cy="600882"/>
          </a:xfrm>
        </p:grpSpPr>
        <p:sp>
          <p:nvSpPr>
            <p:cNvPr id="111" name="TextBox 155"/>
            <p:cNvSpPr txBox="1"/>
            <p:nvPr/>
          </p:nvSpPr>
          <p:spPr>
            <a:xfrm>
              <a:off x="873900" y="1767302"/>
              <a:ext cx="1166203" cy="197986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4" name="TextBox 158"/>
            <p:cNvSpPr txBox="1"/>
            <p:nvPr/>
          </p:nvSpPr>
          <p:spPr>
            <a:xfrm>
              <a:off x="837673" y="1938960"/>
              <a:ext cx="1189387" cy="429224"/>
            </a:xfrm>
            <a:prstGeom prst="rect">
              <a:avLst/>
            </a:prstGeom>
            <a:noFill/>
          </p:spPr>
          <p:txBody>
            <a:bodyPr wrap="square" lIns="121908" tIns="0" rIns="121908" bIns="0" rtlCol="0" anchor="t">
              <a:spAutoFit/>
            </a:bodyPr>
            <a:lstStyle>
              <a:defPPr>
                <a:defRPr lang="zh-CN"/>
              </a:defPPr>
              <a:lvl1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sz="1600" dirty="0"/>
                <a:t>虚拟电厂</a:t>
              </a:r>
              <a:r>
                <a:rPr lang="zh-CN" altLang="en-US" sz="1600" b="0" dirty="0"/>
                <a:t>用户侧平台</a:t>
              </a:r>
              <a:endParaRPr lang="en-US" altLang="zh-CN" sz="1600" b="0" dirty="0"/>
            </a:p>
            <a:p>
              <a:r>
                <a: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rPr>
                <a:t>虚拟电厂</a:t>
              </a:r>
              <a:r>
                <a:rPr lang="zh-CN" altLang="en-US" sz="1600" b="0" dirty="0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rPr>
                <a:t>聚合商运营平台</a:t>
              </a:r>
              <a:endParaRPr lang="en-US" altLang="zh-CN" sz="1600" b="0" dirty="0">
                <a:solidFill>
                  <a:prstClr val="black"/>
                </a:solidFill>
                <a:latin typeface="Times New Roman" panose="02020603050405020304" pitchFamily="18" charset="0"/>
                <a:ea typeface="Noto Sans S Chinese Medium" panose="020B0600000000000000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1600" dirty="0"/>
                <a:t>虚拟电厂</a:t>
              </a:r>
              <a:r>
                <a:rPr lang="zh-CN" altLang="en-US" sz="1600" b="0" dirty="0"/>
                <a:t>聚合商、用户侧数据挖掘平台</a:t>
              </a: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9383283" y="4732324"/>
            <a:ext cx="2632104" cy="1089594"/>
            <a:chOff x="867941" y="1748942"/>
            <a:chExt cx="1081691" cy="450707"/>
          </a:xfrm>
        </p:grpSpPr>
        <p:cxnSp>
          <p:nvCxnSpPr>
            <p:cNvPr id="118" name="直接连接符 117"/>
            <p:cNvCxnSpPr>
              <a:cxnSpLocks/>
            </p:cNvCxnSpPr>
            <p:nvPr/>
          </p:nvCxnSpPr>
          <p:spPr>
            <a:xfrm>
              <a:off x="1384177" y="1748942"/>
              <a:ext cx="0" cy="132325"/>
            </a:xfrm>
            <a:prstGeom prst="line">
              <a:avLst/>
            </a:prstGeom>
            <a:ln>
              <a:solidFill>
                <a:srgbClr val="016B42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63"/>
            <p:cNvSpPr txBox="1"/>
            <p:nvPr/>
          </p:nvSpPr>
          <p:spPr>
            <a:xfrm>
              <a:off x="867941" y="1894103"/>
              <a:ext cx="1081691" cy="305546"/>
            </a:xfrm>
            <a:prstGeom prst="rect">
              <a:avLst/>
            </a:prstGeom>
            <a:noFill/>
          </p:spPr>
          <p:txBody>
            <a:bodyPr wrap="square" lIns="121908" tIns="0" rIns="121908" bIns="0" rtlCol="0" anchor="t">
              <a:spAutoFit/>
            </a:bodyPr>
            <a:lstStyle>
              <a:defPPr>
                <a:defRPr lang="zh-CN"/>
              </a:defPPr>
              <a:lvl1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b="0" dirty="0"/>
                <a:t>基于</a:t>
              </a:r>
              <a:r>
                <a:rPr lang="en-US" altLang="zh-CN" b="0" dirty="0"/>
                <a:t>B/S</a:t>
              </a:r>
              <a:r>
                <a:rPr lang="zh-CN" altLang="en-US" b="0" dirty="0"/>
                <a:t>能源系统组态预研</a:t>
              </a:r>
              <a:endParaRPr lang="en-US" altLang="zh-CN" b="0" dirty="0"/>
            </a:p>
            <a:p>
              <a:r>
                <a:rPr lang="zh-CN" altLang="en-US" b="0" dirty="0"/>
                <a:t>全链路监测研究</a:t>
              </a:r>
              <a:endParaRPr lang="en-US" altLang="zh-CN" b="0" dirty="0"/>
            </a:p>
            <a:p>
              <a:r>
                <a:rPr lang="zh-CN" altLang="en-US" b="0" dirty="0"/>
                <a:t>储能监控系统</a:t>
              </a: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2459141" y="4291330"/>
            <a:ext cx="2436015" cy="1396916"/>
            <a:chOff x="911330" y="1225733"/>
            <a:chExt cx="1166203" cy="965875"/>
          </a:xfrm>
        </p:grpSpPr>
        <p:sp>
          <p:nvSpPr>
            <p:cNvPr id="121" name="TextBox 165"/>
            <p:cNvSpPr txBox="1"/>
            <p:nvPr/>
          </p:nvSpPr>
          <p:spPr>
            <a:xfrm>
              <a:off x="911330" y="1544684"/>
              <a:ext cx="1166203" cy="646924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rPr>
                <a:t>碳排双控管理系统</a:t>
              </a:r>
              <a:endPara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Noto Sans S Chinese Medium" panose="020B0600000000000000" pitchFamily="34" charset="-122"/>
                <a:cs typeface="Times New Roman" panose="02020603050405020304" pitchFamily="18" charset="0"/>
              </a:endParaRP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rPr>
                <a:t>合肥光大接入</a:t>
              </a:r>
              <a:endPara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Noto Sans S Chinese Medium" panose="020B0600000000000000" pitchFamily="34" charset="-122"/>
                <a:cs typeface="Times New Roman" panose="02020603050405020304" pitchFamily="18" charset="0"/>
              </a:endParaRPr>
            </a:p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rPr>
                <a:t>光伏监控系统</a:t>
              </a:r>
            </a:p>
          </p:txBody>
        </p:sp>
        <p:cxnSp>
          <p:nvCxnSpPr>
            <p:cNvPr id="123" name="直接连接符 122"/>
            <p:cNvCxnSpPr>
              <a:cxnSpLocks/>
            </p:cNvCxnSpPr>
            <p:nvPr/>
          </p:nvCxnSpPr>
          <p:spPr>
            <a:xfrm>
              <a:off x="1481601" y="1225733"/>
              <a:ext cx="0" cy="315591"/>
            </a:xfrm>
            <a:prstGeom prst="line">
              <a:avLst/>
            </a:prstGeom>
            <a:ln>
              <a:solidFill>
                <a:srgbClr val="016B42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3944160" y="2229954"/>
            <a:ext cx="2912971" cy="1174333"/>
            <a:chOff x="673943" y="1582688"/>
            <a:chExt cx="1386758" cy="811974"/>
          </a:xfrm>
        </p:grpSpPr>
        <p:cxnSp>
          <p:nvCxnSpPr>
            <p:cNvPr id="128" name="直接连接符 127"/>
            <p:cNvCxnSpPr>
              <a:cxnSpLocks/>
              <a:stCxn id="78" idx="0"/>
              <a:endCxn id="129" idx="2"/>
            </p:cNvCxnSpPr>
            <p:nvPr/>
          </p:nvCxnSpPr>
          <p:spPr>
            <a:xfrm flipH="1" flipV="1">
              <a:off x="1367322" y="2093425"/>
              <a:ext cx="1521" cy="301237"/>
            </a:xfrm>
            <a:prstGeom prst="line">
              <a:avLst/>
            </a:prstGeom>
            <a:ln>
              <a:solidFill>
                <a:srgbClr val="016B42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73"/>
            <p:cNvSpPr txBox="1"/>
            <p:nvPr/>
          </p:nvSpPr>
          <p:spPr>
            <a:xfrm>
              <a:off x="673943" y="1582688"/>
              <a:ext cx="1386758" cy="510737"/>
            </a:xfrm>
            <a:prstGeom prst="rect">
              <a:avLst/>
            </a:prstGeom>
            <a:noFill/>
          </p:spPr>
          <p:txBody>
            <a:bodyPr wrap="square" lIns="121908" tIns="0" rIns="121908" bIns="0" rtlCol="0" anchor="t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rPr>
                <a:t>1.5</a:t>
              </a:r>
              <a:r>
                <a:rPr lang="zh-CN" altLang="en-US" sz="16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rPr>
                <a:t>架构</a:t>
              </a:r>
              <a:r>
                <a: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rPr>
                <a:t>上生产环境</a:t>
              </a:r>
              <a:endPara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Noto Sans S Chinese Medium" panose="020B0600000000000000" pitchFamily="34" charset="-122"/>
                <a:cs typeface="Times New Roman" panose="02020603050405020304" pitchFamily="18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rPr>
                <a:t>历史数据迁移</a:t>
              </a:r>
              <a:endPara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Noto Sans S Chinese Medium" panose="020B0600000000000000" pitchFamily="34" charset="-122"/>
                <a:cs typeface="Times New Roman" panose="02020603050405020304" pitchFamily="18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rPr>
                <a:t>容器编排技术研究</a:t>
              </a:r>
              <a:endPara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Noto Sans S Chinese Medium" panose="020B06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7639762" y="2044288"/>
            <a:ext cx="1872429" cy="1213519"/>
            <a:chOff x="991392" y="1585601"/>
            <a:chExt cx="1008112" cy="839070"/>
          </a:xfrm>
        </p:grpSpPr>
        <p:cxnSp>
          <p:nvCxnSpPr>
            <p:cNvPr id="133" name="直接连接符 132"/>
            <p:cNvCxnSpPr>
              <a:cxnSpLocks/>
              <a:stCxn id="92" idx="0"/>
              <a:endCxn id="134" idx="2"/>
            </p:cNvCxnSpPr>
            <p:nvPr/>
          </p:nvCxnSpPr>
          <p:spPr>
            <a:xfrm flipH="1" flipV="1">
              <a:off x="1495448" y="2096339"/>
              <a:ext cx="3168" cy="328332"/>
            </a:xfrm>
            <a:prstGeom prst="line">
              <a:avLst/>
            </a:prstGeom>
            <a:ln>
              <a:solidFill>
                <a:srgbClr val="016B42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78"/>
            <p:cNvSpPr txBox="1"/>
            <p:nvPr/>
          </p:nvSpPr>
          <p:spPr>
            <a:xfrm>
              <a:off x="991392" y="1585601"/>
              <a:ext cx="1008112" cy="510738"/>
            </a:xfrm>
            <a:prstGeom prst="rect">
              <a:avLst/>
            </a:prstGeom>
            <a:noFill/>
          </p:spPr>
          <p:txBody>
            <a:bodyPr wrap="square" lIns="121908" tIns="0" rIns="121908" bIns="0" rtlCol="0" anchor="t">
              <a:spAutoFit/>
            </a:bodyPr>
            <a:lstStyle>
              <a:defPPr>
                <a:defRPr lang="zh-CN"/>
              </a:defPPr>
              <a:lvl1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sz="1600" b="0" dirty="0"/>
                <a:t>充电桩监控系统</a:t>
              </a:r>
              <a:endParaRPr lang="en-US" altLang="zh-CN" sz="1600" b="0" dirty="0"/>
            </a:p>
            <a:p>
              <a:r>
                <a:rPr lang="zh-CN" altLang="en-US" sz="1600" b="0" dirty="0"/>
                <a:t>前端基础建设完善</a:t>
              </a:r>
              <a:endParaRPr lang="en-US" altLang="zh-CN" sz="1600" b="0" dirty="0"/>
            </a:p>
            <a:p>
              <a:r>
                <a:rPr lang="zh-CN" altLang="en-US" sz="1600" b="0" dirty="0"/>
                <a:t>国产化</a:t>
              </a:r>
              <a:r>
                <a:rPr lang="en-US" altLang="zh-CN" sz="1600" b="0" dirty="0"/>
                <a:t>MGCC</a:t>
              </a:r>
              <a:endParaRPr lang="zh-CN" altLang="en-US" sz="1600" b="0" dirty="0"/>
            </a:p>
          </p:txBody>
        </p:sp>
      </p:grpSp>
      <p:cxnSp>
        <p:nvCxnSpPr>
          <p:cNvPr id="4" name="直接连接符 132">
            <a:extLst>
              <a:ext uri="{FF2B5EF4-FFF2-40B4-BE49-F238E27FC236}">
                <a16:creationId xmlns:a16="http://schemas.microsoft.com/office/drawing/2014/main" id="{C03AF751-1CF7-8C31-FAEB-5D312AE960F8}"/>
              </a:ext>
            </a:extLst>
          </p:cNvPr>
          <p:cNvCxnSpPr>
            <a:cxnSpLocks/>
          </p:cNvCxnSpPr>
          <p:nvPr/>
        </p:nvCxnSpPr>
        <p:spPr>
          <a:xfrm>
            <a:off x="7016292" y="4291329"/>
            <a:ext cx="0" cy="354353"/>
          </a:xfrm>
          <a:prstGeom prst="line">
            <a:avLst/>
          </a:prstGeom>
          <a:ln>
            <a:solidFill>
              <a:srgbClr val="016B42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58000" fill="hold" nodeType="withEffect" p14:presetBounceEnd="5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58000" fill="hold" nodeType="withEffect" p14:presetBounceEnd="5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7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8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accel="58000" fill="hold" nodeType="withEffect" p14:presetBounceEnd="55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58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accel="58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7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rgbClr val="009999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05</a:t>
              </a:r>
              <a:endParaRPr lang="zh-CN" altLang="en-US" sz="4000" kern="0" dirty="0">
                <a:solidFill>
                  <a:srgbClr val="009999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745025" y="2472759"/>
            <a:ext cx="3570208" cy="110799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成长计划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40179" y="3580755"/>
            <a:ext cx="3469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GROWTH</a:t>
            </a:r>
            <a:r>
              <a:rPr lang="zh-CN" altLang="en-US" sz="32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　</a:t>
            </a:r>
            <a:r>
              <a:rPr lang="en-US" altLang="zh-CN" sz="32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PLANNING</a:t>
            </a:r>
            <a:endParaRPr lang="zh-CN" altLang="en-US" sz="32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02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成长计划</a:t>
            </a:r>
          </a:p>
        </p:txBody>
      </p:sp>
      <p:sp>
        <p:nvSpPr>
          <p:cNvPr id="76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GROWTH PLANNING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5E3CF-06A0-DE4E-9593-76E5B605177C}"/>
              </a:ext>
            </a:extLst>
          </p:cNvPr>
          <p:cNvSpPr txBox="1"/>
          <p:nvPr/>
        </p:nvSpPr>
        <p:spPr>
          <a:xfrm>
            <a:off x="1545726" y="1541470"/>
            <a:ext cx="6499235" cy="485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800">
                <a:solidFill>
                  <a:schemeClr val="bg2">
                    <a:lumMod val="75000"/>
                  </a:schemeClr>
                </a:solidFill>
                <a:latin typeface="+mn-ea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</a:rPr>
              <a:t>1.   </a:t>
            </a:r>
            <a:r>
              <a:rPr lang="zh-CN" altLang="en-US" sz="1400" b="1" dirty="0">
                <a:solidFill>
                  <a:schemeClr val="tx1"/>
                </a:solidFill>
              </a:rPr>
              <a:t>逻辑思维成长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多从宏观方面思考、优化项目架构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多画数据流走向图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学习逻辑思维相关、管理方面书籍、课程，提高表达、管理方面能力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</a:rPr>
              <a:t>2.  </a:t>
            </a:r>
            <a:r>
              <a:rPr lang="zh-CN" altLang="en-US" sz="1400" b="1" dirty="0">
                <a:solidFill>
                  <a:schemeClr val="tx1"/>
                </a:solidFill>
              </a:rPr>
              <a:t>深入学习项目架构各组件，积攒运维经验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6286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 官网技术文档、源码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6286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 公开课、线上视频分享课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6286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342900" lvl="0" indent="-342900" algn="l">
              <a:lnSpc>
                <a:spcPct val="150000"/>
              </a:lnSpc>
              <a:buAutoNum type="arabicPeriod" startAt="3"/>
            </a:pPr>
            <a:r>
              <a:rPr lang="zh-CN" altLang="en-US" sz="1400" b="1" dirty="0">
                <a:solidFill>
                  <a:srgbClr val="000000"/>
                </a:solidFill>
                <a:latin typeface="Calibri Light"/>
              </a:rPr>
              <a:t>分布式计算框架研究</a:t>
            </a:r>
            <a:endParaRPr lang="en-US" altLang="zh-CN" sz="1400" b="1" dirty="0">
              <a:solidFill>
                <a:srgbClr val="000000"/>
              </a:solidFill>
              <a:latin typeface="Calibri Light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>
                <a:solidFill>
                  <a:srgbClr val="E7E6E6">
                    <a:lumMod val="75000"/>
                  </a:srgbClr>
                </a:solidFill>
              </a:rPr>
              <a:t>相关库源码阅读</a:t>
            </a:r>
            <a:endParaRPr lang="en-US" altLang="zh-CN" sz="1400" dirty="0">
              <a:solidFill>
                <a:srgbClr val="E7E6E6">
                  <a:lumMod val="75000"/>
                </a:srgb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400" b="1" dirty="0">
              <a:solidFill>
                <a:srgbClr val="000000"/>
              </a:solidFill>
              <a:latin typeface="Calibri Light"/>
            </a:endParaRPr>
          </a:p>
          <a:p>
            <a:pPr marL="228600" lvl="0" indent="-228600" algn="l">
              <a:lnSpc>
                <a:spcPct val="150000"/>
              </a:lnSpc>
              <a:buAutoNum type="arabicPeriod" startAt="3"/>
            </a:pPr>
            <a:r>
              <a:rPr lang="zh-CN" altLang="en-US" sz="1400" b="1" dirty="0">
                <a:solidFill>
                  <a:srgbClr val="000000"/>
                </a:solidFill>
                <a:latin typeface="Calibri Light"/>
              </a:rPr>
              <a:t>  容器部署，管理、编排技术</a:t>
            </a:r>
            <a:endParaRPr lang="en-US" altLang="zh-CN" sz="1400" b="1" dirty="0">
              <a:solidFill>
                <a:srgbClr val="000000"/>
              </a:solidFill>
              <a:latin typeface="Calibri Light"/>
            </a:endParaRPr>
          </a:p>
          <a:p>
            <a:pPr marL="228600" lvl="0" indent="-228600" algn="l">
              <a:lnSpc>
                <a:spcPct val="150000"/>
              </a:lnSpc>
              <a:buAutoNum type="arabicPeriod" startAt="3"/>
            </a:pPr>
            <a:endParaRPr lang="en-US" altLang="zh-CN" sz="1400" b="1" dirty="0">
              <a:solidFill>
                <a:srgbClr val="000000"/>
              </a:solidFill>
              <a:latin typeface="Calibri Light"/>
            </a:endParaRPr>
          </a:p>
          <a:p>
            <a:pPr marL="228600" lvl="0" indent="-228600" algn="l">
              <a:lnSpc>
                <a:spcPct val="150000"/>
              </a:lnSpc>
              <a:buAutoNum type="arabicPeriod" startAt="3"/>
            </a:pPr>
            <a:r>
              <a:rPr lang="zh-CN" altLang="en-US" sz="1400" b="1" dirty="0">
                <a:solidFill>
                  <a:srgbClr val="000000"/>
                </a:solidFill>
                <a:latin typeface="Calibri Light"/>
              </a:rPr>
              <a:t> 全链监控技术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6603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2.59259E-6 L -0.04557 -2.59259E-6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1675468" y="41983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THANK YOU</a:t>
            </a:r>
            <a:endParaRPr lang="zh-CN" altLang="en-US" sz="36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974755" y="2496261"/>
            <a:ext cx="9557425" cy="144655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8800" b="0" dirty="0">
                <a:solidFill>
                  <a:srgbClr val="009999"/>
                </a:solidFill>
                <a:effectLst/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感谢聆听批评指导</a:t>
            </a:r>
            <a:endParaRPr lang="zh-CN" altLang="en-US" sz="9600" dirty="0">
              <a:solidFill>
                <a:srgbClr val="009999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3" grpId="0"/>
      <p:bldP spid="103" grpId="1"/>
      <p:bldP spid="10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713365" y="-3153028"/>
            <a:ext cx="6311948" cy="6008653"/>
            <a:chOff x="5713365" y="-3153028"/>
            <a:chExt cx="6311948" cy="6008653"/>
          </a:xfrm>
        </p:grpSpPr>
        <p:grpSp>
          <p:nvGrpSpPr>
            <p:cNvPr id="402" name="组合 401"/>
            <p:cNvGrpSpPr/>
            <p:nvPr/>
          </p:nvGrpSpPr>
          <p:grpSpPr>
            <a:xfrm>
              <a:off x="8085157" y="-1579282"/>
              <a:ext cx="587486" cy="1728000"/>
              <a:chOff x="8085157" y="5279067"/>
              <a:chExt cx="587486" cy="1728000"/>
            </a:xfrm>
          </p:grpSpPr>
          <p:sp>
            <p:nvSpPr>
              <p:cNvPr id="403" name="等腰三角形 9_4"/>
              <p:cNvSpPr/>
              <p:nvPr/>
            </p:nvSpPr>
            <p:spPr>
              <a:xfrm rot="10800000">
                <a:off x="8085157" y="5546117"/>
                <a:ext cx="587486" cy="1460950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4" name="椭圆 403"/>
              <p:cNvSpPr>
                <a:spLocks noChangeAspect="1"/>
              </p:cNvSpPr>
              <p:nvPr/>
            </p:nvSpPr>
            <p:spPr>
              <a:xfrm>
                <a:off x="8111847" y="5279067"/>
                <a:ext cx="534106" cy="5340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08" name="组合 407"/>
            <p:cNvGrpSpPr/>
            <p:nvPr/>
          </p:nvGrpSpPr>
          <p:grpSpPr>
            <a:xfrm>
              <a:off x="8930899" y="-1838751"/>
              <a:ext cx="771066" cy="2268000"/>
              <a:chOff x="8930899" y="5019598"/>
              <a:chExt cx="771066" cy="2268000"/>
            </a:xfrm>
          </p:grpSpPr>
          <p:sp>
            <p:nvSpPr>
              <p:cNvPr id="409" name="等腰三角形 9_8"/>
              <p:cNvSpPr/>
              <p:nvPr/>
            </p:nvSpPr>
            <p:spPr>
              <a:xfrm rot="10800000">
                <a:off x="8930899" y="5370100"/>
                <a:ext cx="771066" cy="191749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0" name="椭圆 409"/>
              <p:cNvSpPr>
                <a:spLocks noChangeAspect="1"/>
              </p:cNvSpPr>
              <p:nvPr/>
            </p:nvSpPr>
            <p:spPr>
              <a:xfrm>
                <a:off x="8965930" y="5019598"/>
                <a:ext cx="701006" cy="70100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14" name="组合 413"/>
            <p:cNvGrpSpPr/>
            <p:nvPr/>
          </p:nvGrpSpPr>
          <p:grpSpPr>
            <a:xfrm>
              <a:off x="8491539" y="-3153028"/>
              <a:ext cx="1248391" cy="3672000"/>
              <a:chOff x="8491539" y="3705321"/>
              <a:chExt cx="1248391" cy="3672000"/>
            </a:xfrm>
          </p:grpSpPr>
          <p:sp>
            <p:nvSpPr>
              <p:cNvPr id="415" name="等腰三角形 9_12"/>
              <p:cNvSpPr/>
              <p:nvPr/>
            </p:nvSpPr>
            <p:spPr>
              <a:xfrm rot="10800000">
                <a:off x="8491539" y="4272801"/>
                <a:ext cx="1248391" cy="3104520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6" name="椭圆 415"/>
              <p:cNvSpPr>
                <a:spLocks noChangeAspect="1"/>
              </p:cNvSpPr>
              <p:nvPr/>
            </p:nvSpPr>
            <p:spPr>
              <a:xfrm>
                <a:off x="8548254" y="3705321"/>
                <a:ext cx="1134960" cy="113496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0000">
                    <a:srgbClr val="009999"/>
                  </a:gs>
                  <a:gs pos="100000">
                    <a:srgbClr val="009999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17" name="组合 416"/>
            <p:cNvGrpSpPr/>
            <p:nvPr/>
          </p:nvGrpSpPr>
          <p:grpSpPr>
            <a:xfrm>
              <a:off x="7678206" y="-2685027"/>
              <a:ext cx="905695" cy="2664001"/>
              <a:chOff x="7678206" y="4173322"/>
              <a:chExt cx="905695" cy="2664001"/>
            </a:xfrm>
          </p:grpSpPr>
          <p:sp>
            <p:nvSpPr>
              <p:cNvPr id="418" name="等腰三角形 9_14"/>
              <p:cNvSpPr/>
              <p:nvPr/>
            </p:nvSpPr>
            <p:spPr>
              <a:xfrm rot="10800000">
                <a:off x="7678206" y="4585024"/>
                <a:ext cx="905695" cy="225229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9" name="椭圆 418"/>
              <p:cNvSpPr>
                <a:spLocks noChangeAspect="1"/>
              </p:cNvSpPr>
              <p:nvPr/>
            </p:nvSpPr>
            <p:spPr>
              <a:xfrm>
                <a:off x="7719353" y="4173322"/>
                <a:ext cx="823402" cy="8234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0" name="组合 419"/>
            <p:cNvGrpSpPr/>
            <p:nvPr/>
          </p:nvGrpSpPr>
          <p:grpSpPr>
            <a:xfrm>
              <a:off x="8158768" y="-2346784"/>
              <a:ext cx="942412" cy="2772000"/>
              <a:chOff x="8158768" y="4511565"/>
              <a:chExt cx="942412" cy="2772000"/>
            </a:xfrm>
          </p:grpSpPr>
          <p:sp>
            <p:nvSpPr>
              <p:cNvPr id="421" name="等腰三角形 9_16"/>
              <p:cNvSpPr/>
              <p:nvPr/>
            </p:nvSpPr>
            <p:spPr>
              <a:xfrm rot="10800000">
                <a:off x="8158768" y="4939957"/>
                <a:ext cx="942412" cy="234360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2" name="椭圆 421"/>
              <p:cNvSpPr>
                <a:spLocks noChangeAspect="1"/>
              </p:cNvSpPr>
              <p:nvPr/>
            </p:nvSpPr>
            <p:spPr>
              <a:xfrm>
                <a:off x="8201583" y="4511565"/>
                <a:ext cx="856783" cy="8567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3" name="组合 422"/>
            <p:cNvGrpSpPr/>
            <p:nvPr/>
          </p:nvGrpSpPr>
          <p:grpSpPr>
            <a:xfrm>
              <a:off x="11309411" y="-847185"/>
              <a:ext cx="715902" cy="1980000"/>
              <a:chOff x="11309411" y="6011164"/>
              <a:chExt cx="715902" cy="1980000"/>
            </a:xfrm>
          </p:grpSpPr>
          <p:sp>
            <p:nvSpPr>
              <p:cNvPr id="424" name="等腰三角形 9_18"/>
              <p:cNvSpPr/>
              <p:nvPr/>
            </p:nvSpPr>
            <p:spPr>
              <a:xfrm rot="10800000">
                <a:off x="11309411" y="6317158"/>
                <a:ext cx="715902" cy="1674006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5" name="椭圆 424"/>
              <p:cNvSpPr>
                <a:spLocks noChangeAspect="1"/>
              </p:cNvSpPr>
              <p:nvPr/>
            </p:nvSpPr>
            <p:spPr>
              <a:xfrm>
                <a:off x="11361368" y="6011164"/>
                <a:ext cx="611990" cy="61198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6" name="组合 425"/>
            <p:cNvGrpSpPr/>
            <p:nvPr/>
          </p:nvGrpSpPr>
          <p:grpSpPr>
            <a:xfrm>
              <a:off x="9272737" y="-684692"/>
              <a:ext cx="868978" cy="2556000"/>
              <a:chOff x="9272737" y="6173657"/>
              <a:chExt cx="868978" cy="2556000"/>
            </a:xfrm>
          </p:grpSpPr>
          <p:sp>
            <p:nvSpPr>
              <p:cNvPr id="427" name="等腰三角形 9_20"/>
              <p:cNvSpPr/>
              <p:nvPr/>
            </p:nvSpPr>
            <p:spPr>
              <a:xfrm rot="10800000">
                <a:off x="9272737" y="6568668"/>
                <a:ext cx="868978" cy="216098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8" name="椭圆 427"/>
              <p:cNvSpPr>
                <a:spLocks noChangeAspect="1"/>
              </p:cNvSpPr>
              <p:nvPr/>
            </p:nvSpPr>
            <p:spPr>
              <a:xfrm>
                <a:off x="9312216" y="6173657"/>
                <a:ext cx="790021" cy="7900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9" name="组合 428"/>
            <p:cNvGrpSpPr/>
            <p:nvPr/>
          </p:nvGrpSpPr>
          <p:grpSpPr>
            <a:xfrm>
              <a:off x="8447464" y="-1278114"/>
              <a:ext cx="1174957" cy="3455999"/>
              <a:chOff x="8447464" y="5580235"/>
              <a:chExt cx="1174957" cy="3455999"/>
            </a:xfrm>
          </p:grpSpPr>
          <p:sp>
            <p:nvSpPr>
              <p:cNvPr id="430" name="等腰三角形 9_22"/>
              <p:cNvSpPr/>
              <p:nvPr/>
            </p:nvSpPr>
            <p:spPr>
              <a:xfrm rot="10800000">
                <a:off x="8447464" y="6114333"/>
                <a:ext cx="1174957" cy="2921901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1" name="椭圆 430"/>
              <p:cNvSpPr>
                <a:spLocks noChangeAspect="1"/>
              </p:cNvSpPr>
              <p:nvPr/>
            </p:nvSpPr>
            <p:spPr>
              <a:xfrm>
                <a:off x="8500844" y="5580235"/>
                <a:ext cx="1068199" cy="106819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2" name="组合 431"/>
            <p:cNvGrpSpPr/>
            <p:nvPr/>
          </p:nvGrpSpPr>
          <p:grpSpPr>
            <a:xfrm>
              <a:off x="5713365" y="-2216284"/>
              <a:ext cx="1358547" cy="3996000"/>
              <a:chOff x="5713365" y="4642065"/>
              <a:chExt cx="1358547" cy="3996000"/>
            </a:xfrm>
          </p:grpSpPr>
          <p:sp>
            <p:nvSpPr>
              <p:cNvPr id="433" name="等腰三角形 9_24"/>
              <p:cNvSpPr/>
              <p:nvPr/>
            </p:nvSpPr>
            <p:spPr>
              <a:xfrm rot="10800000">
                <a:off x="5713365" y="5259617"/>
                <a:ext cx="1358547" cy="337844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4" name="椭圆 433"/>
              <p:cNvSpPr>
                <a:spLocks noChangeAspect="1"/>
              </p:cNvSpPr>
              <p:nvPr/>
            </p:nvSpPr>
            <p:spPr>
              <a:xfrm>
                <a:off x="5775086" y="4642065"/>
                <a:ext cx="1235107" cy="12351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5" name="组合 434"/>
            <p:cNvGrpSpPr/>
            <p:nvPr/>
          </p:nvGrpSpPr>
          <p:grpSpPr>
            <a:xfrm>
              <a:off x="7146608" y="-1854039"/>
              <a:ext cx="820027" cy="2412000"/>
              <a:chOff x="7146608" y="5004310"/>
              <a:chExt cx="820027" cy="2412000"/>
            </a:xfrm>
          </p:grpSpPr>
          <p:sp>
            <p:nvSpPr>
              <p:cNvPr id="436" name="等腰三角形 9_26"/>
              <p:cNvSpPr/>
              <p:nvPr/>
            </p:nvSpPr>
            <p:spPr>
              <a:xfrm rot="10800000">
                <a:off x="7146608" y="5377067"/>
                <a:ext cx="820027" cy="2039243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7" name="椭圆 436"/>
              <p:cNvSpPr>
                <a:spLocks noChangeAspect="1"/>
              </p:cNvSpPr>
              <p:nvPr/>
            </p:nvSpPr>
            <p:spPr>
              <a:xfrm>
                <a:off x="7183863" y="5004310"/>
                <a:ext cx="745518" cy="74551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8" name="组合 437"/>
            <p:cNvGrpSpPr/>
            <p:nvPr/>
          </p:nvGrpSpPr>
          <p:grpSpPr>
            <a:xfrm>
              <a:off x="6965950" y="-2432198"/>
              <a:ext cx="879620" cy="2555999"/>
              <a:chOff x="6965950" y="4426151"/>
              <a:chExt cx="879620" cy="2555999"/>
            </a:xfrm>
          </p:grpSpPr>
          <p:sp>
            <p:nvSpPr>
              <p:cNvPr id="439" name="等腰三角形 9_28"/>
              <p:cNvSpPr/>
              <p:nvPr/>
            </p:nvSpPr>
            <p:spPr>
              <a:xfrm rot="10800000">
                <a:off x="6965950" y="4821161"/>
                <a:ext cx="879620" cy="216098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0" name="椭圆 439"/>
              <p:cNvSpPr>
                <a:spLocks noChangeAspect="1"/>
              </p:cNvSpPr>
              <p:nvPr/>
            </p:nvSpPr>
            <p:spPr>
              <a:xfrm>
                <a:off x="7010750" y="4426151"/>
                <a:ext cx="790022" cy="790021"/>
              </a:xfrm>
              <a:prstGeom prst="ellipse">
                <a:avLst/>
              </a:prstGeom>
              <a:gradFill>
                <a:gsLst>
                  <a:gs pos="1000">
                    <a:schemeClr val="accent1">
                      <a:lumMod val="20000"/>
                      <a:lumOff val="80000"/>
                    </a:schemeClr>
                  </a:gs>
                  <a:gs pos="60000">
                    <a:srgbClr val="A5A5A5"/>
                  </a:gs>
                  <a:gs pos="100000">
                    <a:srgbClr val="A5A5A5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5" name="组合 464"/>
            <p:cNvGrpSpPr/>
            <p:nvPr/>
          </p:nvGrpSpPr>
          <p:grpSpPr>
            <a:xfrm>
              <a:off x="7245345" y="-1392019"/>
              <a:ext cx="1358542" cy="3996000"/>
              <a:chOff x="7245345" y="5466330"/>
              <a:chExt cx="1358542" cy="3996000"/>
            </a:xfrm>
          </p:grpSpPr>
          <p:sp>
            <p:nvSpPr>
              <p:cNvPr id="466" name="等腰三角形 9_46"/>
              <p:cNvSpPr/>
              <p:nvPr/>
            </p:nvSpPr>
            <p:spPr>
              <a:xfrm rot="10800000">
                <a:off x="7245345" y="6083882"/>
                <a:ext cx="1358542" cy="337844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7" name="椭圆 466"/>
              <p:cNvSpPr>
                <a:spLocks noChangeAspect="1"/>
              </p:cNvSpPr>
              <p:nvPr/>
            </p:nvSpPr>
            <p:spPr>
              <a:xfrm>
                <a:off x="7307066" y="5466330"/>
                <a:ext cx="1235103" cy="12351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8" name="组合 467"/>
            <p:cNvGrpSpPr/>
            <p:nvPr/>
          </p:nvGrpSpPr>
          <p:grpSpPr>
            <a:xfrm>
              <a:off x="6696365" y="-1511431"/>
              <a:ext cx="917938" cy="2700000"/>
              <a:chOff x="6696365" y="5346918"/>
              <a:chExt cx="917938" cy="2700000"/>
            </a:xfrm>
          </p:grpSpPr>
          <p:sp>
            <p:nvSpPr>
              <p:cNvPr id="469" name="等腰三角形 9_48"/>
              <p:cNvSpPr/>
              <p:nvPr/>
            </p:nvSpPr>
            <p:spPr>
              <a:xfrm rot="10800000">
                <a:off x="6696365" y="5764183"/>
                <a:ext cx="917938" cy="2282735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0" name="椭圆 469"/>
              <p:cNvSpPr>
                <a:spLocks noChangeAspect="1"/>
              </p:cNvSpPr>
              <p:nvPr/>
            </p:nvSpPr>
            <p:spPr>
              <a:xfrm>
                <a:off x="6738068" y="5346918"/>
                <a:ext cx="834533" cy="83453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1" name="组合 470"/>
            <p:cNvGrpSpPr/>
            <p:nvPr/>
          </p:nvGrpSpPr>
          <p:grpSpPr>
            <a:xfrm>
              <a:off x="6245184" y="-600374"/>
              <a:ext cx="1174953" cy="3455999"/>
              <a:chOff x="6245184" y="6257975"/>
              <a:chExt cx="1174953" cy="3455999"/>
            </a:xfrm>
          </p:grpSpPr>
          <p:sp>
            <p:nvSpPr>
              <p:cNvPr id="472" name="等腰三角形 9_50"/>
              <p:cNvSpPr/>
              <p:nvPr/>
            </p:nvSpPr>
            <p:spPr>
              <a:xfrm rot="10800000">
                <a:off x="6245184" y="6792073"/>
                <a:ext cx="1174953" cy="2921901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3" name="椭圆 472"/>
              <p:cNvSpPr>
                <a:spLocks noChangeAspect="1"/>
              </p:cNvSpPr>
              <p:nvPr/>
            </p:nvSpPr>
            <p:spPr>
              <a:xfrm>
                <a:off x="6298564" y="6257975"/>
                <a:ext cx="1068195" cy="106819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7" name="组合 476"/>
            <p:cNvGrpSpPr/>
            <p:nvPr/>
          </p:nvGrpSpPr>
          <p:grpSpPr>
            <a:xfrm>
              <a:off x="9417129" y="-1960953"/>
              <a:ext cx="1077041" cy="3168000"/>
              <a:chOff x="9417129" y="4897396"/>
              <a:chExt cx="1077041" cy="3168000"/>
            </a:xfrm>
          </p:grpSpPr>
          <p:sp>
            <p:nvSpPr>
              <p:cNvPr id="478" name="等腰三角形 9_54"/>
              <p:cNvSpPr/>
              <p:nvPr/>
            </p:nvSpPr>
            <p:spPr>
              <a:xfrm rot="10800000">
                <a:off x="9417129" y="5386987"/>
                <a:ext cx="1077041" cy="267840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9" name="椭圆 478"/>
              <p:cNvSpPr>
                <a:spLocks noChangeAspect="1"/>
              </p:cNvSpPr>
              <p:nvPr/>
            </p:nvSpPr>
            <p:spPr>
              <a:xfrm>
                <a:off x="9466061" y="4897396"/>
                <a:ext cx="979179" cy="9791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80" name="组合 479"/>
            <p:cNvGrpSpPr/>
            <p:nvPr/>
          </p:nvGrpSpPr>
          <p:grpSpPr>
            <a:xfrm>
              <a:off x="10073620" y="-1211944"/>
              <a:ext cx="632480" cy="1692000"/>
              <a:chOff x="10073620" y="5646405"/>
              <a:chExt cx="632480" cy="1692000"/>
            </a:xfrm>
          </p:grpSpPr>
          <p:sp>
            <p:nvSpPr>
              <p:cNvPr id="481" name="等腰三角形 9_56"/>
              <p:cNvSpPr/>
              <p:nvPr/>
            </p:nvSpPr>
            <p:spPr>
              <a:xfrm rot="10800000">
                <a:off x="10073620" y="5907891"/>
                <a:ext cx="632480" cy="1430514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2" name="椭圆 481"/>
              <p:cNvSpPr>
                <a:spLocks noChangeAspect="1"/>
              </p:cNvSpPr>
              <p:nvPr/>
            </p:nvSpPr>
            <p:spPr>
              <a:xfrm>
                <a:off x="10128371" y="5646405"/>
                <a:ext cx="522979" cy="5229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83" name="组合 482"/>
            <p:cNvGrpSpPr/>
            <p:nvPr/>
          </p:nvGrpSpPr>
          <p:grpSpPr>
            <a:xfrm>
              <a:off x="10231003" y="-614663"/>
              <a:ext cx="1077041" cy="3168000"/>
              <a:chOff x="10231003" y="6243686"/>
              <a:chExt cx="1077041" cy="3168000"/>
            </a:xfrm>
          </p:grpSpPr>
          <p:sp>
            <p:nvSpPr>
              <p:cNvPr id="484" name="等腰三角形 9"/>
              <p:cNvSpPr/>
              <p:nvPr/>
            </p:nvSpPr>
            <p:spPr>
              <a:xfrm rot="10800000">
                <a:off x="10231003" y="6733277"/>
                <a:ext cx="1077041" cy="267840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5" name="椭圆 484"/>
              <p:cNvSpPr>
                <a:spLocks noChangeAspect="1"/>
              </p:cNvSpPr>
              <p:nvPr/>
            </p:nvSpPr>
            <p:spPr>
              <a:xfrm>
                <a:off x="10279935" y="6243686"/>
                <a:ext cx="979179" cy="979182"/>
              </a:xfrm>
              <a:prstGeom prst="ellipse">
                <a:avLst/>
              </a:prstGeom>
              <a:gradFill>
                <a:gsLst>
                  <a:gs pos="1000">
                    <a:schemeClr val="accent1">
                      <a:lumMod val="20000"/>
                      <a:lumOff val="80000"/>
                    </a:schemeClr>
                  </a:gs>
                  <a:gs pos="60000">
                    <a:srgbClr val="A5A5A5"/>
                  </a:gs>
                  <a:gs pos="100000">
                    <a:srgbClr val="A5A5A5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弧形 19"/>
          <p:cNvSpPr/>
          <p:nvPr/>
        </p:nvSpPr>
        <p:spPr>
          <a:xfrm>
            <a:off x="-2290773" y="-1637259"/>
            <a:ext cx="4767943" cy="4767943"/>
          </a:xfrm>
          <a:prstGeom prst="arc">
            <a:avLst>
              <a:gd name="adj1" fmla="val 1279359"/>
              <a:gd name="adj2" fmla="val 188280"/>
            </a:avLst>
          </a:prstGeom>
          <a:ln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-57150" y="5408413"/>
            <a:ext cx="12325350" cy="1330769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6871" y="5167055"/>
            <a:ext cx="1008000" cy="2936689"/>
            <a:chOff x="466871" y="5154355"/>
            <a:chExt cx="1008000" cy="2936689"/>
          </a:xfrm>
        </p:grpSpPr>
        <p:sp>
          <p:nvSpPr>
            <p:cNvPr id="48" name="等腰三角形 9"/>
            <p:cNvSpPr/>
            <p:nvPr/>
          </p:nvSpPr>
          <p:spPr>
            <a:xfrm rot="10800000">
              <a:off x="466871" y="5608198"/>
              <a:ext cx="1008000" cy="248284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517029" y="5154355"/>
              <a:ext cx="907686" cy="90768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45295" y="6092326"/>
            <a:ext cx="741401" cy="2160000"/>
            <a:chOff x="1770695" y="6092326"/>
            <a:chExt cx="741401" cy="2160000"/>
          </a:xfrm>
        </p:grpSpPr>
        <p:sp>
          <p:nvSpPr>
            <p:cNvPr id="51" name="等腰三角形 9"/>
            <p:cNvSpPr/>
            <p:nvPr/>
          </p:nvSpPr>
          <p:spPr>
            <a:xfrm rot="10800000">
              <a:off x="1770695" y="6426137"/>
              <a:ext cx="741401" cy="18261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807586" y="6092326"/>
              <a:ext cx="669600" cy="669605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27820" y="6074100"/>
            <a:ext cx="605980" cy="1656000"/>
            <a:chOff x="3127820" y="6086800"/>
            <a:chExt cx="605980" cy="1656000"/>
          </a:xfrm>
        </p:grpSpPr>
        <p:sp>
          <p:nvSpPr>
            <p:cNvPr id="76" name="等腰三角形 9"/>
            <p:cNvSpPr/>
            <p:nvPr/>
          </p:nvSpPr>
          <p:spPr>
            <a:xfrm rot="10800000">
              <a:off x="3127820" y="6342722"/>
              <a:ext cx="605980" cy="140007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174892" y="6086800"/>
              <a:ext cx="513356" cy="51336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45045" y="5183458"/>
            <a:ext cx="864000" cy="2517173"/>
            <a:chOff x="4445045" y="5208858"/>
            <a:chExt cx="864000" cy="2517173"/>
          </a:xfrm>
        </p:grpSpPr>
        <p:sp>
          <p:nvSpPr>
            <p:cNvPr id="79" name="等腰三角形 9"/>
            <p:cNvSpPr/>
            <p:nvPr/>
          </p:nvSpPr>
          <p:spPr>
            <a:xfrm rot="10800000">
              <a:off x="4445045" y="5597868"/>
              <a:ext cx="864000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45726" y="5660469"/>
            <a:ext cx="1037968" cy="3024000"/>
            <a:chOff x="5845726" y="5660469"/>
            <a:chExt cx="1037968" cy="3024000"/>
          </a:xfrm>
        </p:grpSpPr>
        <p:sp>
          <p:nvSpPr>
            <p:cNvPr id="82" name="等腰三角形 9"/>
            <p:cNvSpPr/>
            <p:nvPr/>
          </p:nvSpPr>
          <p:spPr>
            <a:xfrm rot="10800000">
              <a:off x="5845726" y="6127805"/>
              <a:ext cx="1037968" cy="255666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5897374" y="5660469"/>
              <a:ext cx="937446" cy="937447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682069" y="5544686"/>
            <a:ext cx="654812" cy="1783018"/>
            <a:chOff x="8682069" y="5557386"/>
            <a:chExt cx="654812" cy="1783018"/>
          </a:xfrm>
        </p:grpSpPr>
        <p:sp>
          <p:nvSpPr>
            <p:cNvPr id="85" name="等腰三角形 9"/>
            <p:cNvSpPr/>
            <p:nvPr/>
          </p:nvSpPr>
          <p:spPr>
            <a:xfrm rot="10800000">
              <a:off x="8682069" y="5832938"/>
              <a:ext cx="654812" cy="150746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8733927" y="5557386"/>
              <a:ext cx="552731" cy="5527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330422" y="5471913"/>
            <a:ext cx="716685" cy="2088000"/>
            <a:chOff x="11330422" y="5408413"/>
            <a:chExt cx="716685" cy="2088000"/>
          </a:xfrm>
        </p:grpSpPr>
        <p:sp>
          <p:nvSpPr>
            <p:cNvPr id="88" name="等腰三角形 9"/>
            <p:cNvSpPr/>
            <p:nvPr/>
          </p:nvSpPr>
          <p:spPr>
            <a:xfrm rot="10800000">
              <a:off x="11330422" y="5731097"/>
              <a:ext cx="716685" cy="176531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11366083" y="5408413"/>
              <a:ext cx="647278" cy="647285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1687385" y="671150"/>
            <a:ext cx="627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40000" dist="12700" dir="5400000" sy="-100000" algn="bl" rotWithShape="0"/>
                </a:effectLst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C</a:t>
            </a:r>
            <a:endParaRPr lang="zh-CN" altLang="en-US" sz="54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40000" dist="12700" dir="5400000" sy="-100000" algn="bl" rotWithShape="0"/>
              </a:effectLst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140524" y="662768"/>
            <a:ext cx="2737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25000" dist="6350" dir="5400000" sy="-100000" algn="bl" rotWithShape="0"/>
                </a:effectLst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ontents</a:t>
            </a:r>
            <a:endParaRPr lang="zh-CN" altLang="en-US" sz="54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25000" dist="6350" dir="5400000" sy="-100000" algn="bl" rotWithShape="0"/>
              </a:effectLst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2152071" y="1981862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16070" y="197308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sz="32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工作概述</a:t>
            </a:r>
            <a:endParaRPr lang="en-US" altLang="zh-CN" sz="3200" dirty="0"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6566362" y="1981862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15795" y="1973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绩效总结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2152071" y="3237215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16069" y="32487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经验总结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566362" y="3237215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15795" y="32537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工作规划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DA128512-29CE-D441-B7B7-E76990AE7A1C}"/>
              </a:ext>
            </a:extLst>
          </p:cNvPr>
          <p:cNvSpPr>
            <a:spLocks noChangeAspect="1"/>
          </p:cNvSpPr>
          <p:nvPr/>
        </p:nvSpPr>
        <p:spPr>
          <a:xfrm>
            <a:off x="2140524" y="4445031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45E40F2-74BA-A04E-88C3-3772DF520974}"/>
              </a:ext>
            </a:extLst>
          </p:cNvPr>
          <p:cNvSpPr txBox="1"/>
          <p:nvPr/>
        </p:nvSpPr>
        <p:spPr>
          <a:xfrm>
            <a:off x="2816069" y="446270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成长计划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5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-0.11901 -7.40741E-7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5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14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0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4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5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 p14:presetBounceEnd="6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9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 p14:presetBounceEnd="66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3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3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 p14:presetBounceEnd="6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36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3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 p14:presetBounceEnd="66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4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4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 p14:presetBounceEnd="66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44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45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42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51" dur="15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63" presetClass="path" presetSubtype="0" decel="10000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56" dur="15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61" dur="1500" spd="-10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63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66" dur="150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path" presetSubtype="0" decel="10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71" dur="1500" spd="-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3" presetClass="path" presetSubtype="0" decel="10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76" dur="15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42" presetClass="path" presetSubtype="0" decel="100000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81" dur="1500" spd="-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63" presetClass="path" presetSubtype="0" decel="10000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86" dur="1500" spd="-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42" presetClass="path" presetSubtype="0" decel="100000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91" dur="1500" spd="-100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3" presetClass="path" presetSubtype="0" decel="10000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96" dur="1500" spd="-100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1" grpId="0"/>
          <p:bldP spid="91" grpId="1"/>
          <p:bldP spid="92" grpId="0"/>
          <p:bldP spid="92" grpId="1"/>
          <p:bldP spid="13" grpId="0" animBg="1"/>
          <p:bldP spid="13" grpId="1" animBg="1"/>
          <p:bldP spid="15" grpId="0"/>
          <p:bldP spid="15" grpId="1"/>
          <p:bldP spid="19" grpId="0" animBg="1"/>
          <p:bldP spid="19" grpId="1" animBg="1"/>
          <p:bldP spid="21" grpId="0"/>
          <p:bldP spid="21" grpId="1"/>
          <p:bldP spid="24" grpId="0" animBg="1"/>
          <p:bldP spid="24" grpId="1" animBg="1"/>
          <p:bldP spid="25" grpId="0"/>
          <p:bldP spid="25" grpId="1"/>
          <p:bldP spid="28" grpId="0" animBg="1"/>
          <p:bldP spid="28" grpId="1" animBg="1"/>
          <p:bldP spid="29" grpId="0"/>
          <p:bldP spid="29" grpId="1"/>
          <p:bldP spid="87" grpId="0" animBg="1"/>
          <p:bldP spid="87" grpId="1" animBg="1"/>
          <p:bldP spid="90" grpId="0"/>
          <p:bldP spid="9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5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-0.11901 -7.40741E-7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5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14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42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51" dur="15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63" presetClass="path" presetSubtype="0" decel="10000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56" dur="15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61" dur="1500" spd="-10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63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66" dur="150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path" presetSubtype="0" decel="10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71" dur="1500" spd="-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3" presetClass="path" presetSubtype="0" decel="10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76" dur="15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42" presetClass="path" presetSubtype="0" decel="100000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81" dur="1500" spd="-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63" presetClass="path" presetSubtype="0" decel="10000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86" dur="1500" spd="-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42" presetClass="path" presetSubtype="0" decel="100000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91" dur="1500" spd="-100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3" presetClass="path" presetSubtype="0" decel="10000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96" dur="1500" spd="-100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1" grpId="0"/>
          <p:bldP spid="91" grpId="1"/>
          <p:bldP spid="92" grpId="0"/>
          <p:bldP spid="92" grpId="1"/>
          <p:bldP spid="13" grpId="0" animBg="1"/>
          <p:bldP spid="13" grpId="1" animBg="1"/>
          <p:bldP spid="15" grpId="0"/>
          <p:bldP spid="15" grpId="1"/>
          <p:bldP spid="19" grpId="0" animBg="1"/>
          <p:bldP spid="19" grpId="1" animBg="1"/>
          <p:bldP spid="21" grpId="0"/>
          <p:bldP spid="21" grpId="1"/>
          <p:bldP spid="24" grpId="0" animBg="1"/>
          <p:bldP spid="24" grpId="1" animBg="1"/>
          <p:bldP spid="25" grpId="0"/>
          <p:bldP spid="25" grpId="1"/>
          <p:bldP spid="28" grpId="0" animBg="1"/>
          <p:bldP spid="28" grpId="1" animBg="1"/>
          <p:bldP spid="29" grpId="0"/>
          <p:bldP spid="29" grpId="1"/>
          <p:bldP spid="87" grpId="0" animBg="1"/>
          <p:bldP spid="87" grpId="1" animBg="1"/>
          <p:bldP spid="90" grpId="0"/>
          <p:bldP spid="90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rgbClr val="009999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01</a:t>
              </a:r>
              <a:endParaRPr lang="zh-CN" altLang="en-US" sz="4000" kern="0" dirty="0">
                <a:solidFill>
                  <a:srgbClr val="009999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745025" y="2472759"/>
            <a:ext cx="3659976" cy="110799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工作概述</a:t>
            </a: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40179" y="3580755"/>
            <a:ext cx="3469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WORK OVERVIEW</a:t>
            </a:r>
            <a:endParaRPr lang="zh-CN" altLang="en-US" sz="32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工作概述</a:t>
            </a:r>
          </a:p>
        </p:txBody>
      </p:sp>
      <p:sp>
        <p:nvSpPr>
          <p:cNvPr id="27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606060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WORK OVERVIEW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7407167" y="1820608"/>
            <a:ext cx="840307" cy="84030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275797" y="2422128"/>
            <a:ext cx="1025968" cy="1025968"/>
            <a:chOff x="1695226" y="3321784"/>
            <a:chExt cx="1250759" cy="1250759"/>
          </a:xfrm>
        </p:grpSpPr>
        <p:sp>
          <p:nvSpPr>
            <p:cNvPr id="65" name="椭圆 64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4BC1D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798007" y="3229022"/>
            <a:ext cx="1187359" cy="1187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3" name="TextBox 16"/>
          <p:cNvSpPr txBox="1"/>
          <p:nvPr/>
        </p:nvSpPr>
        <p:spPr>
          <a:xfrm>
            <a:off x="8652935" y="2511240"/>
            <a:ext cx="2334293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研究云服务</a:t>
            </a:r>
            <a:r>
              <a:rPr lang="zh-CN" altLang="en-US" sz="1865" b="1" dirty="0">
                <a:solidFill>
                  <a:srgbClr val="FF000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节费</a:t>
            </a:r>
            <a:r>
              <a:rPr lang="zh-CN" altLang="en-US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方案</a:t>
            </a:r>
            <a:endParaRPr lang="en-US" altLang="zh-CN" sz="1865" b="1" dirty="0">
              <a:solidFill>
                <a:srgbClr val="080808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77" name="TextBox 20"/>
          <p:cNvSpPr txBox="1"/>
          <p:nvPr/>
        </p:nvSpPr>
        <p:spPr>
          <a:xfrm>
            <a:off x="5654098" y="5524306"/>
            <a:ext cx="3653564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1.0</a:t>
            </a:r>
            <a:r>
              <a:rPr lang="zh-CN" altLang="en-US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升级、维护、去云厂商服务化</a:t>
            </a:r>
            <a:endParaRPr lang="en-US" altLang="zh-CN" sz="1865" b="1" dirty="0">
              <a:solidFill>
                <a:srgbClr val="080808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79" name="TextBox 22"/>
          <p:cNvSpPr txBox="1"/>
          <p:nvPr/>
        </p:nvSpPr>
        <p:spPr>
          <a:xfrm>
            <a:off x="2685500" y="4898445"/>
            <a:ext cx="2334293" cy="953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基础架构搭建、</a:t>
            </a:r>
            <a:endParaRPr lang="en-US" altLang="zh-CN" sz="1865" b="1" dirty="0">
              <a:solidFill>
                <a:srgbClr val="080808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任务分配、开发指导</a:t>
            </a:r>
            <a:endParaRPr lang="en-US" altLang="zh-CN" sz="1865" b="1" dirty="0">
              <a:solidFill>
                <a:srgbClr val="080808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开发数据对接</a:t>
            </a:r>
            <a:endParaRPr lang="en-US" altLang="zh-CN" sz="1865" b="1" dirty="0">
              <a:solidFill>
                <a:srgbClr val="080808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81" name="TextBox 24"/>
          <p:cNvSpPr txBox="1"/>
          <p:nvPr/>
        </p:nvSpPr>
        <p:spPr>
          <a:xfrm>
            <a:off x="1592427" y="2389320"/>
            <a:ext cx="1378904" cy="666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团队搭建、</a:t>
            </a:r>
            <a:endParaRPr lang="en-US" altLang="zh-CN" sz="1865" b="1" dirty="0">
              <a:solidFill>
                <a:srgbClr val="080808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管理</a:t>
            </a:r>
            <a:endParaRPr lang="en-US" altLang="zh-CN" sz="1865" b="1" dirty="0">
              <a:solidFill>
                <a:srgbClr val="080808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H="1" flipV="1">
            <a:off x="8649209" y="2275971"/>
            <a:ext cx="4432" cy="8272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5649275" y="5271634"/>
            <a:ext cx="11357" cy="8812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2678966" y="4562515"/>
            <a:ext cx="6535" cy="9787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1583499" y="2052195"/>
            <a:ext cx="0" cy="104273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866708" y="3813043"/>
            <a:ext cx="1312525" cy="1312525"/>
            <a:chOff x="1695226" y="3321784"/>
            <a:chExt cx="1250759" cy="1250759"/>
          </a:xfrm>
        </p:grpSpPr>
        <p:sp>
          <p:nvSpPr>
            <p:cNvPr id="89" name="椭圆 88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4BC1D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4407953" y="3332990"/>
            <a:ext cx="1813991" cy="18139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2" name="同心圆 9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703436" y="1756633"/>
            <a:ext cx="2166824" cy="2166824"/>
            <a:chOff x="1695226" y="3321784"/>
            <a:chExt cx="1250759" cy="1250759"/>
          </a:xfrm>
        </p:grpSpPr>
        <p:sp>
          <p:nvSpPr>
            <p:cNvPr id="95" name="椭圆 94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4BC1D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0" name="TextBox 20">
            <a:extLst>
              <a:ext uri="{FF2B5EF4-FFF2-40B4-BE49-F238E27FC236}">
                <a16:creationId xmlns:a16="http://schemas.microsoft.com/office/drawing/2014/main" id="{A14973CF-55BD-984B-AD31-FA8E1B68FBD2}"/>
              </a:ext>
            </a:extLst>
          </p:cNvPr>
          <p:cNvSpPr txBox="1"/>
          <p:nvPr/>
        </p:nvSpPr>
        <p:spPr>
          <a:xfrm>
            <a:off x="8106980" y="4356500"/>
            <a:ext cx="3414717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1.5</a:t>
            </a:r>
            <a:r>
              <a:rPr lang="zh-CN" altLang="en-US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验证、优化、技术难点攻关</a:t>
            </a:r>
            <a:endParaRPr lang="en-US" altLang="zh-CN" sz="1865" b="1" dirty="0">
              <a:solidFill>
                <a:srgbClr val="080808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cxnSp>
        <p:nvCxnSpPr>
          <p:cNvPr id="31" name="直接连接符 84">
            <a:extLst>
              <a:ext uri="{FF2B5EF4-FFF2-40B4-BE49-F238E27FC236}">
                <a16:creationId xmlns:a16="http://schemas.microsoft.com/office/drawing/2014/main" id="{9913E3FB-C7C7-0646-99AD-A15DA978A4CA}"/>
              </a:ext>
            </a:extLst>
          </p:cNvPr>
          <p:cNvCxnSpPr/>
          <p:nvPr/>
        </p:nvCxnSpPr>
        <p:spPr>
          <a:xfrm flipV="1">
            <a:off x="8102157" y="4063188"/>
            <a:ext cx="11357" cy="8812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/>
          <p:bldP spid="77" grpId="0"/>
          <p:bldP spid="79" grpId="0"/>
          <p:bldP spid="81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/>
          <p:bldP spid="77" grpId="0"/>
          <p:bldP spid="79" grpId="0"/>
          <p:bldP spid="81" grpId="0"/>
          <p:bldP spid="3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rgbClr val="009999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02</a:t>
              </a:r>
              <a:endParaRPr lang="zh-CN" altLang="en-US" sz="4000" kern="0" dirty="0">
                <a:solidFill>
                  <a:srgbClr val="009999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745025" y="2472759"/>
            <a:ext cx="3570208" cy="110799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绩效总结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79799" y="3580755"/>
            <a:ext cx="4224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RESULTS </a:t>
            </a:r>
          </a:p>
          <a:p>
            <a:r>
              <a:rPr lang="en-US" altLang="zh-CN" sz="32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SUMMARY</a:t>
            </a:r>
            <a:endParaRPr lang="zh-CN" altLang="en-US" sz="32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A_AutoShape 112"/>
          <p:cNvSpPr/>
          <p:nvPr>
            <p:custDataLst>
              <p:tags r:id="rId1"/>
            </p:custDataLst>
          </p:nvPr>
        </p:nvSpPr>
        <p:spPr bwMode="auto">
          <a:xfrm>
            <a:off x="14317057" y="4918142"/>
            <a:ext cx="464344" cy="46513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业绩总结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</a:t>
            </a:r>
            <a:r>
              <a:rPr lang="en-US" altLang="zh-CN" sz="24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KPI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53" name="PA_TextPlaceholder 6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RESULTS SUMMARY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93B170-3D56-8302-2702-FE7EC0EE8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816" y="835327"/>
            <a:ext cx="8183049" cy="60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3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A_AutoShape 112"/>
          <p:cNvSpPr/>
          <p:nvPr>
            <p:custDataLst>
              <p:tags r:id="rId1"/>
            </p:custDataLst>
          </p:nvPr>
        </p:nvSpPr>
        <p:spPr bwMode="auto">
          <a:xfrm>
            <a:off x="14317057" y="4918142"/>
            <a:ext cx="464344" cy="46513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业绩总结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</a:t>
            </a:r>
            <a:r>
              <a:rPr lang="en-US" altLang="zh-CN" sz="28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KPI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53" name="PA_TextPlaceholder 6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RESULTS SUMMARY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3C4C52-FC30-A0CA-56B7-4B4006B5A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52" y="1077599"/>
            <a:ext cx="9700602" cy="57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A_AutoShape 112"/>
          <p:cNvSpPr/>
          <p:nvPr>
            <p:custDataLst>
              <p:tags r:id="rId1"/>
            </p:custDataLst>
          </p:nvPr>
        </p:nvSpPr>
        <p:spPr bwMode="auto">
          <a:xfrm>
            <a:off x="14317057" y="4918142"/>
            <a:ext cx="464344" cy="46513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业绩总结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</a:t>
            </a:r>
            <a:r>
              <a:rPr lang="en-US" altLang="zh-CN" sz="28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KPI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53" name="PA_TextPlaceholder 6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RESULTS SUMMARY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A89112-E175-7F45-65E7-04FDC4E34EBF}"/>
              </a:ext>
            </a:extLst>
          </p:cNvPr>
          <p:cNvSpPr txBox="1"/>
          <p:nvPr/>
        </p:nvSpPr>
        <p:spPr>
          <a:xfrm>
            <a:off x="0" y="1380393"/>
            <a:ext cx="23885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冷热数据</a:t>
            </a:r>
            <a:endParaRPr kumimoji="1"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分离</a:t>
            </a:r>
            <a:r>
              <a:rPr kumimoji="1" lang="zh-CN" altLang="en-US" sz="1600" dirty="0"/>
              <a:t>扩容方案， </a:t>
            </a:r>
            <a:endParaRPr kumimoji="1" lang="en-US" altLang="zh-CN" sz="1600" dirty="0"/>
          </a:p>
          <a:p>
            <a:r>
              <a:rPr kumimoji="1" lang="zh-CN" altLang="en-US" sz="1600" dirty="0"/>
              <a:t>       每月节省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万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1600" dirty="0"/>
              <a:t>测试环境去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ELK</a:t>
            </a:r>
          </a:p>
          <a:p>
            <a:pPr marL="342900" indent="-342900">
              <a:buAutoNum type="arabicPeriod" startAt="2"/>
            </a:pPr>
            <a:endParaRPr kumimoji="1" lang="en-US" altLang="zh-CN" sz="1600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1600" dirty="0"/>
              <a:t>去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，每月节省</a:t>
            </a:r>
            <a:endParaRPr kumimoji="1"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</a:t>
            </a:r>
          </a:p>
          <a:p>
            <a:pPr marL="342900" indent="-342900">
              <a:buAutoNum type="arabicPeriod" startAt="2"/>
            </a:pPr>
            <a:endParaRPr kumimoji="1" lang="en-US" altLang="zh-CN" sz="1600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1600" dirty="0"/>
              <a:t>测试环境去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EEF1CC-AA61-0556-0453-78AC6EFAB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36" y="1511238"/>
            <a:ext cx="9712792" cy="53467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5446E1-FC5C-0C98-2D10-5F5E9F869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95" y="1306004"/>
            <a:ext cx="9803205" cy="555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1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绩效总结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99000">
                      <a:srgbClr val="000000">
                        <a:lumMod val="50000"/>
                        <a:lumOff val="50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cs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99000">
                      <a:srgbClr val="000000">
                        <a:lumMod val="50000"/>
                        <a:lumOff val="50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cs"/>
              </a:rPr>
              <a:t>部门篇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63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RESULTS</a:t>
            </a:r>
            <a:r>
              <a:rPr lang="en-US" altLang="zh-CN" sz="1600" dirty="0">
                <a:solidFill>
                  <a:srgbClr val="606060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SUMMARY</a:t>
            </a:r>
            <a:endParaRPr lang="en-US" altLang="zh-CN" sz="1600" dirty="0">
              <a:solidFill>
                <a:srgbClr val="606060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120" name="PA_形状 4644"/>
          <p:cNvSpPr/>
          <p:nvPr>
            <p:custDataLst>
              <p:tags r:id="rId2"/>
            </p:custDataLst>
          </p:nvPr>
        </p:nvSpPr>
        <p:spPr>
          <a:xfrm>
            <a:off x="-493993" y="1552385"/>
            <a:ext cx="10984142" cy="4206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59" extrusionOk="0">
                <a:moveTo>
                  <a:pt x="0" y="11881"/>
                </a:moveTo>
                <a:cubicBezTo>
                  <a:pt x="1060" y="7692"/>
                  <a:pt x="3310" y="5945"/>
                  <a:pt x="5254" y="7796"/>
                </a:cubicBezTo>
                <a:cubicBezTo>
                  <a:pt x="7606" y="10036"/>
                  <a:pt x="8550" y="16859"/>
                  <a:pt x="10976" y="18786"/>
                </a:cubicBezTo>
                <a:cubicBezTo>
                  <a:pt x="14518" y="21600"/>
                  <a:pt x="17361" y="13534"/>
                  <a:pt x="19648" y="5955"/>
                </a:cubicBezTo>
                <a:cubicBezTo>
                  <a:pt x="20264" y="3912"/>
                  <a:pt x="20915" y="1926"/>
                  <a:pt x="21600" y="0"/>
                </a:cubicBezTo>
              </a:path>
            </a:pathLst>
          </a:custGeom>
          <a:noFill/>
          <a:ln w="25400" cap="rnd" cmpd="sng" algn="ctr">
            <a:solidFill>
              <a:srgbClr val="A6A6A6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1" name="PA_形状 4645"/>
          <p:cNvSpPr/>
          <p:nvPr>
            <p:custDataLst>
              <p:tags r:id="rId3"/>
            </p:custDataLst>
          </p:nvPr>
        </p:nvSpPr>
        <p:spPr>
          <a:xfrm rot="21314482">
            <a:off x="10052373" y="1089224"/>
            <a:ext cx="926351" cy="926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8" h="21258" extrusionOk="0">
                <a:moveTo>
                  <a:pt x="5765" y="18592"/>
                </a:moveTo>
                <a:cubicBezTo>
                  <a:pt x="5942" y="18678"/>
                  <a:pt x="6028" y="18769"/>
                  <a:pt x="6206" y="18856"/>
                </a:cubicBezTo>
                <a:cubicBezTo>
                  <a:pt x="6028" y="19033"/>
                  <a:pt x="5852" y="19300"/>
                  <a:pt x="5674" y="19477"/>
                </a:cubicBezTo>
                <a:cubicBezTo>
                  <a:pt x="3638" y="21514"/>
                  <a:pt x="12" y="21246"/>
                  <a:pt x="12" y="21246"/>
                </a:cubicBezTo>
                <a:cubicBezTo>
                  <a:pt x="12" y="21246"/>
                  <a:pt x="-256" y="17619"/>
                  <a:pt x="1780" y="15583"/>
                </a:cubicBezTo>
                <a:cubicBezTo>
                  <a:pt x="1957" y="15406"/>
                  <a:pt x="2225" y="15229"/>
                  <a:pt x="2402" y="15051"/>
                </a:cubicBezTo>
                <a:cubicBezTo>
                  <a:pt x="2489" y="15229"/>
                  <a:pt x="2575" y="15315"/>
                  <a:pt x="2666" y="15492"/>
                </a:cubicBezTo>
                <a:cubicBezTo>
                  <a:pt x="1338" y="17173"/>
                  <a:pt x="1516" y="19741"/>
                  <a:pt x="1516" y="19741"/>
                </a:cubicBezTo>
                <a:cubicBezTo>
                  <a:pt x="1516" y="19741"/>
                  <a:pt x="4084" y="19919"/>
                  <a:pt x="5765" y="18592"/>
                </a:cubicBezTo>
                <a:cubicBezTo>
                  <a:pt x="5765" y="18592"/>
                  <a:pt x="5765" y="18592"/>
                  <a:pt x="5765" y="18592"/>
                </a:cubicBezTo>
                <a:close/>
                <a:moveTo>
                  <a:pt x="15059" y="7966"/>
                </a:moveTo>
                <a:cubicBezTo>
                  <a:pt x="14086" y="7966"/>
                  <a:pt x="13291" y="7171"/>
                  <a:pt x="13291" y="6199"/>
                </a:cubicBezTo>
                <a:cubicBezTo>
                  <a:pt x="13291" y="5222"/>
                  <a:pt x="14086" y="4426"/>
                  <a:pt x="15059" y="4426"/>
                </a:cubicBezTo>
                <a:cubicBezTo>
                  <a:pt x="16036" y="4426"/>
                  <a:pt x="16831" y="5222"/>
                  <a:pt x="16831" y="6199"/>
                </a:cubicBezTo>
                <a:cubicBezTo>
                  <a:pt x="16831" y="7171"/>
                  <a:pt x="16036" y="7966"/>
                  <a:pt x="15059" y="7966"/>
                </a:cubicBezTo>
                <a:cubicBezTo>
                  <a:pt x="15059" y="7966"/>
                  <a:pt x="15059" y="7966"/>
                  <a:pt x="15059" y="7966"/>
                </a:cubicBezTo>
                <a:close/>
                <a:moveTo>
                  <a:pt x="21258" y="0"/>
                </a:moveTo>
                <a:cubicBezTo>
                  <a:pt x="21258" y="0"/>
                  <a:pt x="18067" y="-86"/>
                  <a:pt x="14882" y="1504"/>
                </a:cubicBezTo>
                <a:cubicBezTo>
                  <a:pt x="13909" y="1949"/>
                  <a:pt x="12845" y="2658"/>
                  <a:pt x="11960" y="3540"/>
                </a:cubicBezTo>
                <a:cubicBezTo>
                  <a:pt x="10529" y="4975"/>
                  <a:pt x="8307" y="7608"/>
                  <a:pt x="6556" y="9739"/>
                </a:cubicBezTo>
                <a:lnTo>
                  <a:pt x="2666" y="9739"/>
                </a:lnTo>
                <a:lnTo>
                  <a:pt x="894" y="12393"/>
                </a:lnTo>
                <a:lnTo>
                  <a:pt x="3897" y="13204"/>
                </a:lnTo>
                <a:cubicBezTo>
                  <a:pt x="3906" y="13314"/>
                  <a:pt x="3937" y="13465"/>
                  <a:pt x="4019" y="13671"/>
                </a:cubicBezTo>
                <a:lnTo>
                  <a:pt x="3552" y="14697"/>
                </a:lnTo>
                <a:cubicBezTo>
                  <a:pt x="3552" y="14697"/>
                  <a:pt x="3375" y="15051"/>
                  <a:pt x="4702" y="16466"/>
                </a:cubicBezTo>
                <a:cubicBezTo>
                  <a:pt x="6119" y="17883"/>
                  <a:pt x="6561" y="17705"/>
                  <a:pt x="6561" y="17705"/>
                </a:cubicBezTo>
                <a:lnTo>
                  <a:pt x="7663" y="17204"/>
                </a:lnTo>
                <a:cubicBezTo>
                  <a:pt x="7827" y="17256"/>
                  <a:pt x="7948" y="17274"/>
                  <a:pt x="8030" y="17274"/>
                </a:cubicBezTo>
                <a:lnTo>
                  <a:pt x="8864" y="20360"/>
                </a:lnTo>
                <a:lnTo>
                  <a:pt x="11519" y="18592"/>
                </a:lnTo>
                <a:lnTo>
                  <a:pt x="11519" y="14580"/>
                </a:lnTo>
                <a:cubicBezTo>
                  <a:pt x="13663" y="12847"/>
                  <a:pt x="16295" y="10668"/>
                  <a:pt x="17717" y="9294"/>
                </a:cubicBezTo>
                <a:cubicBezTo>
                  <a:pt x="18603" y="8412"/>
                  <a:pt x="19308" y="7349"/>
                  <a:pt x="19840" y="6376"/>
                </a:cubicBezTo>
                <a:cubicBezTo>
                  <a:pt x="21344" y="3186"/>
                  <a:pt x="21258" y="0"/>
                  <a:pt x="21258" y="0"/>
                </a:cubicBezTo>
                <a:cubicBezTo>
                  <a:pt x="21258" y="0"/>
                  <a:pt x="21258" y="0"/>
                  <a:pt x="21258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0099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4" name="PA_形状 4649"/>
          <p:cNvSpPr/>
          <p:nvPr>
            <p:custDataLst>
              <p:tags r:id="rId4"/>
            </p:custDataLst>
          </p:nvPr>
        </p:nvSpPr>
        <p:spPr>
          <a:xfrm>
            <a:off x="-342323" y="3293607"/>
            <a:ext cx="3404026" cy="3404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2540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7" name="PA_形状 4662"/>
          <p:cNvSpPr/>
          <p:nvPr>
            <p:custDataLst>
              <p:tags r:id="rId5"/>
            </p:custDataLst>
          </p:nvPr>
        </p:nvSpPr>
        <p:spPr>
          <a:xfrm rot="10594">
            <a:off x="573256" y="3835297"/>
            <a:ext cx="1503472" cy="670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733" tIns="67733" rIns="67733" bIns="67733" numCol="1" anchor="ctr">
            <a:noAutofit/>
          </a:bodyPr>
          <a:lstStyle/>
          <a:p>
            <a:pPr defTabSz="412746" eaLnBrk="1" fontAlgn="auto" hangingPunct="1">
              <a:spcBef>
                <a:spcPts val="300"/>
              </a:spcBef>
              <a:spcAft>
                <a:spcPts val="0"/>
              </a:spcAft>
              <a:defRPr sz="1800"/>
            </a:pPr>
            <a:r>
              <a:rPr lang="zh-CN" altLang="en-US" sz="2400" kern="0">
                <a:solidFill>
                  <a:prstClr val="white"/>
                </a:solidFill>
                <a:latin typeface="Century Gothic" panose="020B0502020202020204" pitchFamily="34" charset="0"/>
                <a:cs typeface="+mn-ea"/>
                <a:sym typeface="+mn-lt"/>
              </a:rPr>
              <a:t>总体</a:t>
            </a:r>
            <a:endParaRPr lang="en-US" sz="1867" kern="0">
              <a:solidFill>
                <a:prstClr val="white"/>
              </a:solidFill>
              <a:latin typeface="Century Gothic" panose="020B0502020202020204" pitchFamily="34" charset="0"/>
              <a:cs typeface="+mn-ea"/>
              <a:sym typeface="+mn-lt"/>
            </a:endParaRPr>
          </a:p>
          <a:p>
            <a:pPr defTabSz="412746" eaLnBrk="1" fontAlgn="auto" hangingPunct="1">
              <a:spcBef>
                <a:spcPts val="300"/>
              </a:spcBef>
              <a:spcAft>
                <a:spcPts val="0"/>
              </a:spcAft>
              <a:defRPr sz="1800"/>
            </a:pPr>
            <a:r>
              <a:rPr lang="zh-CN" altLang="en-US" sz="1867" kern="0">
                <a:solidFill>
                  <a:prstClr val="white"/>
                </a:solidFill>
                <a:latin typeface="+mj-ea"/>
                <a:ea typeface="+mj-ea"/>
                <a:cs typeface="+mn-ea"/>
                <a:sym typeface="+mn-lt"/>
              </a:rPr>
              <a:t>任务完成度</a:t>
            </a:r>
            <a:endParaRPr sz="1867" kern="0" dirty="0">
              <a:solidFill>
                <a:prstClr val="white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8" name="PA_形状 4663"/>
          <p:cNvSpPr/>
          <p:nvPr>
            <p:custDataLst>
              <p:tags r:id="rId6"/>
            </p:custDataLst>
          </p:nvPr>
        </p:nvSpPr>
        <p:spPr>
          <a:xfrm rot="10594">
            <a:off x="575340" y="5536920"/>
            <a:ext cx="1652713" cy="69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733" tIns="67733" rIns="67733" bIns="67733" numCol="1" anchor="ctr">
            <a:noAutofit/>
          </a:bodyPr>
          <a:lstStyle>
            <a:lvl1pPr algn="l">
              <a:lnSpc>
                <a:spcPts val="3500"/>
              </a:lnSpc>
              <a:spcBef>
                <a:spcPts val="600"/>
              </a:spcBef>
              <a:defRPr sz="2500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defTabSz="412746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1067" kern="0" dirty="0">
                <a:solidFill>
                  <a:prstClr val="white">
                    <a:alpha val="80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Lorem ipsum dolor sit amet, consectetuer adipiscing elit diam.</a:t>
            </a:r>
          </a:p>
        </p:txBody>
      </p:sp>
      <p:sp>
        <p:nvSpPr>
          <p:cNvPr id="139" name="PA_形状 4664"/>
          <p:cNvSpPr/>
          <p:nvPr>
            <p:custDataLst>
              <p:tags r:id="rId7"/>
            </p:custDataLst>
          </p:nvPr>
        </p:nvSpPr>
        <p:spPr>
          <a:xfrm rot="10594">
            <a:off x="573234" y="4992498"/>
            <a:ext cx="1355107" cy="6066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b">
            <a:noAutofit/>
          </a:bodyPr>
          <a:lstStyle>
            <a:lvl1pPr algn="l">
              <a:lnSpc>
                <a:spcPts val="15600"/>
              </a:lnSpc>
              <a:spcBef>
                <a:spcPts val="600"/>
              </a:spcBef>
              <a:defRPr sz="10000" spc="0">
                <a:solidFill>
                  <a:srgbClr val="F5D328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 defTabSz="412746" eaLnBrk="1" fontAlgn="auto" hangingPunct="1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5066" kern="0" dirty="0">
                <a:solidFill>
                  <a:srgbClr val="FFFFFF"/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9</a:t>
            </a:r>
            <a:r>
              <a:rPr lang="en-US" altLang="zh-CN" sz="5066" kern="0" dirty="0">
                <a:solidFill>
                  <a:srgbClr val="FFFFFF"/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0</a:t>
            </a:r>
            <a:r>
              <a:rPr sz="2800" kern="0" dirty="0">
                <a:solidFill>
                  <a:srgbClr val="FFFFFF"/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%</a:t>
            </a:r>
            <a:endParaRPr sz="5066" kern="0" dirty="0">
              <a:solidFill>
                <a:srgbClr val="FFFFFF"/>
              </a:solidFill>
              <a:latin typeface="Century Gothic" panose="020B0502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40" name="PA_形状 4665"/>
          <p:cNvSpPr/>
          <p:nvPr>
            <p:custDataLst>
              <p:tags r:id="rId8"/>
            </p:custDataLst>
          </p:nvPr>
        </p:nvSpPr>
        <p:spPr>
          <a:xfrm rot="10594">
            <a:off x="575340" y="4454047"/>
            <a:ext cx="1502359" cy="320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733" tIns="67733" rIns="67733" bIns="67733" numCol="1" anchor="ctr">
            <a:noAutofit/>
          </a:bodyPr>
          <a:lstStyle>
            <a:lvl1pPr algn="l">
              <a:lnSpc>
                <a:spcPts val="3500"/>
              </a:lnSpc>
              <a:spcBef>
                <a:spcPts val="600"/>
              </a:spcBef>
              <a:defRPr sz="2500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defTabSz="412746">
              <a:lnSpc>
                <a:spcPct val="80000"/>
              </a:lnSpc>
              <a:spcBef>
                <a:spcPts val="8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90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Task completion degree</a:t>
            </a:r>
            <a:endParaRPr sz="900" kern="0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46" name="PA_组合 145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2100066" y="3069780"/>
            <a:ext cx="1363440" cy="3968262"/>
            <a:chOff x="597712" y="2415605"/>
            <a:chExt cx="1076110" cy="3131998"/>
          </a:xfrm>
        </p:grpSpPr>
        <p:sp>
          <p:nvSpPr>
            <p:cNvPr id="14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8" name="椭圆 14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bg1"/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9" name="PA_组合 148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3706347" y="4671211"/>
            <a:ext cx="1363440" cy="3968262"/>
            <a:chOff x="597712" y="2415605"/>
            <a:chExt cx="1076110" cy="3131998"/>
          </a:xfrm>
        </p:grpSpPr>
        <p:sp>
          <p:nvSpPr>
            <p:cNvPr id="15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1" name="椭圆 15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2" name="PA_组合 151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5916147" y="5053911"/>
            <a:ext cx="1363440" cy="3968262"/>
            <a:chOff x="597712" y="2415605"/>
            <a:chExt cx="1076110" cy="3131998"/>
          </a:xfrm>
        </p:grpSpPr>
        <p:sp>
          <p:nvSpPr>
            <p:cNvPr id="15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5" name="PA_组合 154"/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7715739" y="3648899"/>
            <a:ext cx="1363440" cy="3968262"/>
            <a:chOff x="597712" y="2415605"/>
            <a:chExt cx="1076110" cy="3131998"/>
          </a:xfrm>
        </p:grpSpPr>
        <p:sp>
          <p:nvSpPr>
            <p:cNvPr id="15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7" name="椭圆 15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8" name="PA_组合 157"/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8823391" y="2111587"/>
            <a:ext cx="1363440" cy="3968262"/>
            <a:chOff x="597712" y="2415605"/>
            <a:chExt cx="1076110" cy="3131998"/>
          </a:xfrm>
        </p:grpSpPr>
        <p:sp>
          <p:nvSpPr>
            <p:cNvPr id="159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0" name="椭圆 159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PA_任意多边形 36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551834" y="3437616"/>
            <a:ext cx="464323" cy="435769"/>
          </a:xfrm>
          <a:custGeom>
            <a:avLst/>
            <a:gdLst>
              <a:gd name="connsiteX0" fmla="*/ 65187 w 464323"/>
              <a:gd name="connsiteY0" fmla="*/ 348457 h 435769"/>
              <a:gd name="connsiteX1" fmla="*/ 399141 w 464323"/>
              <a:gd name="connsiteY1" fmla="*/ 348457 h 435769"/>
              <a:gd name="connsiteX2" fmla="*/ 406384 w 464323"/>
              <a:gd name="connsiteY2" fmla="*/ 355601 h 435769"/>
              <a:gd name="connsiteX3" fmla="*/ 399141 w 464323"/>
              <a:gd name="connsiteY3" fmla="*/ 362744 h 435769"/>
              <a:gd name="connsiteX4" fmla="*/ 65187 w 464323"/>
              <a:gd name="connsiteY4" fmla="*/ 362744 h 435769"/>
              <a:gd name="connsiteX5" fmla="*/ 57944 w 464323"/>
              <a:gd name="connsiteY5" fmla="*/ 355601 h 435769"/>
              <a:gd name="connsiteX6" fmla="*/ 65187 w 464323"/>
              <a:gd name="connsiteY6" fmla="*/ 348457 h 435769"/>
              <a:gd name="connsiteX7" fmla="*/ 65187 w 464323"/>
              <a:gd name="connsiteY7" fmla="*/ 304800 h 435769"/>
              <a:gd name="connsiteX8" fmla="*/ 399141 w 464323"/>
              <a:gd name="connsiteY8" fmla="*/ 304800 h 435769"/>
              <a:gd name="connsiteX9" fmla="*/ 406384 w 464323"/>
              <a:gd name="connsiteY9" fmla="*/ 311944 h 435769"/>
              <a:gd name="connsiteX10" fmla="*/ 399141 w 464323"/>
              <a:gd name="connsiteY10" fmla="*/ 319087 h 435769"/>
              <a:gd name="connsiteX11" fmla="*/ 65187 w 464323"/>
              <a:gd name="connsiteY11" fmla="*/ 319087 h 435769"/>
              <a:gd name="connsiteX12" fmla="*/ 57944 w 464323"/>
              <a:gd name="connsiteY12" fmla="*/ 311944 h 435769"/>
              <a:gd name="connsiteX13" fmla="*/ 65187 w 464323"/>
              <a:gd name="connsiteY13" fmla="*/ 304800 h 435769"/>
              <a:gd name="connsiteX14" fmla="*/ 65187 w 464323"/>
              <a:gd name="connsiteY14" fmla="*/ 261144 h 435769"/>
              <a:gd name="connsiteX15" fmla="*/ 399141 w 464323"/>
              <a:gd name="connsiteY15" fmla="*/ 261144 h 435769"/>
              <a:gd name="connsiteX16" fmla="*/ 406384 w 464323"/>
              <a:gd name="connsiteY16" fmla="*/ 268288 h 435769"/>
              <a:gd name="connsiteX17" fmla="*/ 399141 w 464323"/>
              <a:gd name="connsiteY17" fmla="*/ 275431 h 435769"/>
              <a:gd name="connsiteX18" fmla="*/ 65187 w 464323"/>
              <a:gd name="connsiteY18" fmla="*/ 275431 h 435769"/>
              <a:gd name="connsiteX19" fmla="*/ 57944 w 464323"/>
              <a:gd name="connsiteY19" fmla="*/ 268288 h 435769"/>
              <a:gd name="connsiteX20" fmla="*/ 65187 w 464323"/>
              <a:gd name="connsiteY20" fmla="*/ 261144 h 435769"/>
              <a:gd name="connsiteX21" fmla="*/ 65187 w 464323"/>
              <a:gd name="connsiteY21" fmla="*/ 217488 h 435769"/>
              <a:gd name="connsiteX22" fmla="*/ 399141 w 464323"/>
              <a:gd name="connsiteY22" fmla="*/ 217488 h 435769"/>
              <a:gd name="connsiteX23" fmla="*/ 406384 w 464323"/>
              <a:gd name="connsiteY23" fmla="*/ 224632 h 435769"/>
              <a:gd name="connsiteX24" fmla="*/ 399141 w 464323"/>
              <a:gd name="connsiteY24" fmla="*/ 231775 h 435769"/>
              <a:gd name="connsiteX25" fmla="*/ 65187 w 464323"/>
              <a:gd name="connsiteY25" fmla="*/ 231775 h 435769"/>
              <a:gd name="connsiteX26" fmla="*/ 57944 w 464323"/>
              <a:gd name="connsiteY26" fmla="*/ 224632 h 435769"/>
              <a:gd name="connsiteX27" fmla="*/ 65187 w 464323"/>
              <a:gd name="connsiteY27" fmla="*/ 217488 h 435769"/>
              <a:gd name="connsiteX28" fmla="*/ 224747 w 464323"/>
              <a:gd name="connsiteY28" fmla="*/ 173832 h 435769"/>
              <a:gd name="connsiteX29" fmla="*/ 399133 w 464323"/>
              <a:gd name="connsiteY29" fmla="*/ 173832 h 435769"/>
              <a:gd name="connsiteX30" fmla="*/ 406401 w 464323"/>
              <a:gd name="connsiteY30" fmla="*/ 181373 h 435769"/>
              <a:gd name="connsiteX31" fmla="*/ 399133 w 464323"/>
              <a:gd name="connsiteY31" fmla="*/ 188912 h 435769"/>
              <a:gd name="connsiteX32" fmla="*/ 224747 w 464323"/>
              <a:gd name="connsiteY32" fmla="*/ 188912 h 435769"/>
              <a:gd name="connsiteX33" fmla="*/ 217488 w 464323"/>
              <a:gd name="connsiteY33" fmla="*/ 181373 h 435769"/>
              <a:gd name="connsiteX34" fmla="*/ 224747 w 464323"/>
              <a:gd name="connsiteY34" fmla="*/ 173832 h 435769"/>
              <a:gd name="connsiteX35" fmla="*/ 224764 w 464323"/>
              <a:gd name="connsiteY35" fmla="*/ 130175 h 435769"/>
              <a:gd name="connsiteX36" fmla="*/ 297525 w 464323"/>
              <a:gd name="connsiteY36" fmla="*/ 130175 h 435769"/>
              <a:gd name="connsiteX37" fmla="*/ 304801 w 464323"/>
              <a:gd name="connsiteY37" fmla="*/ 137716 h 435769"/>
              <a:gd name="connsiteX38" fmla="*/ 297525 w 464323"/>
              <a:gd name="connsiteY38" fmla="*/ 145256 h 435769"/>
              <a:gd name="connsiteX39" fmla="*/ 224764 w 464323"/>
              <a:gd name="connsiteY39" fmla="*/ 145256 h 435769"/>
              <a:gd name="connsiteX40" fmla="*/ 217488 w 464323"/>
              <a:gd name="connsiteY40" fmla="*/ 137716 h 435769"/>
              <a:gd name="connsiteX41" fmla="*/ 224764 w 464323"/>
              <a:gd name="connsiteY41" fmla="*/ 130175 h 435769"/>
              <a:gd name="connsiteX42" fmla="*/ 87042 w 464323"/>
              <a:gd name="connsiteY42" fmla="*/ 101402 h 435769"/>
              <a:gd name="connsiteX43" fmla="*/ 87042 w 464323"/>
              <a:gd name="connsiteY43" fmla="*/ 159743 h 435769"/>
              <a:gd name="connsiteX44" fmla="*/ 159809 w 464323"/>
              <a:gd name="connsiteY44" fmla="*/ 159743 h 435769"/>
              <a:gd name="connsiteX45" fmla="*/ 159809 w 464323"/>
              <a:gd name="connsiteY45" fmla="*/ 101402 h 435769"/>
              <a:gd name="connsiteX46" fmla="*/ 224764 w 464323"/>
              <a:gd name="connsiteY46" fmla="*/ 86519 h 435769"/>
              <a:gd name="connsiteX47" fmla="*/ 297525 w 464323"/>
              <a:gd name="connsiteY47" fmla="*/ 86519 h 435769"/>
              <a:gd name="connsiteX48" fmla="*/ 304801 w 464323"/>
              <a:gd name="connsiteY48" fmla="*/ 94060 h 435769"/>
              <a:gd name="connsiteX49" fmla="*/ 297525 w 464323"/>
              <a:gd name="connsiteY49" fmla="*/ 101599 h 435769"/>
              <a:gd name="connsiteX50" fmla="*/ 224764 w 464323"/>
              <a:gd name="connsiteY50" fmla="*/ 101599 h 435769"/>
              <a:gd name="connsiteX51" fmla="*/ 217488 w 464323"/>
              <a:gd name="connsiteY51" fmla="*/ 94060 h 435769"/>
              <a:gd name="connsiteX52" fmla="*/ 224764 w 464323"/>
              <a:gd name="connsiteY52" fmla="*/ 86519 h 435769"/>
              <a:gd name="connsiteX53" fmla="*/ 72490 w 464323"/>
              <a:gd name="connsiteY53" fmla="*/ 72232 h 435769"/>
              <a:gd name="connsiteX54" fmla="*/ 174361 w 464323"/>
              <a:gd name="connsiteY54" fmla="*/ 72232 h 435769"/>
              <a:gd name="connsiteX55" fmla="*/ 188907 w 464323"/>
              <a:gd name="connsiteY55" fmla="*/ 86817 h 435769"/>
              <a:gd name="connsiteX56" fmla="*/ 188907 w 464323"/>
              <a:gd name="connsiteY56" fmla="*/ 174328 h 435769"/>
              <a:gd name="connsiteX57" fmla="*/ 174361 w 464323"/>
              <a:gd name="connsiteY57" fmla="*/ 188908 h 435769"/>
              <a:gd name="connsiteX58" fmla="*/ 72490 w 464323"/>
              <a:gd name="connsiteY58" fmla="*/ 188908 h 435769"/>
              <a:gd name="connsiteX59" fmla="*/ 57944 w 464323"/>
              <a:gd name="connsiteY59" fmla="*/ 174328 h 435769"/>
              <a:gd name="connsiteX60" fmla="*/ 57944 w 464323"/>
              <a:gd name="connsiteY60" fmla="*/ 86817 h 435769"/>
              <a:gd name="connsiteX61" fmla="*/ 72490 w 464323"/>
              <a:gd name="connsiteY61" fmla="*/ 72232 h 435769"/>
              <a:gd name="connsiteX62" fmla="*/ 348258 w 464323"/>
              <a:gd name="connsiteY62" fmla="*/ 29051 h 435769"/>
              <a:gd name="connsiteX63" fmla="*/ 348258 w 464323"/>
              <a:gd name="connsiteY63" fmla="*/ 87154 h 435769"/>
              <a:gd name="connsiteX64" fmla="*/ 348215 w 464323"/>
              <a:gd name="connsiteY64" fmla="*/ 87154 h 435769"/>
              <a:gd name="connsiteX65" fmla="*/ 377237 w 464323"/>
              <a:gd name="connsiteY65" fmla="*/ 116205 h 435769"/>
              <a:gd name="connsiteX66" fmla="*/ 391747 w 464323"/>
              <a:gd name="connsiteY66" fmla="*/ 116205 h 435769"/>
              <a:gd name="connsiteX67" fmla="*/ 435323 w 464323"/>
              <a:gd name="connsiteY67" fmla="*/ 116205 h 435769"/>
              <a:gd name="connsiteX68" fmla="*/ 43511 w 464323"/>
              <a:gd name="connsiteY68" fmla="*/ 29051 h 435769"/>
              <a:gd name="connsiteX69" fmla="*/ 29000 w 464323"/>
              <a:gd name="connsiteY69" fmla="*/ 43577 h 435769"/>
              <a:gd name="connsiteX70" fmla="*/ 29000 w 464323"/>
              <a:gd name="connsiteY70" fmla="*/ 392192 h 435769"/>
              <a:gd name="connsiteX71" fmla="*/ 43511 w 464323"/>
              <a:gd name="connsiteY71" fmla="*/ 406718 h 435769"/>
              <a:gd name="connsiteX72" fmla="*/ 420812 w 464323"/>
              <a:gd name="connsiteY72" fmla="*/ 406718 h 435769"/>
              <a:gd name="connsiteX73" fmla="*/ 435323 w 464323"/>
              <a:gd name="connsiteY73" fmla="*/ 392192 h 435769"/>
              <a:gd name="connsiteX74" fmla="*/ 435323 w 464323"/>
              <a:gd name="connsiteY74" fmla="*/ 130731 h 435769"/>
              <a:gd name="connsiteX75" fmla="*/ 391747 w 464323"/>
              <a:gd name="connsiteY75" fmla="*/ 130731 h 435769"/>
              <a:gd name="connsiteX76" fmla="*/ 377237 w 464323"/>
              <a:gd name="connsiteY76" fmla="*/ 130731 h 435769"/>
              <a:gd name="connsiteX77" fmla="*/ 333704 w 464323"/>
              <a:gd name="connsiteY77" fmla="*/ 87154 h 435769"/>
              <a:gd name="connsiteX78" fmla="*/ 333747 w 464323"/>
              <a:gd name="connsiteY78" fmla="*/ 87154 h 435769"/>
              <a:gd name="connsiteX79" fmla="*/ 333747 w 464323"/>
              <a:gd name="connsiteY79" fmla="*/ 29051 h 435769"/>
              <a:gd name="connsiteX80" fmla="*/ 43511 w 464323"/>
              <a:gd name="connsiteY80" fmla="*/ 0 h 435769"/>
              <a:gd name="connsiteX81" fmla="*/ 348258 w 464323"/>
              <a:gd name="connsiteY81" fmla="*/ 0 h 435769"/>
              <a:gd name="connsiteX82" fmla="*/ 368767 w 464323"/>
              <a:gd name="connsiteY82" fmla="*/ 8493 h 435769"/>
              <a:gd name="connsiteX83" fmla="*/ 455831 w 464323"/>
              <a:gd name="connsiteY83" fmla="*/ 95647 h 435769"/>
              <a:gd name="connsiteX84" fmla="*/ 464323 w 464323"/>
              <a:gd name="connsiteY84" fmla="*/ 116205 h 435769"/>
              <a:gd name="connsiteX85" fmla="*/ 464323 w 464323"/>
              <a:gd name="connsiteY85" fmla="*/ 392192 h 435769"/>
              <a:gd name="connsiteX86" fmla="*/ 420812 w 464323"/>
              <a:gd name="connsiteY86" fmla="*/ 435769 h 435769"/>
              <a:gd name="connsiteX87" fmla="*/ 43511 w 464323"/>
              <a:gd name="connsiteY87" fmla="*/ 435769 h 435769"/>
              <a:gd name="connsiteX88" fmla="*/ 0 w 464323"/>
              <a:gd name="connsiteY88" fmla="*/ 392192 h 435769"/>
              <a:gd name="connsiteX89" fmla="*/ 0 w 464323"/>
              <a:gd name="connsiteY89" fmla="*/ 43577 h 435769"/>
              <a:gd name="connsiteX90" fmla="*/ 43511 w 464323"/>
              <a:gd name="connsiteY90" fmla="*/ 0 h 43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64323" h="435769">
                <a:moveTo>
                  <a:pt x="65187" y="348457"/>
                </a:moveTo>
                <a:lnTo>
                  <a:pt x="399141" y="348457"/>
                </a:lnTo>
                <a:cubicBezTo>
                  <a:pt x="403125" y="348457"/>
                  <a:pt x="406384" y="351652"/>
                  <a:pt x="406384" y="355601"/>
                </a:cubicBezTo>
                <a:cubicBezTo>
                  <a:pt x="406384" y="359536"/>
                  <a:pt x="403125" y="362744"/>
                  <a:pt x="399141" y="362744"/>
                </a:cubicBezTo>
                <a:lnTo>
                  <a:pt x="65187" y="362744"/>
                </a:lnTo>
                <a:cubicBezTo>
                  <a:pt x="61187" y="362744"/>
                  <a:pt x="57944" y="359536"/>
                  <a:pt x="57944" y="355601"/>
                </a:cubicBezTo>
                <a:cubicBezTo>
                  <a:pt x="57944" y="351652"/>
                  <a:pt x="61187" y="348457"/>
                  <a:pt x="65187" y="348457"/>
                </a:cubicBezTo>
                <a:close/>
                <a:moveTo>
                  <a:pt x="65187" y="304800"/>
                </a:moveTo>
                <a:lnTo>
                  <a:pt x="399141" y="304800"/>
                </a:lnTo>
                <a:cubicBezTo>
                  <a:pt x="403125" y="304800"/>
                  <a:pt x="406384" y="307995"/>
                  <a:pt x="406384" y="311944"/>
                </a:cubicBezTo>
                <a:cubicBezTo>
                  <a:pt x="406384" y="315879"/>
                  <a:pt x="403125" y="319087"/>
                  <a:pt x="399141" y="319087"/>
                </a:cubicBezTo>
                <a:lnTo>
                  <a:pt x="65187" y="319087"/>
                </a:lnTo>
                <a:cubicBezTo>
                  <a:pt x="61187" y="319087"/>
                  <a:pt x="57944" y="315879"/>
                  <a:pt x="57944" y="311944"/>
                </a:cubicBezTo>
                <a:cubicBezTo>
                  <a:pt x="57944" y="307995"/>
                  <a:pt x="61187" y="304800"/>
                  <a:pt x="65187" y="304800"/>
                </a:cubicBezTo>
                <a:close/>
                <a:moveTo>
                  <a:pt x="65187" y="261144"/>
                </a:moveTo>
                <a:lnTo>
                  <a:pt x="399141" y="261144"/>
                </a:lnTo>
                <a:cubicBezTo>
                  <a:pt x="403125" y="261144"/>
                  <a:pt x="406384" y="264339"/>
                  <a:pt x="406384" y="268288"/>
                </a:cubicBezTo>
                <a:cubicBezTo>
                  <a:pt x="406384" y="272223"/>
                  <a:pt x="403125" y="275431"/>
                  <a:pt x="399141" y="275431"/>
                </a:cubicBezTo>
                <a:lnTo>
                  <a:pt x="65187" y="275431"/>
                </a:lnTo>
                <a:cubicBezTo>
                  <a:pt x="61187" y="275431"/>
                  <a:pt x="57944" y="272223"/>
                  <a:pt x="57944" y="268288"/>
                </a:cubicBezTo>
                <a:cubicBezTo>
                  <a:pt x="57944" y="264339"/>
                  <a:pt x="61187" y="261144"/>
                  <a:pt x="65187" y="261144"/>
                </a:cubicBezTo>
                <a:close/>
                <a:moveTo>
                  <a:pt x="65187" y="217488"/>
                </a:moveTo>
                <a:lnTo>
                  <a:pt x="399141" y="217488"/>
                </a:lnTo>
                <a:cubicBezTo>
                  <a:pt x="403125" y="217488"/>
                  <a:pt x="406384" y="220683"/>
                  <a:pt x="406384" y="224632"/>
                </a:cubicBezTo>
                <a:cubicBezTo>
                  <a:pt x="406384" y="228580"/>
                  <a:pt x="403125" y="231775"/>
                  <a:pt x="399141" y="231775"/>
                </a:cubicBezTo>
                <a:lnTo>
                  <a:pt x="65187" y="231775"/>
                </a:lnTo>
                <a:cubicBezTo>
                  <a:pt x="61187" y="231775"/>
                  <a:pt x="57944" y="228580"/>
                  <a:pt x="57944" y="224632"/>
                </a:cubicBezTo>
                <a:cubicBezTo>
                  <a:pt x="57944" y="220683"/>
                  <a:pt x="61187" y="217488"/>
                  <a:pt x="65187" y="217488"/>
                </a:cubicBezTo>
                <a:close/>
                <a:moveTo>
                  <a:pt x="224747" y="173832"/>
                </a:moveTo>
                <a:lnTo>
                  <a:pt x="399133" y="173832"/>
                </a:lnTo>
                <a:cubicBezTo>
                  <a:pt x="403130" y="173832"/>
                  <a:pt x="406401" y="177204"/>
                  <a:pt x="406401" y="181373"/>
                </a:cubicBezTo>
                <a:cubicBezTo>
                  <a:pt x="406401" y="185540"/>
                  <a:pt x="403130" y="188912"/>
                  <a:pt x="399133" y="188912"/>
                </a:cubicBezTo>
                <a:lnTo>
                  <a:pt x="224747" y="188912"/>
                </a:lnTo>
                <a:cubicBezTo>
                  <a:pt x="220715" y="188912"/>
                  <a:pt x="217488" y="185540"/>
                  <a:pt x="217488" y="181373"/>
                </a:cubicBezTo>
                <a:cubicBezTo>
                  <a:pt x="217488" y="177204"/>
                  <a:pt x="220715" y="173832"/>
                  <a:pt x="224747" y="173832"/>
                </a:cubicBezTo>
                <a:close/>
                <a:moveTo>
                  <a:pt x="224764" y="130175"/>
                </a:moveTo>
                <a:lnTo>
                  <a:pt x="297525" y="130175"/>
                </a:lnTo>
                <a:cubicBezTo>
                  <a:pt x="301531" y="130175"/>
                  <a:pt x="304801" y="133548"/>
                  <a:pt x="304801" y="137716"/>
                </a:cubicBezTo>
                <a:cubicBezTo>
                  <a:pt x="304801" y="141884"/>
                  <a:pt x="301531" y="145256"/>
                  <a:pt x="297525" y="145256"/>
                </a:cubicBezTo>
                <a:lnTo>
                  <a:pt x="224764" y="145256"/>
                </a:lnTo>
                <a:cubicBezTo>
                  <a:pt x="220726" y="145256"/>
                  <a:pt x="217488" y="141884"/>
                  <a:pt x="217488" y="137716"/>
                </a:cubicBezTo>
                <a:cubicBezTo>
                  <a:pt x="217488" y="133548"/>
                  <a:pt x="220726" y="130175"/>
                  <a:pt x="224764" y="130175"/>
                </a:cubicBezTo>
                <a:close/>
                <a:moveTo>
                  <a:pt x="87042" y="101402"/>
                </a:moveTo>
                <a:cubicBezTo>
                  <a:pt x="87042" y="101402"/>
                  <a:pt x="87042" y="159743"/>
                  <a:pt x="87042" y="159743"/>
                </a:cubicBezTo>
                <a:lnTo>
                  <a:pt x="159809" y="159743"/>
                </a:lnTo>
                <a:lnTo>
                  <a:pt x="159809" y="101402"/>
                </a:lnTo>
                <a:close/>
                <a:moveTo>
                  <a:pt x="224764" y="86519"/>
                </a:moveTo>
                <a:lnTo>
                  <a:pt x="297525" y="86519"/>
                </a:lnTo>
                <a:cubicBezTo>
                  <a:pt x="301531" y="86519"/>
                  <a:pt x="304801" y="89891"/>
                  <a:pt x="304801" y="94060"/>
                </a:cubicBezTo>
                <a:cubicBezTo>
                  <a:pt x="304801" y="98227"/>
                  <a:pt x="301531" y="101599"/>
                  <a:pt x="297525" y="101599"/>
                </a:cubicBezTo>
                <a:lnTo>
                  <a:pt x="224764" y="101599"/>
                </a:lnTo>
                <a:cubicBezTo>
                  <a:pt x="220726" y="101599"/>
                  <a:pt x="217488" y="98227"/>
                  <a:pt x="217488" y="94060"/>
                </a:cubicBezTo>
                <a:cubicBezTo>
                  <a:pt x="217488" y="89891"/>
                  <a:pt x="220726" y="86519"/>
                  <a:pt x="224764" y="86519"/>
                </a:cubicBezTo>
                <a:close/>
                <a:moveTo>
                  <a:pt x="72490" y="72232"/>
                </a:moveTo>
                <a:lnTo>
                  <a:pt x="174361" y="72232"/>
                </a:lnTo>
                <a:cubicBezTo>
                  <a:pt x="182401" y="72232"/>
                  <a:pt x="188907" y="78752"/>
                  <a:pt x="188907" y="86817"/>
                </a:cubicBezTo>
                <a:lnTo>
                  <a:pt x="188907" y="174328"/>
                </a:lnTo>
                <a:cubicBezTo>
                  <a:pt x="188907" y="182388"/>
                  <a:pt x="182401" y="188908"/>
                  <a:pt x="174361" y="188908"/>
                </a:cubicBezTo>
                <a:lnTo>
                  <a:pt x="72490" y="188908"/>
                </a:lnTo>
                <a:cubicBezTo>
                  <a:pt x="64450" y="188908"/>
                  <a:pt x="57944" y="182388"/>
                  <a:pt x="57944" y="174328"/>
                </a:cubicBezTo>
                <a:lnTo>
                  <a:pt x="57944" y="86817"/>
                </a:lnTo>
                <a:cubicBezTo>
                  <a:pt x="57944" y="78752"/>
                  <a:pt x="64450" y="72232"/>
                  <a:pt x="72490" y="72232"/>
                </a:cubicBezTo>
                <a:close/>
                <a:moveTo>
                  <a:pt x="348258" y="29051"/>
                </a:moveTo>
                <a:lnTo>
                  <a:pt x="348258" y="87154"/>
                </a:lnTo>
                <a:lnTo>
                  <a:pt x="348215" y="87154"/>
                </a:lnTo>
                <a:cubicBezTo>
                  <a:pt x="348215" y="103172"/>
                  <a:pt x="361242" y="116205"/>
                  <a:pt x="377237" y="116205"/>
                </a:cubicBezTo>
                <a:lnTo>
                  <a:pt x="391747" y="116205"/>
                </a:lnTo>
                <a:cubicBezTo>
                  <a:pt x="391747" y="116205"/>
                  <a:pt x="435323" y="116205"/>
                  <a:pt x="435323" y="116205"/>
                </a:cubicBezTo>
                <a:close/>
                <a:moveTo>
                  <a:pt x="43511" y="29051"/>
                </a:moveTo>
                <a:cubicBezTo>
                  <a:pt x="35492" y="29051"/>
                  <a:pt x="29000" y="35547"/>
                  <a:pt x="29000" y="43577"/>
                </a:cubicBezTo>
                <a:lnTo>
                  <a:pt x="29000" y="392192"/>
                </a:lnTo>
                <a:cubicBezTo>
                  <a:pt x="29000" y="400202"/>
                  <a:pt x="35492" y="406718"/>
                  <a:pt x="43511" y="406718"/>
                </a:cubicBezTo>
                <a:lnTo>
                  <a:pt x="420812" y="406718"/>
                </a:lnTo>
                <a:cubicBezTo>
                  <a:pt x="428830" y="406718"/>
                  <a:pt x="435323" y="400202"/>
                  <a:pt x="435323" y="392192"/>
                </a:cubicBezTo>
                <a:cubicBezTo>
                  <a:pt x="435323" y="392192"/>
                  <a:pt x="435323" y="130731"/>
                  <a:pt x="435323" y="130731"/>
                </a:cubicBezTo>
                <a:lnTo>
                  <a:pt x="391747" y="130731"/>
                </a:lnTo>
                <a:lnTo>
                  <a:pt x="377237" y="130731"/>
                </a:lnTo>
                <a:cubicBezTo>
                  <a:pt x="353202" y="130731"/>
                  <a:pt x="333704" y="111222"/>
                  <a:pt x="333704" y="87154"/>
                </a:cubicBezTo>
                <a:lnTo>
                  <a:pt x="333747" y="87154"/>
                </a:lnTo>
                <a:lnTo>
                  <a:pt x="333747" y="29051"/>
                </a:lnTo>
                <a:close/>
                <a:moveTo>
                  <a:pt x="43511" y="0"/>
                </a:moveTo>
                <a:lnTo>
                  <a:pt x="348258" y="0"/>
                </a:lnTo>
                <a:cubicBezTo>
                  <a:pt x="355933" y="0"/>
                  <a:pt x="363328" y="3046"/>
                  <a:pt x="368767" y="8493"/>
                </a:cubicBezTo>
                <a:lnTo>
                  <a:pt x="455831" y="95647"/>
                </a:lnTo>
                <a:cubicBezTo>
                  <a:pt x="461270" y="101094"/>
                  <a:pt x="464323" y="108498"/>
                  <a:pt x="464323" y="116205"/>
                </a:cubicBezTo>
                <a:lnTo>
                  <a:pt x="464323" y="392192"/>
                </a:lnTo>
                <a:cubicBezTo>
                  <a:pt x="464323" y="416220"/>
                  <a:pt x="444803" y="435769"/>
                  <a:pt x="420812" y="435769"/>
                </a:cubicBezTo>
                <a:lnTo>
                  <a:pt x="43511" y="435769"/>
                </a:lnTo>
                <a:cubicBezTo>
                  <a:pt x="19520" y="435769"/>
                  <a:pt x="0" y="416220"/>
                  <a:pt x="0" y="392192"/>
                </a:cubicBezTo>
                <a:lnTo>
                  <a:pt x="0" y="43577"/>
                </a:lnTo>
                <a:cubicBezTo>
                  <a:pt x="0" y="19529"/>
                  <a:pt x="19520" y="0"/>
                  <a:pt x="4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9" name="PA_任意多边形 38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161347" y="5061551"/>
            <a:ext cx="464338" cy="450850"/>
          </a:xfrm>
          <a:custGeom>
            <a:avLst/>
            <a:gdLst>
              <a:gd name="connsiteX0" fmla="*/ 261540 w 464338"/>
              <a:gd name="connsiteY0" fmla="*/ 246856 h 450850"/>
              <a:gd name="connsiteX1" fmla="*/ 290512 w 464338"/>
              <a:gd name="connsiteY1" fmla="*/ 276225 h 450850"/>
              <a:gd name="connsiteX2" fmla="*/ 261540 w 464338"/>
              <a:gd name="connsiteY2" fmla="*/ 305592 h 450850"/>
              <a:gd name="connsiteX3" fmla="*/ 232568 w 464338"/>
              <a:gd name="connsiteY3" fmla="*/ 276225 h 450850"/>
              <a:gd name="connsiteX4" fmla="*/ 261540 w 464338"/>
              <a:gd name="connsiteY4" fmla="*/ 246856 h 450850"/>
              <a:gd name="connsiteX5" fmla="*/ 419120 w 464338"/>
              <a:gd name="connsiteY5" fmla="*/ 213403 h 450850"/>
              <a:gd name="connsiteX6" fmla="*/ 418654 w 464338"/>
              <a:gd name="connsiteY6" fmla="*/ 214300 h 450850"/>
              <a:gd name="connsiteX7" fmla="*/ 415019 w 464338"/>
              <a:gd name="connsiteY7" fmla="*/ 221000 h 450850"/>
              <a:gd name="connsiteX8" fmla="*/ 391786 w 464338"/>
              <a:gd name="connsiteY8" fmla="*/ 232689 h 450850"/>
              <a:gd name="connsiteX9" fmla="*/ 261191 w 464338"/>
              <a:gd name="connsiteY9" fmla="*/ 232689 h 450850"/>
              <a:gd name="connsiteX10" fmla="*/ 217652 w 464338"/>
              <a:gd name="connsiteY10" fmla="*/ 276313 h 450850"/>
              <a:gd name="connsiteX11" fmla="*/ 261191 w 464338"/>
              <a:gd name="connsiteY11" fmla="*/ 319958 h 450850"/>
              <a:gd name="connsiteX12" fmla="*/ 410319 w 464338"/>
              <a:gd name="connsiteY12" fmla="*/ 319958 h 450850"/>
              <a:gd name="connsiteX13" fmla="*/ 435303 w 464338"/>
              <a:gd name="connsiteY13" fmla="*/ 261765 h 450850"/>
              <a:gd name="connsiteX14" fmla="*/ 419120 w 464338"/>
              <a:gd name="connsiteY14" fmla="*/ 213403 h 450850"/>
              <a:gd name="connsiteX15" fmla="*/ 29019 w 464338"/>
              <a:gd name="connsiteY15" fmla="*/ 141642 h 450850"/>
              <a:gd name="connsiteX16" fmla="*/ 29019 w 464338"/>
              <a:gd name="connsiteY16" fmla="*/ 370845 h 450850"/>
              <a:gd name="connsiteX17" fmla="*/ 79807 w 464338"/>
              <a:gd name="connsiteY17" fmla="*/ 421754 h 450850"/>
              <a:gd name="connsiteX18" fmla="*/ 340998 w 464338"/>
              <a:gd name="connsiteY18" fmla="*/ 421754 h 450850"/>
              <a:gd name="connsiteX19" fmla="*/ 391786 w 464338"/>
              <a:gd name="connsiteY19" fmla="*/ 370845 h 450850"/>
              <a:gd name="connsiteX20" fmla="*/ 391786 w 464338"/>
              <a:gd name="connsiteY20" fmla="*/ 349033 h 450850"/>
              <a:gd name="connsiteX21" fmla="*/ 261191 w 464338"/>
              <a:gd name="connsiteY21" fmla="*/ 349033 h 450850"/>
              <a:gd name="connsiteX22" fmla="*/ 188633 w 464338"/>
              <a:gd name="connsiteY22" fmla="*/ 276313 h 450850"/>
              <a:gd name="connsiteX23" fmla="*/ 261191 w 464338"/>
              <a:gd name="connsiteY23" fmla="*/ 203592 h 450850"/>
              <a:gd name="connsiteX24" fmla="*/ 391786 w 464338"/>
              <a:gd name="connsiteY24" fmla="*/ 203592 h 450850"/>
              <a:gd name="connsiteX25" fmla="*/ 391786 w 464338"/>
              <a:gd name="connsiteY25" fmla="*/ 174517 h 450850"/>
              <a:gd name="connsiteX26" fmla="*/ 377266 w 464338"/>
              <a:gd name="connsiteY26" fmla="*/ 159969 h 450850"/>
              <a:gd name="connsiteX27" fmla="*/ 319228 w 464338"/>
              <a:gd name="connsiteY27" fmla="*/ 159969 h 450850"/>
              <a:gd name="connsiteX28" fmla="*/ 79807 w 464338"/>
              <a:gd name="connsiteY28" fmla="*/ 159969 h 450850"/>
              <a:gd name="connsiteX29" fmla="*/ 29019 w 464338"/>
              <a:gd name="connsiteY29" fmla="*/ 141642 h 450850"/>
              <a:gd name="connsiteX30" fmla="*/ 58016 w 464338"/>
              <a:gd name="connsiteY30" fmla="*/ 116345 h 450850"/>
              <a:gd name="connsiteX31" fmla="*/ 58016 w 464338"/>
              <a:gd name="connsiteY31" fmla="*/ 125800 h 450850"/>
              <a:gd name="connsiteX32" fmla="*/ 79807 w 464338"/>
              <a:gd name="connsiteY32" fmla="*/ 130872 h 450850"/>
              <a:gd name="connsiteX33" fmla="*/ 319228 w 464338"/>
              <a:gd name="connsiteY33" fmla="*/ 130872 h 450850"/>
              <a:gd name="connsiteX34" fmla="*/ 362745 w 464338"/>
              <a:gd name="connsiteY34" fmla="*/ 130872 h 450850"/>
              <a:gd name="connsiteX35" fmla="*/ 362745 w 464338"/>
              <a:gd name="connsiteY35" fmla="*/ 116345 h 450850"/>
              <a:gd name="connsiteX36" fmla="*/ 58016 w 464338"/>
              <a:gd name="connsiteY36" fmla="*/ 116345 h 450850"/>
              <a:gd name="connsiteX37" fmla="*/ 58016 w 464338"/>
              <a:gd name="connsiteY37" fmla="*/ 87248 h 450850"/>
              <a:gd name="connsiteX38" fmla="*/ 58016 w 464338"/>
              <a:gd name="connsiteY38" fmla="*/ 101796 h 450850"/>
              <a:gd name="connsiteX39" fmla="*/ 362745 w 464338"/>
              <a:gd name="connsiteY39" fmla="*/ 101796 h 450850"/>
              <a:gd name="connsiteX40" fmla="*/ 362745 w 464338"/>
              <a:gd name="connsiteY40" fmla="*/ 87248 h 450850"/>
              <a:gd name="connsiteX41" fmla="*/ 58016 w 464338"/>
              <a:gd name="connsiteY41" fmla="*/ 58172 h 450850"/>
              <a:gd name="connsiteX42" fmla="*/ 58016 w 464338"/>
              <a:gd name="connsiteY42" fmla="*/ 72700 h 450850"/>
              <a:gd name="connsiteX43" fmla="*/ 362745 w 464338"/>
              <a:gd name="connsiteY43" fmla="*/ 72700 h 450850"/>
              <a:gd name="connsiteX44" fmla="*/ 362745 w 464338"/>
              <a:gd name="connsiteY44" fmla="*/ 58172 h 450850"/>
              <a:gd name="connsiteX45" fmla="*/ 79807 w 464338"/>
              <a:gd name="connsiteY45" fmla="*/ 29076 h 450850"/>
              <a:gd name="connsiteX46" fmla="*/ 29019 w 464338"/>
              <a:gd name="connsiteY46" fmla="*/ 79984 h 450850"/>
              <a:gd name="connsiteX47" fmla="*/ 43517 w 464338"/>
              <a:gd name="connsiteY47" fmla="*/ 115510 h 450850"/>
              <a:gd name="connsiteX48" fmla="*/ 43517 w 464338"/>
              <a:gd name="connsiteY48" fmla="*/ 87248 h 450850"/>
              <a:gd name="connsiteX49" fmla="*/ 43517 w 464338"/>
              <a:gd name="connsiteY49" fmla="*/ 58172 h 450850"/>
              <a:gd name="connsiteX50" fmla="*/ 58016 w 464338"/>
              <a:gd name="connsiteY50" fmla="*/ 43624 h 450850"/>
              <a:gd name="connsiteX51" fmla="*/ 362745 w 464338"/>
              <a:gd name="connsiteY51" fmla="*/ 43624 h 450850"/>
              <a:gd name="connsiteX52" fmla="*/ 377266 w 464338"/>
              <a:gd name="connsiteY52" fmla="*/ 58172 h 450850"/>
              <a:gd name="connsiteX53" fmla="*/ 377266 w 464338"/>
              <a:gd name="connsiteY53" fmla="*/ 87248 h 450850"/>
              <a:gd name="connsiteX54" fmla="*/ 377266 w 464338"/>
              <a:gd name="connsiteY54" fmla="*/ 116345 h 450850"/>
              <a:gd name="connsiteX55" fmla="*/ 377266 w 464338"/>
              <a:gd name="connsiteY55" fmla="*/ 130872 h 450850"/>
              <a:gd name="connsiteX56" fmla="*/ 391786 w 464338"/>
              <a:gd name="connsiteY56" fmla="*/ 133544 h 450850"/>
              <a:gd name="connsiteX57" fmla="*/ 391786 w 464338"/>
              <a:gd name="connsiteY57" fmla="*/ 87248 h 450850"/>
              <a:gd name="connsiteX58" fmla="*/ 391786 w 464338"/>
              <a:gd name="connsiteY58" fmla="*/ 79984 h 450850"/>
              <a:gd name="connsiteX59" fmla="*/ 391786 w 464338"/>
              <a:gd name="connsiteY59" fmla="*/ 43624 h 450850"/>
              <a:gd name="connsiteX60" fmla="*/ 377266 w 464338"/>
              <a:gd name="connsiteY60" fmla="*/ 29076 h 450850"/>
              <a:gd name="connsiteX61" fmla="*/ 319228 w 464338"/>
              <a:gd name="connsiteY61" fmla="*/ 29076 h 450850"/>
              <a:gd name="connsiteX62" fmla="*/ 79807 w 464338"/>
              <a:gd name="connsiteY62" fmla="*/ 0 h 450850"/>
              <a:gd name="connsiteX63" fmla="*/ 319228 w 464338"/>
              <a:gd name="connsiteY63" fmla="*/ 0 h 450850"/>
              <a:gd name="connsiteX64" fmla="*/ 377266 w 464338"/>
              <a:gd name="connsiteY64" fmla="*/ 0 h 450850"/>
              <a:gd name="connsiteX65" fmla="*/ 420805 w 464338"/>
              <a:gd name="connsiteY65" fmla="*/ 43624 h 450850"/>
              <a:gd name="connsiteX66" fmla="*/ 420805 w 464338"/>
              <a:gd name="connsiteY66" fmla="*/ 79984 h 450850"/>
              <a:gd name="connsiteX67" fmla="*/ 420805 w 464338"/>
              <a:gd name="connsiteY67" fmla="*/ 87248 h 450850"/>
              <a:gd name="connsiteX68" fmla="*/ 420805 w 464338"/>
              <a:gd name="connsiteY68" fmla="*/ 174517 h 450850"/>
              <a:gd name="connsiteX69" fmla="*/ 420827 w 464338"/>
              <a:gd name="connsiteY69" fmla="*/ 174517 h 450850"/>
              <a:gd name="connsiteX70" fmla="*/ 420827 w 464338"/>
              <a:gd name="connsiteY70" fmla="*/ 349033 h 450850"/>
              <a:gd name="connsiteX71" fmla="*/ 420805 w 464338"/>
              <a:gd name="connsiteY71" fmla="*/ 349033 h 450850"/>
              <a:gd name="connsiteX72" fmla="*/ 420805 w 464338"/>
              <a:gd name="connsiteY72" fmla="*/ 370845 h 450850"/>
              <a:gd name="connsiteX73" fmla="*/ 340998 w 464338"/>
              <a:gd name="connsiteY73" fmla="*/ 450850 h 450850"/>
              <a:gd name="connsiteX74" fmla="*/ 79807 w 464338"/>
              <a:gd name="connsiteY74" fmla="*/ 450850 h 450850"/>
              <a:gd name="connsiteX75" fmla="*/ 0 w 464338"/>
              <a:gd name="connsiteY75" fmla="*/ 370845 h 450850"/>
              <a:gd name="connsiteX76" fmla="*/ 0 w 464338"/>
              <a:gd name="connsiteY76" fmla="*/ 79984 h 450850"/>
              <a:gd name="connsiteX77" fmla="*/ 79807 w 464338"/>
              <a:gd name="connsiteY77" fmla="*/ 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64338" h="450850">
                <a:moveTo>
                  <a:pt x="261540" y="246856"/>
                </a:moveTo>
                <a:cubicBezTo>
                  <a:pt x="277531" y="246856"/>
                  <a:pt x="290512" y="260021"/>
                  <a:pt x="290512" y="276225"/>
                </a:cubicBezTo>
                <a:cubicBezTo>
                  <a:pt x="290512" y="292427"/>
                  <a:pt x="277531" y="305592"/>
                  <a:pt x="261540" y="305592"/>
                </a:cubicBezTo>
                <a:cubicBezTo>
                  <a:pt x="245546" y="305592"/>
                  <a:pt x="232568" y="292427"/>
                  <a:pt x="232568" y="276225"/>
                </a:cubicBezTo>
                <a:cubicBezTo>
                  <a:pt x="232568" y="260021"/>
                  <a:pt x="245546" y="246856"/>
                  <a:pt x="261540" y="246856"/>
                </a:cubicBezTo>
                <a:close/>
                <a:moveTo>
                  <a:pt x="419120" y="213403"/>
                </a:moveTo>
                <a:cubicBezTo>
                  <a:pt x="419009" y="213716"/>
                  <a:pt x="418765" y="213966"/>
                  <a:pt x="418654" y="214300"/>
                </a:cubicBezTo>
                <a:cubicBezTo>
                  <a:pt x="417701" y="216680"/>
                  <a:pt x="416526" y="218976"/>
                  <a:pt x="415019" y="221000"/>
                </a:cubicBezTo>
                <a:cubicBezTo>
                  <a:pt x="409610" y="228222"/>
                  <a:pt x="400742" y="232564"/>
                  <a:pt x="391786" y="232689"/>
                </a:cubicBezTo>
                <a:lnTo>
                  <a:pt x="261191" y="232689"/>
                </a:lnTo>
                <a:cubicBezTo>
                  <a:pt x="237182" y="232689"/>
                  <a:pt x="217652" y="252268"/>
                  <a:pt x="217652" y="276313"/>
                </a:cubicBezTo>
                <a:cubicBezTo>
                  <a:pt x="217652" y="300379"/>
                  <a:pt x="237182" y="319958"/>
                  <a:pt x="261191" y="319958"/>
                </a:cubicBezTo>
                <a:lnTo>
                  <a:pt x="410319" y="319958"/>
                </a:lnTo>
                <a:cubicBezTo>
                  <a:pt x="426303" y="304888"/>
                  <a:pt x="435303" y="284140"/>
                  <a:pt x="435303" y="261765"/>
                </a:cubicBezTo>
                <a:cubicBezTo>
                  <a:pt x="435303" y="243918"/>
                  <a:pt x="429561" y="227095"/>
                  <a:pt x="419120" y="213403"/>
                </a:cubicBezTo>
                <a:close/>
                <a:moveTo>
                  <a:pt x="29019" y="141642"/>
                </a:moveTo>
                <a:lnTo>
                  <a:pt x="29019" y="370845"/>
                </a:lnTo>
                <a:cubicBezTo>
                  <a:pt x="29019" y="398961"/>
                  <a:pt x="51742" y="421754"/>
                  <a:pt x="79807" y="421754"/>
                </a:cubicBezTo>
                <a:lnTo>
                  <a:pt x="340998" y="421754"/>
                </a:lnTo>
                <a:cubicBezTo>
                  <a:pt x="369041" y="421754"/>
                  <a:pt x="391786" y="398961"/>
                  <a:pt x="391786" y="370845"/>
                </a:cubicBezTo>
                <a:cubicBezTo>
                  <a:pt x="391786" y="370845"/>
                  <a:pt x="391786" y="349033"/>
                  <a:pt x="391786" y="349033"/>
                </a:cubicBezTo>
                <a:lnTo>
                  <a:pt x="261191" y="349033"/>
                </a:lnTo>
                <a:cubicBezTo>
                  <a:pt x="221110" y="349033"/>
                  <a:pt x="188633" y="316493"/>
                  <a:pt x="188633" y="276313"/>
                </a:cubicBezTo>
                <a:cubicBezTo>
                  <a:pt x="188633" y="236154"/>
                  <a:pt x="221110" y="203592"/>
                  <a:pt x="261191" y="203592"/>
                </a:cubicBezTo>
                <a:lnTo>
                  <a:pt x="391786" y="203592"/>
                </a:lnTo>
                <a:lnTo>
                  <a:pt x="391786" y="174517"/>
                </a:lnTo>
                <a:cubicBezTo>
                  <a:pt x="391786" y="166481"/>
                  <a:pt x="385269" y="159969"/>
                  <a:pt x="377266" y="159969"/>
                </a:cubicBezTo>
                <a:lnTo>
                  <a:pt x="319228" y="159969"/>
                </a:lnTo>
                <a:lnTo>
                  <a:pt x="79807" y="159969"/>
                </a:lnTo>
                <a:cubicBezTo>
                  <a:pt x="60521" y="159969"/>
                  <a:pt x="42808" y="153081"/>
                  <a:pt x="29019" y="141642"/>
                </a:cubicBezTo>
                <a:close/>
                <a:moveTo>
                  <a:pt x="58016" y="116345"/>
                </a:moveTo>
                <a:lnTo>
                  <a:pt x="58016" y="125800"/>
                </a:lnTo>
                <a:cubicBezTo>
                  <a:pt x="64644" y="128973"/>
                  <a:pt x="71960" y="130872"/>
                  <a:pt x="79807" y="130872"/>
                </a:cubicBezTo>
                <a:lnTo>
                  <a:pt x="319228" y="130872"/>
                </a:lnTo>
                <a:lnTo>
                  <a:pt x="362745" y="130872"/>
                </a:lnTo>
                <a:lnTo>
                  <a:pt x="362745" y="116345"/>
                </a:lnTo>
                <a:cubicBezTo>
                  <a:pt x="362745" y="116345"/>
                  <a:pt x="58016" y="116345"/>
                  <a:pt x="58016" y="116345"/>
                </a:cubicBezTo>
                <a:close/>
                <a:moveTo>
                  <a:pt x="58016" y="87248"/>
                </a:moveTo>
                <a:lnTo>
                  <a:pt x="58016" y="101796"/>
                </a:lnTo>
                <a:lnTo>
                  <a:pt x="362745" y="101796"/>
                </a:lnTo>
                <a:cubicBezTo>
                  <a:pt x="362745" y="101796"/>
                  <a:pt x="362745" y="87248"/>
                  <a:pt x="362745" y="87248"/>
                </a:cubicBezTo>
                <a:close/>
                <a:moveTo>
                  <a:pt x="58016" y="58172"/>
                </a:moveTo>
                <a:lnTo>
                  <a:pt x="58016" y="72700"/>
                </a:lnTo>
                <a:lnTo>
                  <a:pt x="362745" y="72700"/>
                </a:lnTo>
                <a:cubicBezTo>
                  <a:pt x="362745" y="72700"/>
                  <a:pt x="362745" y="58172"/>
                  <a:pt x="362745" y="58172"/>
                </a:cubicBezTo>
                <a:close/>
                <a:moveTo>
                  <a:pt x="79807" y="29076"/>
                </a:moveTo>
                <a:cubicBezTo>
                  <a:pt x="51742" y="29076"/>
                  <a:pt x="29019" y="51869"/>
                  <a:pt x="29019" y="79984"/>
                </a:cubicBezTo>
                <a:cubicBezTo>
                  <a:pt x="29019" y="93823"/>
                  <a:pt x="34561" y="106326"/>
                  <a:pt x="43517" y="115510"/>
                </a:cubicBezTo>
                <a:lnTo>
                  <a:pt x="43517" y="87248"/>
                </a:lnTo>
                <a:lnTo>
                  <a:pt x="43517" y="58172"/>
                </a:lnTo>
                <a:cubicBezTo>
                  <a:pt x="43517" y="50116"/>
                  <a:pt x="50013" y="43624"/>
                  <a:pt x="58016" y="43624"/>
                </a:cubicBezTo>
                <a:lnTo>
                  <a:pt x="362745" y="43624"/>
                </a:lnTo>
                <a:cubicBezTo>
                  <a:pt x="370748" y="43624"/>
                  <a:pt x="377266" y="50116"/>
                  <a:pt x="377266" y="58172"/>
                </a:cubicBezTo>
                <a:lnTo>
                  <a:pt x="377266" y="87248"/>
                </a:lnTo>
                <a:lnTo>
                  <a:pt x="377266" y="116345"/>
                </a:lnTo>
                <a:lnTo>
                  <a:pt x="377266" y="130872"/>
                </a:lnTo>
                <a:cubicBezTo>
                  <a:pt x="382387" y="130872"/>
                  <a:pt x="387197" y="131936"/>
                  <a:pt x="391786" y="133544"/>
                </a:cubicBezTo>
                <a:lnTo>
                  <a:pt x="391786" y="87248"/>
                </a:lnTo>
                <a:lnTo>
                  <a:pt x="391786" y="79984"/>
                </a:lnTo>
                <a:lnTo>
                  <a:pt x="391786" y="43624"/>
                </a:lnTo>
                <a:cubicBezTo>
                  <a:pt x="391786" y="35588"/>
                  <a:pt x="385269" y="29076"/>
                  <a:pt x="377266" y="29076"/>
                </a:cubicBezTo>
                <a:lnTo>
                  <a:pt x="319228" y="29076"/>
                </a:lnTo>
                <a:close/>
                <a:moveTo>
                  <a:pt x="79807" y="0"/>
                </a:moveTo>
                <a:lnTo>
                  <a:pt x="319228" y="0"/>
                </a:lnTo>
                <a:lnTo>
                  <a:pt x="377266" y="0"/>
                </a:lnTo>
                <a:cubicBezTo>
                  <a:pt x="401296" y="0"/>
                  <a:pt x="420805" y="19516"/>
                  <a:pt x="420805" y="43624"/>
                </a:cubicBezTo>
                <a:lnTo>
                  <a:pt x="420805" y="79984"/>
                </a:lnTo>
                <a:lnTo>
                  <a:pt x="420805" y="87248"/>
                </a:lnTo>
                <a:lnTo>
                  <a:pt x="420805" y="174517"/>
                </a:lnTo>
                <a:lnTo>
                  <a:pt x="420827" y="174517"/>
                </a:lnTo>
                <a:cubicBezTo>
                  <a:pt x="478842" y="218162"/>
                  <a:pt x="478842" y="305388"/>
                  <a:pt x="420827" y="349033"/>
                </a:cubicBezTo>
                <a:lnTo>
                  <a:pt x="420805" y="349033"/>
                </a:lnTo>
                <a:lnTo>
                  <a:pt x="420805" y="370845"/>
                </a:lnTo>
                <a:cubicBezTo>
                  <a:pt x="420805" y="414949"/>
                  <a:pt x="384980" y="450850"/>
                  <a:pt x="340998" y="450850"/>
                </a:cubicBezTo>
                <a:lnTo>
                  <a:pt x="79807" y="450850"/>
                </a:lnTo>
                <a:cubicBezTo>
                  <a:pt x="35780" y="450850"/>
                  <a:pt x="0" y="414949"/>
                  <a:pt x="0" y="370845"/>
                </a:cubicBezTo>
                <a:lnTo>
                  <a:pt x="0" y="79984"/>
                </a:lnTo>
                <a:cubicBezTo>
                  <a:pt x="0" y="35880"/>
                  <a:pt x="35780" y="0"/>
                  <a:pt x="79807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1" name="PA_任意多边形 40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6363474" y="5476391"/>
            <a:ext cx="464323" cy="377825"/>
          </a:xfrm>
          <a:custGeom>
            <a:avLst/>
            <a:gdLst>
              <a:gd name="connsiteX0" fmla="*/ 348258 w 464323"/>
              <a:gd name="connsiteY0" fmla="*/ 290628 h 377825"/>
              <a:gd name="connsiteX1" fmla="*/ 319237 w 464323"/>
              <a:gd name="connsiteY1" fmla="*/ 319682 h 377825"/>
              <a:gd name="connsiteX2" fmla="*/ 348258 w 464323"/>
              <a:gd name="connsiteY2" fmla="*/ 348754 h 377825"/>
              <a:gd name="connsiteX3" fmla="*/ 377279 w 464323"/>
              <a:gd name="connsiteY3" fmla="*/ 319682 h 377825"/>
              <a:gd name="connsiteX4" fmla="*/ 348258 w 464323"/>
              <a:gd name="connsiteY4" fmla="*/ 290628 h 377825"/>
              <a:gd name="connsiteX5" fmla="*/ 159618 w 464323"/>
              <a:gd name="connsiteY5" fmla="*/ 290628 h 377825"/>
              <a:gd name="connsiteX6" fmla="*/ 130597 w 464323"/>
              <a:gd name="connsiteY6" fmla="*/ 319682 h 377825"/>
              <a:gd name="connsiteX7" fmla="*/ 159618 w 464323"/>
              <a:gd name="connsiteY7" fmla="*/ 348754 h 377825"/>
              <a:gd name="connsiteX8" fmla="*/ 188640 w 464323"/>
              <a:gd name="connsiteY8" fmla="*/ 319682 h 377825"/>
              <a:gd name="connsiteX9" fmla="*/ 159618 w 464323"/>
              <a:gd name="connsiteY9" fmla="*/ 290628 h 377825"/>
              <a:gd name="connsiteX10" fmla="*/ 333640 w 464323"/>
              <a:gd name="connsiteY10" fmla="*/ 130472 h 377825"/>
              <a:gd name="connsiteX11" fmla="*/ 333640 w 464323"/>
              <a:gd name="connsiteY11" fmla="*/ 217983 h 377825"/>
              <a:gd name="connsiteX12" fmla="*/ 391845 w 464323"/>
              <a:gd name="connsiteY12" fmla="*/ 217983 h 377825"/>
              <a:gd name="connsiteX13" fmla="*/ 391845 w 464323"/>
              <a:gd name="connsiteY13" fmla="*/ 196105 h 377825"/>
              <a:gd name="connsiteX14" fmla="*/ 348192 w 464323"/>
              <a:gd name="connsiteY14" fmla="*/ 130472 h 377825"/>
              <a:gd name="connsiteX15" fmla="*/ 333640 w 464323"/>
              <a:gd name="connsiteY15" fmla="*/ 115887 h 377825"/>
              <a:gd name="connsiteX16" fmla="*/ 348192 w 464323"/>
              <a:gd name="connsiteY16" fmla="*/ 115887 h 377825"/>
              <a:gd name="connsiteX17" fmla="*/ 360299 w 464323"/>
              <a:gd name="connsiteY17" fmla="*/ 122380 h 377825"/>
              <a:gd name="connsiteX18" fmla="*/ 403955 w 464323"/>
              <a:gd name="connsiteY18" fmla="*/ 188013 h 377825"/>
              <a:gd name="connsiteX19" fmla="*/ 406401 w 464323"/>
              <a:gd name="connsiteY19" fmla="*/ 196105 h 377825"/>
              <a:gd name="connsiteX20" fmla="*/ 406401 w 464323"/>
              <a:gd name="connsiteY20" fmla="*/ 217983 h 377825"/>
              <a:gd name="connsiteX21" fmla="*/ 391845 w 464323"/>
              <a:gd name="connsiteY21" fmla="*/ 232563 h 377825"/>
              <a:gd name="connsiteX22" fmla="*/ 333640 w 464323"/>
              <a:gd name="connsiteY22" fmla="*/ 232563 h 377825"/>
              <a:gd name="connsiteX23" fmla="*/ 319088 w 464323"/>
              <a:gd name="connsiteY23" fmla="*/ 217983 h 377825"/>
              <a:gd name="connsiteX24" fmla="*/ 319088 w 464323"/>
              <a:gd name="connsiteY24" fmla="*/ 130472 h 377825"/>
              <a:gd name="connsiteX25" fmla="*/ 333640 w 464323"/>
              <a:gd name="connsiteY25" fmla="*/ 115887 h 377825"/>
              <a:gd name="connsiteX26" fmla="*/ 304726 w 464323"/>
              <a:gd name="connsiteY26" fmla="*/ 101716 h 377825"/>
              <a:gd name="connsiteX27" fmla="*/ 304726 w 464323"/>
              <a:gd name="connsiteY27" fmla="*/ 203431 h 377825"/>
              <a:gd name="connsiteX28" fmla="*/ 261193 w 464323"/>
              <a:gd name="connsiteY28" fmla="*/ 247038 h 377825"/>
              <a:gd name="connsiteX29" fmla="*/ 72554 w 464323"/>
              <a:gd name="connsiteY29" fmla="*/ 247038 h 377825"/>
              <a:gd name="connsiteX30" fmla="*/ 72554 w 464323"/>
              <a:gd name="connsiteY30" fmla="*/ 290628 h 377825"/>
              <a:gd name="connsiteX31" fmla="*/ 87065 w 464323"/>
              <a:gd name="connsiteY31" fmla="*/ 305164 h 377825"/>
              <a:gd name="connsiteX32" fmla="*/ 103617 w 464323"/>
              <a:gd name="connsiteY32" fmla="*/ 305164 h 377825"/>
              <a:gd name="connsiteX33" fmla="*/ 159618 w 464323"/>
              <a:gd name="connsiteY33" fmla="*/ 261557 h 377825"/>
              <a:gd name="connsiteX34" fmla="*/ 215597 w 464323"/>
              <a:gd name="connsiteY34" fmla="*/ 305164 h 377825"/>
              <a:gd name="connsiteX35" fmla="*/ 292257 w 464323"/>
              <a:gd name="connsiteY35" fmla="*/ 305164 h 377825"/>
              <a:gd name="connsiteX36" fmla="*/ 348258 w 464323"/>
              <a:gd name="connsiteY36" fmla="*/ 261557 h 377825"/>
              <a:gd name="connsiteX37" fmla="*/ 404216 w 464323"/>
              <a:gd name="connsiteY37" fmla="*/ 305164 h 377825"/>
              <a:gd name="connsiteX38" fmla="*/ 420812 w 464323"/>
              <a:gd name="connsiteY38" fmla="*/ 305164 h 377825"/>
              <a:gd name="connsiteX39" fmla="*/ 435323 w 464323"/>
              <a:gd name="connsiteY39" fmla="*/ 290628 h 377825"/>
              <a:gd name="connsiteX40" fmla="*/ 435323 w 464323"/>
              <a:gd name="connsiteY40" fmla="*/ 203431 h 377825"/>
              <a:gd name="connsiteX41" fmla="*/ 432872 w 464323"/>
              <a:gd name="connsiteY41" fmla="*/ 195367 h 377825"/>
              <a:gd name="connsiteX42" fmla="*/ 374829 w 464323"/>
              <a:gd name="connsiteY42" fmla="*/ 108188 h 377825"/>
              <a:gd name="connsiteX43" fmla="*/ 362769 w 464323"/>
              <a:gd name="connsiteY43" fmla="*/ 101716 h 377825"/>
              <a:gd name="connsiteX44" fmla="*/ 43511 w 464323"/>
              <a:gd name="connsiteY44" fmla="*/ 29054 h 377825"/>
              <a:gd name="connsiteX45" fmla="*/ 29000 w 464323"/>
              <a:gd name="connsiteY45" fmla="*/ 43590 h 377825"/>
              <a:gd name="connsiteX46" fmla="*/ 29000 w 464323"/>
              <a:gd name="connsiteY46" fmla="*/ 203431 h 377825"/>
              <a:gd name="connsiteX47" fmla="*/ 43511 w 464323"/>
              <a:gd name="connsiteY47" fmla="*/ 217967 h 377825"/>
              <a:gd name="connsiteX48" fmla="*/ 261193 w 464323"/>
              <a:gd name="connsiteY48" fmla="*/ 217967 h 377825"/>
              <a:gd name="connsiteX49" fmla="*/ 275704 w 464323"/>
              <a:gd name="connsiteY49" fmla="*/ 203431 h 377825"/>
              <a:gd name="connsiteX50" fmla="*/ 275704 w 464323"/>
              <a:gd name="connsiteY50" fmla="*/ 101716 h 377825"/>
              <a:gd name="connsiteX51" fmla="*/ 275704 w 464323"/>
              <a:gd name="connsiteY51" fmla="*/ 72644 h 377825"/>
              <a:gd name="connsiteX52" fmla="*/ 275704 w 464323"/>
              <a:gd name="connsiteY52" fmla="*/ 43590 h 377825"/>
              <a:gd name="connsiteX53" fmla="*/ 261193 w 464323"/>
              <a:gd name="connsiteY53" fmla="*/ 29054 h 377825"/>
              <a:gd name="connsiteX54" fmla="*/ 43511 w 464323"/>
              <a:gd name="connsiteY54" fmla="*/ 0 h 377825"/>
              <a:gd name="connsiteX55" fmla="*/ 261193 w 464323"/>
              <a:gd name="connsiteY55" fmla="*/ 0 h 377825"/>
              <a:gd name="connsiteX56" fmla="*/ 304726 w 464323"/>
              <a:gd name="connsiteY56" fmla="*/ 43590 h 377825"/>
              <a:gd name="connsiteX57" fmla="*/ 304726 w 464323"/>
              <a:gd name="connsiteY57" fmla="*/ 72644 h 377825"/>
              <a:gd name="connsiteX58" fmla="*/ 362769 w 464323"/>
              <a:gd name="connsiteY58" fmla="*/ 72644 h 377825"/>
              <a:gd name="connsiteX59" fmla="*/ 398970 w 464323"/>
              <a:gd name="connsiteY59" fmla="*/ 92060 h 377825"/>
              <a:gd name="connsiteX60" fmla="*/ 457013 w 464323"/>
              <a:gd name="connsiteY60" fmla="*/ 179257 h 377825"/>
              <a:gd name="connsiteX61" fmla="*/ 464323 w 464323"/>
              <a:gd name="connsiteY61" fmla="*/ 203431 h 377825"/>
              <a:gd name="connsiteX62" fmla="*/ 464323 w 464323"/>
              <a:gd name="connsiteY62" fmla="*/ 290628 h 377825"/>
              <a:gd name="connsiteX63" fmla="*/ 420812 w 464323"/>
              <a:gd name="connsiteY63" fmla="*/ 334218 h 377825"/>
              <a:gd name="connsiteX64" fmla="*/ 404216 w 464323"/>
              <a:gd name="connsiteY64" fmla="*/ 334218 h 377825"/>
              <a:gd name="connsiteX65" fmla="*/ 348258 w 464323"/>
              <a:gd name="connsiteY65" fmla="*/ 377825 h 377825"/>
              <a:gd name="connsiteX66" fmla="*/ 292257 w 464323"/>
              <a:gd name="connsiteY66" fmla="*/ 334218 h 377825"/>
              <a:gd name="connsiteX67" fmla="*/ 215597 w 464323"/>
              <a:gd name="connsiteY67" fmla="*/ 334218 h 377825"/>
              <a:gd name="connsiteX68" fmla="*/ 159618 w 464323"/>
              <a:gd name="connsiteY68" fmla="*/ 377825 h 377825"/>
              <a:gd name="connsiteX69" fmla="*/ 103617 w 464323"/>
              <a:gd name="connsiteY69" fmla="*/ 334218 h 377825"/>
              <a:gd name="connsiteX70" fmla="*/ 87065 w 464323"/>
              <a:gd name="connsiteY70" fmla="*/ 334218 h 377825"/>
              <a:gd name="connsiteX71" fmla="*/ 43532 w 464323"/>
              <a:gd name="connsiteY71" fmla="*/ 290628 h 377825"/>
              <a:gd name="connsiteX72" fmla="*/ 43532 w 464323"/>
              <a:gd name="connsiteY72" fmla="*/ 247038 h 377825"/>
              <a:gd name="connsiteX73" fmla="*/ 43511 w 464323"/>
              <a:gd name="connsiteY73" fmla="*/ 247038 h 377825"/>
              <a:gd name="connsiteX74" fmla="*/ 0 w 464323"/>
              <a:gd name="connsiteY74" fmla="*/ 203431 h 377825"/>
              <a:gd name="connsiteX75" fmla="*/ 0 w 464323"/>
              <a:gd name="connsiteY75" fmla="*/ 43590 h 377825"/>
              <a:gd name="connsiteX76" fmla="*/ 43511 w 464323"/>
              <a:gd name="connsiteY76" fmla="*/ 0 h 37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64323" h="377825">
                <a:moveTo>
                  <a:pt x="348258" y="290628"/>
                </a:moveTo>
                <a:cubicBezTo>
                  <a:pt x="332221" y="290628"/>
                  <a:pt x="319237" y="303660"/>
                  <a:pt x="319237" y="319682"/>
                </a:cubicBezTo>
                <a:cubicBezTo>
                  <a:pt x="319237" y="335722"/>
                  <a:pt x="332221" y="348754"/>
                  <a:pt x="348258" y="348754"/>
                </a:cubicBezTo>
                <a:cubicBezTo>
                  <a:pt x="364274" y="348754"/>
                  <a:pt x="377279" y="335722"/>
                  <a:pt x="377279" y="319682"/>
                </a:cubicBezTo>
                <a:cubicBezTo>
                  <a:pt x="377279" y="303660"/>
                  <a:pt x="364274" y="290628"/>
                  <a:pt x="348258" y="290628"/>
                </a:cubicBezTo>
                <a:close/>
                <a:moveTo>
                  <a:pt x="159618" y="290628"/>
                </a:moveTo>
                <a:cubicBezTo>
                  <a:pt x="143581" y="290628"/>
                  <a:pt x="130597" y="303660"/>
                  <a:pt x="130597" y="319682"/>
                </a:cubicBezTo>
                <a:cubicBezTo>
                  <a:pt x="130597" y="335722"/>
                  <a:pt x="143581" y="348754"/>
                  <a:pt x="159618" y="348754"/>
                </a:cubicBezTo>
                <a:cubicBezTo>
                  <a:pt x="175634" y="348754"/>
                  <a:pt x="188640" y="335722"/>
                  <a:pt x="188640" y="319682"/>
                </a:cubicBezTo>
                <a:cubicBezTo>
                  <a:pt x="188640" y="303660"/>
                  <a:pt x="175634" y="290628"/>
                  <a:pt x="159618" y="290628"/>
                </a:cubicBezTo>
                <a:close/>
                <a:moveTo>
                  <a:pt x="333640" y="130472"/>
                </a:moveTo>
                <a:lnTo>
                  <a:pt x="333640" y="217983"/>
                </a:lnTo>
                <a:lnTo>
                  <a:pt x="391845" y="217983"/>
                </a:lnTo>
                <a:cubicBezTo>
                  <a:pt x="391845" y="217983"/>
                  <a:pt x="391845" y="196105"/>
                  <a:pt x="391845" y="196105"/>
                </a:cubicBezTo>
                <a:lnTo>
                  <a:pt x="348192" y="130472"/>
                </a:lnTo>
                <a:close/>
                <a:moveTo>
                  <a:pt x="333640" y="115887"/>
                </a:moveTo>
                <a:lnTo>
                  <a:pt x="348192" y="115887"/>
                </a:lnTo>
                <a:cubicBezTo>
                  <a:pt x="353051" y="115887"/>
                  <a:pt x="357599" y="118318"/>
                  <a:pt x="360299" y="122380"/>
                </a:cubicBezTo>
                <a:cubicBezTo>
                  <a:pt x="360299" y="122380"/>
                  <a:pt x="403955" y="188013"/>
                  <a:pt x="403955" y="188013"/>
                </a:cubicBezTo>
                <a:cubicBezTo>
                  <a:pt x="405548" y="190406"/>
                  <a:pt x="406401" y="193226"/>
                  <a:pt x="406401" y="196105"/>
                </a:cubicBezTo>
                <a:lnTo>
                  <a:pt x="406401" y="217983"/>
                </a:lnTo>
                <a:cubicBezTo>
                  <a:pt x="406401" y="226043"/>
                  <a:pt x="399889" y="232563"/>
                  <a:pt x="391845" y="232563"/>
                </a:cubicBezTo>
                <a:lnTo>
                  <a:pt x="333640" y="232563"/>
                </a:lnTo>
                <a:cubicBezTo>
                  <a:pt x="325596" y="232563"/>
                  <a:pt x="319088" y="226043"/>
                  <a:pt x="319088" y="217983"/>
                </a:cubicBezTo>
                <a:lnTo>
                  <a:pt x="319088" y="130472"/>
                </a:lnTo>
                <a:cubicBezTo>
                  <a:pt x="319088" y="122407"/>
                  <a:pt x="325596" y="115887"/>
                  <a:pt x="333640" y="115887"/>
                </a:cubicBezTo>
                <a:close/>
                <a:moveTo>
                  <a:pt x="304726" y="101716"/>
                </a:moveTo>
                <a:lnTo>
                  <a:pt x="304726" y="203431"/>
                </a:lnTo>
                <a:cubicBezTo>
                  <a:pt x="304726" y="227482"/>
                  <a:pt x="285185" y="247038"/>
                  <a:pt x="261193" y="247038"/>
                </a:cubicBezTo>
                <a:lnTo>
                  <a:pt x="72554" y="247038"/>
                </a:lnTo>
                <a:lnTo>
                  <a:pt x="72554" y="290628"/>
                </a:lnTo>
                <a:cubicBezTo>
                  <a:pt x="72554" y="298657"/>
                  <a:pt x="79046" y="305164"/>
                  <a:pt x="87065" y="305164"/>
                </a:cubicBezTo>
                <a:lnTo>
                  <a:pt x="103617" y="305164"/>
                </a:lnTo>
                <a:cubicBezTo>
                  <a:pt x="110110" y="280150"/>
                  <a:pt x="132639" y="261557"/>
                  <a:pt x="159618" y="261557"/>
                </a:cubicBezTo>
                <a:cubicBezTo>
                  <a:pt x="186576" y="261557"/>
                  <a:pt x="209105" y="280150"/>
                  <a:pt x="215597" y="305164"/>
                </a:cubicBezTo>
                <a:lnTo>
                  <a:pt x="292257" y="305164"/>
                </a:lnTo>
                <a:cubicBezTo>
                  <a:pt x="298749" y="280150"/>
                  <a:pt x="321279" y="261557"/>
                  <a:pt x="348258" y="261557"/>
                </a:cubicBezTo>
                <a:cubicBezTo>
                  <a:pt x="375194" y="261557"/>
                  <a:pt x="397724" y="280150"/>
                  <a:pt x="404216" y="305164"/>
                </a:cubicBezTo>
                <a:lnTo>
                  <a:pt x="420812" y="305164"/>
                </a:lnTo>
                <a:cubicBezTo>
                  <a:pt x="428830" y="305164"/>
                  <a:pt x="435323" y="298657"/>
                  <a:pt x="435323" y="290628"/>
                </a:cubicBezTo>
                <a:cubicBezTo>
                  <a:pt x="435323" y="290628"/>
                  <a:pt x="435323" y="203431"/>
                  <a:pt x="435323" y="203431"/>
                </a:cubicBezTo>
                <a:cubicBezTo>
                  <a:pt x="435323" y="200562"/>
                  <a:pt x="434463" y="197764"/>
                  <a:pt x="432872" y="195367"/>
                </a:cubicBezTo>
                <a:lnTo>
                  <a:pt x="374829" y="108188"/>
                </a:lnTo>
                <a:cubicBezTo>
                  <a:pt x="372142" y="104147"/>
                  <a:pt x="367606" y="101716"/>
                  <a:pt x="362769" y="101716"/>
                </a:cubicBezTo>
                <a:close/>
                <a:moveTo>
                  <a:pt x="43511" y="29054"/>
                </a:moveTo>
                <a:cubicBezTo>
                  <a:pt x="35514" y="29054"/>
                  <a:pt x="29000" y="35561"/>
                  <a:pt x="29000" y="43590"/>
                </a:cubicBezTo>
                <a:lnTo>
                  <a:pt x="29000" y="203431"/>
                </a:lnTo>
                <a:cubicBezTo>
                  <a:pt x="29000" y="211460"/>
                  <a:pt x="35514" y="217967"/>
                  <a:pt x="43511" y="217967"/>
                </a:cubicBezTo>
                <a:cubicBezTo>
                  <a:pt x="43511" y="217967"/>
                  <a:pt x="261193" y="217967"/>
                  <a:pt x="261193" y="217967"/>
                </a:cubicBezTo>
                <a:cubicBezTo>
                  <a:pt x="269212" y="217967"/>
                  <a:pt x="275704" y="211460"/>
                  <a:pt x="275704" y="203431"/>
                </a:cubicBezTo>
                <a:lnTo>
                  <a:pt x="275704" y="101716"/>
                </a:lnTo>
                <a:lnTo>
                  <a:pt x="275704" y="72644"/>
                </a:lnTo>
                <a:lnTo>
                  <a:pt x="275704" y="43590"/>
                </a:lnTo>
                <a:cubicBezTo>
                  <a:pt x="275704" y="35561"/>
                  <a:pt x="269212" y="29054"/>
                  <a:pt x="261193" y="29054"/>
                </a:cubicBezTo>
                <a:close/>
                <a:moveTo>
                  <a:pt x="43511" y="0"/>
                </a:moveTo>
                <a:lnTo>
                  <a:pt x="261193" y="0"/>
                </a:lnTo>
                <a:cubicBezTo>
                  <a:pt x="285185" y="0"/>
                  <a:pt x="304726" y="19539"/>
                  <a:pt x="304726" y="43590"/>
                </a:cubicBezTo>
                <a:lnTo>
                  <a:pt x="304726" y="72644"/>
                </a:lnTo>
                <a:lnTo>
                  <a:pt x="362769" y="72644"/>
                </a:lnTo>
                <a:cubicBezTo>
                  <a:pt x="377323" y="72644"/>
                  <a:pt x="390866" y="79903"/>
                  <a:pt x="398970" y="92060"/>
                </a:cubicBezTo>
                <a:lnTo>
                  <a:pt x="457013" y="179257"/>
                </a:lnTo>
                <a:cubicBezTo>
                  <a:pt x="461807" y="186429"/>
                  <a:pt x="464323" y="194808"/>
                  <a:pt x="464323" y="203431"/>
                </a:cubicBezTo>
                <a:lnTo>
                  <a:pt x="464323" y="290628"/>
                </a:lnTo>
                <a:cubicBezTo>
                  <a:pt x="464323" y="314662"/>
                  <a:pt x="444803" y="334218"/>
                  <a:pt x="420812" y="334218"/>
                </a:cubicBezTo>
                <a:lnTo>
                  <a:pt x="404216" y="334218"/>
                </a:lnTo>
                <a:cubicBezTo>
                  <a:pt x="397724" y="359231"/>
                  <a:pt x="375194" y="377825"/>
                  <a:pt x="348258" y="377825"/>
                </a:cubicBezTo>
                <a:cubicBezTo>
                  <a:pt x="321279" y="377825"/>
                  <a:pt x="298749" y="359231"/>
                  <a:pt x="292257" y="334218"/>
                </a:cubicBezTo>
                <a:lnTo>
                  <a:pt x="215597" y="334218"/>
                </a:lnTo>
                <a:cubicBezTo>
                  <a:pt x="209105" y="359231"/>
                  <a:pt x="186576" y="377825"/>
                  <a:pt x="159618" y="377825"/>
                </a:cubicBezTo>
                <a:cubicBezTo>
                  <a:pt x="132639" y="377825"/>
                  <a:pt x="110110" y="359231"/>
                  <a:pt x="103617" y="334218"/>
                </a:cubicBezTo>
                <a:lnTo>
                  <a:pt x="87065" y="334218"/>
                </a:lnTo>
                <a:cubicBezTo>
                  <a:pt x="63052" y="334218"/>
                  <a:pt x="43532" y="314662"/>
                  <a:pt x="43532" y="290628"/>
                </a:cubicBezTo>
                <a:lnTo>
                  <a:pt x="43532" y="247038"/>
                </a:lnTo>
                <a:lnTo>
                  <a:pt x="43511" y="247038"/>
                </a:lnTo>
                <a:cubicBezTo>
                  <a:pt x="19520" y="247038"/>
                  <a:pt x="0" y="227482"/>
                  <a:pt x="0" y="203431"/>
                </a:cubicBezTo>
                <a:lnTo>
                  <a:pt x="0" y="43590"/>
                </a:lnTo>
                <a:cubicBezTo>
                  <a:pt x="0" y="19539"/>
                  <a:pt x="19520" y="0"/>
                  <a:pt x="4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3" name="PA_任意多边形 42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8170094" y="4046789"/>
            <a:ext cx="465138" cy="435749"/>
          </a:xfrm>
          <a:custGeom>
            <a:avLst/>
            <a:gdLst>
              <a:gd name="connsiteX0" fmla="*/ 73207 w 465138"/>
              <a:gd name="connsiteY0" fmla="*/ 72480 h 435749"/>
              <a:gd name="connsiteX1" fmla="*/ 73207 w 465138"/>
              <a:gd name="connsiteY1" fmla="*/ 276031 h 435749"/>
              <a:gd name="connsiteX2" fmla="*/ 391898 w 465138"/>
              <a:gd name="connsiteY2" fmla="*/ 276031 h 435749"/>
              <a:gd name="connsiteX3" fmla="*/ 391898 w 465138"/>
              <a:gd name="connsiteY3" fmla="*/ 72480 h 435749"/>
              <a:gd name="connsiteX4" fmla="*/ 391898 w 465138"/>
              <a:gd name="connsiteY4" fmla="*/ 57944 h 435749"/>
              <a:gd name="connsiteX5" fmla="*/ 406400 w 465138"/>
              <a:gd name="connsiteY5" fmla="*/ 72480 h 435749"/>
              <a:gd name="connsiteX6" fmla="*/ 406400 w 465138"/>
              <a:gd name="connsiteY6" fmla="*/ 275967 h 435749"/>
              <a:gd name="connsiteX7" fmla="*/ 391898 w 465138"/>
              <a:gd name="connsiteY7" fmla="*/ 290502 h 435749"/>
              <a:gd name="connsiteX8" fmla="*/ 73207 w 465138"/>
              <a:gd name="connsiteY8" fmla="*/ 290502 h 435749"/>
              <a:gd name="connsiteX9" fmla="*/ 58737 w 465138"/>
              <a:gd name="connsiteY9" fmla="*/ 275967 h 435749"/>
              <a:gd name="connsiteX10" fmla="*/ 58737 w 465138"/>
              <a:gd name="connsiteY10" fmla="*/ 72480 h 435749"/>
              <a:gd name="connsiteX11" fmla="*/ 73207 w 465138"/>
              <a:gd name="connsiteY11" fmla="*/ 57998 h 435749"/>
              <a:gd name="connsiteX12" fmla="*/ 43585 w 465138"/>
              <a:gd name="connsiteY12" fmla="*/ 29051 h 435749"/>
              <a:gd name="connsiteX13" fmla="*/ 29050 w 465138"/>
              <a:gd name="connsiteY13" fmla="*/ 43577 h 435749"/>
              <a:gd name="connsiteX14" fmla="*/ 29050 w 465138"/>
              <a:gd name="connsiteY14" fmla="*/ 334130 h 435749"/>
              <a:gd name="connsiteX15" fmla="*/ 43585 w 465138"/>
              <a:gd name="connsiteY15" fmla="*/ 348656 h 435749"/>
              <a:gd name="connsiteX16" fmla="*/ 174405 w 465138"/>
              <a:gd name="connsiteY16" fmla="*/ 348656 h 435749"/>
              <a:gd name="connsiteX17" fmla="*/ 290690 w 465138"/>
              <a:gd name="connsiteY17" fmla="*/ 348656 h 435749"/>
              <a:gd name="connsiteX18" fmla="*/ 421532 w 465138"/>
              <a:gd name="connsiteY18" fmla="*/ 348656 h 435749"/>
              <a:gd name="connsiteX19" fmla="*/ 436046 w 465138"/>
              <a:gd name="connsiteY19" fmla="*/ 334130 h 435749"/>
              <a:gd name="connsiteX20" fmla="*/ 436046 w 465138"/>
              <a:gd name="connsiteY20" fmla="*/ 43577 h 435749"/>
              <a:gd name="connsiteX21" fmla="*/ 421532 w 465138"/>
              <a:gd name="connsiteY21" fmla="*/ 29051 h 435749"/>
              <a:gd name="connsiteX22" fmla="*/ 43585 w 465138"/>
              <a:gd name="connsiteY22" fmla="*/ 0 h 435749"/>
              <a:gd name="connsiteX23" fmla="*/ 421532 w 465138"/>
              <a:gd name="connsiteY23" fmla="*/ 0 h 435749"/>
              <a:gd name="connsiteX24" fmla="*/ 465138 w 465138"/>
              <a:gd name="connsiteY24" fmla="*/ 43577 h 435749"/>
              <a:gd name="connsiteX25" fmla="*/ 465138 w 465138"/>
              <a:gd name="connsiteY25" fmla="*/ 334130 h 435749"/>
              <a:gd name="connsiteX26" fmla="*/ 421661 w 465138"/>
              <a:gd name="connsiteY26" fmla="*/ 377687 h 435749"/>
              <a:gd name="connsiteX27" fmla="*/ 276154 w 465138"/>
              <a:gd name="connsiteY27" fmla="*/ 377687 h 435749"/>
              <a:gd name="connsiteX28" fmla="*/ 276154 w 465138"/>
              <a:gd name="connsiteY28" fmla="*/ 395360 h 435749"/>
              <a:gd name="connsiteX29" fmla="*/ 366899 w 465138"/>
              <a:gd name="connsiteY29" fmla="*/ 407142 h 435749"/>
              <a:gd name="connsiteX30" fmla="*/ 377903 w 465138"/>
              <a:gd name="connsiteY30" fmla="*/ 421223 h 435749"/>
              <a:gd name="connsiteX31" fmla="*/ 363368 w 465138"/>
              <a:gd name="connsiteY31" fmla="*/ 435749 h 435749"/>
              <a:gd name="connsiteX32" fmla="*/ 101728 w 465138"/>
              <a:gd name="connsiteY32" fmla="*/ 435749 h 435749"/>
              <a:gd name="connsiteX33" fmla="*/ 87192 w 465138"/>
              <a:gd name="connsiteY33" fmla="*/ 421223 h 435749"/>
              <a:gd name="connsiteX34" fmla="*/ 98218 w 465138"/>
              <a:gd name="connsiteY34" fmla="*/ 407142 h 435749"/>
              <a:gd name="connsiteX35" fmla="*/ 188941 w 465138"/>
              <a:gd name="connsiteY35" fmla="*/ 395360 h 435749"/>
              <a:gd name="connsiteX36" fmla="*/ 188941 w 465138"/>
              <a:gd name="connsiteY36" fmla="*/ 377687 h 435749"/>
              <a:gd name="connsiteX37" fmla="*/ 43456 w 465138"/>
              <a:gd name="connsiteY37" fmla="*/ 377687 h 435749"/>
              <a:gd name="connsiteX38" fmla="*/ 0 w 465138"/>
              <a:gd name="connsiteY38" fmla="*/ 334130 h 435749"/>
              <a:gd name="connsiteX39" fmla="*/ 0 w 465138"/>
              <a:gd name="connsiteY39" fmla="*/ 43577 h 435749"/>
              <a:gd name="connsiteX40" fmla="*/ 43585 w 465138"/>
              <a:gd name="connsiteY40" fmla="*/ 0 h 43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5138" h="435749">
                <a:moveTo>
                  <a:pt x="73207" y="72480"/>
                </a:moveTo>
                <a:lnTo>
                  <a:pt x="73207" y="276031"/>
                </a:lnTo>
                <a:lnTo>
                  <a:pt x="391898" y="276031"/>
                </a:lnTo>
                <a:cubicBezTo>
                  <a:pt x="391898" y="276031"/>
                  <a:pt x="391898" y="72480"/>
                  <a:pt x="391898" y="72480"/>
                </a:cubicBezTo>
                <a:close/>
                <a:moveTo>
                  <a:pt x="391898" y="57944"/>
                </a:moveTo>
                <a:cubicBezTo>
                  <a:pt x="399914" y="57944"/>
                  <a:pt x="406400" y="64437"/>
                  <a:pt x="406400" y="72480"/>
                </a:cubicBezTo>
                <a:lnTo>
                  <a:pt x="406400" y="275967"/>
                </a:lnTo>
                <a:cubicBezTo>
                  <a:pt x="406400" y="284010"/>
                  <a:pt x="399914" y="290502"/>
                  <a:pt x="391898" y="290502"/>
                </a:cubicBezTo>
                <a:lnTo>
                  <a:pt x="73207" y="290502"/>
                </a:lnTo>
                <a:cubicBezTo>
                  <a:pt x="65208" y="290502"/>
                  <a:pt x="58737" y="284010"/>
                  <a:pt x="58737" y="275967"/>
                </a:cubicBezTo>
                <a:lnTo>
                  <a:pt x="58737" y="72480"/>
                </a:lnTo>
                <a:cubicBezTo>
                  <a:pt x="58737" y="64437"/>
                  <a:pt x="65208" y="57998"/>
                  <a:pt x="73207" y="57998"/>
                </a:cubicBezTo>
                <a:close/>
                <a:moveTo>
                  <a:pt x="43585" y="29051"/>
                </a:moveTo>
                <a:cubicBezTo>
                  <a:pt x="35553" y="29051"/>
                  <a:pt x="29050" y="35548"/>
                  <a:pt x="29050" y="43577"/>
                </a:cubicBezTo>
                <a:lnTo>
                  <a:pt x="29050" y="334130"/>
                </a:lnTo>
                <a:cubicBezTo>
                  <a:pt x="29050" y="342139"/>
                  <a:pt x="35553" y="348656"/>
                  <a:pt x="43585" y="348656"/>
                </a:cubicBezTo>
                <a:lnTo>
                  <a:pt x="174405" y="348656"/>
                </a:lnTo>
                <a:lnTo>
                  <a:pt x="290690" y="348656"/>
                </a:lnTo>
                <a:lnTo>
                  <a:pt x="421532" y="348656"/>
                </a:lnTo>
                <a:cubicBezTo>
                  <a:pt x="429521" y="348656"/>
                  <a:pt x="436046" y="342139"/>
                  <a:pt x="436046" y="334130"/>
                </a:cubicBezTo>
                <a:cubicBezTo>
                  <a:pt x="436046" y="334130"/>
                  <a:pt x="436046" y="43577"/>
                  <a:pt x="436046" y="43577"/>
                </a:cubicBezTo>
                <a:cubicBezTo>
                  <a:pt x="436046" y="35548"/>
                  <a:pt x="429521" y="29051"/>
                  <a:pt x="421532" y="29051"/>
                </a:cubicBezTo>
                <a:close/>
                <a:moveTo>
                  <a:pt x="43585" y="0"/>
                </a:moveTo>
                <a:lnTo>
                  <a:pt x="421532" y="0"/>
                </a:lnTo>
                <a:cubicBezTo>
                  <a:pt x="445585" y="0"/>
                  <a:pt x="465138" y="19489"/>
                  <a:pt x="465138" y="43577"/>
                </a:cubicBezTo>
                <a:lnTo>
                  <a:pt x="465138" y="334130"/>
                </a:lnTo>
                <a:cubicBezTo>
                  <a:pt x="465138" y="358158"/>
                  <a:pt x="445671" y="377626"/>
                  <a:pt x="421661" y="377687"/>
                </a:cubicBezTo>
                <a:lnTo>
                  <a:pt x="276154" y="377687"/>
                </a:lnTo>
                <a:lnTo>
                  <a:pt x="276154" y="395360"/>
                </a:lnTo>
                <a:lnTo>
                  <a:pt x="366899" y="407142"/>
                </a:lnTo>
                <a:cubicBezTo>
                  <a:pt x="373381" y="408776"/>
                  <a:pt x="377903" y="414566"/>
                  <a:pt x="377903" y="421223"/>
                </a:cubicBezTo>
                <a:cubicBezTo>
                  <a:pt x="377903" y="429253"/>
                  <a:pt x="371422" y="435749"/>
                  <a:pt x="363368" y="435749"/>
                </a:cubicBezTo>
                <a:lnTo>
                  <a:pt x="101728" y="435749"/>
                </a:lnTo>
                <a:cubicBezTo>
                  <a:pt x="93695" y="435749"/>
                  <a:pt x="87192" y="429253"/>
                  <a:pt x="87192" y="421223"/>
                </a:cubicBezTo>
                <a:cubicBezTo>
                  <a:pt x="87192" y="414566"/>
                  <a:pt x="91736" y="408776"/>
                  <a:pt x="98218" y="407142"/>
                </a:cubicBezTo>
                <a:lnTo>
                  <a:pt x="188941" y="395360"/>
                </a:lnTo>
                <a:lnTo>
                  <a:pt x="188941" y="377687"/>
                </a:lnTo>
                <a:lnTo>
                  <a:pt x="43456" y="377687"/>
                </a:lnTo>
                <a:cubicBezTo>
                  <a:pt x="19446" y="377626"/>
                  <a:pt x="0" y="358158"/>
                  <a:pt x="0" y="334130"/>
                </a:cubicBezTo>
                <a:lnTo>
                  <a:pt x="0" y="43577"/>
                </a:lnTo>
                <a:cubicBezTo>
                  <a:pt x="0" y="19489"/>
                  <a:pt x="19489" y="0"/>
                  <a:pt x="4358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5" name="PA_AutoShape 4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9278248" y="2502147"/>
            <a:ext cx="449263" cy="4508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41" name="PA_形状 4673"/>
          <p:cNvSpPr/>
          <p:nvPr>
            <p:custDataLst>
              <p:tags r:id="rId19"/>
            </p:custDataLst>
          </p:nvPr>
        </p:nvSpPr>
        <p:spPr>
          <a:xfrm rot="10594">
            <a:off x="6907074" y="5185964"/>
            <a:ext cx="3101569" cy="1744067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/>
          <a:p>
            <a:pPr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技术预研和攻关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04</a:t>
            </a:r>
            <a:endParaRPr sz="1600" b="1" kern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基于</a:t>
            </a:r>
            <a:r>
              <a:rPr lang="en-US" altLang="zh-CN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B/S</a:t>
            </a: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组态、</a:t>
            </a:r>
            <a:r>
              <a:rPr lang="en-US" altLang="zh-CN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Web</a:t>
            </a: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视频监控</a:t>
            </a:r>
            <a:endParaRPr lang="en-US" altLang="zh-CN" sz="1200" kern="0" dirty="0">
              <a:solidFill>
                <a:srgbClr val="000000">
                  <a:lumMod val="50000"/>
                  <a:lumOff val="50000"/>
                </a:srgbClr>
              </a:solidFill>
              <a:cs typeface="+mn-ea"/>
              <a:sym typeface="+mn-lt"/>
            </a:endParaRPr>
          </a:p>
          <a:p>
            <a:pPr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effectLst/>
                <a:cs typeface="+mn-ea"/>
                <a:sym typeface="+mn-lt"/>
              </a:rPr>
              <a:t>前端基础建设：工具库、组件库、测试库</a:t>
            </a:r>
            <a:endParaRPr lang="en-US" altLang="zh-CN" sz="1200" kern="0" dirty="0">
              <a:solidFill>
                <a:srgbClr val="000000">
                  <a:lumMod val="50000"/>
                  <a:lumOff val="50000"/>
                </a:srgbClr>
              </a:solidFill>
              <a:effectLst/>
              <a:cs typeface="+mn-ea"/>
              <a:sym typeface="+mn-lt"/>
            </a:endParaRPr>
          </a:p>
          <a:p>
            <a:pPr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en-US" altLang="zh-CN" sz="12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TIDB</a:t>
            </a: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调优、</a:t>
            </a:r>
            <a:r>
              <a:rPr lang="en-US" altLang="zh-CN" sz="12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TSDB</a:t>
            </a: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使用</a:t>
            </a: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规范化</a:t>
            </a:r>
            <a:endParaRPr lang="en-US" altLang="zh-CN" sz="1200" kern="0" dirty="0">
              <a:solidFill>
                <a:srgbClr val="000000">
                  <a:lumMod val="50000"/>
                  <a:lumOff val="50000"/>
                </a:srgbClr>
              </a:solidFill>
              <a:cs typeface="+mn-ea"/>
              <a:sym typeface="+mn-lt"/>
            </a:endParaRPr>
          </a:p>
          <a:p>
            <a:pPr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自动化测试搭建</a:t>
            </a:r>
            <a:endParaRPr lang="en-US" altLang="zh-CN" sz="1200" kern="0" dirty="0">
              <a:solidFill>
                <a:srgbClr val="000000">
                  <a:lumMod val="50000"/>
                  <a:lumOff val="50000"/>
                </a:srgbClr>
              </a:solidFill>
              <a:cs typeface="+mn-ea"/>
              <a:sym typeface="+mn-lt"/>
            </a:endParaRPr>
          </a:p>
          <a:p>
            <a:pPr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effectLst/>
                <a:cs typeface="+mn-ea"/>
                <a:sym typeface="+mn-lt"/>
              </a:rPr>
              <a:t>虚拟电厂用户侧管理平台原型设计</a:t>
            </a:r>
            <a:endParaRPr sz="1050" kern="0" dirty="0">
              <a:solidFill>
                <a:schemeClr val="tx1">
                  <a:lumMod val="50000"/>
                  <a:lumOff val="50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42" name="PA_形状 4674"/>
          <p:cNvSpPr/>
          <p:nvPr>
            <p:custDataLst>
              <p:tags r:id="rId20"/>
            </p:custDataLst>
          </p:nvPr>
        </p:nvSpPr>
        <p:spPr>
          <a:xfrm rot="10594">
            <a:off x="4008892" y="3214087"/>
            <a:ext cx="2472040" cy="1766574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t" anchorCtr="0">
            <a:spAutoFit/>
          </a:bodyPr>
          <a:lstStyle/>
          <a:p>
            <a:pPr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安识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U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02</a:t>
            </a:r>
          </a:p>
          <a:p>
            <a:pPr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录波功能重新梳理</a:t>
            </a:r>
            <a:endParaRPr lang="en-US" altLang="zh-CN" sz="1200" kern="0" dirty="0">
              <a:solidFill>
                <a:srgbClr val="000000">
                  <a:lumMod val="50000"/>
                  <a:lumOff val="50000"/>
                </a:srgbClr>
              </a:solidFill>
              <a:cs typeface="+mn-ea"/>
              <a:sym typeface="+mn-lt"/>
            </a:endParaRPr>
          </a:p>
          <a:p>
            <a:pPr defTabSz="412746">
              <a:lnSpc>
                <a:spcPct val="130000"/>
              </a:lnSpc>
              <a:spcBef>
                <a:spcPts val="300"/>
              </a:spcBef>
              <a:defRPr sz="1800"/>
            </a:pPr>
            <a:endParaRPr lang="en-US" altLang="zh-CN" sz="1200" kern="0" dirty="0">
              <a:solidFill>
                <a:srgbClr val="000000">
                  <a:lumMod val="50000"/>
                  <a:lumOff val="50000"/>
                </a:srgbClr>
              </a:solidFill>
              <a:cs typeface="+mn-ea"/>
              <a:sym typeface="+mn-lt"/>
            </a:endParaRPr>
          </a:p>
          <a:p>
            <a:pPr lvl="0"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光大同创 </a:t>
            </a:r>
            <a:r>
              <a:rPr lang="en-US" altLang="zh-CN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03</a:t>
            </a:r>
            <a:endParaRPr lang="zh-CN" altLang="en-US" sz="1600" b="1" kern="0" dirty="0">
              <a:solidFill>
                <a:srgbClr val="000000">
                  <a:lumMod val="65000"/>
                  <a:lumOff val="35000"/>
                </a:srgbClr>
              </a:solidFill>
              <a:latin typeface="微软雅黑"/>
              <a:ea typeface="微软雅黑"/>
              <a:cs typeface="+mn-ea"/>
              <a:sym typeface="+mn-lt"/>
            </a:endParaRPr>
          </a:p>
          <a:p>
            <a:pPr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05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逆变器、充电桩监控经验积累</a:t>
            </a:r>
            <a:endParaRPr lang="en-US" altLang="zh-CN" sz="1050" kern="0" dirty="0">
              <a:solidFill>
                <a:srgbClr val="000000">
                  <a:lumMod val="50000"/>
                  <a:lumOff val="50000"/>
                </a:srgbClr>
              </a:solidFill>
              <a:cs typeface="+mn-ea"/>
              <a:sym typeface="+mn-lt"/>
            </a:endParaRPr>
          </a:p>
          <a:p>
            <a:pPr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动态拓扑图技术攻克</a:t>
            </a:r>
            <a:endParaRPr sz="1050" kern="0" dirty="0">
              <a:solidFill>
                <a:schemeClr val="tx1">
                  <a:lumMod val="50000"/>
                  <a:lumOff val="50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43" name="PA_形状 4675"/>
          <p:cNvSpPr/>
          <p:nvPr>
            <p:custDataLst>
              <p:tags r:id="rId21"/>
            </p:custDataLst>
          </p:nvPr>
        </p:nvSpPr>
        <p:spPr>
          <a:xfrm rot="10594">
            <a:off x="6234739" y="-81912"/>
            <a:ext cx="3412671" cy="2858860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/>
          <a:p>
            <a:pPr algn="r"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其它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06</a:t>
            </a:r>
            <a:endParaRPr sz="1600" b="1" kern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r"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中建一局、龙岗政数局</a:t>
            </a:r>
            <a:endParaRPr lang="en-US" altLang="zh-CN" sz="1200" kern="0" dirty="0">
              <a:solidFill>
                <a:srgbClr val="000000">
                  <a:lumMod val="50000"/>
                  <a:lumOff val="50000"/>
                </a:srgbClr>
              </a:solidFill>
              <a:cs typeface="+mn-ea"/>
              <a:sym typeface="+mn-lt"/>
            </a:endParaRPr>
          </a:p>
          <a:p>
            <a:pPr algn="r"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大运北站</a:t>
            </a:r>
            <a:endParaRPr lang="en-US" altLang="zh-CN" sz="1200" kern="0" dirty="0">
              <a:solidFill>
                <a:srgbClr val="000000">
                  <a:lumMod val="50000"/>
                  <a:lumOff val="50000"/>
                </a:srgbClr>
              </a:solidFill>
              <a:cs typeface="+mn-ea"/>
              <a:sym typeface="+mn-lt"/>
            </a:endParaRPr>
          </a:p>
          <a:p>
            <a:pPr algn="r"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数字配电网规划仿真软件</a:t>
            </a: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effectLst/>
              <a:cs typeface="+mn-ea"/>
              <a:sym typeface="+mn-lt"/>
            </a:endParaRPr>
          </a:p>
          <a:p>
            <a:pPr algn="r"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博依特装置升级改造</a:t>
            </a: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弘信充电站数据对接</a:t>
            </a: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effectLst/>
              <a:cs typeface="+mn-ea"/>
              <a:sym typeface="+mn-lt"/>
            </a:endParaRPr>
          </a:p>
          <a:p>
            <a:pPr algn="r"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三峡动力电池项目：招投标</a:t>
            </a: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珠海横琴零碳建筑</a:t>
            </a: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effectLst/>
              <a:cs typeface="+mn-ea"/>
              <a:sym typeface="+mn-lt"/>
            </a:endParaRPr>
          </a:p>
          <a:p>
            <a:pPr algn="r"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配用电安全运维管理系统：需求、原型、早期开发</a:t>
            </a: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赋能培训：</a:t>
            </a:r>
            <a:r>
              <a: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3</a:t>
            </a:r>
            <a:r>
              <a: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～</a:t>
            </a:r>
            <a:r>
              <a:rPr lang="en-US" alt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4</a:t>
            </a:r>
            <a:r>
              <a: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场</a:t>
            </a:r>
            <a:endParaRPr sz="1200" kern="0" dirty="0">
              <a:solidFill>
                <a:schemeClr val="tx1">
                  <a:lumMod val="50000"/>
                  <a:lumOff val="50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44" name="PA_形状 4676"/>
          <p:cNvSpPr/>
          <p:nvPr>
            <p:custDataLst>
              <p:tags r:id="rId22"/>
            </p:custDataLst>
          </p:nvPr>
        </p:nvSpPr>
        <p:spPr>
          <a:xfrm rot="10594">
            <a:off x="1217673" y="2051413"/>
            <a:ext cx="3115828" cy="908454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/>
          <a:p>
            <a:pPr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云端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/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本地架构统一实现方案 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01</a:t>
            </a:r>
            <a:endParaRPr sz="1600" b="1" kern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  <a:cs typeface="+mn-ea"/>
              <a:sym typeface="+mn-lt"/>
            </a:endParaRPr>
          </a:p>
          <a:p>
            <a:pPr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国产化认证，</a:t>
            </a:r>
            <a:r>
              <a:rPr lang="en-US" altLang="zh-CN" sz="12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emqx</a:t>
            </a:r>
            <a:r>
              <a: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认证插件</a:t>
            </a: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各个组件部署方案、参数调优、扩缩容</a:t>
            </a:r>
            <a:endParaRPr sz="1200" kern="0" dirty="0">
              <a:solidFill>
                <a:schemeClr val="tx1">
                  <a:lumMod val="50000"/>
                  <a:lumOff val="50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45" name="PA_形状 4677"/>
          <p:cNvSpPr/>
          <p:nvPr>
            <p:custDataLst>
              <p:tags r:id="rId23"/>
            </p:custDataLst>
          </p:nvPr>
        </p:nvSpPr>
        <p:spPr>
          <a:xfrm rot="10594">
            <a:off x="9126171" y="3752579"/>
            <a:ext cx="2851041" cy="1969514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/>
          <a:p>
            <a:pPr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硬件及预研项目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05</a:t>
            </a:r>
            <a:endParaRPr sz="1600" b="1" kern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412746">
              <a:lnSpc>
                <a:spcPts val="1751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国产替代</a:t>
            </a:r>
            <a:r>
              <a:rPr lang="en-US" altLang="zh-CN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-PLC</a:t>
            </a:r>
          </a:p>
          <a:p>
            <a:pPr defTabSz="412746">
              <a:lnSpc>
                <a:spcPts val="1751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本地组网</a:t>
            </a:r>
            <a:r>
              <a:rPr lang="en-US" altLang="zh-CN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-</a:t>
            </a: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有线：</a:t>
            </a:r>
            <a:r>
              <a:rPr lang="en-US" altLang="zh-CN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485</a:t>
            </a: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、电力载波通信</a:t>
            </a:r>
            <a:endParaRPr lang="en-US" altLang="zh-CN" sz="1200" kern="0" dirty="0">
              <a:solidFill>
                <a:srgbClr val="000000">
                  <a:lumMod val="50000"/>
                  <a:lumOff val="50000"/>
                </a:srgbClr>
              </a:solidFill>
              <a:cs typeface="+mn-ea"/>
              <a:sym typeface="+mn-lt"/>
            </a:endParaRPr>
          </a:p>
          <a:p>
            <a:pPr defTabSz="412746">
              <a:lnSpc>
                <a:spcPts val="1751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本地组网</a:t>
            </a:r>
            <a:r>
              <a:rPr lang="en-US" altLang="zh-CN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-</a:t>
            </a: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无线：</a:t>
            </a:r>
            <a:r>
              <a:rPr lang="en-US" altLang="zh-CN" sz="12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LoRa</a:t>
            </a: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12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Wi-sun</a:t>
            </a: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12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Hi-Mesh</a:t>
            </a:r>
          </a:p>
          <a:p>
            <a:pPr defTabSz="412746">
              <a:lnSpc>
                <a:spcPts val="1751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负控终端</a:t>
            </a:r>
            <a:endParaRPr lang="en-US" altLang="zh-CN" sz="1200" kern="0" dirty="0">
              <a:solidFill>
                <a:srgbClr val="000000">
                  <a:lumMod val="50000"/>
                  <a:lumOff val="50000"/>
                </a:srgbClr>
              </a:solidFill>
              <a:cs typeface="+mn-ea"/>
              <a:sym typeface="+mn-lt"/>
            </a:endParaRPr>
          </a:p>
          <a:p>
            <a:pPr defTabSz="412746">
              <a:lnSpc>
                <a:spcPts val="1751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电力通信规约：</a:t>
            </a:r>
            <a:r>
              <a:rPr lang="en-US" altLang="zh-CN" sz="1200" dirty="0">
                <a:cs typeface="+mn-ea"/>
                <a:sym typeface="+mn-lt"/>
              </a:rPr>
              <a:t>61850</a:t>
            </a:r>
            <a:r>
              <a:rPr lang="zh-CN" altLang="en-US" sz="1200" dirty="0">
                <a:cs typeface="+mn-ea"/>
                <a:sym typeface="+mn-lt"/>
              </a:rPr>
              <a:t>规约转化器网关</a:t>
            </a:r>
            <a:endParaRPr lang="en-US" altLang="zh-CN" sz="1200" kern="0" dirty="0">
              <a:solidFill>
                <a:srgbClr val="000000">
                  <a:lumMod val="50000"/>
                  <a:lumOff val="50000"/>
                </a:srgbClr>
              </a:solidFill>
              <a:cs typeface="+mn-ea"/>
              <a:sym typeface="+mn-lt"/>
            </a:endParaRPr>
          </a:p>
          <a:p>
            <a:pPr defTabSz="412746">
              <a:lnSpc>
                <a:spcPts val="1751"/>
              </a:lnSpc>
              <a:spcBef>
                <a:spcPts val="300"/>
              </a:spcBef>
              <a:defRPr sz="1800"/>
            </a:pP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多功能仪表、返修、仓库管理</a:t>
            </a:r>
            <a:endParaRPr sz="1050" kern="0" dirty="0">
              <a:solidFill>
                <a:schemeClr val="tx1">
                  <a:lumMod val="50000"/>
                  <a:lumOff val="50000"/>
                </a:schemeClr>
              </a:solidFill>
              <a:effectLst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98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click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0" presetClass="entr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accel="5000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0091 0.3743 C -0.85664 0.24167 -0.76289 0.18634 -0.68177 0.24491 C -0.58359 0.31597 -0.54427 0.53217 -0.4431 0.59329 C -0.29531 0.68241 -0.17682 0.42685 -0.08138 0.18657 C -0.05573 0.12199 -0.02852 0.05903 1.11022E-16 -0.00208 " pathEditMode="relative" rAng="0" ptsTypes="AAAAA">
                                          <p:cBhvr from="" to="">
                                            <p:cTn id="3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039" y="-69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ac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32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3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14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9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5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1.04167E-6 1.11111E-6 L 0.06003 1.11111E-6 " pathEditMode="relative" rAng="0" ptsTypes="AA">
                                          <p:cBhvr>
                                            <p:cTn id="50" dur="1250" spd="-100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35" presetClass="path" presetSubtype="0" decel="10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2.91667E-6 -7.40741E-7 L 0.06002 -7.40741E-7 " pathEditMode="relative" rAng="0" ptsTypes="AA">
                                          <p:cBhvr>
                                            <p:cTn id="62" dur="1250" spd="-100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5" presetClass="path" presetSubtype="0" decel="10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3.125E-6 2.59259E-6 L 0.06003 2.59259E-6 " pathEditMode="relative" rAng="0" ptsTypes="AA">
                                          <p:cBhvr>
                                            <p:cTn id="74" dur="1250" spd="-100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35" presetClass="path" presetSubtype="0" decel="10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8.33333E-7 -1.11111E-6 L 0.06003 -1.11111E-6 " pathEditMode="relative" rAng="0" ptsTypes="AA">
                                          <p:cBhvr>
                                            <p:cTn id="86" dur="1250" spd="-100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7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35" presetClass="path" presetSubtype="0" decel="10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3.75E-6 -3.7037E-6 L -0.05795 -3.7037E-6 " pathEditMode="relative" rAng="0" ptsTypes="AA">
                                          <p:cBhvr>
                                            <p:cTn id="98" dur="1250" spd="-100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0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0" grpId="0" animBg="1"/>
          <p:bldP spid="121" grpId="0" animBg="1"/>
          <p:bldP spid="121" grpId="1" animBg="1"/>
          <p:bldP spid="121" grpId="2" animBg="1"/>
          <p:bldP spid="121" grpId="3" animBg="1"/>
          <p:bldP spid="124" grpId="0" animBg="1"/>
          <p:bldP spid="137" grpId="0"/>
          <p:bldP spid="138" grpId="0"/>
          <p:bldP spid="139" grpId="0"/>
          <p:bldP spid="140" grpId="0"/>
          <p:bldP spid="37" grpId="0" animBg="1"/>
          <p:bldP spid="39" grpId="0" animBg="1"/>
          <p:bldP spid="41" grpId="0" animBg="1"/>
          <p:bldP spid="43" grpId="0" animBg="1"/>
          <p:bldP spid="45" grpId="0" animBg="1"/>
          <p:bldP spid="141" grpId="0" animBg="1"/>
          <p:bldP spid="141" grpId="1" animBg="1"/>
          <p:bldP spid="142" grpId="0" animBg="1"/>
          <p:bldP spid="142" grpId="1" animBg="1"/>
          <p:bldP spid="143" grpId="0" animBg="1"/>
          <p:bldP spid="143" grpId="1" animBg="1"/>
          <p:bldP spid="144" grpId="0" animBg="1"/>
          <p:bldP spid="144" grpId="1" animBg="1"/>
          <p:bldP spid="145" grpId="0" animBg="1"/>
          <p:bldP spid="145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0" presetClass="entr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accel="5000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0091 0.3743 C -0.85664 0.24167 -0.76289 0.18634 -0.68177 0.24491 C -0.58359 0.31597 -0.54427 0.53217 -0.4431 0.59329 C -0.29531 0.68241 -0.17682 0.42685 -0.08138 0.18657 C -0.05573 0.12199 -0.02852 0.05903 1.11022E-16 -0.00208 " pathEditMode="relative" rAng="0" ptsTypes="AAAAA">
                                          <p:cBhvr from="" to="">
                                            <p:cTn id="3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039" y="-69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ac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32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3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14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9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5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1.04167E-6 1.11111E-6 L 0.06003 1.11111E-6 " pathEditMode="relative" rAng="0" ptsTypes="AA">
                                          <p:cBhvr>
                                            <p:cTn id="50" dur="1250" spd="-100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35" presetClass="path" presetSubtype="0" decel="10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2.91667E-6 -7.40741E-7 L 0.06002 -7.40741E-7 " pathEditMode="relative" rAng="0" ptsTypes="AA">
                                          <p:cBhvr>
                                            <p:cTn id="62" dur="1250" spd="-100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5" presetClass="path" presetSubtype="0" decel="10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3.125E-6 2.59259E-6 L 0.06003 2.59259E-6 " pathEditMode="relative" rAng="0" ptsTypes="AA">
                                          <p:cBhvr>
                                            <p:cTn id="74" dur="1250" spd="-100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35" presetClass="path" presetSubtype="0" decel="10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8.33333E-7 -1.11111E-6 L 0.06003 -1.11111E-6 " pathEditMode="relative" rAng="0" ptsTypes="AA">
                                          <p:cBhvr>
                                            <p:cTn id="86" dur="1250" spd="-100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7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35" presetClass="path" presetSubtype="0" decel="10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3.75E-6 -3.7037E-6 L -0.05795 -3.7037E-6 " pathEditMode="relative" rAng="0" ptsTypes="AA">
                                          <p:cBhvr>
                                            <p:cTn id="98" dur="1250" spd="-100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0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0" grpId="0" animBg="1"/>
          <p:bldP spid="121" grpId="0" animBg="1"/>
          <p:bldP spid="121" grpId="1" animBg="1"/>
          <p:bldP spid="121" grpId="2" animBg="1"/>
          <p:bldP spid="121" grpId="3" animBg="1"/>
          <p:bldP spid="124" grpId="0" animBg="1"/>
          <p:bldP spid="137" grpId="0"/>
          <p:bldP spid="138" grpId="0"/>
          <p:bldP spid="139" grpId="0"/>
          <p:bldP spid="140" grpId="0"/>
          <p:bldP spid="37" grpId="0" animBg="1"/>
          <p:bldP spid="39" grpId="0" animBg="1"/>
          <p:bldP spid="41" grpId="0" animBg="1"/>
          <p:bldP spid="43" grpId="0" animBg="1"/>
          <p:bldP spid="45" grpId="0" animBg="1"/>
          <p:bldP spid="141" grpId="0" animBg="1"/>
          <p:bldP spid="141" grpId="1" animBg="1"/>
          <p:bldP spid="142" grpId="0" animBg="1"/>
          <p:bldP spid="142" grpId="1" animBg="1"/>
          <p:bldP spid="143" grpId="0" animBg="1"/>
          <p:bldP spid="143" grpId="1" animBg="1"/>
          <p:bldP spid="144" grpId="0" animBg="1"/>
          <p:bldP spid="144" grpId="1" animBg="1"/>
          <p:bldP spid="145" grpId="0" animBg="1"/>
          <p:bldP spid="145" grpId="1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5964</TotalTime>
  <Words>984</Words>
  <Application>Microsoft Macintosh PowerPoint</Application>
  <PresentationFormat>宽屏</PresentationFormat>
  <Paragraphs>223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微软雅黑</vt:lpstr>
      <vt:lpstr>微软雅黑 Light</vt:lpstr>
      <vt:lpstr>Noto Sans S Chinese Medium</vt:lpstr>
      <vt:lpstr>Noto Sans S Chinese Regular</vt:lpstr>
      <vt:lpstr>Arial</vt:lpstr>
      <vt:lpstr>Calibri</vt:lpstr>
      <vt:lpstr>Calibri Light</vt:lpstr>
      <vt:lpstr>Century Gothic</vt:lpstr>
      <vt:lpstr>Helvetica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工作概述</vt:lpstr>
      <vt:lpstr>PowerPoint 演示文稿</vt:lpstr>
      <vt:lpstr>业绩总结-KPI</vt:lpstr>
      <vt:lpstr>业绩总结-KPI</vt:lpstr>
      <vt:lpstr>业绩总结-KPI</vt:lpstr>
      <vt:lpstr>绩效总结-部门篇</vt:lpstr>
      <vt:lpstr>绩效总结-个人篇</vt:lpstr>
      <vt:lpstr>PowerPoint 演示文稿</vt:lpstr>
      <vt:lpstr>经验总结</vt:lpstr>
      <vt:lpstr>PowerPoint 演示文稿</vt:lpstr>
      <vt:lpstr>工作规划</vt:lpstr>
      <vt:lpstr>PowerPoint 演示文稿</vt:lpstr>
      <vt:lpstr>成长计划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Microsoft Office User</cp:lastModifiedBy>
  <cp:revision>355</cp:revision>
  <dcterms:created xsi:type="dcterms:W3CDTF">2017-11-09T06:06:00Z</dcterms:created>
  <dcterms:modified xsi:type="dcterms:W3CDTF">2023-01-03T03:07:29Z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