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7"/>
  </p:notesMasterIdLst>
  <p:handoutMasterIdLst>
    <p:handoutMasterId r:id="rId28"/>
  </p:handoutMasterIdLst>
  <p:sldIdLst>
    <p:sldId id="338" r:id="rId5"/>
    <p:sldId id="340" r:id="rId6"/>
    <p:sldId id="342" r:id="rId7"/>
    <p:sldId id="265" r:id="rId8"/>
    <p:sldId id="348" r:id="rId9"/>
    <p:sldId id="347" r:id="rId10"/>
    <p:sldId id="349" r:id="rId11"/>
    <p:sldId id="350" r:id="rId12"/>
    <p:sldId id="351" r:id="rId13"/>
    <p:sldId id="263" r:id="rId14"/>
    <p:sldId id="354" r:id="rId15"/>
    <p:sldId id="352" r:id="rId16"/>
    <p:sldId id="355" r:id="rId17"/>
    <p:sldId id="357" r:id="rId18"/>
    <p:sldId id="358" r:id="rId19"/>
    <p:sldId id="366" r:id="rId20"/>
    <p:sldId id="359" r:id="rId21"/>
    <p:sldId id="360" r:id="rId22"/>
    <p:sldId id="362" r:id="rId23"/>
    <p:sldId id="363" r:id="rId24"/>
    <p:sldId id="364" r:id="rId25"/>
    <p:sldId id="365" r:id="rId2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07"/>
  </p:normalViewPr>
  <p:slideViewPr>
    <p:cSldViewPr snapToGrid="0">
      <p:cViewPr varScale="1">
        <p:scale>
          <a:sx n="114" d="100"/>
          <a:sy n="114" d="100"/>
        </p:scale>
        <p:origin x="414" y="96"/>
      </p:cViewPr>
      <p:guideLst/>
    </p:cSldViewPr>
  </p:slideViewPr>
  <p:notesTextViewPr>
    <p:cViewPr>
      <p:scale>
        <a:sx n="1" d="1"/>
        <a:sy n="1" d="1"/>
      </p:scale>
      <p:origin x="0" y="0"/>
    </p:cViewPr>
  </p:notesTextViewPr>
  <p:notesViewPr>
    <p:cSldViewPr snapToGrid="0" showGuides="1">
      <p:cViewPr varScale="1">
        <p:scale>
          <a:sx n="83" d="100"/>
          <a:sy n="83" d="100"/>
        </p:scale>
        <p:origin x="306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374170-C440-49C8-ACD3-105B0252D2FB}" type="datetime1">
              <a:rPr lang="zh-CN" altLang="en-US" smtClean="0">
                <a:latin typeface="Microsoft YaHei UI" panose="020B0503020204020204" pitchFamily="34" charset="-122"/>
                <a:ea typeface="Microsoft YaHei UI" panose="020B0503020204020204" pitchFamily="34" charset="-122"/>
              </a:rPr>
              <a:t>2021/5/8</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5F12C2-4DB0-4437-81E7-A0C89F24ADC0}"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D5125F7-69BD-45B0-B121-83731B7D692E}" type="datetime1">
              <a:rPr lang="zh-CN" altLang="en-US" noProof="0" smtClean="0"/>
              <a:t>2021/5/8</a:t>
            </a:fld>
            <a:endParaRPr lang="zh-CN" altLang="en-US" noProof="0">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F8442E7-1E35-4707-8504-AE37222ED57D}"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4604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243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07160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80238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0378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03779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08514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8961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51620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8032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0490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12043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5172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73818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72186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5666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065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F8442E7-1E35-4707-8504-AE37222ED57D}"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37552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8C2977B-12E6-48DA-9EC9-21A033760307}" type="datetime1">
              <a:rPr lang="zh-CN" altLang="en-US" noProof="0" smtClean="0"/>
              <a:t>2021/5/8</a:t>
            </a:fld>
            <a:endParaRPr lang="zh-CN" altLang="en-US" noProof="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11" name="长方形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6645F45-2353-4166-8BD9-5726E526FDC1}" type="datetime1">
              <a:rPr lang="zh-CN" altLang="en-US" noProof="0" smtClean="0"/>
              <a:t>2021/5/8</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5" name="长方形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rtlCol="0" anchor="ctr"/>
          <a:lstStyle/>
          <a:p>
            <a:pPr algn="ctr" rtl="0">
              <a:defRPr sz="3200" spc="0">
                <a:solidFill>
                  <a:srgbClr val="000000"/>
                </a:solidFill>
                <a:latin typeface="Helvetica Light"/>
                <a:ea typeface="Helvetica Light"/>
                <a:cs typeface="Helvetica Light"/>
                <a:sym typeface="Helvetica Light"/>
              </a:defRPr>
            </a:pPr>
            <a:endParaRPr lang="zh-CN" altLang="en-US" sz="1600" noProof="0">
              <a:latin typeface="Microsoft YaHei UI" panose="020B0503020204020204" pitchFamily="34" charset="-122"/>
              <a:ea typeface="Microsoft YaHei UI" panose="020B0503020204020204" pitchFamily="34" charset="-122"/>
            </a:endParaRPr>
          </a:p>
        </p:txBody>
      </p:sp>
      <p:sp>
        <p:nvSpPr>
          <p:cNvPr id="14" name="图片占位符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5" name="长方形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18" name="标题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rtlCol="0" anchor="b">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
        <p:nvSpPr>
          <p:cNvPr id="22" name="内容占位符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库">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42872CD-52F8-4DF7-A1C2-3187E42419F5}" type="datetime1">
              <a:rPr lang="zh-CN" altLang="en-US" noProof="0" smtClean="0"/>
              <a:t>2021/5/8</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5" name="占位符.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0" name="图片占位符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7" name="占位符.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1" name="长方形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12" name="长方形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rtlCol="0" anchor="ctr"/>
          <a:lstStyle/>
          <a:p>
            <a:pPr algn="ctr" rtl="0">
              <a:defRPr sz="3200" spc="0">
                <a:solidFill>
                  <a:srgbClr val="0433FF"/>
                </a:solidFill>
                <a:latin typeface="Helvetica Light"/>
                <a:ea typeface="Helvetica Light"/>
                <a:cs typeface="Helvetica Light"/>
                <a:sym typeface="Helvetica Light"/>
              </a:defRPr>
            </a:pPr>
            <a:endParaRPr lang="zh-CN" altLang="en-US" sz="1600" noProof="0">
              <a:latin typeface="Microsoft YaHei UI" panose="020B0503020204020204" pitchFamily="34" charset="-122"/>
              <a:ea typeface="Microsoft YaHei UI" panose="020B0503020204020204" pitchFamily="34" charset="-122"/>
            </a:endParaRPr>
          </a:p>
        </p:txBody>
      </p:sp>
      <p:sp>
        <p:nvSpPr>
          <p:cNvPr id="13" name="长方形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rtlCol="0" anchor="ctr"/>
          <a:lstStyle/>
          <a:p>
            <a:pPr algn="ctr" rtl="0">
              <a:defRPr sz="3200" spc="0">
                <a:solidFill>
                  <a:srgbClr val="0433FF"/>
                </a:solidFill>
                <a:latin typeface="Helvetica Light"/>
                <a:ea typeface="Helvetica Light"/>
                <a:cs typeface="Helvetica Light"/>
                <a:sym typeface="Helvetica Light"/>
              </a:defRPr>
            </a:pPr>
            <a:endParaRPr lang="zh-CN" altLang="en-US" sz="1600" noProof="0">
              <a:latin typeface="Microsoft YaHei UI" panose="020B0503020204020204" pitchFamily="34" charset="-122"/>
              <a:ea typeface="Microsoft YaHei UI" panose="020B0503020204020204" pitchFamily="34" charset="-122"/>
            </a:endParaRPr>
          </a:p>
        </p:txBody>
      </p:sp>
      <p:sp>
        <p:nvSpPr>
          <p:cNvPr id="16" name="标题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rtlCol="0" anchor="ctr">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2">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C12EE58-0102-492E-A2DD-635D99EEC8D4}" type="datetime1">
              <a:rPr lang="zh-CN" altLang="en-US" noProof="0" smtClean="0"/>
              <a:t>2021/5/8</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5" name="长方形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rtlCol="0" anchor="ctr"/>
          <a:lstStyle/>
          <a:p>
            <a:pPr algn="ctr" rtl="0">
              <a:defRPr sz="3200" spc="0">
                <a:solidFill>
                  <a:srgbClr val="FFFFFF"/>
                </a:solidFill>
                <a:latin typeface="Helvetica Light"/>
                <a:ea typeface="Helvetica Light"/>
                <a:cs typeface="Helvetica Light"/>
                <a:sym typeface="Helvetica Light"/>
              </a:defRPr>
            </a:pPr>
            <a:endParaRPr lang="zh-CN" altLang="en-US" sz="1600" noProof="0">
              <a:latin typeface="Microsoft YaHei UI" panose="020B0503020204020204" pitchFamily="34" charset="-122"/>
              <a:ea typeface="Microsoft YaHei UI" panose="020B0503020204020204" pitchFamily="34" charset="-122"/>
            </a:endParaRPr>
          </a:p>
        </p:txBody>
      </p:sp>
      <p:sp>
        <p:nvSpPr>
          <p:cNvPr id="6" name="长方形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rtlCol="0" anchor="ctr"/>
          <a:lstStyle/>
          <a:p>
            <a:pPr algn="ctr" rtl="0">
              <a:defRPr sz="3200" spc="0">
                <a:solidFill>
                  <a:srgbClr val="0433FF"/>
                </a:solidFill>
                <a:latin typeface="Helvetica Light"/>
                <a:ea typeface="Helvetica Light"/>
                <a:cs typeface="Helvetica Light"/>
                <a:sym typeface="Helvetica Light"/>
              </a:defRPr>
            </a:pPr>
            <a:endParaRPr lang="zh-CN" altLang="en-US" sz="1600" noProof="0">
              <a:latin typeface="Microsoft YaHei UI" panose="020B0503020204020204" pitchFamily="34" charset="-122"/>
              <a:ea typeface="Microsoft YaHei UI" panose="020B0503020204020204" pitchFamily="34" charset="-122"/>
            </a:endParaRPr>
          </a:p>
        </p:txBody>
      </p:sp>
      <p:sp>
        <p:nvSpPr>
          <p:cNvPr id="8" name="长方形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9" name="标题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rtlCol="0" anchor="b">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
        <p:nvSpPr>
          <p:cNvPr id="11" name="内容占位符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3">
    <p:spTree>
      <p:nvGrpSpPr>
        <p:cNvPr id="1" name=""/>
        <p:cNvGrpSpPr/>
        <p:nvPr/>
      </p:nvGrpSpPr>
      <p:grpSpPr>
        <a:xfrm>
          <a:off x="0" y="0"/>
          <a:ext cx="0" cy="0"/>
          <a:chOff x="0" y="0"/>
          <a:chExt cx="0" cy="0"/>
        </a:xfrm>
      </p:grpSpPr>
      <p:sp>
        <p:nvSpPr>
          <p:cNvPr id="10" name="长方形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rtlCol="0" anchor="ctr"/>
          <a:lstStyle/>
          <a:p>
            <a:pPr algn="ctr" rtl="0">
              <a:defRPr sz="3200" spc="0">
                <a:solidFill>
                  <a:srgbClr val="FFFFFF"/>
                </a:solidFill>
                <a:latin typeface="Helvetica Light"/>
                <a:ea typeface="Helvetica Light"/>
                <a:cs typeface="Helvetica Light"/>
                <a:sym typeface="Helvetica Light"/>
              </a:defRPr>
            </a:pPr>
            <a:endParaRPr lang="zh-CN" altLang="en-US" sz="1600" noProof="0">
              <a:latin typeface="Microsoft YaHei UI" panose="020B0503020204020204" pitchFamily="34" charset="-122"/>
              <a:ea typeface="Microsoft YaHei UI" panose="020B0503020204020204" pitchFamily="34" charset="-122"/>
            </a:endParaRPr>
          </a:p>
        </p:txBody>
      </p:sp>
      <p:sp>
        <p:nvSpPr>
          <p:cNvPr id="11" name="内容占位符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EB38EBF-554A-46BF-8C59-C32BE7003335}" type="datetime1">
              <a:rPr lang="zh-CN" altLang="en-US" noProof="0" smtClean="0"/>
              <a:t>2021/5/8</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6" name="长方形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rtlCol="0" anchor="ctr"/>
          <a:lstStyle/>
          <a:p>
            <a:pPr algn="ctr" rtl="0">
              <a:defRPr sz="3200" spc="0">
                <a:solidFill>
                  <a:srgbClr val="0433FF"/>
                </a:solidFill>
                <a:latin typeface="Helvetica Light"/>
                <a:ea typeface="Helvetica Light"/>
                <a:cs typeface="Helvetica Light"/>
                <a:sym typeface="Helvetica Light"/>
              </a:defRPr>
            </a:pPr>
            <a:endParaRPr lang="zh-CN" altLang="en-US" sz="1600" noProof="0">
              <a:latin typeface="Microsoft YaHei UI" panose="020B0503020204020204" pitchFamily="34" charset="-122"/>
              <a:ea typeface="Microsoft YaHei UI" panose="020B0503020204020204" pitchFamily="34" charset="-122"/>
            </a:endParaRPr>
          </a:p>
        </p:txBody>
      </p:sp>
      <p:sp>
        <p:nvSpPr>
          <p:cNvPr id="8" name="长方形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9" name="标题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rtlCol="0" anchor="b">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50C72E9-41F5-478D-8973-F06121773E4E}" type="datetime1">
              <a:rPr lang="zh-CN" altLang="en-US" noProof="0" smtClean="0"/>
              <a:t>2021/5/8</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5" name="长方形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6" name="矩形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rtlCol="0" anchor="ctr"/>
          <a:lstStyle/>
          <a:p>
            <a:pPr algn="ctr" defTabSz="412750" rtl="0" hangingPunct="0">
              <a:defRPr sz="3200" spc="0">
                <a:solidFill>
                  <a:srgbClr val="0433FF"/>
                </a:solidFill>
                <a:latin typeface="Helvetica Light"/>
                <a:ea typeface="Helvetica Light"/>
                <a:cs typeface="Helvetica Light"/>
                <a:sym typeface="Helvetica Light"/>
              </a:defRPr>
            </a:pPr>
            <a:endParaRPr lang="zh-CN" altLang="en-US" sz="1600" kern="0" noProof="0">
              <a:solidFill>
                <a:srgbClr val="0433FF"/>
              </a:solidFill>
              <a:latin typeface="Microsoft YaHei UI" panose="020B0503020204020204" pitchFamily="34" charset="-122"/>
              <a:ea typeface="Microsoft YaHei UI" panose="020B0503020204020204" pitchFamily="34" charset="-122"/>
              <a:sym typeface="Helvetica Light"/>
            </a:endParaRPr>
          </a:p>
        </p:txBody>
      </p:sp>
      <p:sp>
        <p:nvSpPr>
          <p:cNvPr id="7" name="长方形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8" name="长方形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11" name="标题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rtlCol="0" anchor="ctr">
            <a:normAutofit/>
          </a:bodyPr>
          <a:lstStyle>
            <a:lvl1pPr algn="ctr">
              <a:defRPr sz="34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
        <p:nvSpPr>
          <p:cNvPr id="13" name="内容占位符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rtlCol="0">
            <a:noAutofit/>
          </a:bodyPr>
          <a:lstStyle>
            <a:lvl1pPr marL="0" indent="0" algn="ctr">
              <a:lnSpc>
                <a:spcPct val="80000"/>
              </a:lnSpc>
              <a:buNone/>
              <a:defRPr sz="1600" cap="all" baseline="0">
                <a:solidFill>
                  <a:schemeClr val="bg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rtl="0"/>
            <a:r>
              <a:rPr lang="zh-CN" altLang="en-US" noProof="0"/>
              <a:t>在此处输入副标题</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15" name="长方形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17" name="标题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rtlCol="0" anchor="t">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
        <p:nvSpPr>
          <p:cNvPr id="18" name="长方形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rtlCol="0" anchor="ctr"/>
          <a:lstStyle/>
          <a:p>
            <a:pPr algn="ctr" defTabSz="412750" rtl="0" hangingPunct="0">
              <a:defRPr sz="3200" spc="0">
                <a:solidFill>
                  <a:srgbClr val="0433FF"/>
                </a:solidFill>
                <a:latin typeface="Helvetica Light"/>
                <a:ea typeface="Helvetica Light"/>
                <a:cs typeface="Helvetica Light"/>
                <a:sym typeface="Helvetica Light"/>
              </a:defRPr>
            </a:pPr>
            <a:endParaRPr lang="zh-CN" altLang="en-US" sz="1600" kern="0" noProof="0">
              <a:solidFill>
                <a:srgbClr val="0433FF"/>
              </a:solidFill>
              <a:latin typeface="Microsoft YaHei UI" panose="020B0503020204020204" pitchFamily="34" charset="-122"/>
              <a:ea typeface="Microsoft YaHei UI" panose="020B0503020204020204" pitchFamily="34" charset="-122"/>
              <a:sym typeface="Helvetica Light"/>
            </a:endParaRPr>
          </a:p>
        </p:txBody>
      </p:sp>
      <p:sp>
        <p:nvSpPr>
          <p:cNvPr id="22" name="文本占位符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照片和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130E032-8C5A-4C3C-B8A3-509023AD14C5}" type="datetime1">
              <a:rPr lang="zh-CN" altLang="en-US" noProof="0" smtClean="0"/>
              <a:t>2021/5/8</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6" name="长方形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rtlCol="0" anchor="ctr"/>
          <a:lstStyle/>
          <a:p>
            <a:pPr algn="ctr" rtl="0">
              <a:defRPr sz="3200" spc="0">
                <a:solidFill>
                  <a:srgbClr val="0433FF"/>
                </a:solidFill>
                <a:latin typeface="Helvetica Light"/>
                <a:ea typeface="Helvetica Light"/>
                <a:cs typeface="Helvetica Light"/>
                <a:sym typeface="Helvetica Light"/>
              </a:defRPr>
            </a:pPr>
            <a:endParaRPr lang="zh-CN" altLang="en-US" noProof="0">
              <a:latin typeface="Microsoft YaHei UI" panose="020B0503020204020204" pitchFamily="34" charset="-122"/>
              <a:ea typeface="Microsoft YaHei UI" panose="020B0503020204020204" pitchFamily="34" charset="-122"/>
            </a:endParaRPr>
          </a:p>
        </p:txBody>
      </p:sp>
      <p:sp>
        <p:nvSpPr>
          <p:cNvPr id="12" name="图片占位符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rtlCol="0">
            <a:noAutofit/>
          </a:bodyPr>
          <a:lstStyle>
            <a:lvl1pPr marL="0" indent="0" algn="ctr">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4" name="长方形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16" name="标题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rtlCol="0" anchor="t">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和描述文字">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46837D5-9C30-4A53-9DE8-3CB26EB34FDE}" type="datetime1">
              <a:rPr lang="zh-CN" altLang="en-US" noProof="0" smtClean="0"/>
              <a:t>2021/5/8</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6" name="长方形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rtlCol="0" anchor="ctr"/>
          <a:lstStyle/>
          <a:p>
            <a:pPr algn="ctr" rtl="0">
              <a:defRPr sz="3200" spc="0">
                <a:solidFill>
                  <a:srgbClr val="0433FF"/>
                </a:solidFill>
                <a:latin typeface="Helvetica Light"/>
                <a:ea typeface="Helvetica Light"/>
                <a:cs typeface="Helvetica Light"/>
                <a:sym typeface="Helvetica Light"/>
              </a:defRPr>
            </a:pPr>
            <a:endParaRPr lang="zh-CN" altLang="en-US" noProof="0">
              <a:latin typeface="Microsoft YaHei UI" panose="020B0503020204020204" pitchFamily="34" charset="-122"/>
              <a:ea typeface="Microsoft YaHei UI" panose="020B0503020204020204" pitchFamily="34" charset="-122"/>
            </a:endParaRPr>
          </a:p>
        </p:txBody>
      </p:sp>
      <p:sp>
        <p:nvSpPr>
          <p:cNvPr id="12" name="图片占位符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rtlCol="0">
            <a:noAutofit/>
          </a:bodyPr>
          <a:lstStyle>
            <a:lvl1pPr marL="0" indent="0" algn="ctr">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4" name="长方形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16" name="标题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rtlCol="0" anchor="t">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
        <p:nvSpPr>
          <p:cNvPr id="9" name="内容占位符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rtlCol="0"/>
          <a:lstStyle>
            <a:lvl1pPr>
              <a:spcBef>
                <a:spcPts val="1000"/>
              </a:spcBef>
              <a:spcAft>
                <a:spcPts val="1500"/>
              </a:spcAft>
              <a:defRPr>
                <a:latin typeface="Microsoft YaHei UI" panose="020B0503020204020204" pitchFamily="34" charset="-122"/>
                <a:ea typeface="Microsoft YaHei UI" panose="020B0503020204020204" pitchFamily="34" charset="-122"/>
              </a:defRPr>
            </a:lvl1pPr>
            <a:lvl2pPr>
              <a:spcBef>
                <a:spcPts val="1000"/>
              </a:spcBef>
              <a:spcAft>
                <a:spcPts val="1500"/>
              </a:spcAft>
              <a:defRPr>
                <a:latin typeface="Microsoft YaHei UI" panose="020B0503020204020204" pitchFamily="34" charset="-122"/>
                <a:ea typeface="Microsoft YaHei UI" panose="020B0503020204020204" pitchFamily="34" charset="-122"/>
              </a:defRPr>
            </a:lvl2pPr>
            <a:lvl3pPr>
              <a:spcBef>
                <a:spcPts val="1000"/>
              </a:spcBef>
              <a:spcAft>
                <a:spcPts val="1500"/>
              </a:spcAft>
              <a:defRPr>
                <a:latin typeface="Microsoft YaHei UI" panose="020B0503020204020204" pitchFamily="34" charset="-122"/>
                <a:ea typeface="Microsoft YaHei UI" panose="020B0503020204020204" pitchFamily="34" charset="-122"/>
              </a:defRPr>
            </a:lvl3pPr>
            <a:lvl4pPr>
              <a:spcBef>
                <a:spcPts val="1000"/>
              </a:spcBef>
              <a:spcAft>
                <a:spcPts val="1500"/>
              </a:spcAft>
              <a:defRPr>
                <a:latin typeface="Microsoft YaHei UI" panose="020B0503020204020204" pitchFamily="34" charset="-122"/>
                <a:ea typeface="Microsoft YaHei UI" panose="020B0503020204020204" pitchFamily="34" charset="-122"/>
              </a:defRPr>
            </a:lvl4pPr>
            <a:lvl5pPr>
              <a:spcBef>
                <a:spcPts val="1000"/>
              </a:spcBef>
              <a:spcAft>
                <a:spcPts val="1500"/>
              </a:spcAft>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740156"/>
          </a:xfrm>
        </p:spPr>
        <p:txBody>
          <a:bodyPr rtlCol="0" anchor="t">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581192" y="1890876"/>
            <a:ext cx="11029615" cy="408447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4A51252-9035-4232-A889-89A9DED1BB44}" type="datetime1">
              <a:rPr lang="zh-CN" altLang="en-US" noProof="0" smtClean="0"/>
              <a:t>2021/5/8</a:t>
            </a:fld>
            <a:endParaRPr lang="zh-CN" altLang="en-US" noProof="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13" name="长方形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和图像">
    <p:spTree>
      <p:nvGrpSpPr>
        <p:cNvPr id="1" name=""/>
        <p:cNvGrpSpPr/>
        <p:nvPr/>
      </p:nvGrpSpPr>
      <p:grpSpPr>
        <a:xfrm>
          <a:off x="0" y="0"/>
          <a:ext cx="0" cy="0"/>
          <a:chOff x="0" y="0"/>
          <a:chExt cx="0" cy="0"/>
        </a:xfrm>
      </p:grpSpPr>
      <p:sp>
        <p:nvSpPr>
          <p:cNvPr id="18" name="图片占位符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rtlCol="0">
            <a:noAutofit/>
          </a:bodyPr>
          <a:lstStyle>
            <a:lvl1pPr marL="0" indent="0" algn="ctr">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 name="内容占位符 2"/>
          <p:cNvSpPr>
            <a:spLocks noGrp="1"/>
          </p:cNvSpPr>
          <p:nvPr>
            <p:ph idx="1"/>
          </p:nvPr>
        </p:nvSpPr>
        <p:spPr>
          <a:xfrm>
            <a:off x="6223592" y="1890876"/>
            <a:ext cx="5387215" cy="408447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FFAE7B6-4CCD-4A73-9700-C20A8F4AD52F}" type="datetime1">
              <a:rPr lang="zh-CN" altLang="en-US" noProof="0" smtClean="0"/>
              <a:t>2021/5/8</a:t>
            </a:fld>
            <a:endParaRPr lang="zh-CN" altLang="en-US" noProof="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14" name="标题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rtlCol="0" anchor="t">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
        <p:nvSpPr>
          <p:cNvPr id="19" name="长方形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A0328C6-6A60-439A-B3AB-D1010DC03F22}" type="datetime1">
              <a:rPr lang="zh-CN" altLang="en-US" noProof="0" smtClean="0"/>
              <a:t>2021/5/8</a:t>
            </a:fld>
            <a:endParaRPr lang="zh-CN" altLang="en-US" noProof="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11" name="长方形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81194" y="1956391"/>
            <a:ext cx="3863216" cy="4467523"/>
          </a:xfrm>
        </p:spPr>
        <p:txBody>
          <a:bodyPr rtlCol="0" anchor="t">
            <a:normAutofit/>
          </a:bodyPr>
          <a:lstStyle>
            <a:lvl1pPr>
              <a:defRPr sz="1600">
                <a:latin typeface="Microsoft YaHei UI" panose="020B0503020204020204" pitchFamily="34" charset="-122"/>
                <a:ea typeface="Microsoft YaHei UI" panose="020B0503020204020204" pitchFamily="34" charset="-122"/>
              </a:defRPr>
            </a:lvl1pPr>
            <a:lvl2pPr>
              <a:defRPr sz="1400">
                <a:latin typeface="Microsoft YaHei UI" panose="020B0503020204020204" pitchFamily="34" charset="-122"/>
                <a:ea typeface="Microsoft YaHei UI" panose="020B0503020204020204" pitchFamily="34" charset="-122"/>
              </a:defRPr>
            </a:lvl2pPr>
            <a:lvl3pPr>
              <a:defRPr sz="1200">
                <a:latin typeface="Microsoft YaHei UI" panose="020B0503020204020204" pitchFamily="34" charset="-122"/>
                <a:ea typeface="Microsoft YaHei UI" panose="020B0503020204020204" pitchFamily="34" charset="-122"/>
              </a:defRPr>
            </a:lvl3pPr>
            <a:lvl4pPr>
              <a:defRPr sz="1100">
                <a:latin typeface="Microsoft YaHei UI" panose="020B0503020204020204" pitchFamily="34" charset="-122"/>
                <a:ea typeface="Microsoft YaHei UI" panose="020B0503020204020204" pitchFamily="34" charset="-122"/>
              </a:defRPr>
            </a:lvl4pPr>
            <a:lvl5pPr>
              <a:defRPr sz="11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4693599" y="1956391"/>
            <a:ext cx="6917210" cy="4467523"/>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9F4C80F-032C-4A44-9C25-D202C8EA9ED2}" type="datetime1">
              <a:rPr lang="zh-CN" altLang="en-US" noProof="0" smtClean="0"/>
              <a:t>2021/5/8</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8" name="标题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rtlCol="0" anchor="t">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长方形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581192" y="2847885"/>
            <a:ext cx="4757482" cy="557784"/>
          </a:xfrm>
        </p:spPr>
        <p:txBody>
          <a:bodyPr rtlCol="0" anchor="ctr">
            <a:noAutofit/>
          </a:bodyPr>
          <a:lstStyle>
            <a:lvl1pPr marL="0" indent="0" algn="ctr">
              <a:buNone/>
              <a:defRPr sz="2800" b="0" cap="all" baseline="0">
                <a:solidFill>
                  <a:schemeClr val="accent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在此处输入标题</a:t>
            </a:r>
          </a:p>
        </p:txBody>
      </p:sp>
      <p:sp>
        <p:nvSpPr>
          <p:cNvPr id="4" name="内容占位符 3"/>
          <p:cNvSpPr>
            <a:spLocks noGrp="1"/>
          </p:cNvSpPr>
          <p:nvPr>
            <p:ph sz="half" idx="2"/>
          </p:nvPr>
        </p:nvSpPr>
        <p:spPr>
          <a:xfrm>
            <a:off x="581194" y="3523046"/>
            <a:ext cx="4757479" cy="2131499"/>
          </a:xfrm>
        </p:spPr>
        <p:txBody>
          <a:bodyPr rtlCol="0" anchor="t">
            <a:normAutofit/>
          </a:bodyPr>
          <a:lstStyle>
            <a:lvl1pPr algn="ctr">
              <a:defRPr>
                <a:latin typeface="Microsoft YaHei UI" panose="020B0503020204020204" pitchFamily="34" charset="-122"/>
                <a:ea typeface="Microsoft YaHei UI" panose="020B0503020204020204" pitchFamily="34" charset="-122"/>
              </a:defRPr>
            </a:lvl1pPr>
            <a:lvl2pPr algn="ctr">
              <a:defRPr>
                <a:latin typeface="Microsoft YaHei UI" panose="020B0503020204020204" pitchFamily="34" charset="-122"/>
                <a:ea typeface="Microsoft YaHei UI" panose="020B0503020204020204" pitchFamily="34" charset="-122"/>
              </a:defRPr>
            </a:lvl2pPr>
            <a:lvl3pPr algn="ctr">
              <a:defRPr>
                <a:latin typeface="Microsoft YaHei UI" panose="020B0503020204020204" pitchFamily="34" charset="-122"/>
                <a:ea typeface="Microsoft YaHei UI" panose="020B0503020204020204" pitchFamily="34" charset="-122"/>
              </a:defRPr>
            </a:lvl3pPr>
            <a:lvl4pPr algn="ctr">
              <a:defRPr>
                <a:latin typeface="Microsoft YaHei UI" panose="020B0503020204020204" pitchFamily="34" charset="-122"/>
                <a:ea typeface="Microsoft YaHei UI" panose="020B0503020204020204" pitchFamily="34" charset="-122"/>
              </a:defRPr>
            </a:lvl4pPr>
            <a:lvl5pPr algn="ct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hasCustomPrompt="1"/>
          </p:nvPr>
        </p:nvSpPr>
        <p:spPr>
          <a:xfrm>
            <a:off x="6604002" y="2847886"/>
            <a:ext cx="4757483" cy="553373"/>
          </a:xfrm>
        </p:spPr>
        <p:txBody>
          <a:bodyPr rtlCol="0"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在此处输入标题</a:t>
            </a:r>
          </a:p>
        </p:txBody>
      </p:sp>
      <p:sp>
        <p:nvSpPr>
          <p:cNvPr id="6" name="内容占位符 5"/>
          <p:cNvSpPr>
            <a:spLocks noGrp="1"/>
          </p:cNvSpPr>
          <p:nvPr>
            <p:ph sz="quarter" idx="4"/>
          </p:nvPr>
        </p:nvSpPr>
        <p:spPr>
          <a:xfrm>
            <a:off x="6604001" y="3523046"/>
            <a:ext cx="4757484" cy="2131499"/>
          </a:xfrm>
        </p:spPr>
        <p:txBody>
          <a:bodyPr rtlCol="0" anchor="t">
            <a:normAutofit/>
          </a:bodyPr>
          <a:lstStyle>
            <a:lvl1pPr algn="ctr">
              <a:defRPr>
                <a:latin typeface="Microsoft YaHei UI" panose="020B0503020204020204" pitchFamily="34" charset="-122"/>
                <a:ea typeface="Microsoft YaHei UI" panose="020B0503020204020204" pitchFamily="34" charset="-122"/>
              </a:defRPr>
            </a:lvl1pPr>
            <a:lvl2pPr algn="ctr">
              <a:defRPr>
                <a:latin typeface="Microsoft YaHei UI" panose="020B0503020204020204" pitchFamily="34" charset="-122"/>
                <a:ea typeface="Microsoft YaHei UI" panose="020B0503020204020204" pitchFamily="34" charset="-122"/>
              </a:defRPr>
            </a:lvl2pPr>
            <a:lvl3pPr algn="ctr">
              <a:defRPr>
                <a:latin typeface="Microsoft YaHei UI" panose="020B0503020204020204" pitchFamily="34" charset="-122"/>
                <a:ea typeface="Microsoft YaHei UI" panose="020B0503020204020204" pitchFamily="34" charset="-122"/>
              </a:defRPr>
            </a:lvl3pPr>
            <a:lvl4pPr algn="ctr">
              <a:defRPr>
                <a:latin typeface="Microsoft YaHei UI" panose="020B0503020204020204" pitchFamily="34" charset="-122"/>
                <a:ea typeface="Microsoft YaHei UI" panose="020B0503020204020204" pitchFamily="34" charset="-122"/>
              </a:defRPr>
            </a:lvl4pPr>
            <a:lvl5pPr algn="ct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05AE0AD-1FCC-41B3-BAD9-42465670C1C6}" type="datetime1">
              <a:rPr lang="zh-CN" altLang="en-US" noProof="0" smtClean="0"/>
              <a:t>2021/5/8</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10" name="标题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rtlCol="0" anchor="t">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1" name="长方形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grpSp>
        <p:nvGrpSpPr>
          <p:cNvPr id="13" name="组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直接连接符​​(S)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长方形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r>
                <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rPr>
                <a:t>与</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A7DF59D-7729-451F-9C02-9977D38C8BB4}" type="datetime1">
              <a:rPr lang="zh-CN" altLang="en-US" noProof="0" smtClean="0"/>
              <a:t>2021/5/8</a:t>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6" name="标题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rtlCol="0" anchor="t">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长方形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93CDBCF0-3123-4371-A060-6B1A02BDA7AC}" type="datetime1">
              <a:rPr lang="zh-CN" altLang="en-US" noProof="0" smtClean="0"/>
              <a:t>2021/5/8</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缩小内容大型图像">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8A3A7B7-8FBC-4B6C-9C58-D75A3D8DE008}" type="datetime1">
              <a:rPr lang="zh-CN" altLang="en-US" noProof="0" smtClean="0"/>
              <a:t>2021/5/8</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sp>
        <p:nvSpPr>
          <p:cNvPr id="12" name="长方形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rtlCol="0" anchor="ctr"/>
          <a:lstStyle/>
          <a:p>
            <a:pPr algn="ctr" defTabSz="412750" rtl="0" hangingPunct="0">
              <a:defRPr sz="3200" spc="0">
                <a:solidFill>
                  <a:srgbClr val="FFFFFF"/>
                </a:solidFill>
                <a:latin typeface="Helvetica Light"/>
                <a:ea typeface="Helvetica Light"/>
                <a:cs typeface="Helvetica Light"/>
                <a:sym typeface="Helvetica Light"/>
              </a:defRPr>
            </a:pPr>
            <a:endParaRPr lang="zh-CN" altLang="en-US" sz="1600" kern="0" noProof="0">
              <a:solidFill>
                <a:srgbClr val="FFFFFF"/>
              </a:solidFill>
              <a:latin typeface="Microsoft YaHei UI" panose="020B0503020204020204" pitchFamily="34" charset="-122"/>
              <a:ea typeface="Microsoft YaHei UI" panose="020B0503020204020204" pitchFamily="34" charset="-122"/>
              <a:sym typeface="Helvetica Light"/>
            </a:endParaRPr>
          </a:p>
        </p:txBody>
      </p:sp>
      <p:sp>
        <p:nvSpPr>
          <p:cNvPr id="15" name="长方形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rtlCol="0" anchor="ctr"/>
          <a:lstStyle/>
          <a:p>
            <a:pPr algn="ctr" rtl="0">
              <a:defRPr sz="3200" spc="0">
                <a:solidFill>
                  <a:srgbClr val="0433FF"/>
                </a:solidFill>
                <a:latin typeface="Helvetica Light"/>
                <a:ea typeface="Helvetica Light"/>
                <a:cs typeface="Helvetica Light"/>
                <a:sym typeface="Helvetica Light"/>
              </a:defRPr>
            </a:pPr>
            <a:endParaRPr lang="zh-CN" altLang="en-US" noProof="0">
              <a:latin typeface="Microsoft YaHei UI" panose="020B0503020204020204" pitchFamily="34" charset="-122"/>
              <a:ea typeface="Microsoft YaHei UI" panose="020B0503020204020204" pitchFamily="34" charset="-122"/>
            </a:endParaRPr>
          </a:p>
        </p:txBody>
      </p:sp>
      <p:sp>
        <p:nvSpPr>
          <p:cNvPr id="18" name="内容占位符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rtlCol="0" anchor="t">
            <a:normAutofit/>
          </a:bodyPr>
          <a:lstStyle>
            <a:lvl1pPr>
              <a:defRPr sz="1600">
                <a:latin typeface="Microsoft YaHei UI" panose="020B0503020204020204" pitchFamily="34" charset="-122"/>
                <a:ea typeface="Microsoft YaHei UI" panose="020B0503020204020204" pitchFamily="34" charset="-122"/>
              </a:defRPr>
            </a:lvl1pPr>
            <a:lvl2pPr>
              <a:defRPr sz="1400">
                <a:latin typeface="Microsoft YaHei UI" panose="020B0503020204020204" pitchFamily="34" charset="-122"/>
                <a:ea typeface="Microsoft YaHei UI" panose="020B0503020204020204" pitchFamily="34" charset="-122"/>
              </a:defRPr>
            </a:lvl2pPr>
            <a:lvl3pPr>
              <a:defRPr sz="1200">
                <a:latin typeface="Microsoft YaHei UI" panose="020B0503020204020204" pitchFamily="34" charset="-122"/>
                <a:ea typeface="Microsoft YaHei UI" panose="020B0503020204020204" pitchFamily="34" charset="-122"/>
              </a:defRPr>
            </a:lvl3pPr>
            <a:lvl4pPr>
              <a:defRPr sz="1100">
                <a:latin typeface="Microsoft YaHei UI" panose="020B0503020204020204" pitchFamily="34" charset="-122"/>
                <a:ea typeface="Microsoft YaHei UI" panose="020B0503020204020204" pitchFamily="34" charset="-122"/>
              </a:defRPr>
            </a:lvl4pPr>
            <a:lvl5pPr>
              <a:defRPr sz="11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9" name="标题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rtlCol="0" anchor="t">
            <a:normAutofit/>
          </a:bodyPr>
          <a:lstStyle>
            <a:lvl1pPr>
              <a:defRPr sz="34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5A785FC0-E3C6-469E-B415-063360970C38}" type="datetime1">
              <a:rPr lang="zh-CN" altLang="en-US" noProof="0" smtClean="0">
                <a:latin typeface="Microsoft YaHei UI" panose="020B0503020204020204" pitchFamily="34" charset="-122"/>
                <a:ea typeface="Microsoft YaHei UI" panose="020B0503020204020204" pitchFamily="34" charset="-122"/>
              </a:rPr>
              <a:t>2021/5/8</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CA69D-9764-6F43-A39D-17C946E0EF06}"/>
              </a:ext>
            </a:extLst>
          </p:cNvPr>
          <p:cNvSpPr>
            <a:spLocks noGrp="1"/>
          </p:cNvSpPr>
          <p:nvPr>
            <p:ph type="ctrTitle"/>
          </p:nvPr>
        </p:nvSpPr>
        <p:spPr/>
        <p:txBody>
          <a:bodyPr rtlCol="0"/>
          <a:lstStyle/>
          <a:p>
            <a:pPr rtl="0"/>
            <a:r>
              <a:rPr lang="zh-CN" altLang="en-US" dirty="0"/>
              <a:t>系统设计和数据库设计</a:t>
            </a:r>
          </a:p>
        </p:txBody>
      </p:sp>
      <p:sp>
        <p:nvSpPr>
          <p:cNvPr id="3" name="副标题 2">
            <a:extLst>
              <a:ext uri="{FF2B5EF4-FFF2-40B4-BE49-F238E27FC236}">
                <a16:creationId xmlns:a16="http://schemas.microsoft.com/office/drawing/2014/main" id="{171C4BF9-0712-B24C-9B29-1A941E18718E}"/>
              </a:ext>
            </a:extLst>
          </p:cNvPr>
          <p:cNvSpPr>
            <a:spLocks noGrp="1"/>
          </p:cNvSpPr>
          <p:nvPr>
            <p:ph type="subTitle" idx="1"/>
          </p:nvPr>
        </p:nvSpPr>
        <p:spPr/>
        <p:txBody>
          <a:bodyPr rtlCol="0"/>
          <a:lstStyle/>
          <a:p>
            <a:pPr rtl="0"/>
            <a:r>
              <a:rPr lang="en-US" altLang="zh-CN" dirty="0"/>
              <a:t>16lab</a:t>
            </a:r>
            <a:r>
              <a:rPr lang="zh-CN" altLang="en-US" dirty="0"/>
              <a:t>小组制作</a:t>
            </a:r>
          </a:p>
        </p:txBody>
      </p:sp>
    </p:spTree>
    <p:extLst>
      <p:ext uri="{BB962C8B-B14F-4D97-AF65-F5344CB8AC3E}">
        <p14:creationId xmlns:p14="http://schemas.microsoft.com/office/powerpoint/2010/main" val="2170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5">
            <a:extLst>
              <a:ext uri="{FF2B5EF4-FFF2-40B4-BE49-F238E27FC236}">
                <a16:creationId xmlns:a16="http://schemas.microsoft.com/office/drawing/2014/main" id="{E01CCBC3-476F-DA4C-A883-93E600ECAC2E}"/>
              </a:ext>
            </a:extLst>
          </p:cNvPr>
          <p:cNvSpPr>
            <a:spLocks noGrp="1"/>
          </p:cNvSpPr>
          <p:nvPr>
            <p:ph sz="half" idx="1"/>
          </p:nvPr>
        </p:nvSpPr>
        <p:spPr>
          <a:xfrm>
            <a:off x="581192" y="1715028"/>
            <a:ext cx="3863216" cy="740156"/>
          </a:xfrm>
        </p:spPr>
        <p:txBody>
          <a:bodyPr rtlCol="0">
            <a:normAutofit/>
          </a:bodyPr>
          <a:lstStyle/>
          <a:p>
            <a:pPr rtl="0"/>
            <a:r>
              <a:rPr lang="zh-CN" altLang="en-US" sz="2800" dirty="0"/>
              <a:t>具体设计</a:t>
            </a:r>
          </a:p>
        </p:txBody>
      </p:sp>
      <p:sp>
        <p:nvSpPr>
          <p:cNvPr id="2" name="标题 1">
            <a:extLst>
              <a:ext uri="{FF2B5EF4-FFF2-40B4-BE49-F238E27FC236}">
                <a16:creationId xmlns:a16="http://schemas.microsoft.com/office/drawing/2014/main" id="{6F204F3F-D196-428C-AE74-238938FD8008}"/>
              </a:ext>
            </a:extLst>
          </p:cNvPr>
          <p:cNvSpPr>
            <a:spLocks noGrp="1"/>
          </p:cNvSpPr>
          <p:nvPr>
            <p:ph type="title"/>
          </p:nvPr>
        </p:nvSpPr>
        <p:spPr/>
        <p:txBody>
          <a:bodyPr rtlCol="0"/>
          <a:lstStyle/>
          <a:p>
            <a:pPr rtl="0"/>
            <a:r>
              <a:rPr lang="zh-CN" altLang="en-US" dirty="0"/>
              <a:t>数据库设计</a:t>
            </a:r>
          </a:p>
        </p:txBody>
      </p:sp>
      <p:graphicFrame>
        <p:nvGraphicFramePr>
          <p:cNvPr id="10" name="表格 9">
            <a:extLst>
              <a:ext uri="{FF2B5EF4-FFF2-40B4-BE49-F238E27FC236}">
                <a16:creationId xmlns:a16="http://schemas.microsoft.com/office/drawing/2014/main" id="{A83FB4DF-5956-44B9-8821-EE1999C93ABC}"/>
              </a:ext>
            </a:extLst>
          </p:cNvPr>
          <p:cNvGraphicFramePr>
            <a:graphicFrameLocks noGrp="1"/>
          </p:cNvGraphicFramePr>
          <p:nvPr>
            <p:extLst>
              <p:ext uri="{D42A27DB-BD31-4B8C-83A1-F6EECF244321}">
                <p14:modId xmlns:p14="http://schemas.microsoft.com/office/powerpoint/2010/main" val="3847066291"/>
              </p:ext>
            </p:extLst>
          </p:nvPr>
        </p:nvGraphicFramePr>
        <p:xfrm>
          <a:off x="581192" y="2727900"/>
          <a:ext cx="11029616" cy="2790584"/>
        </p:xfrm>
        <a:graphic>
          <a:graphicData uri="http://schemas.openxmlformats.org/drawingml/2006/table">
            <a:tbl>
              <a:tblPr firstRow="1" firstCol="1" bandRow="1"/>
              <a:tblGrid>
                <a:gridCol w="5514808">
                  <a:extLst>
                    <a:ext uri="{9D8B030D-6E8A-4147-A177-3AD203B41FA5}">
                      <a16:colId xmlns:a16="http://schemas.microsoft.com/office/drawing/2014/main" val="3108236169"/>
                    </a:ext>
                  </a:extLst>
                </a:gridCol>
                <a:gridCol w="5514808">
                  <a:extLst>
                    <a:ext uri="{9D8B030D-6E8A-4147-A177-3AD203B41FA5}">
                      <a16:colId xmlns:a16="http://schemas.microsoft.com/office/drawing/2014/main" val="3740800278"/>
                    </a:ext>
                  </a:extLst>
                </a:gridCol>
              </a:tblGrid>
              <a:tr h="777141">
                <a:tc>
                  <a:txBody>
                    <a:bodyPr/>
                    <a:lstStyle/>
                    <a:p>
                      <a:pPr algn="ctr"/>
                      <a:r>
                        <a:rPr lang="zh-CN" sz="3200" kern="100" dirty="0">
                          <a:effectLst/>
                          <a:latin typeface="Calibri" panose="020F0502020204030204" pitchFamily="34" charset="0"/>
                          <a:ea typeface="宋体" panose="02010600030101010101" pitchFamily="2" charset="-122"/>
                          <a:cs typeface="宋体" panose="02010600030101010101" pitchFamily="2" charset="-122"/>
                        </a:rPr>
                        <a:t>表名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3200" kern="100" dirty="0">
                          <a:effectLst/>
                          <a:latin typeface="Calibri" panose="020F0502020204030204" pitchFamily="34" charset="0"/>
                          <a:ea typeface="宋体" panose="02010600030101010101" pitchFamily="2" charset="-122"/>
                          <a:cs typeface="宋体" panose="02010600030101010101" pitchFamily="2" charset="-122"/>
                        </a:rPr>
                        <a:t>功能说明</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2547945"/>
                  </a:ext>
                </a:extLst>
              </a:tr>
              <a:tr h="954664">
                <a:tc>
                  <a:txBody>
                    <a:bodyPr/>
                    <a:lstStyle/>
                    <a:p>
                      <a:pPr algn="ctr"/>
                      <a:r>
                        <a:rPr lang="en-US" sz="3200" kern="100" dirty="0">
                          <a:effectLst/>
                          <a:latin typeface="宋体" panose="02010600030101010101" pitchFamily="2" charset="-122"/>
                          <a:ea typeface="宋体" panose="02010600030101010101" pitchFamily="2" charset="-122"/>
                          <a:cs typeface="宋体" panose="02010600030101010101" pitchFamily="2" charset="-122"/>
                        </a:rPr>
                        <a:t>Users</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3200" kern="100" dirty="0">
                          <a:effectLst/>
                          <a:latin typeface="Calibri" panose="020F0502020204030204" pitchFamily="34" charset="0"/>
                          <a:ea typeface="宋体" panose="02010600030101010101" pitchFamily="2" charset="-122"/>
                          <a:cs typeface="宋体" panose="02010600030101010101" pitchFamily="2" charset="-122"/>
                        </a:rPr>
                        <a:t>学生表，用于验证是否是学生</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9385364"/>
                  </a:ext>
                </a:extLst>
              </a:tr>
              <a:tr h="1058779">
                <a:tc>
                  <a:txBody>
                    <a:bodyPr/>
                    <a:lstStyle/>
                    <a:p>
                      <a:pPr algn="ctr"/>
                      <a:r>
                        <a:rPr lang="en-US" sz="3200" kern="100" dirty="0">
                          <a:effectLst/>
                          <a:latin typeface="宋体" panose="02010600030101010101" pitchFamily="2" charset="-122"/>
                          <a:ea typeface="宋体" panose="02010600030101010101" pitchFamily="2" charset="-122"/>
                          <a:cs typeface="宋体" panose="02010600030101010101" pitchFamily="2" charset="-122"/>
                        </a:rPr>
                        <a:t>Desk</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3200" kern="100" dirty="0">
                          <a:effectLst/>
                          <a:latin typeface="Calibri" panose="020F0502020204030204" pitchFamily="34" charset="0"/>
                          <a:ea typeface="宋体" panose="02010600030101010101" pitchFamily="2" charset="-122"/>
                          <a:cs typeface="宋体" panose="02010600030101010101" pitchFamily="2" charset="-122"/>
                        </a:rPr>
                        <a:t>座位表，确定座位是否可用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106855"/>
                  </a:ext>
                </a:extLst>
              </a:tr>
            </a:tbl>
          </a:graphicData>
        </a:graphic>
      </p:graphicFrame>
    </p:spTree>
    <p:extLst>
      <p:ext uri="{BB962C8B-B14F-4D97-AF65-F5344CB8AC3E}">
        <p14:creationId xmlns:p14="http://schemas.microsoft.com/office/powerpoint/2010/main" val="58512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5">
            <a:extLst>
              <a:ext uri="{FF2B5EF4-FFF2-40B4-BE49-F238E27FC236}">
                <a16:creationId xmlns:a16="http://schemas.microsoft.com/office/drawing/2014/main" id="{E01CCBC3-476F-DA4C-A883-93E600ECAC2E}"/>
              </a:ext>
            </a:extLst>
          </p:cNvPr>
          <p:cNvSpPr>
            <a:spLocks noGrp="1"/>
          </p:cNvSpPr>
          <p:nvPr>
            <p:ph sz="half" idx="1"/>
          </p:nvPr>
        </p:nvSpPr>
        <p:spPr>
          <a:xfrm>
            <a:off x="444655" y="1442312"/>
            <a:ext cx="5137997" cy="740156"/>
          </a:xfrm>
        </p:spPr>
        <p:txBody>
          <a:bodyPr rtlCol="0">
            <a:normAutofit/>
          </a:bodyPr>
          <a:lstStyle/>
          <a:p>
            <a:pPr rtl="0"/>
            <a:r>
              <a:rPr lang="en-US" altLang="zh-CN" sz="2000" dirty="0"/>
              <a:t>1. Users</a:t>
            </a:r>
            <a:r>
              <a:rPr lang="zh-CN" altLang="en-US" sz="2000" dirty="0"/>
              <a:t>表（用户表）</a:t>
            </a:r>
          </a:p>
        </p:txBody>
      </p:sp>
      <p:sp>
        <p:nvSpPr>
          <p:cNvPr id="2" name="标题 1">
            <a:extLst>
              <a:ext uri="{FF2B5EF4-FFF2-40B4-BE49-F238E27FC236}">
                <a16:creationId xmlns:a16="http://schemas.microsoft.com/office/drawing/2014/main" id="{6F204F3F-D196-428C-AE74-238938FD8008}"/>
              </a:ext>
            </a:extLst>
          </p:cNvPr>
          <p:cNvSpPr>
            <a:spLocks noGrp="1"/>
          </p:cNvSpPr>
          <p:nvPr>
            <p:ph type="title"/>
          </p:nvPr>
        </p:nvSpPr>
        <p:spPr/>
        <p:txBody>
          <a:bodyPr rtlCol="0"/>
          <a:lstStyle/>
          <a:p>
            <a:pPr rtl="0"/>
            <a:r>
              <a:rPr lang="zh-CN" altLang="en-US" dirty="0"/>
              <a:t>数据库设计</a:t>
            </a:r>
          </a:p>
        </p:txBody>
      </p:sp>
      <p:graphicFrame>
        <p:nvGraphicFramePr>
          <p:cNvPr id="5" name="表格 4">
            <a:extLst>
              <a:ext uri="{FF2B5EF4-FFF2-40B4-BE49-F238E27FC236}">
                <a16:creationId xmlns:a16="http://schemas.microsoft.com/office/drawing/2014/main" id="{E5470EF8-B9B4-4B5C-A146-BB3917765509}"/>
              </a:ext>
            </a:extLst>
          </p:cNvPr>
          <p:cNvGraphicFramePr>
            <a:graphicFrameLocks noGrp="1"/>
          </p:cNvGraphicFramePr>
          <p:nvPr>
            <p:extLst>
              <p:ext uri="{D42A27DB-BD31-4B8C-83A1-F6EECF244321}">
                <p14:modId xmlns:p14="http://schemas.microsoft.com/office/powerpoint/2010/main" val="620417087"/>
              </p:ext>
            </p:extLst>
          </p:nvPr>
        </p:nvGraphicFramePr>
        <p:xfrm>
          <a:off x="1243263" y="2399772"/>
          <a:ext cx="9705474" cy="3015916"/>
        </p:xfrm>
        <a:graphic>
          <a:graphicData uri="http://schemas.openxmlformats.org/drawingml/2006/table">
            <a:tbl>
              <a:tblPr firstRow="1" firstCol="1" bandRow="1"/>
              <a:tblGrid>
                <a:gridCol w="4852737">
                  <a:extLst>
                    <a:ext uri="{9D8B030D-6E8A-4147-A177-3AD203B41FA5}">
                      <a16:colId xmlns:a16="http://schemas.microsoft.com/office/drawing/2014/main" val="555927104"/>
                    </a:ext>
                  </a:extLst>
                </a:gridCol>
                <a:gridCol w="4852737">
                  <a:extLst>
                    <a:ext uri="{9D8B030D-6E8A-4147-A177-3AD203B41FA5}">
                      <a16:colId xmlns:a16="http://schemas.microsoft.com/office/drawing/2014/main" val="4142189783"/>
                    </a:ext>
                  </a:extLst>
                </a:gridCol>
              </a:tblGrid>
              <a:tr h="733192">
                <a:tc>
                  <a:txBody>
                    <a:bodyPr/>
                    <a:lstStyle/>
                    <a:p>
                      <a:pPr algn="ctr"/>
                      <a:r>
                        <a:rPr lang="zh-CN" sz="2400" kern="100">
                          <a:effectLst/>
                          <a:latin typeface="Calibri" panose="020F0502020204030204" pitchFamily="34" charset="0"/>
                          <a:ea typeface="宋体" panose="02010600030101010101" pitchFamily="2" charset="-122"/>
                          <a:cs typeface="宋体" panose="02010600030101010101" pitchFamily="2" charset="-122"/>
                        </a:rPr>
                        <a:t>表名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dirty="0">
                          <a:effectLst/>
                          <a:latin typeface="Calibri" panose="020F0502020204030204" pitchFamily="34" charset="0"/>
                          <a:ea typeface="宋体" panose="02010600030101010101" pitchFamily="2" charset="-122"/>
                          <a:cs typeface="宋体" panose="02010600030101010101" pitchFamily="2" charset="-122"/>
                        </a:rPr>
                        <a:t>功能说明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3463208"/>
                  </a:ext>
                </a:extLst>
              </a:tr>
              <a:tr h="1141362">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Users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dirty="0">
                          <a:effectLst/>
                          <a:latin typeface="Calibri" panose="020F0502020204030204" pitchFamily="34" charset="0"/>
                          <a:ea typeface="宋体" panose="02010600030101010101" pitchFamily="2" charset="-122"/>
                          <a:cs typeface="宋体" panose="02010600030101010101" pitchFamily="2" charset="-122"/>
                        </a:rPr>
                        <a:t>学生表，用于验证是否是学生</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220666"/>
                  </a:ext>
                </a:extLst>
              </a:tr>
              <a:tr h="1141362">
                <a:tc>
                  <a:txBody>
                    <a:bodyPr/>
                    <a:lstStyle/>
                    <a:p>
                      <a:pPr algn="ctr"/>
                      <a:r>
                        <a:rPr lang="en-US" sz="2400" kern="100" dirty="0">
                          <a:effectLst/>
                          <a:latin typeface="宋体" panose="02010600030101010101" pitchFamily="2" charset="-122"/>
                          <a:ea typeface="宋体" panose="02010600030101010101" pitchFamily="2" charset="-122"/>
                          <a:cs typeface="宋体" panose="02010600030101010101" pitchFamily="2" charset="-122"/>
                        </a:rPr>
                        <a:t>Desk</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dirty="0">
                          <a:effectLst/>
                          <a:latin typeface="Calibri" panose="020F0502020204030204" pitchFamily="34" charset="0"/>
                          <a:ea typeface="宋体" panose="02010600030101010101" pitchFamily="2" charset="-122"/>
                          <a:cs typeface="宋体" panose="02010600030101010101" pitchFamily="2" charset="-122"/>
                        </a:rPr>
                        <a:t>座位表，确定座位是否可用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276626"/>
                  </a:ext>
                </a:extLst>
              </a:tr>
            </a:tbl>
          </a:graphicData>
        </a:graphic>
      </p:graphicFrame>
    </p:spTree>
    <p:extLst>
      <p:ext uri="{BB962C8B-B14F-4D97-AF65-F5344CB8AC3E}">
        <p14:creationId xmlns:p14="http://schemas.microsoft.com/office/powerpoint/2010/main" val="67573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5">
            <a:extLst>
              <a:ext uri="{FF2B5EF4-FFF2-40B4-BE49-F238E27FC236}">
                <a16:creationId xmlns:a16="http://schemas.microsoft.com/office/drawing/2014/main" id="{E01CCBC3-476F-DA4C-A883-93E600ECAC2E}"/>
              </a:ext>
            </a:extLst>
          </p:cNvPr>
          <p:cNvSpPr>
            <a:spLocks noGrp="1"/>
          </p:cNvSpPr>
          <p:nvPr>
            <p:ph sz="half" idx="1"/>
          </p:nvPr>
        </p:nvSpPr>
        <p:spPr>
          <a:xfrm>
            <a:off x="444655" y="1442312"/>
            <a:ext cx="5137997" cy="740156"/>
          </a:xfrm>
        </p:spPr>
        <p:txBody>
          <a:bodyPr rtlCol="0">
            <a:normAutofit/>
          </a:bodyPr>
          <a:lstStyle/>
          <a:p>
            <a:pPr rtl="0"/>
            <a:r>
              <a:rPr lang="en-US" altLang="zh-CN" sz="2000" dirty="0"/>
              <a:t>2. Desk</a:t>
            </a:r>
            <a:r>
              <a:rPr lang="zh-CN" altLang="en-US" sz="2000" dirty="0"/>
              <a:t>表（座位信息表）</a:t>
            </a:r>
          </a:p>
        </p:txBody>
      </p:sp>
      <p:sp>
        <p:nvSpPr>
          <p:cNvPr id="2" name="标题 1">
            <a:extLst>
              <a:ext uri="{FF2B5EF4-FFF2-40B4-BE49-F238E27FC236}">
                <a16:creationId xmlns:a16="http://schemas.microsoft.com/office/drawing/2014/main" id="{6F204F3F-D196-428C-AE74-238938FD8008}"/>
              </a:ext>
            </a:extLst>
          </p:cNvPr>
          <p:cNvSpPr>
            <a:spLocks noGrp="1"/>
          </p:cNvSpPr>
          <p:nvPr>
            <p:ph type="title"/>
          </p:nvPr>
        </p:nvSpPr>
        <p:spPr/>
        <p:txBody>
          <a:bodyPr rtlCol="0"/>
          <a:lstStyle/>
          <a:p>
            <a:pPr rtl="0"/>
            <a:r>
              <a:rPr lang="zh-CN" altLang="en-US" dirty="0"/>
              <a:t>数据库设计</a:t>
            </a:r>
          </a:p>
        </p:txBody>
      </p:sp>
      <p:graphicFrame>
        <p:nvGraphicFramePr>
          <p:cNvPr id="3" name="表格 2">
            <a:extLst>
              <a:ext uri="{FF2B5EF4-FFF2-40B4-BE49-F238E27FC236}">
                <a16:creationId xmlns:a16="http://schemas.microsoft.com/office/drawing/2014/main" id="{B0A81123-DBB5-4D03-B306-CF9B872EA6EB}"/>
              </a:ext>
            </a:extLst>
          </p:cNvPr>
          <p:cNvGraphicFramePr>
            <a:graphicFrameLocks noGrp="1"/>
          </p:cNvGraphicFramePr>
          <p:nvPr>
            <p:extLst>
              <p:ext uri="{D42A27DB-BD31-4B8C-83A1-F6EECF244321}">
                <p14:modId xmlns:p14="http://schemas.microsoft.com/office/powerpoint/2010/main" val="1824555802"/>
              </p:ext>
            </p:extLst>
          </p:nvPr>
        </p:nvGraphicFramePr>
        <p:xfrm>
          <a:off x="813981" y="1943144"/>
          <a:ext cx="11029616" cy="3864096"/>
        </p:xfrm>
        <a:graphic>
          <a:graphicData uri="http://schemas.openxmlformats.org/drawingml/2006/table">
            <a:tbl>
              <a:tblPr firstRow="1" firstCol="1" bandRow="1"/>
              <a:tblGrid>
                <a:gridCol w="2310240">
                  <a:extLst>
                    <a:ext uri="{9D8B030D-6E8A-4147-A177-3AD203B41FA5}">
                      <a16:colId xmlns:a16="http://schemas.microsoft.com/office/drawing/2014/main" val="1030196359"/>
                    </a:ext>
                  </a:extLst>
                </a:gridCol>
                <a:gridCol w="3236924">
                  <a:extLst>
                    <a:ext uri="{9D8B030D-6E8A-4147-A177-3AD203B41FA5}">
                      <a16:colId xmlns:a16="http://schemas.microsoft.com/office/drawing/2014/main" val="3872241514"/>
                    </a:ext>
                  </a:extLst>
                </a:gridCol>
                <a:gridCol w="1366731">
                  <a:extLst>
                    <a:ext uri="{9D8B030D-6E8A-4147-A177-3AD203B41FA5}">
                      <a16:colId xmlns:a16="http://schemas.microsoft.com/office/drawing/2014/main" val="2509491961"/>
                    </a:ext>
                  </a:extLst>
                </a:gridCol>
                <a:gridCol w="1909022">
                  <a:extLst>
                    <a:ext uri="{9D8B030D-6E8A-4147-A177-3AD203B41FA5}">
                      <a16:colId xmlns:a16="http://schemas.microsoft.com/office/drawing/2014/main" val="3934612219"/>
                    </a:ext>
                  </a:extLst>
                </a:gridCol>
                <a:gridCol w="2206699">
                  <a:extLst>
                    <a:ext uri="{9D8B030D-6E8A-4147-A177-3AD203B41FA5}">
                      <a16:colId xmlns:a16="http://schemas.microsoft.com/office/drawing/2014/main" val="3187112754"/>
                    </a:ext>
                  </a:extLst>
                </a:gridCol>
              </a:tblGrid>
              <a:tr h="518352">
                <a:tc>
                  <a:txBody>
                    <a:bodyPr/>
                    <a:lstStyle/>
                    <a:p>
                      <a:pPr algn="ctr"/>
                      <a:r>
                        <a:rPr lang="zh-CN" sz="2400" kern="100">
                          <a:effectLst/>
                          <a:latin typeface="Calibri" panose="020F0502020204030204" pitchFamily="34" charset="0"/>
                          <a:ea typeface="宋体" panose="02010600030101010101" pitchFamily="2" charset="-122"/>
                          <a:cs typeface="宋体" panose="02010600030101010101" pitchFamily="2" charset="-122"/>
                        </a:rPr>
                        <a:t>表名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r>
                        <a:rPr lang="en-US" sz="2400" kern="100" dirty="0">
                          <a:effectLst/>
                          <a:latin typeface="宋体" panose="02010600030101010101" pitchFamily="2" charset="-122"/>
                          <a:ea typeface="宋体" panose="02010600030101010101" pitchFamily="2" charset="-122"/>
                          <a:cs typeface="宋体" panose="02010600030101010101" pitchFamily="2" charset="-122"/>
                        </a:rPr>
                        <a:t>USER_INFO</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80507926"/>
                  </a:ext>
                </a:extLst>
              </a:tr>
              <a:tr h="518352">
                <a:tc>
                  <a:txBody>
                    <a:bodyPr/>
                    <a:lstStyle/>
                    <a:p>
                      <a:pPr algn="ctr"/>
                      <a:r>
                        <a:rPr lang="zh-CN" sz="2400" kern="100">
                          <a:effectLst/>
                          <a:latin typeface="Calibri" panose="020F0502020204030204" pitchFamily="34" charset="0"/>
                          <a:ea typeface="宋体" panose="02010600030101010101" pitchFamily="2" charset="-122"/>
                          <a:cs typeface="宋体" panose="02010600030101010101" pitchFamily="2" charset="-122"/>
                        </a:rPr>
                        <a:t>列名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a:effectLst/>
                          <a:latin typeface="Calibri" panose="020F0502020204030204" pitchFamily="34" charset="0"/>
                          <a:ea typeface="宋体" panose="02010600030101010101" pitchFamily="2" charset="-122"/>
                          <a:cs typeface="宋体" panose="02010600030101010101" pitchFamily="2" charset="-122"/>
                        </a:rPr>
                        <a:t>数据类型（精度范围）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a:effectLst/>
                          <a:latin typeface="Calibri" panose="020F0502020204030204" pitchFamily="34" charset="0"/>
                          <a:ea typeface="宋体" panose="02010600030101010101" pitchFamily="2" charset="-122"/>
                          <a:cs typeface="宋体" panose="02010600030101010101" pitchFamily="2" charset="-122"/>
                        </a:rPr>
                        <a:t>空</a:t>
                      </a:r>
                      <a:r>
                        <a:rPr lang="en-US" sz="2400" kern="100">
                          <a:effectLst/>
                          <a:latin typeface="Calibri" panose="020F0502020204030204" pitchFamily="34" charset="0"/>
                          <a:ea typeface="宋体" panose="02010600030101010101" pitchFamily="2" charset="-122"/>
                          <a:cs typeface="宋体" panose="02010600030101010101" pitchFamily="2" charset="-122"/>
                        </a:rPr>
                        <a:t>/</a:t>
                      </a:r>
                      <a:r>
                        <a:rPr lang="zh-CN" sz="2400" kern="100">
                          <a:effectLst/>
                          <a:latin typeface="Calibri" panose="020F0502020204030204" pitchFamily="34" charset="0"/>
                          <a:ea typeface="宋体" panose="02010600030101010101" pitchFamily="2" charset="-122"/>
                          <a:cs typeface="宋体" panose="02010600030101010101" pitchFamily="2" charset="-122"/>
                        </a:rPr>
                        <a:t>非空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a:effectLst/>
                          <a:latin typeface="Calibri" panose="020F0502020204030204" pitchFamily="34" charset="0"/>
                          <a:ea typeface="宋体" panose="02010600030101010101" pitchFamily="2" charset="-122"/>
                          <a:cs typeface="宋体" panose="02010600030101010101" pitchFamily="2" charset="-122"/>
                        </a:rPr>
                        <a:t>约束条件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dirty="0">
                          <a:effectLst/>
                          <a:latin typeface="Calibri" panose="020F0502020204030204" pitchFamily="34" charset="0"/>
                          <a:ea typeface="宋体" panose="02010600030101010101" pitchFamily="2" charset="-122"/>
                          <a:cs typeface="宋体" panose="02010600030101010101" pitchFamily="2" charset="-122"/>
                        </a:rPr>
                        <a:t>其他说明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331900"/>
                  </a:ext>
                </a:extLst>
              </a:tr>
              <a:tr h="753983">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USER_ID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dirty="0">
                          <a:effectLst/>
                          <a:latin typeface="宋体" panose="02010600030101010101" pitchFamily="2" charset="-122"/>
                          <a:ea typeface="宋体" panose="02010600030101010101" pitchFamily="2" charset="-122"/>
                          <a:cs typeface="宋体" panose="02010600030101010101" pitchFamily="2" charset="-122"/>
                        </a:rPr>
                        <a:t>VARCHAR(22)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a:effectLst/>
                          <a:latin typeface="Calibri" panose="020F0502020204030204" pitchFamily="34" charset="0"/>
                          <a:ea typeface="宋体" panose="02010600030101010101" pitchFamily="2" charset="-122"/>
                          <a:cs typeface="宋体" panose="02010600030101010101" pitchFamily="2" charset="-122"/>
                        </a:rPr>
                        <a:t>非空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PRIMARY KEY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dirty="0">
                          <a:effectLst/>
                          <a:latin typeface="Calibri" panose="020F0502020204030204" pitchFamily="34" charset="0"/>
                          <a:ea typeface="宋体" panose="02010600030101010101" pitchFamily="2" charset="-122"/>
                          <a:cs typeface="宋体" panose="02010600030101010101" pitchFamily="2" charset="-122"/>
                        </a:rPr>
                        <a:t>账号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7060463"/>
                  </a:ext>
                </a:extLst>
              </a:tr>
              <a:tr h="518352">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USER_NAME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VARCHAR(40)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a:effectLst/>
                          <a:latin typeface="Calibri" panose="020F0502020204030204" pitchFamily="34" charset="0"/>
                          <a:ea typeface="宋体" panose="02010600030101010101" pitchFamily="2" charset="-122"/>
                          <a:cs typeface="宋体" panose="02010600030101010101" pitchFamily="2" charset="-122"/>
                        </a:rPr>
                        <a:t>非空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UNIQUE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dirty="0">
                          <a:effectLst/>
                          <a:latin typeface="Calibri" panose="020F0502020204030204" pitchFamily="34" charset="0"/>
                          <a:ea typeface="宋体" panose="02010600030101010101" pitchFamily="2" charset="-122"/>
                          <a:cs typeface="宋体" panose="02010600030101010101" pitchFamily="2" charset="-122"/>
                        </a:rPr>
                        <a:t>用户名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612047"/>
                  </a:ext>
                </a:extLst>
              </a:tr>
              <a:tr h="518352">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USER_PASSWORD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VARCHAR(40)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a:effectLst/>
                          <a:latin typeface="Calibri" panose="020F0502020204030204" pitchFamily="34" charset="0"/>
                          <a:ea typeface="宋体" panose="02010600030101010101" pitchFamily="2" charset="-122"/>
                          <a:cs typeface="宋体" panose="02010600030101010101" pitchFamily="2" charset="-122"/>
                        </a:rPr>
                        <a:t>非空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dirty="0">
                          <a:effectLst/>
                          <a:latin typeface="Calibri" panose="020F0502020204030204" pitchFamily="34" charset="0"/>
                          <a:ea typeface="宋体" panose="02010600030101010101" pitchFamily="2" charset="-122"/>
                          <a:cs typeface="宋体" panose="02010600030101010101" pitchFamily="2" charset="-122"/>
                        </a:rPr>
                        <a:t>密码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236578"/>
                  </a:ext>
                </a:extLst>
              </a:tr>
              <a:tr h="1036705">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USER_PICTRUE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dirty="0">
                          <a:effectLst/>
                          <a:latin typeface="宋体" panose="02010600030101010101" pitchFamily="2" charset="-122"/>
                          <a:ea typeface="宋体" panose="02010600030101010101" pitchFamily="2" charset="-122"/>
                          <a:cs typeface="宋体" panose="02010600030101010101" pitchFamily="2" charset="-122"/>
                        </a:rPr>
                        <a:t>IMAGE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a:effectLst/>
                          <a:latin typeface="宋体" panose="02010600030101010101" pitchFamily="2" charset="-122"/>
                          <a:ea typeface="宋体" panose="02010600030101010101" pitchFamily="2" charset="-122"/>
                          <a:cs typeface="宋体" panose="02010600030101010101" pitchFamily="2" charset="-122"/>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400" kern="100" dirty="0">
                          <a:effectLst/>
                          <a:latin typeface="Calibri" panose="020F0502020204030204" pitchFamily="34" charset="0"/>
                          <a:ea typeface="宋体" panose="02010600030101010101" pitchFamily="2" charset="-122"/>
                          <a:cs typeface="宋体" panose="02010600030101010101" pitchFamily="2" charset="-122"/>
                        </a:rPr>
                        <a:t>头像（空的话，用默认头像）</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590403"/>
                  </a:ext>
                </a:extLst>
              </a:tr>
            </a:tbl>
          </a:graphicData>
        </a:graphic>
      </p:graphicFrame>
    </p:spTree>
    <p:extLst>
      <p:ext uri="{BB962C8B-B14F-4D97-AF65-F5344CB8AC3E}">
        <p14:creationId xmlns:p14="http://schemas.microsoft.com/office/powerpoint/2010/main" val="27233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a:xfrm>
            <a:off x="166890" y="2736459"/>
            <a:ext cx="4637359" cy="1613201"/>
          </a:xfrm>
        </p:spPr>
        <p:txBody>
          <a:bodyPr rtlCol="0" anchor="b">
            <a:normAutofit/>
          </a:bodyPr>
          <a:lstStyle/>
          <a:p>
            <a:pPr rtl="0"/>
            <a:r>
              <a:rPr lang="zh-CN" altLang="en-US" dirty="0"/>
              <a:t>主界面设计</a:t>
            </a:r>
            <a:r>
              <a:rPr lang="en-US" altLang="zh-CN" dirty="0"/>
              <a:t>—</a:t>
            </a:r>
            <a:r>
              <a:rPr lang="zh-CN" altLang="en-US" sz="3200" dirty="0"/>
              <a:t>未登录时</a:t>
            </a:r>
            <a:r>
              <a:rPr lang="zh-CN" altLang="en-US" dirty="0"/>
              <a:t>：</a:t>
            </a:r>
            <a:endParaRPr lang="zh-cn" dirty="0"/>
          </a:p>
        </p:txBody>
      </p:sp>
      <p:pic>
        <p:nvPicPr>
          <p:cNvPr id="14" name="图片 13">
            <a:extLst>
              <a:ext uri="{FF2B5EF4-FFF2-40B4-BE49-F238E27FC236}">
                <a16:creationId xmlns:a16="http://schemas.microsoft.com/office/drawing/2014/main" id="{70E0C2EC-450C-4FB0-A2ED-E9FA96D9EEA3}"/>
              </a:ext>
            </a:extLst>
          </p:cNvPr>
          <p:cNvPicPr>
            <a:picLocks noChangeAspect="1"/>
          </p:cNvPicPr>
          <p:nvPr/>
        </p:nvPicPr>
        <p:blipFill rotWithShape="1">
          <a:blip r:embed="rId3"/>
          <a:srcRect t="9738" b="8507"/>
          <a:stretch/>
        </p:blipFill>
        <p:spPr>
          <a:xfrm>
            <a:off x="6577265" y="128337"/>
            <a:ext cx="4283241" cy="6561221"/>
          </a:xfrm>
          <a:prstGeom prst="rect">
            <a:avLst/>
          </a:prstGeom>
          <a:noFill/>
        </p:spPr>
      </p:pic>
    </p:spTree>
    <p:extLst>
      <p:ext uri="{BB962C8B-B14F-4D97-AF65-F5344CB8AC3E}">
        <p14:creationId xmlns:p14="http://schemas.microsoft.com/office/powerpoint/2010/main" val="210839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a:xfrm>
            <a:off x="166890" y="2736459"/>
            <a:ext cx="4637359" cy="1613201"/>
          </a:xfrm>
        </p:spPr>
        <p:txBody>
          <a:bodyPr rtlCol="0" anchor="b">
            <a:normAutofit/>
          </a:bodyPr>
          <a:lstStyle/>
          <a:p>
            <a:pPr rtl="0"/>
            <a:r>
              <a:rPr lang="zh-CN" altLang="en-US" dirty="0"/>
              <a:t>主界面设计</a:t>
            </a:r>
            <a:r>
              <a:rPr lang="en-US" altLang="zh-CN" dirty="0"/>
              <a:t>—</a:t>
            </a:r>
            <a:r>
              <a:rPr lang="zh-CN" altLang="en-US" sz="3200" dirty="0"/>
              <a:t>登录后：</a:t>
            </a:r>
            <a:endParaRPr lang="zh-cn" dirty="0"/>
          </a:p>
        </p:txBody>
      </p:sp>
      <p:pic>
        <p:nvPicPr>
          <p:cNvPr id="3" name="图片 2">
            <a:extLst>
              <a:ext uri="{FF2B5EF4-FFF2-40B4-BE49-F238E27FC236}">
                <a16:creationId xmlns:a16="http://schemas.microsoft.com/office/drawing/2014/main" id="{294DE385-4A84-49B3-AE17-745F1557D461}"/>
              </a:ext>
            </a:extLst>
          </p:cNvPr>
          <p:cNvPicPr>
            <a:picLocks noChangeAspect="1"/>
          </p:cNvPicPr>
          <p:nvPr/>
        </p:nvPicPr>
        <p:blipFill rotWithShape="1">
          <a:blip r:embed="rId3"/>
          <a:srcRect t="8038" b="8233"/>
          <a:stretch/>
        </p:blipFill>
        <p:spPr>
          <a:xfrm>
            <a:off x="6702099" y="176463"/>
            <a:ext cx="4256265" cy="6453987"/>
          </a:xfrm>
          <a:prstGeom prst="rect">
            <a:avLst/>
          </a:prstGeom>
        </p:spPr>
      </p:pic>
      <p:sp>
        <p:nvSpPr>
          <p:cNvPr id="5" name="文本框 4">
            <a:extLst>
              <a:ext uri="{FF2B5EF4-FFF2-40B4-BE49-F238E27FC236}">
                <a16:creationId xmlns:a16="http://schemas.microsoft.com/office/drawing/2014/main" id="{83CDBF73-70F8-4E05-8696-8357A5DC5F4C}"/>
              </a:ext>
            </a:extLst>
          </p:cNvPr>
          <p:cNvSpPr txBox="1"/>
          <p:nvPr/>
        </p:nvSpPr>
        <p:spPr>
          <a:xfrm>
            <a:off x="166890" y="1056905"/>
            <a:ext cx="6144936" cy="646331"/>
          </a:xfrm>
          <a:prstGeom prst="rect">
            <a:avLst/>
          </a:prstGeom>
          <a:noFill/>
        </p:spPr>
        <p:txBody>
          <a:bodyPr wrap="square">
            <a:spAutoFit/>
          </a:bodyPr>
          <a:lstStyle/>
          <a:p>
            <a:r>
              <a:rPr lang="zh-CN" altLang="en-US" b="1" dirty="0">
                <a:latin typeface="仿宋" panose="02010609060101010101" pitchFamily="49" charset="-122"/>
                <a:ea typeface="仿宋" panose="02010609060101010101" pitchFamily="49" charset="-122"/>
              </a:rPr>
              <a:t>针对上次需求分析作业的改进部分和改进过程：</a:t>
            </a:r>
            <a:endParaRPr lang="en-US" altLang="zh-CN" b="1" dirty="0">
              <a:latin typeface="仿宋" panose="02010609060101010101" pitchFamily="49" charset="-122"/>
              <a:ea typeface="仿宋" panose="02010609060101010101" pitchFamily="49" charset="-122"/>
            </a:endParaRPr>
          </a:p>
          <a:p>
            <a:endParaRPr lang="zh-CN" altLang="en-US" b="1" dirty="0">
              <a:latin typeface="仿宋" panose="02010609060101010101" pitchFamily="49" charset="-122"/>
              <a:ea typeface="仿宋" panose="02010609060101010101" pitchFamily="49" charset="-122"/>
            </a:endParaRPr>
          </a:p>
        </p:txBody>
      </p:sp>
      <p:cxnSp>
        <p:nvCxnSpPr>
          <p:cNvPr id="7" name="直接箭头连接符 6">
            <a:extLst>
              <a:ext uri="{FF2B5EF4-FFF2-40B4-BE49-F238E27FC236}">
                <a16:creationId xmlns:a16="http://schemas.microsoft.com/office/drawing/2014/main" id="{628EA32C-04CE-416B-A467-6E2A8AF09E4B}"/>
              </a:ext>
            </a:extLst>
          </p:cNvPr>
          <p:cNvCxnSpPr>
            <a:cxnSpLocks/>
          </p:cNvCxnSpPr>
          <p:nvPr/>
        </p:nvCxnSpPr>
        <p:spPr>
          <a:xfrm>
            <a:off x="2348917" y="1573071"/>
            <a:ext cx="4613945" cy="8765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A22025CC-36DA-46DE-A7AC-10533DA289BE}"/>
              </a:ext>
            </a:extLst>
          </p:cNvPr>
          <p:cNvCxnSpPr>
            <a:cxnSpLocks/>
          </p:cNvCxnSpPr>
          <p:nvPr/>
        </p:nvCxnSpPr>
        <p:spPr>
          <a:xfrm>
            <a:off x="2116631" y="2365695"/>
            <a:ext cx="4846231" cy="17674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内容占位符 3">
            <a:extLst>
              <a:ext uri="{FF2B5EF4-FFF2-40B4-BE49-F238E27FC236}">
                <a16:creationId xmlns:a16="http://schemas.microsoft.com/office/drawing/2014/main" id="{59BAF644-DF5A-43F7-A662-86163BF11B26}"/>
              </a:ext>
            </a:extLst>
          </p:cNvPr>
          <p:cNvSpPr txBox="1">
            <a:spLocks/>
          </p:cNvSpPr>
          <p:nvPr/>
        </p:nvSpPr>
        <p:spPr>
          <a:xfrm>
            <a:off x="158978" y="1380070"/>
            <a:ext cx="3915306" cy="122728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改为电池容量表</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修改判断机制适应新表</a:t>
            </a:r>
            <a:endParaRPr lang="en-US" altLang="zh-CN" sz="1600" b="1" dirty="0">
              <a:latin typeface="仿宋" panose="02010609060101010101" pitchFamily="49" charset="-122"/>
              <a:ea typeface="仿宋" panose="02010609060101010101" pitchFamily="49" charset="-122"/>
            </a:endParaRPr>
          </a:p>
          <a:p>
            <a:pPr marL="0" indent="0">
              <a:buNone/>
            </a:pPr>
            <a:r>
              <a:rPr lang="en-US" altLang="zh-CN" sz="1600" dirty="0"/>
              <a:t>		</a:t>
            </a:r>
            <a:r>
              <a:rPr lang="zh-CN" altLang="en-US" sz="1500" b="1" dirty="0">
                <a:latin typeface="仿宋" panose="02010609060101010101" pitchFamily="49" charset="-122"/>
                <a:ea typeface="仿宋" panose="02010609060101010101" pitchFamily="49" charset="-122"/>
              </a:rPr>
              <a:t>引入临时座位机制</a:t>
            </a:r>
            <a:endParaRPr lang="en-US" altLang="zh-CN" sz="1600" b="1" dirty="0">
              <a:latin typeface="仿宋" panose="02010609060101010101" pitchFamily="49" charset="-122"/>
              <a:ea typeface="仿宋" panose="02010609060101010101" pitchFamily="49" charset="-122"/>
            </a:endParaRPr>
          </a:p>
          <a:p>
            <a:r>
              <a:rPr lang="en-US" altLang="zh-CN" sz="1600" b="1" dirty="0">
                <a:latin typeface="仿宋" panose="02010609060101010101" pitchFamily="49" charset="-122"/>
                <a:ea typeface="仿宋" panose="02010609060101010101" pitchFamily="49" charset="-122"/>
              </a:rPr>
              <a:t>3.</a:t>
            </a:r>
            <a:r>
              <a:rPr lang="zh-CN" altLang="en-US" sz="1600" b="1" dirty="0">
                <a:latin typeface="仿宋" panose="02010609060101010101" pitchFamily="49" charset="-122"/>
                <a:ea typeface="仿宋" panose="02010609060101010101" pitchFamily="49" charset="-122"/>
              </a:rPr>
              <a:t>增加新手教程</a:t>
            </a:r>
            <a:endParaRPr lang="en-US" altLang="zh-CN" sz="16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0960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8CF598E-288A-4E9E-8400-6DB0C590F6A1}"/>
              </a:ext>
            </a:extLst>
          </p:cNvPr>
          <p:cNvPicPr>
            <a:picLocks noChangeAspect="1"/>
          </p:cNvPicPr>
          <p:nvPr/>
        </p:nvPicPr>
        <p:blipFill rotWithShape="1">
          <a:blip r:embed="rId2"/>
          <a:srcRect t="8772" b="6783"/>
          <a:stretch/>
        </p:blipFill>
        <p:spPr>
          <a:xfrm>
            <a:off x="325547" y="533400"/>
            <a:ext cx="3423600" cy="5791199"/>
          </a:xfrm>
          <a:prstGeom prst="rect">
            <a:avLst/>
          </a:prstGeom>
        </p:spPr>
      </p:pic>
      <p:pic>
        <p:nvPicPr>
          <p:cNvPr id="4" name="图片 3">
            <a:extLst>
              <a:ext uri="{FF2B5EF4-FFF2-40B4-BE49-F238E27FC236}">
                <a16:creationId xmlns:a16="http://schemas.microsoft.com/office/drawing/2014/main" id="{FDD800EC-F261-4000-A449-E676C25E5313}"/>
              </a:ext>
            </a:extLst>
          </p:cNvPr>
          <p:cNvPicPr>
            <a:picLocks noChangeAspect="1"/>
          </p:cNvPicPr>
          <p:nvPr/>
        </p:nvPicPr>
        <p:blipFill rotWithShape="1">
          <a:blip r:embed="rId3"/>
          <a:srcRect t="7778" b="7778"/>
          <a:stretch/>
        </p:blipFill>
        <p:spPr>
          <a:xfrm>
            <a:off x="4435078" y="533400"/>
            <a:ext cx="3321844" cy="5791200"/>
          </a:xfrm>
          <a:prstGeom prst="rect">
            <a:avLst/>
          </a:prstGeom>
        </p:spPr>
      </p:pic>
      <p:pic>
        <p:nvPicPr>
          <p:cNvPr id="5" name="图片 4">
            <a:extLst>
              <a:ext uri="{FF2B5EF4-FFF2-40B4-BE49-F238E27FC236}">
                <a16:creationId xmlns:a16="http://schemas.microsoft.com/office/drawing/2014/main" id="{5194FED7-964F-4EB4-BE98-DC8522F637CA}"/>
              </a:ext>
            </a:extLst>
          </p:cNvPr>
          <p:cNvPicPr>
            <a:picLocks noChangeAspect="1"/>
          </p:cNvPicPr>
          <p:nvPr/>
        </p:nvPicPr>
        <p:blipFill rotWithShape="1">
          <a:blip r:embed="rId4"/>
          <a:srcRect t="7778" b="7778"/>
          <a:stretch/>
        </p:blipFill>
        <p:spPr>
          <a:xfrm>
            <a:off x="8442853" y="533398"/>
            <a:ext cx="3313536" cy="5791201"/>
          </a:xfrm>
          <a:prstGeom prst="rect">
            <a:avLst/>
          </a:prstGeom>
        </p:spPr>
      </p:pic>
    </p:spTree>
    <p:extLst>
      <p:ext uri="{BB962C8B-B14F-4D97-AF65-F5344CB8AC3E}">
        <p14:creationId xmlns:p14="http://schemas.microsoft.com/office/powerpoint/2010/main" val="211371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31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EEDA311-83FE-4815-8744-A6739A81D143}"/>
              </a:ext>
            </a:extLst>
          </p:cNvPr>
          <p:cNvPicPr/>
          <p:nvPr/>
        </p:nvPicPr>
        <p:blipFill rotWithShape="1">
          <a:blip r:embed="rId2"/>
          <a:srcRect t="7951" b="5279"/>
          <a:stretch/>
        </p:blipFill>
        <p:spPr>
          <a:xfrm>
            <a:off x="4219575" y="102393"/>
            <a:ext cx="3752850" cy="6653213"/>
          </a:xfrm>
          <a:prstGeom prst="rect">
            <a:avLst/>
          </a:prstGeom>
          <a:noFill/>
          <a:ln>
            <a:noFill/>
          </a:ln>
        </p:spPr>
      </p:pic>
    </p:spTree>
    <p:extLst>
      <p:ext uri="{BB962C8B-B14F-4D97-AF65-F5344CB8AC3E}">
        <p14:creationId xmlns:p14="http://schemas.microsoft.com/office/powerpoint/2010/main" val="406893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0D2F327-0A45-7949-9B67-5AD38677133F}"/>
              </a:ext>
            </a:extLst>
          </p:cNvPr>
          <p:cNvSpPr>
            <a:spLocks noGrp="1"/>
          </p:cNvSpPr>
          <p:nvPr>
            <p:ph type="title"/>
          </p:nvPr>
        </p:nvSpPr>
        <p:spPr/>
        <p:txBody>
          <a:bodyPr rtlCol="0"/>
          <a:lstStyle/>
          <a:p>
            <a:pPr rtl="0"/>
            <a:r>
              <a:rPr lang="zh-CN" altLang="en-US" dirty="0"/>
              <a:t>数据库设计部分</a:t>
            </a:r>
          </a:p>
        </p:txBody>
      </p:sp>
      <p:sp>
        <p:nvSpPr>
          <p:cNvPr id="10" name="文本占位符 9">
            <a:extLst>
              <a:ext uri="{FF2B5EF4-FFF2-40B4-BE49-F238E27FC236}">
                <a16:creationId xmlns:a16="http://schemas.microsoft.com/office/drawing/2014/main" id="{8400AF68-FBA7-2C44-BB48-77A539765ED5}"/>
              </a:ext>
            </a:extLst>
          </p:cNvPr>
          <p:cNvSpPr>
            <a:spLocks noGrp="1"/>
          </p:cNvSpPr>
          <p:nvPr>
            <p:ph type="body" sz="quarter" idx="14"/>
          </p:nvPr>
        </p:nvSpPr>
        <p:spPr/>
        <p:txBody>
          <a:bodyPr rtlCol="0">
            <a:normAutofit/>
          </a:bodyPr>
          <a:lstStyle/>
          <a:p>
            <a:pPr rtl="0"/>
            <a:r>
              <a:rPr lang="zh-CN" altLang="en-US" sz="3200" dirty="0"/>
              <a:t>外部设计</a:t>
            </a:r>
          </a:p>
          <a:p>
            <a:pPr rtl="0"/>
            <a:r>
              <a:rPr lang="zh-CN" altLang="en-US" sz="3200" dirty="0"/>
              <a:t>物理结构设计</a:t>
            </a:r>
          </a:p>
          <a:p>
            <a:pPr rtl="0"/>
            <a:r>
              <a:rPr lang="zh-CN" altLang="en-US" sz="3200" dirty="0"/>
              <a:t>运用设计</a:t>
            </a:r>
          </a:p>
        </p:txBody>
      </p:sp>
    </p:spTree>
    <p:extLst>
      <p:ext uri="{BB962C8B-B14F-4D97-AF65-F5344CB8AC3E}">
        <p14:creationId xmlns:p14="http://schemas.microsoft.com/office/powerpoint/2010/main" val="36909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p:txBody>
          <a:bodyPr rtlCol="0"/>
          <a:lstStyle/>
          <a:p>
            <a:pPr rtl="0"/>
            <a:r>
              <a:rPr lang="zh-CN" altLang="en-US" dirty="0"/>
              <a:t>外部设计</a:t>
            </a:r>
            <a:endParaRPr lang="zh-cn" dirty="0"/>
          </a:p>
        </p:txBody>
      </p:sp>
      <p:sp>
        <p:nvSpPr>
          <p:cNvPr id="4" name="内容占位符 3">
            <a:extLst>
              <a:ext uri="{FF2B5EF4-FFF2-40B4-BE49-F238E27FC236}">
                <a16:creationId xmlns:a16="http://schemas.microsoft.com/office/drawing/2014/main" id="{0661874A-8A7B-4166-9696-E737FBABF8E4}"/>
              </a:ext>
            </a:extLst>
          </p:cNvPr>
          <p:cNvSpPr>
            <a:spLocks noGrp="1"/>
          </p:cNvSpPr>
          <p:nvPr>
            <p:ph idx="1"/>
          </p:nvPr>
        </p:nvSpPr>
        <p:spPr>
          <a:xfrm>
            <a:off x="128338" y="1386763"/>
            <a:ext cx="11806988" cy="5110290"/>
          </a:xfrm>
        </p:spPr>
        <p:txBody>
          <a:bodyPr>
            <a:normAutofit lnSpcReduction="10000"/>
          </a:bodyPr>
          <a:lstStyle/>
          <a:p>
            <a:pPr algn="l"/>
            <a:r>
              <a:rPr lang="zh-CN" altLang="zh-CN" sz="3200" b="1" kern="100" dirty="0">
                <a:effectLst/>
                <a:latin typeface="Calibri" panose="020F0502020204030204" pitchFamily="34" charset="0"/>
                <a:ea typeface="宋体" panose="02010600030101010101" pitchFamily="2" charset="-122"/>
                <a:cs typeface="宋体" panose="02010600030101010101" pitchFamily="2" charset="-122"/>
              </a:rPr>
              <a:t>技术架构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数据库软件的名称：</a:t>
            </a:r>
            <a:r>
              <a:rPr lang="en-US" altLang="zh-CN" sz="2400" kern="100" dirty="0" err="1">
                <a:effectLst/>
                <a:latin typeface="Calibri" panose="020F0502020204030204" pitchFamily="34" charset="0"/>
                <a:ea typeface="宋体" panose="02010600030101010101" pitchFamily="2" charset="-122"/>
                <a:cs typeface="Times New Roman" panose="02020603050405020304" pitchFamily="18" charset="0"/>
              </a:rPr>
              <a:t>MySql</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 5.0</a:t>
            </a:r>
          </a:p>
          <a:p>
            <a:pPr indent="266700" algn="l"/>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数据库的名称为：</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16labDatabase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zh-CN" altLang="en-US" sz="3200" b="1" dirty="0">
                <a:latin typeface="宋体" panose="02010600030101010101" pitchFamily="2" charset="-122"/>
                <a:ea typeface="宋体" panose="02010600030101010101" pitchFamily="2" charset="-122"/>
              </a:rPr>
              <a:t>命名约定</a:t>
            </a:r>
            <a:endParaRPr lang="zh-CN" altLang="zh-CN" sz="3200" b="1" dirty="0">
              <a:latin typeface="宋体" panose="02010600030101010101" pitchFamily="2" charset="-122"/>
              <a:ea typeface="宋体" panose="02010600030101010101" pitchFamily="2" charset="-122"/>
            </a:endParaRPr>
          </a:p>
          <a:p>
            <a:pPr indent="266700" algn="l"/>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所有的数据库命名都是以模块的英文名组成，英文单词之间以下划线分开，这样能够统一数据库表的命名，也能够更好的规范数据库表命名。</a:t>
            </a: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algn="l"/>
            <a:r>
              <a:rPr lang="zh-CN" altLang="en-US" sz="3200" b="1" dirty="0">
                <a:latin typeface="宋体" panose="02010600030101010101" pitchFamily="2" charset="-122"/>
                <a:ea typeface="宋体" panose="02010600030101010101" pitchFamily="2" charset="-122"/>
              </a:rPr>
              <a:t>设计约定</a:t>
            </a:r>
            <a:endParaRPr lang="zh-CN" altLang="zh-CN" sz="3200" b="1" dirty="0">
              <a:latin typeface="宋体" panose="02010600030101010101" pitchFamily="2" charset="-122"/>
              <a:ea typeface="宋体" panose="02010600030101010101" pitchFamily="2" charset="-122"/>
            </a:endParaRPr>
          </a:p>
          <a:p>
            <a:pPr indent="266700" algn="l"/>
            <a:r>
              <a:rPr lang="zh-CN" altLang="en-US" sz="2400" kern="100" dirty="0">
                <a:effectLst/>
                <a:latin typeface="宋体" panose="02010600030101010101" pitchFamily="2" charset="-122"/>
                <a:ea typeface="宋体" panose="02010600030101010101" pitchFamily="2" charset="-122"/>
                <a:cs typeface="宋体" panose="02010600030101010101" pitchFamily="2" charset="-122"/>
              </a:rPr>
              <a:t>在本系统中，数据库的设计采用</a:t>
            </a:r>
            <a:r>
              <a:rPr lang="en-US" altLang="zh-CN" sz="2400" kern="100" dirty="0" err="1">
                <a:effectLst/>
                <a:latin typeface="宋体" panose="02010600030101010101" pitchFamily="2" charset="-122"/>
                <a:ea typeface="宋体" panose="02010600030101010101" pitchFamily="2" charset="-122"/>
                <a:cs typeface="宋体" panose="02010600030101010101" pitchFamily="2" charset="-122"/>
              </a:rPr>
              <a:t>PowerDesigner</a:t>
            </a:r>
            <a:r>
              <a:rPr lang="zh-CN" altLang="en-US" sz="2400" kern="100" dirty="0">
                <a:effectLst/>
                <a:latin typeface="宋体" panose="02010600030101010101" pitchFamily="2" charset="-122"/>
                <a:ea typeface="宋体" panose="02010600030101010101" pitchFamily="2" charset="-122"/>
                <a:cs typeface="宋体" panose="02010600030101010101" pitchFamily="2" charset="-122"/>
              </a:rPr>
              <a:t>进行，并且采用面向对象的设计方法，首先进行对象实体的设计，最后将对象持久化到数据库中</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en-US" sz="2400" kern="100" dirty="0">
                <a:effectLst/>
                <a:latin typeface="宋体" panose="02010600030101010101" pitchFamily="2" charset="-122"/>
                <a:ea typeface="宋体" panose="02010600030101010101" pitchFamily="2" charset="-122"/>
                <a:cs typeface="宋体" panose="02010600030101010101" pitchFamily="2" charset="-122"/>
              </a:rPr>
              <a:t>所有的表和表之间的关联</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(ER</a:t>
            </a:r>
            <a:r>
              <a:rPr lang="zh-CN" altLang="en-US" sz="2400" kern="100" dirty="0">
                <a:effectLst/>
                <a:latin typeface="宋体" panose="02010600030101010101" pitchFamily="2" charset="-122"/>
                <a:ea typeface="宋体" panose="02010600030101010101" pitchFamily="2" charset="-122"/>
                <a:cs typeface="宋体" panose="02010600030101010101" pitchFamily="2" charset="-122"/>
              </a:rPr>
              <a:t>图</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en-US" sz="2400" kern="100" dirty="0">
                <a:effectLst/>
                <a:latin typeface="宋体" panose="02010600030101010101" pitchFamily="2" charset="-122"/>
                <a:ea typeface="宋体" panose="02010600030101010101" pitchFamily="2" charset="-122"/>
                <a:cs typeface="宋体" panose="02010600030101010101" pitchFamily="2" charset="-122"/>
              </a:rPr>
              <a:t>都采用标准的</a:t>
            </a:r>
            <a:r>
              <a:rPr lang="en-US" altLang="zh-CN" sz="2400" kern="100" dirty="0" err="1">
                <a:effectLst/>
                <a:latin typeface="宋体" panose="02010600030101010101" pitchFamily="2" charset="-122"/>
                <a:ea typeface="宋体" panose="02010600030101010101" pitchFamily="2" charset="-122"/>
                <a:cs typeface="宋体" panose="02010600030101010101" pitchFamily="2" charset="-122"/>
              </a:rPr>
              <a:t>PowerDesigner</a:t>
            </a:r>
            <a:r>
              <a:rPr lang="zh-CN" altLang="en-US" sz="2400" kern="100" dirty="0">
                <a:effectLst/>
                <a:latin typeface="宋体" panose="02010600030101010101" pitchFamily="2" charset="-122"/>
                <a:ea typeface="宋体" panose="02010600030101010101" pitchFamily="2" charset="-122"/>
                <a:cs typeface="宋体" panose="02010600030101010101" pitchFamily="2" charset="-122"/>
              </a:rPr>
              <a:t>设计工具进行，这样能够将整个系统的设计和数据库设计有机的结合起来。</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8393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0D2F327-0A45-7949-9B67-5AD38677133F}"/>
              </a:ext>
            </a:extLst>
          </p:cNvPr>
          <p:cNvSpPr>
            <a:spLocks noGrp="1"/>
          </p:cNvSpPr>
          <p:nvPr>
            <p:ph type="title"/>
          </p:nvPr>
        </p:nvSpPr>
        <p:spPr/>
        <p:txBody>
          <a:bodyPr rtlCol="0"/>
          <a:lstStyle/>
          <a:p>
            <a:pPr rtl="0"/>
            <a:r>
              <a:rPr lang="zh-CN" altLang="en-US" dirty="0"/>
              <a:t>系统设计部分</a:t>
            </a:r>
          </a:p>
        </p:txBody>
      </p:sp>
      <p:sp>
        <p:nvSpPr>
          <p:cNvPr id="10" name="文本占位符 9">
            <a:extLst>
              <a:ext uri="{FF2B5EF4-FFF2-40B4-BE49-F238E27FC236}">
                <a16:creationId xmlns:a16="http://schemas.microsoft.com/office/drawing/2014/main" id="{8400AF68-FBA7-2C44-BB48-77A539765ED5}"/>
              </a:ext>
            </a:extLst>
          </p:cNvPr>
          <p:cNvSpPr>
            <a:spLocks noGrp="1"/>
          </p:cNvSpPr>
          <p:nvPr>
            <p:ph type="body" sz="quarter" idx="14"/>
          </p:nvPr>
        </p:nvSpPr>
        <p:spPr/>
        <p:txBody>
          <a:bodyPr rtlCol="0">
            <a:normAutofit/>
          </a:bodyPr>
          <a:lstStyle/>
          <a:p>
            <a:pPr rtl="0"/>
            <a:r>
              <a:rPr lang="zh-CN" altLang="en-US" sz="3200" dirty="0"/>
              <a:t>项目背景</a:t>
            </a:r>
          </a:p>
          <a:p>
            <a:pPr rtl="0"/>
            <a:r>
              <a:rPr lang="zh-CN" altLang="en-US" sz="3200" dirty="0"/>
              <a:t>系统总体结构</a:t>
            </a:r>
          </a:p>
          <a:p>
            <a:pPr rtl="0"/>
            <a:r>
              <a:rPr lang="zh-CN" altLang="en-US" sz="3200" dirty="0"/>
              <a:t>系统设计</a:t>
            </a:r>
          </a:p>
          <a:p>
            <a:pPr rtl="0"/>
            <a:r>
              <a:rPr lang="zh-CN" altLang="en-US" sz="3200" dirty="0"/>
              <a:t>数据库设计</a:t>
            </a:r>
          </a:p>
          <a:p>
            <a:pPr rtl="0"/>
            <a:r>
              <a:rPr lang="zh-CN" altLang="en-US" sz="3200" dirty="0"/>
              <a:t>界面设计</a:t>
            </a:r>
          </a:p>
        </p:txBody>
      </p:sp>
    </p:spTree>
    <p:extLst>
      <p:ext uri="{BB962C8B-B14F-4D97-AF65-F5344CB8AC3E}">
        <p14:creationId xmlns:p14="http://schemas.microsoft.com/office/powerpoint/2010/main" val="61710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p:txBody>
          <a:bodyPr rtlCol="0"/>
          <a:lstStyle/>
          <a:p>
            <a:pPr rtl="0"/>
            <a:r>
              <a:rPr lang="zh-CN" altLang="en-US" dirty="0"/>
              <a:t>物理结构设计</a:t>
            </a:r>
          </a:p>
        </p:txBody>
      </p:sp>
      <p:sp>
        <p:nvSpPr>
          <p:cNvPr id="4" name="内容占位符 3">
            <a:extLst>
              <a:ext uri="{FF2B5EF4-FFF2-40B4-BE49-F238E27FC236}">
                <a16:creationId xmlns:a16="http://schemas.microsoft.com/office/drawing/2014/main" id="{0661874A-8A7B-4166-9696-E737FBABF8E4}"/>
              </a:ext>
            </a:extLst>
          </p:cNvPr>
          <p:cNvSpPr>
            <a:spLocks noGrp="1"/>
          </p:cNvSpPr>
          <p:nvPr>
            <p:ph idx="1"/>
          </p:nvPr>
        </p:nvSpPr>
        <p:spPr>
          <a:xfrm>
            <a:off x="192506" y="2129219"/>
            <a:ext cx="11806988" cy="3465836"/>
          </a:xfrm>
        </p:spPr>
        <p:txBody>
          <a:bodyPr>
            <a:normAutofit/>
          </a:bodyPr>
          <a:lstStyle/>
          <a:p>
            <a:pPr algn="l"/>
            <a:r>
              <a:rPr lang="zh-CN" altLang="en-US" sz="2600" b="1" kern="100" dirty="0">
                <a:effectLst/>
                <a:latin typeface="Calibri" panose="020F0502020204030204" pitchFamily="34" charset="0"/>
                <a:ea typeface="宋体" panose="02010600030101010101" pitchFamily="2" charset="-122"/>
                <a:cs typeface="Times New Roman" panose="02020603050405020304" pitchFamily="18" charset="0"/>
              </a:rPr>
              <a:t>数据库名称：</a:t>
            </a:r>
            <a:r>
              <a:rPr lang="en-US" altLang="zh-CN" sz="2600" b="1" kern="100" dirty="0">
                <a:effectLst/>
                <a:latin typeface="Calibri" panose="020F0502020204030204" pitchFamily="34" charset="0"/>
                <a:ea typeface="宋体" panose="02010600030101010101" pitchFamily="2" charset="-122"/>
                <a:cs typeface="Times New Roman" panose="02020603050405020304" pitchFamily="18" charset="0"/>
              </a:rPr>
              <a:t>16labDatabase</a:t>
            </a:r>
          </a:p>
          <a:p>
            <a:pPr algn="l"/>
            <a:r>
              <a:rPr lang="zh-CN" altLang="en-US" sz="2600" b="1" kern="100" dirty="0">
                <a:effectLst/>
                <a:latin typeface="Calibri" panose="020F0502020204030204" pitchFamily="34" charset="0"/>
                <a:ea typeface="宋体" panose="02010600030101010101" pitchFamily="2" charset="-122"/>
                <a:cs typeface="Times New Roman" panose="02020603050405020304" pitchFamily="18" charset="0"/>
              </a:rPr>
              <a:t>存储位置：默认位置   </a:t>
            </a:r>
          </a:p>
          <a:p>
            <a:pPr algn="l"/>
            <a:r>
              <a:rPr lang="zh-CN" altLang="en-US" sz="2600" b="1" kern="100" dirty="0">
                <a:effectLst/>
                <a:latin typeface="Calibri" panose="020F0502020204030204" pitchFamily="34" charset="0"/>
                <a:ea typeface="宋体" panose="02010600030101010101" pitchFamily="2" charset="-122"/>
                <a:cs typeface="Times New Roman" panose="02020603050405020304" pitchFamily="18" charset="0"/>
              </a:rPr>
              <a:t>建立系统程序员视图，包括： </a:t>
            </a:r>
          </a:p>
          <a:p>
            <a:pPr marL="0" indent="0" algn="l">
              <a:buNone/>
            </a:pPr>
            <a:r>
              <a:rPr lang="en-US" altLang="zh-CN" sz="2600" b="1"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en-US" sz="2600" b="1" kern="100" dirty="0">
                <a:effectLst/>
                <a:latin typeface="Calibri" panose="020F0502020204030204" pitchFamily="34" charset="0"/>
                <a:ea typeface="宋体" panose="02010600030101010101" pitchFamily="2" charset="-122"/>
                <a:cs typeface="Times New Roman" panose="02020603050405020304" pitchFamily="18" charset="0"/>
              </a:rPr>
              <a:t>． 访问数据的方式方法； </a:t>
            </a:r>
          </a:p>
          <a:p>
            <a:pPr marL="0" indent="0" algn="l">
              <a:buNone/>
            </a:pPr>
            <a:r>
              <a:rPr lang="en-US" altLang="zh-CN" sz="2600" b="1"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en-US" sz="2600" b="1" kern="100" dirty="0">
                <a:effectLst/>
                <a:latin typeface="Calibri" panose="020F0502020204030204" pitchFamily="34" charset="0"/>
                <a:ea typeface="宋体" panose="02010600030101010101" pitchFamily="2" charset="-122"/>
                <a:cs typeface="Times New Roman" panose="02020603050405020304" pitchFamily="18" charset="0"/>
              </a:rPr>
              <a:t>． 数据块，索引区的组织与划分，所使用的外存设备及外存空间的组织</a:t>
            </a:r>
          </a:p>
          <a:p>
            <a:pPr marL="0" indent="0" algn="l">
              <a:buNone/>
            </a:pPr>
            <a:r>
              <a:rPr lang="en-US" altLang="zh-CN" sz="2600" b="1" kern="100" dirty="0">
                <a:effectLst/>
                <a:latin typeface="Calibri" panose="020F0502020204030204" pitchFamily="34" charset="0"/>
                <a:ea typeface="宋体" panose="02010600030101010101" pitchFamily="2" charset="-122"/>
                <a:cs typeface="Times New Roman" panose="02020603050405020304" pitchFamily="18" charset="0"/>
              </a:rPr>
              <a:t>c</a:t>
            </a:r>
            <a:r>
              <a:rPr lang="zh-CN" altLang="en-US" sz="2600" b="1" kern="100" dirty="0">
                <a:effectLst/>
                <a:latin typeface="Calibri" panose="020F0502020204030204" pitchFamily="34" charset="0"/>
                <a:ea typeface="宋体" panose="02010600030101010101" pitchFamily="2" charset="-122"/>
                <a:cs typeface="Times New Roman" panose="02020603050405020304" pitchFamily="18" charset="0"/>
              </a:rPr>
              <a:t>． 数据在内存中的安排，包括对索引区、缓冲区的设计；</a:t>
            </a:r>
          </a:p>
          <a:p>
            <a:pPr algn="l"/>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5504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E0632CD1-EBA5-4ECA-A67B-6F9061B73592}"/>
              </a:ext>
            </a:extLst>
          </p:cNvPr>
          <p:cNvSpPr>
            <a:spLocks noGrp="1"/>
          </p:cNvSpPr>
          <p:nvPr>
            <p:ph type="body" idx="1"/>
          </p:nvPr>
        </p:nvSpPr>
        <p:spPr>
          <a:xfrm>
            <a:off x="581192" y="3032443"/>
            <a:ext cx="4757482" cy="557784"/>
          </a:xfrm>
        </p:spPr>
        <p:txBody>
          <a:bodyPr/>
          <a:lstStyle/>
          <a:p>
            <a:r>
              <a:rPr lang="zh-CN" altLang="en-US" b="1" kern="100" dirty="0">
                <a:effectLst/>
              </a:rPr>
              <a:t>导航页面</a:t>
            </a:r>
            <a:endParaRPr lang="en-US" altLang="zh-CN" b="1" kern="100" dirty="0">
              <a:effectLst/>
            </a:endParaRPr>
          </a:p>
          <a:p>
            <a:endParaRPr lang="en-US" dirty="0"/>
          </a:p>
        </p:txBody>
      </p:sp>
      <p:pic>
        <p:nvPicPr>
          <p:cNvPr id="5" name="图片 4" descr="文本, 信件&#10;&#10;描述已自动生成">
            <a:extLst>
              <a:ext uri="{FF2B5EF4-FFF2-40B4-BE49-F238E27FC236}">
                <a16:creationId xmlns:a16="http://schemas.microsoft.com/office/drawing/2014/main" id="{F4C0D388-C577-481C-9C13-3E45348A51E7}"/>
              </a:ext>
            </a:extLst>
          </p:cNvPr>
          <p:cNvPicPr>
            <a:picLocks noChangeAspect="1"/>
          </p:cNvPicPr>
          <p:nvPr/>
        </p:nvPicPr>
        <p:blipFill>
          <a:blip r:embed="rId3"/>
          <a:stretch>
            <a:fillRect/>
          </a:stretch>
        </p:blipFill>
        <p:spPr>
          <a:xfrm>
            <a:off x="7373923" y="3229762"/>
            <a:ext cx="3221372" cy="3489820"/>
          </a:xfrm>
          <a:prstGeom prst="rect">
            <a:avLst/>
          </a:prstGeom>
          <a:noFill/>
        </p:spPr>
      </p:pic>
      <p:sp>
        <p:nvSpPr>
          <p:cNvPr id="12" name="Text Placeholder 3">
            <a:extLst>
              <a:ext uri="{FF2B5EF4-FFF2-40B4-BE49-F238E27FC236}">
                <a16:creationId xmlns:a16="http://schemas.microsoft.com/office/drawing/2014/main" id="{A448E879-E3C2-40BF-8EDF-EBD04C3E3B25}"/>
              </a:ext>
            </a:extLst>
          </p:cNvPr>
          <p:cNvSpPr>
            <a:spLocks noGrp="1"/>
          </p:cNvSpPr>
          <p:nvPr>
            <p:ph type="body" sz="quarter" idx="3"/>
          </p:nvPr>
        </p:nvSpPr>
        <p:spPr>
          <a:xfrm>
            <a:off x="6612391" y="3032443"/>
            <a:ext cx="4757483" cy="553373"/>
          </a:xfrm>
        </p:spPr>
        <p:txBody>
          <a:bodyPr/>
          <a:lstStyle/>
          <a:p>
            <a:r>
              <a:rPr lang="zh-CN" altLang="en-US" b="1" kern="100" dirty="0"/>
              <a:t>数据库设计</a:t>
            </a:r>
            <a:r>
              <a:rPr lang="en-US" altLang="zh-CN" b="1" kern="100" dirty="0"/>
              <a:t>——</a:t>
            </a:r>
            <a:r>
              <a:rPr lang="zh-CN" altLang="zh-CN" b="1" kern="100" dirty="0">
                <a:effectLst/>
              </a:rPr>
              <a:t>创建表</a:t>
            </a:r>
            <a:endParaRPr lang="en-US" altLang="zh-CN" b="1" kern="100" dirty="0"/>
          </a:p>
          <a:p>
            <a:endParaRPr lang="en-US" b="1" dirty="0"/>
          </a:p>
        </p:txBody>
      </p:sp>
      <p:sp>
        <p:nvSpPr>
          <p:cNvPr id="4" name="内容占位符 3">
            <a:extLst>
              <a:ext uri="{FF2B5EF4-FFF2-40B4-BE49-F238E27FC236}">
                <a16:creationId xmlns:a16="http://schemas.microsoft.com/office/drawing/2014/main" id="{0661874A-8A7B-4166-9696-E737FBABF8E4}"/>
              </a:ext>
            </a:extLst>
          </p:cNvPr>
          <p:cNvSpPr>
            <a:spLocks noGrp="1"/>
          </p:cNvSpPr>
          <p:nvPr>
            <p:ph sz="quarter" idx="4"/>
          </p:nvPr>
        </p:nvSpPr>
        <p:spPr>
          <a:xfrm>
            <a:off x="723318" y="3745492"/>
            <a:ext cx="4757484" cy="1044622"/>
          </a:xfrm>
        </p:spPr>
        <p:txBody>
          <a:bodyPr anchor="t">
            <a:normAutofit/>
          </a:bodyPr>
          <a:lstStyle/>
          <a:p>
            <a:pPr marL="0" indent="0" algn="l">
              <a:buNone/>
            </a:pPr>
            <a:r>
              <a:rPr lang="en-US" altLang="zh-CN" kern="100" dirty="0">
                <a:effectLst/>
              </a:rPr>
              <a:t>	</a:t>
            </a:r>
            <a:r>
              <a:rPr lang="zh-CN" altLang="zh-CN" sz="2000" b="1" kern="100" dirty="0">
                <a:effectLst/>
              </a:rPr>
              <a:t>通过在主页建立快捷键按钮的方式构建导航教学页，有效确保用户理解小程序运行逻辑</a:t>
            </a:r>
            <a:r>
              <a:rPr lang="zh-CN" altLang="en-US" sz="2000" b="1" kern="100" dirty="0">
                <a:effectLst/>
              </a:rPr>
              <a:t>。</a:t>
            </a:r>
            <a:endParaRPr lang="en-US" altLang="zh-CN" b="1" kern="100" dirty="0">
              <a:effectLst/>
            </a:endParaRPr>
          </a:p>
        </p:txBody>
      </p:sp>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a:xfrm>
            <a:off x="581192" y="702156"/>
            <a:ext cx="11029616" cy="740156"/>
          </a:xfrm>
        </p:spPr>
        <p:txBody>
          <a:bodyPr rtlCol="0" anchor="t">
            <a:normAutofit/>
          </a:bodyPr>
          <a:lstStyle/>
          <a:p>
            <a:pPr rtl="0"/>
            <a:r>
              <a:rPr lang="zh-CN" altLang="en-US" dirty="0"/>
              <a:t>运用设计</a:t>
            </a:r>
          </a:p>
        </p:txBody>
      </p:sp>
    </p:spTree>
    <p:extLst>
      <p:ext uri="{BB962C8B-B14F-4D97-AF65-F5344CB8AC3E}">
        <p14:creationId xmlns:p14="http://schemas.microsoft.com/office/powerpoint/2010/main" val="2336263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CCA64A-2DCD-4ED0-8CAC-139A90FD0C58}"/>
              </a:ext>
            </a:extLst>
          </p:cNvPr>
          <p:cNvSpPr>
            <a:spLocks noGrp="1"/>
          </p:cNvSpPr>
          <p:nvPr>
            <p:ph type="title"/>
          </p:nvPr>
        </p:nvSpPr>
        <p:spPr>
          <a:xfrm>
            <a:off x="4623253" y="3021919"/>
            <a:ext cx="2945494" cy="814162"/>
          </a:xfrm>
        </p:spPr>
        <p:txBody>
          <a:bodyPr/>
          <a:lstStyle/>
          <a:p>
            <a:r>
              <a:rPr lang="en-US" altLang="zh-CN" dirty="0"/>
              <a:t>THANK YOU!</a:t>
            </a:r>
            <a:endParaRPr lang="zh-CN" altLang="en-US" dirty="0"/>
          </a:p>
        </p:txBody>
      </p:sp>
    </p:spTree>
    <p:extLst>
      <p:ext uri="{BB962C8B-B14F-4D97-AF65-F5344CB8AC3E}">
        <p14:creationId xmlns:p14="http://schemas.microsoft.com/office/powerpoint/2010/main" val="402533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CF6EF-906B-6B42-9DE3-1ACC6B1176DF}"/>
              </a:ext>
            </a:extLst>
          </p:cNvPr>
          <p:cNvSpPr>
            <a:spLocks noGrp="1"/>
          </p:cNvSpPr>
          <p:nvPr>
            <p:ph type="title"/>
          </p:nvPr>
        </p:nvSpPr>
        <p:spPr>
          <a:xfrm>
            <a:off x="1443566" y="869802"/>
            <a:ext cx="9304867" cy="1613201"/>
          </a:xfrm>
        </p:spPr>
        <p:txBody>
          <a:bodyPr rtlCol="0"/>
          <a:lstStyle/>
          <a:p>
            <a:pPr defTabSz="412750" rtl="0" hangingPunct="0"/>
            <a:r>
              <a:rPr lang="zh-CN" altLang="en-US" kern="0" spc="340" dirty="0">
                <a:latin typeface="Garamond" panose="02020404030301010803" pitchFamily="18" charset="0"/>
                <a:sym typeface="Bodoni SvtyTwo ITC TT-Book"/>
              </a:rPr>
              <a:t>项目背景</a:t>
            </a:r>
          </a:p>
        </p:txBody>
      </p:sp>
      <p:sp>
        <p:nvSpPr>
          <p:cNvPr id="3" name="内容占位符 2">
            <a:extLst>
              <a:ext uri="{FF2B5EF4-FFF2-40B4-BE49-F238E27FC236}">
                <a16:creationId xmlns:a16="http://schemas.microsoft.com/office/drawing/2014/main" id="{A670338D-BB08-7E49-B1C1-DF19E7BA48B3}"/>
              </a:ext>
            </a:extLst>
          </p:cNvPr>
          <p:cNvSpPr>
            <a:spLocks noGrp="1"/>
          </p:cNvSpPr>
          <p:nvPr>
            <p:ph sz="quarter" idx="21"/>
          </p:nvPr>
        </p:nvSpPr>
        <p:spPr>
          <a:xfrm>
            <a:off x="1960462" y="2483003"/>
            <a:ext cx="8271073" cy="2558533"/>
          </a:xfrm>
        </p:spPr>
        <p:txBody>
          <a:bodyPr rtlCol="0"/>
          <a:lstStyle/>
          <a:p>
            <a:pPr indent="266700" algn="l"/>
            <a:r>
              <a:rPr lang="en-US" altLang="zh-CN" sz="2800" b="1" kern="100" dirty="0">
                <a:effectLst/>
                <a:latin typeface="Calibri" panose="020F0502020204030204" pitchFamily="34" charset="0"/>
                <a:ea typeface="宋体" panose="02010600030101010101" pitchFamily="2" charset="-122"/>
                <a:cs typeface="宋体" panose="02010600030101010101" pitchFamily="2" charset="-122"/>
              </a:rPr>
              <a:t>     </a:t>
            </a:r>
            <a:r>
              <a:rPr lang="zh-CN" altLang="zh-CN" sz="2800" b="1" kern="100" dirty="0">
                <a:effectLst/>
                <a:latin typeface="Calibri" panose="020F0502020204030204" pitchFamily="34" charset="0"/>
                <a:ea typeface="宋体" panose="02010600030101010101" pitchFamily="2" charset="-122"/>
                <a:cs typeface="宋体" panose="02010600030101010101" pitchFamily="2" charset="-122"/>
              </a:rPr>
              <a:t>参加各种考试，各种证的考试都需要提前准备，很多同学会选择去图书馆复习，但是有的时候回出现到了图书馆但是没有座位的情况不仅浪费时间还浪费经济有这么一个小程序可以在线查看图书馆座位实时情况。可以给那些时间紧迫的同学节省时间和精力</a:t>
            </a:r>
            <a:r>
              <a:rPr lang="zh-CN" altLang="en-US" sz="2800" b="1" kern="100" dirty="0">
                <a:latin typeface="Calibri" panose="020F0502020204030204" pitchFamily="34" charset="0"/>
                <a:ea typeface="宋体" panose="02010600030101010101" pitchFamily="2" charset="-122"/>
                <a:cs typeface="宋体" panose="02010600030101010101" pitchFamily="2" charset="-122"/>
              </a:rPr>
              <a:t>。</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3509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p:txBody>
          <a:bodyPr rtlCol="0"/>
          <a:lstStyle/>
          <a:p>
            <a:pPr rtl="0"/>
            <a:r>
              <a:rPr lang="zh-CN" altLang="en-US" dirty="0"/>
              <a:t>功能设计</a:t>
            </a:r>
            <a:endParaRPr lang="zh-cn" dirty="0"/>
          </a:p>
        </p:txBody>
      </p:sp>
      <p:graphicFrame>
        <p:nvGraphicFramePr>
          <p:cNvPr id="19" name="表 4">
            <a:extLst>
              <a:ext uri="{FF2B5EF4-FFF2-40B4-BE49-F238E27FC236}">
                <a16:creationId xmlns:a16="http://schemas.microsoft.com/office/drawing/2014/main" id="{AA5C8701-F5AC-465B-A671-050D083A8CB7}"/>
              </a:ext>
            </a:extLst>
          </p:cNvPr>
          <p:cNvGraphicFramePr>
            <a:graphicFrameLocks noGrp="1"/>
          </p:cNvGraphicFramePr>
          <p:nvPr>
            <p:ph idx="1"/>
            <p:extLst>
              <p:ext uri="{D42A27DB-BD31-4B8C-83A1-F6EECF244321}">
                <p14:modId xmlns:p14="http://schemas.microsoft.com/office/powerpoint/2010/main" val="2325789708"/>
              </p:ext>
            </p:extLst>
          </p:nvPr>
        </p:nvGraphicFramePr>
        <p:xfrm>
          <a:off x="1352281" y="1700010"/>
          <a:ext cx="9131122" cy="4135646"/>
        </p:xfrm>
        <a:graphic>
          <a:graphicData uri="http://schemas.openxmlformats.org/drawingml/2006/table">
            <a:tbl>
              <a:tblPr firstRow="1" bandRow="1">
                <a:tableStyleId>{9D7B26C5-4107-4FEC-AEDC-1716B250A1EF}</a:tableStyleId>
              </a:tblPr>
              <a:tblGrid>
                <a:gridCol w="4565561">
                  <a:extLst>
                    <a:ext uri="{9D8B030D-6E8A-4147-A177-3AD203B41FA5}">
                      <a16:colId xmlns:a16="http://schemas.microsoft.com/office/drawing/2014/main" val="3628234326"/>
                    </a:ext>
                  </a:extLst>
                </a:gridCol>
                <a:gridCol w="4565561">
                  <a:extLst>
                    <a:ext uri="{9D8B030D-6E8A-4147-A177-3AD203B41FA5}">
                      <a16:colId xmlns:a16="http://schemas.microsoft.com/office/drawing/2014/main" val="1083199451"/>
                    </a:ext>
                  </a:extLst>
                </a:gridCol>
              </a:tblGrid>
              <a:tr h="2041302">
                <a:tc>
                  <a:txBody>
                    <a:bodyPr/>
                    <a:lstStyle/>
                    <a:p>
                      <a:pPr algn="ctr" rtl="0"/>
                      <a:r>
                        <a:rPr lang="en-US" altLang="zh-CN" sz="3600" dirty="0">
                          <a:latin typeface="华文楷体" panose="02010600040101010101" pitchFamily="2" charset="-122"/>
                          <a:ea typeface="华文楷体" panose="02010600040101010101" pitchFamily="2" charset="-122"/>
                        </a:rPr>
                        <a:t>1.</a:t>
                      </a:r>
                      <a:r>
                        <a:rPr lang="zh-CN" altLang="en-US" sz="3600" dirty="0">
                          <a:latin typeface="华文楷体" panose="02010600040101010101" pitchFamily="2" charset="-122"/>
                          <a:ea typeface="华文楷体" panose="02010600040101010101" pitchFamily="2" charset="-122"/>
                        </a:rPr>
                        <a:t>用户登录：用户注册、学号验证</a:t>
                      </a:r>
                      <a:endParaRPr lang="zh-CN" altLang="en-US" sz="3600" b="0" cap="all" spc="150" noProof="0" dirty="0">
                        <a:solidFill>
                          <a:schemeClr val="lt1"/>
                        </a:solidFill>
                        <a:latin typeface="华文楷体" panose="02010600040101010101" pitchFamily="2" charset="-122"/>
                        <a:ea typeface="华文楷体" panose="02010600040101010101" pitchFamily="2" charset="-122"/>
                      </a:endParaRPr>
                    </a:p>
                  </a:txBody>
                  <a:tcPr marL="224212" marR="224212" marT="224212" marB="224212">
                    <a:lnT w="12700" cap="flat" cmpd="sng" algn="ctr">
                      <a:noFill/>
                      <a:prstDash val="solid"/>
                      <a:round/>
                      <a:headEnd type="none" w="med" len="med"/>
                      <a:tailEnd type="none" w="med" len="med"/>
                    </a:lnT>
                    <a:lnB w="12700" cmpd="sng">
                      <a:noFill/>
                    </a:lnB>
                  </a:tcPr>
                </a:tc>
                <a:tc>
                  <a:txBody>
                    <a:bodyPr/>
                    <a:lstStyle/>
                    <a:p>
                      <a:pPr algn="ctr"/>
                      <a:r>
                        <a:rPr lang="en-US" altLang="zh-CN" sz="3600" dirty="0">
                          <a:latin typeface="华文楷体" panose="02010600040101010101" pitchFamily="2" charset="-122"/>
                          <a:ea typeface="华文楷体" panose="02010600040101010101" pitchFamily="2" charset="-122"/>
                        </a:rPr>
                        <a:t>2.</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就坐</a:t>
                      </a:r>
                      <a:r>
                        <a:rPr lang="en-US" altLang="zh-CN" sz="3600" b="1" kern="1200" dirty="0">
                          <a:solidFill>
                            <a:schemeClr val="tx1"/>
                          </a:solidFill>
                          <a:effectLst/>
                          <a:latin typeface="华文楷体" panose="02010600040101010101" pitchFamily="2" charset="-122"/>
                          <a:ea typeface="华文楷体" panose="02010600040101010101" pitchFamily="2" charset="-122"/>
                          <a:cs typeface="+mn-cs"/>
                        </a:rPr>
                        <a:t>:</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就坐</a:t>
                      </a:r>
                      <a:r>
                        <a:rPr lang="zh-CN" altLang="en-US" sz="3600" b="1" kern="1200" dirty="0">
                          <a:solidFill>
                            <a:schemeClr val="tx1"/>
                          </a:solidFill>
                          <a:effectLst/>
                          <a:latin typeface="华文楷体" panose="02010600040101010101" pitchFamily="2" charset="-122"/>
                          <a:ea typeface="华文楷体" panose="02010600040101010101" pitchFamily="2" charset="-122"/>
                          <a:cs typeface="+mn-cs"/>
                        </a:rPr>
                        <a:t>、</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暂离</a:t>
                      </a:r>
                      <a:r>
                        <a:rPr lang="zh-CN" altLang="en-US" sz="3600" b="1" kern="1200" dirty="0">
                          <a:solidFill>
                            <a:schemeClr val="tx1"/>
                          </a:solidFill>
                          <a:effectLst/>
                          <a:latin typeface="华文楷体" panose="02010600040101010101" pitchFamily="2" charset="-122"/>
                          <a:ea typeface="华文楷体" panose="02010600040101010101" pitchFamily="2" charset="-122"/>
                          <a:cs typeface="+mn-cs"/>
                        </a:rPr>
                        <a:t>、</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离开自习室</a:t>
                      </a:r>
                      <a:r>
                        <a:rPr lang="zh-CN" altLang="en-US" sz="3600" b="1" kern="1200" dirty="0">
                          <a:solidFill>
                            <a:schemeClr val="tx1"/>
                          </a:solidFill>
                          <a:effectLst/>
                          <a:latin typeface="华文楷体" panose="02010600040101010101" pitchFamily="2" charset="-122"/>
                          <a:ea typeface="华文楷体" panose="02010600040101010101" pitchFamily="2" charset="-122"/>
                          <a:cs typeface="+mn-cs"/>
                        </a:rPr>
                        <a:t>、</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教程</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3200" b="0" cap="all" spc="150" noProof="0" dirty="0">
                        <a:solidFill>
                          <a:schemeClr val="lt1"/>
                        </a:solidFill>
                        <a:latin typeface="华文楷体" panose="02010600040101010101" pitchFamily="2" charset="-122"/>
                        <a:ea typeface="华文楷体" panose="02010600040101010101" pitchFamily="2" charset="-122"/>
                      </a:endParaRPr>
                    </a:p>
                  </a:txBody>
                  <a:tcPr marL="224212" marR="224212" marT="224212" marB="224212">
                    <a:lnT w="127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4160608299"/>
                  </a:ext>
                </a:extLst>
              </a:tr>
              <a:tr h="2041302">
                <a:tc>
                  <a:txBody>
                    <a:bodyPr/>
                    <a:lstStyle/>
                    <a:p>
                      <a:pPr algn="ctr"/>
                      <a:r>
                        <a:rPr lang="en-US" altLang="zh-CN" sz="3600" b="1" kern="1200" dirty="0">
                          <a:solidFill>
                            <a:schemeClr val="tx1"/>
                          </a:solidFill>
                          <a:effectLst/>
                          <a:latin typeface="华文楷体" panose="02010600040101010101" pitchFamily="2" charset="-122"/>
                          <a:ea typeface="华文楷体" panose="02010600040101010101" pitchFamily="2" charset="-122"/>
                          <a:cs typeface="+mn-cs"/>
                        </a:rPr>
                        <a:t>3.</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反馈</a:t>
                      </a:r>
                      <a:r>
                        <a:rPr lang="zh-CN" altLang="en-US" sz="3600" b="1" kern="1200" dirty="0">
                          <a:solidFill>
                            <a:schemeClr val="tx1"/>
                          </a:solidFill>
                          <a:effectLst/>
                          <a:latin typeface="华文楷体" panose="02010600040101010101" pitchFamily="2" charset="-122"/>
                          <a:ea typeface="华文楷体" panose="02010600040101010101" pitchFamily="2" charset="-122"/>
                          <a:cs typeface="+mn-cs"/>
                        </a:rPr>
                        <a:t>：</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可用座位</a:t>
                      </a:r>
                      <a:r>
                        <a:rPr lang="zh-CN" altLang="en-US" sz="3600" b="1" kern="1200" dirty="0">
                          <a:solidFill>
                            <a:schemeClr val="tx1"/>
                          </a:solidFill>
                          <a:effectLst/>
                          <a:latin typeface="华文楷体" panose="02010600040101010101" pitchFamily="2" charset="-122"/>
                          <a:ea typeface="华文楷体" panose="02010600040101010101" pitchFamily="2" charset="-122"/>
                          <a:cs typeface="+mn-cs"/>
                        </a:rPr>
                        <a:t>、</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总座位</a:t>
                      </a:r>
                      <a:r>
                        <a:rPr lang="zh-CN" altLang="en-US" sz="3600" b="1" kern="1200" dirty="0">
                          <a:solidFill>
                            <a:schemeClr val="tx1"/>
                          </a:solidFill>
                          <a:effectLst/>
                          <a:latin typeface="华文楷体" panose="02010600040101010101" pitchFamily="2" charset="-122"/>
                          <a:ea typeface="华文楷体" panose="02010600040101010101" pitchFamily="2" charset="-122"/>
                          <a:cs typeface="+mn-cs"/>
                        </a:rPr>
                        <a:t>、</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临时座位</a:t>
                      </a:r>
                    </a:p>
                    <a:p>
                      <a:pPr algn="ctr" rtl="0"/>
                      <a:endParaRPr lang="zh-CN" altLang="en-US" sz="3200" b="0" cap="all" spc="150" noProof="0" dirty="0">
                        <a:solidFill>
                          <a:schemeClr val="lt1"/>
                        </a:solidFill>
                        <a:latin typeface="华文楷体" panose="02010600040101010101" pitchFamily="2" charset="-122"/>
                        <a:ea typeface="华文楷体" panose="02010600040101010101" pitchFamily="2" charset="-122"/>
                      </a:endParaRPr>
                    </a:p>
                  </a:txBody>
                  <a:tcPr marL="224212" marR="224212" marT="224212" marB="224212">
                    <a:lnT w="12700" cap="flat" cmpd="sng" algn="ctr">
                      <a:noFill/>
                      <a:prstDash val="solid"/>
                      <a:round/>
                      <a:headEnd type="none" w="med" len="med"/>
                      <a:tailEnd type="none" w="med" len="med"/>
                    </a:lnT>
                    <a:solidFill>
                      <a:schemeClr val="bg1">
                        <a:alpha val="20000"/>
                      </a:schemeClr>
                    </a:solidFill>
                  </a:tcPr>
                </a:tc>
                <a:tc>
                  <a:txBody>
                    <a:bodyPr/>
                    <a:lstStyle/>
                    <a:p>
                      <a:pPr algn="ctr"/>
                      <a:r>
                        <a:rPr lang="en-US" altLang="zh-CN" sz="3600" b="1" kern="1200" dirty="0">
                          <a:solidFill>
                            <a:schemeClr val="tx1"/>
                          </a:solidFill>
                          <a:effectLst/>
                          <a:latin typeface="华文楷体" panose="02010600040101010101" pitchFamily="2" charset="-122"/>
                          <a:ea typeface="华文楷体" panose="02010600040101010101" pitchFamily="2" charset="-122"/>
                          <a:cs typeface="+mn-cs"/>
                        </a:rPr>
                        <a:t>4.</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我的</a:t>
                      </a:r>
                      <a:r>
                        <a:rPr lang="zh-CN" altLang="en-US" sz="3600" b="1" kern="1200" dirty="0">
                          <a:solidFill>
                            <a:schemeClr val="tx1"/>
                          </a:solidFill>
                          <a:effectLst/>
                          <a:latin typeface="华文楷体" panose="02010600040101010101" pitchFamily="2" charset="-122"/>
                          <a:ea typeface="华文楷体" panose="02010600040101010101" pitchFamily="2" charset="-122"/>
                          <a:cs typeface="+mn-cs"/>
                        </a:rPr>
                        <a:t>：</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学生个人信息</a:t>
                      </a:r>
                      <a:r>
                        <a:rPr lang="zh-CN" altLang="en-US" sz="3600" b="1" kern="1200" dirty="0">
                          <a:solidFill>
                            <a:schemeClr val="tx1"/>
                          </a:solidFill>
                          <a:effectLst/>
                          <a:latin typeface="华文楷体" panose="02010600040101010101" pitchFamily="2" charset="-122"/>
                          <a:ea typeface="华文楷体" panose="02010600040101010101" pitchFamily="2" charset="-122"/>
                          <a:cs typeface="+mn-cs"/>
                        </a:rPr>
                        <a:t>、</a:t>
                      </a:r>
                      <a:r>
                        <a:rPr lang="zh-CN" altLang="zh-CN" sz="3600" b="1" kern="1200" dirty="0">
                          <a:solidFill>
                            <a:schemeClr val="tx1"/>
                          </a:solidFill>
                          <a:effectLst/>
                          <a:latin typeface="华文楷体" panose="02010600040101010101" pitchFamily="2" charset="-122"/>
                          <a:ea typeface="华文楷体" panose="02010600040101010101" pitchFamily="2" charset="-122"/>
                          <a:cs typeface="+mn-cs"/>
                        </a:rPr>
                        <a:t>教学页</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3600" b="0" cap="all" spc="150" noProof="0" dirty="0">
                        <a:solidFill>
                          <a:schemeClr val="lt1"/>
                        </a:solidFill>
                        <a:latin typeface="华文楷体" panose="02010600040101010101" pitchFamily="2" charset="-122"/>
                        <a:ea typeface="华文楷体" panose="02010600040101010101" pitchFamily="2" charset="-122"/>
                      </a:endParaRPr>
                    </a:p>
                  </a:txBody>
                  <a:tcPr marL="224212" marR="224212" marT="224212" marB="224212">
                    <a:lnT w="12700" cap="flat" cmpd="sng" algn="ctr">
                      <a:noFill/>
                      <a:prstDash val="solid"/>
                      <a:round/>
                      <a:headEnd type="none" w="med" len="med"/>
                      <a:tailEnd type="none" w="med" len="med"/>
                    </a:lnT>
                    <a:solidFill>
                      <a:schemeClr val="bg1">
                        <a:alpha val="20000"/>
                      </a:schemeClr>
                    </a:solidFill>
                  </a:tcPr>
                </a:tc>
                <a:extLst>
                  <a:ext uri="{0D108BD9-81ED-4DB2-BD59-A6C34878D82A}">
                    <a16:rowId xmlns:a16="http://schemas.microsoft.com/office/drawing/2014/main" val="468866680"/>
                  </a:ext>
                </a:extLst>
              </a:tr>
            </a:tbl>
          </a:graphicData>
        </a:graphic>
      </p:graphicFrame>
    </p:spTree>
    <p:extLst>
      <p:ext uri="{BB962C8B-B14F-4D97-AF65-F5344CB8AC3E}">
        <p14:creationId xmlns:p14="http://schemas.microsoft.com/office/powerpoint/2010/main" val="321194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p:txBody>
          <a:bodyPr rtlCol="0"/>
          <a:lstStyle/>
          <a:p>
            <a:pPr rtl="0"/>
            <a:r>
              <a:rPr lang="zh-CN" altLang="en-US" dirty="0"/>
              <a:t>实现约束</a:t>
            </a:r>
            <a:endParaRPr lang="zh-cn" dirty="0"/>
          </a:p>
        </p:txBody>
      </p:sp>
      <p:sp>
        <p:nvSpPr>
          <p:cNvPr id="4" name="内容占位符 3">
            <a:extLst>
              <a:ext uri="{FF2B5EF4-FFF2-40B4-BE49-F238E27FC236}">
                <a16:creationId xmlns:a16="http://schemas.microsoft.com/office/drawing/2014/main" id="{0661874A-8A7B-4166-9696-E737FBABF8E4}"/>
              </a:ext>
            </a:extLst>
          </p:cNvPr>
          <p:cNvSpPr>
            <a:spLocks noGrp="1"/>
          </p:cNvSpPr>
          <p:nvPr>
            <p:ph idx="1"/>
          </p:nvPr>
        </p:nvSpPr>
        <p:spPr/>
        <p:txBody>
          <a:bodyPr>
            <a:normAutofit/>
          </a:bodyPr>
          <a:lstStyle/>
          <a:p>
            <a:r>
              <a:rPr lang="zh-CN" altLang="en-US" sz="2400" dirty="0">
                <a:latin typeface="华文楷体" panose="02010600040101010101" pitchFamily="2" charset="-122"/>
                <a:ea typeface="华文楷体" panose="02010600040101010101" pitchFamily="2" charset="-122"/>
              </a:rPr>
              <a:t>   人员配合：假设在项目开发过程中，全部队员都能好好接受队长支配的任务并且好好执行，在现实实践时能够得到图书馆的主持能够得到一两个自习室拿来实践</a:t>
            </a:r>
          </a:p>
          <a:p>
            <a:r>
              <a:rPr lang="zh-CN" altLang="en-US" sz="2400" dirty="0">
                <a:latin typeface="华文楷体" panose="02010600040101010101" pitchFamily="2" charset="-122"/>
                <a:ea typeface="华文楷体" panose="02010600040101010101" pitchFamily="2" charset="-122"/>
              </a:rPr>
              <a:t>	资金限制：假设项目有足够的启动资金。</a:t>
            </a:r>
          </a:p>
          <a:p>
            <a:r>
              <a:rPr lang="zh-CN" altLang="en-US" sz="2400" dirty="0">
                <a:latin typeface="华文楷体" panose="02010600040101010101" pitchFamily="2" charset="-122"/>
                <a:ea typeface="华文楷体" panose="02010600040101010101" pitchFamily="2" charset="-122"/>
              </a:rPr>
              <a:t>	时间限制：假设项目完成时间不会推移。</a:t>
            </a:r>
          </a:p>
          <a:p>
            <a:r>
              <a:rPr lang="zh-CN" altLang="en-US" sz="2400" dirty="0">
                <a:latin typeface="华文楷体" panose="02010600040101010101" pitchFamily="2" charset="-122"/>
                <a:ea typeface="华文楷体" panose="02010600040101010101" pitchFamily="2" charset="-122"/>
              </a:rPr>
              <a:t>	可操作性：假设大部分用户对于本产品都能灵活操作。</a:t>
            </a:r>
          </a:p>
          <a:p>
            <a:r>
              <a:rPr lang="zh-CN" altLang="en-US" sz="2400" dirty="0">
                <a:latin typeface="华文楷体" panose="02010600040101010101" pitchFamily="2" charset="-122"/>
                <a:ea typeface="华文楷体" panose="02010600040101010101" pitchFamily="2" charset="-122"/>
              </a:rPr>
              <a:t>	用户配合：假设向用户推广此产品时，大家都能够接受以及认可本产品。</a:t>
            </a:r>
          </a:p>
        </p:txBody>
      </p:sp>
    </p:spTree>
    <p:extLst>
      <p:ext uri="{BB962C8B-B14F-4D97-AF65-F5344CB8AC3E}">
        <p14:creationId xmlns:p14="http://schemas.microsoft.com/office/powerpoint/2010/main" val="300698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p:txBody>
          <a:bodyPr rtlCol="0"/>
          <a:lstStyle/>
          <a:p>
            <a:pPr rtl="0"/>
            <a:r>
              <a:rPr lang="zh-CN" altLang="en-US" dirty="0"/>
              <a:t>系统总体结构</a:t>
            </a:r>
            <a:endParaRPr lang="zh-cn" dirty="0"/>
          </a:p>
        </p:txBody>
      </p:sp>
      <p:sp>
        <p:nvSpPr>
          <p:cNvPr id="4" name="内容占位符 3">
            <a:extLst>
              <a:ext uri="{FF2B5EF4-FFF2-40B4-BE49-F238E27FC236}">
                <a16:creationId xmlns:a16="http://schemas.microsoft.com/office/drawing/2014/main" id="{0661874A-8A7B-4166-9696-E737FBABF8E4}"/>
              </a:ext>
            </a:extLst>
          </p:cNvPr>
          <p:cNvSpPr>
            <a:spLocks noGrp="1"/>
          </p:cNvSpPr>
          <p:nvPr>
            <p:ph idx="1"/>
          </p:nvPr>
        </p:nvSpPr>
        <p:spPr/>
        <p:txBody>
          <a:bodyPr>
            <a:normAutofit/>
          </a:bodyPr>
          <a:lstStyle/>
          <a:p>
            <a:pPr algn="l"/>
            <a:r>
              <a:rPr lang="zh-CN" altLang="zh-CN" sz="3200" b="1" kern="100" dirty="0">
                <a:effectLst/>
                <a:latin typeface="Calibri" panose="020F0502020204030204" pitchFamily="34" charset="0"/>
                <a:ea typeface="宋体" panose="02010600030101010101" pitchFamily="2" charset="-122"/>
                <a:cs typeface="宋体" panose="02010600030101010101" pitchFamily="2" charset="-122"/>
              </a:rPr>
              <a:t>技术架构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小程序预期采用</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MVC</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模式架构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zh-CN" altLang="zh-CN" sz="3200" b="1" kern="100" dirty="0">
                <a:effectLst/>
                <a:latin typeface="Calibri" panose="020F0502020204030204" pitchFamily="34" charset="0"/>
                <a:ea typeface="宋体" panose="02010600030101010101" pitchFamily="2" charset="-122"/>
                <a:cs typeface="宋体" panose="02010600030101010101" pitchFamily="2" charset="-122"/>
              </a:rPr>
              <a:t>总体设计原则</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l"/>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使用</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java</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开发，开发工具</a:t>
            </a:r>
            <a:r>
              <a:rPr lang="en-US" altLang="zh-CN" sz="2400" kern="100" dirty="0">
                <a:effectLst/>
                <a:latin typeface="Calibri" panose="020F0502020204030204" pitchFamily="34" charset="0"/>
                <a:ea typeface="宋体" panose="02010600030101010101" pitchFamily="2" charset="-122"/>
                <a:cs typeface="宋体" panose="02010600030101010101" pitchFamily="2" charset="-122"/>
              </a:rPr>
              <a:t>IDEA</a:t>
            </a:r>
            <a:r>
              <a:rPr lang="zh-CN" altLang="zh-CN" sz="2400" kern="100" dirty="0">
                <a:effectLst/>
                <a:latin typeface="Calibri" panose="020F0502020204030204" pitchFamily="34" charset="0"/>
                <a:ea typeface="宋体" panose="02010600030101010101" pitchFamily="2" charset="-122"/>
                <a:cs typeface="宋体" panose="02010600030101010101" pitchFamily="2" charset="-122"/>
              </a:rPr>
              <a:t>。</a:t>
            </a:r>
            <a:br>
              <a:rPr lang="en-US" altLang="zh-CN" sz="2400" kern="100" dirty="0">
                <a:effectLst/>
                <a:latin typeface="宋体" panose="02010600030101010101" pitchFamily="2" charset="-122"/>
                <a:cs typeface="宋体" panose="02010600030101010101" pitchFamily="2" charset="-122"/>
              </a:rPr>
            </a:b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494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a:xfrm>
            <a:off x="519952" y="4035869"/>
            <a:ext cx="4123765" cy="1613201"/>
          </a:xfrm>
        </p:spPr>
        <p:txBody>
          <a:bodyPr rtlCol="0" anchor="b">
            <a:normAutofit/>
          </a:bodyPr>
          <a:lstStyle/>
          <a:p>
            <a:pPr rtl="0"/>
            <a:r>
              <a:rPr lang="zh-CN" altLang="en-US" dirty="0"/>
              <a:t>系统设计（类图）</a:t>
            </a:r>
            <a:r>
              <a:rPr lang="en-US" altLang="zh-CN" dirty="0"/>
              <a:t>—</a:t>
            </a:r>
            <a:r>
              <a:rPr lang="zh-CN" altLang="en-US" dirty="0"/>
              <a:t>用户界面</a:t>
            </a:r>
            <a:endParaRPr lang="zh-cn" dirty="0"/>
          </a:p>
        </p:txBody>
      </p:sp>
      <p:pic>
        <p:nvPicPr>
          <p:cNvPr id="6" name="图片 5">
            <a:extLst>
              <a:ext uri="{FF2B5EF4-FFF2-40B4-BE49-F238E27FC236}">
                <a16:creationId xmlns:a16="http://schemas.microsoft.com/office/drawing/2014/main" id="{AE944AC7-8D0D-4CEC-AD05-3C660909B8E1}"/>
              </a:ext>
            </a:extLst>
          </p:cNvPr>
          <p:cNvPicPr>
            <a:picLocks noChangeAspect="1"/>
          </p:cNvPicPr>
          <p:nvPr/>
        </p:nvPicPr>
        <p:blipFill>
          <a:blip r:embed="rId3"/>
          <a:stretch>
            <a:fillRect/>
          </a:stretch>
        </p:blipFill>
        <p:spPr>
          <a:xfrm>
            <a:off x="6133882" y="878177"/>
            <a:ext cx="5107389" cy="5251813"/>
          </a:xfrm>
          <a:prstGeom prst="rect">
            <a:avLst/>
          </a:prstGeom>
          <a:noFill/>
        </p:spPr>
      </p:pic>
    </p:spTree>
    <p:extLst>
      <p:ext uri="{BB962C8B-B14F-4D97-AF65-F5344CB8AC3E}">
        <p14:creationId xmlns:p14="http://schemas.microsoft.com/office/powerpoint/2010/main" val="314747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67FCF41-F2C0-43B8-9DC6-0D80CAAC6C39}"/>
              </a:ext>
            </a:extLst>
          </p:cNvPr>
          <p:cNvPicPr>
            <a:picLocks noChangeAspect="1"/>
          </p:cNvPicPr>
          <p:nvPr/>
        </p:nvPicPr>
        <p:blipFill>
          <a:blip r:embed="rId3"/>
          <a:stretch>
            <a:fillRect/>
          </a:stretch>
        </p:blipFill>
        <p:spPr>
          <a:xfrm>
            <a:off x="106017" y="1630016"/>
            <a:ext cx="6824870" cy="4019053"/>
          </a:xfrm>
          <a:prstGeom prst="rect">
            <a:avLst/>
          </a:prstGeom>
          <a:noFill/>
        </p:spPr>
      </p:pic>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a:xfrm>
            <a:off x="7955099" y="4035869"/>
            <a:ext cx="3658324" cy="1613201"/>
          </a:xfrm>
        </p:spPr>
        <p:txBody>
          <a:bodyPr rtlCol="0" anchor="b">
            <a:normAutofit/>
          </a:bodyPr>
          <a:lstStyle/>
          <a:p>
            <a:pPr rtl="0"/>
            <a:r>
              <a:rPr lang="zh-CN" altLang="en-US" dirty="0"/>
              <a:t>系统设计</a:t>
            </a:r>
            <a:r>
              <a:rPr lang="en-US" altLang="zh-CN" dirty="0"/>
              <a:t>—</a:t>
            </a:r>
            <a:r>
              <a:rPr lang="zh-CN" altLang="en-US" dirty="0"/>
              <a:t>实体类</a:t>
            </a:r>
            <a:endParaRPr lang="zh-cn" dirty="0"/>
          </a:p>
        </p:txBody>
      </p:sp>
    </p:spTree>
    <p:extLst>
      <p:ext uri="{BB962C8B-B14F-4D97-AF65-F5344CB8AC3E}">
        <p14:creationId xmlns:p14="http://schemas.microsoft.com/office/powerpoint/2010/main" val="406077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F41F9-7D13-4D21-A010-46E29F1F62EF}"/>
              </a:ext>
            </a:extLst>
          </p:cNvPr>
          <p:cNvSpPr>
            <a:spLocks noGrp="1"/>
          </p:cNvSpPr>
          <p:nvPr>
            <p:ph type="title"/>
          </p:nvPr>
        </p:nvSpPr>
        <p:spPr>
          <a:xfrm>
            <a:off x="833536" y="4380425"/>
            <a:ext cx="3658324" cy="1613201"/>
          </a:xfrm>
        </p:spPr>
        <p:txBody>
          <a:bodyPr rtlCol="0" anchor="b">
            <a:normAutofit/>
          </a:bodyPr>
          <a:lstStyle/>
          <a:p>
            <a:pPr rtl="0"/>
            <a:r>
              <a:rPr lang="zh-CN" altLang="en-US" dirty="0"/>
              <a:t>系统设计</a:t>
            </a:r>
            <a:r>
              <a:rPr lang="en-US" altLang="zh-CN" dirty="0"/>
              <a:t>—E-R</a:t>
            </a:r>
            <a:r>
              <a:rPr lang="zh-CN" altLang="en-US" dirty="0"/>
              <a:t>图</a:t>
            </a:r>
            <a:endParaRPr lang="zh-cn" dirty="0"/>
          </a:p>
        </p:txBody>
      </p:sp>
      <p:pic>
        <p:nvPicPr>
          <p:cNvPr id="6" name="图片 5">
            <a:extLst>
              <a:ext uri="{FF2B5EF4-FFF2-40B4-BE49-F238E27FC236}">
                <a16:creationId xmlns:a16="http://schemas.microsoft.com/office/drawing/2014/main" id="{2BC24FEE-1314-4772-AD57-9527B4B95A7F}"/>
              </a:ext>
            </a:extLst>
          </p:cNvPr>
          <p:cNvPicPr>
            <a:picLocks noChangeAspect="1"/>
          </p:cNvPicPr>
          <p:nvPr/>
        </p:nvPicPr>
        <p:blipFill>
          <a:blip r:embed="rId3"/>
          <a:stretch>
            <a:fillRect/>
          </a:stretch>
        </p:blipFill>
        <p:spPr>
          <a:xfrm>
            <a:off x="5658679" y="1749287"/>
            <a:ext cx="6308034" cy="3286539"/>
          </a:xfrm>
          <a:prstGeom prst="rect">
            <a:avLst/>
          </a:prstGeom>
          <a:noFill/>
        </p:spPr>
      </p:pic>
    </p:spTree>
    <p:extLst>
      <p:ext uri="{BB962C8B-B14F-4D97-AF65-F5344CB8AC3E}">
        <p14:creationId xmlns:p14="http://schemas.microsoft.com/office/powerpoint/2010/main" val="2718534945"/>
      </p:ext>
    </p:extLst>
  </p:cSld>
  <p:clrMapOvr>
    <a:masterClrMapping/>
  </p:clrMapOvr>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6507029_TF56180624_Win32" id="{601B72FF-435A-4990-8686-A9C9D3F3B2F8}" vid="{F901D804-35AE-4E93-8A23-D6ACD0F9ACC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35A0B9-5F49-415F-9BEE-591FDACE9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极简风格轻快销售幻灯片</Template>
  <TotalTime>120</TotalTime>
  <Words>714</Words>
  <Application>Microsoft Office PowerPoint</Application>
  <PresentationFormat>宽屏</PresentationFormat>
  <Paragraphs>123</Paragraphs>
  <Slides>22</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Microsoft YaHei UI</vt:lpstr>
      <vt:lpstr>仿宋</vt:lpstr>
      <vt:lpstr>华文楷体</vt:lpstr>
      <vt:lpstr>宋体</vt:lpstr>
      <vt:lpstr>Arial</vt:lpstr>
      <vt:lpstr>Calibri</vt:lpstr>
      <vt:lpstr>Garamond</vt:lpstr>
      <vt:lpstr>Wingdings 2</vt:lpstr>
      <vt:lpstr>DividendVTI</vt:lpstr>
      <vt:lpstr>系统设计和数据库设计</vt:lpstr>
      <vt:lpstr>系统设计部分</vt:lpstr>
      <vt:lpstr>项目背景</vt:lpstr>
      <vt:lpstr>功能设计</vt:lpstr>
      <vt:lpstr>实现约束</vt:lpstr>
      <vt:lpstr>系统总体结构</vt:lpstr>
      <vt:lpstr>系统设计（类图）—用户界面</vt:lpstr>
      <vt:lpstr>系统设计—实体类</vt:lpstr>
      <vt:lpstr>系统设计—E-R图</vt:lpstr>
      <vt:lpstr>数据库设计</vt:lpstr>
      <vt:lpstr>数据库设计</vt:lpstr>
      <vt:lpstr>数据库设计</vt:lpstr>
      <vt:lpstr>主界面设计—未登录时：</vt:lpstr>
      <vt:lpstr>主界面设计—登录后：</vt:lpstr>
      <vt:lpstr>PowerPoint 演示文稿</vt:lpstr>
      <vt:lpstr>PowerPoint 演示文稿</vt:lpstr>
      <vt:lpstr>PowerPoint 演示文稿</vt:lpstr>
      <vt:lpstr>数据库设计部分</vt:lpstr>
      <vt:lpstr>外部设计</vt:lpstr>
      <vt:lpstr>物理结构设计</vt:lpstr>
      <vt:lpstr>运用设计</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系统设计和数据库设计</dc:title>
  <dc:creator>ACZ0684</dc:creator>
  <cp:lastModifiedBy>ACZ0684</cp:lastModifiedBy>
  <cp:revision>14</cp:revision>
  <dcterms:created xsi:type="dcterms:W3CDTF">2021-05-08T07:01:45Z</dcterms:created>
  <dcterms:modified xsi:type="dcterms:W3CDTF">2021-05-08T09:04:42Z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