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42"/>
  </p:notesMasterIdLst>
  <p:handoutMasterIdLst>
    <p:handoutMasterId r:id="rId43"/>
  </p:handoutMasterIdLst>
  <p:sldIdLst>
    <p:sldId id="256" r:id="rId2"/>
    <p:sldId id="282" r:id="rId3"/>
    <p:sldId id="289" r:id="rId4"/>
    <p:sldId id="290" r:id="rId5"/>
    <p:sldId id="257" r:id="rId6"/>
    <p:sldId id="258" r:id="rId7"/>
    <p:sldId id="259" r:id="rId8"/>
    <p:sldId id="260" r:id="rId9"/>
    <p:sldId id="284" r:id="rId10"/>
    <p:sldId id="285" r:id="rId11"/>
    <p:sldId id="287" r:id="rId12"/>
    <p:sldId id="264" r:id="rId13"/>
    <p:sldId id="310" r:id="rId14"/>
    <p:sldId id="266" r:id="rId15"/>
    <p:sldId id="267" r:id="rId16"/>
    <p:sldId id="292" r:id="rId17"/>
    <p:sldId id="293" r:id="rId18"/>
    <p:sldId id="291" r:id="rId19"/>
    <p:sldId id="294" r:id="rId20"/>
    <p:sldId id="295" r:id="rId21"/>
    <p:sldId id="296" r:id="rId22"/>
    <p:sldId id="268" r:id="rId23"/>
    <p:sldId id="297" r:id="rId24"/>
    <p:sldId id="302" r:id="rId25"/>
    <p:sldId id="298" r:id="rId26"/>
    <p:sldId id="301" r:id="rId27"/>
    <p:sldId id="269" r:id="rId28"/>
    <p:sldId id="271" r:id="rId29"/>
    <p:sldId id="270" r:id="rId30"/>
    <p:sldId id="303" r:id="rId31"/>
    <p:sldId id="304" r:id="rId32"/>
    <p:sldId id="305" r:id="rId33"/>
    <p:sldId id="306" r:id="rId34"/>
    <p:sldId id="307" r:id="rId35"/>
    <p:sldId id="308" r:id="rId36"/>
    <p:sldId id="281" r:id="rId37"/>
    <p:sldId id="273" r:id="rId38"/>
    <p:sldId id="309" r:id="rId39"/>
    <p:sldId id="280"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4" clrIdx="0">
    <p:extLst>
      <p:ext uri="{19B8F6BF-5375-455C-9EA6-DF929625EA0E}">
        <p15:presenceInfo xmlns:p15="http://schemas.microsoft.com/office/powerpoint/2012/main" userId="f1a4e0c78c0195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1" autoAdjust="0"/>
    <p:restoredTop sz="72359" autoAdjust="0"/>
  </p:normalViewPr>
  <p:slideViewPr>
    <p:cSldViewPr snapToGrid="0">
      <p:cViewPr varScale="1">
        <p:scale>
          <a:sx n="63" d="100"/>
          <a:sy n="63" d="100"/>
        </p:scale>
        <p:origin x="15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0T17:24:58.359" idx="1">
    <p:pos x="10" y="10"/>
    <p:text>Hiện nay nhu cầu dịch tài liệu đa lĩnh vực ngày càng tăng nhưng thiếu một kho ngữ liệu song ngữ đủ lớn. Để giải quyết vấn đề này thì tôi đề xuất một phương pháp khai thác cơ sở ngữ liệu Wikipedia nhằm xây dựng một kho ngữ liệu song song cho một số ngôn ngữ của khu vực Đông Nam Á thuộc nhiều lĩnh vực khác nhau.</p:text>
    <p:extLst>
      <p:ext uri="{C676402C-5697-4E1C-873F-D02D1690AC5C}">
        <p15:threadingInfo xmlns:p15="http://schemas.microsoft.com/office/powerpoint/2012/main" timeZoneBias="-420"/>
      </p:ext>
    </p:extLst>
  </p:cm>
  <p:cm authorId="1" dt="2022-03-10T17:34:13.818" idx="2">
    <p:pos x="106" y="106"/>
    <p:text>Tính tới ngày 6/2/2021 thì Wikipedia đã có bài viết bằng 321 thứ tiếng. Wikipedia có khoảng 6,38 triệu bài viết tiếng Anh, khoảng 1,28 triệu bài viết bằng tiếng Việt và khoảng 1,2 triệu bài viết bằng tiếng Trung trải rộng trên nhiều lĩnh vực nên phù hợp cho việc xây dựng kho ngữ liệu song song cho một số ngôn ngữ phổ biến ở khu vực Đông Nam Á (tiếng Việt, tiếng Anh, tiếng Trung, tiếng Indonesia và tiếng Malaysia).</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11T00:40:41.100" idx="3">
    <p:pos x="10" y="10"/>
    <p:text>Mạng neural hồi quy (Recurrent Neural Networks-RNNs) là kiến trúc cực kì hiệu quả và mạnh mẽ trong việc lý dữ liệu tuần tự đặc biệt là dữ liệu ngôn ngữ nhờ khả năng
lưu giữ thông tin là kết quả của lần thực thi trước- bộ nhớ (memory). Ví dụ: khi phân tích một câu từng từ từng từ một thì RNNs có khả năng lưu trữ thông tin của từ đầu tiên
trong khi đang xử lý từ cuối cùng.</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3-14T12:45:22.206" idx="4">
    <p:pos x="4268" y="2359"/>
    <p:text>vấn đề hubness: một vài điểm xuất hiện thường xuyên hơn các điểm khác khi tìm kiếm k điểm lân cận khi gia tăng kích thước dữ liệu.\</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4A0A2E-AB1D-4BF8-B252-19E319E6DB6D}" type="datetimeFigureOut">
              <a:rPr lang="en-US" smtClean="0"/>
              <a:t>3/16/2022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ABA516-5D03-42E8-9627-C7408F504E5A}" type="slidenum">
              <a:rPr lang="en-US" smtClean="0"/>
              <a:t>‹#›</a:t>
            </a:fld>
            <a:endParaRPr lang="en-US"/>
          </a:p>
        </p:txBody>
      </p:sp>
    </p:spTree>
    <p:extLst>
      <p:ext uri="{BB962C8B-B14F-4D97-AF65-F5344CB8AC3E}">
        <p14:creationId xmlns:p14="http://schemas.microsoft.com/office/powerpoint/2010/main" val="2017854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7675-767F-40C2-8F1B-BDCCD95200EC}"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C8E27-80C8-444B-9AD6-AAF436491531}" type="slidenum">
              <a:rPr lang="en-US" smtClean="0"/>
              <a:t>‹#›</a:t>
            </a:fld>
            <a:endParaRPr lang="en-US"/>
          </a:p>
        </p:txBody>
      </p:sp>
    </p:spTree>
    <p:extLst>
      <p:ext uri="{BB962C8B-B14F-4D97-AF65-F5344CB8AC3E}">
        <p14:creationId xmlns:p14="http://schemas.microsoft.com/office/powerpoint/2010/main" val="29195124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1</a:t>
            </a:fld>
            <a:endParaRPr lang="en-US"/>
          </a:p>
        </p:txBody>
      </p:sp>
    </p:spTree>
    <p:extLst>
      <p:ext uri="{BB962C8B-B14F-4D97-AF65-F5344CB8AC3E}">
        <p14:creationId xmlns:p14="http://schemas.microsoft.com/office/powerpoint/2010/main" val="2727709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dirty="0" smtClean="0">
                <a:solidFill>
                  <a:schemeClr val="tx1"/>
                </a:solidFill>
              </a:rPr>
              <a:t>Ví dụ một câu có độ cosin tổng thể cao nhưng lại không có bản dịch chính xác nào thì lại xếp hạng cao hơn các câu khác khi ghép cặp với một bản dịch chính xác của nó.</a:t>
            </a:r>
          </a:p>
          <a:p>
            <a:pPr marL="0" marR="0" indent="0" algn="l" defTabSz="914400" rtl="0" eaLnBrk="1" fontAlgn="auto" latinLnBrk="0" hangingPunct="1">
              <a:lnSpc>
                <a:spcPct val="100000"/>
              </a:lnSpc>
              <a:spcBef>
                <a:spcPts val="0"/>
              </a:spcBef>
              <a:spcAft>
                <a:spcPts val="0"/>
              </a:spcAft>
              <a:buClrTx/>
              <a:buSzTx/>
              <a:buFontTx/>
              <a:buNone/>
              <a:tabLst/>
              <a:defRPr/>
            </a:pPr>
            <a:endParaRPr lang="vi-VN" sz="1200"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15</a:t>
            </a:fld>
            <a:endParaRPr lang="en-US"/>
          </a:p>
        </p:txBody>
      </p:sp>
    </p:spTree>
    <p:extLst>
      <p:ext uri="{BB962C8B-B14F-4D97-AF65-F5344CB8AC3E}">
        <p14:creationId xmlns:p14="http://schemas.microsoft.com/office/powerpoint/2010/main" val="3739208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một vài điểm xuất hiện thường xuyên hơn so với các điểm còn lại khi tìm kiếm K điểm lân cận khi gia tăng kích thước dữ liệu.</a:t>
            </a:r>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17</a:t>
            </a:fld>
            <a:endParaRPr lang="en-US"/>
          </a:p>
        </p:txBody>
      </p:sp>
    </p:spTree>
    <p:extLst>
      <p:ext uri="{BB962C8B-B14F-4D97-AF65-F5344CB8AC3E}">
        <p14:creationId xmlns:p14="http://schemas.microsoft.com/office/powerpoint/2010/main" val="2718538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Tiến tới: 1 câu nguồn vs 1 câu đích có điểm số cao nhất, 1 câu đích có thể đc căn chỉnh vs nhiều câu nguồn</a:t>
            </a:r>
          </a:p>
          <a:p>
            <a:r>
              <a:rPr lang="vi-VN" dirty="0" smtClean="0"/>
              <a:t>Quay lui: ngược lại, 1 đích có thể căn chỉnh vs 1 nguồn nhưng 1 nguồn có thể căn chỉnh vs nhiều đích</a:t>
            </a:r>
          </a:p>
          <a:p>
            <a:r>
              <a:rPr lang="vi-VN" dirty="0" smtClean="0"/>
              <a:t>Giao: giao 2 ứng viên, loại bỏ các cặp không nhất quán</a:t>
            </a:r>
          </a:p>
          <a:p>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19</a:t>
            </a:fld>
            <a:endParaRPr lang="en-US"/>
          </a:p>
        </p:txBody>
      </p:sp>
    </p:spTree>
    <p:extLst>
      <p:ext uri="{BB962C8B-B14F-4D97-AF65-F5344CB8AC3E}">
        <p14:creationId xmlns:p14="http://schemas.microsoft.com/office/powerpoint/2010/main" val="159221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Tiến tới: 1 câu nguồn vs 1 câu đích có điểm số cao nhất, 1 câu đích có thể đc căn chỉnh vs nhiều câu nguồn</a:t>
            </a:r>
          </a:p>
          <a:p>
            <a:r>
              <a:rPr lang="vi-VN" dirty="0" smtClean="0"/>
              <a:t>Quay lui: ngược lại, 1 đích có thể căn chỉnh vs 1 nguồn nhưng 1 nguồn có thể căn chỉnh vs nhiều đích</a:t>
            </a:r>
          </a:p>
          <a:p>
            <a:r>
              <a:rPr lang="vi-VN" dirty="0" smtClean="0"/>
              <a:t>Giao: giao 2 ứng viên, loại bỏ các cặp không nhất quán</a:t>
            </a:r>
          </a:p>
          <a:p>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20</a:t>
            </a:fld>
            <a:endParaRPr lang="en-US"/>
          </a:p>
        </p:txBody>
      </p:sp>
    </p:spTree>
    <p:extLst>
      <p:ext uri="{BB962C8B-B14F-4D97-AF65-F5344CB8AC3E}">
        <p14:creationId xmlns:p14="http://schemas.microsoft.com/office/powerpoint/2010/main" val="2413442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Tiến tới: 1 câu nguồn vs 1 câu đích có điểm số cao nhất, 1 câu đích có thể đc căn chỉnh vs nhiều câu nguồn</a:t>
            </a:r>
          </a:p>
          <a:p>
            <a:r>
              <a:rPr lang="vi-VN" dirty="0" smtClean="0"/>
              <a:t>Quay lui: ngược lại, 1 đích có thể căn chỉnh vs 1 nguồn nhưng 1 nguồn có thể căn chỉnh vs nhiều đích</a:t>
            </a:r>
          </a:p>
          <a:p>
            <a:r>
              <a:rPr lang="vi-VN" dirty="0" smtClean="0"/>
              <a:t>Giao: giao 2 ứng viên, loại bỏ các cặp không nhất quán</a:t>
            </a:r>
          </a:p>
          <a:p>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21</a:t>
            </a:fld>
            <a:endParaRPr lang="en-US"/>
          </a:p>
        </p:txBody>
      </p:sp>
    </p:spTree>
    <p:extLst>
      <p:ext uri="{BB962C8B-B14F-4D97-AF65-F5344CB8AC3E}">
        <p14:creationId xmlns:p14="http://schemas.microsoft.com/office/powerpoint/2010/main" val="3918128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22</a:t>
            </a:fld>
            <a:endParaRPr lang="en-US"/>
          </a:p>
        </p:txBody>
      </p:sp>
    </p:spTree>
    <p:extLst>
      <p:ext uri="{BB962C8B-B14F-4D97-AF65-F5344CB8AC3E}">
        <p14:creationId xmlns:p14="http://schemas.microsoft.com/office/powerpoint/2010/main" val="323738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Ý tưởng cơ bản của LASER là huấn luyện hệ thống tuần tự (sequence-to-sequence) trên nhiều cặp ngôn ngữ cùng một lúc sử dụng chung một bộ từ vựng BPE và một bộ mã hóa cho mọi ngôn ngữ. Vec tơ nhúng câu đạt được thông qua  tổng hợp tối đa(max-pooling) trên đầu ra của bộ mã hóa. Kết nối duy nhất giữa encoder và decoder là thông qua phép biến đổi tuyến tính của nhúng câu. Vì chúng tôi muốn mọi thông tin của câu đầu vào được lưu giữ trong nhúng câu.</a:t>
            </a:r>
          </a:p>
        </p:txBody>
      </p:sp>
      <p:sp>
        <p:nvSpPr>
          <p:cNvPr id="4" name="Slide Number Placeholder 3"/>
          <p:cNvSpPr>
            <a:spLocks noGrp="1"/>
          </p:cNvSpPr>
          <p:nvPr>
            <p:ph type="sldNum" sz="quarter" idx="10"/>
          </p:nvPr>
        </p:nvSpPr>
        <p:spPr/>
        <p:txBody>
          <a:bodyPr/>
          <a:lstStyle/>
          <a:p>
            <a:fld id="{F15C8E27-80C8-444B-9AD6-AAF436491531}" type="slidenum">
              <a:rPr lang="en-US" smtClean="0"/>
              <a:t>23</a:t>
            </a:fld>
            <a:endParaRPr lang="en-US"/>
          </a:p>
        </p:txBody>
      </p:sp>
    </p:spTree>
    <p:extLst>
      <p:ext uri="{BB962C8B-B14F-4D97-AF65-F5344CB8AC3E}">
        <p14:creationId xmlns:p14="http://schemas.microsoft.com/office/powerpoint/2010/main" val="1812305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Encoder: </a:t>
            </a:r>
            <a:r>
              <a:rPr lang="vi-VN" sz="1200" dirty="0" smtClean="0"/>
              <a:t>BiLSTM xếp chồng lên nhau với 1 đến 5 lớp, mỗi lớp 512 chiều.</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dirty="0" smtClean="0"/>
              <a:t>Vec tơ đại diện cho câu là 1024 chiều sau khi lấy tổng hợp tối đa trên đầu ra của bộ mã hóa.</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dirty="0" smtClean="0"/>
              <a:t>Bộ giải mã có một lớp LSTM 2048 chiều , LID là 32 chiều.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15C8E27-80C8-444B-9AD6-AAF436491531}" type="slidenum">
              <a:rPr lang="en-US" smtClean="0"/>
              <a:t>24</a:t>
            </a:fld>
            <a:endParaRPr lang="en-US"/>
          </a:p>
        </p:txBody>
      </p:sp>
    </p:spTree>
    <p:extLst>
      <p:ext uri="{BB962C8B-B14F-4D97-AF65-F5344CB8AC3E}">
        <p14:creationId xmlns:p14="http://schemas.microsoft.com/office/powerpoint/2010/main" val="3197307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Hướng phát triển tương lai , chúng tôi có thể khai thác ngữ liệu song ngữ cho một số ngôn ngữ thiểu số nhóm Việt-Mường, ngành Môn-Khmer như tiếng Mường, tiếng Khmer.</a:t>
            </a:r>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25</a:t>
            </a:fld>
            <a:endParaRPr lang="en-US"/>
          </a:p>
        </p:txBody>
      </p:sp>
    </p:spTree>
    <p:extLst>
      <p:ext uri="{BB962C8B-B14F-4D97-AF65-F5344CB8AC3E}">
        <p14:creationId xmlns:p14="http://schemas.microsoft.com/office/powerpoint/2010/main" val="332230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Lý do: vì chúng được sao lưu trực tiếp định kì từ Wikipedia, chỉ giữ lại nội dung sau khi loại bỏ các metatoken hình ảnh, chân trang ...</a:t>
            </a:r>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29</a:t>
            </a:fld>
            <a:endParaRPr lang="en-US"/>
          </a:p>
        </p:txBody>
      </p:sp>
    </p:spTree>
    <p:extLst>
      <p:ext uri="{BB962C8B-B14F-4D97-AF65-F5344CB8AC3E}">
        <p14:creationId xmlns:p14="http://schemas.microsoft.com/office/powerpoint/2010/main" val="69869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Chúng tôi trình bày một phương pháp để trích các cặp câu song ngữ tự động cho một số ngôn ngữ khu vực Đông Nam Á thông qua không gian vec tơ câu chung từ các bài viết trên wikipedia.</a:t>
            </a:r>
            <a:endParaRPr lang="en-US" sz="1200" kern="1200" dirty="0" smtClean="0">
              <a:solidFill>
                <a:schemeClr val="tx1"/>
              </a:solidFill>
              <a:effectLst/>
              <a:latin typeface="+mn-lt"/>
              <a:ea typeface="+mn-ea"/>
              <a:cs typeface="+mn-cs"/>
            </a:endParaRPr>
          </a:p>
          <a:p>
            <a:endParaRPr lang="vi-VN" dirty="0" smtClean="0"/>
          </a:p>
          <a:p>
            <a:endParaRPr lang="vi-VN" dirty="0" smtClean="0"/>
          </a:p>
          <a:p>
            <a:r>
              <a:rPr lang="en-US" dirty="0" err="1" smtClean="0"/>
              <a:t>Tính</a:t>
            </a:r>
            <a:r>
              <a:rPr lang="en-US" dirty="0" smtClean="0"/>
              <a:t> </a:t>
            </a:r>
            <a:r>
              <a:rPr lang="en-US" dirty="0" err="1" smtClean="0"/>
              <a:t>tới</a:t>
            </a:r>
            <a:r>
              <a:rPr lang="en-US" dirty="0" smtClean="0"/>
              <a:t> </a:t>
            </a:r>
            <a:r>
              <a:rPr lang="en-US" dirty="0" err="1" smtClean="0"/>
              <a:t>ngày</a:t>
            </a:r>
            <a:r>
              <a:rPr lang="en-US" dirty="0" smtClean="0"/>
              <a:t> 6/2/2021 </a:t>
            </a:r>
            <a:r>
              <a:rPr lang="en-US" dirty="0" err="1" smtClean="0"/>
              <a:t>thì</a:t>
            </a:r>
            <a:r>
              <a:rPr lang="en-US" dirty="0" smtClean="0"/>
              <a:t> Wikipedia </a:t>
            </a:r>
            <a:r>
              <a:rPr lang="en-US" dirty="0" err="1" smtClean="0"/>
              <a:t>đã</a:t>
            </a:r>
            <a:r>
              <a:rPr lang="en-US" dirty="0" smtClean="0"/>
              <a:t> </a:t>
            </a:r>
            <a:r>
              <a:rPr lang="en-US" dirty="0" err="1" smtClean="0"/>
              <a:t>có</a:t>
            </a:r>
            <a:r>
              <a:rPr lang="en-US" dirty="0" smtClean="0"/>
              <a:t> </a:t>
            </a:r>
            <a:r>
              <a:rPr lang="en-US" dirty="0" err="1" smtClean="0"/>
              <a:t>bài</a:t>
            </a:r>
            <a:r>
              <a:rPr lang="en-US" dirty="0" smtClean="0"/>
              <a:t> </a:t>
            </a:r>
            <a:r>
              <a:rPr lang="en-US" dirty="0" err="1" smtClean="0"/>
              <a:t>viết</a:t>
            </a:r>
            <a:r>
              <a:rPr lang="en-US" dirty="0" smtClean="0"/>
              <a:t> </a:t>
            </a:r>
            <a:r>
              <a:rPr lang="en-US" dirty="0" err="1" smtClean="0"/>
              <a:t>bằng</a:t>
            </a:r>
            <a:r>
              <a:rPr lang="en-US" dirty="0" smtClean="0"/>
              <a:t> 321 </a:t>
            </a:r>
            <a:r>
              <a:rPr lang="en-US" dirty="0" err="1" smtClean="0"/>
              <a:t>thứ</a:t>
            </a:r>
            <a:r>
              <a:rPr lang="en-US" dirty="0" smtClean="0"/>
              <a:t> </a:t>
            </a:r>
            <a:r>
              <a:rPr lang="en-US" dirty="0" err="1" smtClean="0"/>
              <a:t>tiếng</a:t>
            </a:r>
            <a:r>
              <a:rPr lang="en-US" dirty="0" smtClean="0"/>
              <a:t>.</a:t>
            </a:r>
            <a:endParaRPr lang="vi-VN" dirty="0" smtClean="0"/>
          </a:p>
        </p:txBody>
      </p:sp>
      <p:sp>
        <p:nvSpPr>
          <p:cNvPr id="4" name="Slide Number Placeholder 3"/>
          <p:cNvSpPr>
            <a:spLocks noGrp="1"/>
          </p:cNvSpPr>
          <p:nvPr>
            <p:ph type="sldNum" sz="quarter" idx="10"/>
          </p:nvPr>
        </p:nvSpPr>
        <p:spPr/>
        <p:txBody>
          <a:bodyPr/>
          <a:lstStyle/>
          <a:p>
            <a:fld id="{F15C8E27-80C8-444B-9AD6-AAF436491531}" type="slidenum">
              <a:rPr lang="en-US" smtClean="0"/>
              <a:t>2</a:t>
            </a:fld>
            <a:endParaRPr lang="en-US"/>
          </a:p>
        </p:txBody>
      </p:sp>
    </p:spTree>
    <p:extLst>
      <p:ext uri="{BB962C8B-B14F-4D97-AF65-F5344CB8AC3E}">
        <p14:creationId xmlns:p14="http://schemas.microsoft.com/office/powerpoint/2010/main" val="2854783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Tách đoạn thành các câu cũng là một nhiệm vụ khó khăn, với nhiều ngoại lệ và có những luật đặc biệt cho riêng từng ngôn ngữ.</a:t>
            </a:r>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30</a:t>
            </a:fld>
            <a:endParaRPr lang="en-US"/>
          </a:p>
        </p:txBody>
      </p:sp>
    </p:spTree>
    <p:extLst>
      <p:ext uri="{BB962C8B-B14F-4D97-AF65-F5344CB8AC3E}">
        <p14:creationId xmlns:p14="http://schemas.microsoft.com/office/powerpoint/2010/main" val="2533874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Vì thời gian hạn hẹp nên chúng tôi chỉ đánh giá trên tệp kích thước 73898 câu ( một phần dữ liệu trích xuất được với ngưỡng 1.04)</a:t>
            </a:r>
          </a:p>
          <a:p>
            <a:r>
              <a:rPr lang="vi-VN" sz="1200" b="0" i="0" kern="1200" dirty="0" smtClean="0">
                <a:solidFill>
                  <a:schemeClr val="tx1"/>
                </a:solidFill>
                <a:effectLst/>
                <a:latin typeface="+mn-lt"/>
                <a:ea typeface="+mn-ea"/>
                <a:cs typeface="+mn-cs"/>
              </a:rPr>
              <a:t>Tại sao chúng tôi lại quyết định ngưỡng 1.04 vì đây là ngưỡng được lấy chung cho toàn bộ các ngôn ngữ khu vực châu Á trong bài báo WikiMatrix (Holger Schwenk và cộng sự ,2019 </a:t>
            </a:r>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35</a:t>
            </a:fld>
            <a:endParaRPr lang="en-US"/>
          </a:p>
        </p:txBody>
      </p:sp>
    </p:spTree>
    <p:extLst>
      <p:ext uri="{BB962C8B-B14F-4D97-AF65-F5344CB8AC3E}">
        <p14:creationId xmlns:p14="http://schemas.microsoft.com/office/powerpoint/2010/main" val="61979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Mạng neural hồi quy (Recurrent Neural Networks-RNNs) là kiến trúc cực kì hiệu quả và mạnh mẽ trong việc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vi-VN" sz="1200" kern="1200" dirty="0" smtClean="0">
                <a:solidFill>
                  <a:schemeClr val="tx1"/>
                </a:solidFill>
                <a:effectLst/>
                <a:latin typeface="+mn-lt"/>
                <a:ea typeface="+mn-ea"/>
                <a:cs typeface="+mn-cs"/>
              </a:rPr>
              <a:t> đặc biệt là dữ liệu ngôn ngữ nhờ khả năng lưu giữ thông tin là kết quả của lần thực thi trước- bộ nhớ (memory). Ví dụ: khi phân tích một câu từng từ từng từ một thì RNNs có khả năng lưu trữ thông tin của từ đầu tiên trong khi đang xử lý từ cuối cùng.</a:t>
            </a:r>
            <a:endParaRPr lang="en-US" sz="1200" kern="1200" dirty="0" smtClean="0">
              <a:solidFill>
                <a:schemeClr val="tx1"/>
              </a:solidFill>
              <a:effectLst/>
              <a:latin typeface="+mn-lt"/>
              <a:ea typeface="+mn-ea"/>
              <a:cs typeface="+mn-cs"/>
            </a:endParaRPr>
          </a:p>
          <a:p>
            <a:endParaRPr lang="vi-VN"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Các kiến trúc RNNs chứa vòng lặp giữa các nút (node) của nó. Điều này cho phép thông tin lưu lại trong mô hình trong thời gian dài hơn. Bởi vì điều này, đầu ra từ mô hình trở thành cả một dự đoán và một bộ nhớ, sẽ được sử dụng khi bit tiếp theo của văn bản theo trình tự được chuyển qua mô hình.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5C8E27-80C8-444B-9AD6-AAF436491531}" type="slidenum">
              <a:rPr lang="en-US" smtClean="0"/>
              <a:t>6</a:t>
            </a:fld>
            <a:endParaRPr lang="en-US"/>
          </a:p>
        </p:txBody>
      </p:sp>
    </p:spTree>
    <p:extLst>
      <p:ext uri="{BB962C8B-B14F-4D97-AF65-F5344CB8AC3E}">
        <p14:creationId xmlns:p14="http://schemas.microsoft.com/office/powerpoint/2010/main" val="228959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RNNs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nhớ</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ngắn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Đây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gặp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vi-VN"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Mạng Long Short-Term Memory (LSTM) là một loại RNNs có thể giữ cả bộ nhớ dài hạn và bộ nhớ ngắn hạn, đặc biệt hữu ích cho các chuỗi dữ liệu dài, chẳng hạn như video clip.</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7</a:t>
            </a:fld>
            <a:endParaRPr lang="en-US"/>
          </a:p>
        </p:txBody>
      </p:sp>
    </p:spTree>
    <p:extLst>
      <p:ext uri="{BB962C8B-B14F-4D97-AF65-F5344CB8AC3E}">
        <p14:creationId xmlns:p14="http://schemas.microsoft.com/office/powerpoint/2010/main" val="3127199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Seq2Seq dường như là sự lựa chọn hàng đầu đối với các bài toán NLP đặc biệt là dịch máy. Mô hình seq2seq gồm một bộ mã hóa và bộ giải mã đều sử dụng RNN. Khóa luận này khảo sát mô hình seq2seq với LSTM một chiều và hai chiều</a:t>
            </a:r>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8</a:t>
            </a:fld>
            <a:endParaRPr lang="en-US"/>
          </a:p>
        </p:txBody>
      </p:sp>
    </p:spTree>
    <p:extLst>
      <p:ext uri="{BB962C8B-B14F-4D97-AF65-F5344CB8AC3E}">
        <p14:creationId xmlns:p14="http://schemas.microsoft.com/office/powerpoint/2010/main" val="264789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9</a:t>
            </a:fld>
            <a:endParaRPr lang="en-US"/>
          </a:p>
        </p:txBody>
      </p:sp>
    </p:spTree>
    <p:extLst>
      <p:ext uri="{BB962C8B-B14F-4D97-AF65-F5344CB8AC3E}">
        <p14:creationId xmlns:p14="http://schemas.microsoft.com/office/powerpoint/2010/main" val="184541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Ví dụ biến đổi hình thái: </a:t>
            </a:r>
            <a:r>
              <a:rPr lang="vi-VN" sz="1200" dirty="0" smtClean="0"/>
              <a:t>Ví dụ: “Tôi nhìn anh ấy” và “Anh ấy nhìn tôi”.</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Ví dụ Gạo xay và Xay gạo.</a:t>
            </a:r>
            <a:endParaRPr lang="vi-VN" sz="1600" dirty="0" smtClean="0"/>
          </a:p>
          <a:p>
            <a:endParaRPr lang="vi-VN" dirty="0" smtClean="0"/>
          </a:p>
        </p:txBody>
      </p:sp>
      <p:sp>
        <p:nvSpPr>
          <p:cNvPr id="4" name="Slide Number Placeholder 3"/>
          <p:cNvSpPr>
            <a:spLocks noGrp="1"/>
          </p:cNvSpPr>
          <p:nvPr>
            <p:ph type="sldNum" sz="quarter" idx="10"/>
          </p:nvPr>
        </p:nvSpPr>
        <p:spPr/>
        <p:txBody>
          <a:bodyPr/>
          <a:lstStyle/>
          <a:p>
            <a:fld id="{F15C8E27-80C8-444B-9AD6-AAF436491531}" type="slidenum">
              <a:rPr lang="en-US" smtClean="0"/>
              <a:t>12</a:t>
            </a:fld>
            <a:endParaRPr lang="en-US"/>
          </a:p>
        </p:txBody>
      </p:sp>
    </p:spTree>
    <p:extLst>
      <p:ext uri="{BB962C8B-B14F-4D97-AF65-F5344CB8AC3E}">
        <p14:creationId xmlns:p14="http://schemas.microsoft.com/office/powerpoint/2010/main" val="1393816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Ví dụ biến đổi hình thái: </a:t>
            </a:r>
            <a:r>
              <a:rPr lang="vi-VN" sz="1200" dirty="0" smtClean="0"/>
              <a:t>Ví dụ: “Tôi nhìn anh ấy” và “Anh ấy nhìn tôi”.</a:t>
            </a:r>
            <a:endParaRPr lang="en-US" sz="1200" dirty="0" smtClean="0"/>
          </a:p>
          <a:p>
            <a:endParaRPr lang="vi-VN" dirty="0" smtClean="0"/>
          </a:p>
        </p:txBody>
      </p:sp>
      <p:sp>
        <p:nvSpPr>
          <p:cNvPr id="4" name="Slide Number Placeholder 3"/>
          <p:cNvSpPr>
            <a:spLocks noGrp="1"/>
          </p:cNvSpPr>
          <p:nvPr>
            <p:ph type="sldNum" sz="quarter" idx="10"/>
          </p:nvPr>
        </p:nvSpPr>
        <p:spPr/>
        <p:txBody>
          <a:bodyPr/>
          <a:lstStyle/>
          <a:p>
            <a:fld id="{F15C8E27-80C8-444B-9AD6-AAF436491531}" type="slidenum">
              <a:rPr lang="en-US" smtClean="0"/>
              <a:t>13</a:t>
            </a:fld>
            <a:endParaRPr lang="en-US"/>
          </a:p>
        </p:txBody>
      </p:sp>
    </p:spTree>
    <p:extLst>
      <p:ext uri="{BB962C8B-B14F-4D97-AF65-F5344CB8AC3E}">
        <p14:creationId xmlns:p14="http://schemas.microsoft.com/office/powerpoint/2010/main" val="258518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Những mô hình dịch máy mạng nơ rơn (NMT) gần đây đã có những điểm đột phá</a:t>
            </a:r>
            <a:r>
              <a:rPr lang="vi-VN" baseline="0" dirty="0" smtClean="0"/>
              <a:t> lớn nhưng vẫn khá nhạy cảm với kích thước và chất lượng dữ liệu</a:t>
            </a:r>
          </a:p>
          <a:p>
            <a:endParaRPr lang="vi-VN"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Ý tưởng cơ bản của cách tiếp cận khai thác được sử dụng trong nghiên cứu này là trước tiên học cách nhúng câu đa ngôn ngữ, tức là một không gian nhúng trong đó các câu tương tự về mặt ngữ nghĩa gần giống nhau mà không phụ thuộc vào ngôn ngữ mà chúng được viết.</a:t>
            </a:r>
            <a:endParaRPr lang="en-US" dirty="0"/>
          </a:p>
        </p:txBody>
      </p:sp>
      <p:sp>
        <p:nvSpPr>
          <p:cNvPr id="4" name="Slide Number Placeholder 3"/>
          <p:cNvSpPr>
            <a:spLocks noGrp="1"/>
          </p:cNvSpPr>
          <p:nvPr>
            <p:ph type="sldNum" sz="quarter" idx="10"/>
          </p:nvPr>
        </p:nvSpPr>
        <p:spPr/>
        <p:txBody>
          <a:bodyPr/>
          <a:lstStyle/>
          <a:p>
            <a:fld id="{F15C8E27-80C8-444B-9AD6-AAF436491531}" type="slidenum">
              <a:rPr lang="en-US" smtClean="0"/>
              <a:t>14</a:t>
            </a:fld>
            <a:endParaRPr lang="en-US"/>
          </a:p>
        </p:txBody>
      </p:sp>
    </p:spTree>
    <p:extLst>
      <p:ext uri="{BB962C8B-B14F-4D97-AF65-F5344CB8AC3E}">
        <p14:creationId xmlns:p14="http://schemas.microsoft.com/office/powerpoint/2010/main" val="425848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74EFC4-FDCC-4D34-B8AC-7747B3083867}"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98093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D013E5-6F51-44A9-BEAA-F2794B15636A}"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279001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B3B5C4-666D-47B2-831B-9A202AA6F34E}"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86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6D98C1-52FE-44B4-92F3-99A5230EE77F}"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2414485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F6B877-3CF2-4232-8E61-B683E70476A8}"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18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7ED24F-216F-451D-B5C4-955812C5966B}"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1658247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61285-928E-4869-B23B-059392FE3472}"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329081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B442B9-9864-4676-A5F7-9AB6EFC1D232}"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249129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21B562-683D-4F82-8F65-4169EFF41B2D}"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129651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82FC80-7F0A-4C21-9B47-75B665C0CF3D}"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325685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E07DBC-07CF-4E8E-B378-5CB8E8B659F6}"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443334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87F2FD-4BE8-4B28-BE42-D4F67CD4AAF9}" type="datetime1">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229877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9A52ED-55E0-4099-896A-504C211E9BB5}" type="datetime1">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235734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E4D72-689A-4B9C-B08F-B6DD6C177853}" type="datetime1">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92082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CA1AA-6715-493B-9DFA-F1FB9AB5E9AE}"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0EDE6-68D2-494A-AB01-CE72FE4D5057}" type="slidenum">
              <a:rPr lang="en-US" smtClean="0"/>
              <a:t>‹#›</a:t>
            </a:fld>
            <a:endParaRPr lang="en-US"/>
          </a:p>
        </p:txBody>
      </p:sp>
    </p:spTree>
    <p:extLst>
      <p:ext uri="{BB962C8B-B14F-4D97-AF65-F5344CB8AC3E}">
        <p14:creationId xmlns:p14="http://schemas.microsoft.com/office/powerpoint/2010/main" val="292365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0EDE6-68D2-494A-AB01-CE72FE4D5057}" type="slidenum">
              <a:rPr lang="en-US" smtClean="0"/>
              <a:t>‹#›</a:t>
            </a:fld>
            <a:endParaRPr lang="en-US"/>
          </a:p>
        </p:txBody>
      </p:sp>
      <p:sp>
        <p:nvSpPr>
          <p:cNvPr id="5" name="Date Placeholder 4"/>
          <p:cNvSpPr>
            <a:spLocks noGrp="1"/>
          </p:cNvSpPr>
          <p:nvPr>
            <p:ph type="dt" sz="half" idx="10"/>
          </p:nvPr>
        </p:nvSpPr>
        <p:spPr/>
        <p:txBody>
          <a:bodyPr/>
          <a:lstStyle/>
          <a:p>
            <a:fld id="{51093955-5725-4CE3-8C7B-8814DD608645}" type="datetime1">
              <a:rPr lang="en-US" smtClean="0"/>
              <a:t>3/16/2022</a:t>
            </a:fld>
            <a:endParaRPr lang="en-US"/>
          </a:p>
        </p:txBody>
      </p:sp>
    </p:spTree>
    <p:extLst>
      <p:ext uri="{BB962C8B-B14F-4D97-AF65-F5344CB8AC3E}">
        <p14:creationId xmlns:p14="http://schemas.microsoft.com/office/powerpoint/2010/main" val="200754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BC3553-B554-42AD-BE6C-361DDFF76116}" type="datetime1">
              <a:rPr lang="en-US" smtClean="0"/>
              <a:t>3/16/2022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70EDE6-68D2-494A-AB01-CE72FE4D5057}" type="slidenum">
              <a:rPr lang="en-US" smtClean="0"/>
              <a:t>‹#›</a:t>
            </a:fld>
            <a:endParaRPr lang="en-US"/>
          </a:p>
        </p:txBody>
      </p:sp>
    </p:spTree>
    <p:extLst>
      <p:ext uri="{BB962C8B-B14F-4D97-AF65-F5344CB8AC3E}">
        <p14:creationId xmlns:p14="http://schemas.microsoft.com/office/powerpoint/2010/main" val="12679745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4" y="1175657"/>
            <a:ext cx="8947121" cy="2246814"/>
          </a:xfrm>
        </p:spPr>
        <p:txBody>
          <a:bodyPr/>
          <a:lstStyle/>
          <a:p>
            <a:pPr algn="ctr"/>
            <a:r>
              <a:rPr lang="vi-VN" sz="3600" b="1" dirty="0" smtClean="0">
                <a:latin typeface="Arial" panose="020B0604020202020204" pitchFamily="34" charset="0"/>
                <a:cs typeface="Arial" panose="020B0604020202020204" pitchFamily="34" charset="0"/>
              </a:rPr>
              <a:t/>
            </a:r>
            <a:br>
              <a:rPr lang="vi-VN" sz="3600" b="1" dirty="0" smtClean="0">
                <a:latin typeface="Arial" panose="020B0604020202020204" pitchFamily="34" charset="0"/>
                <a:cs typeface="Arial" panose="020B0604020202020204" pitchFamily="34" charset="0"/>
              </a:rPr>
            </a:br>
            <a:r>
              <a:rPr lang="vi-VN" sz="3600" b="1" dirty="0" smtClean="0">
                <a:latin typeface="Times New Roman" panose="02020603050405020304" pitchFamily="18" charset="0"/>
                <a:cs typeface="Times New Roman" panose="02020603050405020304" pitchFamily="18" charset="0"/>
              </a:rPr>
              <a:t>KHÓA LUẬN TỐT NGHIỆP</a:t>
            </a:r>
            <a:br>
              <a:rPr lang="vi-VN" sz="3600" b="1" dirty="0" smtClean="0">
                <a:latin typeface="Times New Roman" panose="02020603050405020304" pitchFamily="18" charset="0"/>
                <a:cs typeface="Times New Roman" panose="02020603050405020304" pitchFamily="18" charset="0"/>
              </a:rPr>
            </a:br>
            <a:r>
              <a:rPr lang="vi-VN" sz="3600" b="1" dirty="0" smtClean="0">
                <a:latin typeface="Times New Roman" panose="02020603050405020304" pitchFamily="18" charset="0"/>
                <a:cs typeface="Times New Roman" panose="02020603050405020304" pitchFamily="18" charset="0"/>
              </a:rPr>
              <a:t/>
            </a:r>
            <a:br>
              <a:rPr lang="vi-VN" sz="3600" b="1" dirty="0" smtClean="0">
                <a:latin typeface="Times New Roman" panose="02020603050405020304" pitchFamily="18" charset="0"/>
                <a:cs typeface="Times New Roman" panose="02020603050405020304" pitchFamily="18" charset="0"/>
              </a:rPr>
            </a:br>
            <a:r>
              <a:rPr lang="vi-VN" sz="2800" b="1" dirty="0">
                <a:latin typeface="Times New Roman" panose="02020603050405020304" pitchFamily="18" charset="0"/>
                <a:cs typeface="Times New Roman" panose="02020603050405020304" pitchFamily="18" charset="0"/>
              </a:rPr>
              <a:t>XÂY DỰNG KHO NGỮ </a:t>
            </a:r>
            <a:r>
              <a:rPr lang="vi-VN" sz="2800" b="1" dirty="0" smtClean="0">
                <a:latin typeface="Times New Roman" panose="02020603050405020304" pitchFamily="18" charset="0"/>
                <a:cs typeface="Times New Roman" panose="02020603050405020304" pitchFamily="18" charset="0"/>
              </a:rPr>
              <a:t>LIỆU </a:t>
            </a:r>
            <a:r>
              <a:rPr lang="vi-VN" sz="2800" b="1" dirty="0">
                <a:latin typeface="Times New Roman" panose="02020603050405020304" pitchFamily="18" charset="0"/>
                <a:cs typeface="Times New Roman" panose="02020603050405020304" pitchFamily="18" charset="0"/>
              </a:rPr>
              <a:t>SONG NGỮ</a:t>
            </a:r>
            <a:br>
              <a:rPr lang="vi-VN" sz="2800" b="1" dirty="0">
                <a:latin typeface="Times New Roman" panose="02020603050405020304" pitchFamily="18" charset="0"/>
                <a:cs typeface="Times New Roman" panose="02020603050405020304" pitchFamily="18" charset="0"/>
              </a:rPr>
            </a:br>
            <a:r>
              <a:rPr lang="vi-VN" sz="2800" b="1" dirty="0">
                <a:latin typeface="Times New Roman" panose="02020603050405020304" pitchFamily="18" charset="0"/>
                <a:cs typeface="Times New Roman" panose="02020603050405020304" pitchFamily="18" charset="0"/>
              </a:rPr>
              <a:t> CHO KHU VỰC ĐÔNG NAM Á TỪ WIKIPEDIA</a:t>
            </a:r>
          </a:p>
        </p:txBody>
      </p:sp>
      <p:sp>
        <p:nvSpPr>
          <p:cNvPr id="3" name="Subtitle 2"/>
          <p:cNvSpPr>
            <a:spLocks noGrp="1"/>
          </p:cNvSpPr>
          <p:nvPr>
            <p:ph type="subTitle" idx="1"/>
          </p:nvPr>
        </p:nvSpPr>
        <p:spPr>
          <a:xfrm>
            <a:off x="2239729" y="4228950"/>
            <a:ext cx="7766936" cy="1380976"/>
          </a:xfrm>
        </p:spPr>
        <p:txBody>
          <a:bodyPr>
            <a:noAutofit/>
          </a:bodyPr>
          <a:lstStyle/>
          <a:p>
            <a:r>
              <a:rPr lang="vi-VN" sz="2200" dirty="0" smtClean="0"/>
              <a:t>Thực hiện</a:t>
            </a:r>
            <a:r>
              <a:rPr lang="en-US" sz="2200" dirty="0" smtClean="0"/>
              <a:t>: </a:t>
            </a:r>
            <a:r>
              <a:rPr lang="vi-VN" sz="2200" dirty="0" smtClean="0"/>
              <a:t>Hoàng Huy Lịch</a:t>
            </a:r>
            <a:endParaRPr lang="en-US" sz="2200" dirty="0" smtClean="0"/>
          </a:p>
          <a:p>
            <a:r>
              <a:rPr lang="vi-VN" sz="2200" dirty="0" smtClean="0"/>
              <a:t>Người hướng dẫn</a:t>
            </a:r>
            <a:r>
              <a:rPr lang="en-US" sz="2200" dirty="0" smtClean="0"/>
              <a:t>: </a:t>
            </a:r>
            <a:r>
              <a:rPr lang="vi-VN" sz="2200" dirty="0" smtClean="0"/>
              <a:t>PGS. TS. Đinh Điền</a:t>
            </a:r>
            <a:endParaRPr lang="en-US" sz="2200" dirty="0" smtClean="0"/>
          </a:p>
          <a:p>
            <a:r>
              <a:rPr lang="vi-VN" sz="2200" dirty="0" smtClean="0"/>
              <a:t>ThS. Lê Thành Nguyên</a:t>
            </a:r>
          </a:p>
        </p:txBody>
      </p:sp>
    </p:spTree>
    <p:extLst>
      <p:ext uri="{BB962C8B-B14F-4D97-AF65-F5344CB8AC3E}">
        <p14:creationId xmlns:p14="http://schemas.microsoft.com/office/powerpoint/2010/main" val="17865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dirty="0" smtClean="0"/>
              <a:t>2/ Phân loại về hình thái học</a:t>
            </a:r>
            <a:endParaRPr lang="en-US" sz="3200" dirty="0"/>
          </a:p>
        </p:txBody>
      </p:sp>
      <p:sp>
        <p:nvSpPr>
          <p:cNvPr id="3" name="Content Placeholder 2"/>
          <p:cNvSpPr>
            <a:spLocks noGrp="1"/>
          </p:cNvSpPr>
          <p:nvPr>
            <p:ph idx="1"/>
          </p:nvPr>
        </p:nvSpPr>
        <p:spPr>
          <a:xfrm>
            <a:off x="677334" y="1236617"/>
            <a:ext cx="8596668" cy="4804745"/>
          </a:xfrm>
        </p:spPr>
        <p:txBody>
          <a:bodyPr/>
          <a:lstStyle/>
          <a:p>
            <a:r>
              <a:rPr lang="vi-VN" dirty="0" smtClean="0"/>
              <a:t>ngôn </a:t>
            </a:r>
            <a:r>
              <a:rPr lang="vi-VN" dirty="0"/>
              <a:t>ngữ đơn lập: tiếng trung, tiếng </a:t>
            </a:r>
            <a:r>
              <a:rPr lang="vi-VN" dirty="0" smtClean="0"/>
              <a:t>việt</a:t>
            </a:r>
            <a:endParaRPr lang="en-US" dirty="0"/>
          </a:p>
          <a:p>
            <a:r>
              <a:rPr lang="vi-VN" dirty="0" smtClean="0"/>
              <a:t>ngôn </a:t>
            </a:r>
            <a:r>
              <a:rPr lang="vi-VN" dirty="0"/>
              <a:t>ngữ hòa kết: tiếng anh</a:t>
            </a:r>
            <a:endParaRPr lang="en-US" dirty="0"/>
          </a:p>
          <a:p>
            <a:r>
              <a:rPr lang="vi-VN" dirty="0" smtClean="0"/>
              <a:t>ngôn </a:t>
            </a:r>
            <a:r>
              <a:rPr lang="vi-VN" dirty="0"/>
              <a:t>ngữ chấp dính: tiếng indonesia, tiếng malaisia</a:t>
            </a:r>
            <a:endParaRPr lang="en-US" dirty="0"/>
          </a:p>
          <a:p>
            <a:endParaRPr lang="vi-VN" dirty="0"/>
          </a:p>
        </p:txBody>
      </p:sp>
      <p:sp>
        <p:nvSpPr>
          <p:cNvPr id="6" name="Slide Number Placeholder 5"/>
          <p:cNvSpPr>
            <a:spLocks noGrp="1"/>
          </p:cNvSpPr>
          <p:nvPr>
            <p:ph type="sldNum" sz="quarter" idx="12"/>
          </p:nvPr>
        </p:nvSpPr>
        <p:spPr/>
        <p:txBody>
          <a:bodyPr/>
          <a:lstStyle/>
          <a:p>
            <a:fld id="{EF70EDE6-68D2-494A-AB01-CE72FE4D5057}" type="slidenum">
              <a:rPr lang="en-US" sz="2400" smtClean="0"/>
              <a:t>10</a:t>
            </a:fld>
            <a:endParaRPr lang="en-US" sz="2400" dirty="0"/>
          </a:p>
        </p:txBody>
      </p:sp>
    </p:spTree>
    <p:extLst>
      <p:ext uri="{BB962C8B-B14F-4D97-AF65-F5344CB8AC3E}">
        <p14:creationId xmlns:p14="http://schemas.microsoft.com/office/powerpoint/2010/main" val="945587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143"/>
          </a:xfrm>
        </p:spPr>
        <p:txBody>
          <a:bodyPr>
            <a:normAutofit/>
          </a:bodyPr>
          <a:lstStyle/>
          <a:p>
            <a:r>
              <a:rPr lang="vi-VN" sz="3200" dirty="0" smtClean="0"/>
              <a:t>3/Phân loại về cấu trúc</a:t>
            </a:r>
            <a:endParaRPr lang="en-US" sz="3200" dirty="0"/>
          </a:p>
        </p:txBody>
      </p:sp>
      <p:sp>
        <p:nvSpPr>
          <p:cNvPr id="3" name="Content Placeholder 2"/>
          <p:cNvSpPr>
            <a:spLocks noGrp="1"/>
          </p:cNvSpPr>
          <p:nvPr>
            <p:ph idx="1"/>
          </p:nvPr>
        </p:nvSpPr>
        <p:spPr>
          <a:xfrm>
            <a:off x="677334" y="1410789"/>
            <a:ext cx="8596668" cy="4630573"/>
          </a:xfrm>
        </p:spPr>
        <p:txBody>
          <a:bodyPr>
            <a:normAutofit/>
          </a:bodyPr>
          <a:lstStyle/>
          <a:p>
            <a:r>
              <a:rPr lang="vi-VN" sz="2400" dirty="0" smtClean="0"/>
              <a:t>Điểm chung : cấu trúc SVO</a:t>
            </a:r>
          </a:p>
          <a:p>
            <a:r>
              <a:rPr lang="vi-VN" sz="2400" dirty="0" smtClean="0"/>
              <a:t>Phân biệt về thứ tự từ</a:t>
            </a:r>
          </a:p>
          <a:p>
            <a:r>
              <a:rPr lang="vi-VN" sz="2400" dirty="0" smtClean="0"/>
              <a:t>Bảng chữ cái</a:t>
            </a:r>
          </a:p>
          <a:p>
            <a:r>
              <a:rPr lang="vi-VN" sz="2400" dirty="0" smtClean="0"/>
              <a:t>Dấu thanh</a:t>
            </a:r>
            <a:endParaRPr lang="vi-VN" sz="2400" dirty="0"/>
          </a:p>
        </p:txBody>
      </p:sp>
      <p:sp>
        <p:nvSpPr>
          <p:cNvPr id="6" name="Slide Number Placeholder 5"/>
          <p:cNvSpPr>
            <a:spLocks noGrp="1"/>
          </p:cNvSpPr>
          <p:nvPr>
            <p:ph type="sldNum" sz="quarter" idx="12"/>
          </p:nvPr>
        </p:nvSpPr>
        <p:spPr/>
        <p:txBody>
          <a:bodyPr/>
          <a:lstStyle/>
          <a:p>
            <a:fld id="{EF70EDE6-68D2-494A-AB01-CE72FE4D5057}" type="slidenum">
              <a:rPr lang="en-US" smtClean="0"/>
              <a:t>11</a:t>
            </a:fld>
            <a:endParaRPr lang="en-US"/>
          </a:p>
        </p:txBody>
      </p:sp>
    </p:spTree>
    <p:extLst>
      <p:ext uri="{BB962C8B-B14F-4D97-AF65-F5344CB8AC3E}">
        <p14:creationId xmlns:p14="http://schemas.microsoft.com/office/powerpoint/2010/main" val="2211494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4/Đặc điểm tiếng Việt</a:t>
            </a:r>
            <a:r>
              <a:rPr lang="vi-VN" dirty="0"/>
              <a:t/>
            </a:r>
            <a:br>
              <a:rPr lang="vi-VN" dirty="0"/>
            </a:br>
            <a:endParaRPr lang="en-US" dirty="0"/>
          </a:p>
        </p:txBody>
      </p:sp>
      <p:sp>
        <p:nvSpPr>
          <p:cNvPr id="3" name="Content Placeholder 2"/>
          <p:cNvSpPr>
            <a:spLocks noGrp="1"/>
          </p:cNvSpPr>
          <p:nvPr>
            <p:ph idx="1"/>
          </p:nvPr>
        </p:nvSpPr>
        <p:spPr>
          <a:xfrm>
            <a:off x="677334" y="1573735"/>
            <a:ext cx="8596668" cy="3880773"/>
          </a:xfrm>
        </p:spPr>
        <p:txBody>
          <a:bodyPr>
            <a:normAutofit fontScale="92500"/>
          </a:bodyPr>
          <a:lstStyle/>
          <a:p>
            <a:pPr marL="0" indent="0">
              <a:buNone/>
            </a:pPr>
            <a:r>
              <a:rPr lang="vi-VN" sz="2400" dirty="0" smtClean="0"/>
              <a:t>	Tiếng </a:t>
            </a:r>
            <a:r>
              <a:rPr lang="vi-VN" sz="2400" dirty="0"/>
              <a:t>Việt được xếp vào loại hình đơn lập (isolate) hay còn gọi là loại hình phi hình thái, không biến hình, đơn tiết với những đặc điểm chính như sau</a:t>
            </a:r>
            <a:r>
              <a:rPr lang="vi-VN" sz="2400" dirty="0" smtClean="0"/>
              <a:t>:</a:t>
            </a:r>
          </a:p>
          <a:p>
            <a:pPr lvl="0"/>
            <a:r>
              <a:rPr lang="vi-VN" sz="2400" dirty="0"/>
              <a:t>Trong hoạt động ngôn ngữ, từ không biến đổi hình thái. Ý nghĩa ngữ pháp nằm ở ngoài từ. </a:t>
            </a:r>
            <a:endParaRPr lang="vi-VN" sz="2400" dirty="0" smtClean="0"/>
          </a:p>
          <a:p>
            <a:r>
              <a:rPr lang="vi-VN" sz="2600" dirty="0"/>
              <a:t>Phương thức ngữ pháp chủ yếu là: trật tự từ và từ hư. </a:t>
            </a:r>
            <a:endParaRPr lang="vi-VN" sz="2600" dirty="0" smtClean="0"/>
          </a:p>
          <a:p>
            <a:r>
              <a:rPr lang="vi-VN" sz="2400" dirty="0" smtClean="0"/>
              <a:t>Tồn </a:t>
            </a:r>
            <a:r>
              <a:rPr lang="vi-VN" sz="2400" dirty="0"/>
              <a:t>tại một loại đơn vị đặc biệt là “hình tiết</a:t>
            </a:r>
            <a:r>
              <a:rPr lang="vi-VN" sz="2400" dirty="0" smtClean="0"/>
              <a:t>”. </a:t>
            </a:r>
          </a:p>
          <a:p>
            <a:pPr lvl="0"/>
            <a:r>
              <a:rPr lang="vi-VN" sz="2400" dirty="0" smtClean="0"/>
              <a:t>Ranh giới từ không mặc nhiên như các ngôn ngữ biến hình khác</a:t>
            </a:r>
          </a:p>
          <a:p>
            <a:pPr lvl="0"/>
            <a:r>
              <a:rPr lang="vi-VN" sz="2400" dirty="0" smtClean="0"/>
              <a:t>Có hiện tượng láy từ.</a:t>
            </a:r>
            <a:endParaRPr lang="en-US" sz="2400" dirty="0"/>
          </a:p>
          <a:p>
            <a:endParaRPr lang="vi-VN" sz="2400" dirty="0" smtClean="0"/>
          </a:p>
          <a:p>
            <a:endParaRPr lang="vi-VN" sz="2000" dirty="0" smtClean="0"/>
          </a:p>
          <a:p>
            <a:endParaRPr lang="vi-VN" sz="2000" dirty="0" smtClean="0"/>
          </a:p>
          <a:p>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mtClean="0"/>
              <a:t>12</a:t>
            </a:fld>
            <a:endParaRPr lang="en-US"/>
          </a:p>
        </p:txBody>
      </p:sp>
      <p:sp>
        <p:nvSpPr>
          <p:cNvPr id="5" name="Content Placeholder 2"/>
          <p:cNvSpPr txBox="1">
            <a:spLocks/>
          </p:cNvSpPr>
          <p:nvPr/>
        </p:nvSpPr>
        <p:spPr>
          <a:xfrm>
            <a:off x="677334" y="1410789"/>
            <a:ext cx="8596668" cy="46305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vi-VN" dirty="0"/>
          </a:p>
        </p:txBody>
      </p:sp>
    </p:spTree>
    <p:extLst>
      <p:ext uri="{BB962C8B-B14F-4D97-AF65-F5344CB8AC3E}">
        <p14:creationId xmlns:p14="http://schemas.microsoft.com/office/powerpoint/2010/main" val="2015464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4/Đặc điểm tiếng </a:t>
            </a:r>
            <a:r>
              <a:rPr lang="vi-VN" dirty="0"/>
              <a:t>Anh</a:t>
            </a:r>
            <a:br>
              <a:rPr lang="vi-VN" dirty="0"/>
            </a:br>
            <a:endParaRPr lang="en-US" dirty="0"/>
          </a:p>
        </p:txBody>
      </p:sp>
      <p:sp>
        <p:nvSpPr>
          <p:cNvPr id="3" name="Content Placeholder 2"/>
          <p:cNvSpPr>
            <a:spLocks noGrp="1"/>
          </p:cNvSpPr>
          <p:nvPr>
            <p:ph idx="1"/>
          </p:nvPr>
        </p:nvSpPr>
        <p:spPr>
          <a:xfrm>
            <a:off x="677334" y="1573735"/>
            <a:ext cx="8596668" cy="5023008"/>
          </a:xfrm>
        </p:spPr>
        <p:txBody>
          <a:bodyPr>
            <a:normAutofit fontScale="92500"/>
          </a:bodyPr>
          <a:lstStyle/>
          <a:p>
            <a:pPr marL="0" indent="0">
              <a:buNone/>
            </a:pPr>
            <a:r>
              <a:rPr lang="vi-VN" sz="2400" dirty="0" smtClean="0"/>
              <a:t>	Tiếng </a:t>
            </a:r>
            <a:r>
              <a:rPr lang="vi-VN" sz="2400" dirty="0"/>
              <a:t>Anh được xếp vào loại hình biến cách (flexion) hay còn gọi là loại hình khuất chiết với những đặc điểm chính như sau:</a:t>
            </a:r>
            <a:endParaRPr lang="en-US" sz="2400" dirty="0"/>
          </a:p>
          <a:p>
            <a:pPr lvl="0"/>
            <a:r>
              <a:rPr lang="vi-VN" sz="2400" dirty="0"/>
              <a:t>Trong hoạt động ngôn ngữ, từ có biến đổi hình thái. Ý nghĩa ngữ pháp nằm ở trong từ. Ví dụ: I see him và He sees me.</a:t>
            </a:r>
            <a:endParaRPr lang="en-US" sz="2400" dirty="0"/>
          </a:p>
          <a:p>
            <a:pPr lvl="0"/>
            <a:r>
              <a:rPr lang="vi-VN" sz="2400" dirty="0"/>
              <a:t>Phương thức ngữ pháp chủ yếu là: phụ tố. Ví dụ: learning và learned.</a:t>
            </a:r>
            <a:endParaRPr lang="en-US" sz="2400" dirty="0"/>
          </a:p>
          <a:p>
            <a:pPr lvl="0"/>
            <a:r>
              <a:rPr lang="vi-VN" sz="2400" dirty="0"/>
              <a:t>Hiện tượng cấu tạo từ bằng cách ghép thêm phụ tố (affix) vào gốc từ là rất phổ biến. Ví dụ: anti-computerizational (anti-comput-er-ize-ation-al)</a:t>
            </a:r>
            <a:endParaRPr lang="en-US" sz="2400" dirty="0"/>
          </a:p>
          <a:p>
            <a:pPr lvl="0"/>
            <a:r>
              <a:rPr lang="vi-VN" sz="2400" dirty="0"/>
              <a:t>Kết hợp giữa các hình vị là chặt chẽ. Ranh giới giữa các hình vị là khó xác định. </a:t>
            </a:r>
            <a:endParaRPr lang="en-US" sz="2400" dirty="0"/>
          </a:p>
          <a:p>
            <a:pPr lvl="0"/>
            <a:r>
              <a:rPr lang="vi-VN" sz="2400" dirty="0"/>
              <a:t>Ranh giới từ được nhận diện bằng khoảng trắng hoặc dấu câu.</a:t>
            </a:r>
            <a:endParaRPr lang="en-US" sz="2400" dirty="0"/>
          </a:p>
          <a:p>
            <a:endParaRPr lang="vi-VN" sz="2400" dirty="0" smtClean="0"/>
          </a:p>
          <a:p>
            <a:endParaRPr lang="vi-VN" sz="2000" dirty="0" smtClean="0"/>
          </a:p>
          <a:p>
            <a:endParaRPr lang="vi-VN" sz="2000" dirty="0" smtClean="0"/>
          </a:p>
          <a:p>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mtClean="0"/>
              <a:t>13</a:t>
            </a:fld>
            <a:endParaRPr lang="en-US"/>
          </a:p>
        </p:txBody>
      </p:sp>
      <p:sp>
        <p:nvSpPr>
          <p:cNvPr id="5" name="Content Placeholder 2"/>
          <p:cNvSpPr txBox="1">
            <a:spLocks/>
          </p:cNvSpPr>
          <p:nvPr/>
        </p:nvSpPr>
        <p:spPr>
          <a:xfrm>
            <a:off x="677334" y="1410789"/>
            <a:ext cx="8596668" cy="46305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vi-VN" dirty="0"/>
          </a:p>
        </p:txBody>
      </p:sp>
    </p:spTree>
    <p:extLst>
      <p:ext uri="{BB962C8B-B14F-4D97-AF65-F5344CB8AC3E}">
        <p14:creationId xmlns:p14="http://schemas.microsoft.com/office/powerpoint/2010/main" val="4000189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5394"/>
          </a:xfrm>
        </p:spPr>
        <p:txBody>
          <a:bodyPr/>
          <a:lstStyle/>
          <a:p>
            <a:r>
              <a:rPr lang="vi-VN" dirty="0" smtClean="0">
                <a:latin typeface="Arial" panose="020B0604020202020204" pitchFamily="34" charset="0"/>
                <a:cs typeface="Arial" panose="020B0604020202020204" pitchFamily="34" charset="0"/>
              </a:rPr>
              <a:t>IV/Phương hướng tiếp cận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F70EDE6-68D2-494A-AB01-CE72FE4D5057}" type="slidenum">
              <a:rPr lang="en-US" smtClean="0"/>
              <a:t>14</a:t>
            </a:fld>
            <a:endParaRPr lang="en-US"/>
          </a:p>
        </p:txBody>
      </p:sp>
      <p:sp>
        <p:nvSpPr>
          <p:cNvPr id="4" name="Content Placeholder 2"/>
          <p:cNvSpPr>
            <a:spLocks noGrp="1"/>
          </p:cNvSpPr>
          <p:nvPr>
            <p:ph idx="1"/>
          </p:nvPr>
        </p:nvSpPr>
        <p:spPr>
          <a:xfrm>
            <a:off x="753534" y="1608139"/>
            <a:ext cx="8596668" cy="3880773"/>
          </a:xfrm>
        </p:spPr>
        <p:txBody>
          <a:bodyPr>
            <a:normAutofit/>
          </a:bodyPr>
          <a:lstStyle/>
          <a:p>
            <a:r>
              <a:rPr lang="vi-VN" sz="2400" dirty="0" smtClean="0"/>
              <a:t>1/Tiêu chuẩn biên</a:t>
            </a:r>
          </a:p>
          <a:p>
            <a:r>
              <a:rPr lang="vi-VN" sz="2400" dirty="0" smtClean="0"/>
              <a:t>2/ Không gian vector câu chung</a:t>
            </a:r>
          </a:p>
          <a:p>
            <a:r>
              <a:rPr lang="vi-VN" sz="2400" dirty="0" smtClean="0"/>
              <a:t>3/Tìm kiếm câu tương đồng và gióng hàng câu</a:t>
            </a:r>
          </a:p>
          <a:p>
            <a:endParaRPr lang="en-US" sz="2400" dirty="0"/>
          </a:p>
        </p:txBody>
      </p:sp>
    </p:spTree>
    <p:extLst>
      <p:ext uri="{BB962C8B-B14F-4D97-AF65-F5344CB8AC3E}">
        <p14:creationId xmlns:p14="http://schemas.microsoft.com/office/powerpoint/2010/main" val="839357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4.1/Tiêu chuẩn biên</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15</a:t>
            </a:fld>
            <a:endParaRPr lang="en-US"/>
          </a:p>
        </p:txBody>
      </p:sp>
      <p:sp>
        <p:nvSpPr>
          <p:cNvPr id="7" name="Content Placeholder 2"/>
          <p:cNvSpPr txBox="1">
            <a:spLocks/>
          </p:cNvSpPr>
          <p:nvPr/>
        </p:nvSpPr>
        <p:spPr>
          <a:xfrm>
            <a:off x="677334" y="1570264"/>
            <a:ext cx="8596668" cy="41338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vi-VN" sz="2400" dirty="0" smtClean="0"/>
              <a:t>Các </a:t>
            </a:r>
            <a:r>
              <a:rPr lang="vi-VN" sz="2400" dirty="0"/>
              <a:t>phương pháp huấn luyện không gian nhúng câu chung gần đây lấy cảm hứng từ kiến trúc encoder-decoder </a:t>
            </a:r>
            <a:r>
              <a:rPr lang="vi-VN" sz="2400" dirty="0" smtClean="0"/>
              <a:t>đều </a:t>
            </a:r>
            <a:r>
              <a:rPr lang="vi-VN" sz="2400" dirty="0"/>
              <a:t>tìm kiếm câu song ngữ </a:t>
            </a:r>
            <a:r>
              <a:rPr lang="vi-VN" sz="2400" dirty="0" smtClean="0"/>
              <a:t>sử </a:t>
            </a:r>
            <a:r>
              <a:rPr lang="vi-VN" sz="2400" dirty="0"/>
              <a:t>dụng độ tương đồng cosin và ngưỡng cứng. </a:t>
            </a:r>
            <a:r>
              <a:rPr lang="vi-VN" sz="2400" dirty="0" smtClean="0"/>
              <a:t>(</a:t>
            </a:r>
            <a:r>
              <a:rPr lang="vi-VN" sz="2400" dirty="0" smtClean="0">
                <a:solidFill>
                  <a:schemeClr val="accent2"/>
                </a:solidFill>
              </a:rPr>
              <a:t>Espana-Bonet </a:t>
            </a:r>
            <a:r>
              <a:rPr lang="vi-VN" sz="2400" dirty="0">
                <a:solidFill>
                  <a:schemeClr val="accent2"/>
                </a:solidFill>
              </a:rPr>
              <a:t>và cộng sự, 2017; Hassan và cộng </a:t>
            </a:r>
            <a:r>
              <a:rPr lang="vi-VN" sz="2400" dirty="0" smtClean="0">
                <a:solidFill>
                  <a:schemeClr val="accent2"/>
                </a:solidFill>
              </a:rPr>
              <a:t>sự, </a:t>
            </a:r>
            <a:r>
              <a:rPr lang="vi-VN" sz="2400" dirty="0">
                <a:solidFill>
                  <a:schemeClr val="accent2"/>
                </a:solidFill>
              </a:rPr>
              <a:t>2018; Schwenk, 2018</a:t>
            </a:r>
            <a:r>
              <a:rPr lang="vi-VN" sz="2400" dirty="0" smtClean="0">
                <a:solidFill>
                  <a:schemeClr val="accent2"/>
                </a:solidFill>
              </a:rPr>
              <a:t>).</a:t>
            </a:r>
          </a:p>
          <a:p>
            <a:r>
              <a:rPr lang="vi-VN" sz="2400" dirty="0" smtClean="0">
                <a:solidFill>
                  <a:schemeClr val="tx1"/>
                </a:solidFill>
              </a:rPr>
              <a:t>Tuy nhiên (</a:t>
            </a:r>
            <a:r>
              <a:rPr lang="vi-VN" sz="2400" dirty="0" smtClean="0">
                <a:solidFill>
                  <a:schemeClr val="accent2"/>
                </a:solidFill>
              </a:rPr>
              <a:t>Guo và cộng sự,2018</a:t>
            </a:r>
            <a:r>
              <a:rPr lang="vi-VN" sz="2400" b="1" dirty="0" smtClean="0">
                <a:solidFill>
                  <a:schemeClr val="accent2">
                    <a:lumMod val="75000"/>
                  </a:schemeClr>
                </a:solidFill>
              </a:rPr>
              <a:t>)</a:t>
            </a:r>
            <a:r>
              <a:rPr lang="vi-VN" sz="2400" dirty="0" smtClean="0">
                <a:solidFill>
                  <a:schemeClr val="tx1"/>
                </a:solidFill>
              </a:rPr>
              <a:t> đã chỉ ra rằng phương pháp này kém hiệu quả khi có tỷ lệ gặp phải độ tương đồng cosin không nhất quán trên toàn bộ dữ liệu. </a:t>
            </a:r>
            <a:endParaRPr lang="vi-VN" sz="2400" dirty="0">
              <a:solidFill>
                <a:schemeClr val="accent2"/>
              </a:solidFill>
            </a:endParaRPr>
          </a:p>
          <a:p>
            <a:pPr marL="0" indent="0">
              <a:buNone/>
            </a:pPr>
            <a:endParaRPr lang="vi-VN" sz="2400" dirty="0" smtClean="0">
              <a:solidFill>
                <a:schemeClr val="accent2"/>
              </a:solidFill>
            </a:endParaRPr>
          </a:p>
          <a:p>
            <a:endParaRPr lang="vi-VN" dirty="0" smtClean="0">
              <a:solidFill>
                <a:schemeClr val="accent2"/>
              </a:solidFill>
            </a:endParaRPr>
          </a:p>
          <a:p>
            <a:endParaRPr lang="vi-VN" dirty="0"/>
          </a:p>
        </p:txBody>
      </p:sp>
    </p:spTree>
    <p:extLst>
      <p:ext uri="{BB962C8B-B14F-4D97-AF65-F5344CB8AC3E}">
        <p14:creationId xmlns:p14="http://schemas.microsoft.com/office/powerpoint/2010/main" val="363246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down)">
                                      <p:cBhvr>
                                        <p:cTn id="14"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4.1/Tiêu chuẩn biên</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06444" y="2587430"/>
            <a:ext cx="9277190" cy="1037254"/>
          </a:xfrm>
          <a:prstGeom prst="rect">
            <a:avLst/>
          </a:prstGeom>
        </p:spPr>
      </p:pic>
      <p:sp>
        <p:nvSpPr>
          <p:cNvPr id="6" name="Slide Number Placeholder 5"/>
          <p:cNvSpPr>
            <a:spLocks noGrp="1"/>
          </p:cNvSpPr>
          <p:nvPr>
            <p:ph type="sldNum" sz="quarter" idx="12"/>
          </p:nvPr>
        </p:nvSpPr>
        <p:spPr/>
        <p:txBody>
          <a:bodyPr/>
          <a:lstStyle/>
          <a:p>
            <a:fld id="{EF70EDE6-68D2-494A-AB01-CE72FE4D5057}" type="slidenum">
              <a:rPr lang="en-US" smtClean="0"/>
              <a:t>16</a:t>
            </a:fld>
            <a:endParaRPr lang="en-US"/>
          </a:p>
        </p:txBody>
      </p:sp>
      <p:sp>
        <p:nvSpPr>
          <p:cNvPr id="7" name="Content Placeholder 2"/>
          <p:cNvSpPr txBox="1">
            <a:spLocks/>
          </p:cNvSpPr>
          <p:nvPr/>
        </p:nvSpPr>
        <p:spPr>
          <a:xfrm>
            <a:off x="442203" y="1419965"/>
            <a:ext cx="8596668" cy="314140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vi-VN" sz="2400" dirty="0"/>
              <a:t>Chúng tôi </a:t>
            </a:r>
            <a:r>
              <a:rPr lang="vi-VN" sz="2400" dirty="0" smtClean="0"/>
              <a:t>đề xuất coi biên của hai câu là khoảng cách cosin giữa hai câu và trung bình cosin của hai câu tới k câu hàng xóm gần nhất trong ngôn ngữ khác. </a:t>
            </a:r>
            <a:endParaRPr lang="vi-VN" sz="2400" dirty="0" smtClean="0">
              <a:solidFill>
                <a:schemeClr val="accent2"/>
              </a:solidFill>
            </a:endParaRPr>
          </a:p>
          <a:p>
            <a:endParaRPr lang="vi-VN" dirty="0" smtClean="0">
              <a:solidFill>
                <a:schemeClr val="accent2"/>
              </a:solidFill>
            </a:endParaRPr>
          </a:p>
          <a:p>
            <a:endParaRPr lang="vi-VN" dirty="0" smtClean="0"/>
          </a:p>
          <a:p>
            <a:endParaRPr lang="vi-VN" sz="2400" dirty="0" smtClean="0"/>
          </a:p>
          <a:p>
            <a:r>
              <a:rPr lang="vi-VN" sz="2400" dirty="0" smtClean="0"/>
              <a:t>Trong đó NNk(x) biểu thị k câu hàng xóm gần nhất của x trong  ngôn ngữ đích y và sử dụng k=4 trong mọi thí nghiệm.</a:t>
            </a:r>
            <a:endParaRPr lang="vi-VN" sz="2400" dirty="0"/>
          </a:p>
        </p:txBody>
      </p:sp>
    </p:spTree>
    <p:extLst>
      <p:ext uri="{BB962C8B-B14F-4D97-AF65-F5344CB8AC3E}">
        <p14:creationId xmlns:p14="http://schemas.microsoft.com/office/powerpoint/2010/main" val="77291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4.1/Tiêu chuẩn biên</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3"/>
          <a:stretch>
            <a:fillRect/>
          </a:stretch>
        </p:blipFill>
        <p:spPr>
          <a:xfrm>
            <a:off x="589621" y="1315488"/>
            <a:ext cx="9277190" cy="1037254"/>
          </a:xfrm>
          <a:prstGeom prst="rect">
            <a:avLst/>
          </a:prstGeom>
        </p:spPr>
      </p:pic>
      <p:sp>
        <p:nvSpPr>
          <p:cNvPr id="6" name="Slide Number Placeholder 5"/>
          <p:cNvSpPr>
            <a:spLocks noGrp="1"/>
          </p:cNvSpPr>
          <p:nvPr>
            <p:ph type="sldNum" sz="quarter" idx="12"/>
          </p:nvPr>
        </p:nvSpPr>
        <p:spPr/>
        <p:txBody>
          <a:bodyPr/>
          <a:lstStyle/>
          <a:p>
            <a:fld id="{EF70EDE6-68D2-494A-AB01-CE72FE4D5057}" type="slidenum">
              <a:rPr lang="en-US" smtClean="0"/>
              <a:t>17</a:t>
            </a:fld>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816671" y="2352742"/>
                <a:ext cx="8596668" cy="3332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2400" dirty="0" smtClean="0">
                    <a:solidFill>
                      <a:schemeClr val="tx1"/>
                    </a:solidFill>
                  </a:rPr>
                  <a:t>Tuy nhiên công thức trên có thể có một vài biến thể như sau:</a:t>
                </a:r>
              </a:p>
              <a:p>
                <a:r>
                  <a:rPr lang="vi-VN" sz="2400" dirty="0" smtClean="0">
                    <a:solidFill>
                      <a:schemeClr val="tx1"/>
                    </a:solidFill>
                  </a:rPr>
                  <a:t>Tuyệt đối: margin(a,b)= a , tương đương với cosin(x,y) </a:t>
                </a:r>
              </a:p>
              <a:p>
                <a:r>
                  <a:rPr lang="vi-VN" sz="2400" dirty="0" smtClean="0">
                    <a:solidFill>
                      <a:schemeClr val="tx1"/>
                    </a:solidFill>
                  </a:rPr>
                  <a:t>Khoảng cách: margin(a,b)= a-b,  tương tự điểm CSLS (</a:t>
                </a:r>
                <a:r>
                  <a:rPr lang="vi-VN" sz="2400" dirty="0" smtClean="0">
                    <a:solidFill>
                      <a:schemeClr val="accent2"/>
                    </a:solidFill>
                  </a:rPr>
                  <a:t>Conneau và cộng sự, 2018</a:t>
                </a:r>
                <a:r>
                  <a:rPr lang="vi-VN" sz="2400" dirty="0" smtClean="0"/>
                  <a:t>) để giải quyết vấn đề </a:t>
                </a:r>
                <a:r>
                  <a:rPr lang="vi-VN" sz="2400" dirty="0" smtClean="0">
                    <a:solidFill>
                      <a:schemeClr val="accent2"/>
                    </a:solidFill>
                  </a:rPr>
                  <a:t>hubness</a:t>
                </a:r>
                <a:r>
                  <a:rPr lang="vi-VN" sz="2400" dirty="0" smtClean="0"/>
                  <a:t>.</a:t>
                </a:r>
              </a:p>
              <a:p>
                <a:r>
                  <a:rPr lang="vi-VN" sz="2400" dirty="0" smtClean="0">
                    <a:solidFill>
                      <a:schemeClr val="tx1"/>
                    </a:solidFill>
                  </a:rPr>
                  <a:t>Tỷ lệ : margin(a,b)=</a:t>
                </a:r>
                <a14:m>
                  <m:oMath xmlns:m="http://schemas.openxmlformats.org/officeDocument/2006/math">
                    <m:r>
                      <a:rPr lang="vi-VN" sz="3200" b="0" i="0" dirty="0" smtClean="0">
                        <a:solidFill>
                          <a:schemeClr val="tx1"/>
                        </a:solidFill>
                        <a:latin typeface="Cambria Math" panose="02040503050406030204" pitchFamily="18" charset="0"/>
                      </a:rPr>
                      <m:t> </m:t>
                    </m:r>
                    <m:f>
                      <m:fPr>
                        <m:ctrlPr>
                          <a:rPr lang="vi-VN" sz="3200" i="1" dirty="0" smtClean="0">
                            <a:solidFill>
                              <a:schemeClr val="tx1"/>
                            </a:solidFill>
                            <a:latin typeface="Cambria Math" panose="02040503050406030204" pitchFamily="18" charset="0"/>
                          </a:rPr>
                        </m:ctrlPr>
                      </m:fPr>
                      <m:num>
                        <m:r>
                          <a:rPr lang="vi-VN" sz="3200" i="1" dirty="0" smtClean="0">
                            <a:solidFill>
                              <a:schemeClr val="tx1"/>
                            </a:solidFill>
                            <a:latin typeface="Cambria Math" panose="02040503050406030204" pitchFamily="18" charset="0"/>
                          </a:rPr>
                          <m:t>𝑎</m:t>
                        </m:r>
                      </m:num>
                      <m:den>
                        <m:r>
                          <a:rPr lang="vi-VN" sz="3200" i="1" dirty="0" smtClean="0">
                            <a:solidFill>
                              <a:schemeClr val="tx1"/>
                            </a:solidFill>
                            <a:latin typeface="Cambria Math" panose="02040503050406030204" pitchFamily="18" charset="0"/>
                          </a:rPr>
                          <m:t>𝑏</m:t>
                        </m:r>
                      </m:den>
                    </m:f>
                  </m:oMath>
                </a14:m>
                <a:r>
                  <a:rPr lang="vi-VN" sz="2400" dirty="0" smtClean="0">
                    <a:solidFill>
                      <a:schemeClr val="tx1"/>
                    </a:solidFill>
                  </a:rPr>
                  <a:t>  </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16671" y="2352742"/>
                <a:ext cx="8596668" cy="3332035"/>
              </a:xfrm>
              <a:prstGeom prst="rect">
                <a:avLst/>
              </a:prstGeom>
              <a:blipFill>
                <a:blip r:embed="rId4"/>
                <a:stretch>
                  <a:fillRect l="-1135" t="-1280" r="-567"/>
                </a:stretch>
              </a:blipFill>
            </p:spPr>
            <p:txBody>
              <a:bodyPr/>
              <a:lstStyle/>
              <a:p>
                <a:r>
                  <a:rPr lang="en-US">
                    <a:noFill/>
                  </a:rPr>
                  <a:t> </a:t>
                </a:r>
              </a:p>
            </p:txBody>
          </p:sp>
        </mc:Fallback>
      </mc:AlternateContent>
    </p:spTree>
    <p:extLst>
      <p:ext uri="{BB962C8B-B14F-4D97-AF65-F5344CB8AC3E}">
        <p14:creationId xmlns:p14="http://schemas.microsoft.com/office/powerpoint/2010/main" val="425020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4.1/Tiêu chuẩn biên</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18</a:t>
            </a:fld>
            <a:endParaRPr lang="en-US"/>
          </a:p>
        </p:txBody>
      </p:sp>
      <p:pic>
        <p:nvPicPr>
          <p:cNvPr id="7" name="Content Placeholder 6"/>
          <p:cNvPicPr>
            <a:picLocks noGrp="1" noChangeAspect="1"/>
          </p:cNvPicPr>
          <p:nvPr>
            <p:ph idx="1"/>
          </p:nvPr>
        </p:nvPicPr>
        <p:blipFill>
          <a:blip r:embed="rId2"/>
          <a:stretch>
            <a:fillRect/>
          </a:stretch>
        </p:blipFill>
        <p:spPr>
          <a:xfrm>
            <a:off x="677690" y="1571869"/>
            <a:ext cx="8596312" cy="1077424"/>
          </a:xfrm>
          <a:prstGeom prst="rect">
            <a:avLst/>
          </a:prstGeom>
        </p:spPr>
      </p:pic>
      <p:sp>
        <p:nvSpPr>
          <p:cNvPr id="8" name="Content Placeholder 2"/>
          <p:cNvSpPr txBox="1">
            <a:spLocks/>
          </p:cNvSpPr>
          <p:nvPr/>
        </p:nvSpPr>
        <p:spPr>
          <a:xfrm>
            <a:off x="677334" y="2733675"/>
            <a:ext cx="8596668" cy="33076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vi-VN" dirty="0"/>
          </a:p>
        </p:txBody>
      </p:sp>
      <p:sp>
        <p:nvSpPr>
          <p:cNvPr id="3" name="Rectangle 2"/>
          <p:cNvSpPr/>
          <p:nvPr/>
        </p:nvSpPr>
        <p:spPr>
          <a:xfrm>
            <a:off x="783771" y="2967335"/>
            <a:ext cx="8360229" cy="1200329"/>
          </a:xfrm>
          <a:prstGeom prst="rect">
            <a:avLst/>
          </a:prstGeom>
        </p:spPr>
        <p:txBody>
          <a:bodyPr wrap="square">
            <a:spAutoFit/>
          </a:bodyPr>
          <a:lstStyle/>
          <a:p>
            <a:r>
              <a:rPr lang="vi-VN" sz="2400" dirty="0">
                <a:latin typeface="Times New Roman" panose="02020603050405020304" pitchFamily="18" charset="0"/>
                <a:ea typeface="Times New Roman" panose="02020603050405020304" pitchFamily="18" charset="0"/>
              </a:rPr>
              <a:t>Chất lượng gióng hàng đã được chứng minh hiệu quả hơn khi sử dụng tiêu chuẩn </a:t>
            </a:r>
            <a:r>
              <a:rPr lang="vi-VN" sz="2400" dirty="0" smtClean="0">
                <a:latin typeface="Times New Roman" panose="02020603050405020304" pitchFamily="18" charset="0"/>
                <a:ea typeface="Times New Roman" panose="02020603050405020304" pitchFamily="18" charset="0"/>
              </a:rPr>
              <a:t>biên tỷ lệ </a:t>
            </a:r>
            <a:r>
              <a:rPr lang="vi-VN" sz="2400" dirty="0">
                <a:latin typeface="Times New Roman" panose="02020603050405020304" pitchFamily="18" charset="0"/>
                <a:ea typeface="Times New Roman" panose="02020603050405020304" pitchFamily="18" charset="0"/>
              </a:rPr>
              <a:t>thay vì tiêu chuẩn </a:t>
            </a:r>
            <a:r>
              <a:rPr lang="vi-VN" sz="2400" dirty="0" smtClean="0">
                <a:latin typeface="Times New Roman" panose="02020603050405020304" pitchFamily="18" charset="0"/>
                <a:ea typeface="Times New Roman" panose="02020603050405020304" pitchFamily="18" charset="0"/>
              </a:rPr>
              <a:t>biên tuyệt </a:t>
            </a:r>
            <a:r>
              <a:rPr lang="vi-VN" sz="2400" dirty="0">
                <a:latin typeface="Times New Roman" panose="02020603050405020304" pitchFamily="18" charset="0"/>
                <a:ea typeface="Times New Roman" panose="02020603050405020304" pitchFamily="18" charset="0"/>
              </a:rPr>
              <a:t>đối (</a:t>
            </a:r>
            <a:r>
              <a:rPr lang="vi-VN" sz="2400" dirty="0">
                <a:solidFill>
                  <a:srgbClr val="5B9BD5"/>
                </a:solidFill>
                <a:latin typeface="Times New Roman" panose="02020603050405020304" pitchFamily="18" charset="0"/>
                <a:ea typeface="Times New Roman" panose="02020603050405020304" pitchFamily="18" charset="0"/>
              </a:rPr>
              <a:t>Artetxe và Schwenk, </a:t>
            </a:r>
            <a:r>
              <a:rPr lang="vi-VN" sz="2400" dirty="0" smtClean="0">
                <a:solidFill>
                  <a:srgbClr val="5B9BD5"/>
                </a:solidFill>
                <a:latin typeface="Times New Roman" panose="02020603050405020304" pitchFamily="18" charset="0"/>
                <a:ea typeface="Times New Roman" panose="02020603050405020304" pitchFamily="18" charset="0"/>
              </a:rPr>
              <a:t>2018a).</a:t>
            </a:r>
            <a:endParaRPr lang="en-US" sz="2400" dirty="0"/>
          </a:p>
        </p:txBody>
      </p:sp>
    </p:spTree>
    <p:extLst>
      <p:ext uri="{BB962C8B-B14F-4D97-AF65-F5344CB8AC3E}">
        <p14:creationId xmlns:p14="http://schemas.microsoft.com/office/powerpoint/2010/main" val="2473110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4.1/Tiêu chuẩn biên</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19</a:t>
            </a:fld>
            <a:endParaRPr lang="en-US"/>
          </a:p>
        </p:txBody>
      </p:sp>
      <p:pic>
        <p:nvPicPr>
          <p:cNvPr id="7" name="Content Placeholder 6"/>
          <p:cNvPicPr>
            <a:picLocks noGrp="1" noChangeAspect="1"/>
          </p:cNvPicPr>
          <p:nvPr>
            <p:ph idx="1"/>
          </p:nvPr>
        </p:nvPicPr>
        <p:blipFill>
          <a:blip r:embed="rId3"/>
          <a:stretch>
            <a:fillRect/>
          </a:stretch>
        </p:blipFill>
        <p:spPr>
          <a:xfrm>
            <a:off x="677690" y="1571869"/>
            <a:ext cx="8596312" cy="1077424"/>
          </a:xfrm>
          <a:prstGeom prst="rect">
            <a:avLst/>
          </a:prstGeom>
        </p:spPr>
      </p:pic>
      <p:sp>
        <p:nvSpPr>
          <p:cNvPr id="8" name="Content Placeholder 2"/>
          <p:cNvSpPr txBox="1">
            <a:spLocks/>
          </p:cNvSpPr>
          <p:nvPr/>
        </p:nvSpPr>
        <p:spPr>
          <a:xfrm>
            <a:off x="677334" y="2733675"/>
            <a:ext cx="8596668" cy="33076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vi-VN" dirty="0"/>
          </a:p>
        </p:txBody>
      </p:sp>
      <p:sp>
        <p:nvSpPr>
          <p:cNvPr id="3" name="Rectangle 2"/>
          <p:cNvSpPr/>
          <p:nvPr/>
        </p:nvSpPr>
        <p:spPr>
          <a:xfrm>
            <a:off x="783771" y="2967335"/>
            <a:ext cx="8360229" cy="2308324"/>
          </a:xfrm>
          <a:prstGeom prst="rect">
            <a:avLst/>
          </a:prstGeom>
        </p:spPr>
        <p:txBody>
          <a:bodyPr wrap="square">
            <a:spAutoFit/>
          </a:bodyPr>
          <a:lstStyle/>
          <a:p>
            <a:r>
              <a:rPr lang="vi-VN" sz="2400" dirty="0" smtClean="0">
                <a:latin typeface="Times New Roman" panose="02020603050405020304" pitchFamily="18" charset="0"/>
                <a:ea typeface="Times New Roman" panose="02020603050405020304" pitchFamily="18" charset="0"/>
              </a:rPr>
              <a:t>Có một số chiến lược tìm kiếm câu ứng viên trong ngôn ngữ khác như sau:</a:t>
            </a:r>
          </a:p>
          <a:p>
            <a:pPr marL="342900" indent="-342900">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Tiến tới:</a:t>
            </a:r>
          </a:p>
          <a:p>
            <a:pPr marL="342900" indent="-342900">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Quay lui:</a:t>
            </a:r>
          </a:p>
          <a:p>
            <a:pPr marL="342900" indent="-342900">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Giao:</a:t>
            </a:r>
          </a:p>
          <a:p>
            <a:pPr marL="342900" indent="-342900">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Điểm số tối đa:</a:t>
            </a:r>
          </a:p>
        </p:txBody>
      </p:sp>
    </p:spTree>
    <p:extLst>
      <p:ext uri="{BB962C8B-B14F-4D97-AF65-F5344CB8AC3E}">
        <p14:creationId xmlns:p14="http://schemas.microsoft.com/office/powerpoint/2010/main" val="21417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387" y="166431"/>
            <a:ext cx="7766936" cy="1165980"/>
          </a:xfrm>
        </p:spPr>
        <p:txBody>
          <a:bodyPr/>
          <a:lstStyle/>
          <a:p>
            <a:pPr algn="l"/>
            <a:r>
              <a:rPr lang="vi-VN" sz="4400" dirty="0" smtClean="0"/>
              <a:t>I/Giới thiệu</a:t>
            </a:r>
            <a:endParaRPr lang="en-US" sz="4400" dirty="0"/>
          </a:p>
        </p:txBody>
      </p:sp>
      <p:sp>
        <p:nvSpPr>
          <p:cNvPr id="3" name="Subtitle 2"/>
          <p:cNvSpPr>
            <a:spLocks noGrp="1"/>
          </p:cNvSpPr>
          <p:nvPr>
            <p:ph type="subTitle" idx="1"/>
          </p:nvPr>
        </p:nvSpPr>
        <p:spPr>
          <a:xfrm>
            <a:off x="3142743" y="5688045"/>
            <a:ext cx="7766936" cy="1096899"/>
          </a:xfrm>
        </p:spPr>
        <p:txBody>
          <a:bodyPr anchor="ctr"/>
          <a:lstStyle/>
          <a:p>
            <a:pPr algn="ctr"/>
            <a:r>
              <a:rPr lang="vi-VN" dirty="0" smtClean="0"/>
              <a:t>Wikipedia.org </a:t>
            </a:r>
            <a:r>
              <a:rPr lang="vi-VN" dirty="0"/>
              <a:t>10</a:t>
            </a:r>
            <a:r>
              <a:rPr lang="vi-VN" dirty="0" smtClean="0"/>
              <a:t>/2021</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460" t="5247" r="32633" b="12177"/>
          <a:stretch/>
        </p:blipFill>
        <p:spPr>
          <a:xfrm>
            <a:off x="4493622" y="1332411"/>
            <a:ext cx="4868092" cy="4659087"/>
          </a:xfrm>
          <a:prstGeom prst="rect">
            <a:avLst/>
          </a:prstGeom>
        </p:spPr>
      </p:pic>
      <p:sp>
        <p:nvSpPr>
          <p:cNvPr id="6" name="Subtitle 2"/>
          <p:cNvSpPr txBox="1">
            <a:spLocks/>
          </p:cNvSpPr>
          <p:nvPr/>
        </p:nvSpPr>
        <p:spPr>
          <a:xfrm>
            <a:off x="1069860" y="1868859"/>
            <a:ext cx="3373290" cy="3953964"/>
          </a:xfrm>
          <a:prstGeom prst="rect">
            <a:avLst/>
          </a:prstGeom>
        </p:spPr>
        <p:txBody>
          <a:bodyPr vert="horz" lIns="91440" tIns="45720" rIns="91440" bIns="45720" rtlCol="0" anchor="ctr">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400" dirty="0" smtClean="0">
                <a:solidFill>
                  <a:srgbClr val="00B0F0"/>
                </a:solidFill>
              </a:rPr>
              <a:t>1/Động Lực</a:t>
            </a:r>
          </a:p>
          <a:p>
            <a:pPr marL="342900" indent="-342900" algn="l">
              <a:buFont typeface="Wingdings" panose="05000000000000000000" pitchFamily="2" charset="2"/>
              <a:buChar char="Ø"/>
            </a:pPr>
            <a:r>
              <a:rPr lang="vi-VN" sz="2400" dirty="0" smtClean="0">
                <a:solidFill>
                  <a:schemeClr val="tx1"/>
                </a:solidFill>
              </a:rPr>
              <a:t>Nhu </a:t>
            </a:r>
            <a:r>
              <a:rPr lang="vi-VN" sz="2400" dirty="0" smtClean="0">
                <a:solidFill>
                  <a:schemeClr val="tx1"/>
                </a:solidFill>
              </a:rPr>
              <a:t>cầu dịch tài liệu đa lĩnh vực ngày càng tăng</a:t>
            </a:r>
          </a:p>
          <a:p>
            <a:pPr marL="342900" indent="-342900" algn="l">
              <a:buFont typeface="Wingdings" panose="05000000000000000000" pitchFamily="2" charset="2"/>
              <a:buChar char="Ø"/>
            </a:pPr>
            <a:r>
              <a:rPr lang="vi-VN" sz="2400" dirty="0" smtClean="0">
                <a:solidFill>
                  <a:schemeClr val="tx1"/>
                </a:solidFill>
              </a:rPr>
              <a:t>Wikipedia </a:t>
            </a:r>
            <a:r>
              <a:rPr lang="vi-VN" sz="2400" dirty="0" smtClean="0">
                <a:solidFill>
                  <a:schemeClr val="tx1"/>
                </a:solidFill>
              </a:rPr>
              <a:t>là bách khoa toàn thư mở lớn nhất trên thế giới nên phù hợp để xây dựng kho ngữ liệu</a:t>
            </a:r>
          </a:p>
          <a:p>
            <a:pPr algn="l"/>
            <a:endParaRPr lang="en-US" sz="2400" dirty="0">
              <a:solidFill>
                <a:srgbClr val="00B0F0"/>
              </a:solidFill>
            </a:endParaRPr>
          </a:p>
        </p:txBody>
      </p:sp>
    </p:spTree>
    <p:extLst>
      <p:ext uri="{BB962C8B-B14F-4D97-AF65-F5344CB8AC3E}">
        <p14:creationId xmlns:p14="http://schemas.microsoft.com/office/powerpoint/2010/main" val="1743379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993"/>
          </a:xfrm>
        </p:spPr>
        <p:txBody>
          <a:bodyPr/>
          <a:lstStyle/>
          <a:p>
            <a:r>
              <a:rPr lang="vi-VN" dirty="0" smtClean="0">
                <a:latin typeface="Arial" panose="020B0604020202020204" pitchFamily="34" charset="0"/>
                <a:cs typeface="Arial" panose="020B0604020202020204" pitchFamily="34" charset="0"/>
              </a:rPr>
              <a:t>4.1/Tiêu chuẩn biên</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20</a:t>
            </a:fld>
            <a:endParaRPr lang="en-US"/>
          </a:p>
        </p:txBody>
      </p:sp>
      <p:sp>
        <p:nvSpPr>
          <p:cNvPr id="8" name="Content Placeholder 2"/>
          <p:cNvSpPr txBox="1">
            <a:spLocks/>
          </p:cNvSpPr>
          <p:nvPr/>
        </p:nvSpPr>
        <p:spPr>
          <a:xfrm>
            <a:off x="677334" y="2733675"/>
            <a:ext cx="8596668" cy="33076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vi-VN" dirty="0"/>
          </a:p>
        </p:txBody>
      </p:sp>
      <p:sp>
        <p:nvSpPr>
          <p:cNvPr id="4" name="Content Placeholder 3"/>
          <p:cNvSpPr>
            <a:spLocks noGrp="1"/>
          </p:cNvSpPr>
          <p:nvPr>
            <p:ph idx="1"/>
          </p:nvPr>
        </p:nvSpPr>
        <p:spPr>
          <a:xfrm>
            <a:off x="677334" y="1399593"/>
            <a:ext cx="8596668" cy="4641769"/>
          </a:xfrm>
        </p:spPr>
        <p:txBody>
          <a:bodyPr/>
          <a:lstStyle/>
          <a:p>
            <a:r>
              <a:rPr lang="vi-VN" sz="2400" dirty="0" smtClean="0"/>
              <a:t>Chúng tôi tuân theo chiến lược “điểm số tối đa” như được mô tả trong </a:t>
            </a:r>
            <a:r>
              <a:rPr lang="vi-VN" sz="2400" dirty="0" smtClean="0">
                <a:solidFill>
                  <a:schemeClr val="accent2"/>
                </a:solidFill>
              </a:rPr>
              <a:t>(Artetxe </a:t>
            </a:r>
            <a:r>
              <a:rPr lang="vi-VN" sz="2400" dirty="0">
                <a:solidFill>
                  <a:schemeClr val="accent2"/>
                </a:solidFill>
              </a:rPr>
              <a:t>và Schwenk, </a:t>
            </a:r>
            <a:r>
              <a:rPr lang="vi-VN" sz="2400" dirty="0" smtClean="0">
                <a:solidFill>
                  <a:schemeClr val="accent2"/>
                </a:solidFill>
              </a:rPr>
              <a:t>2018a)</a:t>
            </a:r>
          </a:p>
          <a:p>
            <a:r>
              <a:rPr lang="vi-VN" sz="2400" dirty="0" smtClean="0">
                <a:solidFill>
                  <a:schemeClr val="tx1"/>
                </a:solidFill>
              </a:rPr>
              <a:t>Đầu tiên tính điểm số biên cho cả hai hướng cho tất cả các câu trong ngôn ngữ L1,L2.  Sau đó, kết hợp các câu theo cả hai hướng tiến và lùi, các câu được sắp xếp và bắt cặp với câu đã được sử dụng sẽ bị bỏ qua.</a:t>
            </a:r>
          </a:p>
          <a:p>
            <a:r>
              <a:rPr lang="vi-VN" sz="2400" dirty="0" smtClean="0">
                <a:solidFill>
                  <a:schemeClr val="tx1"/>
                </a:solidFill>
              </a:rPr>
              <a:t>Cuối cùng áp dụng một ngưỡng để xem hai câu có phải bản dịch của nhau không.</a:t>
            </a:r>
          </a:p>
          <a:p>
            <a:endParaRPr lang="vi-VN" sz="2400" dirty="0" smtClean="0">
              <a:solidFill>
                <a:schemeClr val="tx1"/>
              </a:solidFill>
            </a:endParaRPr>
          </a:p>
          <a:p>
            <a:pPr marL="0" indent="0">
              <a:buNone/>
            </a:pPr>
            <a:endParaRPr lang="vi-VN" sz="2400" dirty="0" smtClean="0">
              <a:solidFill>
                <a:schemeClr val="accent2"/>
              </a:solidFill>
            </a:endParaRPr>
          </a:p>
          <a:p>
            <a:endParaRPr lang="vi-VN" sz="2400" dirty="0" smtClean="0">
              <a:solidFill>
                <a:schemeClr val="accent2"/>
              </a:solidFill>
            </a:endParaRPr>
          </a:p>
          <a:p>
            <a:endParaRPr lang="en-US" dirty="0">
              <a:solidFill>
                <a:schemeClr val="accent2"/>
              </a:solidFill>
            </a:endParaRPr>
          </a:p>
        </p:txBody>
      </p:sp>
    </p:spTree>
    <p:extLst>
      <p:ext uri="{BB962C8B-B14F-4D97-AF65-F5344CB8AC3E}">
        <p14:creationId xmlns:p14="http://schemas.microsoft.com/office/powerpoint/2010/main" val="1547314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993"/>
          </a:xfrm>
        </p:spPr>
        <p:txBody>
          <a:bodyPr/>
          <a:lstStyle/>
          <a:p>
            <a:r>
              <a:rPr lang="vi-VN" dirty="0" smtClean="0">
                <a:latin typeface="Arial" panose="020B0604020202020204" pitchFamily="34" charset="0"/>
                <a:cs typeface="Arial" panose="020B0604020202020204" pitchFamily="34" charset="0"/>
              </a:rPr>
              <a:t>4.1/Tiêu chuẩn biên</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21</a:t>
            </a:fld>
            <a:endParaRPr lang="en-US"/>
          </a:p>
        </p:txBody>
      </p:sp>
      <p:sp>
        <p:nvSpPr>
          <p:cNvPr id="8" name="Content Placeholder 2"/>
          <p:cNvSpPr txBox="1">
            <a:spLocks/>
          </p:cNvSpPr>
          <p:nvPr/>
        </p:nvSpPr>
        <p:spPr>
          <a:xfrm>
            <a:off x="677334" y="2733675"/>
            <a:ext cx="8596668" cy="33076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vi-VN" dirty="0"/>
          </a:p>
        </p:txBody>
      </p:sp>
      <p:sp>
        <p:nvSpPr>
          <p:cNvPr id="4" name="Content Placeholder 3"/>
          <p:cNvSpPr>
            <a:spLocks noGrp="1"/>
          </p:cNvSpPr>
          <p:nvPr>
            <p:ph idx="1"/>
          </p:nvPr>
        </p:nvSpPr>
        <p:spPr>
          <a:xfrm>
            <a:off x="677334" y="1399593"/>
            <a:ext cx="8596668" cy="4641769"/>
          </a:xfrm>
        </p:spPr>
        <p:txBody>
          <a:bodyPr/>
          <a:lstStyle/>
          <a:p>
            <a:r>
              <a:rPr lang="vi-VN" sz="2400" dirty="0" smtClean="0">
                <a:solidFill>
                  <a:schemeClr val="tx1"/>
                </a:solidFill>
              </a:rPr>
              <a:t>Độ phức tạp của phương pháp khai thác này là O(M*N)</a:t>
            </a:r>
          </a:p>
          <a:p>
            <a:r>
              <a:rPr lang="vi-VN" sz="2400" dirty="0">
                <a:solidFill>
                  <a:schemeClr val="tx1"/>
                </a:solidFill>
              </a:rPr>
              <a:t>Ví dụ đối với cặp tiếng Anh (150 triệu câu) và tiếng Trung(18 triệu câu) thì cần 2,7 *10^15 phép tính toán để có thể gióng hàng câu</a:t>
            </a:r>
            <a:r>
              <a:rPr lang="vi-VN" sz="2400" dirty="0" smtClean="0">
                <a:solidFill>
                  <a:schemeClr val="tx1"/>
                </a:solidFill>
              </a:rPr>
              <a:t>.</a:t>
            </a:r>
          </a:p>
          <a:p>
            <a:pPr marL="0" indent="0">
              <a:buNone/>
            </a:pPr>
            <a:r>
              <a:rPr lang="vi-VN" sz="2400" dirty="0" smtClean="0">
                <a:solidFill>
                  <a:schemeClr val="tx1"/>
                </a:solidFill>
              </a:rPr>
              <a:t> </a:t>
            </a:r>
          </a:p>
          <a:p>
            <a:pPr marL="0" indent="0">
              <a:buNone/>
            </a:pPr>
            <a:endParaRPr lang="vi-VN" sz="2400" dirty="0" smtClean="0">
              <a:solidFill>
                <a:schemeClr val="tx1"/>
              </a:solidFill>
            </a:endParaRPr>
          </a:p>
          <a:p>
            <a:pPr marL="0" indent="0">
              <a:buNone/>
            </a:pPr>
            <a:endParaRPr lang="vi-VN" sz="2400" dirty="0" smtClean="0">
              <a:solidFill>
                <a:schemeClr val="accent2"/>
              </a:solidFill>
            </a:endParaRPr>
          </a:p>
          <a:p>
            <a:endParaRPr lang="vi-VN" sz="2400" dirty="0" smtClean="0">
              <a:solidFill>
                <a:schemeClr val="accent2"/>
              </a:solidFill>
            </a:endParaRPr>
          </a:p>
          <a:p>
            <a:endParaRPr lang="en-US" dirty="0">
              <a:solidFill>
                <a:schemeClr val="accent2"/>
              </a:solidFill>
            </a:endParaRPr>
          </a:p>
        </p:txBody>
      </p:sp>
    </p:spTree>
    <p:extLst>
      <p:ext uri="{BB962C8B-B14F-4D97-AF65-F5344CB8AC3E}">
        <p14:creationId xmlns:p14="http://schemas.microsoft.com/office/powerpoint/2010/main" val="2828816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4.2/</a:t>
            </a:r>
            <a:r>
              <a:rPr lang="en-US" dirty="0"/>
              <a:t> </a:t>
            </a:r>
            <a:r>
              <a:rPr lang="vi-VN" dirty="0" smtClean="0"/>
              <a:t>Không gian nhúng câu chung</a:t>
            </a:r>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mtClean="0"/>
              <a:t>22</a:t>
            </a:fld>
            <a:endParaRPr lang="en-US"/>
          </a:p>
        </p:txBody>
      </p:sp>
      <p:pic>
        <p:nvPicPr>
          <p:cNvPr id="5" name="Content Placeholder 4"/>
          <p:cNvPicPr>
            <a:picLocks noGrp="1"/>
          </p:cNvPicPr>
          <p:nvPr>
            <p:ph idx="1"/>
          </p:nvPr>
        </p:nvPicPr>
        <p:blipFill>
          <a:blip r:embed="rId3"/>
          <a:stretch>
            <a:fillRect/>
          </a:stretch>
        </p:blipFill>
        <p:spPr>
          <a:xfrm>
            <a:off x="677334" y="2055670"/>
            <a:ext cx="8596312" cy="3026870"/>
          </a:xfrm>
          <a:prstGeom prst="rect">
            <a:avLst/>
          </a:prstGeom>
        </p:spPr>
      </p:pic>
    </p:spTree>
    <p:extLst>
      <p:ext uri="{BB962C8B-B14F-4D97-AF65-F5344CB8AC3E}">
        <p14:creationId xmlns:p14="http://schemas.microsoft.com/office/powerpoint/2010/main" val="3420845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4.2/</a:t>
            </a:r>
            <a:r>
              <a:rPr lang="en-US" dirty="0"/>
              <a:t> </a:t>
            </a:r>
            <a:r>
              <a:rPr lang="vi-VN" dirty="0" smtClean="0"/>
              <a:t>Không gian nhúng câu chung</a:t>
            </a:r>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mtClean="0"/>
              <a:t>23</a:t>
            </a:fld>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35618" y="1586205"/>
            <a:ext cx="8309617" cy="2647312"/>
          </a:xfrm>
          <a:prstGeom prst="rect">
            <a:avLst/>
          </a:prstGeom>
        </p:spPr>
      </p:pic>
    </p:spTree>
    <p:extLst>
      <p:ext uri="{BB962C8B-B14F-4D97-AF65-F5344CB8AC3E}">
        <p14:creationId xmlns:p14="http://schemas.microsoft.com/office/powerpoint/2010/main" val="1099280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4.2/</a:t>
            </a:r>
            <a:r>
              <a:rPr lang="en-US" dirty="0"/>
              <a:t> </a:t>
            </a:r>
            <a:r>
              <a:rPr lang="vi-VN" dirty="0" smtClean="0"/>
              <a:t>Không gian nhúng câu chung</a:t>
            </a:r>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mtClean="0"/>
              <a:t>24</a:t>
            </a:fld>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35618" y="1586205"/>
            <a:ext cx="8309617" cy="2647312"/>
          </a:xfrm>
          <a:prstGeom prst="rect">
            <a:avLst/>
          </a:prstGeom>
        </p:spPr>
      </p:pic>
      <p:sp>
        <p:nvSpPr>
          <p:cNvPr id="7" name="Content Placeholder 3"/>
          <p:cNvSpPr txBox="1">
            <a:spLocks/>
          </p:cNvSpPr>
          <p:nvPr/>
        </p:nvSpPr>
        <p:spPr>
          <a:xfrm>
            <a:off x="677334" y="4114800"/>
            <a:ext cx="8596668" cy="23942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2400" dirty="0" smtClean="0">
                <a:solidFill>
                  <a:schemeClr val="tx1"/>
                </a:solidFill>
              </a:rPr>
              <a:t> </a:t>
            </a:r>
          </a:p>
          <a:p>
            <a:pPr marL="0" indent="0">
              <a:buFont typeface="Wingdings 3" charset="2"/>
              <a:buNone/>
            </a:pPr>
            <a:endParaRPr lang="vi-VN" sz="2400" dirty="0" smtClean="0">
              <a:solidFill>
                <a:schemeClr val="tx1"/>
              </a:solidFill>
            </a:endParaRPr>
          </a:p>
          <a:p>
            <a:pPr marL="0" indent="0">
              <a:buFont typeface="Wingdings 3" charset="2"/>
              <a:buNone/>
            </a:pPr>
            <a:endParaRPr lang="vi-VN" sz="2400" dirty="0" smtClean="0">
              <a:solidFill>
                <a:schemeClr val="accent2"/>
              </a:solidFill>
            </a:endParaRPr>
          </a:p>
          <a:p>
            <a:endParaRPr lang="vi-VN" sz="2400" dirty="0" smtClean="0">
              <a:solidFill>
                <a:schemeClr val="accent2"/>
              </a:solidFill>
            </a:endParaRPr>
          </a:p>
          <a:p>
            <a:endParaRPr lang="en-US" sz="1600" dirty="0">
              <a:solidFill>
                <a:schemeClr val="accent2"/>
              </a:solidFill>
            </a:endParaRPr>
          </a:p>
        </p:txBody>
      </p:sp>
      <p:sp>
        <p:nvSpPr>
          <p:cNvPr id="3" name="Rectangle 2"/>
          <p:cNvSpPr/>
          <p:nvPr/>
        </p:nvSpPr>
        <p:spPr>
          <a:xfrm>
            <a:off x="1335505" y="4563791"/>
            <a:ext cx="8301790" cy="2677656"/>
          </a:xfrm>
          <a:prstGeom prst="rect">
            <a:avLst/>
          </a:prstGeom>
        </p:spPr>
        <p:txBody>
          <a:bodyPr wrap="square">
            <a:spAutoFit/>
          </a:bodyPr>
          <a:lstStyle/>
          <a:p>
            <a:r>
              <a:rPr lang="vi-VN" sz="2400" dirty="0" smtClean="0"/>
              <a:t>Đầu vào của nhúng câu là 320 chiều, đầu ra sau khi lấy tổng hợp tối đa là 1024 chiều.</a:t>
            </a:r>
          </a:p>
          <a:p>
            <a:endParaRPr lang="vi-VN" sz="2400" dirty="0"/>
          </a:p>
          <a:p>
            <a:r>
              <a:rPr lang="vi-VN" sz="2400" dirty="0" smtClean="0"/>
              <a:t>Sau huấn luyện thì decoder bị hủy, chỉ để lại encoder để lấy nhúng câu.</a:t>
            </a:r>
          </a:p>
          <a:p>
            <a:endParaRPr lang="vi-VN" sz="2400" dirty="0" smtClean="0"/>
          </a:p>
          <a:p>
            <a:endParaRPr lang="en-US" sz="2400" dirty="0"/>
          </a:p>
        </p:txBody>
      </p:sp>
    </p:spTree>
    <p:extLst>
      <p:ext uri="{BB962C8B-B14F-4D97-AF65-F5344CB8AC3E}">
        <p14:creationId xmlns:p14="http://schemas.microsoft.com/office/powerpoint/2010/main" val="17321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4.2/</a:t>
            </a:r>
            <a:r>
              <a:rPr lang="en-US" dirty="0"/>
              <a:t> </a:t>
            </a:r>
            <a:r>
              <a:rPr lang="vi-VN" dirty="0" smtClean="0"/>
              <a:t>Không gian nhúng câu chung</a:t>
            </a:r>
            <a:endParaRPr lang="en-US" dirty="0"/>
          </a:p>
        </p:txBody>
      </p:sp>
      <p:sp>
        <p:nvSpPr>
          <p:cNvPr id="3" name="Content Placeholder 2"/>
          <p:cNvSpPr>
            <a:spLocks noGrp="1"/>
          </p:cNvSpPr>
          <p:nvPr>
            <p:ph idx="1"/>
          </p:nvPr>
        </p:nvSpPr>
        <p:spPr>
          <a:xfrm>
            <a:off x="677334" y="1610083"/>
            <a:ext cx="8596668" cy="3880773"/>
          </a:xfrm>
        </p:spPr>
        <p:txBody>
          <a:bodyPr>
            <a:normAutofit/>
          </a:bodyPr>
          <a:lstStyle/>
          <a:p>
            <a:r>
              <a:rPr lang="vi-VN" sz="2400" dirty="0"/>
              <a:t>Huấn luyện bằng cách nhúng đa ngôn ngữ vào không gian vec tơ câu chung trên nhiều ngôn ngữ cùng một lúc cũng có lợi thế mà các ngôn ngữ tài nguyên thấp có thể được hưởng lợi từ sự tương tự với ngôn ngữ khác trong cùng một ngữ hệ.</a:t>
            </a:r>
            <a:endParaRPr lang="en-US" sz="3200" dirty="0"/>
          </a:p>
        </p:txBody>
      </p:sp>
      <p:sp>
        <p:nvSpPr>
          <p:cNvPr id="6" name="Slide Number Placeholder 5"/>
          <p:cNvSpPr>
            <a:spLocks noGrp="1"/>
          </p:cNvSpPr>
          <p:nvPr>
            <p:ph type="sldNum" sz="quarter" idx="12"/>
          </p:nvPr>
        </p:nvSpPr>
        <p:spPr/>
        <p:txBody>
          <a:bodyPr/>
          <a:lstStyle/>
          <a:p>
            <a:fld id="{EF70EDE6-68D2-494A-AB01-CE72FE4D5057}" type="slidenum">
              <a:rPr lang="en-US" smtClean="0"/>
              <a:t>25</a:t>
            </a:fld>
            <a:endParaRPr lang="en-US"/>
          </a:p>
        </p:txBody>
      </p:sp>
    </p:spTree>
    <p:extLst>
      <p:ext uri="{BB962C8B-B14F-4D97-AF65-F5344CB8AC3E}">
        <p14:creationId xmlns:p14="http://schemas.microsoft.com/office/powerpoint/2010/main" val="132173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091817" cy="1320800"/>
          </a:xfrm>
        </p:spPr>
        <p:txBody>
          <a:bodyPr/>
          <a:lstStyle/>
          <a:p>
            <a:r>
              <a:rPr lang="vi-VN" dirty="0" smtClean="0"/>
              <a:t>4.3/</a:t>
            </a:r>
            <a:r>
              <a:rPr lang="en-US" dirty="0" smtClean="0"/>
              <a:t> </a:t>
            </a:r>
            <a:r>
              <a:rPr lang="vi-VN" dirty="0" smtClean="0"/>
              <a:t>Tìm kiếm câu tương đồng và gióng hàng câu</a:t>
            </a:r>
            <a:endParaRPr lang="en-US" dirty="0"/>
          </a:p>
        </p:txBody>
      </p:sp>
      <p:sp>
        <p:nvSpPr>
          <p:cNvPr id="3" name="Content Placeholder 2"/>
          <p:cNvSpPr>
            <a:spLocks noGrp="1"/>
          </p:cNvSpPr>
          <p:nvPr>
            <p:ph idx="1"/>
          </p:nvPr>
        </p:nvSpPr>
        <p:spPr>
          <a:xfrm>
            <a:off x="677334" y="1856792"/>
            <a:ext cx="8596668" cy="3634064"/>
          </a:xfrm>
        </p:spPr>
        <p:txBody>
          <a:bodyPr>
            <a:normAutofit/>
          </a:bodyPr>
          <a:lstStyle/>
          <a:p>
            <a:r>
              <a:rPr lang="vi-VN" sz="2400" dirty="0"/>
              <a:t>Trong nghiên cứu này, chúng tôi sử dụng thư viện </a:t>
            </a:r>
            <a:r>
              <a:rPr lang="vi-VN" sz="2400" b="1" dirty="0"/>
              <a:t>FAISS</a:t>
            </a:r>
            <a:r>
              <a:rPr lang="vi-VN" sz="2400" dirty="0"/>
              <a:t> mã nguồn mở, triển khai các thuật toán hiệu quả cao để thực hiện tìm kiếm tương đồng trên hàng tỷ vec tơ (</a:t>
            </a:r>
            <a:r>
              <a:rPr lang="vi-VN" sz="2400" dirty="0">
                <a:solidFill>
                  <a:schemeClr val="accent2"/>
                </a:solidFill>
              </a:rPr>
              <a:t>Johnson và cộng sự, </a:t>
            </a:r>
            <a:r>
              <a:rPr lang="vi-VN" sz="2400" dirty="0" smtClean="0">
                <a:solidFill>
                  <a:schemeClr val="accent2"/>
                </a:solidFill>
              </a:rPr>
              <a:t>2017</a:t>
            </a:r>
            <a:r>
              <a:rPr lang="vi-VN" sz="2400" dirty="0" smtClean="0"/>
              <a:t>)</a:t>
            </a:r>
          </a:p>
          <a:p>
            <a:r>
              <a:rPr lang="vi-VN" sz="2400" dirty="0"/>
              <a:t>Biểu diễn câu của chúng tôi là 1024 - chiều. Điều này có nghĩa là nhúng câu của tất cả các câu tiếng Anh yêu cầu 150x10^6 × 1024 × 4 = 572GB RAM bộ nhớ</a:t>
            </a:r>
            <a:r>
              <a:rPr lang="vi-VN" sz="2400" dirty="0" smtClean="0"/>
              <a:t>.</a:t>
            </a:r>
          </a:p>
          <a:p>
            <a:endParaRPr lang="vi-VN" sz="2400" dirty="0" smtClean="0"/>
          </a:p>
          <a:p>
            <a:endParaRPr lang="en-US" sz="4000" dirty="0"/>
          </a:p>
        </p:txBody>
      </p:sp>
      <p:sp>
        <p:nvSpPr>
          <p:cNvPr id="6" name="Slide Number Placeholder 5"/>
          <p:cNvSpPr>
            <a:spLocks noGrp="1"/>
          </p:cNvSpPr>
          <p:nvPr>
            <p:ph type="sldNum" sz="quarter" idx="12"/>
          </p:nvPr>
        </p:nvSpPr>
        <p:spPr/>
        <p:txBody>
          <a:bodyPr/>
          <a:lstStyle/>
          <a:p>
            <a:fld id="{EF70EDE6-68D2-494A-AB01-CE72FE4D5057}" type="slidenum">
              <a:rPr lang="en-US" smtClean="0"/>
              <a:t>26</a:t>
            </a:fld>
            <a:endParaRPr lang="en-US"/>
          </a:p>
        </p:txBody>
      </p:sp>
    </p:spTree>
    <p:extLst>
      <p:ext uri="{BB962C8B-B14F-4D97-AF65-F5344CB8AC3E}">
        <p14:creationId xmlns:p14="http://schemas.microsoft.com/office/powerpoint/2010/main" val="2506516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4.3/</a:t>
            </a:r>
            <a:r>
              <a:rPr lang="en-US" dirty="0" smtClean="0"/>
              <a:t> </a:t>
            </a:r>
            <a:r>
              <a:rPr lang="vi-VN" dirty="0"/>
              <a:t>Tìm kiếm câu tương đồng và gióng hàng câu</a:t>
            </a:r>
            <a:endParaRPr lang="en-US" dirty="0"/>
          </a:p>
        </p:txBody>
      </p:sp>
      <p:sp>
        <p:nvSpPr>
          <p:cNvPr id="3" name="Content Placeholder 2"/>
          <p:cNvSpPr>
            <a:spLocks noGrp="1"/>
          </p:cNvSpPr>
          <p:nvPr>
            <p:ph idx="1"/>
          </p:nvPr>
        </p:nvSpPr>
        <p:spPr/>
        <p:txBody>
          <a:bodyPr>
            <a:normAutofit/>
          </a:bodyPr>
          <a:lstStyle/>
          <a:p>
            <a:r>
              <a:rPr lang="vi-VN" sz="2400" dirty="0" smtClean="0"/>
              <a:t>Do đó, giảm kích thước và nén dữ liệu là cần thiết để tìm kiếm hiệu quả. Ở đây, chúng tôi sử dụng một cách nén khá mạnh 64bit product-quantizer </a:t>
            </a:r>
            <a:r>
              <a:rPr lang="vi-VN" sz="2400" dirty="0" smtClean="0">
                <a:solidFill>
                  <a:schemeClr val="accent2"/>
                </a:solidFill>
              </a:rPr>
              <a:t>(Jegou </a:t>
            </a:r>
            <a:r>
              <a:rPr lang="vi-VN" sz="2400" dirty="0">
                <a:solidFill>
                  <a:schemeClr val="accent2"/>
                </a:solidFill>
              </a:rPr>
              <a:t>và cộng sự, 2011 </a:t>
            </a:r>
            <a:r>
              <a:rPr lang="vi-VN" sz="2400" dirty="0" smtClean="0">
                <a:solidFill>
                  <a:schemeClr val="accent2"/>
                </a:solidFill>
              </a:rPr>
              <a:t>) </a:t>
            </a:r>
            <a:r>
              <a:rPr lang="vi-VN" sz="2400" dirty="0" smtClean="0">
                <a:solidFill>
                  <a:schemeClr val="tx1"/>
                </a:solidFill>
              </a:rPr>
              <a:t>và đưa về không gian tìm kiếm 32 ngàn ô. Điều này tương tự với chỉ số “</a:t>
            </a:r>
            <a:r>
              <a:rPr lang="en-US" sz="2400" dirty="0" smtClean="0">
                <a:solidFill>
                  <a:schemeClr val="accent1"/>
                </a:solidFill>
              </a:rPr>
              <a:t>OPQ64,IVF32768,PQ64</a:t>
            </a:r>
            <a:r>
              <a:rPr lang="en-US" sz="2400" dirty="0"/>
              <a:t>” </a:t>
            </a:r>
            <a:r>
              <a:rPr lang="vi-VN" sz="2400" dirty="0" smtClean="0"/>
              <a:t>trong Faiss factory index.</a:t>
            </a:r>
            <a:endParaRPr lang="vi-VN" sz="2400" dirty="0" smtClean="0">
              <a:solidFill>
                <a:schemeClr val="tx1"/>
              </a:solidFill>
            </a:endParaRPr>
          </a:p>
          <a:p>
            <a:endParaRPr lang="vi-VN" sz="2400" dirty="0" smtClean="0">
              <a:solidFill>
                <a:schemeClr val="accent2"/>
              </a:solidFill>
            </a:endParaRPr>
          </a:p>
          <a:p>
            <a:endParaRPr lang="vi-VN" sz="2800" dirty="0" smtClean="0">
              <a:solidFill>
                <a:schemeClr val="accent2"/>
              </a:solidFill>
            </a:endParaRPr>
          </a:p>
          <a:p>
            <a:endParaRPr lang="vi-VN" sz="2000" dirty="0" smtClean="0"/>
          </a:p>
          <a:p>
            <a:endParaRPr lang="vi-VN" dirty="0" smtClean="0"/>
          </a:p>
          <a:p>
            <a:endParaRPr lang="en-US" dirty="0"/>
          </a:p>
        </p:txBody>
      </p:sp>
      <p:sp>
        <p:nvSpPr>
          <p:cNvPr id="8" name="Slide Number Placeholder 7"/>
          <p:cNvSpPr>
            <a:spLocks noGrp="1"/>
          </p:cNvSpPr>
          <p:nvPr>
            <p:ph type="sldNum" sz="quarter" idx="12"/>
          </p:nvPr>
        </p:nvSpPr>
        <p:spPr/>
        <p:txBody>
          <a:bodyPr/>
          <a:lstStyle/>
          <a:p>
            <a:fld id="{EF70EDE6-68D2-494A-AB01-CE72FE4D5057}" type="slidenum">
              <a:rPr lang="en-US" smtClean="0"/>
              <a:t>27</a:t>
            </a:fld>
            <a:endParaRPr lang="en-US"/>
          </a:p>
        </p:txBody>
      </p:sp>
    </p:spTree>
    <p:extLst>
      <p:ext uri="{BB962C8B-B14F-4D97-AF65-F5344CB8AC3E}">
        <p14:creationId xmlns:p14="http://schemas.microsoft.com/office/powerpoint/2010/main" val="4137797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V/Quá trình thực hiện</a:t>
            </a:r>
            <a:r>
              <a:rPr lang="vi-VN" dirty="0"/>
              <a:t/>
            </a:r>
            <a:br>
              <a:rPr lang="vi-VN" dirty="0"/>
            </a:br>
            <a:endParaRPr lang="en-US" dirty="0"/>
          </a:p>
        </p:txBody>
      </p:sp>
      <p:sp>
        <p:nvSpPr>
          <p:cNvPr id="3" name="Content Placeholder 2"/>
          <p:cNvSpPr>
            <a:spLocks noGrp="1"/>
          </p:cNvSpPr>
          <p:nvPr>
            <p:ph idx="1"/>
          </p:nvPr>
        </p:nvSpPr>
        <p:spPr>
          <a:xfrm>
            <a:off x="677334" y="1619414"/>
            <a:ext cx="8596668" cy="3880773"/>
          </a:xfrm>
        </p:spPr>
        <p:txBody>
          <a:bodyPr>
            <a:normAutofit/>
          </a:bodyPr>
          <a:lstStyle/>
          <a:p>
            <a:r>
              <a:rPr lang="vi-VN" sz="2400" dirty="0" smtClean="0">
                <a:solidFill>
                  <a:schemeClr val="accent1"/>
                </a:solidFill>
                <a:latin typeface="Arial" panose="020B0604020202020204" pitchFamily="34" charset="0"/>
                <a:cs typeface="Arial" panose="020B0604020202020204" pitchFamily="34" charset="0"/>
              </a:rPr>
              <a:t>1/Tiền xử lý dữ liệu</a:t>
            </a:r>
          </a:p>
          <a:p>
            <a:r>
              <a:rPr lang="vi-VN" sz="2400" dirty="0" smtClean="0">
                <a:solidFill>
                  <a:schemeClr val="accent1"/>
                </a:solidFill>
                <a:latin typeface="Arial" panose="020B0604020202020204" pitchFamily="34" charset="0"/>
                <a:cs typeface="Arial" panose="020B0604020202020204" pitchFamily="34" charset="0"/>
              </a:rPr>
              <a:t>2/Tối ưu ngưỡng</a:t>
            </a:r>
            <a:endParaRPr lang="en-US" sz="2400" dirty="0">
              <a:solidFill>
                <a:schemeClr val="accent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28</a:t>
            </a:fld>
            <a:endParaRPr lang="en-US"/>
          </a:p>
        </p:txBody>
      </p:sp>
    </p:spTree>
    <p:extLst>
      <p:ext uri="{BB962C8B-B14F-4D97-AF65-F5344CB8AC3E}">
        <p14:creationId xmlns:p14="http://schemas.microsoft.com/office/powerpoint/2010/main" val="293591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5.1/Tiền xử lý dữ liệu</a:t>
            </a:r>
            <a:endParaRPr lang="en-US" dirty="0"/>
          </a:p>
        </p:txBody>
      </p:sp>
      <p:sp>
        <p:nvSpPr>
          <p:cNvPr id="3" name="Content Placeholder 2"/>
          <p:cNvSpPr>
            <a:spLocks noGrp="1"/>
          </p:cNvSpPr>
          <p:nvPr>
            <p:ph idx="1"/>
          </p:nvPr>
        </p:nvSpPr>
        <p:spPr>
          <a:xfrm>
            <a:off x="677334" y="1546440"/>
            <a:ext cx="5030202" cy="4403984"/>
          </a:xfrm>
        </p:spPr>
        <p:txBody>
          <a:bodyPr>
            <a:normAutofit/>
          </a:bodyPr>
          <a:lstStyle/>
          <a:p>
            <a:endParaRPr lang="vi-VN" sz="2400" dirty="0" smtClean="0"/>
          </a:p>
          <a:p>
            <a:r>
              <a:rPr lang="vi-VN" sz="2400" dirty="0" smtClean="0"/>
              <a:t>Trong nghiên cứu này, chúng </a:t>
            </a:r>
            <a:r>
              <a:rPr lang="vi-VN" sz="2400" dirty="0"/>
              <a:t>tôi sử dụng </a:t>
            </a:r>
            <a:r>
              <a:rPr lang="vi-VN" sz="2400" b="1" dirty="0"/>
              <a:t>CirrusSearch </a:t>
            </a:r>
            <a:r>
              <a:rPr lang="vi-VN" sz="2400" b="1" dirty="0" smtClean="0"/>
              <a:t>dumps</a:t>
            </a:r>
            <a:r>
              <a:rPr lang="vi-VN" sz="2400" dirty="0"/>
              <a:t> </a:t>
            </a:r>
            <a:r>
              <a:rPr lang="vi-VN" sz="2400" dirty="0" smtClean="0"/>
              <a:t>được sao lưu 9/2021.</a:t>
            </a:r>
          </a:p>
          <a:p>
            <a:endParaRPr lang="vi-VN" sz="2400" b="1" dirty="0" smtClean="0"/>
          </a:p>
        </p:txBody>
      </p:sp>
      <p:sp>
        <p:nvSpPr>
          <p:cNvPr id="6" name="Slide Number Placeholder 5"/>
          <p:cNvSpPr>
            <a:spLocks noGrp="1"/>
          </p:cNvSpPr>
          <p:nvPr>
            <p:ph type="sldNum" sz="quarter" idx="12"/>
          </p:nvPr>
        </p:nvSpPr>
        <p:spPr/>
        <p:txBody>
          <a:bodyPr/>
          <a:lstStyle/>
          <a:p>
            <a:fld id="{EF70EDE6-68D2-494A-AB01-CE72FE4D5057}" type="slidenum">
              <a:rPr lang="en-US" smtClean="0"/>
              <a:t>29</a:t>
            </a:fld>
            <a:endParaRPr lang="en-US"/>
          </a:p>
        </p:txBody>
      </p:sp>
      <p:sp>
        <p:nvSpPr>
          <p:cNvPr id="5" name="Content Placeholder 2"/>
          <p:cNvSpPr txBox="1">
            <a:spLocks/>
          </p:cNvSpPr>
          <p:nvPr/>
        </p:nvSpPr>
        <p:spPr>
          <a:xfrm>
            <a:off x="677334" y="161941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dirty="0">
              <a:solidFill>
                <a:schemeClr val="accent1"/>
              </a:solidFill>
              <a:latin typeface="Arial" panose="020B0604020202020204" pitchFamily="34" charset="0"/>
              <a:cs typeface="Arial" panose="020B0604020202020204" pitchFamily="34" charset="0"/>
            </a:endParaRPr>
          </a:p>
        </p:txBody>
      </p:sp>
      <p:pic>
        <p:nvPicPr>
          <p:cNvPr id="7" name="Picture 6"/>
          <p:cNvPicPr/>
          <p:nvPr/>
        </p:nvPicPr>
        <p:blipFill>
          <a:blip r:embed="rId3"/>
          <a:stretch>
            <a:fillRect/>
          </a:stretch>
        </p:blipFill>
        <p:spPr>
          <a:xfrm>
            <a:off x="5707536" y="1546440"/>
            <a:ext cx="3688080" cy="3732530"/>
          </a:xfrm>
          <a:prstGeom prst="rect">
            <a:avLst/>
          </a:prstGeom>
        </p:spPr>
      </p:pic>
    </p:spTree>
    <p:extLst>
      <p:ext uri="{BB962C8B-B14F-4D97-AF65-F5344CB8AC3E}">
        <p14:creationId xmlns:p14="http://schemas.microsoft.com/office/powerpoint/2010/main" val="41589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normAutofit/>
          </a:bodyPr>
          <a:lstStyle/>
          <a:p>
            <a:r>
              <a:rPr lang="vi-VN" sz="2400" dirty="0" smtClean="0">
                <a:latin typeface="+mn-lt"/>
              </a:rPr>
              <a:t>2/Mục tiêu</a:t>
            </a:r>
            <a:endParaRPr lang="en-US" sz="2400" dirty="0">
              <a:latin typeface="+mn-lt"/>
            </a:endParaRPr>
          </a:p>
        </p:txBody>
      </p:sp>
      <p:sp>
        <p:nvSpPr>
          <p:cNvPr id="3" name="Content Placeholder 2"/>
          <p:cNvSpPr>
            <a:spLocks noGrp="1"/>
          </p:cNvSpPr>
          <p:nvPr>
            <p:ph idx="1"/>
          </p:nvPr>
        </p:nvSpPr>
        <p:spPr>
          <a:xfrm>
            <a:off x="677334" y="1781177"/>
            <a:ext cx="8596668" cy="3880773"/>
          </a:xfrm>
        </p:spPr>
        <p:txBody>
          <a:bodyPr/>
          <a:lstStyle/>
          <a:p>
            <a:pPr marL="0" indent="0">
              <a:buNone/>
            </a:pPr>
            <a:r>
              <a:rPr lang="vi-VN" dirty="0" smtClean="0"/>
              <a:t>-	Bước </a:t>
            </a:r>
            <a:r>
              <a:rPr lang="vi-VN" dirty="0"/>
              <a:t>đầu ta cần trích xuất nội dung các bài báo từ Wikipedia và phân tách thành </a:t>
            </a:r>
            <a:r>
              <a:rPr lang="vi-VN" dirty="0" smtClean="0"/>
              <a:t>các câu </a:t>
            </a:r>
            <a:r>
              <a:rPr lang="vi-VN" dirty="0"/>
              <a:t>theo các bước sau</a:t>
            </a:r>
            <a:r>
              <a:rPr lang="vi-VN" dirty="0" smtClean="0"/>
              <a:t>:</a:t>
            </a:r>
          </a:p>
          <a:p>
            <a:r>
              <a:rPr lang="vi-VN" dirty="0" smtClean="0"/>
              <a:t>Trích xuất nội dung (loại bỏ meta token, hình ảnh,...)</a:t>
            </a:r>
          </a:p>
          <a:p>
            <a:r>
              <a:rPr lang="vi-VN" dirty="0" smtClean="0"/>
              <a:t>Chia tách các câu thành đoạn.Loại bỏ các câu trùng.</a:t>
            </a:r>
            <a:r>
              <a:rPr lang="vi-VN" dirty="0"/>
              <a:t> </a:t>
            </a:r>
            <a:endParaRPr lang="vi-VN" dirty="0" smtClean="0"/>
          </a:p>
          <a:p>
            <a:r>
              <a:rPr lang="vi-VN" dirty="0" smtClean="0"/>
              <a:t>Loại bỏ các câu thuộc ngôn ngữ khác (thường là trích dẫn, hoặc liên kết tới</a:t>
            </a:r>
            <a:r>
              <a:rPr lang="vi-VN" dirty="0"/>
              <a:t> </a:t>
            </a:r>
            <a:r>
              <a:rPr lang="vi-VN" dirty="0" smtClean="0"/>
              <a:t>ngôn ngữ khác)</a:t>
            </a:r>
          </a:p>
          <a:p>
            <a:pPr marL="0" indent="0">
              <a:buNone/>
            </a:pPr>
            <a:r>
              <a:rPr lang="vi-VN" dirty="0" smtClean="0"/>
              <a:t>-	Sau </a:t>
            </a:r>
            <a:r>
              <a:rPr lang="vi-VN" dirty="0"/>
              <a:t>đó đưa câu vào không gian nhúng câu chung. Cuối cùng, sử dụng tiêu chuẩn </a:t>
            </a:r>
            <a:r>
              <a:rPr lang="vi-VN" dirty="0" smtClean="0"/>
              <a:t>cận biên </a:t>
            </a:r>
            <a:r>
              <a:rPr lang="vi-VN" dirty="0"/>
              <a:t>và khoảng cách giữa các câu để tìm ra các câu tương đồng. </a:t>
            </a:r>
            <a:br>
              <a:rPr lang="vi-VN" dirty="0"/>
            </a:br>
            <a:endParaRPr lang="en-US" dirty="0"/>
          </a:p>
        </p:txBody>
      </p:sp>
      <p:sp>
        <p:nvSpPr>
          <p:cNvPr id="6" name="Slide Number Placeholder 5"/>
          <p:cNvSpPr>
            <a:spLocks noGrp="1"/>
          </p:cNvSpPr>
          <p:nvPr>
            <p:ph type="sldNum" sz="quarter" idx="12"/>
          </p:nvPr>
        </p:nvSpPr>
        <p:spPr>
          <a:xfrm>
            <a:off x="8590663" y="6074702"/>
            <a:ext cx="683339" cy="365125"/>
          </a:xfrm>
        </p:spPr>
        <p:txBody>
          <a:bodyPr/>
          <a:lstStyle/>
          <a:p>
            <a:fld id="{EF70EDE6-68D2-494A-AB01-CE72FE4D5057}" type="slidenum">
              <a:rPr lang="en-US" sz="2400" smtClean="0">
                <a:latin typeface="Arial" panose="020B0604020202020204" pitchFamily="34" charset="0"/>
                <a:cs typeface="Arial" panose="020B0604020202020204" pitchFamily="34" charset="0"/>
              </a:rPr>
              <a:t>3</a:t>
            </a:fld>
            <a:endParaRPr lang="en-US" sz="2400" dirty="0">
              <a:latin typeface="Arial" panose="020B0604020202020204" pitchFamily="34" charset="0"/>
              <a:cs typeface="Arial" panose="020B0604020202020204" pitchFamily="34" charset="0"/>
            </a:endParaRPr>
          </a:p>
        </p:txBody>
      </p:sp>
      <p:sp>
        <p:nvSpPr>
          <p:cNvPr id="8" name="Title 1"/>
          <p:cNvSpPr txBox="1">
            <a:spLocks/>
          </p:cNvSpPr>
          <p:nvPr/>
        </p:nvSpPr>
        <p:spPr>
          <a:xfrm>
            <a:off x="2172759" y="609600"/>
            <a:ext cx="8596668" cy="7588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2400" dirty="0">
                <a:latin typeface="+mn-lt"/>
              </a:rPr>
              <a:t>3</a:t>
            </a:r>
            <a:r>
              <a:rPr lang="vi-VN" sz="2400" dirty="0" smtClean="0">
                <a:latin typeface="+mn-lt"/>
              </a:rPr>
              <a:t>/Cách tiếp cận dự kiến</a:t>
            </a:r>
            <a:endParaRPr lang="en-US" sz="2400" dirty="0">
              <a:latin typeface="+mn-lt"/>
            </a:endParaRPr>
          </a:p>
        </p:txBody>
      </p:sp>
    </p:spTree>
    <p:extLst>
      <p:ext uri="{BB962C8B-B14F-4D97-AF65-F5344CB8AC3E}">
        <p14:creationId xmlns:p14="http://schemas.microsoft.com/office/powerpoint/2010/main" val="817356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23672 -0.175 L 0.30378 -0.13495 C 0.31771 -0.12592 0.33867 -0.12106 0.36068 -0.12106 C 0.38568 -0.12106 0.40573 -0.12592 0.41966 -0.13495 L 0.48672 -0.175 " pathEditMode="relative" rAng="0" ptsTypes="AAAAA">
                                      <p:cBhvr>
                                        <p:cTn id="6" dur="2000" fill="hold"/>
                                        <p:tgtEl>
                                          <p:spTgt spid="2"/>
                                        </p:tgtEl>
                                        <p:attrNameLst>
                                          <p:attrName>ppt_x</p:attrName>
                                          <p:attrName>ppt_y</p:attrName>
                                        </p:attrNameLst>
                                      </p:cBhvr>
                                      <p:rCtr x="12500" y="2708"/>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645"/>
          </a:xfrm>
        </p:spPr>
        <p:txBody>
          <a:bodyPr>
            <a:normAutofit fontScale="90000"/>
          </a:bodyPr>
          <a:lstStyle/>
          <a:p>
            <a:r>
              <a:rPr lang="vi-VN" dirty="0" smtClean="0"/>
              <a:t>5.1/Tiền xử lý dữ liệu</a:t>
            </a:r>
            <a:r>
              <a:rPr lang="vi-VN" dirty="0"/>
              <a:t/>
            </a:r>
            <a:br>
              <a:rPr lang="vi-VN" dirty="0"/>
            </a:br>
            <a:endParaRPr lang="en-US" dirty="0"/>
          </a:p>
        </p:txBody>
      </p:sp>
      <p:sp>
        <p:nvSpPr>
          <p:cNvPr id="3" name="Content Placeholder 2"/>
          <p:cNvSpPr>
            <a:spLocks noGrp="1"/>
          </p:cNvSpPr>
          <p:nvPr>
            <p:ph idx="1"/>
          </p:nvPr>
        </p:nvSpPr>
        <p:spPr>
          <a:xfrm>
            <a:off x="677334" y="1619414"/>
            <a:ext cx="8596668" cy="3880773"/>
          </a:xfrm>
        </p:spPr>
        <p:txBody>
          <a:bodyPr>
            <a:normAutofit/>
          </a:bodyPr>
          <a:lstStyle/>
          <a:p>
            <a:pPr marL="0" indent="0">
              <a:buNone/>
            </a:pPr>
            <a:r>
              <a:rPr lang="vi-VN" sz="2400" dirty="0"/>
              <a:t>Quy trình tiền xử lý dữ liệu chúng tôi đã sử dụng như sau:</a:t>
            </a:r>
            <a:endParaRPr lang="en-US" sz="2400" dirty="0"/>
          </a:p>
          <a:p>
            <a:pPr lvl="0"/>
            <a:r>
              <a:rPr lang="vi-VN" sz="2400" dirty="0"/>
              <a:t>Trích xuất nội dung </a:t>
            </a:r>
            <a:endParaRPr lang="en-US" sz="2400" dirty="0"/>
          </a:p>
          <a:p>
            <a:pPr lvl="0"/>
            <a:r>
              <a:rPr lang="vi-VN" sz="2400" dirty="0"/>
              <a:t>Chia tách nội dung thành các câu.</a:t>
            </a:r>
            <a:endParaRPr lang="en-US" sz="2400" dirty="0"/>
          </a:p>
          <a:p>
            <a:pPr lvl="0"/>
            <a:r>
              <a:rPr lang="vi-VN" sz="2400" dirty="0"/>
              <a:t>Loại bỏ các câu trùng.</a:t>
            </a:r>
            <a:endParaRPr lang="en-US" sz="2400" dirty="0"/>
          </a:p>
          <a:p>
            <a:pPr lvl="0"/>
            <a:r>
              <a:rPr lang="vi-VN" sz="2400" dirty="0"/>
              <a:t>Loại bỏ các câu thuộc ngôn ngữ khác (thường là trích dẫn, hoặc liên kết tới ngôn ngữ khác)</a:t>
            </a:r>
            <a:endParaRPr lang="en-US" sz="2400" dirty="0"/>
          </a:p>
          <a:p>
            <a:endParaRPr lang="en-US" sz="2400" dirty="0">
              <a:solidFill>
                <a:schemeClr val="accent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30</a:t>
            </a:fld>
            <a:endParaRPr lang="en-US"/>
          </a:p>
        </p:txBody>
      </p:sp>
    </p:spTree>
    <p:extLst>
      <p:ext uri="{BB962C8B-B14F-4D97-AF65-F5344CB8AC3E}">
        <p14:creationId xmlns:p14="http://schemas.microsoft.com/office/powerpoint/2010/main" val="37414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645"/>
          </a:xfrm>
        </p:spPr>
        <p:txBody>
          <a:bodyPr>
            <a:normAutofit fontScale="90000"/>
          </a:bodyPr>
          <a:lstStyle/>
          <a:p>
            <a:r>
              <a:rPr lang="vi-VN" smtClean="0"/>
              <a:t>5.1/Tiền xử lý dữ liệu</a:t>
            </a:r>
            <a:r>
              <a:rPr lang="vi-VN" dirty="0"/>
              <a:t/>
            </a:r>
            <a:br>
              <a:rPr lang="vi-VN" dirty="0"/>
            </a:br>
            <a:endParaRPr lang="en-US" dirty="0"/>
          </a:p>
        </p:txBody>
      </p:sp>
      <p:sp>
        <p:nvSpPr>
          <p:cNvPr id="3" name="Content Placeholder 2"/>
          <p:cNvSpPr>
            <a:spLocks noGrp="1"/>
          </p:cNvSpPr>
          <p:nvPr>
            <p:ph idx="1"/>
          </p:nvPr>
        </p:nvSpPr>
        <p:spPr>
          <a:xfrm>
            <a:off x="677334" y="1619414"/>
            <a:ext cx="8596668" cy="3880773"/>
          </a:xfrm>
        </p:spPr>
        <p:txBody>
          <a:bodyPr>
            <a:normAutofit/>
          </a:bodyPr>
          <a:lstStyle/>
          <a:p>
            <a:r>
              <a:rPr lang="vi-VN" sz="2400" dirty="0" smtClean="0">
                <a:solidFill>
                  <a:schemeClr val="tx1"/>
                </a:solidFill>
                <a:latin typeface="Arial" panose="020B0604020202020204" pitchFamily="34" charset="0"/>
                <a:cs typeface="Arial" panose="020B0604020202020204" pitchFamily="34" charset="0"/>
              </a:rPr>
              <a:t>Đối với nhiệm vụ tách đoạn thành các câu. Chúng tôi đã sử dụng thư viện mã nguồn mở segtok đối với tiếng Anh, thư viện mã nguồn mở UnderTheSea đối với tiếng Việt, các ngôn ngữ còn lại sử dụng tiêu chuẩn thông thường.</a:t>
            </a:r>
          </a:p>
          <a:p>
            <a:r>
              <a:rPr lang="vi-VN" sz="2400" dirty="0" smtClean="0">
                <a:solidFill>
                  <a:schemeClr val="tx1"/>
                </a:solidFill>
                <a:latin typeface="Arial" panose="020B0604020202020204" pitchFamily="34" charset="0"/>
                <a:cs typeface="Arial" panose="020B0604020202020204" pitchFamily="34" charset="0"/>
              </a:rPr>
              <a:t>Tiêu chuẩn cận biên khá nhạy cảm với câu trùng nên phải thực hiện thao tác loại bỏ các câu trùng ( giảm khoảng 25% số lượng câu).</a:t>
            </a:r>
          </a:p>
          <a:p>
            <a:endParaRPr lang="vi-VN"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a:solidFill>
                <a:schemeClr val="tx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31</a:t>
            </a:fld>
            <a:endParaRPr lang="en-US"/>
          </a:p>
        </p:txBody>
      </p:sp>
    </p:spTree>
    <p:extLst>
      <p:ext uri="{BB962C8B-B14F-4D97-AF65-F5344CB8AC3E}">
        <p14:creationId xmlns:p14="http://schemas.microsoft.com/office/powerpoint/2010/main" val="154940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645"/>
          </a:xfrm>
        </p:spPr>
        <p:txBody>
          <a:bodyPr>
            <a:normAutofit fontScale="90000"/>
          </a:bodyPr>
          <a:lstStyle/>
          <a:p>
            <a:r>
              <a:rPr lang="vi-VN" dirty="0" smtClean="0"/>
              <a:t>5.1/Tiền xử lý dữ liệu</a:t>
            </a:r>
            <a:r>
              <a:rPr lang="vi-VN" dirty="0"/>
              <a:t/>
            </a:r>
            <a:br>
              <a:rPr lang="vi-VN"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2870907"/>
              </p:ext>
            </p:extLst>
          </p:nvPr>
        </p:nvGraphicFramePr>
        <p:xfrm>
          <a:off x="677334" y="1418253"/>
          <a:ext cx="10549091" cy="2547257"/>
        </p:xfrm>
        <a:graphic>
          <a:graphicData uri="http://schemas.openxmlformats.org/drawingml/2006/table">
            <a:tbl>
              <a:tblPr firstRow="1" firstCol="1" bandRow="1">
                <a:tableStyleId>{5C22544A-7EE6-4342-B048-85BDC9FD1C3A}</a:tableStyleId>
              </a:tblPr>
              <a:tblGrid>
                <a:gridCol w="3311924">
                  <a:extLst>
                    <a:ext uri="{9D8B030D-6E8A-4147-A177-3AD203B41FA5}">
                      <a16:colId xmlns:a16="http://schemas.microsoft.com/office/drawing/2014/main" val="188827616"/>
                    </a:ext>
                  </a:extLst>
                </a:gridCol>
                <a:gridCol w="7237167">
                  <a:extLst>
                    <a:ext uri="{9D8B030D-6E8A-4147-A177-3AD203B41FA5}">
                      <a16:colId xmlns:a16="http://schemas.microsoft.com/office/drawing/2014/main" val="217156624"/>
                    </a:ext>
                  </a:extLst>
                </a:gridCol>
              </a:tblGrid>
              <a:tr h="676274">
                <a:tc>
                  <a:txBody>
                    <a:bodyPr/>
                    <a:lstStyle/>
                    <a:p>
                      <a:pPr algn="just">
                        <a:lnSpc>
                          <a:spcPct val="150000"/>
                        </a:lnSpc>
                        <a:spcAft>
                          <a:spcPts val="0"/>
                        </a:spcAft>
                      </a:pPr>
                      <a:r>
                        <a:rPr lang="vi-VN" sz="2400" b="0" dirty="0">
                          <a:solidFill>
                            <a:schemeClr val="tx1"/>
                          </a:solidFill>
                          <a:effectLst/>
                        </a:rPr>
                        <a:t>L2: Tiếng Anh</a:t>
                      </a:r>
                      <a:endParaRPr lang="en-US" sz="2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vi-VN" sz="2400" b="0" dirty="0">
                          <a:solidFill>
                            <a:schemeClr val="tx1"/>
                          </a:solidFill>
                          <a:effectLst/>
                        </a:rPr>
                        <a:t>He said: “easy </a:t>
                      </a:r>
                      <a:r>
                        <a:rPr lang="vi-VN" sz="2400" b="0" dirty="0" smtClean="0">
                          <a:solidFill>
                            <a:schemeClr val="tx1"/>
                          </a:solidFill>
                          <a:effectLst/>
                        </a:rPr>
                        <a:t>come, </a:t>
                      </a:r>
                      <a:r>
                        <a:rPr lang="vi-VN" sz="2400" b="0" dirty="0">
                          <a:solidFill>
                            <a:schemeClr val="tx1"/>
                          </a:solidFill>
                          <a:effectLst/>
                        </a:rPr>
                        <a:t>easy </a:t>
                      </a:r>
                      <a:r>
                        <a:rPr lang="vi-VN" sz="2400" b="0" dirty="0" smtClean="0">
                          <a:solidFill>
                            <a:schemeClr val="tx1"/>
                          </a:solidFill>
                          <a:effectLst/>
                        </a:rPr>
                        <a:t>go”</a:t>
                      </a:r>
                      <a:endParaRPr lang="en-US" sz="2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2650965"/>
                  </a:ext>
                </a:extLst>
              </a:tr>
              <a:tr h="1870983">
                <a:tc>
                  <a:txBody>
                    <a:bodyPr/>
                    <a:lstStyle/>
                    <a:p>
                      <a:pPr algn="just">
                        <a:lnSpc>
                          <a:spcPct val="150000"/>
                        </a:lnSpc>
                        <a:spcAft>
                          <a:spcPts val="0"/>
                        </a:spcAft>
                      </a:pPr>
                      <a:r>
                        <a:rPr lang="vi-VN" sz="2400" b="0" dirty="0">
                          <a:solidFill>
                            <a:schemeClr val="tx1"/>
                          </a:solidFill>
                          <a:effectLst/>
                        </a:rPr>
                        <a:t>L1:Tiếng Việt</a:t>
                      </a:r>
                      <a:endParaRPr lang="en-US" sz="2400" b="0" dirty="0">
                        <a:solidFill>
                          <a:schemeClr val="tx1"/>
                        </a:solidFill>
                        <a:effectLst/>
                      </a:endParaRPr>
                    </a:p>
                    <a:p>
                      <a:pPr algn="just">
                        <a:lnSpc>
                          <a:spcPct val="150000"/>
                        </a:lnSpc>
                        <a:spcAft>
                          <a:spcPts val="0"/>
                        </a:spcAft>
                      </a:pPr>
                      <a:r>
                        <a:rPr lang="vi-VN" sz="2400" b="0" dirty="0">
                          <a:solidFill>
                            <a:schemeClr val="tx1"/>
                          </a:solidFill>
                          <a:effectLst/>
                        </a:rPr>
                        <a:t>Câu 1</a:t>
                      </a:r>
                      <a:endParaRPr lang="en-US" sz="2400" b="0" dirty="0">
                        <a:solidFill>
                          <a:schemeClr val="tx1"/>
                        </a:solidFill>
                        <a:effectLst/>
                      </a:endParaRPr>
                    </a:p>
                    <a:p>
                      <a:pPr algn="just">
                        <a:lnSpc>
                          <a:spcPct val="150000"/>
                        </a:lnSpc>
                        <a:spcAft>
                          <a:spcPts val="0"/>
                        </a:spcAft>
                      </a:pPr>
                      <a:r>
                        <a:rPr lang="vi-VN" sz="2400" b="0" dirty="0">
                          <a:solidFill>
                            <a:schemeClr val="tx1"/>
                          </a:solidFill>
                          <a:effectLst/>
                        </a:rPr>
                        <a:t>Câu 2</a:t>
                      </a:r>
                      <a:endParaRPr lang="en-US" sz="2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vi-VN" sz="2400" dirty="0">
                          <a:solidFill>
                            <a:schemeClr val="tx1"/>
                          </a:solidFill>
                          <a:effectLst/>
                        </a:rPr>
                        <a:t> </a:t>
                      </a:r>
                      <a:endParaRPr lang="en-US" sz="2400" dirty="0">
                        <a:solidFill>
                          <a:schemeClr val="tx1"/>
                        </a:solidFill>
                        <a:effectLst/>
                      </a:endParaRPr>
                    </a:p>
                    <a:p>
                      <a:pPr algn="just">
                        <a:lnSpc>
                          <a:spcPct val="150000"/>
                        </a:lnSpc>
                        <a:spcAft>
                          <a:spcPts val="0"/>
                        </a:spcAft>
                      </a:pPr>
                      <a:r>
                        <a:rPr lang="vi-VN" sz="2400" dirty="0" smtClean="0">
                          <a:solidFill>
                            <a:schemeClr val="tx1"/>
                          </a:solidFill>
                          <a:effectLst/>
                        </a:rPr>
                        <a:t>Thành ngữ tiếng anh: </a:t>
                      </a:r>
                      <a:r>
                        <a:rPr lang="vi-VN" sz="2400" dirty="0">
                          <a:solidFill>
                            <a:schemeClr val="tx1"/>
                          </a:solidFill>
                          <a:effectLst/>
                        </a:rPr>
                        <a:t>“ easy come, easy </a:t>
                      </a:r>
                      <a:r>
                        <a:rPr lang="vi-VN" sz="2400" dirty="0" smtClean="0">
                          <a:solidFill>
                            <a:schemeClr val="tx1"/>
                          </a:solidFill>
                          <a:effectLst/>
                        </a:rPr>
                        <a:t>go”</a:t>
                      </a:r>
                      <a:endParaRPr lang="en-US" sz="2400" dirty="0">
                        <a:solidFill>
                          <a:schemeClr val="tx1"/>
                        </a:solidFill>
                        <a:effectLst/>
                      </a:endParaRPr>
                    </a:p>
                    <a:p>
                      <a:pPr algn="just">
                        <a:lnSpc>
                          <a:spcPct val="150000"/>
                        </a:lnSpc>
                        <a:spcAft>
                          <a:spcPts val="0"/>
                        </a:spcAft>
                      </a:pPr>
                      <a:r>
                        <a:rPr lang="vi-VN" sz="2400" dirty="0">
                          <a:solidFill>
                            <a:schemeClr val="tx1"/>
                          </a:solidFill>
                          <a:effectLst/>
                        </a:rPr>
                        <a:t>Anh ấy nói:” cái gì dễ đến thì dễ đi”</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1956162"/>
                  </a:ext>
                </a:extLst>
              </a:tr>
            </a:tbl>
          </a:graphicData>
        </a:graphic>
      </p:graphicFrame>
      <p:sp>
        <p:nvSpPr>
          <p:cNvPr id="6" name="Slide Number Placeholder 5"/>
          <p:cNvSpPr>
            <a:spLocks noGrp="1"/>
          </p:cNvSpPr>
          <p:nvPr>
            <p:ph type="sldNum" sz="quarter" idx="12"/>
          </p:nvPr>
        </p:nvSpPr>
        <p:spPr/>
        <p:txBody>
          <a:bodyPr/>
          <a:lstStyle/>
          <a:p>
            <a:fld id="{EF70EDE6-68D2-494A-AB01-CE72FE4D5057}" type="slidenum">
              <a:rPr lang="en-US" smtClean="0"/>
              <a:t>32</a:t>
            </a:fld>
            <a:endParaRPr lang="en-US"/>
          </a:p>
        </p:txBody>
      </p:sp>
      <p:sp>
        <p:nvSpPr>
          <p:cNvPr id="7" name="Content Placeholder 2"/>
          <p:cNvSpPr txBox="1">
            <a:spLocks/>
          </p:cNvSpPr>
          <p:nvPr/>
        </p:nvSpPr>
        <p:spPr>
          <a:xfrm>
            <a:off x="677334" y="4217436"/>
            <a:ext cx="8596668" cy="1823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vi-VN" sz="2400" dirty="0" smtClean="0">
                <a:solidFill>
                  <a:schemeClr val="tx1"/>
                </a:solidFill>
                <a:latin typeface="Arial" panose="020B0604020202020204" pitchFamily="34" charset="0"/>
                <a:cs typeface="Arial" panose="020B0604020202020204" pitchFamily="34" charset="0"/>
              </a:rPr>
              <a:t>Cuối cùng ta cần loại bỏ các câu trong ngôn ngữ khác.</a:t>
            </a:r>
          </a:p>
          <a:p>
            <a:r>
              <a:rPr lang="vi-VN" sz="2400" dirty="0" smtClean="0">
                <a:solidFill>
                  <a:schemeClr val="tx1"/>
                </a:solidFill>
                <a:latin typeface="Arial" panose="020B0604020202020204" pitchFamily="34" charset="0"/>
                <a:cs typeface="Arial" panose="020B0604020202020204" pitchFamily="34" charset="0"/>
              </a:rPr>
              <a:t>Lý do: nhúng câu đa ngôn ngữ nên những câu chứa từ trong ngôn ngữ khác sẽ có được đánh giá là gần hơn so với câu là bản dịch chính xác.</a:t>
            </a:r>
          </a:p>
          <a:p>
            <a:endParaRPr lang="vi-VN" sz="2400" dirty="0" smtClean="0">
              <a:solidFill>
                <a:schemeClr val="tx1"/>
              </a:solidFill>
              <a:latin typeface="Arial" panose="020B0604020202020204" pitchFamily="34" charset="0"/>
              <a:cs typeface="Arial" panose="020B0604020202020204" pitchFamily="34" charset="0"/>
            </a:endParaRPr>
          </a:p>
          <a:p>
            <a:pPr marL="0" indent="0">
              <a:buFont typeface="Wingdings 3" charset="2"/>
              <a:buNone/>
            </a:pP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0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additive="base">
                                        <p:cTn id="1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645"/>
          </a:xfrm>
        </p:spPr>
        <p:txBody>
          <a:bodyPr>
            <a:normAutofit fontScale="90000"/>
          </a:bodyPr>
          <a:lstStyle/>
          <a:p>
            <a:r>
              <a:rPr lang="vi-VN" smtClean="0"/>
              <a:t>5.1/Tiền xử lý dữ liệu</a:t>
            </a:r>
            <a:r>
              <a:rPr lang="vi-VN" dirty="0"/>
              <a:t/>
            </a:r>
            <a:br>
              <a:rPr lang="vi-VN" dirty="0"/>
            </a:br>
            <a:endParaRPr lang="en-US" dirty="0"/>
          </a:p>
        </p:txBody>
      </p:sp>
      <p:sp>
        <p:nvSpPr>
          <p:cNvPr id="3" name="Content Placeholder 2"/>
          <p:cNvSpPr>
            <a:spLocks noGrp="1"/>
          </p:cNvSpPr>
          <p:nvPr>
            <p:ph idx="1"/>
          </p:nvPr>
        </p:nvSpPr>
        <p:spPr>
          <a:xfrm>
            <a:off x="677334" y="1619414"/>
            <a:ext cx="8596668" cy="3880773"/>
          </a:xfrm>
        </p:spPr>
        <p:txBody>
          <a:bodyPr>
            <a:normAutofit/>
          </a:bodyPr>
          <a:lstStyle/>
          <a:p>
            <a:r>
              <a:rPr lang="en-US" sz="2400" dirty="0" err="1">
                <a:solidFill>
                  <a:schemeClr val="tx1"/>
                </a:solidFill>
                <a:latin typeface="Arial" panose="020B0604020202020204" pitchFamily="34" charset="0"/>
                <a:cs typeface="Arial" panose="020B0604020202020204" pitchFamily="34" charset="0"/>
              </a:rPr>
              <a:t>Để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tránh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điều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này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thì</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chúng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tôi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thực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nhận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ngôn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ngữ</a:t>
            </a:r>
            <a:r>
              <a:rPr lang="en-US" sz="2400" dirty="0">
                <a:solidFill>
                  <a:schemeClr val="tx1"/>
                </a:solidFill>
                <a:latin typeface="Arial" panose="020B0604020202020204" pitchFamily="34" charset="0"/>
                <a:cs typeface="Arial" panose="020B0604020202020204" pitchFamily="34" charset="0"/>
              </a:rPr>
              <a:t> (LID)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loại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bỏ</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những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câu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cùng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ngôn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ngữ</a:t>
            </a:r>
            <a:r>
              <a:rPr lang="en-US" sz="2400" dirty="0" smtClean="0">
                <a:solidFill>
                  <a:schemeClr val="tx1"/>
                </a:solidFill>
                <a:latin typeface="Arial" panose="020B0604020202020204" pitchFamily="34" charset="0"/>
                <a:cs typeface="Arial" panose="020B0604020202020204" pitchFamily="34" charset="0"/>
              </a:rPr>
              <a:t>.</a:t>
            </a:r>
            <a:endParaRPr lang="vi-VN" sz="2400" dirty="0">
              <a:solidFill>
                <a:schemeClr val="tx1"/>
              </a:solidFill>
              <a:latin typeface="Arial" panose="020B0604020202020204" pitchFamily="34" charset="0"/>
              <a:cs typeface="Arial" panose="020B0604020202020204" pitchFamily="34" charset="0"/>
            </a:endParaRPr>
          </a:p>
          <a:p>
            <a:r>
              <a:rPr lang="vi-VN" sz="2400" b="1" dirty="0"/>
              <a:t>LID</a:t>
            </a:r>
            <a:r>
              <a:rPr lang="vi-VN" sz="2400" dirty="0"/>
              <a:t> được nhận dạng sử dụng </a:t>
            </a:r>
            <a:r>
              <a:rPr lang="vi-VN" sz="2400" b="1" dirty="0"/>
              <a:t>fasttext</a:t>
            </a:r>
            <a:r>
              <a:rPr lang="vi-VN" sz="2400" dirty="0"/>
              <a:t>  (</a:t>
            </a:r>
            <a:r>
              <a:rPr lang="vi-VN" sz="2400" dirty="0">
                <a:solidFill>
                  <a:schemeClr val="accent2"/>
                </a:solidFill>
              </a:rPr>
              <a:t>Joulin và cộng sự, 2016 </a:t>
            </a:r>
            <a:r>
              <a:rPr lang="vi-VN" sz="2400" dirty="0" smtClean="0"/>
              <a:t>).	</a:t>
            </a:r>
          </a:p>
          <a:p>
            <a:r>
              <a:rPr lang="vi-VN" sz="2400" dirty="0">
                <a:solidFill>
                  <a:schemeClr val="tx1"/>
                </a:solidFill>
                <a:cs typeface="Arial" panose="020B0604020202020204" pitchFamily="34" charset="0"/>
              </a:rPr>
              <a:t>Kết quả thu được sau tất cả các bước trên  là 180 triệu câu cho 5 ngôn ngữ lớn ở khu vực Đông Nam Á, bao gồm 150 Triệu câu tiếng Anh, 18 triệu câu tiếng Trung , 7 triệu cậu tiếng Việt, 5.5 triệu câu tiếng Indonesia và 1.2 triệu câu tiếng Malaysia. </a:t>
            </a:r>
            <a:endParaRPr lang="vi-VN" sz="2400" dirty="0" smtClean="0">
              <a:solidFill>
                <a:schemeClr val="tx1"/>
              </a:solidFill>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33</a:t>
            </a:fld>
            <a:endParaRPr lang="en-US"/>
          </a:p>
        </p:txBody>
      </p:sp>
    </p:spTree>
    <p:extLst>
      <p:ext uri="{BB962C8B-B14F-4D97-AF65-F5344CB8AC3E}">
        <p14:creationId xmlns:p14="http://schemas.microsoft.com/office/powerpoint/2010/main" val="3174750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694"/>
          </a:xfrm>
        </p:spPr>
        <p:txBody>
          <a:bodyPr/>
          <a:lstStyle/>
          <a:p>
            <a:r>
              <a:rPr lang="vi-VN" dirty="0" smtClean="0"/>
              <a:t>5.2/Tối ưu ngưỡng</a:t>
            </a:r>
            <a:endParaRPr lang="en-US" dirty="0"/>
          </a:p>
        </p:txBody>
      </p:sp>
      <p:sp>
        <p:nvSpPr>
          <p:cNvPr id="3" name="Content Placeholder 2"/>
          <p:cNvSpPr>
            <a:spLocks noGrp="1"/>
          </p:cNvSpPr>
          <p:nvPr>
            <p:ph idx="1"/>
          </p:nvPr>
        </p:nvSpPr>
        <p:spPr>
          <a:xfrm>
            <a:off x="677334" y="1278295"/>
            <a:ext cx="8596668" cy="4763068"/>
          </a:xfrm>
        </p:spPr>
        <p:txBody>
          <a:bodyPr>
            <a:normAutofit/>
          </a:bodyPr>
          <a:lstStyle/>
          <a:p>
            <a:r>
              <a:rPr lang="vi-VN" sz="2400" dirty="0"/>
              <a:t>Trong công việc này, chúng tôi sử dụng một giao thức đánh giá lấy cảm hứng từ WMT shared task on parallel corpus filtering for lowresource conditions (</a:t>
            </a:r>
            <a:r>
              <a:rPr lang="vi-VN" sz="2400" dirty="0">
                <a:solidFill>
                  <a:schemeClr val="accent2"/>
                </a:solidFill>
              </a:rPr>
              <a:t>Koehn và cộng sự,2019 </a:t>
            </a:r>
            <a:r>
              <a:rPr lang="vi-VN" sz="2400" dirty="0" smtClean="0"/>
              <a:t>): </a:t>
            </a:r>
            <a:r>
              <a:rPr lang="vi-VN" sz="2400" dirty="0"/>
              <a:t>huấn luyện một hệ thống dịch máy trên ngữ liệu được trích xuất trên những ngưỡng khác nhau, và đánh giá kết quả dựa trên điểm BLEU. </a:t>
            </a:r>
            <a:endParaRPr lang="vi-VN" sz="2400" dirty="0" smtClean="0"/>
          </a:p>
          <a:p>
            <a:r>
              <a:rPr lang="vi-VN" sz="2400" dirty="0"/>
              <a:t>Chúng tôi đã thực hiện đánh giá ngưỡng (threshold) từ 1.04 đến 1.06 cho hai hướng từ tiếng Anh sang tiếng Việt và ngược lại để đánh giá về điểm BLEU và kích thước cho ngữ liệu khai thác được.</a:t>
            </a:r>
            <a:endParaRPr lang="en-US" sz="2400" dirty="0"/>
          </a:p>
          <a:p>
            <a:endParaRPr lang="en-US" sz="2400" dirty="0"/>
          </a:p>
        </p:txBody>
      </p:sp>
      <p:sp>
        <p:nvSpPr>
          <p:cNvPr id="6" name="Slide Number Placeholder 5"/>
          <p:cNvSpPr>
            <a:spLocks noGrp="1"/>
          </p:cNvSpPr>
          <p:nvPr>
            <p:ph type="sldNum" sz="quarter" idx="12"/>
          </p:nvPr>
        </p:nvSpPr>
        <p:spPr/>
        <p:txBody>
          <a:bodyPr/>
          <a:lstStyle/>
          <a:p>
            <a:fld id="{EF70EDE6-68D2-494A-AB01-CE72FE4D5057}" type="slidenum">
              <a:rPr lang="en-US" smtClean="0"/>
              <a:t>34</a:t>
            </a:fld>
            <a:endParaRPr lang="en-US"/>
          </a:p>
        </p:txBody>
      </p:sp>
    </p:spTree>
    <p:extLst>
      <p:ext uri="{BB962C8B-B14F-4D97-AF65-F5344CB8AC3E}">
        <p14:creationId xmlns:p14="http://schemas.microsoft.com/office/powerpoint/2010/main" val="2936908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694"/>
          </a:xfrm>
        </p:spPr>
        <p:txBody>
          <a:bodyPr/>
          <a:lstStyle/>
          <a:p>
            <a:r>
              <a:rPr lang="vi-VN" dirty="0" smtClean="0"/>
              <a:t>5.2/Tối ưu ngưỡng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9426168"/>
              </p:ext>
            </p:extLst>
          </p:nvPr>
        </p:nvGraphicFramePr>
        <p:xfrm>
          <a:off x="624460" y="1399590"/>
          <a:ext cx="8267304" cy="1670181"/>
        </p:xfrm>
        <a:graphic>
          <a:graphicData uri="http://schemas.openxmlformats.org/drawingml/2006/table">
            <a:tbl>
              <a:tblPr firstRow="1" firstCol="1" bandRow="1">
                <a:tableStyleId>{5C22544A-7EE6-4342-B048-85BDC9FD1C3A}</a:tableStyleId>
              </a:tblPr>
              <a:tblGrid>
                <a:gridCol w="961433">
                  <a:extLst>
                    <a:ext uri="{9D8B030D-6E8A-4147-A177-3AD203B41FA5}">
                      <a16:colId xmlns:a16="http://schemas.microsoft.com/office/drawing/2014/main" val="1370271680"/>
                    </a:ext>
                  </a:extLst>
                </a:gridCol>
                <a:gridCol w="1306286">
                  <a:extLst>
                    <a:ext uri="{9D8B030D-6E8A-4147-A177-3AD203B41FA5}">
                      <a16:colId xmlns:a16="http://schemas.microsoft.com/office/drawing/2014/main" val="2962153710"/>
                    </a:ext>
                  </a:extLst>
                </a:gridCol>
                <a:gridCol w="1380930">
                  <a:extLst>
                    <a:ext uri="{9D8B030D-6E8A-4147-A177-3AD203B41FA5}">
                      <a16:colId xmlns:a16="http://schemas.microsoft.com/office/drawing/2014/main" val="53083706"/>
                    </a:ext>
                  </a:extLst>
                </a:gridCol>
                <a:gridCol w="1436915">
                  <a:extLst>
                    <a:ext uri="{9D8B030D-6E8A-4147-A177-3AD203B41FA5}">
                      <a16:colId xmlns:a16="http://schemas.microsoft.com/office/drawing/2014/main" val="2558263994"/>
                    </a:ext>
                  </a:extLst>
                </a:gridCol>
                <a:gridCol w="1558212">
                  <a:extLst>
                    <a:ext uri="{9D8B030D-6E8A-4147-A177-3AD203B41FA5}">
                      <a16:colId xmlns:a16="http://schemas.microsoft.com/office/drawing/2014/main" val="2462345741"/>
                    </a:ext>
                  </a:extLst>
                </a:gridCol>
                <a:gridCol w="1623528">
                  <a:extLst>
                    <a:ext uri="{9D8B030D-6E8A-4147-A177-3AD203B41FA5}">
                      <a16:colId xmlns:a16="http://schemas.microsoft.com/office/drawing/2014/main" val="675911427"/>
                    </a:ext>
                  </a:extLst>
                </a:gridCol>
              </a:tblGrid>
              <a:tr h="390240">
                <a:tc>
                  <a:txBody>
                    <a:bodyPr/>
                    <a:lstStyle/>
                    <a:p>
                      <a:pPr>
                        <a:lnSpc>
                          <a:spcPct val="107000"/>
                        </a:lnSpc>
                        <a:spcAft>
                          <a:spcPts val="0"/>
                        </a:spcAft>
                      </a:pPr>
                      <a:r>
                        <a:rPr lang="en-US" sz="1100">
                          <a:effectLst/>
                        </a:rPr>
                        <a:t>Threshold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1.04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1.045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1.05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dirty="0">
                          <a:effectLst/>
                        </a:rPr>
                        <a:t>1.055</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1.06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extLst>
                  <a:ext uri="{0D108BD9-81ED-4DB2-BD59-A6C34878D82A}">
                    <a16:rowId xmlns:a16="http://schemas.microsoft.com/office/drawing/2014/main" val="3397143629"/>
                  </a:ext>
                </a:extLst>
              </a:tr>
              <a:tr h="625717">
                <a:tc>
                  <a:txBody>
                    <a:bodyPr/>
                    <a:lstStyle/>
                    <a:p>
                      <a:pPr>
                        <a:lnSpc>
                          <a:spcPct val="107000"/>
                        </a:lnSpc>
                        <a:spcAft>
                          <a:spcPts val="0"/>
                        </a:spcAft>
                      </a:pPr>
                      <a:r>
                        <a:rPr lang="en-US" sz="1100" dirty="0" err="1">
                          <a:effectLst/>
                        </a:rPr>
                        <a:t>Kích</a:t>
                      </a:r>
                      <a:r>
                        <a:rPr lang="en-US" sz="1100" dirty="0">
                          <a:effectLst/>
                        </a:rPr>
                        <a:t> </a:t>
                      </a:r>
                      <a:r>
                        <a:rPr lang="en-US" sz="1100" dirty="0" err="1">
                          <a:effectLst/>
                        </a:rPr>
                        <a:t>thước</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dirty="0">
                          <a:effectLst/>
                        </a:rPr>
                        <a:t>73898</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dirty="0">
                          <a:effectLst/>
                        </a:rPr>
                        <a:t>64995</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dirty="0">
                          <a:effectLst/>
                        </a:rPr>
                        <a:t>58127</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52785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dirty="0">
                          <a:effectLst/>
                        </a:rPr>
                        <a:t>48379</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extLst>
                  <a:ext uri="{0D108BD9-81ED-4DB2-BD59-A6C34878D82A}">
                    <a16:rowId xmlns:a16="http://schemas.microsoft.com/office/drawing/2014/main" val="2958003212"/>
                  </a:ext>
                </a:extLst>
              </a:tr>
              <a:tr h="327112">
                <a:tc>
                  <a:txBody>
                    <a:bodyPr/>
                    <a:lstStyle/>
                    <a:p>
                      <a:pPr>
                        <a:lnSpc>
                          <a:spcPct val="107000"/>
                        </a:lnSpc>
                        <a:spcAft>
                          <a:spcPts val="0"/>
                        </a:spcAft>
                      </a:pPr>
                      <a:r>
                        <a:rPr lang="en-US" sz="1100">
                          <a:effectLst/>
                        </a:rPr>
                        <a:t>EN-VI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18.64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18.76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dirty="0">
                          <a:effectLst/>
                        </a:rPr>
                        <a:t>17.87</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18.21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18.18</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extLst>
                  <a:ext uri="{0D108BD9-81ED-4DB2-BD59-A6C34878D82A}">
                    <a16:rowId xmlns:a16="http://schemas.microsoft.com/office/drawing/2014/main" val="405510074"/>
                  </a:ext>
                </a:extLst>
              </a:tr>
              <a:tr h="327112">
                <a:tc>
                  <a:txBody>
                    <a:bodyPr/>
                    <a:lstStyle/>
                    <a:p>
                      <a:pPr>
                        <a:lnSpc>
                          <a:spcPct val="107000"/>
                        </a:lnSpc>
                        <a:spcAft>
                          <a:spcPts val="0"/>
                        </a:spcAft>
                      </a:pPr>
                      <a:r>
                        <a:rPr lang="en-US" sz="1100">
                          <a:effectLst/>
                        </a:rPr>
                        <a:t>VI-EN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11.79</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11.55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a:effectLst/>
                        </a:rPr>
                        <a:t>11.19</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dirty="0">
                          <a:effectLst/>
                        </a:rPr>
                        <a:t>11.17</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tc>
                  <a:txBody>
                    <a:bodyPr/>
                    <a:lstStyle/>
                    <a:p>
                      <a:pPr algn="ctr">
                        <a:lnSpc>
                          <a:spcPct val="107000"/>
                        </a:lnSpc>
                        <a:spcAft>
                          <a:spcPts val="0"/>
                        </a:spcAft>
                      </a:pPr>
                      <a:r>
                        <a:rPr lang="en-US" sz="1100" dirty="0">
                          <a:effectLst/>
                        </a:rPr>
                        <a:t>11.56</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60" marR="66960" marT="0" marB="0" anchor="b"/>
                </a:tc>
                <a:extLst>
                  <a:ext uri="{0D108BD9-81ED-4DB2-BD59-A6C34878D82A}">
                    <a16:rowId xmlns:a16="http://schemas.microsoft.com/office/drawing/2014/main" val="1400778586"/>
                  </a:ext>
                </a:extLst>
              </a:tr>
            </a:tbl>
          </a:graphicData>
        </a:graphic>
      </p:graphicFrame>
      <p:sp>
        <p:nvSpPr>
          <p:cNvPr id="6" name="Slide Number Placeholder 5"/>
          <p:cNvSpPr>
            <a:spLocks noGrp="1"/>
          </p:cNvSpPr>
          <p:nvPr>
            <p:ph type="sldNum" sz="quarter" idx="12"/>
          </p:nvPr>
        </p:nvSpPr>
        <p:spPr/>
        <p:txBody>
          <a:bodyPr/>
          <a:lstStyle/>
          <a:p>
            <a:fld id="{EF70EDE6-68D2-494A-AB01-CE72FE4D5057}" type="slidenum">
              <a:rPr lang="en-US" smtClean="0"/>
              <a:t>35</a:t>
            </a:fld>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525838" y="3404842"/>
            <a:ext cx="4899660" cy="3001645"/>
          </a:xfrm>
          <a:prstGeom prst="rect">
            <a:avLst/>
          </a:prstGeom>
        </p:spPr>
      </p:pic>
    </p:spTree>
    <p:extLst>
      <p:ext uri="{BB962C8B-B14F-4D97-AF65-F5344CB8AC3E}">
        <p14:creationId xmlns:p14="http://schemas.microsoft.com/office/powerpoint/2010/main" val="3630390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VI/</a:t>
            </a:r>
            <a:r>
              <a:rPr lang="vi-VN" dirty="0"/>
              <a:t>Kết quả</a:t>
            </a:r>
          </a:p>
        </p:txBody>
      </p:sp>
      <p:sp>
        <p:nvSpPr>
          <p:cNvPr id="3" name="Content Placeholder 2"/>
          <p:cNvSpPr>
            <a:spLocks noGrp="1"/>
          </p:cNvSpPr>
          <p:nvPr>
            <p:ph idx="1"/>
          </p:nvPr>
        </p:nvSpPr>
        <p:spPr>
          <a:xfrm>
            <a:off x="677334" y="1278295"/>
            <a:ext cx="8596668" cy="4763068"/>
          </a:xfrm>
        </p:spPr>
        <p:txBody>
          <a:bodyPr>
            <a:normAutofit/>
          </a:bodyPr>
          <a:lstStyle/>
          <a:p>
            <a:r>
              <a:rPr lang="vi-VN" sz="2400" dirty="0" smtClean="0">
                <a:solidFill>
                  <a:schemeClr val="accent2"/>
                </a:solidFill>
              </a:rPr>
              <a:t>1/Đánh giá định lượng</a:t>
            </a:r>
          </a:p>
          <a:p>
            <a:r>
              <a:rPr lang="vi-VN" sz="2400" dirty="0" smtClean="0">
                <a:solidFill>
                  <a:schemeClr val="accent2"/>
                </a:solidFill>
              </a:rPr>
              <a:t>2/Đánh giá chất lượng</a:t>
            </a:r>
            <a:endParaRPr lang="en-US" sz="2400" dirty="0">
              <a:solidFill>
                <a:schemeClr val="accent2"/>
              </a:solidFill>
            </a:endParaRPr>
          </a:p>
        </p:txBody>
      </p:sp>
      <p:sp>
        <p:nvSpPr>
          <p:cNvPr id="6" name="Slide Number Placeholder 5"/>
          <p:cNvSpPr>
            <a:spLocks noGrp="1"/>
          </p:cNvSpPr>
          <p:nvPr>
            <p:ph type="sldNum" sz="quarter" idx="12"/>
          </p:nvPr>
        </p:nvSpPr>
        <p:spPr/>
        <p:txBody>
          <a:bodyPr/>
          <a:lstStyle/>
          <a:p>
            <a:fld id="{EF70EDE6-68D2-494A-AB01-CE72FE4D5057}" type="slidenum">
              <a:rPr lang="en-US" smtClean="0"/>
              <a:t>36</a:t>
            </a:fld>
            <a:endParaRPr lang="en-US"/>
          </a:p>
        </p:txBody>
      </p:sp>
    </p:spTree>
    <p:extLst>
      <p:ext uri="{BB962C8B-B14F-4D97-AF65-F5344CB8AC3E}">
        <p14:creationId xmlns:p14="http://schemas.microsoft.com/office/powerpoint/2010/main" val="9053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589"/>
            <a:ext cx="8596668" cy="1320800"/>
          </a:xfrm>
        </p:spPr>
        <p:txBody>
          <a:bodyPr/>
          <a:lstStyle/>
          <a:p>
            <a:r>
              <a:rPr lang="vi-VN" dirty="0" smtClean="0"/>
              <a:t>6.1/Đánh giá định lượng</a:t>
            </a:r>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mtClean="0"/>
              <a:t>37</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37327950"/>
              </p:ext>
            </p:extLst>
          </p:nvPr>
        </p:nvGraphicFramePr>
        <p:xfrm>
          <a:off x="677334" y="1116151"/>
          <a:ext cx="10149160" cy="4567676"/>
        </p:xfrm>
        <a:graphic>
          <a:graphicData uri="http://schemas.openxmlformats.org/drawingml/2006/table">
            <a:tbl>
              <a:tblPr firstRow="1" firstCol="1" bandRow="1">
                <a:tableStyleId>{5C22544A-7EE6-4342-B048-85BDC9FD1C3A}</a:tableStyleId>
              </a:tblPr>
              <a:tblGrid>
                <a:gridCol w="1449880">
                  <a:extLst>
                    <a:ext uri="{9D8B030D-6E8A-4147-A177-3AD203B41FA5}">
                      <a16:colId xmlns:a16="http://schemas.microsoft.com/office/drawing/2014/main" val="4241309554"/>
                    </a:ext>
                  </a:extLst>
                </a:gridCol>
                <a:gridCol w="1449880">
                  <a:extLst>
                    <a:ext uri="{9D8B030D-6E8A-4147-A177-3AD203B41FA5}">
                      <a16:colId xmlns:a16="http://schemas.microsoft.com/office/drawing/2014/main" val="1128593676"/>
                    </a:ext>
                  </a:extLst>
                </a:gridCol>
                <a:gridCol w="1449880">
                  <a:extLst>
                    <a:ext uri="{9D8B030D-6E8A-4147-A177-3AD203B41FA5}">
                      <a16:colId xmlns:a16="http://schemas.microsoft.com/office/drawing/2014/main" val="314890415"/>
                    </a:ext>
                  </a:extLst>
                </a:gridCol>
                <a:gridCol w="1449880">
                  <a:extLst>
                    <a:ext uri="{9D8B030D-6E8A-4147-A177-3AD203B41FA5}">
                      <a16:colId xmlns:a16="http://schemas.microsoft.com/office/drawing/2014/main" val="3738389868"/>
                    </a:ext>
                  </a:extLst>
                </a:gridCol>
                <a:gridCol w="1449880">
                  <a:extLst>
                    <a:ext uri="{9D8B030D-6E8A-4147-A177-3AD203B41FA5}">
                      <a16:colId xmlns:a16="http://schemas.microsoft.com/office/drawing/2014/main" val="44304254"/>
                    </a:ext>
                  </a:extLst>
                </a:gridCol>
                <a:gridCol w="1449880">
                  <a:extLst>
                    <a:ext uri="{9D8B030D-6E8A-4147-A177-3AD203B41FA5}">
                      <a16:colId xmlns:a16="http://schemas.microsoft.com/office/drawing/2014/main" val="3717508796"/>
                    </a:ext>
                  </a:extLst>
                </a:gridCol>
                <a:gridCol w="1449880">
                  <a:extLst>
                    <a:ext uri="{9D8B030D-6E8A-4147-A177-3AD203B41FA5}">
                      <a16:colId xmlns:a16="http://schemas.microsoft.com/office/drawing/2014/main" val="3098612104"/>
                    </a:ext>
                  </a:extLst>
                </a:gridCol>
              </a:tblGrid>
              <a:tr h="804715">
                <a:tc>
                  <a:txBody>
                    <a:bodyPr/>
                    <a:lstStyle/>
                    <a:p>
                      <a:pPr algn="ctr">
                        <a:lnSpc>
                          <a:spcPct val="150000"/>
                        </a:lnSpc>
                        <a:spcAft>
                          <a:spcPts val="0"/>
                        </a:spcAft>
                      </a:pPr>
                      <a:r>
                        <a:rPr lang="en-US" sz="1700">
                          <a:effectLst/>
                        </a:rPr>
                        <a:t> </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latin typeface="+mn-lt"/>
                          <a:ea typeface="+mn-ea"/>
                          <a:cs typeface="+mn-cs"/>
                        </a:rPr>
                        <a:t>Kích </a:t>
                      </a:r>
                    </a:p>
                    <a:p>
                      <a:pPr algn="ctr">
                        <a:lnSpc>
                          <a:spcPct val="150000"/>
                        </a:lnSpc>
                        <a:spcAft>
                          <a:spcPts val="0"/>
                        </a:spcAft>
                      </a:pPr>
                      <a:r>
                        <a:rPr lang="vi-VN" sz="1700" dirty="0" smtClean="0">
                          <a:effectLst/>
                          <a:latin typeface="+mn-lt"/>
                          <a:ea typeface="+mn-ea"/>
                          <a:cs typeface="+mn-cs"/>
                        </a:rPr>
                        <a:t>thước</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latin typeface="+mn-lt"/>
                          <a:ea typeface="+mn-ea"/>
                          <a:cs typeface="+mn-cs"/>
                        </a:rPr>
                        <a:t>Tiếng Anh</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latin typeface="+mn-lt"/>
                          <a:ea typeface="+mn-ea"/>
                          <a:cs typeface="+mn-cs"/>
                        </a:rPr>
                        <a:t>Tiếng Trung</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latin typeface="+mn-lt"/>
                          <a:ea typeface="+mn-ea"/>
                          <a:cs typeface="+mn-cs"/>
                        </a:rPr>
                        <a:t>Tiếng </a:t>
                      </a:r>
                    </a:p>
                    <a:p>
                      <a:pPr algn="ctr">
                        <a:lnSpc>
                          <a:spcPct val="150000"/>
                        </a:lnSpc>
                        <a:spcAft>
                          <a:spcPts val="0"/>
                        </a:spcAft>
                      </a:pPr>
                      <a:r>
                        <a:rPr lang="vi-VN" sz="1700" dirty="0" smtClean="0">
                          <a:effectLst/>
                          <a:latin typeface="+mn-lt"/>
                          <a:ea typeface="+mn-ea"/>
                          <a:cs typeface="+mn-cs"/>
                        </a:rPr>
                        <a:t>Indonesia</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latin typeface="+mn-lt"/>
                          <a:ea typeface="+mn-ea"/>
                          <a:cs typeface="+mn-cs"/>
                        </a:rPr>
                        <a:t>Tiếng</a:t>
                      </a:r>
                    </a:p>
                    <a:p>
                      <a:pPr algn="ctr">
                        <a:lnSpc>
                          <a:spcPct val="150000"/>
                        </a:lnSpc>
                        <a:spcAft>
                          <a:spcPts val="0"/>
                        </a:spcAft>
                      </a:pPr>
                      <a:r>
                        <a:rPr lang="vi-VN" sz="1700" dirty="0" smtClean="0">
                          <a:effectLst/>
                          <a:latin typeface="+mn-lt"/>
                          <a:ea typeface="+mn-ea"/>
                          <a:cs typeface="+mn-cs"/>
                        </a:rPr>
                        <a:t>Malaysia</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latin typeface="+mn-lt"/>
                          <a:ea typeface="+mn-ea"/>
                          <a:cs typeface="+mn-cs"/>
                        </a:rPr>
                        <a:t>Tổng</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extLst>
                  <a:ext uri="{0D108BD9-81ED-4DB2-BD59-A6C34878D82A}">
                    <a16:rowId xmlns:a16="http://schemas.microsoft.com/office/drawing/2014/main" val="2953137"/>
                  </a:ext>
                </a:extLst>
              </a:tr>
              <a:tr h="726143">
                <a:tc>
                  <a:txBody>
                    <a:bodyPr/>
                    <a:lstStyle/>
                    <a:p>
                      <a:pPr algn="ctr">
                        <a:lnSpc>
                          <a:spcPct val="150000"/>
                        </a:lnSpc>
                        <a:spcAft>
                          <a:spcPts val="0"/>
                        </a:spcAft>
                      </a:pPr>
                      <a:r>
                        <a:rPr lang="vi-VN" sz="1700" dirty="0" smtClean="0">
                          <a:effectLst/>
                          <a:latin typeface="+mn-lt"/>
                          <a:ea typeface="+mn-ea"/>
                          <a:cs typeface="+mn-cs"/>
                        </a:rPr>
                        <a:t>Tiếng Việt</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en-US" sz="1700" dirty="0" smtClean="0">
                          <a:effectLst/>
                        </a:rPr>
                        <a:t>7</a:t>
                      </a:r>
                      <a:r>
                        <a:rPr lang="vi-VN" sz="1700" baseline="0" dirty="0" smtClean="0">
                          <a:effectLst/>
                        </a:rPr>
                        <a:t> triệu</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1.35</a:t>
                      </a:r>
                      <a:r>
                        <a:rPr lang="vi-VN" sz="1700" baseline="0" dirty="0" smtClean="0">
                          <a:effectLst/>
                        </a:rPr>
                        <a:t> triệu</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231</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240</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113</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1939</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extLst>
                  <a:ext uri="{0D108BD9-81ED-4DB2-BD59-A6C34878D82A}">
                    <a16:rowId xmlns:a16="http://schemas.microsoft.com/office/drawing/2014/main" val="519261157"/>
                  </a:ext>
                </a:extLst>
              </a:tr>
              <a:tr h="726143">
                <a:tc>
                  <a:txBody>
                    <a:bodyPr/>
                    <a:lstStyle/>
                    <a:p>
                      <a:pPr algn="ctr">
                        <a:lnSpc>
                          <a:spcPct val="150000"/>
                        </a:lnSpc>
                        <a:spcAft>
                          <a:spcPts val="0"/>
                        </a:spcAft>
                      </a:pPr>
                      <a:r>
                        <a:rPr lang="vi-VN" sz="1700" dirty="0" smtClean="0">
                          <a:effectLst/>
                          <a:latin typeface="+mn-lt"/>
                          <a:ea typeface="+mn-ea"/>
                          <a:cs typeface="+mn-cs"/>
                        </a:rPr>
                        <a:t>Tiếng Anh</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latin typeface="+mn-lt"/>
                          <a:ea typeface="+mn-ea"/>
                          <a:cs typeface="+mn-cs"/>
                        </a:rPr>
                        <a:t>150 triệu</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a:effectLst/>
                        </a:rPr>
                        <a:t> </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850</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1123</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620</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baseline="0" dirty="0" smtClean="0">
                          <a:effectLst/>
                        </a:rPr>
                        <a:t>3948 </a:t>
                      </a:r>
                      <a:r>
                        <a:rPr lang="vi-VN" sz="1700" baseline="0" dirty="0" smtClean="0">
                          <a:effectLst/>
                        </a:rPr>
                        <a:t>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extLst>
                  <a:ext uri="{0D108BD9-81ED-4DB2-BD59-A6C34878D82A}">
                    <a16:rowId xmlns:a16="http://schemas.microsoft.com/office/drawing/2014/main" val="3867437876"/>
                  </a:ext>
                </a:extLst>
              </a:tr>
              <a:tr h="756195">
                <a:tc>
                  <a:txBody>
                    <a:bodyPr/>
                    <a:lstStyle/>
                    <a:p>
                      <a:pPr algn="ctr">
                        <a:lnSpc>
                          <a:spcPct val="150000"/>
                        </a:lnSpc>
                        <a:spcAft>
                          <a:spcPts val="0"/>
                        </a:spcAft>
                      </a:pPr>
                      <a:r>
                        <a:rPr lang="vi-VN" sz="1700" dirty="0" smtClean="0">
                          <a:effectLst/>
                          <a:latin typeface="+mn-lt"/>
                          <a:ea typeface="+mn-ea"/>
                          <a:cs typeface="+mn-cs"/>
                        </a:rPr>
                        <a:t>Tiếng Trung</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18</a:t>
                      </a:r>
                      <a:r>
                        <a:rPr lang="vi-VN" sz="1700" baseline="0" dirty="0" smtClean="0">
                          <a:effectLst/>
                        </a:rPr>
                        <a:t> triệu</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a:effectLst/>
                        </a:rPr>
                        <a:t> </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a:effectLst/>
                        </a:rPr>
                        <a:t> </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150</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en-US" sz="1700" dirty="0" smtClean="0">
                          <a:effectLst/>
                        </a:rPr>
                        <a:t>240</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1472</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extLst>
                  <a:ext uri="{0D108BD9-81ED-4DB2-BD59-A6C34878D82A}">
                    <a16:rowId xmlns:a16="http://schemas.microsoft.com/office/drawing/2014/main" val="1113830441"/>
                  </a:ext>
                </a:extLst>
              </a:tr>
              <a:tr h="756195">
                <a:tc>
                  <a:txBody>
                    <a:bodyPr/>
                    <a:lstStyle/>
                    <a:p>
                      <a:pPr algn="ctr">
                        <a:lnSpc>
                          <a:spcPct val="150000"/>
                        </a:lnSpc>
                        <a:spcAft>
                          <a:spcPts val="0"/>
                        </a:spcAft>
                      </a:pPr>
                      <a:r>
                        <a:rPr lang="vi-VN" sz="1700" dirty="0" smtClean="0">
                          <a:effectLst/>
                          <a:latin typeface="+mn-lt"/>
                          <a:ea typeface="+mn-ea"/>
                          <a:cs typeface="+mn-cs"/>
                        </a:rPr>
                        <a:t>Tiếng Indonesia</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5.5</a:t>
                      </a:r>
                      <a:r>
                        <a:rPr lang="vi-VN" sz="1700" baseline="0" dirty="0" smtClean="0">
                          <a:effectLst/>
                        </a:rPr>
                        <a:t> triệu</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a:effectLst/>
                        </a:rPr>
                        <a:t> </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a:effectLst/>
                        </a:rPr>
                        <a:t> </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a:effectLst/>
                        </a:rPr>
                        <a:t> </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en-US" sz="1700" dirty="0" smtClean="0">
                          <a:effectLst/>
                        </a:rPr>
                        <a:t>519</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2033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extLst>
                  <a:ext uri="{0D108BD9-81ED-4DB2-BD59-A6C34878D82A}">
                    <a16:rowId xmlns:a16="http://schemas.microsoft.com/office/drawing/2014/main" val="3733179559"/>
                  </a:ext>
                </a:extLst>
              </a:tr>
              <a:tr h="756195">
                <a:tc>
                  <a:txBody>
                    <a:bodyPr/>
                    <a:lstStyle/>
                    <a:p>
                      <a:pPr algn="ctr">
                        <a:lnSpc>
                          <a:spcPct val="150000"/>
                        </a:lnSpc>
                        <a:spcAft>
                          <a:spcPts val="0"/>
                        </a:spcAft>
                      </a:pPr>
                      <a:r>
                        <a:rPr lang="vi-VN" sz="1700" dirty="0" smtClean="0">
                          <a:effectLst/>
                          <a:latin typeface="+mn-lt"/>
                          <a:ea typeface="+mn-ea"/>
                          <a:cs typeface="+mn-cs"/>
                        </a:rPr>
                        <a:t>Tiếng Malaysia</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1.2</a:t>
                      </a:r>
                      <a:r>
                        <a:rPr lang="vi-VN" sz="1700" baseline="0" dirty="0" smtClean="0">
                          <a:effectLst/>
                        </a:rPr>
                        <a:t> triệu</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a:effectLst/>
                        </a:rPr>
                        <a:t> </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a:effectLst/>
                        </a:rPr>
                        <a:t> </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a:effectLst/>
                        </a:rPr>
                        <a:t> </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a:effectLst/>
                        </a:rPr>
                        <a:t> </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tc>
                  <a:txBody>
                    <a:bodyPr/>
                    <a:lstStyle/>
                    <a:p>
                      <a:pPr algn="ctr">
                        <a:lnSpc>
                          <a:spcPct val="150000"/>
                        </a:lnSpc>
                        <a:spcAft>
                          <a:spcPts val="0"/>
                        </a:spcAft>
                      </a:pPr>
                      <a:r>
                        <a:rPr lang="vi-VN" sz="1700" dirty="0" smtClean="0">
                          <a:effectLst/>
                        </a:rPr>
                        <a:t>1493</a:t>
                      </a:r>
                      <a:r>
                        <a:rPr lang="vi-VN" sz="1700" baseline="0" dirty="0" smtClean="0">
                          <a:effectLst/>
                        </a:rPr>
                        <a:t> ngàn</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184" marR="92184" marT="0" marB="0"/>
                </a:tc>
                <a:extLst>
                  <a:ext uri="{0D108BD9-81ED-4DB2-BD59-A6C34878D82A}">
                    <a16:rowId xmlns:a16="http://schemas.microsoft.com/office/drawing/2014/main" val="1891969813"/>
                  </a:ext>
                </a:extLst>
              </a:tr>
            </a:tbl>
          </a:graphicData>
        </a:graphic>
      </p:graphicFrame>
    </p:spTree>
    <p:extLst>
      <p:ext uri="{BB962C8B-B14F-4D97-AF65-F5344CB8AC3E}">
        <p14:creationId xmlns:p14="http://schemas.microsoft.com/office/powerpoint/2010/main" val="382652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589"/>
            <a:ext cx="8596668" cy="1320800"/>
          </a:xfrm>
        </p:spPr>
        <p:txBody>
          <a:bodyPr/>
          <a:lstStyle/>
          <a:p>
            <a:r>
              <a:rPr lang="vi-VN" dirty="0" smtClean="0"/>
              <a:t>6.1/Đánh giá định lượng</a:t>
            </a:r>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mtClean="0"/>
              <a:t>38</a:t>
            </a:fld>
            <a:endParaRPr lang="en-US"/>
          </a:p>
        </p:txBody>
      </p:sp>
      <p:sp>
        <p:nvSpPr>
          <p:cNvPr id="8" name="Content Placeholder 2"/>
          <p:cNvSpPr txBox="1">
            <a:spLocks/>
          </p:cNvSpPr>
          <p:nvPr/>
        </p:nvSpPr>
        <p:spPr>
          <a:xfrm>
            <a:off x="929261" y="5136377"/>
            <a:ext cx="8596668" cy="15999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14655256"/>
              </p:ext>
            </p:extLst>
          </p:nvPr>
        </p:nvGraphicFramePr>
        <p:xfrm>
          <a:off x="677334" y="1295897"/>
          <a:ext cx="9704296" cy="3840480"/>
        </p:xfrm>
        <a:graphic>
          <a:graphicData uri="http://schemas.openxmlformats.org/drawingml/2006/table">
            <a:tbl>
              <a:tblPr firstRow="1" firstCol="1" bandRow="1">
                <a:tableStyleId>{5C22544A-7EE6-4342-B048-85BDC9FD1C3A}</a:tableStyleId>
              </a:tblPr>
              <a:tblGrid>
                <a:gridCol w="3358981">
                  <a:extLst>
                    <a:ext uri="{9D8B030D-6E8A-4147-A177-3AD203B41FA5}">
                      <a16:colId xmlns:a16="http://schemas.microsoft.com/office/drawing/2014/main" val="1756318624"/>
                    </a:ext>
                  </a:extLst>
                </a:gridCol>
                <a:gridCol w="1269063">
                  <a:extLst>
                    <a:ext uri="{9D8B030D-6E8A-4147-A177-3AD203B41FA5}">
                      <a16:colId xmlns:a16="http://schemas.microsoft.com/office/drawing/2014/main" val="140478249"/>
                    </a:ext>
                  </a:extLst>
                </a:gridCol>
                <a:gridCol w="1269063">
                  <a:extLst>
                    <a:ext uri="{9D8B030D-6E8A-4147-A177-3AD203B41FA5}">
                      <a16:colId xmlns:a16="http://schemas.microsoft.com/office/drawing/2014/main" val="3718985684"/>
                    </a:ext>
                  </a:extLst>
                </a:gridCol>
                <a:gridCol w="1269063">
                  <a:extLst>
                    <a:ext uri="{9D8B030D-6E8A-4147-A177-3AD203B41FA5}">
                      <a16:colId xmlns:a16="http://schemas.microsoft.com/office/drawing/2014/main" val="3678236084"/>
                    </a:ext>
                  </a:extLst>
                </a:gridCol>
                <a:gridCol w="1269063">
                  <a:extLst>
                    <a:ext uri="{9D8B030D-6E8A-4147-A177-3AD203B41FA5}">
                      <a16:colId xmlns:a16="http://schemas.microsoft.com/office/drawing/2014/main" val="2889919856"/>
                    </a:ext>
                  </a:extLst>
                </a:gridCol>
                <a:gridCol w="1269063">
                  <a:extLst>
                    <a:ext uri="{9D8B030D-6E8A-4147-A177-3AD203B41FA5}">
                      <a16:colId xmlns:a16="http://schemas.microsoft.com/office/drawing/2014/main" val="1644088678"/>
                    </a:ext>
                  </a:extLst>
                </a:gridCol>
              </a:tblGrid>
              <a:tr h="1394935">
                <a:tc>
                  <a:txBody>
                    <a:bodyPr/>
                    <a:lstStyle/>
                    <a:p>
                      <a:pPr algn="r">
                        <a:lnSpc>
                          <a:spcPct val="150000"/>
                        </a:lnSpc>
                        <a:spcAft>
                          <a:spcPts val="0"/>
                        </a:spcAft>
                      </a:pPr>
                      <a:r>
                        <a:rPr lang="vi-VN" sz="2100">
                          <a:effectLst/>
                        </a:rPr>
                        <a:t>Ngôn ngữ đích</a:t>
                      </a:r>
                      <a:endParaRPr lang="en-US" sz="2100">
                        <a:effectLst/>
                      </a:endParaRPr>
                    </a:p>
                    <a:p>
                      <a:pPr>
                        <a:lnSpc>
                          <a:spcPct val="150000"/>
                        </a:lnSpc>
                        <a:spcAft>
                          <a:spcPts val="0"/>
                        </a:spcAft>
                      </a:pPr>
                      <a:r>
                        <a:rPr lang="vi-VN" sz="2100">
                          <a:effectLst/>
                        </a:rPr>
                        <a:t>Ngôn ngữ nguồn</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Tiếng Việt</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Tiếng Anh</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Tiếng Trung</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Tiếng Indonesia</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Tiếng Malaysia</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extLst>
                  <a:ext uri="{0D108BD9-81ED-4DB2-BD59-A6C34878D82A}">
                    <a16:rowId xmlns:a16="http://schemas.microsoft.com/office/drawing/2014/main" val="3818985112"/>
                  </a:ext>
                </a:extLst>
              </a:tr>
              <a:tr h="426162">
                <a:tc>
                  <a:txBody>
                    <a:bodyPr/>
                    <a:lstStyle/>
                    <a:p>
                      <a:pPr algn="ctr">
                        <a:lnSpc>
                          <a:spcPct val="150000"/>
                        </a:lnSpc>
                        <a:spcAft>
                          <a:spcPts val="0"/>
                        </a:spcAft>
                      </a:pPr>
                      <a:r>
                        <a:rPr lang="vi-VN" sz="2100">
                          <a:effectLst/>
                        </a:rPr>
                        <a:t>Tiếng Việt</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en-US" sz="2100">
                          <a:effectLst/>
                        </a:rPr>
                        <a:t> </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13.64</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10.1</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13.5</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13.14</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extLst>
                  <a:ext uri="{0D108BD9-81ED-4DB2-BD59-A6C34878D82A}">
                    <a16:rowId xmlns:a16="http://schemas.microsoft.com/office/drawing/2014/main" val="3408303040"/>
                  </a:ext>
                </a:extLst>
              </a:tr>
              <a:tr h="426057">
                <a:tc>
                  <a:txBody>
                    <a:bodyPr/>
                    <a:lstStyle/>
                    <a:p>
                      <a:pPr algn="ctr">
                        <a:lnSpc>
                          <a:spcPct val="150000"/>
                        </a:lnSpc>
                        <a:spcAft>
                          <a:spcPts val="0"/>
                        </a:spcAft>
                      </a:pPr>
                      <a:r>
                        <a:rPr lang="vi-VN" sz="2100">
                          <a:effectLst/>
                        </a:rPr>
                        <a:t>Tiếng Anh</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b="1" dirty="0">
                          <a:solidFill>
                            <a:schemeClr val="accent2"/>
                          </a:solidFill>
                          <a:effectLst/>
                        </a:rPr>
                        <a:t>20.77</a:t>
                      </a:r>
                      <a:endParaRPr lang="en-US" sz="21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b="1" dirty="0">
                          <a:solidFill>
                            <a:schemeClr val="accent2"/>
                          </a:solidFill>
                          <a:effectLst/>
                        </a:rPr>
                        <a:t> </a:t>
                      </a:r>
                      <a:endParaRPr lang="en-US" sz="21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b="1" dirty="0">
                          <a:solidFill>
                            <a:schemeClr val="accent2"/>
                          </a:solidFill>
                          <a:effectLst/>
                        </a:rPr>
                        <a:t>14.05</a:t>
                      </a:r>
                      <a:endParaRPr lang="en-US" sz="21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b="1" dirty="0">
                          <a:solidFill>
                            <a:schemeClr val="accent2"/>
                          </a:solidFill>
                          <a:effectLst/>
                        </a:rPr>
                        <a:t>21.04</a:t>
                      </a:r>
                      <a:endParaRPr lang="en-US" sz="21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b="1" dirty="0">
                          <a:solidFill>
                            <a:schemeClr val="accent2"/>
                          </a:solidFill>
                          <a:effectLst/>
                        </a:rPr>
                        <a:t>19.02</a:t>
                      </a:r>
                      <a:endParaRPr lang="en-US" sz="21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extLst>
                  <a:ext uri="{0D108BD9-81ED-4DB2-BD59-A6C34878D82A}">
                    <a16:rowId xmlns:a16="http://schemas.microsoft.com/office/drawing/2014/main" val="3180260908"/>
                  </a:ext>
                </a:extLst>
              </a:tr>
              <a:tr h="426057">
                <a:tc>
                  <a:txBody>
                    <a:bodyPr/>
                    <a:lstStyle/>
                    <a:p>
                      <a:pPr algn="ctr">
                        <a:lnSpc>
                          <a:spcPct val="150000"/>
                        </a:lnSpc>
                        <a:spcAft>
                          <a:spcPts val="0"/>
                        </a:spcAft>
                      </a:pPr>
                      <a:r>
                        <a:rPr lang="vi-VN" sz="2100">
                          <a:effectLst/>
                        </a:rPr>
                        <a:t>Tiếng Trung</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9.8</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10.1</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 </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6.4</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5.1</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extLst>
                  <a:ext uri="{0D108BD9-81ED-4DB2-BD59-A6C34878D82A}">
                    <a16:rowId xmlns:a16="http://schemas.microsoft.com/office/drawing/2014/main" val="1421748831"/>
                  </a:ext>
                </a:extLst>
              </a:tr>
              <a:tr h="426162">
                <a:tc>
                  <a:txBody>
                    <a:bodyPr/>
                    <a:lstStyle/>
                    <a:p>
                      <a:pPr algn="ctr">
                        <a:lnSpc>
                          <a:spcPct val="150000"/>
                        </a:lnSpc>
                        <a:spcAft>
                          <a:spcPts val="0"/>
                        </a:spcAft>
                      </a:pPr>
                      <a:r>
                        <a:rPr lang="vi-VN" sz="2100">
                          <a:effectLst/>
                        </a:rPr>
                        <a:t>Tiếng Indonesia</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15.75</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16.5</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en-US" sz="2100">
                          <a:effectLst/>
                        </a:rPr>
                        <a:t>6.6</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nchor="b"/>
                </a:tc>
                <a:tc>
                  <a:txBody>
                    <a:bodyPr/>
                    <a:lstStyle/>
                    <a:p>
                      <a:pPr algn="ctr">
                        <a:lnSpc>
                          <a:spcPct val="150000"/>
                        </a:lnSpc>
                        <a:spcAft>
                          <a:spcPts val="0"/>
                        </a:spcAft>
                      </a:pPr>
                      <a:r>
                        <a:rPr lang="vi-VN" sz="2100">
                          <a:effectLst/>
                        </a:rPr>
                        <a:t> </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17.38</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extLst>
                  <a:ext uri="{0D108BD9-81ED-4DB2-BD59-A6C34878D82A}">
                    <a16:rowId xmlns:a16="http://schemas.microsoft.com/office/drawing/2014/main" val="1438384532"/>
                  </a:ext>
                </a:extLst>
              </a:tr>
              <a:tr h="426162">
                <a:tc>
                  <a:txBody>
                    <a:bodyPr/>
                    <a:lstStyle/>
                    <a:p>
                      <a:pPr algn="ctr">
                        <a:lnSpc>
                          <a:spcPct val="150000"/>
                        </a:lnSpc>
                        <a:spcAft>
                          <a:spcPts val="0"/>
                        </a:spcAft>
                      </a:pPr>
                      <a:r>
                        <a:rPr lang="vi-VN" sz="2100">
                          <a:effectLst/>
                        </a:rPr>
                        <a:t>Tiếng Malaysia</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15.28</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a:effectLst/>
                        </a:rPr>
                        <a:t>5.1</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en-US" sz="2100">
                          <a:effectLst/>
                        </a:rPr>
                        <a:t>5.5</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nchor="b"/>
                </a:tc>
                <a:tc>
                  <a:txBody>
                    <a:bodyPr/>
                    <a:lstStyle/>
                    <a:p>
                      <a:pPr algn="ctr">
                        <a:lnSpc>
                          <a:spcPct val="150000"/>
                        </a:lnSpc>
                        <a:spcAft>
                          <a:spcPts val="0"/>
                        </a:spcAft>
                      </a:pPr>
                      <a:r>
                        <a:rPr lang="vi-VN" sz="2100">
                          <a:effectLst/>
                        </a:rPr>
                        <a:t>16.77</a:t>
                      </a:r>
                      <a:endParaRPr lang="en-US" sz="2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tc>
                  <a:txBody>
                    <a:bodyPr/>
                    <a:lstStyle/>
                    <a:p>
                      <a:pPr algn="ctr">
                        <a:lnSpc>
                          <a:spcPct val="150000"/>
                        </a:lnSpc>
                        <a:spcAft>
                          <a:spcPts val="0"/>
                        </a:spcAft>
                      </a:pPr>
                      <a:r>
                        <a:rPr lang="vi-VN" sz="2100" dirty="0">
                          <a:effectLst/>
                        </a:rPr>
                        <a:t> </a:t>
                      </a:r>
                      <a:endParaRPr lang="en-US"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1794" marR="111794" marT="0" marB="0"/>
                </a:tc>
                <a:extLst>
                  <a:ext uri="{0D108BD9-81ED-4DB2-BD59-A6C34878D82A}">
                    <a16:rowId xmlns:a16="http://schemas.microsoft.com/office/drawing/2014/main" val="3114513522"/>
                  </a:ext>
                </a:extLst>
              </a:tr>
            </a:tbl>
          </a:graphicData>
        </a:graphic>
      </p:graphicFrame>
    </p:spTree>
    <p:extLst>
      <p:ext uri="{BB962C8B-B14F-4D97-AF65-F5344CB8AC3E}">
        <p14:creationId xmlns:p14="http://schemas.microsoft.com/office/powerpoint/2010/main" val="608809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VII/Kết luận và hướng nghiên cứu</a:t>
            </a:r>
            <a:endParaRPr lang="en-US" dirty="0"/>
          </a:p>
        </p:txBody>
      </p:sp>
      <p:sp>
        <p:nvSpPr>
          <p:cNvPr id="3" name="Content Placeholder 2"/>
          <p:cNvSpPr>
            <a:spLocks noGrp="1"/>
          </p:cNvSpPr>
          <p:nvPr>
            <p:ph idx="1"/>
          </p:nvPr>
        </p:nvSpPr>
        <p:spPr>
          <a:xfrm>
            <a:off x="677334" y="1507446"/>
            <a:ext cx="8596668" cy="3880773"/>
          </a:xfrm>
        </p:spPr>
        <p:txBody>
          <a:bodyPr/>
          <a:lstStyle/>
          <a:p>
            <a:r>
              <a:rPr lang="vi-VN" dirty="0"/>
              <a:t>Chúng tôi đã trình bày một phương pháp để khai thác kho ngữ liệu song ngữ từ Wikipeida một cách tự động cho một vài cặp ngôn ngữ lớn của khu vực Đông Nam Á. Chúng tôi đã sử dụng phương pháp được đề xuất dựa trên một không gian vec tơ nhúng câu đa ngôn ngữ chung </a:t>
            </a:r>
            <a:r>
              <a:rPr lang="en-US" dirty="0"/>
              <a:t>(</a:t>
            </a:r>
            <a:r>
              <a:rPr lang="en-US" dirty="0" err="1">
                <a:solidFill>
                  <a:schemeClr val="accent2"/>
                </a:solidFill>
              </a:rPr>
              <a:t>Artetxe</a:t>
            </a:r>
            <a:r>
              <a:rPr lang="en-US" dirty="0">
                <a:solidFill>
                  <a:schemeClr val="accent2"/>
                </a:solidFill>
              </a:rPr>
              <a:t> and </a:t>
            </a:r>
            <a:r>
              <a:rPr lang="en-US" dirty="0" err="1">
                <a:solidFill>
                  <a:schemeClr val="accent2"/>
                </a:solidFill>
              </a:rPr>
              <a:t>Schwenk</a:t>
            </a:r>
            <a:r>
              <a:rPr lang="en-US" dirty="0">
                <a:solidFill>
                  <a:schemeClr val="accent2"/>
                </a:solidFill>
              </a:rPr>
              <a:t>, </a:t>
            </a:r>
            <a:r>
              <a:rPr lang="vi-VN" dirty="0" smtClean="0">
                <a:solidFill>
                  <a:schemeClr val="accent2"/>
                </a:solidFill>
              </a:rPr>
              <a:t>2018b</a:t>
            </a:r>
            <a:r>
              <a:rPr lang="vi-VN" dirty="0" smtClean="0"/>
              <a:t> </a:t>
            </a:r>
            <a:r>
              <a:rPr lang="en-US" dirty="0"/>
              <a:t>)</a:t>
            </a:r>
            <a:r>
              <a:rPr lang="vi-VN" dirty="0"/>
              <a:t> và tiêu chuẩn biên (</a:t>
            </a:r>
            <a:r>
              <a:rPr lang="en-US" dirty="0" err="1">
                <a:solidFill>
                  <a:schemeClr val="accent2"/>
                </a:solidFill>
              </a:rPr>
              <a:t>Artetxe</a:t>
            </a:r>
            <a:r>
              <a:rPr lang="en-US" dirty="0">
                <a:solidFill>
                  <a:schemeClr val="accent2"/>
                </a:solidFill>
              </a:rPr>
              <a:t> and </a:t>
            </a:r>
            <a:r>
              <a:rPr lang="en-US" dirty="0" err="1">
                <a:solidFill>
                  <a:schemeClr val="accent2"/>
                </a:solidFill>
              </a:rPr>
              <a:t>Schwenk</a:t>
            </a:r>
            <a:r>
              <a:rPr lang="en-US" dirty="0">
                <a:solidFill>
                  <a:schemeClr val="accent2"/>
                </a:solidFill>
              </a:rPr>
              <a:t>, </a:t>
            </a:r>
            <a:r>
              <a:rPr lang="vi-VN" dirty="0">
                <a:solidFill>
                  <a:schemeClr val="accent2"/>
                </a:solidFill>
              </a:rPr>
              <a:t>2018a </a:t>
            </a:r>
            <a:r>
              <a:rPr lang="en-US" dirty="0" smtClean="0"/>
              <a:t>)</a:t>
            </a:r>
            <a:r>
              <a:rPr lang="vi-VN" dirty="0" smtClean="0"/>
              <a:t> </a:t>
            </a:r>
            <a:r>
              <a:rPr lang="vi-VN" dirty="0"/>
              <a:t>. </a:t>
            </a:r>
            <a:endParaRPr lang="vi-VN" dirty="0" smtClean="0"/>
          </a:p>
          <a:p>
            <a:r>
              <a:rPr lang="vi-VN" dirty="0" smtClean="0"/>
              <a:t>Cách </a:t>
            </a:r>
            <a:r>
              <a:rPr lang="vi-VN" dirty="0"/>
              <a:t>tiếp cận sẽ tương tự đối với mọi cặp ngôn ngữ sau này mà không cần tối ưu hay tinh chỉnh riêng cho từng ngôn ngữ</a:t>
            </a:r>
            <a:r>
              <a:rPr lang="vi-VN" dirty="0" smtClean="0"/>
              <a:t>.</a:t>
            </a:r>
          </a:p>
          <a:p>
            <a:r>
              <a:rPr lang="vi-VN" dirty="0"/>
              <a:t>Nghiên cứu này đã mở ra cơ hội khai thác ngữ liệu song ngữ cho một số ngôn ngữ thiểu số nhóm Việt-Mường, ngành Môn-Khmer như tiếng Mường, tiếng Khmer.</a:t>
            </a:r>
            <a:endParaRPr lang="en-US" dirty="0"/>
          </a:p>
          <a:p>
            <a:r>
              <a:rPr lang="vi-VN" dirty="0"/>
              <a:t>Bên cạnh đó, chúng tôi mong rằng kho ngữ liệu xây dựng được có thể góp phần xây dựng nên những hệ thống nhúng câu và dịch máy tốt hơn.</a:t>
            </a:r>
            <a:endParaRPr lang="en-US" dirty="0"/>
          </a:p>
          <a:p>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mtClean="0"/>
              <a:t>39</a:t>
            </a:fld>
            <a:endParaRPr lang="en-US"/>
          </a:p>
        </p:txBody>
      </p:sp>
    </p:spTree>
    <p:extLst>
      <p:ext uri="{BB962C8B-B14F-4D97-AF65-F5344CB8AC3E}">
        <p14:creationId xmlns:p14="http://schemas.microsoft.com/office/powerpoint/2010/main" val="321659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1500"/>
          </a:xfrm>
        </p:spPr>
        <p:txBody>
          <a:bodyPr>
            <a:normAutofit fontScale="90000"/>
          </a:bodyPr>
          <a:lstStyle/>
          <a:p>
            <a:r>
              <a:rPr lang="vi-VN" dirty="0" smtClean="0"/>
              <a:t>4/Đóng góp của khóa luận</a:t>
            </a:r>
            <a:endParaRPr lang="en-US" dirty="0"/>
          </a:p>
        </p:txBody>
      </p:sp>
      <p:sp>
        <p:nvSpPr>
          <p:cNvPr id="3" name="Content Placeholder 2"/>
          <p:cNvSpPr>
            <a:spLocks noGrp="1"/>
          </p:cNvSpPr>
          <p:nvPr>
            <p:ph idx="1"/>
          </p:nvPr>
        </p:nvSpPr>
        <p:spPr/>
        <p:txBody>
          <a:bodyPr/>
          <a:lstStyle/>
          <a:p>
            <a:r>
              <a:rPr lang="vi-VN" sz="2400" dirty="0" smtClean="0"/>
              <a:t>Chương 2: Dịch máy mạng NEURAL</a:t>
            </a:r>
          </a:p>
          <a:p>
            <a:r>
              <a:rPr lang="vi-VN" sz="2400" dirty="0" smtClean="0"/>
              <a:t>Chương 3: Đặc điểm ngôn ngữ</a:t>
            </a:r>
          </a:p>
          <a:p>
            <a:r>
              <a:rPr lang="vi-VN" sz="2400" dirty="0" smtClean="0"/>
              <a:t>Chương </a:t>
            </a:r>
            <a:r>
              <a:rPr lang="vi-VN" sz="2400" dirty="0"/>
              <a:t>4: Phương hướng tiếp </a:t>
            </a:r>
            <a:r>
              <a:rPr lang="vi-VN" sz="2400" dirty="0" smtClean="0"/>
              <a:t>cận</a:t>
            </a:r>
          </a:p>
          <a:p>
            <a:r>
              <a:rPr lang="vi-VN" sz="2400" dirty="0" smtClean="0"/>
              <a:t>Chương </a:t>
            </a:r>
            <a:r>
              <a:rPr lang="vi-VN" sz="2400" dirty="0"/>
              <a:t>5: Quá trình thực </a:t>
            </a:r>
            <a:r>
              <a:rPr lang="vi-VN" sz="2400" dirty="0" smtClean="0"/>
              <a:t>hiện</a:t>
            </a:r>
          </a:p>
          <a:p>
            <a:r>
              <a:rPr lang="vi-VN" sz="2400" dirty="0" smtClean="0"/>
              <a:t>Chương </a:t>
            </a:r>
            <a:r>
              <a:rPr lang="vi-VN" sz="2400" dirty="0"/>
              <a:t>6: Kết </a:t>
            </a:r>
            <a:r>
              <a:rPr lang="vi-VN" sz="2400" dirty="0" smtClean="0"/>
              <a:t>quả</a:t>
            </a:r>
          </a:p>
          <a:p>
            <a:r>
              <a:rPr lang="vi-VN" sz="2400" dirty="0" smtClean="0"/>
              <a:t>Chương </a:t>
            </a:r>
            <a:r>
              <a:rPr lang="vi-VN" sz="2400" dirty="0"/>
              <a:t>7: Kết luận và phương hướng phát triển </a:t>
            </a:r>
            <a:r>
              <a:rPr lang="vi-VN" dirty="0"/>
              <a:t/>
            </a:r>
            <a:br>
              <a:rPr lang="vi-VN" dirty="0"/>
            </a:br>
            <a:endParaRPr lang="en-US" dirty="0"/>
          </a:p>
        </p:txBody>
      </p:sp>
      <p:sp>
        <p:nvSpPr>
          <p:cNvPr id="4" name="Slide Number Placeholder 3"/>
          <p:cNvSpPr>
            <a:spLocks noGrp="1"/>
          </p:cNvSpPr>
          <p:nvPr>
            <p:ph type="sldNum" sz="quarter" idx="12"/>
          </p:nvPr>
        </p:nvSpPr>
        <p:spPr/>
        <p:txBody>
          <a:bodyPr/>
          <a:lstStyle/>
          <a:p>
            <a:fld id="{EF70EDE6-68D2-494A-AB01-CE72FE4D5057}" type="slidenum">
              <a:rPr lang="en-US" sz="2400" smtClean="0">
                <a:latin typeface="Arial" panose="020B0604020202020204" pitchFamily="34" charset="0"/>
                <a:cs typeface="Arial" panose="020B0604020202020204" pitchFamily="34" charset="0"/>
              </a:rPr>
              <a:t>4</a:t>
            </a:fld>
            <a:endParaRPr lang="en-US" sz="2400" dirty="0">
              <a:latin typeface="Arial" panose="020B0604020202020204" pitchFamily="34" charset="0"/>
              <a:cs typeface="Arial" panose="020B0604020202020204" pitchFamily="34" charset="0"/>
            </a:endParaRPr>
          </a:p>
        </p:txBody>
      </p:sp>
      <p:sp>
        <p:nvSpPr>
          <p:cNvPr id="6" name="Title 1"/>
          <p:cNvSpPr txBox="1">
            <a:spLocks/>
          </p:cNvSpPr>
          <p:nvPr/>
        </p:nvSpPr>
        <p:spPr>
          <a:xfrm>
            <a:off x="677334" y="1223964"/>
            <a:ext cx="8596668" cy="57150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smtClean="0"/>
              <a:t>5/Bố cục bài trình bày</a:t>
            </a:r>
            <a:endParaRPr lang="en-US" dirty="0"/>
          </a:p>
        </p:txBody>
      </p:sp>
    </p:spTree>
    <p:extLst>
      <p:ext uri="{BB962C8B-B14F-4D97-AF65-F5344CB8AC3E}">
        <p14:creationId xmlns:p14="http://schemas.microsoft.com/office/powerpoint/2010/main" val="21099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1000"/>
                                        <p:tgtEl>
                                          <p:spTgt spid="3">
                                            <p:txEl>
                                              <p:pRg st="5" end="5"/>
                                            </p:txEl>
                                          </p:spTgt>
                                        </p:tgtEl>
                                      </p:cBhvr>
                                    </p:animEffect>
                                    <p:anim calcmode="lin" valueType="num">
                                      <p:cBhvr>
                                        <p:cTn id="5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70EDE6-68D2-494A-AB01-CE72FE4D5057}" type="slidenum">
              <a:rPr lang="en-US" smtClean="0"/>
              <a:t>40</a:t>
            </a:fld>
            <a:endParaRPr lang="en-US"/>
          </a:p>
        </p:txBody>
      </p:sp>
      <p:pic>
        <p:nvPicPr>
          <p:cNvPr id="5122" name="Picture 2" descr="Lời cảm ơn nhân Ngày Báo chí Cách mạng Việt Nam - Báo Giáo Dục &amp; Thời Đạ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6483" y="439354"/>
            <a:ext cx="8264047" cy="550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3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II/Dịch máy mạng Neural:</a:t>
            </a:r>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z="2400" smtClean="0"/>
              <a:t>5</a:t>
            </a:fld>
            <a:endParaRPr lang="en-US" sz="2400" dirty="0"/>
          </a:p>
        </p:txBody>
      </p:sp>
      <p:sp>
        <p:nvSpPr>
          <p:cNvPr id="7" name="Content Placeholder 2"/>
          <p:cNvSpPr>
            <a:spLocks noGrp="1"/>
          </p:cNvSpPr>
          <p:nvPr>
            <p:ph idx="1"/>
          </p:nvPr>
        </p:nvSpPr>
        <p:spPr>
          <a:xfrm>
            <a:off x="677334" y="2160589"/>
            <a:ext cx="8596668" cy="3880773"/>
          </a:xfrm>
        </p:spPr>
        <p:txBody>
          <a:bodyPr/>
          <a:lstStyle/>
          <a:p>
            <a:r>
              <a:rPr lang="vi-VN" sz="2400" dirty="0" smtClean="0"/>
              <a:t>1/ MẠNG RNNs</a:t>
            </a:r>
          </a:p>
          <a:p>
            <a:r>
              <a:rPr lang="vi-VN" sz="2400" dirty="0" smtClean="0"/>
              <a:t>2/ MẠNG LSTM</a:t>
            </a:r>
          </a:p>
          <a:p>
            <a:r>
              <a:rPr lang="vi-VN" sz="2400" dirty="0" smtClean="0"/>
              <a:t>3/ MẠNG SEQ2SEQ</a:t>
            </a:r>
          </a:p>
          <a:p>
            <a:pPr marL="0" indent="0">
              <a:buNone/>
            </a:pPr>
            <a:r>
              <a:rPr lang="vi-VN" dirty="0"/>
              <a:t/>
            </a:r>
            <a:br>
              <a:rPr lang="vi-VN" dirty="0"/>
            </a:br>
            <a:endParaRPr lang="en-US" dirty="0"/>
          </a:p>
        </p:txBody>
      </p:sp>
    </p:spTree>
    <p:extLst>
      <p:ext uri="{BB962C8B-B14F-4D97-AF65-F5344CB8AC3E}">
        <p14:creationId xmlns:p14="http://schemas.microsoft.com/office/powerpoint/2010/main" val="125339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1/</a:t>
            </a:r>
            <a:r>
              <a:rPr lang="vi-VN" dirty="0"/>
              <a:t> </a:t>
            </a:r>
            <a:r>
              <a:rPr lang="vi-VN" dirty="0" smtClean="0"/>
              <a:t>Mạng Neural hồi quy (RNNs) </a:t>
            </a:r>
            <a:br>
              <a:rPr lang="vi-VN" dirty="0" smtClean="0"/>
            </a:br>
            <a:endParaRPr lang="en-US" dirty="0"/>
          </a:p>
        </p:txBody>
      </p:sp>
      <p:pic>
        <p:nvPicPr>
          <p:cNvPr id="4" name="Content Placeholder 3"/>
          <p:cNvPicPr>
            <a:picLocks noGrp="1" noChangeAspect="1"/>
          </p:cNvPicPr>
          <p:nvPr>
            <p:ph idx="1"/>
          </p:nvPr>
        </p:nvPicPr>
        <p:blipFill>
          <a:blip r:embed="rId3"/>
          <a:stretch>
            <a:fillRect/>
          </a:stretch>
        </p:blipFill>
        <p:spPr>
          <a:xfrm>
            <a:off x="1936160" y="1930400"/>
            <a:ext cx="6079015" cy="3881437"/>
          </a:xfrm>
          <a:prstGeom prst="rect">
            <a:avLst/>
          </a:prstGeom>
        </p:spPr>
      </p:pic>
      <p:sp>
        <p:nvSpPr>
          <p:cNvPr id="6" name="Slide Number Placeholder 5"/>
          <p:cNvSpPr>
            <a:spLocks noGrp="1"/>
          </p:cNvSpPr>
          <p:nvPr>
            <p:ph type="sldNum" sz="quarter" idx="12"/>
          </p:nvPr>
        </p:nvSpPr>
        <p:spPr/>
        <p:txBody>
          <a:bodyPr/>
          <a:lstStyle/>
          <a:p>
            <a:fld id="{EF70EDE6-68D2-494A-AB01-CE72FE4D5057}" type="slidenum">
              <a:rPr lang="en-US" sz="2400" smtClean="0"/>
              <a:t>6</a:t>
            </a:fld>
            <a:endParaRPr lang="en-US" sz="2400" dirty="0"/>
          </a:p>
        </p:txBody>
      </p:sp>
    </p:spTree>
    <p:extLst>
      <p:ext uri="{BB962C8B-B14F-4D97-AF65-F5344CB8AC3E}">
        <p14:creationId xmlns:p14="http://schemas.microsoft.com/office/powerpoint/2010/main" val="1484662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2/Mạng LSTM</a:t>
            </a:r>
            <a:endParaRPr lang="en-US" dirty="0"/>
          </a:p>
        </p:txBody>
      </p:sp>
      <p:pic>
        <p:nvPicPr>
          <p:cNvPr id="4" name="Content Placeholder 3"/>
          <p:cNvPicPr>
            <a:picLocks noGrp="1" noChangeAspect="1"/>
          </p:cNvPicPr>
          <p:nvPr>
            <p:ph idx="1"/>
          </p:nvPr>
        </p:nvPicPr>
        <p:blipFill>
          <a:blip r:embed="rId3"/>
          <a:stretch>
            <a:fillRect/>
          </a:stretch>
        </p:blipFill>
        <p:spPr>
          <a:xfrm>
            <a:off x="677863" y="1495373"/>
            <a:ext cx="8596312" cy="4416528"/>
          </a:xfrm>
          <a:prstGeom prst="rect">
            <a:avLst/>
          </a:prstGeom>
        </p:spPr>
      </p:pic>
      <p:sp>
        <p:nvSpPr>
          <p:cNvPr id="6" name="Slide Number Placeholder 5"/>
          <p:cNvSpPr>
            <a:spLocks noGrp="1"/>
          </p:cNvSpPr>
          <p:nvPr>
            <p:ph type="sldNum" sz="quarter" idx="12"/>
          </p:nvPr>
        </p:nvSpPr>
        <p:spPr/>
        <p:txBody>
          <a:bodyPr/>
          <a:lstStyle/>
          <a:p>
            <a:fld id="{EF70EDE6-68D2-494A-AB01-CE72FE4D5057}" type="slidenum">
              <a:rPr lang="en-US" sz="2400" smtClean="0"/>
              <a:t>7</a:t>
            </a:fld>
            <a:endParaRPr lang="en-US" sz="2400"/>
          </a:p>
        </p:txBody>
      </p:sp>
    </p:spTree>
    <p:extLst>
      <p:ext uri="{BB962C8B-B14F-4D97-AF65-F5344CB8AC3E}">
        <p14:creationId xmlns:p14="http://schemas.microsoft.com/office/powerpoint/2010/main" val="290283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mn-lt"/>
              </a:rPr>
              <a:t>3/Mạng hồi quy Seq2Seq</a:t>
            </a:r>
            <a:endParaRPr lang="en-US" dirty="0">
              <a:latin typeface="+mn-lt"/>
            </a:endParaRPr>
          </a:p>
        </p:txBody>
      </p:sp>
      <p:pic>
        <p:nvPicPr>
          <p:cNvPr id="4" name="Content Placeholder 3"/>
          <p:cNvPicPr>
            <a:picLocks noGrp="1" noChangeAspect="1"/>
          </p:cNvPicPr>
          <p:nvPr>
            <p:ph idx="1"/>
          </p:nvPr>
        </p:nvPicPr>
        <p:blipFill>
          <a:blip r:embed="rId3"/>
          <a:stretch>
            <a:fillRect/>
          </a:stretch>
        </p:blipFill>
        <p:spPr>
          <a:xfrm>
            <a:off x="2312337" y="1467730"/>
            <a:ext cx="6278325" cy="4574295"/>
          </a:xfrm>
          <a:prstGeom prst="rect">
            <a:avLst/>
          </a:prstGeom>
        </p:spPr>
      </p:pic>
      <p:sp>
        <p:nvSpPr>
          <p:cNvPr id="6" name="Slide Number Placeholder 5"/>
          <p:cNvSpPr>
            <a:spLocks noGrp="1"/>
          </p:cNvSpPr>
          <p:nvPr>
            <p:ph type="sldNum" sz="quarter" idx="12"/>
          </p:nvPr>
        </p:nvSpPr>
        <p:spPr/>
        <p:txBody>
          <a:bodyPr/>
          <a:lstStyle/>
          <a:p>
            <a:fld id="{EF70EDE6-68D2-494A-AB01-CE72FE4D5057}" type="slidenum">
              <a:rPr lang="en-US" sz="2400" smtClean="0"/>
              <a:t>8</a:t>
            </a:fld>
            <a:endParaRPr lang="en-US" sz="2400"/>
          </a:p>
        </p:txBody>
      </p:sp>
    </p:spTree>
    <p:extLst>
      <p:ext uri="{BB962C8B-B14F-4D97-AF65-F5344CB8AC3E}">
        <p14:creationId xmlns:p14="http://schemas.microsoft.com/office/powerpoint/2010/main" val="3168342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2041"/>
          </a:xfrm>
        </p:spPr>
        <p:txBody>
          <a:bodyPr>
            <a:noAutofit/>
          </a:bodyPr>
          <a:lstStyle/>
          <a:p>
            <a:r>
              <a:rPr lang="vi-VN" dirty="0" smtClean="0"/>
              <a:t>III/Đặc điểm ngôn ngữ</a:t>
            </a:r>
            <a:endParaRPr lang="en-US" dirty="0"/>
          </a:p>
        </p:txBody>
      </p:sp>
      <p:sp>
        <p:nvSpPr>
          <p:cNvPr id="6" name="Slide Number Placeholder 5"/>
          <p:cNvSpPr>
            <a:spLocks noGrp="1"/>
          </p:cNvSpPr>
          <p:nvPr>
            <p:ph type="sldNum" sz="quarter" idx="12"/>
          </p:nvPr>
        </p:nvSpPr>
        <p:spPr/>
        <p:txBody>
          <a:bodyPr/>
          <a:lstStyle/>
          <a:p>
            <a:fld id="{EF70EDE6-68D2-494A-AB01-CE72FE4D5057}" type="slidenum">
              <a:rPr lang="en-US" sz="2400" smtClean="0"/>
              <a:t>9</a:t>
            </a:fld>
            <a:endParaRPr lang="en-US" sz="2400"/>
          </a:p>
        </p:txBody>
      </p:sp>
      <p:sp>
        <p:nvSpPr>
          <p:cNvPr id="7" name="Title 1"/>
          <p:cNvSpPr txBox="1">
            <a:spLocks/>
          </p:cNvSpPr>
          <p:nvPr/>
        </p:nvSpPr>
        <p:spPr>
          <a:xfrm>
            <a:off x="677334" y="1539551"/>
            <a:ext cx="9409058" cy="39095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smtClean="0"/>
              <a:t>1/Phân loại về nguồn gốc</a:t>
            </a:r>
          </a:p>
          <a:p>
            <a:pPr marL="342900" indent="-342900">
              <a:buFont typeface="Wingdings" panose="05000000000000000000" pitchFamily="2" charset="2"/>
              <a:buChar char="Ø"/>
            </a:pPr>
            <a:r>
              <a:rPr lang="vi-VN" sz="2400" dirty="0" smtClean="0">
                <a:solidFill>
                  <a:schemeClr val="tx2"/>
                </a:solidFill>
                <a:latin typeface="+mn-lt"/>
              </a:rPr>
              <a:t>	Tiếng </a:t>
            </a:r>
            <a:r>
              <a:rPr lang="vi-VN" sz="2400" dirty="0">
                <a:solidFill>
                  <a:schemeClr val="tx2"/>
                </a:solidFill>
                <a:latin typeface="+mn-lt"/>
              </a:rPr>
              <a:t>Việt là ngôn ngữ thuộc nhóm Việt Mường, ngành </a:t>
            </a:r>
            <a:r>
              <a:rPr lang="vi-VN" sz="2400" dirty="0" smtClean="0">
                <a:solidFill>
                  <a:schemeClr val="tx2"/>
                </a:solidFill>
                <a:latin typeface="+mn-lt"/>
              </a:rPr>
              <a:t>Môn Khmer</a:t>
            </a:r>
            <a:r>
              <a:rPr lang="vi-VN" sz="2400" dirty="0">
                <a:solidFill>
                  <a:schemeClr val="tx2"/>
                </a:solidFill>
                <a:latin typeface="+mn-lt"/>
              </a:rPr>
              <a:t>, dòng Nam </a:t>
            </a:r>
            <a:r>
              <a:rPr lang="vi-VN" sz="2400" dirty="0" smtClean="0">
                <a:solidFill>
                  <a:schemeClr val="tx2"/>
                </a:solidFill>
                <a:latin typeface="+mn-lt"/>
              </a:rPr>
              <a:t>Á của </a:t>
            </a:r>
            <a:r>
              <a:rPr lang="vi-VN" sz="2400" dirty="0">
                <a:solidFill>
                  <a:schemeClr val="tx2"/>
                </a:solidFill>
                <a:latin typeface="+mn-lt"/>
              </a:rPr>
              <a:t>ngữ hệ Nam Phương.</a:t>
            </a:r>
          </a:p>
          <a:p>
            <a:pPr marL="342900" indent="-342900">
              <a:buFont typeface="Wingdings" panose="05000000000000000000" pitchFamily="2" charset="2"/>
              <a:buChar char="Ø"/>
            </a:pPr>
            <a:r>
              <a:rPr lang="vi-VN" sz="2400" dirty="0" smtClean="0">
                <a:solidFill>
                  <a:schemeClr val="tx2"/>
                </a:solidFill>
                <a:latin typeface="+mn-lt"/>
              </a:rPr>
              <a:t>	Tiếng </a:t>
            </a:r>
            <a:r>
              <a:rPr lang="vi-VN" sz="2400" dirty="0">
                <a:solidFill>
                  <a:schemeClr val="tx2"/>
                </a:solidFill>
                <a:latin typeface="+mn-lt"/>
              </a:rPr>
              <a:t>Trung là ngôn ngữ thuộc dòng Hán của ngữ hệ Hán Tạng.</a:t>
            </a:r>
          </a:p>
          <a:p>
            <a:pPr marL="342900" indent="-342900">
              <a:buFont typeface="Wingdings" panose="05000000000000000000" pitchFamily="2" charset="2"/>
              <a:buChar char="Ø"/>
            </a:pPr>
            <a:r>
              <a:rPr lang="vi-VN" sz="2400" dirty="0" smtClean="0">
                <a:solidFill>
                  <a:schemeClr val="tx2"/>
                </a:solidFill>
                <a:latin typeface="+mn-lt"/>
              </a:rPr>
              <a:t>	Tiếng </a:t>
            </a:r>
            <a:r>
              <a:rPr lang="vi-VN" sz="2400" dirty="0">
                <a:solidFill>
                  <a:schemeClr val="tx2"/>
                </a:solidFill>
                <a:latin typeface="+mn-lt"/>
              </a:rPr>
              <a:t>Anh là ngôn ngữ thuộc ngữ hệ Ấn Âu</a:t>
            </a:r>
          </a:p>
          <a:p>
            <a:pPr marL="342900" indent="-342900">
              <a:buFont typeface="Wingdings" panose="05000000000000000000" pitchFamily="2" charset="2"/>
              <a:buChar char="Ø"/>
            </a:pPr>
            <a:r>
              <a:rPr lang="vi-VN" sz="2400" dirty="0" smtClean="0">
                <a:solidFill>
                  <a:schemeClr val="tx2"/>
                </a:solidFill>
                <a:latin typeface="+mn-lt"/>
              </a:rPr>
              <a:t>	Tiếng </a:t>
            </a:r>
            <a:r>
              <a:rPr lang="vi-VN" sz="2400" dirty="0">
                <a:solidFill>
                  <a:schemeClr val="tx2"/>
                </a:solidFill>
                <a:latin typeface="+mn-lt"/>
              </a:rPr>
              <a:t>Indonesia và Malaysia là những ngôn ngữ thuộc ngữ hệ Nam Đảo</a:t>
            </a:r>
            <a:r>
              <a:rPr lang="vi-VN" sz="2400" dirty="0" smtClean="0">
                <a:solidFill>
                  <a:schemeClr val="tx2"/>
                </a:solidFill>
                <a:latin typeface="+mn-lt"/>
              </a:rPr>
              <a:t>.</a:t>
            </a:r>
            <a:endParaRPr lang="vi-VN" sz="2400" dirty="0">
              <a:solidFill>
                <a:schemeClr val="tx2"/>
              </a:solidFill>
              <a:latin typeface="+mn-lt"/>
            </a:endParaRPr>
          </a:p>
        </p:txBody>
      </p:sp>
    </p:spTree>
    <p:extLst>
      <p:ext uri="{BB962C8B-B14F-4D97-AF65-F5344CB8AC3E}">
        <p14:creationId xmlns:p14="http://schemas.microsoft.com/office/powerpoint/2010/main" val="3893047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3759</TotalTime>
  <Words>2866</Words>
  <Application>Microsoft Office PowerPoint</Application>
  <PresentationFormat>Widescreen</PresentationFormat>
  <Paragraphs>370</Paragraphs>
  <Slides>40</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Cambria Math</vt:lpstr>
      <vt:lpstr>Tahoma</vt:lpstr>
      <vt:lpstr>Times New Roman</vt:lpstr>
      <vt:lpstr>Trebuchet MS</vt:lpstr>
      <vt:lpstr>Wingdings</vt:lpstr>
      <vt:lpstr>Wingdings 3</vt:lpstr>
      <vt:lpstr>Facet</vt:lpstr>
      <vt:lpstr> KHÓA LUẬN TỐT NGHIỆP  XÂY DỰNG KHO NGỮ LIỆU SONG NGỮ  CHO KHU VỰC ĐÔNG NAM Á TỪ WIKIPEDIA</vt:lpstr>
      <vt:lpstr>I/Giới thiệu</vt:lpstr>
      <vt:lpstr>2/Mục tiêu</vt:lpstr>
      <vt:lpstr>4/Đóng góp của khóa luận</vt:lpstr>
      <vt:lpstr>II/Dịch máy mạng Neural:</vt:lpstr>
      <vt:lpstr>1/ Mạng Neural hồi quy (RNNs)  </vt:lpstr>
      <vt:lpstr>2/Mạng LSTM</vt:lpstr>
      <vt:lpstr>3/Mạng hồi quy Seq2Seq</vt:lpstr>
      <vt:lpstr>III/Đặc điểm ngôn ngữ</vt:lpstr>
      <vt:lpstr>2/ Phân loại về hình thái học</vt:lpstr>
      <vt:lpstr>3/Phân loại về cấu trúc</vt:lpstr>
      <vt:lpstr>4/Đặc điểm tiếng Việt </vt:lpstr>
      <vt:lpstr>4/Đặc điểm tiếng Anh </vt:lpstr>
      <vt:lpstr>IV/Phương hướng tiếp cận</vt:lpstr>
      <vt:lpstr>4.1/Tiêu chuẩn biên</vt:lpstr>
      <vt:lpstr>4.1/Tiêu chuẩn biên</vt:lpstr>
      <vt:lpstr>4.1/Tiêu chuẩn biên</vt:lpstr>
      <vt:lpstr>4.1/Tiêu chuẩn biên</vt:lpstr>
      <vt:lpstr>4.1/Tiêu chuẩn biên</vt:lpstr>
      <vt:lpstr>4.1/Tiêu chuẩn biên</vt:lpstr>
      <vt:lpstr>4.1/Tiêu chuẩn biên</vt:lpstr>
      <vt:lpstr>4.2/ Không gian nhúng câu chung</vt:lpstr>
      <vt:lpstr>4.2/ Không gian nhúng câu chung</vt:lpstr>
      <vt:lpstr>4.2/ Không gian nhúng câu chung</vt:lpstr>
      <vt:lpstr>4.2/ Không gian nhúng câu chung</vt:lpstr>
      <vt:lpstr>4.3/ Tìm kiếm câu tương đồng và gióng hàng câu</vt:lpstr>
      <vt:lpstr>4.3/ Tìm kiếm câu tương đồng và gióng hàng câu</vt:lpstr>
      <vt:lpstr>V/Quá trình thực hiện </vt:lpstr>
      <vt:lpstr>5.1/Tiền xử lý dữ liệu</vt:lpstr>
      <vt:lpstr>5.1/Tiền xử lý dữ liệu </vt:lpstr>
      <vt:lpstr>5.1/Tiền xử lý dữ liệu </vt:lpstr>
      <vt:lpstr>5.1/Tiền xử lý dữ liệu </vt:lpstr>
      <vt:lpstr>5.1/Tiền xử lý dữ liệu </vt:lpstr>
      <vt:lpstr>5.2/Tối ưu ngưỡng</vt:lpstr>
      <vt:lpstr>5.2/Tối ưu ngưỡng</vt:lpstr>
      <vt:lpstr>VI/Kết quả</vt:lpstr>
      <vt:lpstr>6.1/Đánh giá định lượng</vt:lpstr>
      <vt:lpstr>6.1/Đánh giá định lượng</vt:lpstr>
      <vt:lpstr>VII/Kết luận và hướng nghiên cứu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HOÀNG HUY LỊCH</dc:creator>
  <cp:lastModifiedBy>Admin</cp:lastModifiedBy>
  <cp:revision>94</cp:revision>
  <dcterms:created xsi:type="dcterms:W3CDTF">2021-01-20T23:53:11Z</dcterms:created>
  <dcterms:modified xsi:type="dcterms:W3CDTF">2022-03-16T08:40:09Z</dcterms:modified>
</cp:coreProperties>
</file>