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22"/>
  </p:notesMasterIdLst>
  <p:sldIdLst>
    <p:sldId id="256" r:id="rId2"/>
    <p:sldId id="264" r:id="rId3"/>
    <p:sldId id="278" r:id="rId4"/>
    <p:sldId id="279" r:id="rId5"/>
    <p:sldId id="277" r:id="rId6"/>
    <p:sldId id="288" r:id="rId7"/>
    <p:sldId id="289" r:id="rId8"/>
    <p:sldId id="290" r:id="rId9"/>
    <p:sldId id="291" r:id="rId10"/>
    <p:sldId id="292" r:id="rId11"/>
    <p:sldId id="293" r:id="rId12"/>
    <p:sldId id="266" r:id="rId13"/>
    <p:sldId id="294" r:id="rId14"/>
    <p:sldId id="300" r:id="rId15"/>
    <p:sldId id="295" r:id="rId16"/>
    <p:sldId id="296" r:id="rId17"/>
    <p:sldId id="297" r:id="rId18"/>
    <p:sldId id="298" r:id="rId19"/>
    <p:sldId id="299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84B2-CCF9-4C5E-9863-60EA1B9DD1F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0177-87F4-496A-9D6E-A176BBD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0177-87F4-496A-9D6E-A176BBD2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0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6428670"/>
            <a:ext cx="8803178" cy="396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Refer:</a:t>
            </a:r>
          </a:p>
        </p:txBody>
      </p:sp>
    </p:spTree>
    <p:extLst>
      <p:ext uri="{BB962C8B-B14F-4D97-AF65-F5344CB8AC3E}">
        <p14:creationId xmlns:p14="http://schemas.microsoft.com/office/powerpoint/2010/main" val="150340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4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myTh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66283"/>
            <a:ext cx="10058400" cy="465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731520"/>
            <a:ext cx="4937760" cy="51375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731520"/>
            <a:ext cx="4937760" cy="513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44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3680" y="5554017"/>
            <a:ext cx="2472271" cy="365125"/>
          </a:xfrm>
          <a:prstGeom prst="rect">
            <a:avLst/>
          </a:prstGeom>
        </p:spPr>
        <p:txBody>
          <a:bodyPr/>
          <a:lstStyle/>
          <a:p>
            <a:fld id="{CC0F8860-9090-4718-B072-F0D70364103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120"/>
            <a:ext cx="100584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19385"/>
            <a:ext cx="10058400" cy="51497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E94DF-4366-4B62-B79B-D7E528DCA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66088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179"/>
            <a:ext cx="10058400" cy="3042699"/>
          </a:xfrm>
        </p:spPr>
        <p:txBody>
          <a:bodyPr>
            <a:normAutofit/>
          </a:bodyPr>
          <a:lstStyle/>
          <a:p>
            <a:r>
              <a:rPr lang="en-GB" sz="5400" dirty="0" err="1" smtClean="0"/>
              <a:t>Mô</a:t>
            </a:r>
            <a:r>
              <a:rPr lang="en-GB" sz="5400" dirty="0" smtClean="0"/>
              <a:t> </a:t>
            </a:r>
            <a:r>
              <a:rPr lang="en-GB" sz="5400" dirty="0" err="1" smtClean="0"/>
              <a:t>phỏng</a:t>
            </a:r>
            <a:r>
              <a:rPr lang="en-GB" sz="5400" dirty="0" smtClean="0"/>
              <a:t> </a:t>
            </a:r>
            <a:r>
              <a:rPr lang="en-GB" sz="5400" dirty="0" err="1" smtClean="0"/>
              <a:t>lan</a:t>
            </a:r>
            <a:r>
              <a:rPr lang="en-GB" sz="5400" dirty="0" smtClean="0"/>
              <a:t> </a:t>
            </a:r>
            <a:r>
              <a:rPr lang="en-GB" sz="5400" dirty="0" err="1" smtClean="0"/>
              <a:t>truyền</a:t>
            </a:r>
            <a:r>
              <a:rPr lang="en-GB" sz="5400" dirty="0" smtClean="0"/>
              <a:t> </a:t>
            </a:r>
            <a:r>
              <a:rPr lang="en-GB" sz="5400" dirty="0" err="1" smtClean="0"/>
              <a:t>dịch</a:t>
            </a:r>
            <a:r>
              <a:rPr lang="en-GB" sz="5400" dirty="0" smtClean="0"/>
              <a:t> </a:t>
            </a:r>
            <a:br>
              <a:rPr lang="en-GB" sz="5400" dirty="0" smtClean="0"/>
            </a:br>
            <a:r>
              <a:rPr lang="en-GB" sz="5400" dirty="0" err="1" smtClean="0"/>
              <a:t>tả</a:t>
            </a:r>
            <a:r>
              <a:rPr lang="en-GB" sz="5400" dirty="0" smtClean="0"/>
              <a:t> </a:t>
            </a:r>
            <a:r>
              <a:rPr lang="en-GB" sz="5400" dirty="0" err="1" smtClean="0"/>
              <a:t>lợn</a:t>
            </a:r>
            <a:r>
              <a:rPr lang="en-GB" sz="5400" dirty="0" smtClean="0"/>
              <a:t> </a:t>
            </a:r>
            <a:r>
              <a:rPr lang="en-GB" sz="5400" dirty="0" err="1" smtClean="0"/>
              <a:t>Châu</a:t>
            </a:r>
            <a:r>
              <a:rPr lang="en-GB" sz="5400" dirty="0" smtClean="0"/>
              <a:t> Phi </a:t>
            </a:r>
            <a:r>
              <a:rPr lang="en-GB" sz="5400" dirty="0" err="1" smtClean="0"/>
              <a:t>trên</a:t>
            </a:r>
            <a:r>
              <a:rPr lang="en-GB" sz="5400" dirty="0" smtClean="0"/>
              <a:t> </a:t>
            </a:r>
            <a:r>
              <a:rPr lang="en-GB" sz="5400" dirty="0" err="1" smtClean="0"/>
              <a:t>địa</a:t>
            </a:r>
            <a:r>
              <a:rPr lang="en-GB" sz="5400" dirty="0" smtClean="0"/>
              <a:t> </a:t>
            </a:r>
            <a:r>
              <a:rPr lang="en-GB" sz="5400" dirty="0" err="1" smtClean="0"/>
              <a:t>bàn</a:t>
            </a:r>
            <a:r>
              <a:rPr lang="en-GB" sz="5400" dirty="0" smtClean="0"/>
              <a:t> </a:t>
            </a:r>
            <a:r>
              <a:rPr lang="en-GB" sz="5400" dirty="0" err="1" smtClean="0"/>
              <a:t>Hà</a:t>
            </a:r>
            <a:r>
              <a:rPr lang="en-GB" sz="5400" dirty="0" smtClean="0"/>
              <a:t> </a:t>
            </a:r>
            <a:r>
              <a:rPr lang="en-GB" sz="5400" dirty="0" err="1" smtClean="0"/>
              <a:t>Nội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425440" y="640080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Hà Nội, 2022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429387"/>
            <a:ext cx="10058400" cy="127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400" b="1" smtClean="0"/>
              <a:t>Học viên: NGUYỄN QUANG HUY</a:t>
            </a:r>
          </a:p>
          <a:p>
            <a:pPr>
              <a:lnSpc>
                <a:spcPct val="150000"/>
              </a:lnSpc>
            </a:pPr>
            <a:r>
              <a:rPr lang="en-GB" sz="2400" smtClean="0"/>
              <a:t>Cán bộ hướng dẫn: TS. Phạm Mạnh Linh</a:t>
            </a:r>
            <a:endParaRPr lang="en-US" sz="2400" dirty="0"/>
          </a:p>
        </p:txBody>
      </p:sp>
      <p:pic>
        <p:nvPicPr>
          <p:cNvPr id="9" name="Picture 8" descr="Image result for LOGO DAI HOC CONG NGH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715" y="1274451"/>
            <a:ext cx="111252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97280" y="497651"/>
            <a:ext cx="336539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 HỌC QUỐC GIA HÀ NỘI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600" b="1">
                <a:latin typeface="Times New Roman" panose="02020603050405020304" pitchFamily="18" charset="0"/>
                <a:ea typeface="Calibri" panose="020F0502020204030204" pitchFamily="34" charset="0"/>
              </a:rPr>
              <a:t>TRƯỜNG ĐẠI HỌC CÔNG NGHỆ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44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Lưu đồ khái quát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Content Placeholder 6" descr="Mode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8" y="1005170"/>
            <a:ext cx="5411504" cy="514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Lưu </a:t>
            </a:r>
            <a:r>
              <a:rPr lang="en-GB"/>
              <a:t>đồ </a:t>
            </a:r>
            <a:r>
              <a:rPr lang="en-GB" smtClean="0"/>
              <a:t>tạo danh sách các liên kết giữa các trang trại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8" name="Picture 7" descr="Contact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78" y="731520"/>
            <a:ext cx="6529382" cy="472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HuyNQ52\AppData\Local\Microsoft\Windows\INetCache\Content.Word\ContactList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09" y="5553117"/>
            <a:ext cx="5760720" cy="777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</a:t>
            </a:r>
            <a:r>
              <a:rPr lang="en-GB" smtClean="0"/>
              <a:t>. </a:t>
            </a:r>
            <a:r>
              <a:rPr lang="en-GB" smtClean="0"/>
              <a:t>Kết quả mô phỏng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200"/>
            <a:ext cx="10058400" cy="4649894"/>
          </a:xfrm>
        </p:spPr>
        <p:txBody>
          <a:bodyPr>
            <a:normAutofit/>
          </a:bodyPr>
          <a:lstStyle/>
          <a:p>
            <a:r>
              <a:rPr lang="en-GB" sz="2400" dirty="0"/>
              <a:t>4</a:t>
            </a:r>
            <a:r>
              <a:rPr lang="en-GB" sz="2400" smtClean="0"/>
              <a:t>.1 </a:t>
            </a:r>
            <a:r>
              <a:rPr lang="en-GB" sz="2400" dirty="0" err="1" smtClean="0"/>
              <a:t>Kịch</a:t>
            </a:r>
            <a:r>
              <a:rPr lang="en-GB" sz="2400" dirty="0" smtClean="0"/>
              <a:t> </a:t>
            </a:r>
            <a:r>
              <a:rPr lang="en-GB" sz="2400" dirty="0" err="1" smtClean="0"/>
              <a:t>bản</a:t>
            </a:r>
            <a:r>
              <a:rPr lang="en-GB" sz="2400" dirty="0" smtClean="0"/>
              <a:t> </a:t>
            </a:r>
            <a:r>
              <a:rPr lang="en-GB" sz="2400" dirty="0" err="1" smtClean="0"/>
              <a:t>cơ</a:t>
            </a:r>
            <a:r>
              <a:rPr lang="en-GB" sz="2400" dirty="0" smtClean="0"/>
              <a:t> </a:t>
            </a:r>
            <a:r>
              <a:rPr lang="en-GB" sz="2400" dirty="0" err="1" smtClean="0"/>
              <a:t>sở</a:t>
            </a:r>
            <a:endParaRPr lang="en-GB" sz="2400" dirty="0" smtClean="0"/>
          </a:p>
          <a:p>
            <a:r>
              <a:rPr lang="en-GB" sz="2400" dirty="0"/>
              <a:t>4</a:t>
            </a:r>
            <a:r>
              <a:rPr lang="en-GB" sz="2400" smtClean="0"/>
              <a:t>.2 </a:t>
            </a:r>
            <a:r>
              <a:rPr lang="en-GB" sz="2400" dirty="0" err="1" smtClean="0"/>
              <a:t>Loại</a:t>
            </a:r>
            <a:r>
              <a:rPr lang="en-GB" sz="2400" dirty="0" smtClean="0"/>
              <a:t> </a:t>
            </a:r>
            <a:r>
              <a:rPr lang="en-GB" sz="2400" dirty="0" err="1" smtClean="0"/>
              <a:t>bỏ</a:t>
            </a:r>
            <a:r>
              <a:rPr lang="en-GB" sz="2400" dirty="0" smtClean="0"/>
              <a:t> </a:t>
            </a:r>
            <a:r>
              <a:rPr lang="en-GB" sz="2400" dirty="0" err="1" smtClean="0"/>
              <a:t>tiếp</a:t>
            </a:r>
            <a:r>
              <a:rPr lang="en-GB" sz="2400" dirty="0" smtClean="0"/>
              <a:t> </a:t>
            </a:r>
            <a:r>
              <a:rPr lang="en-GB" sz="2400" dirty="0" err="1" smtClean="0"/>
              <a:t>xúc</a:t>
            </a:r>
            <a:r>
              <a:rPr lang="en-GB" sz="2400" dirty="0" smtClean="0"/>
              <a:t> </a:t>
            </a:r>
            <a:r>
              <a:rPr lang="en-GB" sz="2400" dirty="0" err="1" smtClean="0"/>
              <a:t>trực</a:t>
            </a:r>
            <a:r>
              <a:rPr lang="en-GB" sz="2400" dirty="0" smtClean="0"/>
              <a:t> </a:t>
            </a:r>
            <a:r>
              <a:rPr lang="en-GB" sz="2400" dirty="0" err="1" smtClean="0"/>
              <a:t>tiếp</a:t>
            </a:r>
            <a:r>
              <a:rPr lang="en-GB" sz="2400" dirty="0" smtClean="0"/>
              <a:t>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r>
              <a:rPr lang="en-GB" sz="2400" dirty="0" smtClean="0"/>
              <a:t> </a:t>
            </a:r>
            <a:r>
              <a:rPr lang="en-GB" sz="2400" dirty="0" err="1" smtClean="0"/>
              <a:t>lớn</a:t>
            </a:r>
            <a:endParaRPr lang="en-GB" sz="2400" dirty="0" smtClean="0"/>
          </a:p>
          <a:p>
            <a:r>
              <a:rPr lang="en-GB" sz="2400" dirty="0"/>
              <a:t>4</a:t>
            </a:r>
            <a:r>
              <a:rPr lang="en-GB" sz="2400" smtClean="0"/>
              <a:t>.3 </a:t>
            </a:r>
            <a:r>
              <a:rPr lang="en-GB" sz="2400" dirty="0" err="1" smtClean="0"/>
              <a:t>Hạn</a:t>
            </a:r>
            <a:r>
              <a:rPr lang="en-GB" sz="2400" dirty="0" smtClean="0"/>
              <a:t> </a:t>
            </a:r>
            <a:r>
              <a:rPr lang="en-GB" sz="2400" dirty="0" err="1" smtClean="0"/>
              <a:t>chế</a:t>
            </a:r>
            <a:r>
              <a:rPr lang="en-GB" sz="2400" dirty="0" smtClean="0"/>
              <a:t> di </a:t>
            </a:r>
            <a:r>
              <a:rPr lang="en-GB" sz="2400" dirty="0" err="1" smtClean="0"/>
              <a:t>chuyển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nhiễm</a:t>
            </a:r>
            <a:r>
              <a:rPr lang="en-GB" sz="2400" dirty="0" smtClean="0"/>
              <a:t> </a:t>
            </a:r>
            <a:r>
              <a:rPr lang="en-GB" sz="2400" dirty="0" err="1" smtClean="0"/>
              <a:t>bệnh</a:t>
            </a:r>
            <a:endParaRPr lang="en-GB" sz="2400" dirty="0" smtClean="0"/>
          </a:p>
          <a:p>
            <a:r>
              <a:rPr lang="en-GB" sz="2400" dirty="0"/>
              <a:t>4</a:t>
            </a:r>
            <a:r>
              <a:rPr lang="en-GB" sz="2400" smtClean="0"/>
              <a:t>.4 </a:t>
            </a:r>
            <a:r>
              <a:rPr lang="en-GB" sz="2400" dirty="0" err="1" smtClean="0"/>
              <a:t>Hạn</a:t>
            </a:r>
            <a:r>
              <a:rPr lang="en-GB" sz="2400" dirty="0" smtClean="0"/>
              <a:t> </a:t>
            </a:r>
            <a:r>
              <a:rPr lang="en-GB" sz="2400" dirty="0" err="1" smtClean="0"/>
              <a:t>chế</a:t>
            </a:r>
            <a:r>
              <a:rPr lang="en-GB" sz="2400" dirty="0" smtClean="0"/>
              <a:t> di </a:t>
            </a:r>
            <a:r>
              <a:rPr lang="en-GB" sz="2400" dirty="0" err="1" smtClean="0"/>
              <a:t>chuyển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</a:t>
            </a:r>
            <a:r>
              <a:rPr lang="en-GB" sz="2400" dirty="0" err="1" smtClean="0"/>
              <a:t>tất</a:t>
            </a:r>
            <a:r>
              <a:rPr lang="en-GB" sz="2400" dirty="0" smtClean="0"/>
              <a:t> </a:t>
            </a:r>
            <a:r>
              <a:rPr lang="en-GB" sz="2400" dirty="0" err="1" smtClean="0"/>
              <a:t>cả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endParaRPr lang="en-GB" sz="2400" dirty="0" smtClean="0"/>
          </a:p>
          <a:p>
            <a:r>
              <a:rPr lang="en-GB" sz="2400" dirty="0"/>
              <a:t>4</a:t>
            </a:r>
            <a:r>
              <a:rPr lang="en-GB" sz="2400" smtClean="0"/>
              <a:t>.5 </a:t>
            </a:r>
            <a:r>
              <a:rPr lang="en-GB" sz="2400" dirty="0" err="1" smtClean="0"/>
              <a:t>Nâng</a:t>
            </a:r>
            <a:r>
              <a:rPr lang="en-GB" sz="2400" dirty="0" smtClean="0"/>
              <a:t> </a:t>
            </a:r>
            <a:r>
              <a:rPr lang="en-GB" sz="2400" dirty="0" err="1" smtClean="0"/>
              <a:t>cao</a:t>
            </a:r>
            <a:r>
              <a:rPr lang="en-GB" sz="2400" dirty="0" smtClean="0"/>
              <a:t> an </a:t>
            </a:r>
            <a:r>
              <a:rPr lang="en-GB" sz="2400" dirty="0" err="1" smtClean="0"/>
              <a:t>toàn</a:t>
            </a:r>
            <a:r>
              <a:rPr lang="en-GB" sz="2400" dirty="0" smtClean="0"/>
              <a:t> </a:t>
            </a:r>
            <a:r>
              <a:rPr lang="en-GB" sz="2400" dirty="0" err="1" smtClean="0"/>
              <a:t>sinh</a:t>
            </a:r>
            <a:r>
              <a:rPr lang="en-GB" sz="2400" dirty="0" smtClean="0"/>
              <a:t> </a:t>
            </a:r>
            <a:r>
              <a:rPr lang="en-GB" sz="2400" dirty="0" err="1" smtClean="0"/>
              <a:t>học</a:t>
            </a:r>
            <a:r>
              <a:rPr lang="en-GB" sz="2400" dirty="0" smtClean="0"/>
              <a:t> </a:t>
            </a:r>
            <a:r>
              <a:rPr lang="en-GB" sz="2400" dirty="0" err="1" smtClean="0"/>
              <a:t>cho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r>
              <a:rPr lang="en-GB" sz="2400" dirty="0" smtClean="0"/>
              <a:t> </a:t>
            </a:r>
            <a:r>
              <a:rPr lang="en-GB" sz="2400" dirty="0" err="1" smtClean="0"/>
              <a:t>vừa</a:t>
            </a:r>
            <a:r>
              <a:rPr lang="en-GB" sz="2400" dirty="0" smtClean="0"/>
              <a:t>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nhỏ</a:t>
            </a:r>
            <a:endParaRPr lang="en-GB" sz="2400" dirty="0" smtClean="0"/>
          </a:p>
          <a:p>
            <a:r>
              <a:rPr lang="en-GB" sz="2400" dirty="0"/>
              <a:t>4</a:t>
            </a:r>
            <a:r>
              <a:rPr lang="en-GB" sz="2400" smtClean="0"/>
              <a:t>.6 </a:t>
            </a:r>
            <a:r>
              <a:rPr lang="en-GB" sz="2400" dirty="0" err="1" smtClean="0"/>
              <a:t>Tiêu</a:t>
            </a:r>
            <a:r>
              <a:rPr lang="en-GB" sz="2400" dirty="0" smtClean="0"/>
              <a:t> </a:t>
            </a:r>
            <a:r>
              <a:rPr lang="en-GB" sz="2400" dirty="0" err="1" smtClean="0"/>
              <a:t>hủy</a:t>
            </a:r>
            <a:r>
              <a:rPr lang="en-GB" sz="2400" dirty="0" smtClean="0"/>
              <a:t> </a:t>
            </a:r>
            <a:r>
              <a:rPr lang="en-GB" sz="2400" dirty="0" err="1" smtClean="0"/>
              <a:t>lợn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nhiễm</a:t>
            </a:r>
            <a:r>
              <a:rPr lang="en-GB" sz="2400" dirty="0" smtClean="0"/>
              <a:t> </a:t>
            </a:r>
            <a:r>
              <a:rPr lang="en-GB" sz="2400" dirty="0" err="1" smtClean="0"/>
              <a:t>bệnh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.1 </a:t>
            </a:r>
            <a:r>
              <a:rPr lang="en-GB" sz="2800" smtClean="0"/>
              <a:t>Kết quả mô phỏng – Kịch bản cơ sở</a:t>
            </a:r>
            <a:endParaRPr lang="en-US" sz="2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620" y="885392"/>
            <a:ext cx="959972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.1 </a:t>
            </a:r>
            <a:r>
              <a:rPr lang="en-GB" sz="2800" smtClean="0"/>
              <a:t>Kết quả mô phỏng – Kịch bản cơ sở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240" y="1209963"/>
            <a:ext cx="5933440" cy="511706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- Ở </a:t>
            </a:r>
            <a:r>
              <a:rPr lang="en-GB" sz="2400" dirty="0" err="1" smtClean="0"/>
              <a:t>tuần</a:t>
            </a:r>
            <a:r>
              <a:rPr lang="en-GB" sz="2400" dirty="0" smtClean="0"/>
              <a:t> 33 </a:t>
            </a:r>
            <a:r>
              <a:rPr lang="en-GB" sz="2400" dirty="0" err="1" smtClean="0"/>
              <a:t>hầu</a:t>
            </a:r>
            <a:r>
              <a:rPr lang="en-GB" sz="2400" dirty="0" smtClean="0"/>
              <a:t> </a:t>
            </a:r>
            <a:r>
              <a:rPr lang="en-GB" sz="2400" dirty="0" err="1" smtClean="0"/>
              <a:t>hết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nhiễm</a:t>
            </a:r>
            <a:r>
              <a:rPr lang="en-GB" sz="2400" dirty="0" smtClean="0"/>
              <a:t> </a:t>
            </a:r>
            <a:r>
              <a:rPr lang="en-GB" sz="2400" dirty="0" err="1" smtClean="0"/>
              <a:t>bệnh</a:t>
            </a:r>
            <a:r>
              <a:rPr lang="en-GB" sz="2400" dirty="0" smtClean="0"/>
              <a:t> (</a:t>
            </a:r>
            <a:r>
              <a:rPr lang="en-GB" sz="2400" dirty="0" err="1" smtClean="0"/>
              <a:t>phù</a:t>
            </a:r>
            <a:r>
              <a:rPr lang="en-GB" sz="2400" dirty="0" smtClean="0"/>
              <a:t> </a:t>
            </a:r>
            <a:r>
              <a:rPr lang="en-GB" sz="2400" dirty="0" err="1" smtClean="0"/>
              <a:t>hợp</a:t>
            </a:r>
            <a:r>
              <a:rPr lang="en-GB" sz="2400" dirty="0" smtClean="0"/>
              <a:t> </a:t>
            </a:r>
            <a:r>
              <a:rPr lang="en-GB" sz="2400" dirty="0" err="1" smtClean="0"/>
              <a:t>với</a:t>
            </a:r>
            <a:r>
              <a:rPr lang="en-GB" sz="2400" dirty="0" smtClean="0"/>
              <a:t> </a:t>
            </a:r>
            <a:r>
              <a:rPr lang="en-GB" sz="2400" dirty="0" err="1" smtClean="0"/>
              <a:t>nghiên</a:t>
            </a:r>
            <a:r>
              <a:rPr lang="en-GB" sz="2400" dirty="0" smtClean="0"/>
              <a:t> </a:t>
            </a:r>
            <a:r>
              <a:rPr lang="en-GB" sz="2400" dirty="0" err="1" smtClean="0"/>
              <a:t>cứu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H.S Lee et al, 2020)</a:t>
            </a:r>
          </a:p>
          <a:p>
            <a:r>
              <a:rPr lang="en-GB" sz="2400" dirty="0" smtClean="0"/>
              <a:t>- </a:t>
            </a:r>
            <a:r>
              <a:rPr lang="vi-VN" sz="2400" dirty="0"/>
              <a:t>Số các trang trại chưa bị nhiễm bệnh còn lại hầu hết là các trang trại </a:t>
            </a:r>
            <a:r>
              <a:rPr lang="vi-VN" sz="2400" dirty="0" smtClean="0"/>
              <a:t>lớ</a:t>
            </a:r>
            <a:r>
              <a:rPr lang="en-GB" sz="2400" dirty="0" smtClean="0"/>
              <a:t>n</a:t>
            </a:r>
            <a:r>
              <a:rPr lang="en-US" sz="2400" dirty="0" smtClean="0"/>
              <a:t> (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</a:t>
            </a:r>
            <a:r>
              <a:rPr lang="en-US" sz="2400" dirty="0" err="1" smtClean="0"/>
              <a:t>trại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)</a:t>
            </a:r>
            <a:endParaRPr lang="en-GB" sz="24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845357"/>
            <a:ext cx="3907536" cy="261518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3699649"/>
            <a:ext cx="3886200" cy="26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.2 </a:t>
            </a:r>
            <a:r>
              <a:rPr lang="en-GB" sz="2800" smtClean="0"/>
              <a:t>Kết quả mô phỏng – Loại bỏ tiếp xúc trực tiếp và trang trại lớn</a:t>
            </a:r>
            <a:endParaRPr lang="en-GB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70144"/>
              </p:ext>
            </p:extLst>
          </p:nvPr>
        </p:nvGraphicFramePr>
        <p:xfrm>
          <a:off x="1096963" y="1004177"/>
          <a:ext cx="10058401" cy="3511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561">
                  <a:extLst>
                    <a:ext uri="{9D8B030D-6E8A-4147-A177-3AD203B41FA5}">
                      <a16:colId xmlns:a16="http://schemas.microsoft.com/office/drawing/2014/main" val="1228944088"/>
                    </a:ext>
                  </a:extLst>
                </a:gridCol>
                <a:gridCol w="1809460">
                  <a:extLst>
                    <a:ext uri="{9D8B030D-6E8A-4147-A177-3AD203B41FA5}">
                      <a16:colId xmlns:a16="http://schemas.microsoft.com/office/drawing/2014/main" val="898378037"/>
                    </a:ext>
                  </a:extLst>
                </a:gridCol>
                <a:gridCol w="1809460">
                  <a:extLst>
                    <a:ext uri="{9D8B030D-6E8A-4147-A177-3AD203B41FA5}">
                      <a16:colId xmlns:a16="http://schemas.microsoft.com/office/drawing/2014/main" val="4280915583"/>
                    </a:ext>
                  </a:extLst>
                </a:gridCol>
                <a:gridCol w="1809460">
                  <a:extLst>
                    <a:ext uri="{9D8B030D-6E8A-4147-A177-3AD203B41FA5}">
                      <a16:colId xmlns:a16="http://schemas.microsoft.com/office/drawing/2014/main" val="2616788387"/>
                    </a:ext>
                  </a:extLst>
                </a:gridCol>
                <a:gridCol w="1809460">
                  <a:extLst>
                    <a:ext uri="{9D8B030D-6E8A-4147-A177-3AD203B41FA5}">
                      <a16:colId xmlns:a16="http://schemas.microsoft.com/office/drawing/2014/main" val="1148660786"/>
                    </a:ext>
                  </a:extLst>
                </a:gridCol>
              </a:tblGrid>
              <a:tr h="7740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Loại tiếp xúc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Tổng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Trang trại </a:t>
                      </a:r>
                      <a:r>
                        <a:rPr lang="en-US" sz="2400" smtClean="0">
                          <a:effectLst/>
                        </a:rPr>
                        <a:t/>
                      </a:r>
                      <a:br>
                        <a:rPr lang="en-US" sz="2400" smtClean="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Trang trại </a:t>
                      </a:r>
                      <a:r>
                        <a:rPr lang="en-US" sz="2400" smtClean="0">
                          <a:effectLst/>
                        </a:rPr>
                        <a:t/>
                      </a:r>
                      <a:br>
                        <a:rPr lang="en-US" sz="2400" smtClean="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Trang trại </a:t>
                      </a:r>
                      <a:r>
                        <a:rPr lang="en-US" sz="2400" smtClean="0">
                          <a:effectLst/>
                        </a:rPr>
                        <a:t/>
                      </a:r>
                      <a:br>
                        <a:rPr lang="en-US" sz="2400" smtClean="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46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</a:rPr>
                        <a:t>Tiếp xúc </a:t>
                      </a:r>
                      <a:r>
                        <a:rPr lang="en-US" sz="2400" b="0" smtClean="0">
                          <a:effectLst/>
                        </a:rPr>
                        <a:t>trực </a:t>
                      </a:r>
                      <a:r>
                        <a:rPr lang="en-US" sz="2400" b="0">
                          <a:effectLst/>
                        </a:rPr>
                        <a:t>tiếp và gián tiếp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44645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39444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5201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9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Chỉ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có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tiếp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xúc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smtClean="0">
                          <a:effectLst/>
                        </a:rPr>
                        <a:t/>
                      </a:r>
                      <a:br>
                        <a:rPr lang="en-US" sz="2400" b="0" dirty="0" smtClean="0">
                          <a:effectLst/>
                        </a:rPr>
                      </a:br>
                      <a:r>
                        <a:rPr lang="en-US" sz="2400" b="0" dirty="0" err="1" smtClean="0">
                          <a:effectLst/>
                        </a:rPr>
                        <a:t>gián</a:t>
                      </a:r>
                      <a:r>
                        <a:rPr lang="en-US" sz="2400" b="0" dirty="0" smtClean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tiếp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44615 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(-0.07 %)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39443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(-0.02%)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5172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(-0.56%)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127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(-9.45%)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57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</a:rPr>
                        <a:t>Bỏ qua tiếp xúc </a:t>
                      </a:r>
                      <a:r>
                        <a:rPr lang="en-US" sz="2400" b="0" smtClean="0">
                          <a:effectLst/>
                        </a:rPr>
                        <a:t>gián</a:t>
                      </a:r>
                      <a:r>
                        <a:rPr lang="en-US" sz="2400" b="0" baseline="0" smtClean="0">
                          <a:effectLst/>
                        </a:rPr>
                        <a:t> tiếp và </a:t>
                      </a:r>
                      <a:r>
                        <a:rPr lang="en-US" sz="2400" b="0" smtClean="0">
                          <a:effectLst/>
                        </a:rPr>
                        <a:t>trang </a:t>
                      </a:r>
                      <a:r>
                        <a:rPr lang="en-US" sz="2400" b="0">
                          <a:effectLst/>
                        </a:rPr>
                        <a:t>trại lớn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44134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(-1.16 %)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39340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(-0.27%)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5169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(-0.62%)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</a:t>
                      </a:r>
                      <a:br>
                        <a:rPr lang="en-US" sz="2400" dirty="0" smtClean="0">
                          <a:effectLst/>
                        </a:rPr>
                      </a:br>
                      <a:r>
                        <a:rPr lang="en-US" sz="2400" dirty="0" smtClean="0">
                          <a:effectLst/>
                        </a:rPr>
                        <a:t>(-</a:t>
                      </a:r>
                      <a:r>
                        <a:rPr lang="en-US" sz="2400" dirty="0">
                          <a:effectLst/>
                        </a:rPr>
                        <a:t>100%)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691842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96963" y="4788130"/>
            <a:ext cx="10058717" cy="1538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- </a:t>
            </a:r>
            <a:r>
              <a:rPr lang="en-US" sz="2400" dirty="0" err="1"/>
              <a:t>T</a:t>
            </a:r>
            <a:r>
              <a:rPr lang="en-US" sz="2400" dirty="0" err="1" smtClean="0"/>
              <a:t>iếp</a:t>
            </a:r>
            <a:r>
              <a:rPr lang="en-US" sz="2400" dirty="0" smtClean="0"/>
              <a:t> </a:t>
            </a:r>
            <a:r>
              <a:rPr lang="en-US" sz="2400" dirty="0" err="1"/>
              <a:t>xúc</a:t>
            </a:r>
            <a:r>
              <a:rPr lang="en-US" sz="2400" dirty="0"/>
              <a:t>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lây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endParaRPr lang="en-US" sz="2400" dirty="0" smtClean="0"/>
          </a:p>
          <a:p>
            <a:r>
              <a:rPr lang="en-GB" sz="2400" dirty="0" smtClean="0"/>
              <a:t>-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trại</a:t>
            </a:r>
            <a:r>
              <a:rPr lang="en-GB" sz="2400" dirty="0" smtClean="0"/>
              <a:t> </a:t>
            </a:r>
            <a:r>
              <a:rPr lang="en-GB" sz="2400" dirty="0" err="1" smtClean="0"/>
              <a:t>vừa</a:t>
            </a:r>
            <a:r>
              <a:rPr lang="en-GB" sz="2400" dirty="0" smtClean="0"/>
              <a:t>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nhỏ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đối</a:t>
            </a:r>
            <a:r>
              <a:rPr lang="en-GB" sz="2400" dirty="0" smtClean="0"/>
              <a:t> </a:t>
            </a:r>
            <a:r>
              <a:rPr lang="en-GB" sz="2400" dirty="0" err="1" smtClean="0"/>
              <a:t>tượng</a:t>
            </a:r>
            <a:r>
              <a:rPr lang="en-GB" sz="2400" dirty="0" smtClean="0"/>
              <a:t> </a:t>
            </a:r>
            <a:r>
              <a:rPr lang="en-GB" sz="2400" dirty="0" err="1" smtClean="0"/>
              <a:t>chính</a:t>
            </a:r>
            <a:r>
              <a:rPr lang="en-GB" sz="2400" dirty="0" smtClean="0"/>
              <a:t> </a:t>
            </a:r>
            <a:r>
              <a:rPr lang="en-GB" sz="2400" dirty="0" err="1" smtClean="0"/>
              <a:t>gây</a:t>
            </a:r>
            <a:r>
              <a:rPr lang="en-GB" sz="2400" dirty="0" smtClean="0"/>
              <a:t> </a:t>
            </a:r>
            <a:r>
              <a:rPr lang="en-GB" sz="2400" dirty="0" err="1" smtClean="0"/>
              <a:t>lây</a:t>
            </a:r>
            <a:r>
              <a:rPr lang="en-GB" sz="2400" dirty="0" smtClean="0"/>
              <a:t> </a:t>
            </a:r>
            <a:r>
              <a:rPr lang="en-GB" sz="2400" dirty="0" err="1" smtClean="0"/>
              <a:t>lan</a:t>
            </a:r>
            <a:r>
              <a:rPr lang="en-GB" sz="2400" dirty="0" smtClean="0"/>
              <a:t> </a:t>
            </a:r>
            <a:r>
              <a:rPr lang="en-GB" sz="2400" dirty="0" err="1" smtClean="0"/>
              <a:t>dịch</a:t>
            </a:r>
            <a:r>
              <a:rPr lang="en-GB" sz="2400" dirty="0" smtClean="0"/>
              <a:t> </a:t>
            </a:r>
            <a:r>
              <a:rPr lang="en-GB" sz="2400" dirty="0" err="1" smtClean="0"/>
              <a:t>bệnh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75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.3 </a:t>
            </a:r>
            <a:r>
              <a:rPr lang="en-GB" sz="2800" smtClean="0"/>
              <a:t>Kết quả mô phỏng – </a:t>
            </a:r>
            <a:r>
              <a:rPr lang="en-GB" sz="2800"/>
              <a:t>Hạn chế di chuyển của trang trại bị nhiễm bệnh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730962"/>
              </p:ext>
            </p:extLst>
          </p:nvPr>
        </p:nvGraphicFramePr>
        <p:xfrm>
          <a:off x="1816279" y="731520"/>
          <a:ext cx="8620084" cy="3511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53">
                  <a:extLst>
                    <a:ext uri="{9D8B030D-6E8A-4147-A177-3AD203B41FA5}">
                      <a16:colId xmlns:a16="http://schemas.microsoft.com/office/drawing/2014/main" val="2150187870"/>
                    </a:ext>
                  </a:extLst>
                </a:gridCol>
                <a:gridCol w="975495">
                  <a:extLst>
                    <a:ext uri="{9D8B030D-6E8A-4147-A177-3AD203B41FA5}">
                      <a16:colId xmlns:a16="http://schemas.microsoft.com/office/drawing/2014/main" val="3292566144"/>
                    </a:ext>
                  </a:extLst>
                </a:gridCol>
                <a:gridCol w="1065276">
                  <a:extLst>
                    <a:ext uri="{9D8B030D-6E8A-4147-A177-3AD203B41FA5}">
                      <a16:colId xmlns:a16="http://schemas.microsoft.com/office/drawing/2014/main" val="1493358799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3998568116"/>
                    </a:ext>
                  </a:extLst>
                </a:gridCol>
                <a:gridCol w="990664">
                  <a:extLst>
                    <a:ext uri="{9D8B030D-6E8A-4147-A177-3AD203B41FA5}">
                      <a16:colId xmlns:a16="http://schemas.microsoft.com/office/drawing/2014/main" val="1173889782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2743109993"/>
                    </a:ext>
                  </a:extLst>
                </a:gridCol>
              </a:tblGrid>
              <a:tr h="3683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Hạn chế 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di chuyển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trang trại bị nhiễm 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trung bình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thay đổi về số lượng trang trại bị nhiễm trung bình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379968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Tổng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65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44645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39444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67578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44565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39236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5329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2612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44163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39049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723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26206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23112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3094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41.30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16213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6153350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963" y="4242816"/>
            <a:ext cx="10058717" cy="20842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- </a:t>
            </a:r>
            <a:r>
              <a:rPr lang="en-GB" dirty="0" err="1" smtClean="0"/>
              <a:t>Hạn</a:t>
            </a:r>
            <a:r>
              <a:rPr lang="en-GB" dirty="0" smtClean="0"/>
              <a:t> </a:t>
            </a:r>
            <a:r>
              <a:rPr lang="en-GB" dirty="0" err="1" smtClean="0"/>
              <a:t>chế</a:t>
            </a:r>
            <a:r>
              <a:rPr lang="en-GB" dirty="0" smtClean="0"/>
              <a:t> di </a:t>
            </a:r>
            <a:r>
              <a:rPr lang="en-GB" dirty="0" err="1" smtClean="0"/>
              <a:t>chuyển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bị</a:t>
            </a:r>
            <a:r>
              <a:rPr lang="en-GB" dirty="0" smtClean="0"/>
              <a:t> </a:t>
            </a:r>
            <a:r>
              <a:rPr lang="en-GB" dirty="0" err="1" smtClean="0"/>
              <a:t>bệnh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đủ</a:t>
            </a:r>
            <a:r>
              <a:rPr lang="en-GB" dirty="0" smtClean="0"/>
              <a:t> </a:t>
            </a:r>
            <a:r>
              <a:rPr lang="en-GB" dirty="0" err="1" smtClean="0"/>
              <a:t>lớn</a:t>
            </a:r>
            <a:r>
              <a:rPr lang="en-GB" dirty="0" smtClean="0"/>
              <a:t> (</a:t>
            </a:r>
            <a:r>
              <a:rPr lang="en-GB" dirty="0" err="1" smtClean="0"/>
              <a:t>nhỏ</a:t>
            </a:r>
            <a:r>
              <a:rPr lang="en-GB" dirty="0" smtClean="0"/>
              <a:t> </a:t>
            </a:r>
            <a:r>
              <a:rPr lang="en-GB" dirty="0" err="1" smtClean="0"/>
              <a:t>hơn</a:t>
            </a:r>
            <a:r>
              <a:rPr lang="en-GB" dirty="0" smtClean="0"/>
              <a:t> 50 %)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GB" dirty="0" smtClean="0"/>
              <a:t>- </a:t>
            </a:r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phương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thấy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rõ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phạm</a:t>
            </a:r>
            <a:r>
              <a:rPr lang="en-GB" dirty="0" smtClean="0"/>
              <a:t> vi </a:t>
            </a:r>
            <a:r>
              <a:rPr lang="en-GB" dirty="0" err="1" smtClean="0"/>
              <a:t>hạn</a:t>
            </a:r>
            <a:r>
              <a:rPr lang="en-GB" dirty="0" smtClean="0"/>
              <a:t> </a:t>
            </a:r>
            <a:r>
              <a:rPr lang="en-GB" dirty="0" err="1" smtClean="0"/>
              <a:t>chế</a:t>
            </a:r>
            <a:r>
              <a:rPr lang="en-GB" dirty="0" smtClean="0"/>
              <a:t> 75% </a:t>
            </a:r>
            <a:r>
              <a:rPr lang="en-GB" dirty="0" err="1" smtClean="0"/>
              <a:t>đến</a:t>
            </a:r>
            <a:r>
              <a:rPr lang="en-GB" dirty="0" smtClean="0"/>
              <a:t> 100% di </a:t>
            </a:r>
            <a:r>
              <a:rPr lang="en-GB" dirty="0" err="1" smtClean="0"/>
              <a:t>chuyển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599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.4 </a:t>
            </a:r>
            <a:r>
              <a:rPr lang="en-GB" sz="2800" smtClean="0"/>
              <a:t>Kết quả mô phỏng – </a:t>
            </a:r>
            <a:r>
              <a:rPr lang="en-GB" sz="2800"/>
              <a:t>Hạn chế di chuyển của tất cả các trang trại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026143"/>
              </p:ext>
            </p:extLst>
          </p:nvPr>
        </p:nvGraphicFramePr>
        <p:xfrm>
          <a:off x="1885043" y="945388"/>
          <a:ext cx="8464402" cy="30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376">
                  <a:extLst>
                    <a:ext uri="{9D8B030D-6E8A-4147-A177-3AD203B41FA5}">
                      <a16:colId xmlns:a16="http://schemas.microsoft.com/office/drawing/2014/main" val="395611119"/>
                    </a:ext>
                  </a:extLst>
                </a:gridCol>
                <a:gridCol w="983298">
                  <a:extLst>
                    <a:ext uri="{9D8B030D-6E8A-4147-A177-3AD203B41FA5}">
                      <a16:colId xmlns:a16="http://schemas.microsoft.com/office/drawing/2014/main" val="3998154133"/>
                    </a:ext>
                  </a:extLst>
                </a:gridCol>
                <a:gridCol w="1101654">
                  <a:extLst>
                    <a:ext uri="{9D8B030D-6E8A-4147-A177-3AD203B41FA5}">
                      <a16:colId xmlns:a16="http://schemas.microsoft.com/office/drawing/2014/main" val="1316795052"/>
                    </a:ext>
                  </a:extLst>
                </a:gridCol>
                <a:gridCol w="1088520">
                  <a:extLst>
                    <a:ext uri="{9D8B030D-6E8A-4147-A177-3AD203B41FA5}">
                      <a16:colId xmlns:a16="http://schemas.microsoft.com/office/drawing/2014/main" val="1555071036"/>
                    </a:ext>
                  </a:extLst>
                </a:gridCol>
                <a:gridCol w="1024494">
                  <a:extLst>
                    <a:ext uri="{9D8B030D-6E8A-4147-A177-3AD203B41FA5}">
                      <a16:colId xmlns:a16="http://schemas.microsoft.com/office/drawing/2014/main" val="1274316606"/>
                    </a:ext>
                  </a:extLst>
                </a:gridCol>
                <a:gridCol w="2899060">
                  <a:extLst>
                    <a:ext uri="{9D8B030D-6E8A-4147-A177-3AD203B41FA5}">
                      <a16:colId xmlns:a16="http://schemas.microsoft.com/office/drawing/2014/main" val="2974304547"/>
                    </a:ext>
                  </a:extLst>
                </a:gridCol>
              </a:tblGrid>
              <a:tr h="44323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Hạn chế 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di chuyển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trang trại bị nhiễm 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trung bình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thay đổi về số lượng trang trại bị nhiễm trung bình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33385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Tổng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</a:t>
                      </a:r>
                      <a:r>
                        <a:rPr lang="en-US" sz="2400" baseline="0" smtClean="0">
                          <a:effectLst/>
                        </a:rPr>
                        <a:t> v</a:t>
                      </a:r>
                      <a:r>
                        <a:rPr lang="en-US" sz="2400" smtClean="0">
                          <a:effectLst/>
                        </a:rPr>
                        <a:t>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744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44645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39444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58244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44354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38873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237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23745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40.30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0802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98.61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126170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963" y="4119418"/>
            <a:ext cx="10058717" cy="22076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-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di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đạt</a:t>
            </a:r>
            <a:r>
              <a:rPr lang="en-GB" dirty="0"/>
              <a:t>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phòng</a:t>
            </a:r>
            <a:r>
              <a:rPr lang="en-GB" dirty="0"/>
              <a:t> </a:t>
            </a:r>
            <a:r>
              <a:rPr lang="en-GB" dirty="0" err="1"/>
              <a:t>ngừa</a:t>
            </a:r>
            <a:r>
              <a:rPr lang="en-GB" dirty="0"/>
              <a:t> </a:t>
            </a:r>
            <a:r>
              <a:rPr lang="en-GB" dirty="0" err="1"/>
              <a:t>lây</a:t>
            </a:r>
            <a:r>
              <a:rPr lang="en-GB" dirty="0"/>
              <a:t> </a:t>
            </a:r>
            <a:r>
              <a:rPr lang="en-GB" dirty="0" err="1"/>
              <a:t>lan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khá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(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đạt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 50%). </a:t>
            </a:r>
            <a:endParaRPr lang="en-GB" dirty="0" smtClean="0"/>
          </a:p>
          <a:p>
            <a:r>
              <a:rPr lang="en-GB" dirty="0" smtClean="0"/>
              <a:t>- </a:t>
            </a:r>
            <a:r>
              <a:rPr lang="en-GB" dirty="0" err="1" smtClean="0"/>
              <a:t>Tuy</a:t>
            </a:r>
            <a:r>
              <a:rPr lang="en-GB" dirty="0" smtClean="0"/>
              <a:t> </a:t>
            </a:r>
            <a:r>
              <a:rPr lang="en-GB" dirty="0" err="1"/>
              <a:t>nhiên</a:t>
            </a:r>
            <a:r>
              <a:rPr lang="en-GB" dirty="0"/>
              <a:t>,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di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đánh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lợi</a:t>
            </a:r>
            <a:r>
              <a:rPr lang="en-GB" dirty="0" smtClean="0"/>
              <a:t> </a:t>
            </a:r>
            <a:r>
              <a:rPr lang="en-GB" dirty="0" err="1" smtClean="0"/>
              <a:t>ích</a:t>
            </a:r>
            <a:r>
              <a:rPr lang="en-GB" dirty="0" smtClean="0"/>
              <a:t> </a:t>
            </a:r>
            <a:r>
              <a:rPr lang="en-GB" dirty="0" err="1" smtClean="0"/>
              <a:t>kinh</a:t>
            </a:r>
            <a:r>
              <a:rPr lang="en-GB" dirty="0" smtClean="0"/>
              <a:t> </a:t>
            </a:r>
            <a:r>
              <a:rPr lang="en-GB" dirty="0" err="1" smtClean="0"/>
              <a:t>tế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bị</a:t>
            </a:r>
            <a:r>
              <a:rPr lang="en-GB" dirty="0" smtClean="0"/>
              <a:t> </a:t>
            </a:r>
            <a:r>
              <a:rPr lang="en-GB" dirty="0" err="1" smtClean="0"/>
              <a:t>nhiễm</a:t>
            </a:r>
            <a:r>
              <a:rPr lang="en-GB" dirty="0" smtClean="0"/>
              <a:t> </a:t>
            </a:r>
            <a:r>
              <a:rPr lang="en-GB" dirty="0" err="1" smtClean="0"/>
              <a:t>cũng</a:t>
            </a:r>
            <a:r>
              <a:rPr lang="en-GB" dirty="0" smtClean="0"/>
              <a:t> </a:t>
            </a:r>
            <a:r>
              <a:rPr lang="en-GB" dirty="0" err="1" smtClean="0"/>
              <a:t>bị</a:t>
            </a:r>
            <a:r>
              <a:rPr lang="en-GB" dirty="0" smtClean="0"/>
              <a:t> </a:t>
            </a:r>
            <a:r>
              <a:rPr lang="en-GB" dirty="0" err="1" smtClean="0"/>
              <a:t>hạn</a:t>
            </a:r>
            <a:r>
              <a:rPr lang="en-GB" dirty="0" smtClean="0"/>
              <a:t> </a:t>
            </a:r>
            <a:r>
              <a:rPr lang="en-GB" dirty="0" err="1" smtClean="0"/>
              <a:t>chế</a:t>
            </a:r>
            <a:r>
              <a:rPr lang="en-GB" dirty="0" smtClean="0"/>
              <a:t> di </a:t>
            </a:r>
            <a:r>
              <a:rPr lang="en-GB" dirty="0" err="1" smtClean="0"/>
              <a:t>chuyển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14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4</a:t>
            </a:r>
            <a:r>
              <a:rPr lang="en-GB" sz="2800" smtClean="0"/>
              <a:t>.5 </a:t>
            </a:r>
            <a:r>
              <a:rPr lang="en-GB" sz="2800" smtClean="0"/>
              <a:t>Kết quả mô phỏng – </a:t>
            </a:r>
            <a:r>
              <a:rPr lang="en-GB" sz="2800"/>
              <a:t>Nâng cao an toàn sinh học </a:t>
            </a:r>
            <a:r>
              <a:rPr lang="en-GB" sz="2800" smtClean="0"/>
              <a:t>trang </a:t>
            </a:r>
            <a:r>
              <a:rPr lang="en-GB" sz="2800"/>
              <a:t>trại vừa và nhỏ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321198"/>
              </p:ext>
            </p:extLst>
          </p:nvPr>
        </p:nvGraphicFramePr>
        <p:xfrm>
          <a:off x="1552444" y="1191132"/>
          <a:ext cx="9147754" cy="2718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410235084"/>
                    </a:ext>
                  </a:extLst>
                </a:gridCol>
                <a:gridCol w="1745298">
                  <a:extLst>
                    <a:ext uri="{9D8B030D-6E8A-4147-A177-3AD203B41FA5}">
                      <a16:colId xmlns:a16="http://schemas.microsoft.com/office/drawing/2014/main" val="1830478747"/>
                    </a:ext>
                  </a:extLst>
                </a:gridCol>
                <a:gridCol w="1892107">
                  <a:extLst>
                    <a:ext uri="{9D8B030D-6E8A-4147-A177-3AD203B41FA5}">
                      <a16:colId xmlns:a16="http://schemas.microsoft.com/office/drawing/2014/main" val="2167081298"/>
                    </a:ext>
                  </a:extLst>
                </a:gridCol>
                <a:gridCol w="3315789">
                  <a:extLst>
                    <a:ext uri="{9D8B030D-6E8A-4147-A177-3AD203B41FA5}">
                      <a16:colId xmlns:a16="http://schemas.microsoft.com/office/drawing/2014/main" val="785204172"/>
                    </a:ext>
                  </a:extLst>
                </a:gridCol>
              </a:tblGrid>
              <a:tr h="96240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Tham số </a:t>
                      </a:r>
                      <a:r>
                        <a:rPr lang="en-US" sz="2400" baseline="0" smtClean="0">
                          <a:effectLst/>
                        </a:rPr>
                        <a:t>tiếp xúc gián tiếp </a:t>
                      </a:r>
                      <a:endParaRPr lang="en-US" sz="24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effectLst/>
                        </a:rPr>
                        <a:t>% thay đổi </a:t>
                      </a:r>
                      <a:br>
                        <a:rPr lang="en-US" sz="2400" smtClean="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của tham số</a:t>
                      </a:r>
                      <a:endParaRPr lang="en-US" sz="24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Trung bình </a:t>
                      </a:r>
                      <a:r>
                        <a:rPr lang="en-US" sz="2400" smtClean="0">
                          <a:effectLst/>
                        </a:rPr>
                        <a:t/>
                      </a:r>
                      <a:br>
                        <a:rPr lang="en-US" sz="2400" smtClean="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quy </a:t>
                      </a:r>
                      <a:r>
                        <a:rPr lang="en-US" sz="2400">
                          <a:effectLst/>
                        </a:rPr>
                        <a:t>mô dịch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thay đổi trong kết quả trung bình so với cơ sở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177676"/>
                  </a:ext>
                </a:extLst>
              </a:tr>
              <a:tr h="3044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44645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776538"/>
                  </a:ext>
                </a:extLst>
              </a:tr>
              <a:tr h="3044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−25%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44605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185645"/>
                  </a:ext>
                </a:extLst>
              </a:tr>
              <a:tr h="3044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−50%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34105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23.61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302606"/>
                  </a:ext>
                </a:extLst>
              </a:tr>
              <a:tr h="3044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−75%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24646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44.80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518183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963" y="4368800"/>
            <a:ext cx="10058717" cy="19582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- </a:t>
            </a:r>
            <a:r>
              <a:rPr lang="en-GB" dirty="0" err="1" smtClean="0"/>
              <a:t>Biện</a:t>
            </a:r>
            <a:r>
              <a:rPr lang="en-GB" dirty="0" smtClean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 smtClean="0"/>
              <a:t>đáng</a:t>
            </a:r>
            <a:r>
              <a:rPr lang="en-GB" dirty="0" smtClean="0"/>
              <a:t> </a:t>
            </a:r>
            <a:r>
              <a:rPr lang="en-GB" dirty="0" err="1" smtClean="0"/>
              <a:t>kể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/>
              <a:t>giảm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50%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lây</a:t>
            </a:r>
            <a:r>
              <a:rPr lang="en-GB" dirty="0"/>
              <a:t> </a:t>
            </a:r>
            <a:r>
              <a:rPr lang="en-GB" dirty="0" err="1"/>
              <a:t>truyền</a:t>
            </a:r>
            <a:r>
              <a:rPr lang="en-GB" dirty="0"/>
              <a:t> qua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xúc</a:t>
            </a:r>
            <a:r>
              <a:rPr lang="en-GB" dirty="0"/>
              <a:t> </a:t>
            </a:r>
            <a:r>
              <a:rPr lang="en-GB" dirty="0" err="1"/>
              <a:t>gián</a:t>
            </a:r>
            <a:r>
              <a:rPr lang="en-GB" dirty="0"/>
              <a:t> </a:t>
            </a:r>
            <a:r>
              <a:rPr lang="en-GB" dirty="0" err="1" smtClean="0"/>
              <a:t>tiếp</a:t>
            </a:r>
            <a:r>
              <a:rPr lang="en-GB" dirty="0" smtClean="0"/>
              <a:t>. </a:t>
            </a:r>
            <a:r>
              <a:rPr lang="en-GB" dirty="0" err="1" smtClean="0"/>
              <a:t>Biện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này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nâng</a:t>
            </a:r>
            <a:r>
              <a:rPr lang="en-GB" dirty="0" smtClean="0"/>
              <a:t> </a:t>
            </a:r>
            <a:r>
              <a:rPr lang="en-GB" dirty="0" err="1" smtClean="0"/>
              <a:t>cao</a:t>
            </a:r>
            <a:r>
              <a:rPr lang="en-GB" dirty="0" smtClean="0"/>
              <a:t> an </a:t>
            </a:r>
            <a:r>
              <a:rPr lang="en-GB" dirty="0" err="1" smtClean="0"/>
              <a:t>toàn</a:t>
            </a:r>
            <a:r>
              <a:rPr lang="en-GB" dirty="0" smtClean="0"/>
              <a:t> </a:t>
            </a:r>
            <a:r>
              <a:rPr lang="en-GB" dirty="0" err="1" smtClean="0"/>
              <a:t>sinh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ở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vừa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nhỏ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9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4</a:t>
            </a:r>
            <a:r>
              <a:rPr lang="en-GB" sz="2800" smtClean="0"/>
              <a:t>.6 </a:t>
            </a:r>
            <a:r>
              <a:rPr lang="en-GB" sz="2800" smtClean="0"/>
              <a:t>Kết quả mô phỏng – </a:t>
            </a:r>
            <a:r>
              <a:rPr lang="en-GB" sz="2800"/>
              <a:t>Tiêu hủy lợn bị nhiễm bệnh</a:t>
            </a:r>
            <a:endParaRPr lang="en-US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43157"/>
              </p:ext>
            </p:extLst>
          </p:nvPr>
        </p:nvGraphicFramePr>
        <p:xfrm>
          <a:off x="1187899" y="731520"/>
          <a:ext cx="9877162" cy="351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478">
                  <a:extLst>
                    <a:ext uri="{9D8B030D-6E8A-4147-A177-3AD203B41FA5}">
                      <a16:colId xmlns:a16="http://schemas.microsoft.com/office/drawing/2014/main" val="834845002"/>
                    </a:ext>
                  </a:extLst>
                </a:gridCol>
                <a:gridCol w="971540">
                  <a:extLst>
                    <a:ext uri="{9D8B030D-6E8A-4147-A177-3AD203B41FA5}">
                      <a16:colId xmlns:a16="http://schemas.microsoft.com/office/drawing/2014/main" val="1428063358"/>
                    </a:ext>
                  </a:extLst>
                </a:gridCol>
                <a:gridCol w="1053518">
                  <a:extLst>
                    <a:ext uri="{9D8B030D-6E8A-4147-A177-3AD203B41FA5}">
                      <a16:colId xmlns:a16="http://schemas.microsoft.com/office/drawing/2014/main" val="2456050369"/>
                    </a:ext>
                  </a:extLst>
                </a:gridCol>
                <a:gridCol w="1040818">
                  <a:extLst>
                    <a:ext uri="{9D8B030D-6E8A-4147-A177-3AD203B41FA5}">
                      <a16:colId xmlns:a16="http://schemas.microsoft.com/office/drawing/2014/main" val="686383618"/>
                    </a:ext>
                  </a:extLst>
                </a:gridCol>
                <a:gridCol w="978906">
                  <a:extLst>
                    <a:ext uri="{9D8B030D-6E8A-4147-A177-3AD203B41FA5}">
                      <a16:colId xmlns:a16="http://schemas.microsoft.com/office/drawing/2014/main" val="4270593320"/>
                    </a:ext>
                  </a:extLst>
                </a:gridCol>
                <a:gridCol w="4038902">
                  <a:extLst>
                    <a:ext uri="{9D8B030D-6E8A-4147-A177-3AD203B41FA5}">
                      <a16:colId xmlns:a16="http://schemas.microsoft.com/office/drawing/2014/main" val="950079313"/>
                    </a:ext>
                  </a:extLst>
                </a:gridCol>
              </a:tblGrid>
              <a:tr h="486532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Thời gian xử lý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</a:t>
                      </a:r>
                      <a:r>
                        <a:rPr lang="en-US" sz="2400" smtClean="0">
                          <a:effectLst/>
                        </a:rPr>
                        <a:t>TT bị </a:t>
                      </a:r>
                      <a:r>
                        <a:rPr lang="en-US" sz="2400">
                          <a:effectLst/>
                        </a:rPr>
                        <a:t>nhiễm </a:t>
                      </a:r>
                      <a:r>
                        <a:rPr lang="en-US" sz="2400" smtClean="0">
                          <a:effectLst/>
                        </a:rPr>
                        <a:t>trung </a:t>
                      </a:r>
                      <a:r>
                        <a:rPr lang="en-US" sz="2400">
                          <a:effectLst/>
                        </a:rPr>
                        <a:t>bình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thay đổi trong kết quả </a:t>
                      </a:r>
                      <a:r>
                        <a:rPr lang="en-US" sz="2400" smtClean="0">
                          <a:effectLst/>
                        </a:rPr>
                        <a:t>TB của </a:t>
                      </a:r>
                      <a:r>
                        <a:rPr lang="en-US" sz="2400">
                          <a:effectLst/>
                        </a:rPr>
                        <a:t>tất cả các </a:t>
                      </a:r>
                      <a:r>
                        <a:rPr lang="en-US" sz="2400" smtClean="0">
                          <a:effectLst/>
                        </a:rPr>
                        <a:t>TT </a:t>
                      </a:r>
                      <a:r>
                        <a:rPr lang="en-US" sz="2400">
                          <a:effectLst/>
                        </a:rPr>
                        <a:t>so với cơ sở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407567446"/>
                  </a:ext>
                </a:extLst>
              </a:tr>
              <a:tr h="5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Tổng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TT 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29358"/>
                  </a:ext>
                </a:extLst>
              </a:tr>
              <a:tr h="486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Cơ sở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44645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39444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76880725"/>
                  </a:ext>
                </a:extLst>
              </a:tr>
              <a:tr h="486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 tuần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44585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39380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3948776141"/>
                  </a:ext>
                </a:extLst>
              </a:tr>
              <a:tr h="486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tuần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43302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37853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3877629515"/>
                  </a:ext>
                </a:extLst>
              </a:tr>
              <a:tr h="486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 tuần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99.31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1532348220"/>
                  </a:ext>
                </a:extLst>
              </a:tr>
              <a:tr h="5616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tuần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99.89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01" marR="62701" marT="0" marB="0" anchor="ctr"/>
                </a:tc>
                <a:extLst>
                  <a:ext uri="{0D108BD9-81ED-4DB2-BD59-A6C34878D82A}">
                    <a16:rowId xmlns:a16="http://schemas.microsoft.com/office/drawing/2014/main" val="2477730188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963" y="4249554"/>
            <a:ext cx="10058717" cy="20774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- </a:t>
            </a:r>
            <a:r>
              <a:rPr lang="en-GB"/>
              <a:t>G</a:t>
            </a:r>
            <a:r>
              <a:rPr lang="en-GB" smtClean="0"/>
              <a:t>iảm </a:t>
            </a:r>
            <a:r>
              <a:rPr lang="en-GB"/>
              <a:t>thời gian chờ tiêu hủy xuống dưới 3 tuần </a:t>
            </a:r>
            <a:r>
              <a:rPr lang="en-GB" smtClean="0"/>
              <a:t>thì </a:t>
            </a:r>
            <a:r>
              <a:rPr lang="en-GB"/>
              <a:t>sẽ cho hiệu quả phòng chống lây lan dịch ASF rất cao gần như có thể chặn đứng sự lây lan của </a:t>
            </a:r>
            <a:r>
              <a:rPr lang="en-GB" smtClean="0"/>
              <a:t>dịch</a:t>
            </a:r>
          </a:p>
          <a:p>
            <a:r>
              <a:rPr lang="en-GB" smtClean="0"/>
              <a:t>- </a:t>
            </a:r>
            <a:r>
              <a:rPr lang="vi-VN"/>
              <a:t>Đây là biện pháp hiệu quả nhất trong số các biện pháp phòng chống dịch trong khi chưa có vắc xin của </a:t>
            </a:r>
            <a:r>
              <a:rPr lang="vi-VN" smtClean="0"/>
              <a:t>ASF</a:t>
            </a:r>
            <a:r>
              <a:rPr lang="en-GB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579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Nội</a:t>
            </a:r>
            <a:r>
              <a:rPr lang="en-GB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04240"/>
            <a:ext cx="10058400" cy="496485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1. </a:t>
            </a:r>
            <a:r>
              <a:rPr lang="en-GB" sz="3600" err="1" smtClean="0"/>
              <a:t>Tổng</a:t>
            </a:r>
            <a:r>
              <a:rPr lang="en-GB" sz="3600" smtClean="0"/>
              <a:t> </a:t>
            </a:r>
            <a:r>
              <a:rPr lang="en-GB" sz="3600" smtClean="0"/>
              <a:t>quan về mô hình mô phỏng</a:t>
            </a:r>
            <a:endParaRPr lang="en-GB" sz="3600" dirty="0" smtClean="0"/>
          </a:p>
          <a:p>
            <a:r>
              <a:rPr lang="en-GB" sz="3600" dirty="0" smtClean="0"/>
              <a:t>2</a:t>
            </a:r>
            <a:r>
              <a:rPr lang="en-GB" sz="3600" smtClean="0"/>
              <a:t>. </a:t>
            </a:r>
            <a:r>
              <a:rPr lang="en-GB" sz="3600" smtClean="0"/>
              <a:t>Dữ liệu dùng cho mô phỏng</a:t>
            </a:r>
            <a:endParaRPr lang="en-GB" sz="3600" dirty="0" smtClean="0"/>
          </a:p>
          <a:p>
            <a:r>
              <a:rPr lang="en-GB" sz="3600" dirty="0" smtClean="0"/>
              <a:t>3</a:t>
            </a:r>
            <a:r>
              <a:rPr lang="en-GB" sz="3600" smtClean="0"/>
              <a:t>. </a:t>
            </a:r>
            <a:r>
              <a:rPr lang="en-GB" sz="3600" smtClean="0"/>
              <a:t>Các tham số của mô hình mô phỏng</a:t>
            </a:r>
            <a:endParaRPr lang="en-GB" sz="3600" dirty="0" smtClean="0"/>
          </a:p>
          <a:p>
            <a:r>
              <a:rPr lang="en-GB" sz="3600" dirty="0" smtClean="0"/>
              <a:t>4</a:t>
            </a:r>
            <a:r>
              <a:rPr lang="en-GB" sz="3600" smtClean="0"/>
              <a:t>. </a:t>
            </a:r>
            <a:r>
              <a:rPr lang="en-GB" sz="3600" smtClean="0"/>
              <a:t>Các kết quả mô phỏng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3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1178" y="2967335"/>
            <a:ext cx="7629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Em xin chân thành cảm ơn</a:t>
            </a:r>
            <a:endParaRPr lang="en-US" sz="5400" b="0" cap="none" spc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709171"/>
            <a:ext cx="3657600" cy="1978323"/>
          </a:xfrm>
          <a:prstGeom prst="rect">
            <a:avLst/>
          </a:prstGeom>
        </p:spPr>
      </p:pic>
      <p:pic>
        <p:nvPicPr>
          <p:cNvPr id="7" name="Content Placeholder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762501"/>
            <a:ext cx="3657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en-GB" smtClean="0"/>
              <a:t>Tổng quan về mô hình </a:t>
            </a:r>
            <a:r>
              <a:rPr lang="en-GB" smtClean="0"/>
              <a:t>mô phỏng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3749302"/>
            <a:ext cx="10058400" cy="211979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Picture 6" descr="C:\Users\HuyNQ52\AppData\Local\Microsoft\Windows\INetCache\Content.Word\Flo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1" y="1680835"/>
            <a:ext cx="8039797" cy="3017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2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2. </a:t>
            </a:r>
            <a:r>
              <a:rPr lang="en-GB" smtClean="0"/>
              <a:t>Dữ liệu dùng cho mô phỏng – Dữ liệu bản đồ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69" y="925802"/>
            <a:ext cx="959972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</a:t>
            </a:r>
            <a:r>
              <a:rPr lang="en-GB" smtClean="0"/>
              <a:t>. </a:t>
            </a:r>
            <a:r>
              <a:rPr lang="en-GB"/>
              <a:t>Dữ liệu dùng cho mô </a:t>
            </a:r>
            <a:r>
              <a:rPr lang="en-GB" smtClean="0"/>
              <a:t>phỏng – Dữ liệu chăn nuôi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97280" y="6428670"/>
            <a:ext cx="9251636" cy="396240"/>
          </a:xfrm>
        </p:spPr>
        <p:txBody>
          <a:bodyPr>
            <a:normAutofit fontScale="92500" lnSpcReduction="20000"/>
          </a:bodyPr>
          <a:lstStyle/>
          <a:p>
            <a:r>
              <a:rPr lang="en-GB" smtClean="0"/>
              <a:t>Refer: Thống kê tổng đàn gia súc trên địa bàn Hà Nội, Chi cục chăn nuôi &amp; thú y, 2020</a:t>
            </a:r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36" y="1005170"/>
            <a:ext cx="8445507" cy="514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</a:t>
            </a:r>
            <a:r>
              <a:rPr lang="en-GB"/>
              <a:t>.</a:t>
            </a:r>
            <a:r>
              <a:rPr lang="en-GB" smtClean="0"/>
              <a:t> </a:t>
            </a:r>
            <a:r>
              <a:rPr lang="en-GB"/>
              <a:t>Dữ liệu dùng cho mô </a:t>
            </a:r>
            <a:r>
              <a:rPr lang="en-GB" smtClean="0"/>
              <a:t>phỏng – Dữ liệu chăn nuôi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944" y="1095975"/>
            <a:ext cx="4006735" cy="4773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lớn</a:t>
            </a:r>
            <a:r>
              <a:rPr lang="en-GB" dirty="0" smtClean="0"/>
              <a:t>: </a:t>
            </a:r>
            <a:r>
              <a:rPr lang="en-GB" dirty="0" err="1" smtClean="0"/>
              <a:t>trên</a:t>
            </a:r>
            <a:r>
              <a:rPr lang="en-GB" dirty="0" smtClean="0"/>
              <a:t> 300 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vừa</a:t>
            </a:r>
            <a:r>
              <a:rPr lang="en-GB" dirty="0" smtClean="0"/>
              <a:t>: </a:t>
            </a:r>
            <a:r>
              <a:rPr lang="en-GB" dirty="0" err="1" smtClean="0"/>
              <a:t>từ</a:t>
            </a:r>
            <a:r>
              <a:rPr lang="en-GB" dirty="0" smtClean="0"/>
              <a:t> 30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dưới</a:t>
            </a:r>
            <a:r>
              <a:rPr lang="en-GB" dirty="0" smtClean="0"/>
              <a:t> 300 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nhỏ</a:t>
            </a:r>
            <a:r>
              <a:rPr lang="en-GB" dirty="0" smtClean="0"/>
              <a:t>: </a:t>
            </a:r>
            <a:r>
              <a:rPr lang="en-GB" dirty="0" err="1" smtClean="0"/>
              <a:t>dưới</a:t>
            </a:r>
            <a:r>
              <a:rPr lang="en-GB" dirty="0" smtClean="0"/>
              <a:t> 30 con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Tỉ</a:t>
            </a:r>
            <a:r>
              <a:rPr lang="en-GB" dirty="0" smtClean="0"/>
              <a:t> </a:t>
            </a:r>
            <a:r>
              <a:rPr lang="en-GB" dirty="0" err="1" smtClean="0"/>
              <a:t>lệ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</a:t>
            </a:r>
            <a:r>
              <a:rPr lang="en-GB" dirty="0" err="1" smtClean="0"/>
              <a:t>trại</a:t>
            </a:r>
            <a:r>
              <a:rPr lang="en-GB" dirty="0" smtClean="0"/>
              <a:t> </a:t>
            </a:r>
            <a:r>
              <a:rPr lang="en-GB" dirty="0" err="1" smtClean="0"/>
              <a:t>vừa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hộ</a:t>
            </a:r>
            <a:r>
              <a:rPr lang="en-GB" dirty="0" smtClean="0"/>
              <a:t> </a:t>
            </a:r>
            <a:r>
              <a:rPr lang="en-GB" dirty="0" err="1" smtClean="0"/>
              <a:t>chăn</a:t>
            </a:r>
            <a:r>
              <a:rPr lang="en-GB" dirty="0" smtClean="0"/>
              <a:t> </a:t>
            </a:r>
            <a:r>
              <a:rPr lang="en-GB" dirty="0" err="1" smtClean="0"/>
              <a:t>nuôi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dân</a:t>
            </a:r>
            <a:r>
              <a:rPr lang="en-GB" dirty="0" smtClean="0"/>
              <a:t>: 7% (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khảo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kê</a:t>
            </a:r>
            <a:r>
              <a:rPr lang="en-GB" dirty="0" smtClean="0"/>
              <a:t> 2019 – 7.9%, 2021-6.9%)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97280" y="6428670"/>
            <a:ext cx="10058400" cy="396240"/>
          </a:xfrm>
        </p:spPr>
        <p:txBody>
          <a:bodyPr>
            <a:normAutofit fontScale="85000" lnSpcReduction="10000"/>
          </a:bodyPr>
          <a:lstStyle/>
          <a:p>
            <a:r>
              <a:rPr lang="en-GB" smtClean="0"/>
              <a:t>Refer: Luật chăn nuôi và nghị định hướng dẫn (2018, 2020); Thống kê chăn nuôi, tổng cục thống kê, 2019,2021 </a:t>
            </a:r>
            <a:endParaRPr lang="en-US"/>
          </a:p>
        </p:txBody>
      </p:sp>
      <p:pic>
        <p:nvPicPr>
          <p:cNvPr id="9" name="Picture 8" descr="DataT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095975"/>
            <a:ext cx="5753100" cy="496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2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 </a:t>
            </a:r>
            <a:r>
              <a:rPr lang="en-GB"/>
              <a:t>Các tham số của mô hình mô phỏng</a:t>
            </a:r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72119"/>
              </p:ext>
            </p:extLst>
          </p:nvPr>
        </p:nvGraphicFramePr>
        <p:xfrm>
          <a:off x="1777841" y="1174081"/>
          <a:ext cx="8696960" cy="1755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9280">
                  <a:extLst>
                    <a:ext uri="{9D8B030D-6E8A-4147-A177-3AD203B41FA5}">
                      <a16:colId xmlns:a16="http://schemas.microsoft.com/office/drawing/2014/main" val="1806261890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2589350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Loại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tiếp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xúc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Xác suất lây truyền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394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0">
                          <a:effectLst/>
                        </a:rPr>
                        <a:t>Tiếp xúc trực tiếp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5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0" dirty="0" err="1">
                          <a:effectLst/>
                        </a:rPr>
                        <a:t>Tiếp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xúc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gián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tiếp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tới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trang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trại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vừa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và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r>
                        <a:rPr lang="en-GB" sz="2400" b="0" dirty="0" err="1">
                          <a:effectLst/>
                        </a:rPr>
                        <a:t>nhỏ</a:t>
                      </a:r>
                      <a:r>
                        <a:rPr lang="en-GB" sz="2400" b="0" dirty="0">
                          <a:effectLst/>
                        </a:rPr>
                        <a:t> 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9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0">
                          <a:effectLst/>
                        </a:rPr>
                        <a:t>Tiếp xúc gián tiếp tới trang trại lớn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0.006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86082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Refer: H.S Lee 2020</a:t>
            </a: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6963" y="3372290"/>
            <a:ext cx="10058717" cy="2954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smtClean="0"/>
              <a:t>- </a:t>
            </a: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/>
              <a:t>xúc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di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lợn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qua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xúc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lây</a:t>
            </a:r>
            <a:r>
              <a:rPr lang="en-GB" dirty="0"/>
              <a:t> </a:t>
            </a:r>
            <a:r>
              <a:rPr lang="en-GB" dirty="0" err="1"/>
              <a:t>nhiễm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 smtClean="0"/>
              <a:t>- </a:t>
            </a: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/>
              <a:t>xúc</a:t>
            </a:r>
            <a:r>
              <a:rPr lang="en-GB" dirty="0"/>
              <a:t> </a:t>
            </a:r>
            <a:r>
              <a:rPr lang="en-GB" dirty="0" err="1"/>
              <a:t>gián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di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,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tiện</a:t>
            </a:r>
            <a:r>
              <a:rPr lang="en-GB" dirty="0"/>
              <a:t>, </a:t>
            </a:r>
            <a:r>
              <a:rPr lang="en-GB" dirty="0" err="1"/>
              <a:t>vật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qua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xúc</a:t>
            </a:r>
            <a:r>
              <a:rPr lang="en-GB" dirty="0"/>
              <a:t> </a:t>
            </a:r>
            <a:r>
              <a:rPr lang="en-GB" dirty="0" err="1"/>
              <a:t>thường</a:t>
            </a:r>
            <a:r>
              <a:rPr lang="en-GB" dirty="0"/>
              <a:t> </a:t>
            </a:r>
            <a:r>
              <a:rPr lang="en-GB" dirty="0" err="1"/>
              <a:t>xuyên</a:t>
            </a:r>
            <a:r>
              <a:rPr lang="en-GB" dirty="0"/>
              <a:t> </a:t>
            </a:r>
            <a:r>
              <a:rPr lang="en-GB" dirty="0" err="1"/>
              <a:t>xảy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lây</a:t>
            </a:r>
            <a:r>
              <a:rPr lang="en-GB" dirty="0"/>
              <a:t> </a:t>
            </a:r>
            <a:r>
              <a:rPr lang="en-GB" dirty="0" err="1"/>
              <a:t>nhiễm</a:t>
            </a:r>
            <a:r>
              <a:rPr lang="en-GB" dirty="0"/>
              <a:t> </a:t>
            </a:r>
            <a:r>
              <a:rPr lang="en-GB" dirty="0" err="1"/>
              <a:t>phụ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mức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an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trại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Các tham số của mô hình mô phỏng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Refer: H.S Lee 2019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29665"/>
              </p:ext>
            </p:extLst>
          </p:nvPr>
        </p:nvGraphicFramePr>
        <p:xfrm>
          <a:off x="1219201" y="1234076"/>
          <a:ext cx="9814557" cy="3950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939">
                  <a:extLst>
                    <a:ext uri="{9D8B030D-6E8A-4147-A177-3AD203B41FA5}">
                      <a16:colId xmlns:a16="http://schemas.microsoft.com/office/drawing/2014/main" val="3301646384"/>
                    </a:ext>
                  </a:extLst>
                </a:gridCol>
                <a:gridCol w="2989535">
                  <a:extLst>
                    <a:ext uri="{9D8B030D-6E8A-4147-A177-3AD203B41FA5}">
                      <a16:colId xmlns:a16="http://schemas.microsoft.com/office/drawing/2014/main" val="2563842182"/>
                    </a:ext>
                  </a:extLst>
                </a:gridCol>
                <a:gridCol w="2684083">
                  <a:extLst>
                    <a:ext uri="{9D8B030D-6E8A-4147-A177-3AD203B41FA5}">
                      <a16:colId xmlns:a16="http://schemas.microsoft.com/office/drawing/2014/main" val="228603634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smtClean="0">
                          <a:effectLst/>
                        </a:rPr>
                        <a:t>Liên</a:t>
                      </a:r>
                      <a:r>
                        <a:rPr lang="en-GB" sz="2400" baseline="0" smtClean="0">
                          <a:effectLst/>
                        </a:rPr>
                        <a:t> </a:t>
                      </a:r>
                      <a:r>
                        <a:rPr lang="en-GB" sz="2400" smtClean="0">
                          <a:effectLst/>
                        </a:rPr>
                        <a:t>hệ</a:t>
                      </a:r>
                      <a:r>
                        <a:rPr lang="en-GB" sz="2400">
                          <a:effectLst/>
                        </a:rPr>
                        <a:t/>
                      </a:r>
                      <a:br>
                        <a:rPr lang="en-GB" sz="2400">
                          <a:effectLst/>
                        </a:rPr>
                      </a:br>
                      <a:r>
                        <a:rPr lang="en-GB" sz="2400">
                          <a:effectLst/>
                        </a:rPr>
                        <a:t>(Nguồn - Đích)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GB" sz="2400">
                          <a:effectLst/>
                        </a:rPr>
                        <a:t>Số lượng tiếp xúc trung bình trong 1 tuần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85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Tiếp xúc trực tiếp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Tiếp xúc gián tiếp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13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nhỏ → Trang trại 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0.072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0.282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2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nhỏ → Trang trại 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0.282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78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Trang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trại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vừa</a:t>
                      </a:r>
                      <a:r>
                        <a:rPr lang="en-GB" sz="2400" dirty="0">
                          <a:effectLst/>
                        </a:rPr>
                        <a:t> → </a:t>
                      </a:r>
                      <a:r>
                        <a:rPr lang="en-GB" sz="2400" dirty="0" err="1">
                          <a:effectLst/>
                        </a:rPr>
                        <a:t>Trang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trại</a:t>
                      </a: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 err="1">
                          <a:effectLst/>
                        </a:rPr>
                        <a:t>nhỏ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0.072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0.282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7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vừa → Trang trại 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0.073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0.271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87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vừa → Trang trại 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3.5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029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lớn → Trang trại vừa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0.073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Poisson 0.271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94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Trang trại lớn → Trang trại lớn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Poisson 3.5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59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4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Các tham số của mô hình mô phỏng</a:t>
            </a:r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057" y="1005170"/>
            <a:ext cx="4226845" cy="51498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1005</TotalTime>
  <Words>1259</Words>
  <Application>Microsoft Office PowerPoint</Application>
  <PresentationFormat>Widescreen</PresentationFormat>
  <Paragraphs>236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Mô phỏng lan truyền dịch  tả lợn Châu Phi trên địa bàn Hà Nội</vt:lpstr>
      <vt:lpstr>Nội dung</vt:lpstr>
      <vt:lpstr>1. Tổng quan về mô hình mô phỏng</vt:lpstr>
      <vt:lpstr>2. Dữ liệu dùng cho mô phỏng – Dữ liệu bản đồ</vt:lpstr>
      <vt:lpstr>2. Dữ liệu dùng cho mô phỏng – Dữ liệu chăn nuôi</vt:lpstr>
      <vt:lpstr>2. Dữ liệu dùng cho mô phỏng – Dữ liệu chăn nuôi</vt:lpstr>
      <vt:lpstr>3. Các tham số của mô hình mô phỏng</vt:lpstr>
      <vt:lpstr>3. Các tham số của mô hình mô phỏng</vt:lpstr>
      <vt:lpstr>3. Các tham số của mô hình mô phỏng</vt:lpstr>
      <vt:lpstr>Lưu đồ khái quát</vt:lpstr>
      <vt:lpstr>Lưu đồ tạo danh sách các liên kết giữa các trang trại</vt:lpstr>
      <vt:lpstr>4. Kết quả mô phỏng</vt:lpstr>
      <vt:lpstr>4.1 Kết quả mô phỏng – Kịch bản cơ sở</vt:lpstr>
      <vt:lpstr>4.1 Kết quả mô phỏng – Kịch bản cơ sở</vt:lpstr>
      <vt:lpstr>4.2 Kết quả mô phỏng – Loại bỏ tiếp xúc trực tiếp và trang trại lớn</vt:lpstr>
      <vt:lpstr>4.3 Kết quả mô phỏng – Hạn chế di chuyển của trang trại bị nhiễm bệnh</vt:lpstr>
      <vt:lpstr>4.4 Kết quả mô phỏng – Hạn chế di chuyển của tất cả các trang trại</vt:lpstr>
      <vt:lpstr>4.5 Kết quả mô phỏng – Nâng cao an toàn sinh học trang trại vừa và nhỏ</vt:lpstr>
      <vt:lpstr>4.6 Kết quả mô phỏng – Tiêu hủy lợn bị nhiễm bệnh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phỏng lan truyền dịch  tả lợn Châu Phi trên địa bàn Hà Nội</dc:title>
  <dc:creator>Nguyen Quang Huy - HuyNQ52 (GAM.DAP)</dc:creator>
  <cp:lastModifiedBy>Nguyen Quang Huy - HuyNQ52 (GAM.DAP)</cp:lastModifiedBy>
  <cp:revision>93</cp:revision>
  <dcterms:created xsi:type="dcterms:W3CDTF">2022-02-25T14:32:37Z</dcterms:created>
  <dcterms:modified xsi:type="dcterms:W3CDTF">2022-03-04T05:45:26Z</dcterms:modified>
</cp:coreProperties>
</file>