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363" r:id="rId4"/>
    <p:sldId id="364" r:id="rId5"/>
    <p:sldId id="365" r:id="rId6"/>
    <p:sldId id="366" r:id="rId7"/>
    <p:sldId id="367" r:id="rId8"/>
    <p:sldId id="369" r:id="rId9"/>
    <p:sldId id="370" r:id="rId10"/>
    <p:sldId id="371" r:id="rId11"/>
    <p:sldId id="368" r:id="rId12"/>
    <p:sldId id="372" r:id="rId13"/>
    <p:sldId id="373" r:id="rId14"/>
    <p:sldId id="374" r:id="rId15"/>
    <p:sldId id="326" r:id="rId16"/>
    <p:sldId id="318" r:id="rId17"/>
    <p:sldId id="345" r:id="rId18"/>
    <p:sldId id="361" r:id="rId19"/>
    <p:sldId id="346" r:id="rId20"/>
    <p:sldId id="362" r:id="rId21"/>
    <p:sldId id="342" r:id="rId22"/>
    <p:sldId id="375" r:id="rId23"/>
    <p:sldId id="343" r:id="rId24"/>
    <p:sldId id="266" r:id="rId25"/>
    <p:sldId id="262" r:id="rId26"/>
  </p:sldIdLst>
  <p:sldSz cx="18288000" cy="10287000"/>
  <p:notesSz cx="6858000" cy="9144000"/>
  <p:embeddedFontLst>
    <p:embeddedFont>
      <p:font typeface="Cabin Bold" panose="020B0604020202020204" charset="0"/>
      <p:regular r:id="rId28"/>
    </p:embeddedFont>
    <p:embeddedFont>
      <p:font typeface="Muli Bold" panose="020B0604020202020204" charset="0"/>
      <p:regular r:id="rId29"/>
    </p:embeddedFont>
    <p:embeddedFont>
      <p:font typeface="Calibri" panose="020F0502020204030204" pitchFamily="34" charset="0"/>
      <p:regular r:id="rId30"/>
      <p:bold r:id="rId31"/>
      <p:italic r:id="rId32"/>
      <p:boldItalic r:id="rId33"/>
    </p:embeddedFont>
    <p:embeddedFont>
      <p:font typeface="Cabin" panose="020B0604020202020204" charset="0"/>
      <p:regular r:id="rId34"/>
    </p:embeddedFont>
    <p:embeddedFont>
      <p:font typeface="Cambria Math" panose="02040503050406030204" pitchFamily="18"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3173" autoAdjust="0"/>
  </p:normalViewPr>
  <p:slideViewPr>
    <p:cSldViewPr>
      <p:cViewPr varScale="1">
        <p:scale>
          <a:sx n="53" d="100"/>
          <a:sy n="53" d="100"/>
        </p:scale>
        <p:origin x="58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89E7A-2F35-4BEA-9935-2B581068A494}"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63287-D7CA-451E-8FC2-2B347A52C2E7}" type="slidenum">
              <a:rPr lang="en-US" smtClean="0"/>
              <a:t>‹#›</a:t>
            </a:fld>
            <a:endParaRPr lang="en-US"/>
          </a:p>
        </p:txBody>
      </p:sp>
    </p:spTree>
    <p:extLst>
      <p:ext uri="{BB962C8B-B14F-4D97-AF65-F5344CB8AC3E}">
        <p14:creationId xmlns:p14="http://schemas.microsoft.com/office/powerpoint/2010/main" val="189618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63287-D7CA-451E-8FC2-2B347A52C2E7}" type="slidenum">
              <a:rPr lang="en-US" smtClean="0"/>
              <a:t>3</a:t>
            </a:fld>
            <a:endParaRPr lang="en-US"/>
          </a:p>
        </p:txBody>
      </p:sp>
    </p:spTree>
    <p:extLst>
      <p:ext uri="{BB962C8B-B14F-4D97-AF65-F5344CB8AC3E}">
        <p14:creationId xmlns:p14="http://schemas.microsoft.com/office/powerpoint/2010/main" val="246700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63287-D7CA-451E-8FC2-2B347A52C2E7}" type="slidenum">
              <a:rPr lang="en-US" smtClean="0"/>
              <a:t>7</a:t>
            </a:fld>
            <a:endParaRPr lang="en-US"/>
          </a:p>
        </p:txBody>
      </p:sp>
    </p:spTree>
    <p:extLst>
      <p:ext uri="{BB962C8B-B14F-4D97-AF65-F5344CB8AC3E}">
        <p14:creationId xmlns:p14="http://schemas.microsoft.com/office/powerpoint/2010/main" val="1468468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63287-D7CA-451E-8FC2-2B347A52C2E7}" type="slidenum">
              <a:rPr lang="en-US" smtClean="0"/>
              <a:t>11</a:t>
            </a:fld>
            <a:endParaRPr lang="en-US"/>
          </a:p>
        </p:txBody>
      </p:sp>
    </p:spTree>
    <p:extLst>
      <p:ext uri="{BB962C8B-B14F-4D97-AF65-F5344CB8AC3E}">
        <p14:creationId xmlns:p14="http://schemas.microsoft.com/office/powerpoint/2010/main" val="154018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A63287-D7CA-451E-8FC2-2B347A52C2E7}" type="slidenum">
              <a:rPr lang="en-US" smtClean="0"/>
              <a:t>15</a:t>
            </a:fld>
            <a:endParaRPr lang="en-US"/>
          </a:p>
        </p:txBody>
      </p:sp>
    </p:spTree>
    <p:extLst>
      <p:ext uri="{BB962C8B-B14F-4D97-AF65-F5344CB8AC3E}">
        <p14:creationId xmlns:p14="http://schemas.microsoft.com/office/powerpoint/2010/main" val="240442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4.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txBody>
          <a:bodyPr/>
          <a:lstStyle/>
          <a:p>
            <a:endParaRPr lang="en-US"/>
          </a:p>
        </p:txBody>
      </p:sp>
      <p:grpSp>
        <p:nvGrpSpPr>
          <p:cNvPr id="3" name="Group 3"/>
          <p:cNvGrpSpPr/>
          <p:nvPr/>
        </p:nvGrpSpPr>
        <p:grpSpPr>
          <a:xfrm>
            <a:off x="228601" y="2933699"/>
            <a:ext cx="17754600" cy="3733801"/>
            <a:chOff x="0" y="1017362"/>
            <a:chExt cx="3580410" cy="917333"/>
          </a:xfrm>
        </p:grpSpPr>
        <p:sp>
          <p:nvSpPr>
            <p:cNvPr id="4" name="Freeform 4"/>
            <p:cNvSpPr/>
            <p:nvPr/>
          </p:nvSpPr>
          <p:spPr>
            <a:xfrm>
              <a:off x="0" y="1017362"/>
              <a:ext cx="3580410" cy="917333"/>
            </a:xfrm>
            <a:custGeom>
              <a:avLst/>
              <a:gdLst/>
              <a:ahLst/>
              <a:cxnLst/>
              <a:rect l="l" t="t" r="r" b="b"/>
              <a:pathLst>
                <a:path w="3580410" h="2646038">
                  <a:moveTo>
                    <a:pt x="0" y="0"/>
                  </a:moveTo>
                  <a:lnTo>
                    <a:pt x="3580410" y="0"/>
                  </a:lnTo>
                  <a:lnTo>
                    <a:pt x="3580410" y="2646038"/>
                  </a:lnTo>
                  <a:lnTo>
                    <a:pt x="0" y="2646038"/>
                  </a:lnTo>
                  <a:close/>
                </a:path>
              </a:pathLst>
            </a:custGeom>
            <a:solidFill>
              <a:srgbClr val="FFFFFF"/>
            </a:solidFill>
          </p:spPr>
        </p:sp>
      </p:grpSp>
      <p:sp>
        <p:nvSpPr>
          <p:cNvPr id="5" name="Freeform 5"/>
          <p:cNvSpPr/>
          <p:nvPr/>
        </p:nvSpPr>
        <p:spPr>
          <a:xfrm flipH="1">
            <a:off x="-2156129" y="8872350"/>
            <a:ext cx="6662470" cy="1611106"/>
          </a:xfrm>
          <a:custGeom>
            <a:avLst/>
            <a:gdLst/>
            <a:ahLst/>
            <a:cxnLst/>
            <a:rect l="l" t="t" r="r" b="b"/>
            <a:pathLst>
              <a:path w="6662470" h="1611106">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Freeform 6"/>
          <p:cNvSpPr/>
          <p:nvPr/>
        </p:nvSpPr>
        <p:spPr>
          <a:xfrm flipH="1">
            <a:off x="14791434" y="-196457"/>
            <a:ext cx="5652695" cy="1366924"/>
          </a:xfrm>
          <a:custGeom>
            <a:avLst/>
            <a:gdLst/>
            <a:ahLst/>
            <a:cxnLst/>
            <a:rect l="l" t="t" r="r" b="b"/>
            <a:pathLst>
              <a:path w="5652695" h="1366924">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9" name="Group 9"/>
          <p:cNvGrpSpPr/>
          <p:nvPr/>
        </p:nvGrpSpPr>
        <p:grpSpPr>
          <a:xfrm>
            <a:off x="10720142" y="8184027"/>
            <a:ext cx="6897639" cy="1376648"/>
            <a:chOff x="0" y="0"/>
            <a:chExt cx="9196852" cy="1835530"/>
          </a:xfrm>
        </p:grpSpPr>
        <p:grpSp>
          <p:nvGrpSpPr>
            <p:cNvPr id="10" name="Group 10"/>
            <p:cNvGrpSpPr/>
            <p:nvPr/>
          </p:nvGrpSpPr>
          <p:grpSpPr>
            <a:xfrm>
              <a:off x="0" y="0"/>
              <a:ext cx="9196852" cy="1835530"/>
              <a:chOff x="0" y="0"/>
              <a:chExt cx="2056371" cy="410416"/>
            </a:xfrm>
          </p:grpSpPr>
          <p:sp>
            <p:nvSpPr>
              <p:cNvPr id="11" name="Freeform 11"/>
              <p:cNvSpPr/>
              <p:nvPr/>
            </p:nvSpPr>
            <p:spPr>
              <a:xfrm>
                <a:off x="0" y="0"/>
                <a:ext cx="2056371" cy="410416"/>
              </a:xfrm>
              <a:custGeom>
                <a:avLst/>
                <a:gdLst/>
                <a:ahLst/>
                <a:cxnLst/>
                <a:rect l="l" t="t" r="r" b="b"/>
                <a:pathLst>
                  <a:path w="2056371" h="410416">
                    <a:moveTo>
                      <a:pt x="0" y="0"/>
                    </a:moveTo>
                    <a:lnTo>
                      <a:pt x="2056371" y="0"/>
                    </a:lnTo>
                    <a:lnTo>
                      <a:pt x="2056371" y="410416"/>
                    </a:lnTo>
                    <a:lnTo>
                      <a:pt x="0" y="410416"/>
                    </a:lnTo>
                    <a:close/>
                  </a:path>
                </a:pathLst>
              </a:custGeom>
              <a:solidFill>
                <a:srgbClr val="FFFFFF"/>
              </a:solidFill>
            </p:spPr>
          </p:sp>
        </p:grpSp>
        <p:sp>
          <p:nvSpPr>
            <p:cNvPr id="12" name="TextBox 12"/>
            <p:cNvSpPr txBox="1"/>
            <p:nvPr/>
          </p:nvSpPr>
          <p:spPr>
            <a:xfrm>
              <a:off x="1530233" y="465071"/>
              <a:ext cx="7277217" cy="922548"/>
            </a:xfrm>
            <a:prstGeom prst="rect">
              <a:avLst/>
            </a:prstGeom>
          </p:spPr>
          <p:txBody>
            <a:bodyPr lIns="0" tIns="0" rIns="0" bIns="0" rtlCol="0" anchor="t">
              <a:spAutoFit/>
            </a:bodyPr>
            <a:lstStyle/>
            <a:p>
              <a:pPr>
                <a:lnSpc>
                  <a:spcPts val="5607"/>
                </a:lnSpc>
                <a:spcBef>
                  <a:spcPct val="0"/>
                </a:spcBef>
              </a:pPr>
              <a:r>
                <a:rPr lang="en-US" sz="4313">
                  <a:solidFill>
                    <a:srgbClr val="000000"/>
                  </a:solidFill>
                  <a:latin typeface="Cabin"/>
                </a:rPr>
                <a:t>GVHD: Trần Đình Toàn</a:t>
              </a:r>
            </a:p>
          </p:txBody>
        </p:sp>
      </p:grpSp>
      <p:grpSp>
        <p:nvGrpSpPr>
          <p:cNvPr id="16" name="Group 16"/>
          <p:cNvGrpSpPr/>
          <p:nvPr/>
        </p:nvGrpSpPr>
        <p:grpSpPr>
          <a:xfrm>
            <a:off x="1437079" y="7958767"/>
            <a:ext cx="5372984" cy="1405240"/>
            <a:chOff x="0" y="0"/>
            <a:chExt cx="7163979" cy="1873653"/>
          </a:xfrm>
        </p:grpSpPr>
        <p:grpSp>
          <p:nvGrpSpPr>
            <p:cNvPr id="17" name="Group 17"/>
            <p:cNvGrpSpPr/>
            <p:nvPr/>
          </p:nvGrpSpPr>
          <p:grpSpPr>
            <a:xfrm>
              <a:off x="0" y="0"/>
              <a:ext cx="7163979" cy="1873653"/>
              <a:chOff x="0" y="0"/>
              <a:chExt cx="1292864" cy="338133"/>
            </a:xfrm>
          </p:grpSpPr>
          <p:sp>
            <p:nvSpPr>
              <p:cNvPr id="18" name="Freeform 18"/>
              <p:cNvSpPr/>
              <p:nvPr/>
            </p:nvSpPr>
            <p:spPr>
              <a:xfrm>
                <a:off x="0" y="0"/>
                <a:ext cx="1292864" cy="338133"/>
              </a:xfrm>
              <a:custGeom>
                <a:avLst/>
                <a:gdLst/>
                <a:ahLst/>
                <a:cxnLst/>
                <a:rect l="l" t="t" r="r" b="b"/>
                <a:pathLst>
                  <a:path w="1292864" h="338133">
                    <a:moveTo>
                      <a:pt x="0" y="0"/>
                    </a:moveTo>
                    <a:lnTo>
                      <a:pt x="1292864" y="0"/>
                    </a:lnTo>
                    <a:lnTo>
                      <a:pt x="1292864" y="338133"/>
                    </a:lnTo>
                    <a:lnTo>
                      <a:pt x="0" y="338133"/>
                    </a:lnTo>
                    <a:close/>
                  </a:path>
                </a:pathLst>
              </a:custGeom>
              <a:solidFill>
                <a:srgbClr val="FFFFFF"/>
              </a:solidFill>
            </p:spPr>
          </p:sp>
        </p:grpSp>
        <p:sp>
          <p:nvSpPr>
            <p:cNvPr id="19" name="Freeform 19"/>
            <p:cNvSpPr/>
            <p:nvPr/>
          </p:nvSpPr>
          <p:spPr>
            <a:xfrm>
              <a:off x="439297" y="437146"/>
              <a:ext cx="1477551" cy="999362"/>
            </a:xfrm>
            <a:custGeom>
              <a:avLst/>
              <a:gdLst/>
              <a:ahLst/>
              <a:cxnLst/>
              <a:rect l="l" t="t" r="r" b="b"/>
              <a:pathLst>
                <a:path w="1477551" h="999362">
                  <a:moveTo>
                    <a:pt x="0" y="0"/>
                  </a:moveTo>
                  <a:lnTo>
                    <a:pt x="1477551" y="0"/>
                  </a:lnTo>
                  <a:lnTo>
                    <a:pt x="1477551" y="999362"/>
                  </a:lnTo>
                  <a:lnTo>
                    <a:pt x="0" y="99936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20" name="TextBox 20"/>
            <p:cNvSpPr txBox="1"/>
            <p:nvPr/>
          </p:nvSpPr>
          <p:spPr>
            <a:xfrm>
              <a:off x="2401233" y="398628"/>
              <a:ext cx="4300106" cy="1012756"/>
            </a:xfrm>
            <a:prstGeom prst="rect">
              <a:avLst/>
            </a:prstGeom>
          </p:spPr>
          <p:txBody>
            <a:bodyPr lIns="0" tIns="0" rIns="0" bIns="0" rtlCol="0" anchor="t">
              <a:spAutoFit/>
            </a:bodyPr>
            <a:lstStyle/>
            <a:p>
              <a:pPr>
                <a:lnSpc>
                  <a:spcPts val="6367"/>
                </a:lnSpc>
                <a:spcBef>
                  <a:spcPct val="0"/>
                </a:spcBef>
              </a:pPr>
              <a:r>
                <a:rPr lang="en-US" sz="4548" dirty="0" err="1">
                  <a:solidFill>
                    <a:srgbClr val="000000"/>
                  </a:solidFill>
                  <a:latin typeface="Cabin Bold"/>
                </a:rPr>
                <a:t>Nhóm</a:t>
              </a:r>
              <a:r>
                <a:rPr lang="en-US" sz="4548" dirty="0">
                  <a:solidFill>
                    <a:srgbClr val="000000"/>
                  </a:solidFill>
                  <a:latin typeface="Cabin Bold"/>
                </a:rPr>
                <a:t> 18</a:t>
              </a:r>
            </a:p>
          </p:txBody>
        </p:sp>
      </p:grpSp>
      <p:sp>
        <p:nvSpPr>
          <p:cNvPr id="22" name="TextBox 22"/>
          <p:cNvSpPr txBox="1"/>
          <p:nvPr/>
        </p:nvSpPr>
        <p:spPr>
          <a:xfrm>
            <a:off x="402066" y="2248472"/>
            <a:ext cx="16323894" cy="6976269"/>
          </a:xfrm>
          <a:prstGeom prst="rect">
            <a:avLst/>
          </a:prstGeom>
        </p:spPr>
        <p:txBody>
          <a:bodyPr wrap="square" lIns="0" tIns="0" rIns="0" bIns="0" rtlCol="0" anchor="t">
            <a:spAutoFit/>
          </a:bodyPr>
          <a:lstStyle/>
          <a:p>
            <a:pPr algn="ctr">
              <a:lnSpc>
                <a:spcPts val="13589"/>
              </a:lnSpc>
            </a:pPr>
            <a:r>
              <a:rPr lang="en-US" sz="11500" spc="-169">
                <a:solidFill>
                  <a:srgbClr val="003EA8"/>
                </a:solidFill>
                <a:latin typeface="Muli Bold"/>
              </a:rPr>
              <a:t>Báo cáo đồ án:</a:t>
            </a:r>
          </a:p>
          <a:p>
            <a:pPr algn="ctr">
              <a:lnSpc>
                <a:spcPts val="13589"/>
              </a:lnSpc>
            </a:pPr>
            <a:r>
              <a:rPr lang="en-US" sz="11500" spc="-169">
                <a:solidFill>
                  <a:srgbClr val="003EA8"/>
                </a:solidFill>
                <a:latin typeface="Muli Bold"/>
              </a:rPr>
              <a:t>Xây dựng ứng dụng dự đoán bệnh </a:t>
            </a:r>
            <a:r>
              <a:rPr lang="en-US" sz="11500" spc="-169" smtClean="0">
                <a:solidFill>
                  <a:srgbClr val="003EA8"/>
                </a:solidFill>
                <a:latin typeface="Muli Bold"/>
              </a:rPr>
              <a:t>suy thận</a:t>
            </a:r>
            <a:endParaRPr lang="en-US" sz="11500" spc="-169">
              <a:solidFill>
                <a:srgbClr val="003EA8"/>
              </a:solidFill>
              <a:latin typeface="Muli Bold"/>
            </a:endParaRPr>
          </a:p>
          <a:p>
            <a:pPr algn="ctr">
              <a:lnSpc>
                <a:spcPts val="13589"/>
              </a:lnSpc>
            </a:pPr>
            <a:endParaRPr lang="en-US" sz="11500" spc="-169" dirty="0">
              <a:solidFill>
                <a:srgbClr val="003EA8"/>
              </a:solidFill>
              <a:latin typeface="Muli Bold"/>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394345"/>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pic>
        <p:nvPicPr>
          <p:cNvPr id="12" name="Picture 11"/>
          <p:cNvPicPr>
            <a:picLocks noChangeAspect="1"/>
          </p:cNvPicPr>
          <p:nvPr/>
        </p:nvPicPr>
        <p:blipFill>
          <a:blip r:embed="rId7"/>
          <a:stretch>
            <a:fillRect/>
          </a:stretch>
        </p:blipFill>
        <p:spPr>
          <a:xfrm>
            <a:off x="466272" y="948935"/>
            <a:ext cx="17415715" cy="7576937"/>
          </a:xfrm>
          <a:prstGeom prst="rect">
            <a:avLst/>
          </a:prstGeom>
        </p:spPr>
      </p:pic>
    </p:spTree>
    <p:extLst>
      <p:ext uri="{BB962C8B-B14F-4D97-AF65-F5344CB8AC3E}">
        <p14:creationId xmlns:p14="http://schemas.microsoft.com/office/powerpoint/2010/main" val="1219135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5" name="Group 5"/>
          <p:cNvGrpSpPr/>
          <p:nvPr/>
        </p:nvGrpSpPr>
        <p:grpSpPr>
          <a:xfrm>
            <a:off x="381000" y="3467100"/>
            <a:ext cx="17526000" cy="3200400"/>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13821430" y="6055702"/>
            <a:ext cx="4791997" cy="4775719"/>
            <a:chOff x="0" y="0"/>
            <a:chExt cx="6389330" cy="6367625"/>
          </a:xfrm>
        </p:grpSpPr>
        <p:sp>
          <p:nvSpPr>
            <p:cNvPr id="9" name="Freeform 9"/>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sp>
        <p:nvSpPr>
          <p:cNvPr id="11" name="TextBox 11"/>
          <p:cNvSpPr txBox="1"/>
          <p:nvPr/>
        </p:nvSpPr>
        <p:spPr>
          <a:xfrm>
            <a:off x="1941938" y="4388353"/>
            <a:ext cx="14593462" cy="1384995"/>
          </a:xfrm>
          <a:prstGeom prst="rect">
            <a:avLst/>
          </a:prstGeom>
        </p:spPr>
        <p:txBody>
          <a:bodyPr wrap="square" lIns="0" tIns="0" rIns="0" bIns="0" rtlCol="0" anchor="t">
            <a:spAutoFit/>
          </a:bodyPr>
          <a:lstStyle/>
          <a:p>
            <a:pPr lvl="0" algn="ctr">
              <a:lnSpc>
                <a:spcPts val="10800"/>
              </a:lnSpc>
              <a:spcBef>
                <a:spcPct val="0"/>
              </a:spcBef>
            </a:pPr>
            <a:r>
              <a:rPr lang="en-US" sz="9600" smtClean="0">
                <a:solidFill>
                  <a:srgbClr val="003EA8"/>
                </a:solidFill>
                <a:latin typeface="Muli Bold"/>
              </a:rPr>
              <a:t>Các model huấn luyện</a:t>
            </a:r>
            <a:endParaRPr lang="vi-VN" sz="9600" dirty="0">
              <a:solidFill>
                <a:srgbClr val="003EA8"/>
              </a:solidFill>
              <a:latin typeface="Muli Bold"/>
            </a:endParaRPr>
          </a:p>
        </p:txBody>
      </p:sp>
    </p:spTree>
    <p:extLst>
      <p:ext uri="{BB962C8B-B14F-4D97-AF65-F5344CB8AC3E}">
        <p14:creationId xmlns:p14="http://schemas.microsoft.com/office/powerpoint/2010/main" val="1436369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4173200" cy="846386"/>
          </a:xfrm>
          <a:prstGeom prst="rect">
            <a:avLst/>
          </a:prstGeom>
        </p:spPr>
        <p:txBody>
          <a:bodyPr wrap="square" lIns="0" tIns="0" rIns="0" bIns="0" rtlCol="0" anchor="t">
            <a:spAutoFit/>
          </a:bodyPr>
          <a:lstStyle/>
          <a:p>
            <a:pPr algn="ctr">
              <a:lnSpc>
                <a:spcPts val="6599"/>
              </a:lnSpc>
            </a:pPr>
            <a:r>
              <a:rPr lang="vi-VN" sz="5499" smtClean="0">
                <a:solidFill>
                  <a:srgbClr val="003EA8"/>
                </a:solidFill>
                <a:latin typeface="Muli Bold"/>
              </a:rPr>
              <a:t>M</a:t>
            </a:r>
            <a:r>
              <a:rPr lang="en-US" sz="5499" smtClean="0">
                <a:solidFill>
                  <a:srgbClr val="003EA8"/>
                </a:solidFill>
                <a:latin typeface="Muli Bold"/>
              </a:rPr>
              <a:t>odel KNN(KNEIGHBORS)</a:t>
            </a:r>
            <a:endParaRPr lang="en-US"/>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523220"/>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a:t>
            </a:r>
            <a:endParaRPr lang="en-US" sz="3400">
              <a:latin typeface="Cabin" panose="020B0604020202020204" charset="0"/>
            </a:endParaRPr>
          </a:p>
        </p:txBody>
      </p:sp>
      <p:pic>
        <p:nvPicPr>
          <p:cNvPr id="11" name="Picture 10"/>
          <p:cNvPicPr>
            <a:picLocks noChangeAspect="1"/>
          </p:cNvPicPr>
          <p:nvPr/>
        </p:nvPicPr>
        <p:blipFill>
          <a:blip r:embed="rId7"/>
          <a:stretch>
            <a:fillRect/>
          </a:stretch>
        </p:blipFill>
        <p:spPr>
          <a:xfrm>
            <a:off x="229999" y="1869141"/>
            <a:ext cx="17714529" cy="6507036"/>
          </a:xfrm>
          <a:prstGeom prst="rect">
            <a:avLst/>
          </a:prstGeom>
        </p:spPr>
      </p:pic>
    </p:spTree>
    <p:extLst>
      <p:ext uri="{BB962C8B-B14F-4D97-AF65-F5344CB8AC3E}">
        <p14:creationId xmlns:p14="http://schemas.microsoft.com/office/powerpoint/2010/main" val="27685050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4173200" cy="846386"/>
          </a:xfrm>
          <a:prstGeom prst="rect">
            <a:avLst/>
          </a:prstGeom>
        </p:spPr>
        <p:txBody>
          <a:bodyPr wrap="square" lIns="0" tIns="0" rIns="0" bIns="0" rtlCol="0" anchor="t">
            <a:spAutoFit/>
          </a:bodyPr>
          <a:lstStyle/>
          <a:p>
            <a:pPr algn="ctr">
              <a:lnSpc>
                <a:spcPts val="6599"/>
              </a:lnSpc>
            </a:pPr>
            <a:r>
              <a:rPr lang="vi-VN" sz="5499" smtClean="0">
                <a:solidFill>
                  <a:srgbClr val="003EA8"/>
                </a:solidFill>
                <a:latin typeface="Muli Bold"/>
              </a:rPr>
              <a:t>M</a:t>
            </a:r>
            <a:r>
              <a:rPr lang="en-US" sz="5499" smtClean="0">
                <a:solidFill>
                  <a:srgbClr val="003EA8"/>
                </a:solidFill>
                <a:latin typeface="Muli Bold"/>
              </a:rPr>
              <a:t>odel XGBOOTS</a:t>
            </a:r>
            <a:endParaRPr lang="en-US"/>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5123369"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523220"/>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a:t>
            </a:r>
            <a:endParaRPr lang="en-US" sz="3400">
              <a:latin typeface="Cabin" panose="020B0604020202020204" charset="0"/>
            </a:endParaRPr>
          </a:p>
        </p:txBody>
      </p:sp>
      <p:pic>
        <p:nvPicPr>
          <p:cNvPr id="13" name="Picture 12"/>
          <p:cNvPicPr>
            <a:picLocks noChangeAspect="1"/>
          </p:cNvPicPr>
          <p:nvPr/>
        </p:nvPicPr>
        <p:blipFill>
          <a:blip r:embed="rId7"/>
          <a:stretch>
            <a:fillRect/>
          </a:stretch>
        </p:blipFill>
        <p:spPr>
          <a:xfrm>
            <a:off x="243671" y="1846446"/>
            <a:ext cx="14874852" cy="7543700"/>
          </a:xfrm>
          <a:prstGeom prst="rect">
            <a:avLst/>
          </a:prstGeom>
        </p:spPr>
      </p:pic>
    </p:spTree>
    <p:extLst>
      <p:ext uri="{BB962C8B-B14F-4D97-AF65-F5344CB8AC3E}">
        <p14:creationId xmlns:p14="http://schemas.microsoft.com/office/powerpoint/2010/main" val="34768364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4173200" cy="846386"/>
          </a:xfrm>
          <a:prstGeom prst="rect">
            <a:avLst/>
          </a:prstGeom>
        </p:spPr>
        <p:txBody>
          <a:bodyPr wrap="square" lIns="0" tIns="0" rIns="0" bIns="0" rtlCol="0" anchor="t">
            <a:spAutoFit/>
          </a:bodyPr>
          <a:lstStyle/>
          <a:p>
            <a:pPr algn="ctr">
              <a:lnSpc>
                <a:spcPts val="6599"/>
              </a:lnSpc>
            </a:pPr>
            <a:r>
              <a:rPr lang="vi-VN" sz="5499" smtClean="0">
                <a:solidFill>
                  <a:srgbClr val="003EA8"/>
                </a:solidFill>
                <a:latin typeface="Muli Bold"/>
              </a:rPr>
              <a:t>M</a:t>
            </a:r>
            <a:r>
              <a:rPr lang="en-US" sz="5499" smtClean="0">
                <a:solidFill>
                  <a:srgbClr val="003EA8"/>
                </a:solidFill>
                <a:latin typeface="Muli Bold"/>
              </a:rPr>
              <a:t>odel Logistic Regresstion</a:t>
            </a:r>
            <a:endParaRPr lang="en-US"/>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6534203"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523220"/>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a:t>
            </a:r>
            <a:endParaRPr lang="en-US" sz="3400">
              <a:latin typeface="Cabin" panose="020B0604020202020204" charset="0"/>
            </a:endParaRPr>
          </a:p>
        </p:txBody>
      </p:sp>
      <p:pic>
        <p:nvPicPr>
          <p:cNvPr id="11" name="Picture 10"/>
          <p:cNvPicPr>
            <a:picLocks noChangeAspect="1"/>
          </p:cNvPicPr>
          <p:nvPr/>
        </p:nvPicPr>
        <p:blipFill>
          <a:blip r:embed="rId7"/>
          <a:stretch>
            <a:fillRect/>
          </a:stretch>
        </p:blipFill>
        <p:spPr>
          <a:xfrm>
            <a:off x="255566" y="1833847"/>
            <a:ext cx="16522308" cy="7435039"/>
          </a:xfrm>
          <a:prstGeom prst="rect">
            <a:avLst/>
          </a:prstGeom>
        </p:spPr>
      </p:pic>
    </p:spTree>
    <p:extLst>
      <p:ext uri="{BB962C8B-B14F-4D97-AF65-F5344CB8AC3E}">
        <p14:creationId xmlns:p14="http://schemas.microsoft.com/office/powerpoint/2010/main" val="16424836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5" name="Group 5"/>
          <p:cNvGrpSpPr/>
          <p:nvPr/>
        </p:nvGrpSpPr>
        <p:grpSpPr>
          <a:xfrm>
            <a:off x="381000" y="3467100"/>
            <a:ext cx="17526000" cy="3200400"/>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13821430" y="6055702"/>
            <a:ext cx="4791997" cy="4775719"/>
            <a:chOff x="0" y="0"/>
            <a:chExt cx="6389330" cy="6367625"/>
          </a:xfrm>
        </p:grpSpPr>
        <p:sp>
          <p:nvSpPr>
            <p:cNvPr id="9" name="Freeform 9"/>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sp>
        <p:nvSpPr>
          <p:cNvPr id="11" name="TextBox 11"/>
          <p:cNvSpPr txBox="1"/>
          <p:nvPr/>
        </p:nvSpPr>
        <p:spPr>
          <a:xfrm>
            <a:off x="1941938" y="4388353"/>
            <a:ext cx="14593462" cy="1384995"/>
          </a:xfrm>
          <a:prstGeom prst="rect">
            <a:avLst/>
          </a:prstGeom>
        </p:spPr>
        <p:txBody>
          <a:bodyPr wrap="square" lIns="0" tIns="0" rIns="0" bIns="0" rtlCol="0" anchor="t">
            <a:spAutoFit/>
          </a:bodyPr>
          <a:lstStyle/>
          <a:p>
            <a:pPr lvl="0" algn="r">
              <a:lnSpc>
                <a:spcPts val="10800"/>
              </a:lnSpc>
              <a:spcBef>
                <a:spcPct val="0"/>
              </a:spcBef>
            </a:pPr>
            <a:r>
              <a:rPr lang="vi-VN" sz="9600" dirty="0">
                <a:solidFill>
                  <a:srgbClr val="003EA8"/>
                </a:solidFill>
                <a:latin typeface="Muli Bold"/>
              </a:rPr>
              <a:t>LOGISTIC REGRESSION</a:t>
            </a:r>
          </a:p>
        </p:txBody>
      </p:sp>
    </p:spTree>
    <p:extLst>
      <p:ext uri="{BB962C8B-B14F-4D97-AF65-F5344CB8AC3E}">
        <p14:creationId xmlns:p14="http://schemas.microsoft.com/office/powerpoint/2010/main" val="2092894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5011400" cy="803361"/>
          </a:xfrm>
          <a:prstGeom prst="rect">
            <a:avLst/>
          </a:prstGeom>
        </p:spPr>
        <p:txBody>
          <a:bodyPr wrap="square" lIns="0" tIns="0" rIns="0" bIns="0" rtlCol="0" anchor="t">
            <a:spAutoFit/>
          </a:bodyPr>
          <a:lstStyle/>
          <a:p>
            <a:pPr algn="ctr">
              <a:lnSpc>
                <a:spcPts val="6599"/>
              </a:lnSpc>
            </a:pPr>
            <a:r>
              <a:rPr lang="vi-VN" sz="5499" dirty="0">
                <a:solidFill>
                  <a:srgbClr val="003EA8"/>
                </a:solidFill>
                <a:latin typeface="Muli Bold"/>
              </a:rPr>
              <a:t>Giới thiệu về Logistic Regression </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990601" y="3453175"/>
            <a:ext cx="6858000" cy="4708981"/>
          </a:xfrm>
          <a:prstGeom prst="rect">
            <a:avLst/>
          </a:prstGeom>
        </p:spPr>
        <p:txBody>
          <a:bodyPr wrap="square" lIns="0" tIns="0" rIns="0" bIns="0" rtlCol="0" anchor="t">
            <a:spAutoFit/>
          </a:bodyPr>
          <a:lstStyle/>
          <a:p>
            <a:pPr algn="just"/>
            <a:r>
              <a:rPr lang="en-US" sz="3400" dirty="0">
                <a:solidFill>
                  <a:schemeClr val="tx2"/>
                </a:solidFill>
                <a:latin typeface="Cabin" panose="020B0604020202020204" charset="0"/>
              </a:rPr>
              <a:t>	</a:t>
            </a:r>
            <a:r>
              <a:rPr lang="vi-VN" sz="3400" dirty="0">
                <a:solidFill>
                  <a:schemeClr val="tx2"/>
                </a:solidFill>
                <a:latin typeface="Cabin" panose="020B0604020202020204" charset="0"/>
              </a:rPr>
              <a:t>Hồi quy Logistic là một mô hình thống kê được sử dụng để phân loại nhị phân, tức dự đoán một đối tượng thuộc vào một trong hai nhóm. Hồi quy Logistic làm việc dựa trên nguyên tắc của hàm sigmoid – một hàm phi tuyến tự chuyển đầu vào của nó thành xác suất thuộc về một trong hai lớp nhị phân</a:t>
            </a:r>
          </a:p>
        </p:txBody>
      </p:sp>
      <p:pic>
        <p:nvPicPr>
          <p:cNvPr id="11" name="Picture 10">
            <a:extLst>
              <a:ext uri="{FF2B5EF4-FFF2-40B4-BE49-F238E27FC236}">
                <a16:creationId xmlns:a16="http://schemas.microsoft.com/office/drawing/2014/main" id="{55EC6198-F159-C46B-0C44-B326687788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9248" y="3169492"/>
            <a:ext cx="9283897" cy="4802941"/>
          </a:xfrm>
          <a:prstGeom prst="rect">
            <a:avLst/>
          </a:prstGeom>
        </p:spPr>
      </p:pic>
    </p:spTree>
    <p:extLst>
      <p:ext uri="{BB962C8B-B14F-4D97-AF65-F5344CB8AC3E}">
        <p14:creationId xmlns:p14="http://schemas.microsoft.com/office/powerpoint/2010/main" val="32396524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399" y="704544"/>
            <a:ext cx="7239001"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Cách</a:t>
            </a:r>
            <a:r>
              <a:rPr lang="en-US" sz="5499" dirty="0">
                <a:solidFill>
                  <a:srgbClr val="003EA8"/>
                </a:solidFill>
                <a:latin typeface="Muli Bold"/>
              </a:rPr>
              <a:t> </a:t>
            </a:r>
            <a:r>
              <a:rPr lang="en-US" sz="5499" dirty="0" err="1">
                <a:solidFill>
                  <a:srgbClr val="003EA8"/>
                </a:solidFill>
                <a:latin typeface="Muli Bold"/>
              </a:rPr>
              <a:t>hoạt</a:t>
            </a:r>
            <a:r>
              <a:rPr lang="en-US" sz="5499" dirty="0">
                <a:solidFill>
                  <a:srgbClr val="003EA8"/>
                </a:solidFill>
                <a:latin typeface="Muli Bold"/>
              </a:rPr>
              <a:t>  </a:t>
            </a:r>
            <a:r>
              <a:rPr lang="en-US" sz="5499" dirty="0" err="1">
                <a:solidFill>
                  <a:srgbClr val="003EA8"/>
                </a:solidFill>
                <a:latin typeface="Muli Bold"/>
              </a:rPr>
              <a:t>động</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mc:AlternateContent xmlns:mc="http://schemas.openxmlformats.org/markup-compatibility/2006" xmlns:a14="http://schemas.microsoft.com/office/drawing/2010/main">
        <mc:Choice Requires="a14">
          <p:sp>
            <p:nvSpPr>
              <p:cNvPr id="12" name="TextBox 12">
                <a:extLst>
                  <a:ext uri="{FF2B5EF4-FFF2-40B4-BE49-F238E27FC236}">
                    <a16:creationId xmlns:a16="http://schemas.microsoft.com/office/drawing/2014/main" id="{228C942D-2D79-828F-61D4-B7A2658F20BF}"/>
                  </a:ext>
                </a:extLst>
              </p:cNvPr>
              <p:cNvSpPr txBox="1"/>
              <p:nvPr/>
            </p:nvSpPr>
            <p:spPr>
              <a:xfrm>
                <a:off x="488325" y="3002195"/>
                <a:ext cx="17413370" cy="5183920"/>
              </a:xfrm>
              <a:prstGeom prst="rect">
                <a:avLst/>
              </a:prstGeom>
            </p:spPr>
            <p:txBody>
              <a:bodyPr wrap="square" lIns="0" tIns="0" rIns="0" bIns="0" rtlCol="0" anchor="t">
                <a:spAutoFit/>
              </a:bodyPr>
              <a:lstStyle/>
              <a:p>
                <a:pPr marL="0" marR="0" indent="180340" algn="just">
                  <a:lnSpc>
                    <a:spcPct val="150000"/>
                  </a:lnSpc>
                  <a:spcBef>
                    <a:spcPts val="0"/>
                  </a:spcBef>
                  <a:spcAft>
                    <a:spcPts val="800"/>
                  </a:spcAft>
                  <a:tabLst>
                    <a:tab pos="457200" algn="l"/>
                  </a:tabLst>
                </a:pPr>
                <a:r>
                  <a:rPr lang="en-US" sz="3400" dirty="0">
                    <a:solidFill>
                      <a:schemeClr val="tx2"/>
                    </a:solidFill>
                    <a:latin typeface="Cabin" panose="020B060402020202020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Hồi</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quy</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Logistic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hoạt</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động</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dựa</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trên</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hàm</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Sigmoid,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được</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biểu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diễn</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như</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sau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0" marR="0" indent="180340" algn="ctr">
                  <a:lnSpc>
                    <a:spcPct val="150000"/>
                  </a:lnSpc>
                  <a:spcBef>
                    <a:spcPts val="0"/>
                  </a:spcBef>
                  <a:spcAft>
                    <a:spcPts val="800"/>
                  </a:spcAft>
                  <a:tabLst>
                    <a:tab pos="457200" algn="l"/>
                  </a:tabLst>
                </a:pPr>
                <a:r>
                  <a:rPr lang="en-US" sz="3400" kern="100" dirty="0">
                    <a:solidFill>
                      <a:schemeClr val="tx2"/>
                    </a:solidFill>
                    <a:effectLst/>
                    <a:latin typeface="Cabin" panose="020B0604020202020204" charset="0"/>
                    <a:ea typeface="Calibri" panose="020F0502020204030204" pitchFamily="34" charset="0"/>
                    <a:cs typeface="Cambria Math" panose="02040503050406030204" pitchFamily="18" charset="0"/>
                  </a:rPr>
                  <a:t>𝑆</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a:t>
                </a:r>
                <a:r>
                  <a:rPr lang="en-US" sz="3400" kern="100" dirty="0">
                    <a:solidFill>
                      <a:schemeClr val="tx2"/>
                    </a:solidFill>
                    <a:effectLst/>
                    <a:latin typeface="Cabin" panose="020B0604020202020204" charset="0"/>
                    <a:ea typeface="Calibri" panose="020F0502020204030204" pitchFamily="34" charset="0"/>
                    <a:cs typeface="Cambria Math" panose="02040503050406030204" pitchFamily="18" charset="0"/>
                  </a:rPr>
                  <a:t>𝑧</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 </a:t>
                </a:r>
                <a14:m>
                  <m:oMath xmlns:m="http://schemas.openxmlformats.org/officeDocument/2006/math">
                    <m:f>
                      <m:fPr>
                        <m:ctrlPr>
                          <a:rPr lang="en-US" sz="3400" i="1" kern="100">
                            <a:solidFill>
                              <a:schemeClr val="tx2"/>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3400" kern="100">
                            <a:solidFill>
                              <a:schemeClr val="tx2"/>
                            </a:solidFill>
                            <a:effectLst/>
                            <a:latin typeface="Cambria Math" panose="02040503050406030204" pitchFamily="18" charset="0"/>
                            <a:ea typeface="Calibri" panose="020F0502020204030204" pitchFamily="34" charset="0"/>
                            <a:cs typeface="Arial" panose="020B0604020202020204" pitchFamily="34" charset="0"/>
                          </a:rPr>
                          <m:t>1</m:t>
                        </m:r>
                      </m:num>
                      <m:den>
                        <m:r>
                          <a:rPr lang="en-US" sz="3400" kern="100">
                            <a:solidFill>
                              <a:schemeClr val="tx2"/>
                            </a:solidFill>
                            <a:effectLst/>
                            <a:latin typeface="Cambria Math" panose="02040503050406030204" pitchFamily="18" charset="0"/>
                            <a:ea typeface="Calibri" panose="020F0502020204030204" pitchFamily="34" charset="0"/>
                            <a:cs typeface="Arial" panose="020B0604020202020204" pitchFamily="34" charset="0"/>
                          </a:rPr>
                          <m:t>(1+</m:t>
                        </m:r>
                        <m:sSup>
                          <m:sSupPr>
                            <m:ctrlPr>
                              <a:rPr lang="en-US" sz="3400" i="1" kern="10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m:ctrlPr>
                          </m:sSupPr>
                          <m:e>
                            <m:r>
                              <a:rPr lang="en-US" sz="3400" i="1" kern="10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m:t>𝑒</m:t>
                            </m:r>
                          </m:e>
                          <m:sup>
                            <m:r>
                              <a:rPr lang="en-US" sz="3400" i="1" kern="100">
                                <a:solidFill>
                                  <a:schemeClr val="tx2"/>
                                </a:solidFill>
                                <a:effectLst/>
                                <a:latin typeface="Cambria Math" panose="02040503050406030204" pitchFamily="18" charset="0"/>
                                <a:ea typeface="Calibri" panose="020F0502020204030204" pitchFamily="34" charset="0"/>
                                <a:cs typeface="Arial" panose="020B0604020202020204" pitchFamily="34" charset="0"/>
                              </a:rPr>
                              <m:t>−</m:t>
                            </m:r>
                            <m:r>
                              <a:rPr lang="en-US" sz="3400" i="1" kern="100">
                                <a:solidFill>
                                  <a:schemeClr val="tx2"/>
                                </a:solidFill>
                                <a:effectLst/>
                                <a:latin typeface="Cambria Math" panose="02040503050406030204" pitchFamily="18" charset="0"/>
                                <a:ea typeface="Calibri" panose="020F0502020204030204" pitchFamily="34" charset="0"/>
                                <a:cs typeface="Cambria Math" panose="02040503050406030204" pitchFamily="18" charset="0"/>
                              </a:rPr>
                              <m:t>𝑧</m:t>
                            </m:r>
                          </m:sup>
                        </m:sSup>
                        <m:r>
                          <a:rPr lang="en-US" sz="3400" kern="100">
                            <a:solidFill>
                              <a:schemeClr val="tx2"/>
                            </a:solidFill>
                            <a:effectLst/>
                            <a:latin typeface="Cambria Math" panose="02040503050406030204" pitchFamily="18" charset="0"/>
                            <a:ea typeface="Calibri" panose="020F0502020204030204" pitchFamily="34" charset="0"/>
                            <a:cs typeface="Arial" panose="020B0604020202020204" pitchFamily="34" charset="0"/>
                          </a:rPr>
                          <m:t>)</m:t>
                        </m:r>
                      </m:den>
                    </m:f>
                  </m:oMath>
                </a14:m>
                <a:endPar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endParaRPr>
              </a:p>
              <a:p>
                <a:pPr marL="0" marR="0" indent="180340" algn="just">
                  <a:lnSpc>
                    <a:spcPct val="150000"/>
                  </a:lnSpc>
                  <a:spcBef>
                    <a:spcPts val="0"/>
                  </a:spcBef>
                  <a:spcAft>
                    <a:spcPts val="800"/>
                  </a:spcAft>
                  <a:tabLst>
                    <a:tab pos="457200" algn="l"/>
                  </a:tabLst>
                </a:pP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Hàm</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Sigmoid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nhận</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đầu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vào</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là</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một</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giá</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trị</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z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bất</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kỳ</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và</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trả</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về</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đầu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ra</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là</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một</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giá</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trị</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xác</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suất</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nằm</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trong</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khoảng</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[0,1]. Khi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áp</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dụng</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vào</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mô</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hình</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Hồi</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quy</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Logistic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với</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đầu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vào</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là</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ma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trận</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dữ</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liệu</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a:solidFill>
                      <a:schemeClr val="tx2"/>
                    </a:solidFill>
                    <a:effectLst/>
                    <a:latin typeface="Cabin" panose="020B0604020202020204" charset="0"/>
                    <a:ea typeface="Calibri" panose="020F0502020204030204" pitchFamily="34" charset="0"/>
                    <a:cs typeface="Cambria Math" panose="02040503050406030204" pitchFamily="18" charset="0"/>
                  </a:rPr>
                  <a:t>𝑋</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và</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trọng</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số</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w, ta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có</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 z =  </a:t>
                </a:r>
                <a:r>
                  <a:rPr lang="en-US" sz="3400" kern="100" dirty="0" err="1">
                    <a:solidFill>
                      <a:schemeClr val="tx2"/>
                    </a:solidFill>
                    <a:effectLst/>
                    <a:latin typeface="Cabin" panose="020B0604020202020204" charset="0"/>
                    <a:ea typeface="Calibri" panose="020F0502020204030204" pitchFamily="34" charset="0"/>
                    <a:cs typeface="Arial" panose="020B0604020202020204" pitchFamily="34" charset="0"/>
                  </a:rPr>
                  <a:t>Xw</a:t>
                </a:r>
                <a:r>
                  <a:rPr lang="en-US" sz="3400" kern="1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algn="just"/>
                <a:endParaRPr lang="vi-VN" sz="3400" dirty="0">
                  <a:solidFill>
                    <a:schemeClr val="tx2"/>
                  </a:solidFill>
                  <a:latin typeface="Cabin" panose="020B0604020202020204" charset="0"/>
                </a:endParaRPr>
              </a:p>
            </p:txBody>
          </p:sp>
        </mc:Choice>
        <mc:Fallback xmlns="">
          <p:sp>
            <p:nvSpPr>
              <p:cNvPr id="12" name="TextBox 12">
                <a:extLst>
                  <a:ext uri="{FF2B5EF4-FFF2-40B4-BE49-F238E27FC236}">
                    <a16:creationId xmlns:a16="http://schemas.microsoft.com/office/drawing/2014/main" id="{228C942D-2D79-828F-61D4-B7A2658F20BF}"/>
                  </a:ext>
                </a:extLst>
              </p:cNvPr>
              <p:cNvSpPr txBox="1">
                <a:spLocks noRot="1" noChangeAspect="1" noMove="1" noResize="1" noEditPoints="1" noAdjustHandles="1" noChangeArrowheads="1" noChangeShapeType="1" noTextEdit="1"/>
              </p:cNvSpPr>
              <p:nvPr/>
            </p:nvSpPr>
            <p:spPr>
              <a:xfrm>
                <a:off x="488325" y="3002195"/>
                <a:ext cx="17413370" cy="5183920"/>
              </a:xfrm>
              <a:prstGeom prst="rect">
                <a:avLst/>
              </a:prstGeom>
              <a:blipFill>
                <a:blip r:embed="rId7"/>
                <a:stretch>
                  <a:fillRect l="-1505" r="-1505"/>
                </a:stretch>
              </a:blipFill>
            </p:spPr>
            <p:txBody>
              <a:bodyPr/>
              <a:lstStyle/>
              <a:p>
                <a:r>
                  <a:rPr lang="en-US">
                    <a:noFill/>
                  </a:rPr>
                  <a:t> </a:t>
                </a:r>
              </a:p>
            </p:txBody>
          </p:sp>
        </mc:Fallback>
      </mc:AlternateContent>
    </p:spTree>
    <p:extLst>
      <p:ext uri="{BB962C8B-B14F-4D97-AF65-F5344CB8AC3E}">
        <p14:creationId xmlns:p14="http://schemas.microsoft.com/office/powerpoint/2010/main" val="37908441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barn(inVertical)">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arn(inVertical)">
                                      <p:cBhvr>
                                        <p:cTn id="15"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399" y="704544"/>
            <a:ext cx="7239001"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Cách</a:t>
            </a:r>
            <a:r>
              <a:rPr lang="en-US" sz="5499" dirty="0">
                <a:solidFill>
                  <a:srgbClr val="003EA8"/>
                </a:solidFill>
                <a:latin typeface="Muli Bold"/>
              </a:rPr>
              <a:t> </a:t>
            </a:r>
            <a:r>
              <a:rPr lang="en-US" sz="5499" dirty="0" err="1">
                <a:solidFill>
                  <a:srgbClr val="003EA8"/>
                </a:solidFill>
                <a:latin typeface="Muli Bold"/>
              </a:rPr>
              <a:t>hoạt</a:t>
            </a:r>
            <a:r>
              <a:rPr lang="en-US" sz="5499" dirty="0">
                <a:solidFill>
                  <a:srgbClr val="003EA8"/>
                </a:solidFill>
                <a:latin typeface="Muli Bold"/>
              </a:rPr>
              <a:t>  </a:t>
            </a:r>
            <a:r>
              <a:rPr lang="en-US" sz="5499" dirty="0" err="1">
                <a:solidFill>
                  <a:srgbClr val="003EA8"/>
                </a:solidFill>
                <a:latin typeface="Muli Bold"/>
              </a:rPr>
              <a:t>động</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387415" y="2507188"/>
            <a:ext cx="17413370" cy="6222216"/>
          </a:xfrm>
          <a:prstGeom prst="rect">
            <a:avLst/>
          </a:prstGeom>
        </p:spPr>
        <p:txBody>
          <a:bodyPr wrap="square" lIns="0" tIns="0" rIns="0" bIns="0" rtlCol="0" anchor="t">
            <a:spAutoFit/>
          </a:bodyPr>
          <a:lstStyle/>
          <a:p>
            <a:pPr marL="0" marR="0" indent="180340" algn="just">
              <a:lnSpc>
                <a:spcPct val="150000"/>
              </a:lnSpc>
              <a:spcBef>
                <a:spcPts val="0"/>
              </a:spcBef>
              <a:spcAft>
                <a:spcPts val="800"/>
              </a:spcAft>
              <a:tabLst>
                <a:tab pos="457200" algn="l"/>
              </a:tabLst>
            </a:pPr>
            <a:r>
              <a:rPr lang="en-US" sz="3400" dirty="0">
                <a:solidFill>
                  <a:schemeClr val="tx2"/>
                </a:solidFill>
                <a:latin typeface="Cabin" panose="020B0604020202020204" charset="0"/>
              </a:rPr>
              <a:t>	</a:t>
            </a:r>
            <a:r>
              <a:rPr lang="vi-VN" sz="3400" kern="100" dirty="0">
                <a:solidFill>
                  <a:schemeClr val="tx2"/>
                </a:solidFill>
                <a:effectLst/>
                <a:latin typeface="Cabin" panose="020B0604020202020204" charset="0"/>
                <a:ea typeface="Calibri" panose="020F0502020204030204" pitchFamily="34" charset="0"/>
                <a:cs typeface="Arial" panose="020B0604020202020204" pitchFamily="34" charset="0"/>
              </a:rPr>
              <a:t>Việc huấn luyện của mô hình là tìm ra bộ trọng số 𝑤 sao cho đầu ra dự đoán của hàm Sigmoid gần với kết quả thực tế nhất. Để làm được điều này, ta sử dụng hàm mất mát (Loss Function) để đánh giá hiệu năng của mô hình. Mô hình càng tốt khi hàm mất mát càng nhỏ.</a:t>
            </a:r>
          </a:p>
          <a:p>
            <a:pPr marL="0" marR="0" indent="180340" algn="just">
              <a:lnSpc>
                <a:spcPct val="150000"/>
              </a:lnSpc>
              <a:spcBef>
                <a:spcPts val="0"/>
              </a:spcBef>
              <a:spcAft>
                <a:spcPts val="800"/>
              </a:spcAft>
              <a:tabLst>
                <a:tab pos="457200" algn="l"/>
              </a:tabLst>
            </a:pPr>
            <a:r>
              <a:rPr lang="vi-VN" sz="3400" kern="100" dirty="0">
                <a:solidFill>
                  <a:schemeClr val="tx2"/>
                </a:solidFill>
                <a:effectLst/>
                <a:latin typeface="Cabin" panose="020B0604020202020204" charset="0"/>
                <a:ea typeface="Calibri" panose="020F0502020204030204" pitchFamily="34" charset="0"/>
                <a:cs typeface="Arial" panose="020B0604020202020204" pitchFamily="34" charset="0"/>
              </a:rPr>
              <a:t>Hàm mất mát (Loss Function) là một hàm số được sử dụng để đo lường mức độ lỗi mà mô hình của chúng ta tạo ra khi dự đoán các kết quả từ dữ liệu đầu vào. Trong bài toán Hồi quy Logistic, chúng ta sử dụng hàm mất mát Cross-Entropy (còn gọi là Log Loss) để đánh giá hiệu năng của mô hình</a:t>
            </a:r>
          </a:p>
          <a:p>
            <a:pPr algn="just"/>
            <a:endParaRPr lang="vi-VN" sz="3400" dirty="0">
              <a:solidFill>
                <a:schemeClr val="tx2"/>
              </a:solidFill>
              <a:latin typeface="Cabin" panose="020B0604020202020204" charset="0"/>
            </a:endParaRPr>
          </a:p>
        </p:txBody>
      </p:sp>
    </p:spTree>
    <p:extLst>
      <p:ext uri="{BB962C8B-B14F-4D97-AF65-F5344CB8AC3E}">
        <p14:creationId xmlns:p14="http://schemas.microsoft.com/office/powerpoint/2010/main" val="3416891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arn(inVertic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arn(inVertical)">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2968798"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Công</a:t>
            </a:r>
            <a:r>
              <a:rPr lang="en-US" sz="5499" dirty="0">
                <a:solidFill>
                  <a:srgbClr val="003EA8"/>
                </a:solidFill>
                <a:latin typeface="Muli Bold"/>
              </a:rPr>
              <a:t> </a:t>
            </a:r>
            <a:r>
              <a:rPr lang="en-US" sz="5499" dirty="0" err="1">
                <a:solidFill>
                  <a:srgbClr val="003EA8"/>
                </a:solidFill>
                <a:latin typeface="Muli Bold"/>
              </a:rPr>
              <a:t>thức</a:t>
            </a:r>
            <a:r>
              <a:rPr lang="vi-VN" sz="5499" dirty="0">
                <a:solidFill>
                  <a:srgbClr val="003EA8"/>
                </a:solidFill>
                <a:latin typeface="Muli Bold"/>
              </a:rPr>
              <a:t> của Logistic Regression </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mc:AlternateContent xmlns:mc="http://schemas.openxmlformats.org/markup-compatibility/2006" xmlns:a14="http://schemas.microsoft.com/office/drawing/2010/main">
        <mc:Choice Requires="a14">
          <p:sp>
            <p:nvSpPr>
              <p:cNvPr id="12" name="TextBox 12">
                <a:extLst>
                  <a:ext uri="{FF2B5EF4-FFF2-40B4-BE49-F238E27FC236}">
                    <a16:creationId xmlns:a16="http://schemas.microsoft.com/office/drawing/2014/main" id="{228C942D-2D79-828F-61D4-B7A2658F20BF}"/>
                  </a:ext>
                </a:extLst>
              </p:cNvPr>
              <p:cNvSpPr txBox="1"/>
              <p:nvPr/>
            </p:nvSpPr>
            <p:spPr>
              <a:xfrm>
                <a:off x="417200" y="2400300"/>
                <a:ext cx="17413370" cy="6638869"/>
              </a:xfrm>
              <a:prstGeom prst="rect">
                <a:avLst/>
              </a:prstGeom>
            </p:spPr>
            <p:txBody>
              <a:bodyPr wrap="square" lIns="0" tIns="0" rIns="0" bIns="0" rtlCol="0" anchor="t">
                <a:spAutoFit/>
              </a:bodyPr>
              <a:lstStyle/>
              <a:p>
                <a:pPr marL="0" marR="0">
                  <a:lnSpc>
                    <a:spcPct val="107000"/>
                  </a:lnSpc>
                  <a:spcBef>
                    <a:spcPts val="0"/>
                  </a:spcBef>
                  <a:spcAft>
                    <a:spcPts val="800"/>
                  </a:spcAft>
                </a:pPr>
                <a:r>
                  <a:rPr lang="en-US" sz="3400" dirty="0">
                    <a:solidFill>
                      <a:schemeClr val="tx2"/>
                    </a:solidFill>
                    <a:latin typeface="Cabin" panose="020B0604020202020204" charset="0"/>
                  </a:rPr>
                  <a:t>	</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Hàm</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mất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mát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a:solidFill>
                      <a:schemeClr val="tx2"/>
                    </a:solidFill>
                    <a:latin typeface="Cabin" panose="020B0604020202020204" charset="0"/>
                    <a:ea typeface="Calibri" panose="020F0502020204030204" pitchFamily="34" charset="0"/>
                    <a:cs typeface="Arial" panose="020B0604020202020204" pitchFamily="34" charset="0"/>
                  </a:rPr>
                  <a:t>Cross-Entropy</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được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định</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nghĩa</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như</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sau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𝐿</m:t>
                      </m:r>
                      <m:d>
                        <m:d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𝑤</m:t>
                          </m:r>
                        </m:e>
                      </m:d>
                      <m:r>
                        <a:rPr lang="en-US" sz="3400" b="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2</m:t>
                          </m:r>
                        </m:den>
                      </m:f>
                      <m:nary>
                        <m:naryPr>
                          <m:chr m:val="∑"/>
                          <m:limLoc m:val="subSup"/>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𝑛</m:t>
                          </m:r>
                        </m:sup>
                        <m:e>
                          <m:d>
                            <m:dPr>
                              <m:begChr m:val="["/>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func>
                                <m:func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40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log</m:t>
                                  </m:r>
                                </m:fName>
                                <m:e>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m:t>
                                  </m:r>
                                </m:e>
                              </m:func>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func>
                            <m:func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340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340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r>
                            <a:rPr lang="en-US" sz="340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e>
                      </m:nary>
                    </m:oMath>
                  </m:oMathPara>
                </a14:m>
                <a:endParaRPr lang="en-US" sz="3400" dirty="0">
                  <a:solidFill>
                    <a:schemeClr val="tx2"/>
                  </a:solidFill>
                  <a:effectLst/>
                  <a:latin typeface="Cabin" panose="020B060402020202020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Trong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đó</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0"/>
                  </a:spcAft>
                  <a:buFont typeface="Symbol" panose="05050102010706020507" pitchFamily="18" charset="2"/>
                  <a:buChar char=""/>
                </a:pPr>
                <a:r>
                  <a:rPr lang="en-US" sz="3400" dirty="0">
                    <a:solidFill>
                      <a:schemeClr val="tx2"/>
                    </a:solidFill>
                    <a:effectLst/>
                    <a:latin typeface="Cabin" panose="020B0604020202020204" charset="0"/>
                    <a:ea typeface="Calibri" panose="020F0502020204030204" pitchFamily="34" charset="0"/>
                    <a:cs typeface="Cambria Math" panose="02040503050406030204" pitchFamily="18" charset="0"/>
                  </a:rPr>
                  <a:t>𝑛</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số</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lượng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mẫu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dữ</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liệu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trong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tập</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huấn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luyện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giá</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trị</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thực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tế</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của</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đầu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ra</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thứ</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i</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xác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suất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dự</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đoán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thuộc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lớp</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1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của</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mô</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hình</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cho</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đầu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vào</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thứ</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i</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a:t>
                </a:r>
              </a:p>
              <a:p>
                <a:pPr marL="0" marR="0" indent="228600" algn="just">
                  <a:lnSpc>
                    <a:spcPct val="107000"/>
                  </a:lnSpc>
                  <a:spcBef>
                    <a:spcPts val="0"/>
                  </a:spcBef>
                  <a:spcAft>
                    <a:spcPts val="800"/>
                  </a:spcAft>
                </a:pP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Hàm</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strike="noStrike" dirty="0">
                    <a:solidFill>
                      <a:schemeClr val="tx2"/>
                    </a:solidFill>
                    <a:effectLst/>
                    <a:latin typeface="Cabin" panose="020B0604020202020204" charset="0"/>
                    <a:ea typeface="Calibri" panose="020F0502020204030204" pitchFamily="34" charset="0"/>
                    <a:cs typeface="Arial" panose="020B0604020202020204" pitchFamily="34" charset="0"/>
                  </a:rPr>
                  <a:t>Cross-Entropy</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đo</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lường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khoảng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cách</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giữa</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hai</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phân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phối</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xác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suất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và</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Khi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mô</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hình</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dự</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đoán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chính</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xác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tức</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là</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nếu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​=1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thì</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càng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gần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1,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và</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nếu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​=0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thì</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14:m>
                  <m:oMath xmlns:m="http://schemas.openxmlformats.org/officeDocument/2006/math">
                    <m:sSub>
                      <m:sSubPr>
                        <m:ctrlP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34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càng</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gần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0,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sau</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đó</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hàm</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mất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mát</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sẽ</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tiến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gần</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en-US" sz="3400" dirty="0" err="1">
                    <a:solidFill>
                      <a:schemeClr val="tx2"/>
                    </a:solidFill>
                    <a:effectLst/>
                    <a:latin typeface="Cabin" panose="020B0604020202020204" charset="0"/>
                    <a:ea typeface="Calibri" panose="020F0502020204030204" pitchFamily="34" charset="0"/>
                    <a:cs typeface="Arial" panose="020B0604020202020204" pitchFamily="34" charset="0"/>
                  </a:rPr>
                  <a:t>về</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0.</a:t>
                </a:r>
              </a:p>
              <a:p>
                <a:pPr algn="just"/>
                <a:endParaRPr lang="vi-VN" sz="3400" dirty="0">
                  <a:solidFill>
                    <a:schemeClr val="tx2"/>
                  </a:solidFill>
                  <a:latin typeface="Cabin" panose="020B0604020202020204" charset="0"/>
                </a:endParaRPr>
              </a:p>
            </p:txBody>
          </p:sp>
        </mc:Choice>
        <mc:Fallback xmlns="">
          <p:sp>
            <p:nvSpPr>
              <p:cNvPr id="12" name="TextBox 12">
                <a:extLst>
                  <a:ext uri="{FF2B5EF4-FFF2-40B4-BE49-F238E27FC236}">
                    <a16:creationId xmlns:a16="http://schemas.microsoft.com/office/drawing/2014/main" id="{228C942D-2D79-828F-61D4-B7A2658F20BF}"/>
                  </a:ext>
                </a:extLst>
              </p:cNvPr>
              <p:cNvSpPr txBox="1">
                <a:spLocks noRot="1" noChangeAspect="1" noMove="1" noResize="1" noEditPoints="1" noAdjustHandles="1" noChangeArrowheads="1" noChangeShapeType="1" noTextEdit="1"/>
              </p:cNvSpPr>
              <p:nvPr/>
            </p:nvSpPr>
            <p:spPr>
              <a:xfrm>
                <a:off x="417200" y="2400300"/>
                <a:ext cx="17413370" cy="6638869"/>
              </a:xfrm>
              <a:prstGeom prst="rect">
                <a:avLst/>
              </a:prstGeom>
              <a:blipFill>
                <a:blip r:embed="rId7"/>
                <a:stretch>
                  <a:fillRect l="-1540" t="-1928" r="-1505"/>
                </a:stretch>
              </a:blipFill>
            </p:spPr>
            <p:txBody>
              <a:bodyPr/>
              <a:lstStyle/>
              <a:p>
                <a:r>
                  <a:rPr lang="en-US">
                    <a:noFill/>
                  </a:rPr>
                  <a:t> </a:t>
                </a:r>
              </a:p>
            </p:txBody>
          </p:sp>
        </mc:Fallback>
      </mc:AlternateContent>
    </p:spTree>
    <p:extLst>
      <p:ext uri="{BB962C8B-B14F-4D97-AF65-F5344CB8AC3E}">
        <p14:creationId xmlns:p14="http://schemas.microsoft.com/office/powerpoint/2010/main" val="4213760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657204"/>
            <a:ext cx="16445245" cy="1906519"/>
            <a:chOff x="0" y="0"/>
            <a:chExt cx="5999270" cy="695503"/>
          </a:xfrm>
        </p:grpSpPr>
        <p:sp>
          <p:nvSpPr>
            <p:cNvPr id="4" name="Freeform 4"/>
            <p:cNvSpPr/>
            <p:nvPr/>
          </p:nvSpPr>
          <p:spPr>
            <a:xfrm>
              <a:off x="0" y="0"/>
              <a:ext cx="5999270" cy="695503"/>
            </a:xfrm>
            <a:custGeom>
              <a:avLst/>
              <a:gdLst/>
              <a:ahLst/>
              <a:cxnLst/>
              <a:rect l="l" t="t" r="r" b="b"/>
              <a:pathLst>
                <a:path w="5999270" h="695503">
                  <a:moveTo>
                    <a:pt x="0" y="0"/>
                  </a:moveTo>
                  <a:lnTo>
                    <a:pt x="5999270" y="0"/>
                  </a:lnTo>
                  <a:lnTo>
                    <a:pt x="5999270" y="695503"/>
                  </a:lnTo>
                  <a:lnTo>
                    <a:pt x="0" y="695503"/>
                  </a:lnTo>
                  <a:close/>
                </a:path>
              </a:pathLst>
            </a:custGeom>
            <a:solidFill>
              <a:srgbClr val="FFFFFF"/>
            </a:solidFill>
          </p:spPr>
        </p:sp>
      </p:grpSp>
      <p:grpSp>
        <p:nvGrpSpPr>
          <p:cNvPr id="5" name="Group 5"/>
          <p:cNvGrpSpPr/>
          <p:nvPr/>
        </p:nvGrpSpPr>
        <p:grpSpPr>
          <a:xfrm>
            <a:off x="9908900" y="2915205"/>
            <a:ext cx="7441840" cy="5768744"/>
            <a:chOff x="0" y="0"/>
            <a:chExt cx="2818022" cy="2104453"/>
          </a:xfrm>
        </p:grpSpPr>
        <p:sp>
          <p:nvSpPr>
            <p:cNvPr id="6" name="Freeform 6"/>
            <p:cNvSpPr/>
            <p:nvPr/>
          </p:nvSpPr>
          <p:spPr>
            <a:xfrm>
              <a:off x="0" y="0"/>
              <a:ext cx="2818022" cy="2104453"/>
            </a:xfrm>
            <a:custGeom>
              <a:avLst/>
              <a:gdLst/>
              <a:ahLst/>
              <a:cxnLst/>
              <a:rect l="l" t="t" r="r" b="b"/>
              <a:pathLst>
                <a:path w="2818022" h="2104453">
                  <a:moveTo>
                    <a:pt x="0" y="0"/>
                  </a:moveTo>
                  <a:lnTo>
                    <a:pt x="2818022" y="0"/>
                  </a:lnTo>
                  <a:lnTo>
                    <a:pt x="2818022" y="2104453"/>
                  </a:lnTo>
                  <a:lnTo>
                    <a:pt x="0" y="2104453"/>
                  </a:lnTo>
                  <a:close/>
                </a:path>
              </a:pathLst>
            </a:custGeom>
            <a:solidFill>
              <a:srgbClr val="FFFFFF"/>
            </a:solidFill>
          </p:spPr>
        </p:sp>
      </p:grpSp>
      <p:grpSp>
        <p:nvGrpSpPr>
          <p:cNvPr id="7" name="Group 7"/>
          <p:cNvGrpSpPr/>
          <p:nvPr/>
        </p:nvGrpSpPr>
        <p:grpSpPr>
          <a:xfrm>
            <a:off x="926069" y="2915205"/>
            <a:ext cx="8645415" cy="5768744"/>
            <a:chOff x="0" y="0"/>
            <a:chExt cx="3049118" cy="2104453"/>
          </a:xfrm>
        </p:grpSpPr>
        <p:sp>
          <p:nvSpPr>
            <p:cNvPr id="8" name="Freeform 8"/>
            <p:cNvSpPr/>
            <p:nvPr/>
          </p:nvSpPr>
          <p:spPr>
            <a:xfrm>
              <a:off x="0" y="0"/>
              <a:ext cx="3049118" cy="2104453"/>
            </a:xfrm>
            <a:custGeom>
              <a:avLst/>
              <a:gdLst/>
              <a:ahLst/>
              <a:cxnLst/>
              <a:rect l="l" t="t" r="r" b="b"/>
              <a:pathLst>
                <a:path w="3049118" h="2104453">
                  <a:moveTo>
                    <a:pt x="0" y="0"/>
                  </a:moveTo>
                  <a:lnTo>
                    <a:pt x="3049118" y="0"/>
                  </a:lnTo>
                  <a:lnTo>
                    <a:pt x="3049118" y="2104453"/>
                  </a:lnTo>
                  <a:lnTo>
                    <a:pt x="0" y="2104453"/>
                  </a:lnTo>
                  <a:close/>
                </a:path>
              </a:pathLst>
            </a:custGeom>
            <a:solidFill>
              <a:srgbClr val="FFFFFF"/>
            </a:solidFill>
          </p:spPr>
          <p:txBody>
            <a:bodyPr/>
            <a:lstStyle/>
            <a:p>
              <a:endParaRPr lang="en-US" dirty="0"/>
            </a:p>
          </p:txBody>
        </p:sp>
      </p:grpSp>
      <p:sp>
        <p:nvSpPr>
          <p:cNvPr id="9" name="Freeform 9"/>
          <p:cNvSpPr/>
          <p:nvPr/>
        </p:nvSpPr>
        <p:spPr>
          <a:xfrm>
            <a:off x="10231960" y="3545972"/>
            <a:ext cx="5778474" cy="4507210"/>
          </a:xfrm>
          <a:custGeom>
            <a:avLst/>
            <a:gdLst/>
            <a:ahLst/>
            <a:cxnLst/>
            <a:rect l="l" t="t" r="r" b="b"/>
            <a:pathLst>
              <a:path w="5778474" h="4507210">
                <a:moveTo>
                  <a:pt x="0" y="0"/>
                </a:moveTo>
                <a:lnTo>
                  <a:pt x="5778474" y="0"/>
                </a:lnTo>
                <a:lnTo>
                  <a:pt x="5778474" y="4507210"/>
                </a:lnTo>
                <a:lnTo>
                  <a:pt x="0" y="450721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0" name="Freeform 10"/>
          <p:cNvSpPr/>
          <p:nvPr/>
        </p:nvSpPr>
        <p:spPr>
          <a:xfrm rot="-203414">
            <a:off x="16137868" y="4585735"/>
            <a:ext cx="417336" cy="598331"/>
          </a:xfrm>
          <a:custGeom>
            <a:avLst/>
            <a:gdLst/>
            <a:ahLst/>
            <a:cxnLst/>
            <a:rect l="l" t="t" r="r" b="b"/>
            <a:pathLst>
              <a:path w="417336" h="598331">
                <a:moveTo>
                  <a:pt x="0" y="0"/>
                </a:moveTo>
                <a:lnTo>
                  <a:pt x="417336" y="0"/>
                </a:lnTo>
                <a:lnTo>
                  <a:pt x="417336" y="598330"/>
                </a:lnTo>
                <a:lnTo>
                  <a:pt x="0" y="59833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11" name="Group 11"/>
          <p:cNvGrpSpPr/>
          <p:nvPr/>
        </p:nvGrpSpPr>
        <p:grpSpPr>
          <a:xfrm>
            <a:off x="9908900" y="3235000"/>
            <a:ext cx="121908" cy="12190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id="13" name="Group 13"/>
          <p:cNvGrpSpPr/>
          <p:nvPr/>
        </p:nvGrpSpPr>
        <p:grpSpPr>
          <a:xfrm>
            <a:off x="10055579" y="7995212"/>
            <a:ext cx="121908" cy="121908"/>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id="15" name="TextBox 15"/>
          <p:cNvSpPr txBox="1"/>
          <p:nvPr/>
        </p:nvSpPr>
        <p:spPr>
          <a:xfrm>
            <a:off x="3343782" y="924697"/>
            <a:ext cx="11600436" cy="13716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Các thành viên</a:t>
            </a:r>
          </a:p>
        </p:txBody>
      </p:sp>
      <p:sp>
        <p:nvSpPr>
          <p:cNvPr id="16" name="Freeform 16"/>
          <p:cNvSpPr/>
          <p:nvPr/>
        </p:nvSpPr>
        <p:spPr>
          <a:xfrm>
            <a:off x="-1276562" y="-156776"/>
            <a:ext cx="6732164" cy="1627960"/>
          </a:xfrm>
          <a:custGeom>
            <a:avLst/>
            <a:gdLst/>
            <a:ahLst/>
            <a:cxnLst/>
            <a:rect l="l" t="t" r="r" b="b"/>
            <a:pathLst>
              <a:path w="6732164" h="1627960">
                <a:moveTo>
                  <a:pt x="0" y="0"/>
                </a:moveTo>
                <a:lnTo>
                  <a:pt x="6732164" y="0"/>
                </a:lnTo>
                <a:lnTo>
                  <a:pt x="6732164" y="1627960"/>
                </a:lnTo>
                <a:lnTo>
                  <a:pt x="0" y="1627960"/>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17" name="Group 17"/>
          <p:cNvGrpSpPr/>
          <p:nvPr/>
        </p:nvGrpSpPr>
        <p:grpSpPr>
          <a:xfrm>
            <a:off x="1606922" y="3274496"/>
            <a:ext cx="7793150" cy="4626777"/>
            <a:chOff x="0" y="-28575"/>
            <a:chExt cx="10390867" cy="6169037"/>
          </a:xfrm>
        </p:grpSpPr>
        <p:sp>
          <p:nvSpPr>
            <p:cNvPr id="18" name="TextBox 18"/>
            <p:cNvSpPr txBox="1"/>
            <p:nvPr/>
          </p:nvSpPr>
          <p:spPr>
            <a:xfrm>
              <a:off x="0" y="5293795"/>
              <a:ext cx="9157487" cy="846667"/>
            </a:xfrm>
            <a:prstGeom prst="rect">
              <a:avLst/>
            </a:prstGeom>
          </p:spPr>
          <p:txBody>
            <a:bodyPr lIns="0" tIns="0" rIns="0" bIns="0" rtlCol="0" anchor="t">
              <a:spAutoFit/>
            </a:bodyPr>
            <a:lstStyle/>
            <a:p>
              <a:pPr>
                <a:lnSpc>
                  <a:spcPts val="5199"/>
                </a:lnSpc>
              </a:pPr>
              <a:r>
                <a:rPr lang="en-US" sz="3999" dirty="0">
                  <a:solidFill>
                    <a:srgbClr val="000000"/>
                  </a:solidFill>
                  <a:latin typeface="Cabin"/>
                </a:rPr>
                <a:t>Đinh Hoàng Huy - 2001215809</a:t>
              </a:r>
            </a:p>
          </p:txBody>
        </p:sp>
        <p:sp>
          <p:nvSpPr>
            <p:cNvPr id="19" name="TextBox 19"/>
            <p:cNvSpPr txBox="1"/>
            <p:nvPr/>
          </p:nvSpPr>
          <p:spPr>
            <a:xfrm>
              <a:off x="0" y="4339950"/>
              <a:ext cx="915748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Thành viên</a:t>
              </a:r>
            </a:p>
          </p:txBody>
        </p:sp>
        <p:sp>
          <p:nvSpPr>
            <p:cNvPr id="20" name="TextBox 20"/>
            <p:cNvSpPr txBox="1"/>
            <p:nvPr/>
          </p:nvSpPr>
          <p:spPr>
            <a:xfrm>
              <a:off x="0" y="3109534"/>
              <a:ext cx="10390867" cy="835700"/>
            </a:xfrm>
            <a:prstGeom prst="rect">
              <a:avLst/>
            </a:prstGeom>
          </p:spPr>
          <p:txBody>
            <a:bodyPr wrap="square" lIns="0" tIns="0" rIns="0" bIns="0" rtlCol="0" anchor="t">
              <a:spAutoFit/>
            </a:bodyPr>
            <a:lstStyle/>
            <a:p>
              <a:pPr>
                <a:lnSpc>
                  <a:spcPts val="5199"/>
                </a:lnSpc>
              </a:pPr>
              <a:r>
                <a:rPr lang="en-US" sz="3999" dirty="0" err="1">
                  <a:solidFill>
                    <a:srgbClr val="000000"/>
                  </a:solidFill>
                  <a:latin typeface="Cabin"/>
                </a:rPr>
                <a:t>Phạm</a:t>
              </a:r>
              <a:r>
                <a:rPr lang="en-US" sz="3999" dirty="0">
                  <a:solidFill>
                    <a:srgbClr val="000000"/>
                  </a:solidFill>
                  <a:latin typeface="Cabin"/>
                </a:rPr>
                <a:t> </a:t>
              </a:r>
              <a:r>
                <a:rPr lang="en-US" sz="3999" dirty="0" err="1">
                  <a:solidFill>
                    <a:srgbClr val="000000"/>
                  </a:solidFill>
                  <a:latin typeface="Cabin"/>
                </a:rPr>
                <a:t>Thị</a:t>
              </a:r>
              <a:r>
                <a:rPr lang="en-US" sz="3999" dirty="0">
                  <a:solidFill>
                    <a:srgbClr val="000000"/>
                  </a:solidFill>
                  <a:latin typeface="Cabin"/>
                </a:rPr>
                <a:t> Thanh </a:t>
              </a:r>
              <a:r>
                <a:rPr lang="en-US" sz="3999" dirty="0" err="1">
                  <a:solidFill>
                    <a:srgbClr val="000000"/>
                  </a:solidFill>
                  <a:latin typeface="Cabin"/>
                </a:rPr>
                <a:t>Tình</a:t>
              </a:r>
              <a:r>
                <a:rPr lang="en-US" sz="3999" dirty="0">
                  <a:solidFill>
                    <a:srgbClr val="000000"/>
                  </a:solidFill>
                  <a:latin typeface="Cabin"/>
                </a:rPr>
                <a:t> -2001216218</a:t>
              </a:r>
            </a:p>
          </p:txBody>
        </p:sp>
        <p:sp>
          <p:nvSpPr>
            <p:cNvPr id="21" name="TextBox 21"/>
            <p:cNvSpPr txBox="1"/>
            <p:nvPr/>
          </p:nvSpPr>
          <p:spPr>
            <a:xfrm>
              <a:off x="0" y="2155688"/>
              <a:ext cx="915748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Thành viên</a:t>
              </a:r>
            </a:p>
          </p:txBody>
        </p:sp>
        <p:sp>
          <p:nvSpPr>
            <p:cNvPr id="22" name="TextBox 22"/>
            <p:cNvSpPr txBox="1"/>
            <p:nvPr/>
          </p:nvSpPr>
          <p:spPr>
            <a:xfrm>
              <a:off x="0" y="925271"/>
              <a:ext cx="9157487" cy="846667"/>
            </a:xfrm>
            <a:prstGeom prst="rect">
              <a:avLst/>
            </a:prstGeom>
          </p:spPr>
          <p:txBody>
            <a:bodyPr lIns="0" tIns="0" rIns="0" bIns="0" rtlCol="0" anchor="t">
              <a:spAutoFit/>
            </a:bodyPr>
            <a:lstStyle/>
            <a:p>
              <a:pPr>
                <a:lnSpc>
                  <a:spcPts val="5199"/>
                </a:lnSpc>
              </a:pPr>
              <a:r>
                <a:rPr lang="en-US" sz="3999" dirty="0">
                  <a:solidFill>
                    <a:srgbClr val="000000"/>
                  </a:solidFill>
                  <a:latin typeface="Cabin"/>
                </a:rPr>
                <a:t>Vũ </a:t>
              </a:r>
              <a:r>
                <a:rPr lang="en-US" sz="3999" dirty="0" err="1">
                  <a:solidFill>
                    <a:srgbClr val="000000"/>
                  </a:solidFill>
                  <a:latin typeface="Cabin"/>
                </a:rPr>
                <a:t>Thị</a:t>
              </a:r>
              <a:r>
                <a:rPr lang="en-US" sz="3999" dirty="0">
                  <a:solidFill>
                    <a:srgbClr val="000000"/>
                  </a:solidFill>
                  <a:latin typeface="Cabin"/>
                </a:rPr>
                <a:t> </a:t>
              </a:r>
              <a:r>
                <a:rPr lang="en-US" sz="3999" dirty="0" err="1">
                  <a:solidFill>
                    <a:srgbClr val="000000"/>
                  </a:solidFill>
                  <a:latin typeface="Cabin"/>
                </a:rPr>
                <a:t>Bảo</a:t>
              </a:r>
              <a:r>
                <a:rPr lang="en-US" sz="3999" dirty="0">
                  <a:solidFill>
                    <a:srgbClr val="000000"/>
                  </a:solidFill>
                  <a:latin typeface="Cabin"/>
                </a:rPr>
                <a:t> </a:t>
              </a:r>
              <a:r>
                <a:rPr lang="en-US" sz="3999" dirty="0" err="1">
                  <a:solidFill>
                    <a:srgbClr val="000000"/>
                  </a:solidFill>
                  <a:latin typeface="Cabin"/>
                </a:rPr>
                <a:t>Yến</a:t>
              </a:r>
              <a:r>
                <a:rPr lang="en-US" sz="3999" dirty="0">
                  <a:solidFill>
                    <a:srgbClr val="000000"/>
                  </a:solidFill>
                  <a:latin typeface="Cabin"/>
                </a:rPr>
                <a:t> - 2001216334   </a:t>
              </a:r>
            </a:p>
          </p:txBody>
        </p:sp>
        <p:sp>
          <p:nvSpPr>
            <p:cNvPr id="23" name="TextBox 23"/>
            <p:cNvSpPr txBox="1"/>
            <p:nvPr/>
          </p:nvSpPr>
          <p:spPr>
            <a:xfrm>
              <a:off x="0" y="-28575"/>
              <a:ext cx="9157487" cy="731308"/>
            </a:xfrm>
            <a:prstGeom prst="rect">
              <a:avLst/>
            </a:prstGeom>
          </p:spPr>
          <p:txBody>
            <a:bodyPr lIns="0" tIns="0" rIns="0" bIns="0" rtlCol="0" anchor="t">
              <a:spAutoFit/>
            </a:bodyPr>
            <a:lstStyle/>
            <a:p>
              <a:pPr>
                <a:lnSpc>
                  <a:spcPts val="4550"/>
                </a:lnSpc>
              </a:pPr>
              <a:r>
                <a:rPr lang="en-US" sz="3500">
                  <a:solidFill>
                    <a:srgbClr val="003EA8"/>
                  </a:solidFill>
                  <a:latin typeface="Muli Bold"/>
                </a:rPr>
                <a:t>Nhóm trưởng</a:t>
              </a:r>
            </a:p>
          </p:txBody>
        </p:sp>
      </p:grpSp>
      <p:sp>
        <p:nvSpPr>
          <p:cNvPr id="24" name="Freeform 24"/>
          <p:cNvSpPr/>
          <p:nvPr/>
        </p:nvSpPr>
        <p:spPr>
          <a:xfrm rot="-203414">
            <a:off x="11489227" y="4583034"/>
            <a:ext cx="321948" cy="461574"/>
          </a:xfrm>
          <a:custGeom>
            <a:avLst/>
            <a:gdLst/>
            <a:ahLst/>
            <a:cxnLst/>
            <a:rect l="l" t="t" r="r" b="b"/>
            <a:pathLst>
              <a:path w="321948" h="461574">
                <a:moveTo>
                  <a:pt x="0" y="0"/>
                </a:moveTo>
                <a:lnTo>
                  <a:pt x="321948" y="0"/>
                </a:lnTo>
                <a:lnTo>
                  <a:pt x="321948" y="461575"/>
                </a:lnTo>
                <a:lnTo>
                  <a:pt x="0" y="46157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25" name="Freeform 25"/>
          <p:cNvSpPr/>
          <p:nvPr/>
        </p:nvSpPr>
        <p:spPr>
          <a:xfrm rot="-278358">
            <a:off x="13186236" y="8430575"/>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12968798"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Công</a:t>
            </a:r>
            <a:r>
              <a:rPr lang="en-US" sz="5499" dirty="0">
                <a:solidFill>
                  <a:srgbClr val="003EA8"/>
                </a:solidFill>
                <a:latin typeface="Muli Bold"/>
              </a:rPr>
              <a:t> </a:t>
            </a:r>
            <a:r>
              <a:rPr lang="en-US" sz="5499" dirty="0" err="1">
                <a:solidFill>
                  <a:srgbClr val="003EA8"/>
                </a:solidFill>
                <a:latin typeface="Muli Bold"/>
              </a:rPr>
              <a:t>thức</a:t>
            </a:r>
            <a:r>
              <a:rPr lang="vi-VN" sz="5499" dirty="0">
                <a:solidFill>
                  <a:srgbClr val="003EA8"/>
                </a:solidFill>
                <a:latin typeface="Muli Bold"/>
              </a:rPr>
              <a:t> của Logistic Regression </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387415" y="3038486"/>
            <a:ext cx="17413370" cy="3527569"/>
          </a:xfrm>
          <a:prstGeom prst="rect">
            <a:avLst/>
          </a:prstGeom>
        </p:spPr>
        <p:txBody>
          <a:bodyPr wrap="square" lIns="0" tIns="0" rIns="0" bIns="0" rtlCol="0" anchor="t">
            <a:spAutoFit/>
          </a:bodyPr>
          <a:lstStyle/>
          <a:p>
            <a:pPr marL="0" marR="0">
              <a:lnSpc>
                <a:spcPct val="107000"/>
              </a:lnSpc>
              <a:spcBef>
                <a:spcPts val="0"/>
              </a:spcBef>
              <a:spcAft>
                <a:spcPts val="800"/>
              </a:spcAft>
            </a:pPr>
            <a:r>
              <a:rPr lang="en-US" sz="3400" dirty="0">
                <a:solidFill>
                  <a:schemeClr val="tx2"/>
                </a:solidFill>
                <a:latin typeface="Cabin" panose="020B0604020202020204" charset="0"/>
              </a:rPr>
              <a:t>	</a:t>
            </a: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vi-VN" sz="3400" dirty="0">
                <a:solidFill>
                  <a:schemeClr val="tx2"/>
                </a:solidFill>
                <a:effectLst/>
                <a:latin typeface="Cabin" panose="020B0604020202020204" charset="0"/>
                <a:ea typeface="Calibri" panose="020F0502020204030204" pitchFamily="34" charset="0"/>
                <a:cs typeface="Arial" panose="020B0604020202020204" pitchFamily="34" charset="0"/>
              </a:rPr>
              <a:t>Trong quá trình huấn luyện, chúng ta tìm cách cập nhật bộ trọng số 𝑤 sao cho giá trị hàm mất mát Cross-Entropy đạt giá trị nhỏ nhất, dẫn đến một mô hình dự đoán tốt nhất.</a:t>
            </a:r>
          </a:p>
          <a:p>
            <a:pPr marL="0" marR="0">
              <a:lnSpc>
                <a:spcPct val="107000"/>
              </a:lnSpc>
              <a:spcBef>
                <a:spcPts val="0"/>
              </a:spcBef>
              <a:spcAft>
                <a:spcPts val="800"/>
              </a:spcAft>
            </a:pPr>
            <a:r>
              <a:rPr lang="en-US" sz="3400" dirty="0">
                <a:solidFill>
                  <a:schemeClr val="tx2"/>
                </a:solidFill>
                <a:effectLst/>
                <a:latin typeface="Cabin" panose="020B0604020202020204" charset="0"/>
                <a:ea typeface="Calibri" panose="020F0502020204030204" pitchFamily="34" charset="0"/>
                <a:cs typeface="Arial" panose="020B0604020202020204" pitchFamily="34" charset="0"/>
              </a:rPr>
              <a:t>	</a:t>
            </a:r>
            <a:r>
              <a:rPr lang="vi-VN" sz="3400" dirty="0">
                <a:solidFill>
                  <a:schemeClr val="tx2"/>
                </a:solidFill>
                <a:effectLst/>
                <a:latin typeface="Cabin" panose="020B0604020202020204" charset="0"/>
                <a:ea typeface="Calibri" panose="020F0502020204030204" pitchFamily="34" charset="0"/>
                <a:cs typeface="Arial" panose="020B0604020202020204" pitchFamily="34" charset="0"/>
              </a:rPr>
              <a:t>Để tìm giá trị tối ưu cho bộ trọng số w, chúng ta có thể sử dụng kỹ thuật Gradient Descent. Tại mỗi bước lặp, chúng ta cập nhật 𝑤 theo phương từm ứng với đạo hàm của hàm mất mát 𝐿(𝑤) theo 𝑤.</a:t>
            </a:r>
          </a:p>
          <a:p>
            <a:pPr algn="just"/>
            <a:endParaRPr lang="vi-VN" sz="3400" dirty="0">
              <a:solidFill>
                <a:schemeClr val="tx2"/>
              </a:solidFill>
              <a:latin typeface="Cabin" panose="020B0604020202020204" charset="0"/>
            </a:endParaRPr>
          </a:p>
        </p:txBody>
      </p:sp>
    </p:spTree>
    <p:extLst>
      <p:ext uri="{BB962C8B-B14F-4D97-AF65-F5344CB8AC3E}">
        <p14:creationId xmlns:p14="http://schemas.microsoft.com/office/powerpoint/2010/main" val="3428207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399" y="704544"/>
            <a:ext cx="9372601"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Ưu</a:t>
            </a:r>
            <a:r>
              <a:rPr lang="en-US" sz="5499" dirty="0">
                <a:solidFill>
                  <a:srgbClr val="003EA8"/>
                </a:solidFill>
                <a:latin typeface="Muli Bold"/>
              </a:rPr>
              <a:t> </a:t>
            </a:r>
            <a:r>
              <a:rPr lang="en-US" sz="5499" dirty="0" err="1">
                <a:solidFill>
                  <a:srgbClr val="003EA8"/>
                </a:solidFill>
                <a:latin typeface="Muli Bold"/>
              </a:rPr>
              <a:t>điểm</a:t>
            </a:r>
            <a:r>
              <a:rPr lang="en-US" sz="5499" dirty="0">
                <a:solidFill>
                  <a:srgbClr val="003EA8"/>
                </a:solidFill>
                <a:latin typeface="Muli Bold"/>
              </a:rPr>
              <a:t> </a:t>
            </a:r>
            <a:r>
              <a:rPr lang="en-US" sz="5499" dirty="0" err="1">
                <a:solidFill>
                  <a:srgbClr val="003EA8"/>
                </a:solidFill>
                <a:latin typeface="Muli Bold"/>
              </a:rPr>
              <a:t>và</a:t>
            </a:r>
            <a:r>
              <a:rPr lang="en-US" sz="5499" dirty="0">
                <a:solidFill>
                  <a:srgbClr val="003EA8"/>
                </a:solidFill>
                <a:latin typeface="Muli Bold"/>
              </a:rPr>
              <a:t> </a:t>
            </a:r>
            <a:r>
              <a:rPr lang="en-US" sz="5499" dirty="0" err="1">
                <a:solidFill>
                  <a:srgbClr val="003EA8"/>
                </a:solidFill>
                <a:latin typeface="Muli Bold"/>
              </a:rPr>
              <a:t>nhược</a:t>
            </a:r>
            <a:r>
              <a:rPr lang="en-US" sz="5499" dirty="0">
                <a:solidFill>
                  <a:srgbClr val="003EA8"/>
                </a:solidFill>
                <a:latin typeface="Muli Bold"/>
              </a:rPr>
              <a:t> </a:t>
            </a:r>
            <a:r>
              <a:rPr lang="en-US" sz="5499" dirty="0" err="1">
                <a:solidFill>
                  <a:srgbClr val="003EA8"/>
                </a:solidFill>
                <a:latin typeface="Muli Bold"/>
              </a:rPr>
              <a:t>điểm</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0"/>
            <a:ext cx="17700858" cy="8417859"/>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338642" y="1575954"/>
            <a:ext cx="17413370" cy="7848302"/>
          </a:xfrm>
          <a:prstGeom prst="rect">
            <a:avLst/>
          </a:prstGeom>
        </p:spPr>
        <p:txBody>
          <a:bodyPr wrap="square" lIns="0" tIns="0" rIns="0" bIns="0" rtlCol="0" anchor="t">
            <a:spAutoFit/>
          </a:bodyPr>
          <a:lstStyle/>
          <a:p>
            <a:pPr algn="just"/>
            <a:r>
              <a:rPr lang="en-US" sz="3400" dirty="0">
                <a:solidFill>
                  <a:schemeClr val="tx2"/>
                </a:solidFill>
                <a:latin typeface="Cabin" panose="020B0604020202020204" charset="0"/>
              </a:rPr>
              <a:t>	</a:t>
            </a:r>
            <a:r>
              <a:rPr lang="vi-VN" sz="3400" b="1" dirty="0">
                <a:solidFill>
                  <a:schemeClr val="tx2"/>
                </a:solidFill>
                <a:latin typeface="Cabin" panose="020B0604020202020204" charset="0"/>
              </a:rPr>
              <a:t>Ưu điểm</a:t>
            </a:r>
          </a:p>
          <a:p>
            <a:pPr marL="793750" indent="-328613" algn="just">
              <a:buFont typeface="Arial" panose="020B0604020202020204" pitchFamily="34" charset="0"/>
              <a:buChar char="•"/>
            </a:pPr>
            <a:r>
              <a:rPr lang="vi-VN" sz="3400" dirty="0">
                <a:solidFill>
                  <a:schemeClr val="tx2"/>
                </a:solidFill>
                <a:latin typeface="Cabin" panose="020B0604020202020204" charset="0"/>
              </a:rPr>
              <a:t>Tính đơn giản</a:t>
            </a:r>
          </a:p>
          <a:p>
            <a:pPr algn="just"/>
            <a:r>
              <a:rPr lang="vi-VN" sz="3400" dirty="0">
                <a:solidFill>
                  <a:schemeClr val="tx2"/>
                </a:solidFill>
                <a:latin typeface="Cabin" panose="020B0604020202020204" charset="0"/>
              </a:rPr>
              <a:t>Các mô hình hồi quy logistic ít phức tạp về mặt toán học hơn các phương pháp ML khác</a:t>
            </a:r>
            <a:r>
              <a:rPr lang="vi-VN" sz="3400">
                <a:solidFill>
                  <a:schemeClr val="tx2"/>
                </a:solidFill>
                <a:latin typeface="Cabin" panose="020B0604020202020204" charset="0"/>
              </a:rPr>
              <a:t>. </a:t>
            </a:r>
            <a:endParaRPr lang="en-US" sz="3400" smtClean="0">
              <a:solidFill>
                <a:schemeClr val="tx2"/>
              </a:solidFill>
              <a:latin typeface="Cabin" panose="020B0604020202020204" charset="0"/>
            </a:endParaRPr>
          </a:p>
          <a:p>
            <a:pPr algn="just"/>
            <a:endParaRPr lang="vi-VN" sz="3400" dirty="0">
              <a:solidFill>
                <a:schemeClr val="tx2"/>
              </a:solidFill>
              <a:latin typeface="Cabin" panose="020B0604020202020204" charset="0"/>
            </a:endParaRPr>
          </a:p>
          <a:p>
            <a:pPr marL="914400" indent="-449263" algn="just">
              <a:buFont typeface="Arial" panose="020B0604020202020204" pitchFamily="34" charset="0"/>
              <a:buChar char="•"/>
            </a:pPr>
            <a:r>
              <a:rPr lang="vi-VN" sz="3400" dirty="0">
                <a:solidFill>
                  <a:schemeClr val="tx2"/>
                </a:solidFill>
                <a:latin typeface="Cabin" panose="020B0604020202020204" charset="0"/>
              </a:rPr>
              <a:t>Tốc độ</a:t>
            </a:r>
          </a:p>
          <a:p>
            <a:pPr algn="just"/>
            <a:r>
              <a:rPr lang="en-US" sz="3400" dirty="0" err="1">
                <a:solidFill>
                  <a:schemeClr val="tx2"/>
                </a:solidFill>
                <a:latin typeface="Cabin" panose="020B0604020202020204" charset="0"/>
              </a:rPr>
              <a:t>Nó</a:t>
            </a:r>
            <a:r>
              <a:rPr lang="en-US" sz="3400" dirty="0">
                <a:solidFill>
                  <a:schemeClr val="tx2"/>
                </a:solidFill>
                <a:latin typeface="Cabin" panose="020B0604020202020204" charset="0"/>
              </a:rPr>
              <a:t> </a:t>
            </a:r>
            <a:r>
              <a:rPr lang="en-US" sz="3400" dirty="0" err="1">
                <a:solidFill>
                  <a:schemeClr val="tx2"/>
                </a:solidFill>
                <a:latin typeface="Cabin" panose="020B0604020202020204" charset="0"/>
              </a:rPr>
              <a:t>có</a:t>
            </a:r>
            <a:r>
              <a:rPr lang="en-US" sz="3400" dirty="0">
                <a:solidFill>
                  <a:schemeClr val="tx2"/>
                </a:solidFill>
                <a:latin typeface="Cabin" panose="020B0604020202020204" charset="0"/>
              </a:rPr>
              <a:t> </a:t>
            </a:r>
            <a:r>
              <a:rPr lang="en-US" sz="3400" dirty="0" err="1">
                <a:solidFill>
                  <a:schemeClr val="tx2"/>
                </a:solidFill>
                <a:latin typeface="Cabin" panose="020B0604020202020204" charset="0"/>
              </a:rPr>
              <a:t>thể</a:t>
            </a:r>
            <a:r>
              <a:rPr lang="en-US" sz="3400" dirty="0">
                <a:solidFill>
                  <a:schemeClr val="tx2"/>
                </a:solidFill>
                <a:latin typeface="Cabin" panose="020B0604020202020204" charset="0"/>
              </a:rPr>
              <a:t> </a:t>
            </a:r>
            <a:r>
              <a:rPr lang="vi-VN" sz="3400" dirty="0">
                <a:solidFill>
                  <a:schemeClr val="tx2"/>
                </a:solidFill>
                <a:latin typeface="Cabin" panose="020B0604020202020204" charset="0"/>
              </a:rPr>
              <a:t>xử lý khối lượng lớn dữ liệu ở tốc độ cao bởi chúng cần ít khả năng điện toán hơn, chẳng hạn như bộ nhớ và sức mạnh xử lý</a:t>
            </a:r>
            <a:r>
              <a:rPr lang="vi-VN" sz="3400">
                <a:solidFill>
                  <a:schemeClr val="tx2"/>
                </a:solidFill>
                <a:latin typeface="Cabin" panose="020B0604020202020204" charset="0"/>
              </a:rPr>
              <a:t>. </a:t>
            </a:r>
            <a:endParaRPr lang="en-US" sz="3400" smtClean="0">
              <a:solidFill>
                <a:schemeClr val="tx2"/>
              </a:solidFill>
              <a:latin typeface="Cabin" panose="020B0604020202020204" charset="0"/>
            </a:endParaRPr>
          </a:p>
          <a:p>
            <a:pPr algn="just"/>
            <a:endParaRPr lang="en-US" sz="3400" dirty="0">
              <a:solidFill>
                <a:schemeClr val="tx2"/>
              </a:solidFill>
              <a:latin typeface="Cabin" panose="020B0604020202020204" charset="0"/>
            </a:endParaRPr>
          </a:p>
          <a:p>
            <a:pPr marL="914400" indent="-449263" algn="just">
              <a:buFont typeface="Arial" panose="020B0604020202020204" pitchFamily="34" charset="0"/>
              <a:buChar char="•"/>
            </a:pPr>
            <a:r>
              <a:rPr lang="vi-VN" sz="3400" dirty="0">
                <a:solidFill>
                  <a:schemeClr val="tx2"/>
                </a:solidFill>
                <a:latin typeface="Cabin" panose="020B0604020202020204" charset="0"/>
              </a:rPr>
              <a:t>Sự linh hoạt</a:t>
            </a:r>
          </a:p>
          <a:p>
            <a:pPr algn="just"/>
            <a:r>
              <a:rPr lang="vi-VN" sz="3400" dirty="0">
                <a:solidFill>
                  <a:schemeClr val="tx2"/>
                </a:solidFill>
                <a:latin typeface="Cabin" panose="020B0604020202020204" charset="0"/>
              </a:rPr>
              <a:t>Bạn có thể sử dụng hồi quy logistic để tìm đáp án cho các câu hỏi có hai hoặc nhiều kết quả hữu hạn. Bạn cũng có thể sử dụng phương pháp này để xử lý trước dữ liệu</a:t>
            </a:r>
            <a:r>
              <a:rPr lang="vi-VN" sz="3400">
                <a:solidFill>
                  <a:schemeClr val="tx2"/>
                </a:solidFill>
                <a:latin typeface="Cabin" panose="020B0604020202020204" charset="0"/>
              </a:rPr>
              <a:t>. </a:t>
            </a:r>
            <a:endParaRPr lang="en-US" sz="3400" smtClean="0">
              <a:solidFill>
                <a:schemeClr val="tx2"/>
              </a:solidFill>
              <a:latin typeface="Cabin" panose="020B0604020202020204" charset="0"/>
            </a:endParaRPr>
          </a:p>
          <a:p>
            <a:pPr algn="just"/>
            <a:endParaRPr lang="en-US" sz="3400" dirty="0">
              <a:solidFill>
                <a:schemeClr val="tx2"/>
              </a:solidFill>
              <a:latin typeface="Cabin" panose="020B0604020202020204" charset="0"/>
            </a:endParaRPr>
          </a:p>
          <a:p>
            <a:pPr marL="914400" indent="-449263" algn="just">
              <a:buFont typeface="Arial" panose="020B0604020202020204" pitchFamily="34" charset="0"/>
              <a:buChar char="•"/>
            </a:pPr>
            <a:r>
              <a:rPr lang="vi-VN" sz="3400" dirty="0">
                <a:solidFill>
                  <a:schemeClr val="tx2"/>
                </a:solidFill>
                <a:latin typeface="Cabin" panose="020B0604020202020204" charset="0"/>
              </a:rPr>
              <a:t>Khả năng hiển thị</a:t>
            </a:r>
          </a:p>
          <a:p>
            <a:pPr algn="just"/>
            <a:r>
              <a:rPr lang="en-US" sz="3400" dirty="0">
                <a:solidFill>
                  <a:schemeClr val="tx2"/>
                </a:solidFill>
                <a:latin typeface="Cabin" panose="020B0604020202020204" charset="0"/>
              </a:rPr>
              <a:t>C</a:t>
            </a:r>
            <a:r>
              <a:rPr lang="vi-VN" sz="3400" dirty="0">
                <a:solidFill>
                  <a:schemeClr val="tx2"/>
                </a:solidFill>
                <a:latin typeface="Cabin" panose="020B0604020202020204" charset="0"/>
              </a:rPr>
              <a:t>ung cấp cho nhà phát triển khả năng nhìn nhận các quy trình phần mềm nội bộ rõ hơn so với các kỹ thuật phân tích dữ liệu khác</a:t>
            </a:r>
            <a:r>
              <a:rPr lang="vi-VN" sz="3400">
                <a:solidFill>
                  <a:schemeClr val="tx2"/>
                </a:solidFill>
                <a:latin typeface="Cabin" panose="020B0604020202020204" charset="0"/>
              </a:rPr>
              <a:t>. </a:t>
            </a:r>
            <a:endParaRPr lang="vi-VN" sz="3400" dirty="0">
              <a:solidFill>
                <a:schemeClr val="tx2"/>
              </a:solidFill>
              <a:latin typeface="Cabin" panose="020B0604020202020204" charset="0"/>
            </a:endParaRPr>
          </a:p>
        </p:txBody>
      </p:sp>
    </p:spTree>
    <p:extLst>
      <p:ext uri="{BB962C8B-B14F-4D97-AF65-F5344CB8AC3E}">
        <p14:creationId xmlns:p14="http://schemas.microsoft.com/office/powerpoint/2010/main" val="3754034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1000"/>
                                        <p:tgtEl>
                                          <p:spTgt spid="12">
                                            <p:txEl>
                                              <p:pRg st="2" end="2"/>
                                            </p:txEl>
                                          </p:spTgt>
                                        </p:tgtEl>
                                      </p:cBhvr>
                                    </p:animEffect>
                                    <p:anim calcmode="lin" valueType="num">
                                      <p:cBhvr>
                                        <p:cTn id="18"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fade">
                                      <p:cBhvr>
                                        <p:cTn id="24" dur="1000"/>
                                        <p:tgtEl>
                                          <p:spTgt spid="12">
                                            <p:txEl>
                                              <p:pRg st="4" end="4"/>
                                            </p:txEl>
                                          </p:spTgt>
                                        </p:tgtEl>
                                      </p:cBhvr>
                                    </p:animEffect>
                                    <p:anim calcmode="lin" valueType="num">
                                      <p:cBhvr>
                                        <p:cTn id="2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Effect transition="in" filter="fade">
                                      <p:cBhvr>
                                        <p:cTn id="29" dur="1000"/>
                                        <p:tgtEl>
                                          <p:spTgt spid="12">
                                            <p:txEl>
                                              <p:pRg st="5" end="5"/>
                                            </p:txEl>
                                          </p:spTgt>
                                        </p:tgtEl>
                                      </p:cBhvr>
                                    </p:animEffect>
                                    <p:anim calcmode="lin" valueType="num">
                                      <p:cBhvr>
                                        <p:cTn id="30"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xEl>
                                              <p:pRg st="7" end="7"/>
                                            </p:txEl>
                                          </p:spTgt>
                                        </p:tgtEl>
                                        <p:attrNameLst>
                                          <p:attrName>style.visibility</p:attrName>
                                        </p:attrNameLst>
                                      </p:cBhvr>
                                      <p:to>
                                        <p:strVal val="visible"/>
                                      </p:to>
                                    </p:set>
                                    <p:animEffect transition="in" filter="fade">
                                      <p:cBhvr>
                                        <p:cTn id="36" dur="1000"/>
                                        <p:tgtEl>
                                          <p:spTgt spid="12">
                                            <p:txEl>
                                              <p:pRg st="7" end="7"/>
                                            </p:txEl>
                                          </p:spTgt>
                                        </p:tgtEl>
                                      </p:cBhvr>
                                    </p:animEffect>
                                    <p:anim calcmode="lin" valueType="num">
                                      <p:cBhvr>
                                        <p:cTn id="3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animEffect transition="in" filter="fade">
                                      <p:cBhvr>
                                        <p:cTn id="41" dur="1000"/>
                                        <p:tgtEl>
                                          <p:spTgt spid="12">
                                            <p:txEl>
                                              <p:pRg st="8" end="8"/>
                                            </p:txEl>
                                          </p:spTgt>
                                        </p:tgtEl>
                                      </p:cBhvr>
                                    </p:animEffect>
                                    <p:anim calcmode="lin" valueType="num">
                                      <p:cBhvr>
                                        <p:cTn id="42"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xEl>
                                              <p:pRg st="10" end="10"/>
                                            </p:txEl>
                                          </p:spTgt>
                                        </p:tgtEl>
                                        <p:attrNameLst>
                                          <p:attrName>style.visibility</p:attrName>
                                        </p:attrNameLst>
                                      </p:cBhvr>
                                      <p:to>
                                        <p:strVal val="visible"/>
                                      </p:to>
                                    </p:set>
                                    <p:animEffect transition="in" filter="fade">
                                      <p:cBhvr>
                                        <p:cTn id="48" dur="1000"/>
                                        <p:tgtEl>
                                          <p:spTgt spid="12">
                                            <p:txEl>
                                              <p:pRg st="10" end="10"/>
                                            </p:txEl>
                                          </p:spTgt>
                                        </p:tgtEl>
                                      </p:cBhvr>
                                    </p:animEffect>
                                    <p:anim calcmode="lin" valueType="num">
                                      <p:cBhvr>
                                        <p:cTn id="49"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2">
                                            <p:txEl>
                                              <p:pRg st="11" end="11"/>
                                            </p:txEl>
                                          </p:spTgt>
                                        </p:tgtEl>
                                        <p:attrNameLst>
                                          <p:attrName>style.visibility</p:attrName>
                                        </p:attrNameLst>
                                      </p:cBhvr>
                                      <p:to>
                                        <p:strVal val="visible"/>
                                      </p:to>
                                    </p:set>
                                    <p:animEffect transition="in" filter="fade">
                                      <p:cBhvr>
                                        <p:cTn id="53" dur="1000"/>
                                        <p:tgtEl>
                                          <p:spTgt spid="12">
                                            <p:txEl>
                                              <p:pRg st="11" end="11"/>
                                            </p:txEl>
                                          </p:spTgt>
                                        </p:tgtEl>
                                      </p:cBhvr>
                                    </p:animEffect>
                                    <p:anim calcmode="lin" valueType="num">
                                      <p:cBhvr>
                                        <p:cTn id="54"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7499038"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399" y="704544"/>
            <a:ext cx="9372601"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Ưu</a:t>
            </a:r>
            <a:r>
              <a:rPr lang="en-US" sz="5499" dirty="0">
                <a:solidFill>
                  <a:srgbClr val="003EA8"/>
                </a:solidFill>
                <a:latin typeface="Muli Bold"/>
              </a:rPr>
              <a:t> </a:t>
            </a:r>
            <a:r>
              <a:rPr lang="en-US" sz="5499" dirty="0" err="1">
                <a:solidFill>
                  <a:srgbClr val="003EA8"/>
                </a:solidFill>
                <a:latin typeface="Muli Bold"/>
              </a:rPr>
              <a:t>điểm</a:t>
            </a:r>
            <a:r>
              <a:rPr lang="en-US" sz="5499" dirty="0">
                <a:solidFill>
                  <a:srgbClr val="003EA8"/>
                </a:solidFill>
                <a:latin typeface="Muli Bold"/>
              </a:rPr>
              <a:t> </a:t>
            </a:r>
            <a:r>
              <a:rPr lang="en-US" sz="5499" dirty="0" err="1">
                <a:solidFill>
                  <a:srgbClr val="003EA8"/>
                </a:solidFill>
                <a:latin typeface="Muli Bold"/>
              </a:rPr>
              <a:t>và</a:t>
            </a:r>
            <a:r>
              <a:rPr lang="en-US" sz="5499" dirty="0">
                <a:solidFill>
                  <a:srgbClr val="003EA8"/>
                </a:solidFill>
                <a:latin typeface="Muli Bold"/>
              </a:rPr>
              <a:t> </a:t>
            </a:r>
            <a:r>
              <a:rPr lang="en-US" sz="5499" dirty="0" err="1">
                <a:solidFill>
                  <a:srgbClr val="003EA8"/>
                </a:solidFill>
                <a:latin typeface="Muli Bold"/>
              </a:rPr>
              <a:t>nhược</a:t>
            </a:r>
            <a:r>
              <a:rPr lang="en-US" sz="5499" dirty="0">
                <a:solidFill>
                  <a:srgbClr val="003EA8"/>
                </a:solidFill>
                <a:latin typeface="Muli Bold"/>
              </a:rPr>
              <a:t> </a:t>
            </a:r>
            <a:r>
              <a:rPr lang="en-US" sz="5499" dirty="0" err="1">
                <a:solidFill>
                  <a:srgbClr val="003EA8"/>
                </a:solidFill>
                <a:latin typeface="Muli Bold"/>
              </a:rPr>
              <a:t>điểm</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0"/>
            <a:ext cx="17700858" cy="8417859"/>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10855" y="1900312"/>
            <a:ext cx="17413370" cy="1569660"/>
          </a:xfrm>
          <a:prstGeom prst="rect">
            <a:avLst/>
          </a:prstGeom>
        </p:spPr>
        <p:txBody>
          <a:bodyPr wrap="square" lIns="0" tIns="0" rIns="0" bIns="0" rtlCol="0" anchor="t">
            <a:spAutoFit/>
          </a:bodyPr>
          <a:lstStyle/>
          <a:p>
            <a:pPr lvl="1" algn="just"/>
            <a:r>
              <a:rPr lang="vi-VN" sz="3400" b="1" smtClean="0">
                <a:solidFill>
                  <a:schemeClr val="tx2"/>
                </a:solidFill>
                <a:latin typeface="Cabin" panose="020B0604020202020204" charset="0"/>
              </a:rPr>
              <a:t>Nhược </a:t>
            </a:r>
            <a:r>
              <a:rPr lang="vi-VN" sz="3400" b="1" dirty="0">
                <a:solidFill>
                  <a:schemeClr val="tx2"/>
                </a:solidFill>
                <a:latin typeface="Cabin" panose="020B0604020202020204" charset="0"/>
              </a:rPr>
              <a:t>điểm</a:t>
            </a:r>
          </a:p>
          <a:p>
            <a:pPr algn="just"/>
            <a:r>
              <a:rPr lang="vi-VN" sz="3400" dirty="0">
                <a:solidFill>
                  <a:schemeClr val="tx2"/>
                </a:solidFill>
                <a:latin typeface="Cabin" panose="020B0604020202020204" charset="0"/>
              </a:rPr>
              <a:t>Giả định mối quan hệ tuyến tính giữa log-odds và các biến độc lập, dễ bị ảnh hưởng bởi các điểm dữ liệu ngoại lệ.</a:t>
            </a:r>
          </a:p>
        </p:txBody>
      </p:sp>
    </p:spTree>
    <p:extLst>
      <p:ext uri="{BB962C8B-B14F-4D97-AF65-F5344CB8AC3E}">
        <p14:creationId xmlns:p14="http://schemas.microsoft.com/office/powerpoint/2010/main" val="20447516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1000"/>
                                        <p:tgtEl>
                                          <p:spTgt spid="12">
                                            <p:txEl>
                                              <p:pRg st="1" end="1"/>
                                            </p:txEl>
                                          </p:spTgt>
                                        </p:tgtEl>
                                      </p:cBhvr>
                                    </p:animEffect>
                                    <p:anim calcmode="lin" valueType="num">
                                      <p:cBhvr>
                                        <p:cTn id="1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0" y="649615"/>
            <a:ext cx="169281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399" y="704544"/>
            <a:ext cx="16230601" cy="803361"/>
          </a:xfrm>
          <a:prstGeom prst="rect">
            <a:avLst/>
          </a:prstGeom>
        </p:spPr>
        <p:txBody>
          <a:bodyPr wrap="square" lIns="0" tIns="0" rIns="0" bIns="0" rtlCol="0" anchor="t">
            <a:spAutoFit/>
          </a:bodyPr>
          <a:lstStyle/>
          <a:p>
            <a:pPr algn="ctr">
              <a:lnSpc>
                <a:spcPts val="6599"/>
              </a:lnSpc>
            </a:pPr>
            <a:r>
              <a:rPr lang="en-US" sz="5499" dirty="0" err="1">
                <a:solidFill>
                  <a:srgbClr val="003EA8"/>
                </a:solidFill>
                <a:latin typeface="Muli Bold"/>
              </a:rPr>
              <a:t>Các</a:t>
            </a:r>
            <a:r>
              <a:rPr lang="en-US" sz="5499" dirty="0">
                <a:solidFill>
                  <a:srgbClr val="003EA8"/>
                </a:solidFill>
                <a:latin typeface="Muli Bold"/>
              </a:rPr>
              <a:t> </a:t>
            </a:r>
            <a:r>
              <a:rPr lang="en-US" sz="5499" dirty="0" err="1">
                <a:solidFill>
                  <a:srgbClr val="003EA8"/>
                </a:solidFill>
                <a:latin typeface="Muli Bold"/>
              </a:rPr>
              <a:t>ứng</a:t>
            </a:r>
            <a:r>
              <a:rPr lang="en-US" sz="5499" dirty="0">
                <a:solidFill>
                  <a:srgbClr val="003EA8"/>
                </a:solidFill>
                <a:latin typeface="Muli Bold"/>
              </a:rPr>
              <a:t> </a:t>
            </a:r>
            <a:r>
              <a:rPr lang="en-US" sz="5499" dirty="0" err="1">
                <a:solidFill>
                  <a:srgbClr val="003EA8"/>
                </a:solidFill>
                <a:latin typeface="Muli Bold"/>
              </a:rPr>
              <a:t>dụng</a:t>
            </a:r>
            <a:r>
              <a:rPr lang="en-US" sz="5499" dirty="0">
                <a:solidFill>
                  <a:srgbClr val="003EA8"/>
                </a:solidFill>
                <a:latin typeface="Muli Bold"/>
              </a:rPr>
              <a:t> </a:t>
            </a:r>
            <a:r>
              <a:rPr lang="en-US" sz="5499" dirty="0" err="1">
                <a:solidFill>
                  <a:srgbClr val="003EA8"/>
                </a:solidFill>
                <a:latin typeface="Muli Bold"/>
              </a:rPr>
              <a:t>của</a:t>
            </a:r>
            <a:r>
              <a:rPr lang="en-US" sz="5499" dirty="0">
                <a:solidFill>
                  <a:srgbClr val="003EA8"/>
                </a:solidFill>
                <a:latin typeface="Muli Bold"/>
              </a:rPr>
              <a:t> </a:t>
            </a:r>
            <a:r>
              <a:rPr lang="vi-VN" sz="5499" dirty="0">
                <a:solidFill>
                  <a:srgbClr val="003EA8"/>
                </a:solidFill>
                <a:latin typeface="Muli Bold"/>
              </a:rPr>
              <a:t>Logistic Regression</a:t>
            </a:r>
            <a:r>
              <a:rPr lang="en-US" sz="5499" dirty="0">
                <a:solidFill>
                  <a:srgbClr val="003EA8"/>
                </a:solidFill>
                <a:latin typeface="Muli Bold"/>
              </a:rPr>
              <a:t> </a:t>
            </a: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387415" y="2551284"/>
            <a:ext cx="17413370" cy="5416868"/>
          </a:xfrm>
          <a:prstGeom prst="rect">
            <a:avLst/>
          </a:prstGeom>
        </p:spPr>
        <p:txBody>
          <a:bodyPr wrap="square" lIns="0" tIns="0" rIns="0" bIns="0" rtlCol="0" anchor="t">
            <a:spAutoFit/>
          </a:bodyPr>
          <a:lstStyle/>
          <a:p>
            <a:pPr algn="just"/>
            <a:r>
              <a:rPr lang="en-US" sz="4400" dirty="0">
                <a:solidFill>
                  <a:schemeClr val="tx2"/>
                </a:solidFill>
                <a:latin typeface="Cabin" panose="020B0604020202020204" charset="0"/>
              </a:rPr>
              <a:t>	</a:t>
            </a:r>
            <a:r>
              <a:rPr lang="vi-VN" sz="4400" dirty="0">
                <a:solidFill>
                  <a:schemeClr val="tx2"/>
                </a:solidFill>
                <a:latin typeface="Cabin" panose="020B0604020202020204" charset="0"/>
              </a:rPr>
              <a:t>•	Y học: Dự đoán nguy cơ mắc bệnh, phân tích hiệu quả của phương pháp điều </a:t>
            </a:r>
            <a:r>
              <a:rPr lang="vi-VN" sz="4400">
                <a:solidFill>
                  <a:schemeClr val="tx2"/>
                </a:solidFill>
                <a:latin typeface="Cabin" panose="020B0604020202020204" charset="0"/>
              </a:rPr>
              <a:t>trị</a:t>
            </a:r>
            <a:r>
              <a:rPr lang="vi-VN" sz="4400" smtClean="0">
                <a:solidFill>
                  <a:schemeClr val="tx2"/>
                </a:solidFill>
                <a:latin typeface="Cabin" panose="020B0604020202020204" charset="0"/>
              </a:rPr>
              <a:t>.</a:t>
            </a:r>
            <a:endParaRPr lang="en-US" sz="4400" smtClean="0">
              <a:solidFill>
                <a:schemeClr val="tx2"/>
              </a:solidFill>
              <a:latin typeface="Cabin" panose="020B0604020202020204" charset="0"/>
            </a:endParaRPr>
          </a:p>
          <a:p>
            <a:pPr algn="just"/>
            <a:endParaRPr lang="vi-VN" sz="4400" dirty="0">
              <a:solidFill>
                <a:schemeClr val="tx2"/>
              </a:solidFill>
              <a:latin typeface="Cabin" panose="020B0604020202020204" charset="0"/>
            </a:endParaRPr>
          </a:p>
          <a:p>
            <a:pPr indent="914400" algn="just"/>
            <a:r>
              <a:rPr lang="vi-VN" sz="4400" dirty="0">
                <a:solidFill>
                  <a:schemeClr val="tx2"/>
                </a:solidFill>
                <a:latin typeface="Cabin" panose="020B0604020202020204" charset="0"/>
              </a:rPr>
              <a:t>•	Kinh doanh: Dự đoán xác suất mua hàng, phân loại khách hàng tiềm </a:t>
            </a:r>
            <a:r>
              <a:rPr lang="vi-VN" sz="4400">
                <a:solidFill>
                  <a:schemeClr val="tx2"/>
                </a:solidFill>
                <a:latin typeface="Cabin" panose="020B0604020202020204" charset="0"/>
              </a:rPr>
              <a:t>năng</a:t>
            </a:r>
            <a:r>
              <a:rPr lang="vi-VN" sz="4400" smtClean="0">
                <a:solidFill>
                  <a:schemeClr val="tx2"/>
                </a:solidFill>
                <a:latin typeface="Cabin" panose="020B0604020202020204" charset="0"/>
              </a:rPr>
              <a:t>.</a:t>
            </a:r>
            <a:endParaRPr lang="en-US" sz="4400" smtClean="0">
              <a:solidFill>
                <a:schemeClr val="tx2"/>
              </a:solidFill>
              <a:latin typeface="Cabin" panose="020B0604020202020204" charset="0"/>
            </a:endParaRPr>
          </a:p>
          <a:p>
            <a:pPr indent="914400" algn="just"/>
            <a:endParaRPr lang="vi-VN" sz="4400" dirty="0">
              <a:solidFill>
                <a:schemeClr val="tx2"/>
              </a:solidFill>
              <a:latin typeface="Cabin" panose="020B0604020202020204" charset="0"/>
            </a:endParaRPr>
          </a:p>
          <a:p>
            <a:pPr indent="914400" algn="just"/>
            <a:r>
              <a:rPr lang="vi-VN" sz="4400" dirty="0">
                <a:solidFill>
                  <a:schemeClr val="tx2"/>
                </a:solidFill>
                <a:latin typeface="Cabin" panose="020B0604020202020204" charset="0"/>
              </a:rPr>
              <a:t>•	Chính trị: Dự đoán kết quả bầu cử, phân tích hành vi bỏ phiếu.	</a:t>
            </a:r>
          </a:p>
          <a:p>
            <a:pPr algn="just"/>
            <a:endParaRPr lang="vi-VN" sz="4400" dirty="0">
              <a:solidFill>
                <a:schemeClr val="tx2"/>
              </a:solidFill>
              <a:latin typeface="Cabin" panose="020B0604020202020204" charset="0"/>
            </a:endParaRPr>
          </a:p>
        </p:txBody>
      </p:sp>
    </p:spTree>
    <p:extLst>
      <p:ext uri="{BB962C8B-B14F-4D97-AF65-F5344CB8AC3E}">
        <p14:creationId xmlns:p14="http://schemas.microsoft.com/office/powerpoint/2010/main" val="4282705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2" end="2"/>
                                            </p:txEl>
                                          </p:spTgt>
                                        </p:tgtEl>
                                        <p:attrNameLst>
                                          <p:attrName>style.visibility</p:attrName>
                                        </p:attrNameLst>
                                      </p:cBhvr>
                                      <p:to>
                                        <p:strVal val="visible"/>
                                      </p:to>
                                    </p:set>
                                    <p:animEffect transition="in" filter="fade">
                                      <p:cBhvr>
                                        <p:cTn id="14" dur="1000"/>
                                        <p:tgtEl>
                                          <p:spTgt spid="12">
                                            <p:txEl>
                                              <p:pRg st="2" end="2"/>
                                            </p:txEl>
                                          </p:spTgt>
                                        </p:tgtEl>
                                      </p:cBhvr>
                                    </p:animEffect>
                                    <p:anim calcmode="lin" valueType="num">
                                      <p:cBhvr>
                                        <p:cTn id="15"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1000"/>
                                        <p:tgtEl>
                                          <p:spTgt spid="12">
                                            <p:txEl>
                                              <p:pRg st="4" end="4"/>
                                            </p:txEl>
                                          </p:spTgt>
                                        </p:tgtEl>
                                      </p:cBhvr>
                                    </p:animEffect>
                                    <p:anim calcmode="lin" valueType="num">
                                      <p:cBhvr>
                                        <p:cTn id="2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1246490" y="1174504"/>
            <a:ext cx="15795020" cy="6745738"/>
            <a:chOff x="11657" y="9622"/>
            <a:chExt cx="5762066" cy="2460863"/>
          </a:xfrm>
        </p:grpSpPr>
        <p:sp>
          <p:nvSpPr>
            <p:cNvPr id="4" name="Freeform 4"/>
            <p:cNvSpPr/>
            <p:nvPr/>
          </p:nvSpPr>
          <p:spPr>
            <a:xfrm>
              <a:off x="11657" y="9622"/>
              <a:ext cx="5762066" cy="2460863"/>
            </a:xfrm>
            <a:custGeom>
              <a:avLst/>
              <a:gdLst/>
              <a:ahLst/>
              <a:cxnLst/>
              <a:rect l="l" t="t" r="r" b="b"/>
              <a:pathLst>
                <a:path w="5762066" h="2460863">
                  <a:moveTo>
                    <a:pt x="0" y="0"/>
                  </a:moveTo>
                  <a:lnTo>
                    <a:pt x="5762066" y="0"/>
                  </a:lnTo>
                  <a:lnTo>
                    <a:pt x="5762066" y="2460863"/>
                  </a:lnTo>
                  <a:lnTo>
                    <a:pt x="0" y="246086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8" name="Group 8"/>
          <p:cNvGrpSpPr/>
          <p:nvPr/>
        </p:nvGrpSpPr>
        <p:grpSpPr>
          <a:xfrm>
            <a:off x="13821430" y="6055702"/>
            <a:ext cx="4791997" cy="4775719"/>
            <a:chOff x="0" y="0"/>
            <a:chExt cx="6389330" cy="6367625"/>
          </a:xfrm>
        </p:grpSpPr>
        <p:sp>
          <p:nvSpPr>
            <p:cNvPr id="9" name="Freeform 9"/>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0" name="Freeform 10"/>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sp>
        <p:nvSpPr>
          <p:cNvPr id="17" name="TextBox 17"/>
          <p:cNvSpPr txBox="1"/>
          <p:nvPr/>
        </p:nvSpPr>
        <p:spPr>
          <a:xfrm>
            <a:off x="5740593" y="4922250"/>
            <a:ext cx="8229600" cy="1133452"/>
          </a:xfrm>
          <a:prstGeom prst="rect">
            <a:avLst/>
          </a:prstGeom>
        </p:spPr>
        <p:txBody>
          <a:bodyPr wrap="square" lIns="0" tIns="0" rIns="0" bIns="0" rtlCol="0" anchor="t">
            <a:spAutoFit/>
          </a:bodyPr>
          <a:lstStyle/>
          <a:p>
            <a:pPr>
              <a:lnSpc>
                <a:spcPts val="5199"/>
              </a:lnSpc>
              <a:spcBef>
                <a:spcPct val="0"/>
              </a:spcBef>
            </a:pPr>
            <a:r>
              <a:rPr lang="en-US" sz="20000" dirty="0">
                <a:solidFill>
                  <a:srgbClr val="003EA8"/>
                </a:solidFill>
                <a:latin typeface="Cabin Bold"/>
              </a:rPr>
              <a:t>DEMO</a:t>
            </a:r>
          </a:p>
        </p:txBody>
      </p:sp>
    </p:spTree>
    <p:extLst>
      <p:ext uri="{BB962C8B-B14F-4D97-AF65-F5344CB8AC3E}">
        <p14:creationId xmlns:p14="http://schemas.microsoft.com/office/powerpoint/2010/main" val="1296198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p:cNvGrpSpPr/>
          <p:nvPr/>
        </p:nvGrpSpPr>
        <p:grpSpPr>
          <a:xfrm>
            <a:off x="905495" y="973442"/>
            <a:ext cx="16425212" cy="3386374"/>
            <a:chOff x="0" y="0"/>
            <a:chExt cx="5991962" cy="1235358"/>
          </a:xfrm>
        </p:grpSpPr>
        <p:sp>
          <p:nvSpPr>
            <p:cNvPr id="4" name="Freeform 4"/>
            <p:cNvSpPr/>
            <p:nvPr/>
          </p:nvSpPr>
          <p:spPr>
            <a:xfrm>
              <a:off x="0" y="0"/>
              <a:ext cx="5991962" cy="1235358"/>
            </a:xfrm>
            <a:custGeom>
              <a:avLst/>
              <a:gdLst/>
              <a:ahLst/>
              <a:cxnLst/>
              <a:rect l="l" t="t" r="r" b="b"/>
              <a:pathLst>
                <a:path w="5991962" h="1235358">
                  <a:moveTo>
                    <a:pt x="0" y="0"/>
                  </a:moveTo>
                  <a:lnTo>
                    <a:pt x="5991962" y="0"/>
                  </a:lnTo>
                  <a:lnTo>
                    <a:pt x="5991962" y="1235358"/>
                  </a:lnTo>
                  <a:lnTo>
                    <a:pt x="0" y="1235358"/>
                  </a:lnTo>
                  <a:close/>
                </a:path>
              </a:pathLst>
            </a:custGeom>
            <a:solidFill>
              <a:srgbClr val="FFFFFF"/>
            </a:solidFill>
          </p:spPr>
        </p:sp>
      </p:grpSp>
      <p:sp>
        <p:nvSpPr>
          <p:cNvPr id="5" name="Freeform 5"/>
          <p:cNvSpPr/>
          <p:nvPr/>
        </p:nvSpPr>
        <p:spPr>
          <a:xfrm>
            <a:off x="6884240" y="4826930"/>
            <a:ext cx="4467721" cy="4984273"/>
          </a:xfrm>
          <a:custGeom>
            <a:avLst/>
            <a:gdLst/>
            <a:ahLst/>
            <a:cxnLst/>
            <a:rect l="l" t="t" r="r" b="b"/>
            <a:pathLst>
              <a:path w="4467721" h="4984273">
                <a:moveTo>
                  <a:pt x="0" y="0"/>
                </a:moveTo>
                <a:lnTo>
                  <a:pt x="4467722" y="0"/>
                </a:lnTo>
                <a:lnTo>
                  <a:pt x="4467722" y="4984273"/>
                </a:lnTo>
                <a:lnTo>
                  <a:pt x="0" y="4984273"/>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3147526" y="1085511"/>
            <a:ext cx="12772096" cy="2743200"/>
          </a:xfrm>
          <a:prstGeom prst="rect">
            <a:avLst/>
          </a:prstGeom>
        </p:spPr>
        <p:txBody>
          <a:bodyPr lIns="0" tIns="0" rIns="0" bIns="0" rtlCol="0" anchor="t">
            <a:spAutoFit/>
          </a:bodyPr>
          <a:lstStyle/>
          <a:p>
            <a:pPr algn="ctr">
              <a:lnSpc>
                <a:spcPts val="10800"/>
              </a:lnSpc>
            </a:pPr>
            <a:r>
              <a:rPr lang="en-US" sz="9000">
                <a:solidFill>
                  <a:srgbClr val="003EA8"/>
                </a:solidFill>
                <a:latin typeface="Muli Bold"/>
              </a:rPr>
              <a:t>Cám ơn thầy và các  bạn đã lắng nghe</a:t>
            </a:r>
          </a:p>
        </p:txBody>
      </p:sp>
      <p:sp>
        <p:nvSpPr>
          <p:cNvPr id="7" name="Freeform 7"/>
          <p:cNvSpPr/>
          <p:nvPr/>
        </p:nvSpPr>
        <p:spPr>
          <a:xfrm>
            <a:off x="-517834" y="389330"/>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14826857" y="8505307"/>
            <a:ext cx="3927179" cy="1392364"/>
          </a:xfrm>
          <a:custGeom>
            <a:avLst/>
            <a:gdLst/>
            <a:ahLst/>
            <a:cxnLst/>
            <a:rect l="l" t="t" r="r" b="b"/>
            <a:pathLst>
              <a:path w="3927179" h="1392364">
                <a:moveTo>
                  <a:pt x="0" y="0"/>
                </a:moveTo>
                <a:lnTo>
                  <a:pt x="3927179" y="0"/>
                </a:lnTo>
                <a:lnTo>
                  <a:pt x="3927179" y="1392363"/>
                </a:lnTo>
                <a:lnTo>
                  <a:pt x="0" y="1392363"/>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9" name="Freeform 9"/>
          <p:cNvSpPr/>
          <p:nvPr/>
        </p:nvSpPr>
        <p:spPr>
          <a:xfrm>
            <a:off x="1994337" y="561981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10" name="Freeform 10"/>
          <p:cNvSpPr/>
          <p:nvPr/>
        </p:nvSpPr>
        <p:spPr>
          <a:xfrm>
            <a:off x="6462058" y="4510359"/>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5" name="Group 5"/>
          <p:cNvGrpSpPr/>
          <p:nvPr/>
        </p:nvGrpSpPr>
        <p:grpSpPr>
          <a:xfrm>
            <a:off x="381000" y="3467100"/>
            <a:ext cx="17526000" cy="3200400"/>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13821430" y="6055702"/>
            <a:ext cx="4791997" cy="4775719"/>
            <a:chOff x="0" y="0"/>
            <a:chExt cx="6389330" cy="6367625"/>
          </a:xfrm>
        </p:grpSpPr>
        <p:sp>
          <p:nvSpPr>
            <p:cNvPr id="9" name="Freeform 9"/>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sp>
        <p:nvSpPr>
          <p:cNvPr id="11" name="TextBox 11"/>
          <p:cNvSpPr txBox="1"/>
          <p:nvPr/>
        </p:nvSpPr>
        <p:spPr>
          <a:xfrm>
            <a:off x="1941938" y="4388353"/>
            <a:ext cx="14593462" cy="1384995"/>
          </a:xfrm>
          <a:prstGeom prst="rect">
            <a:avLst/>
          </a:prstGeom>
        </p:spPr>
        <p:txBody>
          <a:bodyPr wrap="square" lIns="0" tIns="0" rIns="0" bIns="0" rtlCol="0" anchor="t">
            <a:spAutoFit/>
          </a:bodyPr>
          <a:lstStyle/>
          <a:p>
            <a:pPr lvl="0" algn="ctr">
              <a:lnSpc>
                <a:spcPts val="10800"/>
              </a:lnSpc>
              <a:spcBef>
                <a:spcPct val="0"/>
              </a:spcBef>
            </a:pPr>
            <a:r>
              <a:rPr lang="en-US" sz="9600" dirty="0" err="1" smtClean="0">
                <a:solidFill>
                  <a:srgbClr val="003EA8"/>
                </a:solidFill>
                <a:latin typeface="Muli Bold"/>
              </a:rPr>
              <a:t>Giới</a:t>
            </a:r>
            <a:r>
              <a:rPr lang="en-US" sz="9600" dirty="0" smtClean="0">
                <a:solidFill>
                  <a:srgbClr val="003EA8"/>
                </a:solidFill>
                <a:latin typeface="Muli Bold"/>
              </a:rPr>
              <a:t> </a:t>
            </a:r>
            <a:r>
              <a:rPr lang="en-US" sz="9600" dirty="0" err="1" smtClean="0">
                <a:solidFill>
                  <a:srgbClr val="003EA8"/>
                </a:solidFill>
                <a:latin typeface="Muli Bold"/>
              </a:rPr>
              <a:t>thiệu</a:t>
            </a:r>
            <a:r>
              <a:rPr lang="en-US" sz="9600" dirty="0" smtClean="0">
                <a:solidFill>
                  <a:srgbClr val="003EA8"/>
                </a:solidFill>
                <a:latin typeface="Muli Bold"/>
              </a:rPr>
              <a:t> </a:t>
            </a:r>
            <a:r>
              <a:rPr lang="en-US" sz="9600" dirty="0" err="1" smtClean="0">
                <a:solidFill>
                  <a:srgbClr val="003EA8"/>
                </a:solidFill>
                <a:latin typeface="Muli Bold"/>
              </a:rPr>
              <a:t>sơ</a:t>
            </a:r>
            <a:r>
              <a:rPr lang="en-US" sz="9600" dirty="0" smtClean="0">
                <a:solidFill>
                  <a:srgbClr val="003EA8"/>
                </a:solidFill>
                <a:latin typeface="Muli Bold"/>
              </a:rPr>
              <a:t> </a:t>
            </a:r>
            <a:r>
              <a:rPr lang="en-US" sz="9600" dirty="0" err="1" smtClean="0">
                <a:solidFill>
                  <a:srgbClr val="003EA8"/>
                </a:solidFill>
                <a:latin typeface="Muli Bold"/>
              </a:rPr>
              <a:t>lược</a:t>
            </a:r>
            <a:endParaRPr lang="vi-VN" sz="9600" dirty="0">
              <a:solidFill>
                <a:srgbClr val="003EA8"/>
              </a:solidFill>
              <a:latin typeface="Muli Bold"/>
            </a:endParaRPr>
          </a:p>
        </p:txBody>
      </p:sp>
    </p:spTree>
    <p:extLst>
      <p:ext uri="{BB962C8B-B14F-4D97-AF65-F5344CB8AC3E}">
        <p14:creationId xmlns:p14="http://schemas.microsoft.com/office/powerpoint/2010/main" val="4105096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7315200" cy="846386"/>
          </a:xfrm>
          <a:prstGeom prst="rect">
            <a:avLst/>
          </a:prstGeom>
        </p:spPr>
        <p:txBody>
          <a:bodyPr wrap="square" lIns="0" tIns="0" rIns="0" bIns="0" rtlCol="0" anchor="t">
            <a:spAutoFit/>
          </a:bodyPr>
          <a:lstStyle/>
          <a:p>
            <a:pPr algn="ctr">
              <a:lnSpc>
                <a:spcPts val="6599"/>
              </a:lnSpc>
            </a:pPr>
            <a:r>
              <a:rPr lang="pt-BR" sz="5499" dirty="0">
                <a:solidFill>
                  <a:srgbClr val="003EA8"/>
                </a:solidFill>
                <a:latin typeface="Muli Bold"/>
              </a:rPr>
              <a:t>Lý do chọn đề </a:t>
            </a:r>
            <a:r>
              <a:rPr lang="pt-BR" sz="5499" dirty="0" smtClean="0">
                <a:solidFill>
                  <a:srgbClr val="003EA8"/>
                </a:solidFill>
                <a:latin typeface="Muli Bold"/>
              </a:rPr>
              <a:t>tài</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64479" y="2436249"/>
            <a:ext cx="16619161" cy="6432530"/>
          </a:xfrm>
          <a:prstGeom prst="rect">
            <a:avLst/>
          </a:prstGeom>
        </p:spPr>
        <p:txBody>
          <a:bodyPr wrap="square" lIns="0" tIns="0" rIns="0" bIns="0" rtlCol="0" anchor="t">
            <a:spAutoFit/>
          </a:bodyPr>
          <a:lstStyle/>
          <a:p>
            <a:pPr algn="just"/>
            <a:r>
              <a:rPr lang="nb-NO" sz="3400" smtClean="0">
                <a:solidFill>
                  <a:schemeClr val="tx2"/>
                </a:solidFill>
                <a:latin typeface="Cabin" panose="020B0604020202020204" charset="0"/>
              </a:rPr>
              <a:t>Bệnh </a:t>
            </a:r>
            <a:r>
              <a:rPr lang="nb-NO" sz="3400">
                <a:solidFill>
                  <a:schemeClr val="tx2"/>
                </a:solidFill>
                <a:latin typeface="Cabin" panose="020B0604020202020204" charset="0"/>
              </a:rPr>
              <a:t>suy thận là một trong những vấn đề sức khỏe của con người nghiêm trọng nhất trên toàn thế giới, ảnh hưởng đến cuộc sống của các người bệnh và gia đình của họ.Đây là loại bệnh phổ biến nhất ở người già và trung niên, và mặc dù có sự tiến bộ trong việc chẩn đoán và điều trị, nhưng vẫn còn nhiều thách thức cần được giải </a:t>
            </a:r>
            <a:r>
              <a:rPr lang="nb-NO" sz="3400" smtClean="0">
                <a:solidFill>
                  <a:schemeClr val="tx2"/>
                </a:solidFill>
                <a:latin typeface="Cabin" panose="020B0604020202020204" charset="0"/>
              </a:rPr>
              <a:t>quyết.</a:t>
            </a:r>
          </a:p>
          <a:p>
            <a:pPr algn="just"/>
            <a:endParaRPr lang="nb-NO" sz="3400" smtClean="0">
              <a:solidFill>
                <a:schemeClr val="tx2"/>
              </a:solidFill>
              <a:latin typeface="Cabin" panose="020B0604020202020204" charset="0"/>
            </a:endParaRPr>
          </a:p>
          <a:p>
            <a:pPr algn="just"/>
            <a:r>
              <a:rPr lang="en-US" sz="3400" smtClean="0">
                <a:solidFill>
                  <a:schemeClr val="tx2"/>
                </a:solidFill>
                <a:latin typeface="Cabin" panose="020B0604020202020204" charset="0"/>
              </a:rPr>
              <a:t>Đ</a:t>
            </a:r>
            <a:r>
              <a:rPr lang="nb-NO" sz="3400" smtClean="0">
                <a:solidFill>
                  <a:schemeClr val="tx2"/>
                </a:solidFill>
                <a:latin typeface="Cabin" panose="020B0604020202020204" charset="0"/>
              </a:rPr>
              <a:t>ề </a:t>
            </a:r>
            <a:r>
              <a:rPr lang="nb-NO" sz="3400">
                <a:solidFill>
                  <a:schemeClr val="tx2"/>
                </a:solidFill>
                <a:latin typeface="Cabin" panose="020B0604020202020204" charset="0"/>
              </a:rPr>
              <a:t>tài này chọn lựa vấn đề này vì sự cần thiết của việc tạo ra các công cụ hỗ trợ chẩn đoán và điều trị bệnh suy thận. Bằng cách áp dụng các thông tin và thuật toán Logistic Regression, đề tài này hy vọng cung cấp một công cụ hữu ích cho các bác sĩ và nhà nghiên cứu y học trong việc phân tích và đưa ra quyết định chẩn đoán và điều trị cho bệnh nhân suy thận. Điều này có thể dẫn đến việc cải thiện chính xác và hiệu quả của quy trình điều trị, cũng như giảm thiểu tác động của bệnh lý đối với bệnh nhân.</a:t>
            </a:r>
            <a:endParaRPr lang="en-US" sz="3400">
              <a:solidFill>
                <a:schemeClr val="tx2"/>
              </a:solidFill>
              <a:latin typeface="Cabin" panose="020B0604020202020204" charset="0"/>
            </a:endParaRPr>
          </a:p>
          <a:p>
            <a:pPr algn="just"/>
            <a:endParaRPr lang="vi-VN" sz="3400" dirty="0">
              <a:solidFill>
                <a:schemeClr val="tx2"/>
              </a:solidFill>
              <a:latin typeface="Cabin" panose="020B0604020202020204" charset="0"/>
            </a:endParaRPr>
          </a:p>
        </p:txBody>
      </p:sp>
    </p:spTree>
    <p:extLst>
      <p:ext uri="{BB962C8B-B14F-4D97-AF65-F5344CB8AC3E}">
        <p14:creationId xmlns:p14="http://schemas.microsoft.com/office/powerpoint/2010/main" val="1560331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additive="base">
                                        <p:cTn id="12"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 calcmode="lin" valueType="num">
                                      <p:cBhvr additive="base">
                                        <p:cTn id="1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6477000" cy="846386"/>
          </a:xfrm>
          <a:prstGeom prst="rect">
            <a:avLst/>
          </a:prstGeom>
        </p:spPr>
        <p:txBody>
          <a:bodyPr wrap="square" lIns="0" tIns="0" rIns="0" bIns="0" rtlCol="0" anchor="t">
            <a:spAutoFit/>
          </a:bodyPr>
          <a:lstStyle/>
          <a:p>
            <a:pPr algn="ctr">
              <a:lnSpc>
                <a:spcPts val="6599"/>
              </a:lnSpc>
            </a:pPr>
            <a:r>
              <a:rPr lang="vi-VN" sz="5499" dirty="0">
                <a:solidFill>
                  <a:srgbClr val="003EA8"/>
                </a:solidFill>
                <a:latin typeface="Muli Bold"/>
              </a:rPr>
              <a:t>Mục tiêu đề </a:t>
            </a:r>
            <a:r>
              <a:rPr lang="vi-VN" sz="5499" dirty="0" smtClean="0">
                <a:solidFill>
                  <a:srgbClr val="003EA8"/>
                </a:solidFill>
                <a:latin typeface="Muli Bold"/>
              </a:rPr>
              <a:t>tà</a:t>
            </a:r>
            <a:r>
              <a:rPr lang="en-US" sz="5499" dirty="0" err="1" smtClean="0">
                <a:solidFill>
                  <a:srgbClr val="003EA8"/>
                </a:solidFill>
                <a:latin typeface="Muli Bold"/>
              </a:rPr>
              <a:t>i</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6278642"/>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a:t>
            </a:r>
            <a:r>
              <a:rPr lang="nb-NO" sz="3400">
                <a:solidFill>
                  <a:schemeClr val="tx2"/>
                </a:solidFill>
                <a:latin typeface="Cabin" panose="020B0604020202020204" charset="0"/>
              </a:rPr>
              <a:t>Xây dựng và huấn luyện một mô hình machine learning dựa trên thuật toán logistic regression để dự đoán nguy cơ mắc bệnh </a:t>
            </a:r>
            <a:r>
              <a:rPr lang="nb-NO" sz="3400" smtClean="0">
                <a:solidFill>
                  <a:schemeClr val="tx2"/>
                </a:solidFill>
                <a:latin typeface="Cabin" panose="020B0604020202020204" charset="0"/>
              </a:rPr>
              <a:t>thận</a:t>
            </a:r>
          </a:p>
          <a:p>
            <a:pPr algn="just"/>
            <a:endParaRPr lang="nb-NO" sz="3400" smtClean="0">
              <a:solidFill>
                <a:schemeClr val="tx2"/>
              </a:solidFill>
              <a:latin typeface="Cabin" panose="020B0604020202020204" charset="0"/>
            </a:endParaRPr>
          </a:p>
          <a:p>
            <a:pPr algn="just"/>
            <a:r>
              <a:rPr lang="nb-NO" sz="3400">
                <a:solidFill>
                  <a:schemeClr val="tx2"/>
                </a:solidFill>
                <a:latin typeface="Cabin" panose="020B0604020202020204" charset="0"/>
              </a:rPr>
              <a:t>	Thu thập và chuẩn bị tập dữ liệu về bệnh nhân mắc bệnh thận, bao gồm các yếu tố rủi ro như độ tuổi,huyết áp, trọng lượng riêng, lượng đường, tế bào máu đỏ, lượng urea trong máu,.... Chia tập dữ liệu thành tập huấn luyện và tập kiểm </a:t>
            </a:r>
            <a:r>
              <a:rPr lang="nb-NO" sz="3400" smtClean="0">
                <a:solidFill>
                  <a:schemeClr val="tx2"/>
                </a:solidFill>
                <a:latin typeface="Cabin" panose="020B0604020202020204" charset="0"/>
              </a:rPr>
              <a:t>tra</a:t>
            </a:r>
            <a:endParaRPr lang="nb-NO" sz="3400">
              <a:solidFill>
                <a:schemeClr val="tx2"/>
              </a:solidFill>
              <a:latin typeface="Cabin" panose="020B0604020202020204" charset="0"/>
            </a:endParaRPr>
          </a:p>
          <a:p>
            <a:pPr algn="just"/>
            <a:endParaRPr lang="en-US" sz="3400" dirty="0">
              <a:solidFill>
                <a:schemeClr val="tx2"/>
              </a:solidFill>
              <a:latin typeface="Cabin" panose="020B0604020202020204" charset="0"/>
            </a:endParaRPr>
          </a:p>
          <a:p>
            <a:pPr algn="just"/>
            <a:r>
              <a:rPr lang="en-US" sz="3400">
                <a:solidFill>
                  <a:schemeClr val="tx2"/>
                </a:solidFill>
                <a:latin typeface="Cabin" panose="020B0604020202020204" charset="0"/>
              </a:rPr>
              <a:t>	</a:t>
            </a:r>
            <a:r>
              <a:rPr lang="nb-NO" sz="3400">
                <a:solidFill>
                  <a:schemeClr val="tx2"/>
                </a:solidFill>
                <a:latin typeface="Cabin" panose="020B0604020202020204" charset="0"/>
              </a:rPr>
              <a:t>Đánh giá hiệu suất của mô hình dự đoán:Tính các chỉ số hiệu suất trên tập kiểm tra, bao gồm độ chính xác..Đánh giá khả năng tổng quát hóa của mô hình bằng cách kiểm tra trên các tập dữ liệu khác nhau.</a:t>
            </a:r>
            <a:endParaRPr lang="en-US" sz="3400">
              <a:solidFill>
                <a:schemeClr val="tx2"/>
              </a:solidFill>
              <a:latin typeface="Cabin" panose="020B0604020202020204" charset="0"/>
            </a:endParaRPr>
          </a:p>
          <a:p>
            <a:pPr algn="just"/>
            <a:r>
              <a:rPr lang="en-US" sz="3400" smtClean="0">
                <a:latin typeface="Cabin" panose="020B0604020202020204" charset="0"/>
              </a:rPr>
              <a:t>	</a:t>
            </a:r>
            <a:endParaRPr lang="en-US" sz="3400">
              <a:latin typeface="Cabin" panose="020B0604020202020204" charset="0"/>
            </a:endParaRPr>
          </a:p>
          <a:p>
            <a:pPr algn="just"/>
            <a:endParaRPr lang="en-US" sz="3400">
              <a:latin typeface="Cabin" panose="020B0604020202020204" charset="0"/>
            </a:endParaRPr>
          </a:p>
        </p:txBody>
      </p:sp>
    </p:spTree>
    <p:extLst>
      <p:ext uri="{BB962C8B-B14F-4D97-AF65-F5344CB8AC3E}">
        <p14:creationId xmlns:p14="http://schemas.microsoft.com/office/powerpoint/2010/main" val="3567478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4" end="4"/>
                                            </p:txEl>
                                          </p:spTgt>
                                        </p:tgtEl>
                                        <p:attrNameLst>
                                          <p:attrName>style.visibility</p:attrName>
                                        </p:attrNameLst>
                                      </p:cBhvr>
                                      <p:to>
                                        <p:strVal val="visible"/>
                                      </p:to>
                                    </p:set>
                                    <p:animEffect transition="in" filter="fade">
                                      <p:cBhvr>
                                        <p:cTn id="28" dur="1000"/>
                                        <p:tgtEl>
                                          <p:spTgt spid="12">
                                            <p:txEl>
                                              <p:pRg st="4" end="4"/>
                                            </p:txEl>
                                          </p:spTgt>
                                        </p:tgtEl>
                                      </p:cBhvr>
                                    </p:animEffect>
                                    <p:anim calcmode="lin" valueType="num">
                                      <p:cBhvr>
                                        <p:cTn id="29"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6477000" cy="846386"/>
          </a:xfrm>
          <a:prstGeom prst="rect">
            <a:avLst/>
          </a:prstGeom>
        </p:spPr>
        <p:txBody>
          <a:bodyPr wrap="square" lIns="0" tIns="0" rIns="0" bIns="0" rtlCol="0" anchor="t">
            <a:spAutoFit/>
          </a:bodyPr>
          <a:lstStyle/>
          <a:p>
            <a:pPr algn="ctr">
              <a:lnSpc>
                <a:spcPts val="6599"/>
              </a:lnSpc>
            </a:pPr>
            <a:r>
              <a:rPr lang="vi-VN" sz="5499" dirty="0">
                <a:solidFill>
                  <a:srgbClr val="003EA8"/>
                </a:solidFill>
                <a:latin typeface="Muli Bold"/>
              </a:rPr>
              <a:t>Mục tiêu đề </a:t>
            </a:r>
            <a:r>
              <a:rPr lang="vi-VN" sz="5499" dirty="0" smtClean="0">
                <a:solidFill>
                  <a:srgbClr val="003EA8"/>
                </a:solidFill>
                <a:latin typeface="Muli Bold"/>
              </a:rPr>
              <a:t>tà</a:t>
            </a:r>
            <a:r>
              <a:rPr lang="en-US" sz="5499" dirty="0" err="1" smtClean="0">
                <a:solidFill>
                  <a:srgbClr val="003EA8"/>
                </a:solidFill>
                <a:latin typeface="Muli Bold"/>
              </a:rPr>
              <a:t>i</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6278642"/>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a:t>
            </a:r>
            <a:r>
              <a:rPr lang="nb-NO" sz="3400" smtClean="0">
                <a:solidFill>
                  <a:schemeClr val="tx2"/>
                </a:solidFill>
                <a:latin typeface="Cabin" panose="020B0604020202020204" charset="0"/>
              </a:rPr>
              <a:t>Phân </a:t>
            </a:r>
            <a:r>
              <a:rPr lang="nb-NO" sz="3400">
                <a:solidFill>
                  <a:schemeClr val="tx2"/>
                </a:solidFill>
                <a:latin typeface="Cabin" panose="020B0604020202020204" charset="0"/>
              </a:rPr>
              <a:t>tích các yếu tố rủi ro quan trọng:Xác định các yếu tố rủi ro quan trọng nhất ảnh hưởng đến nguy cơ mắc bệnh thận thông qua phân tích hệ số hồi quy của mô hình logistic regression.Tìm hiểu mối quan hệ giữa các yếu tố rủi ro và khả năng mắc bệnh thận.Đánh giá mức độ ảnh hưởng của từng yếu tố rủi ro đến khả năng mắc bệnh</a:t>
            </a:r>
            <a:r>
              <a:rPr lang="nb-NO" sz="3400" smtClean="0">
                <a:solidFill>
                  <a:schemeClr val="tx2"/>
                </a:solidFill>
                <a:latin typeface="Cabin" panose="020B0604020202020204" charset="0"/>
              </a:rPr>
              <a:t>.</a:t>
            </a:r>
          </a:p>
          <a:p>
            <a:pPr algn="just"/>
            <a:endParaRPr lang="en-US" sz="3400">
              <a:latin typeface="Cabin" panose="020B0604020202020204" charset="0"/>
            </a:endParaRPr>
          </a:p>
          <a:p>
            <a:pPr algn="just"/>
            <a:r>
              <a:rPr lang="nb-NO" sz="3400" smtClean="0">
                <a:latin typeface="Cabin" panose="020B0604020202020204" charset="0"/>
              </a:rPr>
              <a:t>	</a:t>
            </a:r>
            <a:r>
              <a:rPr lang="nb-NO" sz="3400" smtClean="0">
                <a:solidFill>
                  <a:schemeClr val="tx2"/>
                </a:solidFill>
                <a:latin typeface="Cabin" panose="020B0604020202020204" charset="0"/>
              </a:rPr>
              <a:t>Ứng </a:t>
            </a:r>
            <a:r>
              <a:rPr lang="nb-NO" sz="3400">
                <a:solidFill>
                  <a:schemeClr val="tx2"/>
                </a:solidFill>
                <a:latin typeface="Cabin" panose="020B0604020202020204" charset="0"/>
              </a:rPr>
              <a:t>dụng mô hình dự đoán trong sàng lọc và theo dõi: Từ việc train model xong và dựa vào feature chúng em sử dụng mô hình để sàng lọc và xác định nhóm người có nguy cơ mắc bệnh thận cao.Để đề xuất các biện pháp can thiệp và theo dõi định kỳ phù hợp cho nhóm có nguy cơ cao, nhằm phát hiện sớm và ngăn ngừa sự tiến triển của bệnh.Đánh giá hiệu quả của các biện pháp can thiệp thông qua theo dõi diễn biến sức khỏe của nhóm có nguy cơ cao.</a:t>
            </a:r>
            <a:endParaRPr lang="en-US" sz="3400">
              <a:solidFill>
                <a:schemeClr val="tx2"/>
              </a:solidFill>
              <a:latin typeface="Cabin" panose="020B0604020202020204" charset="0"/>
            </a:endParaRPr>
          </a:p>
          <a:p>
            <a:pPr algn="just"/>
            <a:endParaRPr lang="en-US" sz="3400">
              <a:latin typeface="Cabin" panose="020B0604020202020204" charset="0"/>
            </a:endParaRPr>
          </a:p>
        </p:txBody>
      </p:sp>
    </p:spTree>
    <p:extLst>
      <p:ext uri="{BB962C8B-B14F-4D97-AF65-F5344CB8AC3E}">
        <p14:creationId xmlns:p14="http://schemas.microsoft.com/office/powerpoint/2010/main" val="892144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24354" r="-1468" b="-56033"/>
            </a:stretch>
          </a:blipFill>
        </p:spPr>
      </p:sp>
      <p:grpSp>
        <p:nvGrpSpPr>
          <p:cNvPr id="5" name="Group 5"/>
          <p:cNvGrpSpPr/>
          <p:nvPr/>
        </p:nvGrpSpPr>
        <p:grpSpPr>
          <a:xfrm>
            <a:off x="381000" y="3467100"/>
            <a:ext cx="17526000" cy="3200400"/>
            <a:chOff x="0" y="0"/>
            <a:chExt cx="5762066" cy="695693"/>
          </a:xfrm>
        </p:grpSpPr>
        <p:sp>
          <p:nvSpPr>
            <p:cNvPr id="6" name="Freeform 6"/>
            <p:cNvSpPr/>
            <p:nvPr/>
          </p:nvSpPr>
          <p:spPr>
            <a:xfrm>
              <a:off x="0" y="0"/>
              <a:ext cx="5762066" cy="695693"/>
            </a:xfrm>
            <a:custGeom>
              <a:avLst/>
              <a:gdLst/>
              <a:ahLst/>
              <a:cxnLst/>
              <a:rect l="l" t="t" r="r" b="b"/>
              <a:pathLst>
                <a:path w="5762066" h="695693">
                  <a:moveTo>
                    <a:pt x="0" y="0"/>
                  </a:moveTo>
                  <a:lnTo>
                    <a:pt x="5762066" y="0"/>
                  </a:lnTo>
                  <a:lnTo>
                    <a:pt x="5762066" y="695693"/>
                  </a:lnTo>
                  <a:lnTo>
                    <a:pt x="0" y="695693"/>
                  </a:lnTo>
                  <a:close/>
                </a:path>
              </a:pathLst>
            </a:custGeom>
            <a:solidFill>
              <a:srgbClr val="FFFFFF"/>
            </a:solidFill>
          </p:spPr>
        </p:sp>
      </p:grpSp>
      <p:sp>
        <p:nvSpPr>
          <p:cNvPr id="7" name="Freeform 7"/>
          <p:cNvSpPr/>
          <p:nvPr/>
        </p:nvSpPr>
        <p:spPr>
          <a:xfrm rot="-278358">
            <a:off x="-1432939" y="-269558"/>
            <a:ext cx="5304464" cy="1668495"/>
          </a:xfrm>
          <a:custGeom>
            <a:avLst/>
            <a:gdLst/>
            <a:ahLst/>
            <a:cxnLst/>
            <a:rect l="l" t="t" r="r" b="b"/>
            <a:pathLst>
              <a:path w="5304464" h="1668495">
                <a:moveTo>
                  <a:pt x="0" y="0"/>
                </a:moveTo>
                <a:lnTo>
                  <a:pt x="5304465" y="0"/>
                </a:lnTo>
                <a:lnTo>
                  <a:pt x="5304465" y="1668495"/>
                </a:lnTo>
                <a:lnTo>
                  <a:pt x="0" y="16684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8" name="Group 8"/>
          <p:cNvGrpSpPr/>
          <p:nvPr/>
        </p:nvGrpSpPr>
        <p:grpSpPr>
          <a:xfrm>
            <a:off x="13821430" y="6055702"/>
            <a:ext cx="4791997" cy="4775719"/>
            <a:chOff x="0" y="0"/>
            <a:chExt cx="6389330" cy="6367625"/>
          </a:xfrm>
        </p:grpSpPr>
        <p:sp>
          <p:nvSpPr>
            <p:cNvPr id="9" name="Freeform 9"/>
            <p:cNvSpPr/>
            <p:nvPr/>
          </p:nvSpPr>
          <p:spPr>
            <a:xfrm>
              <a:off x="0" y="338421"/>
              <a:ext cx="6389330" cy="6029204"/>
            </a:xfrm>
            <a:custGeom>
              <a:avLst/>
              <a:gdLst/>
              <a:ahLst/>
              <a:cxnLst/>
              <a:rect l="l" t="t" r="r" b="b"/>
              <a:pathLst>
                <a:path w="6389330" h="6029204">
                  <a:moveTo>
                    <a:pt x="0" y="0"/>
                  </a:moveTo>
                  <a:lnTo>
                    <a:pt x="6389330" y="0"/>
                  </a:lnTo>
                  <a:lnTo>
                    <a:pt x="6389330" y="6029204"/>
                  </a:lnTo>
                  <a:lnTo>
                    <a:pt x="0" y="60292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0" name="Freeform 10"/>
            <p:cNvSpPr/>
            <p:nvPr/>
          </p:nvSpPr>
          <p:spPr>
            <a:xfrm rot="-203414">
              <a:off x="1228888" y="24588"/>
              <a:ext cx="868401" cy="1245020"/>
            </a:xfrm>
            <a:custGeom>
              <a:avLst/>
              <a:gdLst/>
              <a:ahLst/>
              <a:cxnLst/>
              <a:rect l="l" t="t" r="r" b="b"/>
              <a:pathLst>
                <a:path w="868401" h="1245020">
                  <a:moveTo>
                    <a:pt x="0" y="0"/>
                  </a:moveTo>
                  <a:lnTo>
                    <a:pt x="868401" y="0"/>
                  </a:lnTo>
                  <a:lnTo>
                    <a:pt x="868401" y="1245019"/>
                  </a:lnTo>
                  <a:lnTo>
                    <a:pt x="0" y="1245019"/>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grpSp>
      <p:sp>
        <p:nvSpPr>
          <p:cNvPr id="11" name="TextBox 11"/>
          <p:cNvSpPr txBox="1"/>
          <p:nvPr/>
        </p:nvSpPr>
        <p:spPr>
          <a:xfrm>
            <a:off x="1941938" y="4388353"/>
            <a:ext cx="14593462" cy="1384995"/>
          </a:xfrm>
          <a:prstGeom prst="rect">
            <a:avLst/>
          </a:prstGeom>
        </p:spPr>
        <p:txBody>
          <a:bodyPr wrap="square" lIns="0" tIns="0" rIns="0" bIns="0" rtlCol="0" anchor="t">
            <a:spAutoFit/>
          </a:bodyPr>
          <a:lstStyle/>
          <a:p>
            <a:pPr lvl="0" algn="ctr">
              <a:lnSpc>
                <a:spcPts val="10800"/>
              </a:lnSpc>
              <a:spcBef>
                <a:spcPct val="0"/>
              </a:spcBef>
            </a:pPr>
            <a:r>
              <a:rPr lang="en-US" sz="9600" smtClean="0">
                <a:solidFill>
                  <a:srgbClr val="003EA8"/>
                </a:solidFill>
                <a:latin typeface="Muli Bold"/>
              </a:rPr>
              <a:t>Mô tả dữ liệu</a:t>
            </a:r>
            <a:endParaRPr lang="vi-VN" sz="9600" dirty="0">
              <a:solidFill>
                <a:srgbClr val="003EA8"/>
              </a:solidFill>
              <a:latin typeface="Muli Bold"/>
            </a:endParaRPr>
          </a:p>
        </p:txBody>
      </p:sp>
    </p:spTree>
    <p:extLst>
      <p:ext uri="{BB962C8B-B14F-4D97-AF65-F5344CB8AC3E}">
        <p14:creationId xmlns:p14="http://schemas.microsoft.com/office/powerpoint/2010/main" val="39013022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649615"/>
            <a:ext cx="14794509" cy="934419"/>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152400" y="704544"/>
            <a:ext cx="6477000" cy="803361"/>
          </a:xfrm>
          <a:prstGeom prst="rect">
            <a:avLst/>
          </a:prstGeom>
        </p:spPr>
        <p:txBody>
          <a:bodyPr wrap="square" lIns="0" tIns="0" rIns="0" bIns="0" rtlCol="0" anchor="t">
            <a:spAutoFit/>
          </a:bodyPr>
          <a:lstStyle/>
          <a:p>
            <a:pPr algn="ctr">
              <a:lnSpc>
                <a:spcPts val="6599"/>
              </a:lnSpc>
            </a:pPr>
            <a:r>
              <a:rPr lang="vi-VN" sz="5499" smtClean="0">
                <a:solidFill>
                  <a:srgbClr val="003EA8"/>
                </a:solidFill>
                <a:latin typeface="Muli Bold"/>
              </a:rPr>
              <a:t>M</a:t>
            </a:r>
            <a:r>
              <a:rPr lang="en-US" sz="5499" smtClean="0">
                <a:solidFill>
                  <a:srgbClr val="003EA8"/>
                </a:solidFill>
                <a:latin typeface="Muli Bold"/>
              </a:rPr>
              <a:t>ô tả dữ liệu</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869141"/>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2" name="TextBox 12">
            <a:extLst>
              <a:ext uri="{FF2B5EF4-FFF2-40B4-BE49-F238E27FC236}">
                <a16:creationId xmlns:a16="http://schemas.microsoft.com/office/drawing/2014/main" id="{228C942D-2D79-828F-61D4-B7A2658F20BF}"/>
              </a:ext>
            </a:extLst>
          </p:cNvPr>
          <p:cNvSpPr txBox="1"/>
          <p:nvPr/>
        </p:nvSpPr>
        <p:spPr>
          <a:xfrm>
            <a:off x="492188" y="2095500"/>
            <a:ext cx="16512312" cy="7386638"/>
          </a:xfrm>
          <a:prstGeom prst="rect">
            <a:avLst/>
          </a:prstGeom>
        </p:spPr>
        <p:txBody>
          <a:bodyPr wrap="square" lIns="0" tIns="0" rIns="0" bIns="0" rtlCol="0" anchor="t">
            <a:spAutoFit/>
          </a:bodyPr>
          <a:lstStyle/>
          <a:p>
            <a:pPr algn="just"/>
            <a:r>
              <a:rPr lang="en-US" sz="3400">
                <a:solidFill>
                  <a:schemeClr val="tx2"/>
                </a:solidFill>
                <a:latin typeface="Cabin" panose="020B0604020202020204" charset="0"/>
              </a:rPr>
              <a:t>	Bộ dữ liệu kidney_desease.csv là bộ dữ liệu trả về kết quả một người có nguy cơ mắc bệnh thận không dựa vào các thuộc tính như độ tuổi, huyết áp, </a:t>
            </a:r>
            <a:r>
              <a:rPr lang="en-US" sz="3400" smtClean="0">
                <a:solidFill>
                  <a:schemeClr val="tx2"/>
                </a:solidFill>
                <a:latin typeface="Cabin" panose="020B0604020202020204" charset="0"/>
              </a:rPr>
              <a:t>tỷ trọng của nước tiểu, </a:t>
            </a:r>
            <a:r>
              <a:rPr lang="en-US" sz="3400">
                <a:solidFill>
                  <a:schemeClr val="tx2"/>
                </a:solidFill>
                <a:latin typeface="Cabin" panose="020B0604020202020204" charset="0"/>
              </a:rPr>
              <a:t>lượng đường,…gồm 25 cột và 400 </a:t>
            </a:r>
            <a:r>
              <a:rPr lang="en-US" sz="3400" smtClean="0">
                <a:solidFill>
                  <a:schemeClr val="tx2"/>
                </a:solidFill>
                <a:latin typeface="Cabin" panose="020B0604020202020204" charset="0"/>
              </a:rPr>
              <a:t>dòng</a:t>
            </a:r>
          </a:p>
          <a:p>
            <a:pPr algn="just"/>
            <a:endParaRPr lang="en-US" sz="3400" smtClean="0">
              <a:solidFill>
                <a:schemeClr val="tx2"/>
              </a:solidFill>
              <a:latin typeface="Cabin" panose="020B0604020202020204" charset="0"/>
            </a:endParaRPr>
          </a:p>
          <a:p>
            <a:pPr algn="just"/>
            <a:r>
              <a:rPr lang="en-US" sz="3400">
                <a:solidFill>
                  <a:schemeClr val="tx2"/>
                </a:solidFill>
                <a:latin typeface="Cabin" panose="020B0604020202020204" charset="0"/>
              </a:rPr>
              <a:t>	</a:t>
            </a:r>
            <a:r>
              <a:rPr lang="en-US" sz="3400" smtClean="0">
                <a:solidFill>
                  <a:schemeClr val="tx2"/>
                </a:solidFill>
                <a:latin typeface="Cabin" panose="020B0604020202020204" charset="0"/>
              </a:rPr>
              <a:t>Các thuộc tính của bộ dữ liệu:</a:t>
            </a:r>
          </a:p>
          <a:p>
            <a:pPr marL="457200" indent="-457200" algn="just">
              <a:buFont typeface="Arial" panose="020B0604020202020204" pitchFamily="34" charset="0"/>
              <a:buChar char="•"/>
            </a:pPr>
            <a:r>
              <a:rPr lang="en-US" sz="3400" b="1">
                <a:solidFill>
                  <a:schemeClr val="tx2"/>
                </a:solidFill>
                <a:latin typeface="Cabin" panose="020B0604020202020204" charset="0"/>
              </a:rPr>
              <a:t>Age</a:t>
            </a:r>
            <a:r>
              <a:rPr lang="en-US" sz="3400">
                <a:solidFill>
                  <a:schemeClr val="tx2"/>
                </a:solidFill>
                <a:latin typeface="Cabin" panose="020B0604020202020204" charset="0"/>
              </a:rPr>
              <a:t>: Tuổi của bệnh </a:t>
            </a:r>
            <a:r>
              <a:rPr lang="en-US" sz="3400" smtClean="0">
                <a:solidFill>
                  <a:schemeClr val="tx2"/>
                </a:solidFill>
                <a:latin typeface="Cabin" panose="020B0604020202020204" charset="0"/>
              </a:rPr>
              <a:t>nhân</a:t>
            </a:r>
          </a:p>
          <a:p>
            <a:pPr marL="457200" indent="-457200" algn="just">
              <a:buFont typeface="Arial" panose="020B0604020202020204" pitchFamily="34" charset="0"/>
              <a:buChar char="•"/>
            </a:pPr>
            <a:r>
              <a:rPr lang="en-US" sz="3400" b="1">
                <a:solidFill>
                  <a:schemeClr val="tx2"/>
                </a:solidFill>
                <a:latin typeface="Cabin" panose="020B0604020202020204" charset="0"/>
              </a:rPr>
              <a:t>Blood Pressure (bp)</a:t>
            </a:r>
            <a:r>
              <a:rPr lang="en-US" sz="3400">
                <a:solidFill>
                  <a:schemeClr val="tx2"/>
                </a:solidFill>
                <a:latin typeface="Cabin" panose="020B0604020202020204" charset="0"/>
              </a:rPr>
              <a:t>: Huyết </a:t>
            </a:r>
            <a:r>
              <a:rPr lang="en-US" sz="3400" smtClean="0">
                <a:solidFill>
                  <a:schemeClr val="tx2"/>
                </a:solidFill>
                <a:latin typeface="Cabin" panose="020B0604020202020204" charset="0"/>
              </a:rPr>
              <a:t>áp</a:t>
            </a:r>
          </a:p>
          <a:p>
            <a:pPr marL="457200" indent="-457200" algn="just">
              <a:buFont typeface="Arial" panose="020B0604020202020204" pitchFamily="34" charset="0"/>
              <a:buChar char="•"/>
            </a:pPr>
            <a:r>
              <a:rPr lang="vi-VN" sz="3400" b="1">
                <a:solidFill>
                  <a:schemeClr val="tx2"/>
                </a:solidFill>
                <a:latin typeface="Cabin" panose="020B0604020202020204" charset="0"/>
              </a:rPr>
              <a:t>Specific Gravity (sg)</a:t>
            </a:r>
            <a:r>
              <a:rPr lang="vi-VN" sz="3400">
                <a:solidFill>
                  <a:schemeClr val="tx2"/>
                </a:solidFill>
                <a:latin typeface="Cabin" panose="020B0604020202020204" charset="0"/>
              </a:rPr>
              <a:t>: Tỷ trọng của nước </a:t>
            </a:r>
            <a:r>
              <a:rPr lang="vi-VN" sz="3400" smtClean="0">
                <a:solidFill>
                  <a:schemeClr val="tx2"/>
                </a:solidFill>
                <a:latin typeface="Cabin" panose="020B0604020202020204" charset="0"/>
              </a:rPr>
              <a:t>tiể</a:t>
            </a:r>
            <a:r>
              <a:rPr lang="en-US" sz="3400" smtClean="0">
                <a:solidFill>
                  <a:schemeClr val="tx2"/>
                </a:solidFill>
                <a:latin typeface="Cabin" panose="020B0604020202020204" charset="0"/>
              </a:rPr>
              <a:t>u</a:t>
            </a:r>
          </a:p>
          <a:p>
            <a:pPr marL="457200" indent="-457200" algn="just">
              <a:buFont typeface="Arial" panose="020B0604020202020204" pitchFamily="34" charset="0"/>
              <a:buChar char="•"/>
            </a:pPr>
            <a:r>
              <a:rPr lang="vi-VN" sz="3400" b="1">
                <a:solidFill>
                  <a:schemeClr val="tx2"/>
                </a:solidFill>
                <a:latin typeface="Cabin" panose="020B0604020202020204" charset="0"/>
              </a:rPr>
              <a:t>Albumin (al)</a:t>
            </a:r>
            <a:r>
              <a:rPr lang="vi-VN" sz="3400">
                <a:solidFill>
                  <a:schemeClr val="tx2"/>
                </a:solidFill>
                <a:latin typeface="Cabin" panose="020B0604020202020204" charset="0"/>
              </a:rPr>
              <a:t>: Hàm lượng albumin trong nước </a:t>
            </a:r>
            <a:r>
              <a:rPr lang="vi-VN" sz="3400" smtClean="0">
                <a:solidFill>
                  <a:schemeClr val="tx2"/>
                </a:solidFill>
                <a:latin typeface="Cabin" panose="020B0604020202020204" charset="0"/>
              </a:rPr>
              <a:t>tiểu</a:t>
            </a:r>
            <a:endParaRPr lang="en-US" sz="3400" smtClean="0">
              <a:solidFill>
                <a:schemeClr val="tx2"/>
              </a:solidFill>
              <a:latin typeface="Cabin" panose="020B0604020202020204" charset="0"/>
            </a:endParaRPr>
          </a:p>
          <a:p>
            <a:pPr marL="457200" indent="-457200" algn="just">
              <a:buFont typeface="Arial" panose="020B0604020202020204" pitchFamily="34" charset="0"/>
              <a:buChar char="•"/>
            </a:pPr>
            <a:r>
              <a:rPr lang="vi-VN" sz="3400" b="1">
                <a:solidFill>
                  <a:schemeClr val="tx2"/>
                </a:solidFill>
                <a:latin typeface="Cabin" panose="020B0604020202020204" charset="0"/>
              </a:rPr>
              <a:t>Sugar (su)</a:t>
            </a:r>
            <a:r>
              <a:rPr lang="vi-VN" sz="3400">
                <a:solidFill>
                  <a:schemeClr val="tx2"/>
                </a:solidFill>
                <a:latin typeface="Cabin" panose="020B0604020202020204" charset="0"/>
              </a:rPr>
              <a:t>: Lượng đường trong nước </a:t>
            </a:r>
            <a:r>
              <a:rPr lang="vi-VN" sz="3400" smtClean="0">
                <a:solidFill>
                  <a:schemeClr val="tx2"/>
                </a:solidFill>
                <a:latin typeface="Cabin" panose="020B0604020202020204" charset="0"/>
              </a:rPr>
              <a:t>tiểu</a:t>
            </a:r>
            <a:endParaRPr lang="en-US" sz="3400" smtClean="0">
              <a:solidFill>
                <a:schemeClr val="tx2"/>
              </a:solidFill>
              <a:latin typeface="Cabin" panose="020B0604020202020204" charset="0"/>
            </a:endParaRPr>
          </a:p>
          <a:p>
            <a:pPr marL="457200" indent="-457200" algn="just">
              <a:buFont typeface="Arial" panose="020B0604020202020204" pitchFamily="34" charset="0"/>
              <a:buChar char="•"/>
            </a:pPr>
            <a:r>
              <a:rPr lang="vi-VN" sz="3400" b="1">
                <a:solidFill>
                  <a:schemeClr val="tx2"/>
                </a:solidFill>
                <a:latin typeface="Cabin" panose="020B0604020202020204" charset="0"/>
              </a:rPr>
              <a:t>Red Blood Cells (rbc)</a:t>
            </a:r>
            <a:r>
              <a:rPr lang="vi-VN" sz="3400">
                <a:solidFill>
                  <a:schemeClr val="tx2"/>
                </a:solidFill>
                <a:latin typeface="Cabin" panose="020B0604020202020204" charset="0"/>
              </a:rPr>
              <a:t>: Số lượng hồng </a:t>
            </a:r>
            <a:r>
              <a:rPr lang="vi-VN" sz="3400" smtClean="0">
                <a:solidFill>
                  <a:schemeClr val="tx2"/>
                </a:solidFill>
                <a:latin typeface="Cabin" panose="020B0604020202020204" charset="0"/>
              </a:rPr>
              <a:t>cầu</a:t>
            </a:r>
            <a:endParaRPr lang="en-US" sz="3400" smtClean="0">
              <a:solidFill>
                <a:schemeClr val="tx2"/>
              </a:solidFill>
              <a:latin typeface="Cabin" panose="020B0604020202020204" charset="0"/>
            </a:endParaRPr>
          </a:p>
          <a:p>
            <a:pPr marL="457200" indent="-457200" algn="just">
              <a:buFont typeface="Arial" panose="020B0604020202020204" pitchFamily="34" charset="0"/>
              <a:buChar char="•"/>
            </a:pPr>
            <a:r>
              <a:rPr lang="en-US" sz="3400" b="1">
                <a:solidFill>
                  <a:schemeClr val="tx2"/>
                </a:solidFill>
                <a:latin typeface="Cabin" panose="020B0604020202020204" charset="0"/>
              </a:rPr>
              <a:t>Pus Cell (pc)</a:t>
            </a:r>
            <a:r>
              <a:rPr lang="en-US" sz="3400">
                <a:solidFill>
                  <a:schemeClr val="tx2"/>
                </a:solidFill>
                <a:latin typeface="Cabin" panose="020B0604020202020204" charset="0"/>
              </a:rPr>
              <a:t>: Tế bào </a:t>
            </a:r>
            <a:r>
              <a:rPr lang="en-US" sz="3400" smtClean="0">
                <a:solidFill>
                  <a:schemeClr val="tx2"/>
                </a:solidFill>
                <a:latin typeface="Cabin" panose="020B0604020202020204" charset="0"/>
              </a:rPr>
              <a:t>mủ</a:t>
            </a:r>
          </a:p>
          <a:p>
            <a:pPr marL="457200" indent="-457200" algn="just">
              <a:buFont typeface="Arial" panose="020B0604020202020204" pitchFamily="34" charset="0"/>
              <a:buChar char="•"/>
            </a:pPr>
            <a:r>
              <a:rPr lang="vi-VN" sz="3400" b="1">
                <a:solidFill>
                  <a:schemeClr val="tx2"/>
                </a:solidFill>
                <a:latin typeface="Cabin" panose="020B0604020202020204" charset="0"/>
              </a:rPr>
              <a:t>Pus Cell clumps (pcc)</a:t>
            </a:r>
            <a:r>
              <a:rPr lang="vi-VN" sz="3400">
                <a:solidFill>
                  <a:schemeClr val="tx2"/>
                </a:solidFill>
                <a:latin typeface="Cabin" panose="020B0604020202020204" charset="0"/>
              </a:rPr>
              <a:t>: Số lượng khối tế bào mủ</a:t>
            </a:r>
            <a:endParaRPr lang="en-US" sz="3400" smtClean="0">
              <a:solidFill>
                <a:schemeClr val="tx2"/>
              </a:solidFill>
              <a:latin typeface="Cabin" panose="020B0604020202020204" charset="0"/>
            </a:endParaRPr>
          </a:p>
          <a:p>
            <a:pPr algn="just"/>
            <a:endParaRPr lang="en-US" sz="3400">
              <a:solidFill>
                <a:schemeClr val="tx2"/>
              </a:solidFill>
              <a:latin typeface="Cabin" panose="020B0604020202020204" charset="0"/>
            </a:endParaRPr>
          </a:p>
        </p:txBody>
      </p:sp>
    </p:spTree>
    <p:extLst>
      <p:ext uri="{BB962C8B-B14F-4D97-AF65-F5344CB8AC3E}">
        <p14:creationId xmlns:p14="http://schemas.microsoft.com/office/powerpoint/2010/main" val="40187562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1000"/>
                                        <p:tgtEl>
                                          <p:spTgt spid="12">
                                            <p:txEl>
                                              <p:pRg st="0" end="0"/>
                                            </p:txEl>
                                          </p:spTgt>
                                        </p:tgtEl>
                                      </p:cBhvr>
                                    </p:animEffect>
                                    <p:anim calcmode="lin" valueType="num">
                                      <p:cBhvr>
                                        <p:cTn id="15"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1000"/>
                                        <p:tgtEl>
                                          <p:spTgt spid="12">
                                            <p:txEl>
                                              <p:pRg st="2" end="2"/>
                                            </p:txEl>
                                          </p:spTgt>
                                        </p:tgtEl>
                                      </p:cBhvr>
                                    </p:animEffect>
                                    <p:anim calcmode="lin" valueType="num">
                                      <p:cBhvr>
                                        <p:cTn id="2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1000"/>
                                        <p:tgtEl>
                                          <p:spTgt spid="12">
                                            <p:txEl>
                                              <p:pRg st="3" end="3"/>
                                            </p:txEl>
                                          </p:spTgt>
                                        </p:tgtEl>
                                      </p:cBhvr>
                                    </p:animEffect>
                                    <p:anim calcmode="lin" valueType="num">
                                      <p:cBhvr>
                                        <p:cTn id="2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1000"/>
                                        <p:tgtEl>
                                          <p:spTgt spid="12">
                                            <p:txEl>
                                              <p:pRg st="4" end="4"/>
                                            </p:txEl>
                                          </p:spTgt>
                                        </p:tgtEl>
                                      </p:cBhvr>
                                    </p:animEffect>
                                    <p:anim calcmode="lin" valueType="num">
                                      <p:cBhvr>
                                        <p:cTn id="36"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1000"/>
                                        <p:tgtEl>
                                          <p:spTgt spid="12">
                                            <p:txEl>
                                              <p:pRg st="5" end="5"/>
                                            </p:txEl>
                                          </p:spTgt>
                                        </p:tgtEl>
                                      </p:cBhvr>
                                    </p:animEffect>
                                    <p:anim calcmode="lin" valueType="num">
                                      <p:cBhvr>
                                        <p:cTn id="43"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Effect transition="in" filter="fade">
                                      <p:cBhvr>
                                        <p:cTn id="49" dur="1000"/>
                                        <p:tgtEl>
                                          <p:spTgt spid="12">
                                            <p:txEl>
                                              <p:pRg st="6" end="6"/>
                                            </p:txEl>
                                          </p:spTgt>
                                        </p:tgtEl>
                                      </p:cBhvr>
                                    </p:animEffect>
                                    <p:anim calcmode="lin" valueType="num">
                                      <p:cBhvr>
                                        <p:cTn id="5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8" end="8"/>
                                            </p:txEl>
                                          </p:spTgt>
                                        </p:tgtEl>
                                        <p:attrNameLst>
                                          <p:attrName>style.visibility</p:attrName>
                                        </p:attrNameLst>
                                      </p:cBhvr>
                                      <p:to>
                                        <p:strVal val="visible"/>
                                      </p:to>
                                    </p:set>
                                    <p:animEffect transition="in" filter="fade">
                                      <p:cBhvr>
                                        <p:cTn id="63" dur="1000"/>
                                        <p:tgtEl>
                                          <p:spTgt spid="12">
                                            <p:txEl>
                                              <p:pRg st="8" end="8"/>
                                            </p:txEl>
                                          </p:spTgt>
                                        </p:tgtEl>
                                      </p:cBhvr>
                                    </p:animEffect>
                                    <p:anim calcmode="lin" valueType="num">
                                      <p:cBhvr>
                                        <p:cTn id="64"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9" end="9"/>
                                            </p:txEl>
                                          </p:spTgt>
                                        </p:tgtEl>
                                        <p:attrNameLst>
                                          <p:attrName>style.visibility</p:attrName>
                                        </p:attrNameLst>
                                      </p:cBhvr>
                                      <p:to>
                                        <p:strVal val="visible"/>
                                      </p:to>
                                    </p:set>
                                    <p:animEffect transition="in" filter="fade">
                                      <p:cBhvr>
                                        <p:cTn id="70" dur="1000"/>
                                        <p:tgtEl>
                                          <p:spTgt spid="12">
                                            <p:txEl>
                                              <p:pRg st="9" end="9"/>
                                            </p:txEl>
                                          </p:spTgt>
                                        </p:tgtEl>
                                      </p:cBhvr>
                                    </p:animEffect>
                                    <p:anim calcmode="lin" valueType="num">
                                      <p:cBhvr>
                                        <p:cTn id="71"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2">
                                            <p:txEl>
                                              <p:pRg st="10" end="10"/>
                                            </p:txEl>
                                          </p:spTgt>
                                        </p:tgtEl>
                                        <p:attrNameLst>
                                          <p:attrName>style.visibility</p:attrName>
                                        </p:attrNameLst>
                                      </p:cBhvr>
                                      <p:to>
                                        <p:strVal val="visible"/>
                                      </p:to>
                                    </p:set>
                                    <p:animEffect transition="in" filter="fade">
                                      <p:cBhvr>
                                        <p:cTn id="77" dur="1000"/>
                                        <p:tgtEl>
                                          <p:spTgt spid="12">
                                            <p:txEl>
                                              <p:pRg st="10" end="10"/>
                                            </p:txEl>
                                          </p:spTgt>
                                        </p:tgtEl>
                                      </p:cBhvr>
                                    </p:animEffect>
                                    <p:anim calcmode="lin" valueType="num">
                                      <p:cBhvr>
                                        <p:cTn id="78"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1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F7A7-2708-B293-6416-F92F1AAAAF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ECE10B7-7E82-F1AF-4795-AF80DDE70CD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24354" r="-1468" b="-56033"/>
            </a:stretch>
          </a:blipFill>
        </p:spPr>
      </p:sp>
      <p:grpSp>
        <p:nvGrpSpPr>
          <p:cNvPr id="3" name="Group 3">
            <a:extLst>
              <a:ext uri="{FF2B5EF4-FFF2-40B4-BE49-F238E27FC236}">
                <a16:creationId xmlns:a16="http://schemas.microsoft.com/office/drawing/2014/main" id="{ABD6838F-044A-FAAD-2E31-A95A6AD57533}"/>
              </a:ext>
            </a:extLst>
          </p:cNvPr>
          <p:cNvGrpSpPr/>
          <p:nvPr/>
        </p:nvGrpSpPr>
        <p:grpSpPr>
          <a:xfrm>
            <a:off x="445491" y="266701"/>
            <a:ext cx="17385309" cy="1317334"/>
            <a:chOff x="0" y="0"/>
            <a:chExt cx="4843409" cy="340879"/>
          </a:xfrm>
        </p:grpSpPr>
        <p:sp>
          <p:nvSpPr>
            <p:cNvPr id="4" name="Freeform 4">
              <a:extLst>
                <a:ext uri="{FF2B5EF4-FFF2-40B4-BE49-F238E27FC236}">
                  <a16:creationId xmlns:a16="http://schemas.microsoft.com/office/drawing/2014/main" id="{F3C2BF97-7B96-8A4E-D1D0-9DA594DE8D0D}"/>
                </a:ext>
              </a:extLst>
            </p:cNvPr>
            <p:cNvSpPr/>
            <p:nvPr/>
          </p:nvSpPr>
          <p:spPr>
            <a:xfrm>
              <a:off x="0" y="0"/>
              <a:ext cx="4843409" cy="340879"/>
            </a:xfrm>
            <a:custGeom>
              <a:avLst/>
              <a:gdLst/>
              <a:ahLst/>
              <a:cxnLst/>
              <a:rect l="l" t="t" r="r" b="b"/>
              <a:pathLst>
                <a:path w="4843409" h="340879">
                  <a:moveTo>
                    <a:pt x="0" y="0"/>
                  </a:moveTo>
                  <a:lnTo>
                    <a:pt x="4843409" y="0"/>
                  </a:lnTo>
                  <a:lnTo>
                    <a:pt x="4843409" y="340879"/>
                  </a:lnTo>
                  <a:lnTo>
                    <a:pt x="0" y="340879"/>
                  </a:lnTo>
                  <a:close/>
                </a:path>
              </a:pathLst>
            </a:custGeom>
            <a:solidFill>
              <a:srgbClr val="FFFFFF"/>
            </a:solidFill>
          </p:spPr>
        </p:sp>
      </p:grpSp>
      <p:sp>
        <p:nvSpPr>
          <p:cNvPr id="5" name="TextBox 5">
            <a:extLst>
              <a:ext uri="{FF2B5EF4-FFF2-40B4-BE49-F238E27FC236}">
                <a16:creationId xmlns:a16="http://schemas.microsoft.com/office/drawing/2014/main" id="{8EFC4974-46E8-2B78-28C8-603E02D15B66}"/>
              </a:ext>
            </a:extLst>
          </p:cNvPr>
          <p:cNvSpPr txBox="1"/>
          <p:nvPr/>
        </p:nvSpPr>
        <p:spPr>
          <a:xfrm>
            <a:off x="0" y="380136"/>
            <a:ext cx="6477000" cy="803361"/>
          </a:xfrm>
          <a:prstGeom prst="rect">
            <a:avLst/>
          </a:prstGeom>
        </p:spPr>
        <p:txBody>
          <a:bodyPr wrap="square" lIns="0" tIns="0" rIns="0" bIns="0" rtlCol="0" anchor="t">
            <a:spAutoFit/>
          </a:bodyPr>
          <a:lstStyle/>
          <a:p>
            <a:pPr algn="ctr">
              <a:lnSpc>
                <a:spcPts val="6599"/>
              </a:lnSpc>
            </a:pPr>
            <a:r>
              <a:rPr lang="vi-VN" sz="5499" smtClean="0">
                <a:solidFill>
                  <a:srgbClr val="003EA8"/>
                </a:solidFill>
                <a:latin typeface="Muli Bold"/>
              </a:rPr>
              <a:t>M</a:t>
            </a:r>
            <a:r>
              <a:rPr lang="en-US" sz="5499" smtClean="0">
                <a:solidFill>
                  <a:srgbClr val="003EA8"/>
                </a:solidFill>
                <a:latin typeface="Muli Bold"/>
              </a:rPr>
              <a:t>ô tả dữ liệu</a:t>
            </a:r>
            <a:endParaRPr lang="en-US" sz="5499" dirty="0">
              <a:solidFill>
                <a:srgbClr val="003EA8"/>
              </a:solidFill>
              <a:latin typeface="Muli Bold"/>
            </a:endParaRPr>
          </a:p>
        </p:txBody>
      </p:sp>
      <p:sp>
        <p:nvSpPr>
          <p:cNvPr id="6" name="Freeform 6">
            <a:extLst>
              <a:ext uri="{FF2B5EF4-FFF2-40B4-BE49-F238E27FC236}">
                <a16:creationId xmlns:a16="http://schemas.microsoft.com/office/drawing/2014/main" id="{A640BCBF-8580-D480-DCEC-751702D67E38}"/>
              </a:ext>
            </a:extLst>
          </p:cNvPr>
          <p:cNvSpPr/>
          <p:nvPr/>
        </p:nvSpPr>
        <p:spPr>
          <a:xfrm rot="-278358">
            <a:off x="13186236" y="8760183"/>
            <a:ext cx="5868613" cy="1845945"/>
          </a:xfrm>
          <a:custGeom>
            <a:avLst/>
            <a:gdLst/>
            <a:ahLst/>
            <a:cxnLst/>
            <a:rect l="l" t="t" r="r" b="b"/>
            <a:pathLst>
              <a:path w="5868613" h="1845945">
                <a:moveTo>
                  <a:pt x="0" y="0"/>
                </a:moveTo>
                <a:lnTo>
                  <a:pt x="5868612" y="0"/>
                </a:lnTo>
                <a:lnTo>
                  <a:pt x="5868612" y="1845946"/>
                </a:lnTo>
                <a:lnTo>
                  <a:pt x="0" y="184594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7" name="Freeform 7">
            <a:extLst>
              <a:ext uri="{FF2B5EF4-FFF2-40B4-BE49-F238E27FC236}">
                <a16:creationId xmlns:a16="http://schemas.microsoft.com/office/drawing/2014/main" id="{CC0B9B98-F6E2-4DBC-FC6C-3BE45BAA5DE6}"/>
              </a:ext>
            </a:extLst>
          </p:cNvPr>
          <p:cNvSpPr/>
          <p:nvPr/>
        </p:nvSpPr>
        <p:spPr>
          <a:xfrm>
            <a:off x="17609762" y="7735400"/>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a:extLst>
              <a:ext uri="{FF2B5EF4-FFF2-40B4-BE49-F238E27FC236}">
                <a16:creationId xmlns:a16="http://schemas.microsoft.com/office/drawing/2014/main" id="{C8F0B001-A6B8-928C-072C-734FA5830E96}"/>
              </a:ext>
            </a:extLst>
          </p:cNvPr>
          <p:cNvSpPr/>
          <p:nvPr/>
        </p:nvSpPr>
        <p:spPr>
          <a:xfrm>
            <a:off x="243671" y="950893"/>
            <a:ext cx="441616" cy="633141"/>
          </a:xfrm>
          <a:custGeom>
            <a:avLst/>
            <a:gdLst/>
            <a:ahLst/>
            <a:cxnLst/>
            <a:rect l="l" t="t" r="r" b="b"/>
            <a:pathLst>
              <a:path w="441616" h="633141">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grpSp>
        <p:nvGrpSpPr>
          <p:cNvPr id="9" name="Group 9">
            <a:extLst>
              <a:ext uri="{FF2B5EF4-FFF2-40B4-BE49-F238E27FC236}">
                <a16:creationId xmlns:a16="http://schemas.microsoft.com/office/drawing/2014/main" id="{D27D7A19-DF58-0C47-EEFD-352DF10BB11F}"/>
              </a:ext>
            </a:extLst>
          </p:cNvPr>
          <p:cNvGrpSpPr/>
          <p:nvPr/>
        </p:nvGrpSpPr>
        <p:grpSpPr>
          <a:xfrm>
            <a:off x="243671" y="1394345"/>
            <a:ext cx="17700858" cy="7498310"/>
            <a:chOff x="0" y="0"/>
            <a:chExt cx="4136399" cy="1822879"/>
          </a:xfrm>
        </p:grpSpPr>
        <p:sp>
          <p:nvSpPr>
            <p:cNvPr id="10" name="Freeform 10">
              <a:extLst>
                <a:ext uri="{FF2B5EF4-FFF2-40B4-BE49-F238E27FC236}">
                  <a16:creationId xmlns:a16="http://schemas.microsoft.com/office/drawing/2014/main" id="{F52B5771-FEC2-FBD8-125B-119FA42D2179}"/>
                </a:ext>
              </a:extLst>
            </p:cNvPr>
            <p:cNvSpPr/>
            <p:nvPr/>
          </p:nvSpPr>
          <p:spPr>
            <a:xfrm>
              <a:off x="0" y="0"/>
              <a:ext cx="4136399" cy="1822879"/>
            </a:xfrm>
            <a:custGeom>
              <a:avLst/>
              <a:gdLst/>
              <a:ahLst/>
              <a:cxnLst/>
              <a:rect l="l" t="t" r="r" b="b"/>
              <a:pathLst>
                <a:path w="5999159" h="1822879">
                  <a:moveTo>
                    <a:pt x="0" y="0"/>
                  </a:moveTo>
                  <a:lnTo>
                    <a:pt x="5999159" y="0"/>
                  </a:lnTo>
                  <a:lnTo>
                    <a:pt x="5999159" y="1822879"/>
                  </a:lnTo>
                  <a:lnTo>
                    <a:pt x="0" y="1822879"/>
                  </a:lnTo>
                  <a:close/>
                </a:path>
              </a:pathLst>
            </a:custGeom>
            <a:solidFill>
              <a:srgbClr val="FFFFFF"/>
            </a:solidFill>
          </p:spPr>
        </p:sp>
      </p:grpSp>
      <p:sp>
        <p:nvSpPr>
          <p:cNvPr id="11" name="Rectangle 10"/>
          <p:cNvSpPr/>
          <p:nvPr/>
        </p:nvSpPr>
        <p:spPr>
          <a:xfrm>
            <a:off x="728677" y="1178102"/>
            <a:ext cx="17288360" cy="8463855"/>
          </a:xfrm>
          <a:prstGeom prst="rect">
            <a:avLst/>
          </a:prstGeom>
        </p:spPr>
        <p:txBody>
          <a:bodyPr wrap="square">
            <a:spAutoFit/>
          </a:bodyPr>
          <a:lstStyle/>
          <a:p>
            <a:pPr marL="285750" indent="-285750" algn="just">
              <a:buFont typeface="Arial" panose="020B0604020202020204" pitchFamily="34" charset="0"/>
              <a:buChar char="•"/>
            </a:pPr>
            <a:r>
              <a:rPr lang="en-US" sz="3400" b="1">
                <a:solidFill>
                  <a:schemeClr val="tx2"/>
                </a:solidFill>
                <a:latin typeface="Cabin" panose="020B0604020202020204" charset="0"/>
              </a:rPr>
              <a:t>Bacteria (ba)</a:t>
            </a:r>
            <a:r>
              <a:rPr lang="en-US" sz="3400">
                <a:solidFill>
                  <a:schemeClr val="tx2"/>
                </a:solidFill>
                <a:latin typeface="Cabin" panose="020B0604020202020204" charset="0"/>
              </a:rPr>
              <a:t>: Sự hiện diện của vi </a:t>
            </a:r>
            <a:r>
              <a:rPr lang="en-US" sz="3400" smtClean="0">
                <a:solidFill>
                  <a:schemeClr val="tx2"/>
                </a:solidFill>
                <a:latin typeface="Cabin" panose="020B0604020202020204" charset="0"/>
              </a:rPr>
              <a:t>khuẩn</a:t>
            </a:r>
          </a:p>
          <a:p>
            <a:pPr marL="285750" indent="-285750" algn="just">
              <a:buFont typeface="Arial" panose="020B0604020202020204" pitchFamily="34" charset="0"/>
              <a:buChar char="•"/>
            </a:pPr>
            <a:r>
              <a:rPr lang="vi-VN" sz="3400" b="1">
                <a:solidFill>
                  <a:schemeClr val="tx2"/>
                </a:solidFill>
                <a:latin typeface="Cabin" panose="020B0604020202020204" charset="0"/>
              </a:rPr>
              <a:t>Blood Glucose Random (bgr)</a:t>
            </a:r>
            <a:r>
              <a:rPr lang="vi-VN" sz="3400">
                <a:solidFill>
                  <a:schemeClr val="tx2"/>
                </a:solidFill>
                <a:latin typeface="Cabin" panose="020B0604020202020204" charset="0"/>
              </a:rPr>
              <a:t>: Mức đường huyết ngẫu </a:t>
            </a:r>
            <a:r>
              <a:rPr lang="vi-VN" sz="3400" smtClean="0">
                <a:solidFill>
                  <a:schemeClr val="tx2"/>
                </a:solidFill>
                <a:latin typeface="Cabin" panose="020B0604020202020204" charset="0"/>
              </a:rPr>
              <a:t>nhiên</a:t>
            </a:r>
            <a:endParaRPr lang="en-US" sz="3400" smtClean="0">
              <a:solidFill>
                <a:schemeClr val="tx2"/>
              </a:solidFill>
              <a:latin typeface="Cabin" panose="020B0604020202020204" charset="0"/>
            </a:endParaRPr>
          </a:p>
          <a:p>
            <a:pPr marL="285750" indent="-285750" algn="just">
              <a:buFont typeface="Arial" panose="020B0604020202020204" pitchFamily="34" charset="0"/>
              <a:buChar char="•"/>
            </a:pPr>
            <a:r>
              <a:rPr lang="vi-VN" sz="3400" b="1">
                <a:solidFill>
                  <a:schemeClr val="tx2"/>
                </a:solidFill>
                <a:latin typeface="Cabin" panose="020B0604020202020204" charset="0"/>
              </a:rPr>
              <a:t>Blood Urea (bu)</a:t>
            </a:r>
            <a:r>
              <a:rPr lang="vi-VN" sz="3400">
                <a:solidFill>
                  <a:schemeClr val="tx2"/>
                </a:solidFill>
                <a:latin typeface="Cabin" panose="020B0604020202020204" charset="0"/>
              </a:rPr>
              <a:t>: Hàm lượng urê trong </a:t>
            </a:r>
            <a:r>
              <a:rPr lang="vi-VN" sz="3400" smtClean="0">
                <a:solidFill>
                  <a:schemeClr val="tx2"/>
                </a:solidFill>
                <a:latin typeface="Cabin" panose="020B0604020202020204" charset="0"/>
              </a:rPr>
              <a:t>máu</a:t>
            </a:r>
            <a:endParaRPr lang="en-US" sz="3400" smtClean="0">
              <a:solidFill>
                <a:schemeClr val="tx2"/>
              </a:solidFill>
              <a:latin typeface="Cabin" panose="020B0604020202020204" charset="0"/>
            </a:endParaRPr>
          </a:p>
          <a:p>
            <a:pPr marL="285750" indent="-285750" algn="just">
              <a:buFont typeface="Arial" panose="020B0604020202020204" pitchFamily="34" charset="0"/>
              <a:buChar char="•"/>
            </a:pPr>
            <a:r>
              <a:rPr lang="en-US" sz="3400" b="1">
                <a:solidFill>
                  <a:schemeClr val="tx2"/>
                </a:solidFill>
                <a:latin typeface="Cabin" panose="020B0604020202020204" charset="0"/>
              </a:rPr>
              <a:t>Serum Creatinine (sc)</a:t>
            </a:r>
            <a:r>
              <a:rPr lang="en-US" sz="3400">
                <a:solidFill>
                  <a:schemeClr val="tx2"/>
                </a:solidFill>
                <a:latin typeface="Cabin" panose="020B0604020202020204" charset="0"/>
              </a:rPr>
              <a:t>: Hàm lượng creatinine trong huyết </a:t>
            </a:r>
            <a:r>
              <a:rPr lang="en-US" sz="3400" smtClean="0">
                <a:solidFill>
                  <a:schemeClr val="tx2"/>
                </a:solidFill>
                <a:latin typeface="Cabin" panose="020B0604020202020204" charset="0"/>
              </a:rPr>
              <a:t>thanh</a:t>
            </a:r>
          </a:p>
          <a:p>
            <a:pPr marL="285750" indent="-285750" algn="just">
              <a:buFont typeface="Arial" panose="020B0604020202020204" pitchFamily="34" charset="0"/>
              <a:buChar char="•"/>
            </a:pPr>
            <a:r>
              <a:rPr lang="en-US" sz="3400" b="1">
                <a:solidFill>
                  <a:schemeClr val="tx2"/>
                </a:solidFill>
                <a:latin typeface="Cabin" panose="020B0604020202020204" charset="0"/>
              </a:rPr>
              <a:t>Sodium (sod)</a:t>
            </a:r>
            <a:r>
              <a:rPr lang="en-US" sz="3400">
                <a:solidFill>
                  <a:schemeClr val="tx2"/>
                </a:solidFill>
                <a:latin typeface="Cabin" panose="020B0604020202020204" charset="0"/>
              </a:rPr>
              <a:t>: Mức </a:t>
            </a:r>
            <a:r>
              <a:rPr lang="en-US" sz="3400" smtClean="0">
                <a:solidFill>
                  <a:schemeClr val="tx2"/>
                </a:solidFill>
                <a:latin typeface="Cabin" panose="020B0604020202020204" charset="0"/>
              </a:rPr>
              <a:t>natri</a:t>
            </a:r>
          </a:p>
          <a:p>
            <a:pPr marL="285750" indent="-285750" algn="just">
              <a:buFont typeface="Arial" panose="020B0604020202020204" pitchFamily="34" charset="0"/>
              <a:buChar char="•"/>
            </a:pPr>
            <a:r>
              <a:rPr lang="en-US" sz="3400" b="1">
                <a:solidFill>
                  <a:schemeClr val="tx2"/>
                </a:solidFill>
                <a:latin typeface="Cabin" panose="020B0604020202020204" charset="0"/>
              </a:rPr>
              <a:t>Potassium (pot)</a:t>
            </a:r>
            <a:r>
              <a:rPr lang="en-US" sz="3400">
                <a:solidFill>
                  <a:schemeClr val="tx2"/>
                </a:solidFill>
                <a:latin typeface="Cabin" panose="020B0604020202020204" charset="0"/>
              </a:rPr>
              <a:t>: Mức </a:t>
            </a:r>
            <a:r>
              <a:rPr lang="en-US" sz="3400" smtClean="0">
                <a:solidFill>
                  <a:schemeClr val="tx2"/>
                </a:solidFill>
                <a:latin typeface="Cabin" panose="020B0604020202020204" charset="0"/>
              </a:rPr>
              <a:t>kali</a:t>
            </a:r>
          </a:p>
          <a:p>
            <a:pPr marL="285750" indent="-285750" algn="just">
              <a:buFont typeface="Arial" panose="020B0604020202020204" pitchFamily="34" charset="0"/>
              <a:buChar char="•"/>
            </a:pPr>
            <a:r>
              <a:rPr lang="vi-VN" sz="3400" b="1">
                <a:solidFill>
                  <a:schemeClr val="tx2"/>
                </a:solidFill>
                <a:latin typeface="Cabin" panose="020B0604020202020204" charset="0"/>
              </a:rPr>
              <a:t>Hemoglobin (hemo)</a:t>
            </a:r>
            <a:r>
              <a:rPr lang="vi-VN" sz="3400">
                <a:solidFill>
                  <a:schemeClr val="tx2"/>
                </a:solidFill>
                <a:latin typeface="Cabin" panose="020B0604020202020204" charset="0"/>
              </a:rPr>
              <a:t>: Lượng </a:t>
            </a:r>
            <a:r>
              <a:rPr lang="vi-VN" sz="3400" smtClean="0">
                <a:solidFill>
                  <a:schemeClr val="tx2"/>
                </a:solidFill>
                <a:latin typeface="Cabin" panose="020B0604020202020204" charset="0"/>
              </a:rPr>
              <a:t>hemoglobin</a:t>
            </a:r>
            <a:endParaRPr lang="en-US" sz="3400" smtClean="0">
              <a:solidFill>
                <a:schemeClr val="tx2"/>
              </a:solidFill>
              <a:latin typeface="Cabin" panose="020B0604020202020204" charset="0"/>
            </a:endParaRPr>
          </a:p>
          <a:p>
            <a:pPr marL="285750" indent="-285750" algn="just">
              <a:buFont typeface="Arial" panose="020B0604020202020204" pitchFamily="34" charset="0"/>
              <a:buChar char="•"/>
            </a:pPr>
            <a:r>
              <a:rPr lang="en-US" sz="3400" b="1">
                <a:solidFill>
                  <a:schemeClr val="tx2"/>
                </a:solidFill>
                <a:latin typeface="Cabin" panose="020B0604020202020204" charset="0"/>
              </a:rPr>
              <a:t>Packed Cell Volume (pcv)</a:t>
            </a:r>
            <a:r>
              <a:rPr lang="en-US" sz="3400">
                <a:solidFill>
                  <a:schemeClr val="tx2"/>
                </a:solidFill>
                <a:latin typeface="Cabin" panose="020B0604020202020204" charset="0"/>
              </a:rPr>
              <a:t>: Thể tích hồng cầu đóng </a:t>
            </a:r>
            <a:r>
              <a:rPr lang="en-US" sz="3400" smtClean="0">
                <a:solidFill>
                  <a:schemeClr val="tx2"/>
                </a:solidFill>
                <a:latin typeface="Cabin" panose="020B0604020202020204" charset="0"/>
              </a:rPr>
              <a:t>gói</a:t>
            </a:r>
          </a:p>
          <a:p>
            <a:pPr marL="285750" indent="-285750" algn="just">
              <a:buFont typeface="Arial" panose="020B0604020202020204" pitchFamily="34" charset="0"/>
              <a:buChar char="•"/>
            </a:pPr>
            <a:r>
              <a:rPr lang="en-US" sz="3400" b="1">
                <a:solidFill>
                  <a:schemeClr val="tx2"/>
                </a:solidFill>
                <a:latin typeface="Cabin" panose="020B0604020202020204" charset="0"/>
              </a:rPr>
              <a:t>White Blood Cell Count (wc)</a:t>
            </a:r>
            <a:r>
              <a:rPr lang="en-US" sz="3400">
                <a:solidFill>
                  <a:schemeClr val="tx2"/>
                </a:solidFill>
                <a:latin typeface="Cabin" panose="020B0604020202020204" charset="0"/>
              </a:rPr>
              <a:t>: Số lượng bạch </a:t>
            </a:r>
            <a:r>
              <a:rPr lang="en-US" sz="3400" smtClean="0">
                <a:solidFill>
                  <a:schemeClr val="tx2"/>
                </a:solidFill>
                <a:latin typeface="Cabin" panose="020B0604020202020204" charset="0"/>
              </a:rPr>
              <a:t>cầu</a:t>
            </a:r>
          </a:p>
          <a:p>
            <a:pPr marL="285750" indent="-285750" algn="just">
              <a:buFont typeface="Arial" panose="020B0604020202020204" pitchFamily="34" charset="0"/>
              <a:buChar char="•"/>
            </a:pPr>
            <a:r>
              <a:rPr lang="en-US" sz="3400" b="1">
                <a:solidFill>
                  <a:schemeClr val="tx2"/>
                </a:solidFill>
                <a:latin typeface="Cabin" panose="020B0604020202020204" charset="0"/>
              </a:rPr>
              <a:t>Red Blood Cell Count (rc)</a:t>
            </a:r>
            <a:r>
              <a:rPr lang="en-US" sz="3400">
                <a:solidFill>
                  <a:schemeClr val="tx2"/>
                </a:solidFill>
                <a:latin typeface="Cabin" panose="020B0604020202020204" charset="0"/>
              </a:rPr>
              <a:t>: Số lượng hồng </a:t>
            </a:r>
            <a:r>
              <a:rPr lang="en-US" sz="3400" smtClean="0">
                <a:solidFill>
                  <a:schemeClr val="tx2"/>
                </a:solidFill>
                <a:latin typeface="Cabin" panose="020B0604020202020204" charset="0"/>
              </a:rPr>
              <a:t>cầu</a:t>
            </a:r>
          </a:p>
          <a:p>
            <a:pPr marL="285750" indent="-285750" algn="just">
              <a:buFont typeface="Arial" panose="020B0604020202020204" pitchFamily="34" charset="0"/>
              <a:buChar char="•"/>
            </a:pPr>
            <a:r>
              <a:rPr lang="en-US" sz="3400" b="1">
                <a:solidFill>
                  <a:schemeClr val="tx2"/>
                </a:solidFill>
                <a:latin typeface="Cabin" panose="020B0604020202020204" charset="0"/>
              </a:rPr>
              <a:t>Hypertension (htn)</a:t>
            </a:r>
            <a:r>
              <a:rPr lang="en-US" sz="3400">
                <a:solidFill>
                  <a:schemeClr val="tx2"/>
                </a:solidFill>
                <a:latin typeface="Cabin" panose="020B0604020202020204" charset="0"/>
              </a:rPr>
              <a:t>: Tình trạng cao huyết </a:t>
            </a:r>
            <a:r>
              <a:rPr lang="en-US" sz="3400" smtClean="0">
                <a:solidFill>
                  <a:schemeClr val="tx2"/>
                </a:solidFill>
                <a:latin typeface="Cabin" panose="020B0604020202020204" charset="0"/>
              </a:rPr>
              <a:t>áp</a:t>
            </a:r>
          </a:p>
          <a:p>
            <a:pPr marL="285750" indent="-285750" algn="just">
              <a:buFont typeface="Arial" panose="020B0604020202020204" pitchFamily="34" charset="0"/>
              <a:buChar char="•"/>
            </a:pPr>
            <a:r>
              <a:rPr lang="vi-VN" sz="3400" b="1">
                <a:solidFill>
                  <a:schemeClr val="tx2"/>
                </a:solidFill>
                <a:latin typeface="Cabin" panose="020B0604020202020204" charset="0"/>
              </a:rPr>
              <a:t>Diabetes Mellitus (dm)</a:t>
            </a:r>
            <a:r>
              <a:rPr lang="vi-VN" sz="3400">
                <a:solidFill>
                  <a:schemeClr val="tx2"/>
                </a:solidFill>
                <a:latin typeface="Cabin" panose="020B0604020202020204" charset="0"/>
              </a:rPr>
              <a:t>: Tình trạng tiểu </a:t>
            </a:r>
            <a:r>
              <a:rPr lang="vi-VN" sz="3400" smtClean="0">
                <a:solidFill>
                  <a:schemeClr val="tx2"/>
                </a:solidFill>
                <a:latin typeface="Cabin" panose="020B0604020202020204" charset="0"/>
              </a:rPr>
              <a:t>đường</a:t>
            </a:r>
            <a:endParaRPr lang="en-US" sz="3400" smtClean="0">
              <a:solidFill>
                <a:schemeClr val="tx2"/>
              </a:solidFill>
              <a:latin typeface="Cabin" panose="020B0604020202020204" charset="0"/>
            </a:endParaRPr>
          </a:p>
          <a:p>
            <a:pPr marL="285750" indent="-285750" algn="just">
              <a:buFont typeface="Arial" panose="020B0604020202020204" pitchFamily="34" charset="0"/>
              <a:buChar char="•"/>
            </a:pPr>
            <a:r>
              <a:rPr lang="en-US" sz="3400" b="1">
                <a:solidFill>
                  <a:schemeClr val="tx2"/>
                </a:solidFill>
                <a:latin typeface="Cabin" panose="020B0604020202020204" charset="0"/>
              </a:rPr>
              <a:t>Coronary Artery Disease (cad)</a:t>
            </a:r>
            <a:r>
              <a:rPr lang="en-US" sz="3400">
                <a:solidFill>
                  <a:schemeClr val="tx2"/>
                </a:solidFill>
                <a:latin typeface="Cabin" panose="020B0604020202020204" charset="0"/>
              </a:rPr>
              <a:t>: Bệnh mạch </a:t>
            </a:r>
            <a:r>
              <a:rPr lang="en-US" sz="3400" smtClean="0">
                <a:solidFill>
                  <a:schemeClr val="tx2"/>
                </a:solidFill>
                <a:latin typeface="Cabin" panose="020B0604020202020204" charset="0"/>
              </a:rPr>
              <a:t>vành</a:t>
            </a:r>
          </a:p>
          <a:p>
            <a:pPr marL="285750" indent="-285750" algn="just">
              <a:buFont typeface="Arial" panose="020B0604020202020204" pitchFamily="34" charset="0"/>
              <a:buChar char="•"/>
            </a:pPr>
            <a:r>
              <a:rPr lang="en-US" sz="3400" b="1">
                <a:solidFill>
                  <a:schemeClr val="tx2"/>
                </a:solidFill>
                <a:latin typeface="Cabin" panose="020B0604020202020204" charset="0"/>
              </a:rPr>
              <a:t>Appetite</a:t>
            </a:r>
            <a:r>
              <a:rPr lang="en-US" sz="3400">
                <a:solidFill>
                  <a:schemeClr val="tx2"/>
                </a:solidFill>
                <a:latin typeface="Cabin" panose="020B0604020202020204" charset="0"/>
              </a:rPr>
              <a:t>: Tình trạng ăn </a:t>
            </a:r>
            <a:r>
              <a:rPr lang="en-US" sz="3400" smtClean="0">
                <a:solidFill>
                  <a:schemeClr val="tx2"/>
                </a:solidFill>
                <a:latin typeface="Cabin" panose="020B0604020202020204" charset="0"/>
              </a:rPr>
              <a:t>uống</a:t>
            </a:r>
          </a:p>
          <a:p>
            <a:pPr marL="285750" indent="-285750" algn="just">
              <a:buFont typeface="Arial" panose="020B0604020202020204" pitchFamily="34" charset="0"/>
              <a:buChar char="•"/>
            </a:pPr>
            <a:r>
              <a:rPr lang="en-US" sz="3400" b="1">
                <a:solidFill>
                  <a:schemeClr val="tx2"/>
                </a:solidFill>
                <a:latin typeface="Cabin" panose="020B0604020202020204" charset="0"/>
              </a:rPr>
              <a:t>Pedal Edema (pe)</a:t>
            </a:r>
            <a:r>
              <a:rPr lang="en-US" sz="3400">
                <a:solidFill>
                  <a:schemeClr val="tx2"/>
                </a:solidFill>
                <a:latin typeface="Cabin" panose="020B0604020202020204" charset="0"/>
              </a:rPr>
              <a:t>: Phù </a:t>
            </a:r>
            <a:r>
              <a:rPr lang="en-US" sz="3400" smtClean="0">
                <a:solidFill>
                  <a:schemeClr val="tx2"/>
                </a:solidFill>
                <a:latin typeface="Cabin" panose="020B0604020202020204" charset="0"/>
              </a:rPr>
              <a:t>chân</a:t>
            </a:r>
          </a:p>
          <a:p>
            <a:pPr marL="285750" indent="-285750" algn="just">
              <a:buFont typeface="Arial" panose="020B0604020202020204" pitchFamily="34" charset="0"/>
              <a:buChar char="•"/>
            </a:pPr>
            <a:r>
              <a:rPr lang="en-US" sz="3400" b="1">
                <a:solidFill>
                  <a:schemeClr val="tx2"/>
                </a:solidFill>
                <a:latin typeface="Cabin" panose="020B0604020202020204" charset="0"/>
              </a:rPr>
              <a:t>Anemia</a:t>
            </a:r>
            <a:r>
              <a:rPr lang="en-US" sz="3400">
                <a:solidFill>
                  <a:schemeClr val="tx2"/>
                </a:solidFill>
                <a:latin typeface="Cabin" panose="020B0604020202020204" charset="0"/>
              </a:rPr>
              <a:t>: Tình trạng thiếu </a:t>
            </a:r>
            <a:r>
              <a:rPr lang="en-US" sz="3400" smtClean="0">
                <a:solidFill>
                  <a:schemeClr val="tx2"/>
                </a:solidFill>
                <a:latin typeface="Cabin" panose="020B0604020202020204" charset="0"/>
              </a:rPr>
              <a:t>máu</a:t>
            </a:r>
          </a:p>
        </p:txBody>
      </p:sp>
    </p:spTree>
    <p:extLst>
      <p:ext uri="{BB962C8B-B14F-4D97-AF65-F5344CB8AC3E}">
        <p14:creationId xmlns:p14="http://schemas.microsoft.com/office/powerpoint/2010/main" val="1030849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5" end="5"/>
                                            </p:txEl>
                                          </p:spTgt>
                                        </p:tgtEl>
                                        <p:attrNameLst>
                                          <p:attrName>style.visibility</p:attrName>
                                        </p:attrNameLst>
                                      </p:cBhvr>
                                      <p:to>
                                        <p:strVal val="visible"/>
                                      </p:to>
                                    </p:set>
                                    <p:animEffect transition="in" filter="fade">
                                      <p:cBhvr>
                                        <p:cTn id="42" dur="1000"/>
                                        <p:tgtEl>
                                          <p:spTgt spid="11">
                                            <p:txEl>
                                              <p:pRg st="5" end="5"/>
                                            </p:txEl>
                                          </p:spTgt>
                                        </p:tgtEl>
                                      </p:cBhvr>
                                    </p:animEffect>
                                    <p:anim calcmode="lin" valueType="num">
                                      <p:cBhvr>
                                        <p:cTn id="43"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animEffect transition="in" filter="fade">
                                      <p:cBhvr>
                                        <p:cTn id="49" dur="1000"/>
                                        <p:tgtEl>
                                          <p:spTgt spid="11">
                                            <p:txEl>
                                              <p:pRg st="6" end="6"/>
                                            </p:txEl>
                                          </p:spTgt>
                                        </p:tgtEl>
                                      </p:cBhvr>
                                    </p:animEffect>
                                    <p:anim calcmode="lin" valueType="num">
                                      <p:cBhvr>
                                        <p:cTn id="50"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7" end="7"/>
                                            </p:txEl>
                                          </p:spTgt>
                                        </p:tgtEl>
                                        <p:attrNameLst>
                                          <p:attrName>style.visibility</p:attrName>
                                        </p:attrNameLst>
                                      </p:cBhvr>
                                      <p:to>
                                        <p:strVal val="visible"/>
                                      </p:to>
                                    </p:set>
                                    <p:animEffect transition="in" filter="fade">
                                      <p:cBhvr>
                                        <p:cTn id="56" dur="1000"/>
                                        <p:tgtEl>
                                          <p:spTgt spid="11">
                                            <p:txEl>
                                              <p:pRg st="7" end="7"/>
                                            </p:txEl>
                                          </p:spTgt>
                                        </p:tgtEl>
                                      </p:cBhvr>
                                    </p:animEffect>
                                    <p:anim calcmode="lin" valueType="num">
                                      <p:cBhvr>
                                        <p:cTn id="57"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8" end="8"/>
                                            </p:txEl>
                                          </p:spTgt>
                                        </p:tgtEl>
                                        <p:attrNameLst>
                                          <p:attrName>style.visibility</p:attrName>
                                        </p:attrNameLst>
                                      </p:cBhvr>
                                      <p:to>
                                        <p:strVal val="visible"/>
                                      </p:to>
                                    </p:set>
                                    <p:animEffect transition="in" filter="fade">
                                      <p:cBhvr>
                                        <p:cTn id="63" dur="1000"/>
                                        <p:tgtEl>
                                          <p:spTgt spid="11">
                                            <p:txEl>
                                              <p:pRg st="8" end="8"/>
                                            </p:txEl>
                                          </p:spTgt>
                                        </p:tgtEl>
                                      </p:cBhvr>
                                    </p:animEffect>
                                    <p:anim calcmode="lin" valueType="num">
                                      <p:cBhvr>
                                        <p:cTn id="6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9" end="9"/>
                                            </p:txEl>
                                          </p:spTgt>
                                        </p:tgtEl>
                                        <p:attrNameLst>
                                          <p:attrName>style.visibility</p:attrName>
                                        </p:attrNameLst>
                                      </p:cBhvr>
                                      <p:to>
                                        <p:strVal val="visible"/>
                                      </p:to>
                                    </p:set>
                                    <p:animEffect transition="in" filter="fade">
                                      <p:cBhvr>
                                        <p:cTn id="70" dur="1000"/>
                                        <p:tgtEl>
                                          <p:spTgt spid="11">
                                            <p:txEl>
                                              <p:pRg st="9" end="9"/>
                                            </p:txEl>
                                          </p:spTgt>
                                        </p:tgtEl>
                                      </p:cBhvr>
                                    </p:animEffect>
                                    <p:anim calcmode="lin" valueType="num">
                                      <p:cBhvr>
                                        <p:cTn id="71"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
                                            <p:txEl>
                                              <p:pRg st="10" end="10"/>
                                            </p:txEl>
                                          </p:spTgt>
                                        </p:tgtEl>
                                        <p:attrNameLst>
                                          <p:attrName>style.visibility</p:attrName>
                                        </p:attrNameLst>
                                      </p:cBhvr>
                                      <p:to>
                                        <p:strVal val="visible"/>
                                      </p:to>
                                    </p:set>
                                    <p:animEffect transition="in" filter="fade">
                                      <p:cBhvr>
                                        <p:cTn id="77" dur="1000"/>
                                        <p:tgtEl>
                                          <p:spTgt spid="11">
                                            <p:txEl>
                                              <p:pRg st="10" end="10"/>
                                            </p:txEl>
                                          </p:spTgt>
                                        </p:tgtEl>
                                      </p:cBhvr>
                                    </p:animEffect>
                                    <p:anim calcmode="lin" valueType="num">
                                      <p:cBhvr>
                                        <p:cTn id="78"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1">
                                            <p:txEl>
                                              <p:pRg st="11" end="11"/>
                                            </p:txEl>
                                          </p:spTgt>
                                        </p:tgtEl>
                                        <p:attrNameLst>
                                          <p:attrName>style.visibility</p:attrName>
                                        </p:attrNameLst>
                                      </p:cBhvr>
                                      <p:to>
                                        <p:strVal val="visible"/>
                                      </p:to>
                                    </p:set>
                                    <p:animEffect transition="in" filter="fade">
                                      <p:cBhvr>
                                        <p:cTn id="84" dur="1000"/>
                                        <p:tgtEl>
                                          <p:spTgt spid="11">
                                            <p:txEl>
                                              <p:pRg st="11" end="11"/>
                                            </p:txEl>
                                          </p:spTgt>
                                        </p:tgtEl>
                                      </p:cBhvr>
                                    </p:animEffect>
                                    <p:anim calcmode="lin" valueType="num">
                                      <p:cBhvr>
                                        <p:cTn id="85"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1">
                                            <p:txEl>
                                              <p:pRg st="12" end="12"/>
                                            </p:txEl>
                                          </p:spTgt>
                                        </p:tgtEl>
                                        <p:attrNameLst>
                                          <p:attrName>style.visibility</p:attrName>
                                        </p:attrNameLst>
                                      </p:cBhvr>
                                      <p:to>
                                        <p:strVal val="visible"/>
                                      </p:to>
                                    </p:set>
                                    <p:animEffect transition="in" filter="fade">
                                      <p:cBhvr>
                                        <p:cTn id="91" dur="1000"/>
                                        <p:tgtEl>
                                          <p:spTgt spid="11">
                                            <p:txEl>
                                              <p:pRg st="12" end="12"/>
                                            </p:txEl>
                                          </p:spTgt>
                                        </p:tgtEl>
                                      </p:cBhvr>
                                    </p:animEffect>
                                    <p:anim calcmode="lin" valueType="num">
                                      <p:cBhvr>
                                        <p:cTn id="92" dur="1000" fill="hold"/>
                                        <p:tgtEl>
                                          <p:spTgt spid="11">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1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1">
                                            <p:txEl>
                                              <p:pRg st="13" end="13"/>
                                            </p:txEl>
                                          </p:spTgt>
                                        </p:tgtEl>
                                        <p:attrNameLst>
                                          <p:attrName>style.visibility</p:attrName>
                                        </p:attrNameLst>
                                      </p:cBhvr>
                                      <p:to>
                                        <p:strVal val="visible"/>
                                      </p:to>
                                    </p:set>
                                    <p:animEffect transition="in" filter="fade">
                                      <p:cBhvr>
                                        <p:cTn id="98" dur="1000"/>
                                        <p:tgtEl>
                                          <p:spTgt spid="11">
                                            <p:txEl>
                                              <p:pRg st="13" end="13"/>
                                            </p:txEl>
                                          </p:spTgt>
                                        </p:tgtEl>
                                      </p:cBhvr>
                                    </p:animEffect>
                                    <p:anim calcmode="lin" valueType="num">
                                      <p:cBhvr>
                                        <p:cTn id="99" dur="1000" fill="hold"/>
                                        <p:tgtEl>
                                          <p:spTgt spid="11">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11">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1">
                                            <p:txEl>
                                              <p:pRg st="14" end="14"/>
                                            </p:txEl>
                                          </p:spTgt>
                                        </p:tgtEl>
                                        <p:attrNameLst>
                                          <p:attrName>style.visibility</p:attrName>
                                        </p:attrNameLst>
                                      </p:cBhvr>
                                      <p:to>
                                        <p:strVal val="visible"/>
                                      </p:to>
                                    </p:set>
                                    <p:anim calcmode="lin" valueType="num">
                                      <p:cBhvr additive="base">
                                        <p:cTn id="105" dur="500" fill="hold"/>
                                        <p:tgtEl>
                                          <p:spTgt spid="11">
                                            <p:txEl>
                                              <p:pRg st="14" end="1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11">
                                            <p:txEl>
                                              <p:pRg st="15" end="15"/>
                                            </p:txEl>
                                          </p:spTgt>
                                        </p:tgtEl>
                                        <p:attrNameLst>
                                          <p:attrName>style.visibility</p:attrName>
                                        </p:attrNameLst>
                                      </p:cBhvr>
                                      <p:to>
                                        <p:strVal val="visible"/>
                                      </p:to>
                                    </p:set>
                                    <p:anim calcmode="lin" valueType="num">
                                      <p:cBhvr additive="base">
                                        <p:cTn id="111" dur="500" fill="hold"/>
                                        <p:tgtEl>
                                          <p:spTgt spid="11">
                                            <p:txEl>
                                              <p:pRg st="15" end="1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2398</TotalTime>
  <Words>512</Words>
  <Application>Microsoft Office PowerPoint</Application>
  <PresentationFormat>Custom</PresentationFormat>
  <Paragraphs>113</Paragraphs>
  <Slides>25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Cabin Bold</vt:lpstr>
      <vt:lpstr>Times New Roman</vt:lpstr>
      <vt:lpstr>Arial</vt:lpstr>
      <vt:lpstr>Muli Bold</vt:lpstr>
      <vt:lpstr>Symbol</vt:lpstr>
      <vt:lpstr>Calibri</vt:lpstr>
      <vt:lpstr>Cabin</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hải quân Trắng Đen Vẽ nguệch ngoạc Kế hoạch Kinh doanh Bản thuyết trình Kinh doanh</dc:title>
  <dc:creator>ADMIN</dc:creator>
  <cp:lastModifiedBy>PC</cp:lastModifiedBy>
  <cp:revision>131</cp:revision>
  <dcterms:created xsi:type="dcterms:W3CDTF">2006-08-16T00:00:00Z</dcterms:created>
  <dcterms:modified xsi:type="dcterms:W3CDTF">2024-06-04T04:05:50Z</dcterms:modified>
  <dc:identifier>DAFyvcoHZEA</dc:identifier>
</cp:coreProperties>
</file>