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panose="020B0604020202020204" charset="0"/>
      <p:regular r:id="rId17"/>
    </p:embeddedFont>
    <p:embeddedFont>
      <p:font typeface="Clear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1432890">
            <a:off x="15633874" y="2828175"/>
            <a:ext cx="1525575" cy="1332871"/>
          </a:xfrm>
          <a:custGeom>
            <a:avLst/>
            <a:gdLst/>
            <a:ahLst/>
            <a:cxnLst/>
            <a:rect l="l" t="t" r="r" b="b"/>
            <a:pathLst>
              <a:path w="1525575" h="1332871">
                <a:moveTo>
                  <a:pt x="0" y="0"/>
                </a:moveTo>
                <a:lnTo>
                  <a:pt x="1525575" y="0"/>
                </a:lnTo>
                <a:lnTo>
                  <a:pt x="1525575" y="1332871"/>
                </a:lnTo>
                <a:lnTo>
                  <a:pt x="0" y="1332871"/>
                </a:lnTo>
                <a:lnTo>
                  <a:pt x="0" y="0"/>
                </a:lnTo>
                <a:close/>
              </a:path>
            </a:pathLst>
          </a:custGeom>
          <a:blipFill>
            <a:blip r:embed="rId2"/>
            <a:stretch>
              <a:fillRect/>
            </a:stretch>
          </a:blipFill>
        </p:spPr>
      </p:sp>
      <p:sp>
        <p:nvSpPr>
          <p:cNvPr id="3" name="Freeform 3"/>
          <p:cNvSpPr/>
          <p:nvPr/>
        </p:nvSpPr>
        <p:spPr>
          <a:xfrm>
            <a:off x="1529515" y="525239"/>
            <a:ext cx="14688425" cy="8487775"/>
          </a:xfrm>
          <a:custGeom>
            <a:avLst/>
            <a:gdLst/>
            <a:ahLst/>
            <a:cxnLst/>
            <a:rect l="l" t="t" r="r" b="b"/>
            <a:pathLst>
              <a:path w="14688425" h="8487775">
                <a:moveTo>
                  <a:pt x="0" y="0"/>
                </a:moveTo>
                <a:lnTo>
                  <a:pt x="14688425" y="0"/>
                </a:lnTo>
                <a:lnTo>
                  <a:pt x="14688425" y="8487775"/>
                </a:lnTo>
                <a:lnTo>
                  <a:pt x="0" y="8487775"/>
                </a:lnTo>
                <a:lnTo>
                  <a:pt x="0" y="0"/>
                </a:lnTo>
                <a:close/>
              </a:path>
            </a:pathLst>
          </a:custGeom>
          <a:blipFill>
            <a:blip r:embed="rId3"/>
            <a:stretch>
              <a:fillRect/>
            </a:stretch>
          </a:blipFill>
        </p:spPr>
      </p:sp>
      <p:sp>
        <p:nvSpPr>
          <p:cNvPr id="4" name="Freeform 4"/>
          <p:cNvSpPr/>
          <p:nvPr/>
        </p:nvSpPr>
        <p:spPr>
          <a:xfrm>
            <a:off x="978519" y="1070219"/>
            <a:ext cx="1101991" cy="1045871"/>
          </a:xfrm>
          <a:custGeom>
            <a:avLst/>
            <a:gdLst/>
            <a:ahLst/>
            <a:cxnLst/>
            <a:rect l="l" t="t" r="r" b="b"/>
            <a:pathLst>
              <a:path w="1101991" h="1045871">
                <a:moveTo>
                  <a:pt x="0" y="0"/>
                </a:moveTo>
                <a:lnTo>
                  <a:pt x="1101991" y="0"/>
                </a:lnTo>
                <a:lnTo>
                  <a:pt x="1101991" y="1045871"/>
                </a:lnTo>
                <a:lnTo>
                  <a:pt x="0" y="1045871"/>
                </a:lnTo>
                <a:lnTo>
                  <a:pt x="0" y="0"/>
                </a:lnTo>
                <a:close/>
              </a:path>
            </a:pathLst>
          </a:custGeom>
          <a:blipFill>
            <a:blip r:embed="rId4"/>
            <a:stretch>
              <a:fillRect/>
            </a:stretch>
          </a:blipFill>
        </p:spPr>
      </p:sp>
      <p:grpSp>
        <p:nvGrpSpPr>
          <p:cNvPr id="5" name="Group 5"/>
          <p:cNvGrpSpPr/>
          <p:nvPr/>
        </p:nvGrpSpPr>
        <p:grpSpPr>
          <a:xfrm>
            <a:off x="1708236" y="2976234"/>
            <a:ext cx="15026864" cy="4254100"/>
            <a:chOff x="0" y="0"/>
            <a:chExt cx="20035819" cy="5672133"/>
          </a:xfrm>
        </p:grpSpPr>
        <p:sp>
          <p:nvSpPr>
            <p:cNvPr id="6" name="TextBox 6"/>
            <p:cNvSpPr txBox="1"/>
            <p:nvPr/>
          </p:nvSpPr>
          <p:spPr>
            <a:xfrm>
              <a:off x="0" y="114300"/>
              <a:ext cx="20035819" cy="4586393"/>
            </a:xfrm>
            <a:prstGeom prst="rect">
              <a:avLst/>
            </a:prstGeom>
          </p:spPr>
          <p:txBody>
            <a:bodyPr lIns="0" tIns="0" rIns="0" bIns="0" rtlCol="0" anchor="t">
              <a:spAutoFit/>
            </a:bodyPr>
            <a:lstStyle/>
            <a:p>
              <a:pPr algn="ctr">
                <a:lnSpc>
                  <a:spcPts val="13309"/>
                </a:lnSpc>
              </a:pPr>
              <a:r>
                <a:rPr lang="en-US" sz="12099">
                  <a:solidFill>
                    <a:srgbClr val="000000"/>
                  </a:solidFill>
                  <a:latin typeface="Clear Sans Bold"/>
                </a:rPr>
                <a:t>Ứng dụng dự đoán thuốc</a:t>
              </a:r>
            </a:p>
          </p:txBody>
        </p:sp>
        <p:sp>
          <p:nvSpPr>
            <p:cNvPr id="7" name="TextBox 7"/>
            <p:cNvSpPr txBox="1"/>
            <p:nvPr/>
          </p:nvSpPr>
          <p:spPr>
            <a:xfrm>
              <a:off x="2729713" y="4852643"/>
              <a:ext cx="14576394" cy="819490"/>
            </a:xfrm>
            <a:prstGeom prst="rect">
              <a:avLst/>
            </a:prstGeom>
          </p:spPr>
          <p:txBody>
            <a:bodyPr lIns="0" tIns="0" rIns="0" bIns="0" rtlCol="0" anchor="t">
              <a:spAutoFit/>
            </a:bodyPr>
            <a:lstStyle/>
            <a:p>
              <a:pPr algn="ctr">
                <a:lnSpc>
                  <a:spcPts val="5040"/>
                </a:lnSpc>
                <a:spcBef>
                  <a:spcPct val="0"/>
                </a:spcBef>
              </a:pPr>
              <a:endParaRPr/>
            </a:p>
          </p:txBody>
        </p:sp>
      </p:grpSp>
      <p:sp>
        <p:nvSpPr>
          <p:cNvPr id="8" name="Freeform 8"/>
          <p:cNvSpPr/>
          <p:nvPr/>
        </p:nvSpPr>
        <p:spPr>
          <a:xfrm>
            <a:off x="14861918" y="4602823"/>
            <a:ext cx="2502028" cy="1339529"/>
          </a:xfrm>
          <a:custGeom>
            <a:avLst/>
            <a:gdLst/>
            <a:ahLst/>
            <a:cxnLst/>
            <a:rect l="l" t="t" r="r" b="b"/>
            <a:pathLst>
              <a:path w="2502028" h="1339529">
                <a:moveTo>
                  <a:pt x="0" y="0"/>
                </a:moveTo>
                <a:lnTo>
                  <a:pt x="2502028" y="0"/>
                </a:lnTo>
                <a:lnTo>
                  <a:pt x="2502028" y="1339529"/>
                </a:lnTo>
                <a:lnTo>
                  <a:pt x="0" y="1339529"/>
                </a:lnTo>
                <a:lnTo>
                  <a:pt x="0" y="0"/>
                </a:lnTo>
                <a:close/>
              </a:path>
            </a:pathLst>
          </a:custGeom>
          <a:blipFill>
            <a:blip r:embed="rId5"/>
            <a:stretch>
              <a:fillRect/>
            </a:stretch>
          </a:blipFill>
        </p:spPr>
      </p:sp>
      <p:sp>
        <p:nvSpPr>
          <p:cNvPr id="9" name="Freeform 9"/>
          <p:cNvSpPr/>
          <p:nvPr/>
        </p:nvSpPr>
        <p:spPr>
          <a:xfrm>
            <a:off x="7535174" y="1277958"/>
            <a:ext cx="2027125" cy="2216653"/>
          </a:xfrm>
          <a:custGeom>
            <a:avLst/>
            <a:gdLst/>
            <a:ahLst/>
            <a:cxnLst/>
            <a:rect l="l" t="t" r="r" b="b"/>
            <a:pathLst>
              <a:path w="2027125" h="2216653">
                <a:moveTo>
                  <a:pt x="0" y="0"/>
                </a:moveTo>
                <a:lnTo>
                  <a:pt x="2027124" y="0"/>
                </a:lnTo>
                <a:lnTo>
                  <a:pt x="2027124" y="2216653"/>
                </a:lnTo>
                <a:lnTo>
                  <a:pt x="0" y="2216653"/>
                </a:lnTo>
                <a:lnTo>
                  <a:pt x="0" y="0"/>
                </a:lnTo>
                <a:close/>
              </a:path>
            </a:pathLst>
          </a:custGeom>
          <a:blipFill>
            <a:blip r:embed="rId6"/>
            <a:stretch>
              <a:fillRect/>
            </a:stretch>
          </a:blipFill>
        </p:spPr>
      </p:sp>
      <p:sp>
        <p:nvSpPr>
          <p:cNvPr id="10" name="Freeform 10"/>
          <p:cNvSpPr/>
          <p:nvPr/>
        </p:nvSpPr>
        <p:spPr>
          <a:xfrm>
            <a:off x="13911163" y="1028700"/>
            <a:ext cx="2037234" cy="1468147"/>
          </a:xfrm>
          <a:custGeom>
            <a:avLst/>
            <a:gdLst/>
            <a:ahLst/>
            <a:cxnLst/>
            <a:rect l="l" t="t" r="r" b="b"/>
            <a:pathLst>
              <a:path w="2037234" h="1468147">
                <a:moveTo>
                  <a:pt x="0" y="0"/>
                </a:moveTo>
                <a:lnTo>
                  <a:pt x="2037234" y="0"/>
                </a:lnTo>
                <a:lnTo>
                  <a:pt x="2037234" y="1468147"/>
                </a:lnTo>
                <a:lnTo>
                  <a:pt x="0" y="1468147"/>
                </a:lnTo>
                <a:lnTo>
                  <a:pt x="0" y="0"/>
                </a:lnTo>
                <a:close/>
              </a:path>
            </a:pathLst>
          </a:custGeom>
          <a:blipFill>
            <a:blip r:embed="rId7"/>
            <a:stretch>
              <a:fillRect/>
            </a:stretch>
          </a:blipFill>
        </p:spPr>
      </p:sp>
      <p:sp>
        <p:nvSpPr>
          <p:cNvPr id="11" name="Freeform 11"/>
          <p:cNvSpPr/>
          <p:nvPr/>
        </p:nvSpPr>
        <p:spPr>
          <a:xfrm rot="7925507">
            <a:off x="945449" y="8056054"/>
            <a:ext cx="1525575" cy="1332871"/>
          </a:xfrm>
          <a:custGeom>
            <a:avLst/>
            <a:gdLst/>
            <a:ahLst/>
            <a:cxnLst/>
            <a:rect l="l" t="t" r="r" b="b"/>
            <a:pathLst>
              <a:path w="1525575" h="1332871">
                <a:moveTo>
                  <a:pt x="0" y="0"/>
                </a:moveTo>
                <a:lnTo>
                  <a:pt x="1525574" y="0"/>
                </a:lnTo>
                <a:lnTo>
                  <a:pt x="1525574" y="1332871"/>
                </a:lnTo>
                <a:lnTo>
                  <a:pt x="0" y="1332871"/>
                </a:lnTo>
                <a:lnTo>
                  <a:pt x="0" y="0"/>
                </a:lnTo>
                <a:close/>
              </a:path>
            </a:pathLst>
          </a:custGeom>
          <a:blipFill>
            <a:blip r:embed="rId2"/>
            <a:stretch>
              <a:fillRect/>
            </a:stretch>
          </a:blipFill>
        </p:spPr>
      </p:sp>
      <p:sp>
        <p:nvSpPr>
          <p:cNvPr id="12" name="Freeform 12"/>
          <p:cNvSpPr/>
          <p:nvPr/>
        </p:nvSpPr>
        <p:spPr>
          <a:xfrm rot="-2846079">
            <a:off x="16571302" y="5960275"/>
            <a:ext cx="930350" cy="882971"/>
          </a:xfrm>
          <a:custGeom>
            <a:avLst/>
            <a:gdLst/>
            <a:ahLst/>
            <a:cxnLst/>
            <a:rect l="l" t="t" r="r" b="b"/>
            <a:pathLst>
              <a:path w="930350" h="882971">
                <a:moveTo>
                  <a:pt x="0" y="0"/>
                </a:moveTo>
                <a:lnTo>
                  <a:pt x="930349" y="0"/>
                </a:lnTo>
                <a:lnTo>
                  <a:pt x="930349" y="882971"/>
                </a:lnTo>
                <a:lnTo>
                  <a:pt x="0" y="882971"/>
                </a:lnTo>
                <a:lnTo>
                  <a:pt x="0" y="0"/>
                </a:lnTo>
                <a:close/>
              </a:path>
            </a:pathLst>
          </a:custGeom>
          <a:blipFill>
            <a:blip r:embed="rId4"/>
            <a:stretch>
              <a:fillRect/>
            </a:stretch>
          </a:blipFill>
        </p:spPr>
      </p:sp>
      <p:sp>
        <p:nvSpPr>
          <p:cNvPr id="13" name="Freeform 13"/>
          <p:cNvSpPr/>
          <p:nvPr/>
        </p:nvSpPr>
        <p:spPr>
          <a:xfrm>
            <a:off x="16735100" y="0"/>
            <a:ext cx="1576360" cy="1569978"/>
          </a:xfrm>
          <a:custGeom>
            <a:avLst/>
            <a:gdLst/>
            <a:ahLst/>
            <a:cxnLst/>
            <a:rect l="l" t="t" r="r" b="b"/>
            <a:pathLst>
              <a:path w="1576360" h="1569978">
                <a:moveTo>
                  <a:pt x="0" y="0"/>
                </a:moveTo>
                <a:lnTo>
                  <a:pt x="1576361" y="0"/>
                </a:lnTo>
                <a:lnTo>
                  <a:pt x="1576361" y="1569978"/>
                </a:lnTo>
                <a:lnTo>
                  <a:pt x="0" y="1569978"/>
                </a:lnTo>
                <a:lnTo>
                  <a:pt x="0" y="0"/>
                </a:lnTo>
                <a:close/>
              </a:path>
            </a:pathLst>
          </a:custGeom>
          <a:blipFill>
            <a:blip r:embed="rId8"/>
            <a:stretch>
              <a:fillRect/>
            </a:stretch>
          </a:blipFill>
        </p:spPr>
      </p:sp>
      <p:sp>
        <p:nvSpPr>
          <p:cNvPr id="14" name="TextBox 14"/>
          <p:cNvSpPr txBox="1"/>
          <p:nvPr/>
        </p:nvSpPr>
        <p:spPr>
          <a:xfrm>
            <a:off x="978519" y="1516954"/>
            <a:ext cx="6133142" cy="752476"/>
          </a:xfrm>
          <a:prstGeom prst="rect">
            <a:avLst/>
          </a:prstGeom>
        </p:spPr>
        <p:txBody>
          <a:bodyPr lIns="0" tIns="0" rIns="0" bIns="0" rtlCol="0" anchor="t">
            <a:spAutoFit/>
          </a:bodyPr>
          <a:lstStyle/>
          <a:p>
            <a:pPr marL="0" lvl="0" indent="0">
              <a:lnSpc>
                <a:spcPts val="6299"/>
              </a:lnSpc>
            </a:pPr>
            <a:r>
              <a:rPr lang="en-US" sz="4499" spc="58">
                <a:solidFill>
                  <a:srgbClr val="000000"/>
                </a:solidFill>
                <a:latin typeface="Clear Sans Bold"/>
              </a:rPr>
              <a:t>Nhóm 11</a:t>
            </a:r>
          </a:p>
        </p:txBody>
      </p:sp>
      <p:sp>
        <p:nvSpPr>
          <p:cNvPr id="15" name="TextBox 15"/>
          <p:cNvSpPr txBox="1"/>
          <p:nvPr/>
        </p:nvSpPr>
        <p:spPr>
          <a:xfrm>
            <a:off x="11230804" y="8646290"/>
            <a:ext cx="6133142" cy="752476"/>
          </a:xfrm>
          <a:prstGeom prst="rect">
            <a:avLst/>
          </a:prstGeom>
        </p:spPr>
        <p:txBody>
          <a:bodyPr lIns="0" tIns="0" rIns="0" bIns="0" rtlCol="0" anchor="t">
            <a:spAutoFit/>
          </a:bodyPr>
          <a:lstStyle/>
          <a:p>
            <a:pPr marL="0" lvl="0" indent="0">
              <a:lnSpc>
                <a:spcPts val="6299"/>
              </a:lnSpc>
            </a:pPr>
            <a:r>
              <a:rPr lang="en-US" sz="4499" spc="58">
                <a:solidFill>
                  <a:srgbClr val="000000"/>
                </a:solidFill>
                <a:latin typeface="Clear Sans Bold"/>
              </a:rPr>
              <a:t>GVHD: Trần Đình Toàn</a:t>
            </a:r>
          </a:p>
        </p:txBody>
      </p:sp>
      <p:sp>
        <p:nvSpPr>
          <p:cNvPr id="16" name="TextBox 16"/>
          <p:cNvSpPr txBox="1"/>
          <p:nvPr/>
        </p:nvSpPr>
        <p:spPr>
          <a:xfrm>
            <a:off x="10528432" y="489828"/>
            <a:ext cx="6060827" cy="580391"/>
          </a:xfrm>
          <a:prstGeom prst="rect">
            <a:avLst/>
          </a:prstGeom>
        </p:spPr>
        <p:txBody>
          <a:bodyPr lIns="0" tIns="0" rIns="0" bIns="0" rtlCol="0" anchor="t">
            <a:spAutoFit/>
          </a:bodyPr>
          <a:lstStyle/>
          <a:p>
            <a:pPr marL="0" lvl="0" indent="0">
              <a:lnSpc>
                <a:spcPts val="4759"/>
              </a:lnSpc>
            </a:pPr>
            <a:r>
              <a:rPr lang="en-US" sz="3399" spc="44">
                <a:solidFill>
                  <a:srgbClr val="000000"/>
                </a:solidFill>
                <a:latin typeface="Clear Sans"/>
              </a:rPr>
              <a:t>Trường đại học Công Thương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680864" y="-759448"/>
            <a:ext cx="2402463" cy="2627083"/>
          </a:xfrm>
          <a:custGeom>
            <a:avLst/>
            <a:gdLst/>
            <a:ahLst/>
            <a:cxnLst/>
            <a:rect l="l" t="t" r="r" b="b"/>
            <a:pathLst>
              <a:path w="2402463" h="2627083">
                <a:moveTo>
                  <a:pt x="0" y="0"/>
                </a:moveTo>
                <a:lnTo>
                  <a:pt x="2402463" y="0"/>
                </a:lnTo>
                <a:lnTo>
                  <a:pt x="2402463" y="2627083"/>
                </a:lnTo>
                <a:lnTo>
                  <a:pt x="0" y="2627083"/>
                </a:lnTo>
                <a:lnTo>
                  <a:pt x="0" y="0"/>
                </a:lnTo>
                <a:close/>
              </a:path>
            </a:pathLst>
          </a:custGeom>
          <a:blipFill>
            <a:blip r:embed="rId2"/>
            <a:stretch>
              <a:fillRect/>
            </a:stretch>
          </a:blipFill>
        </p:spPr>
      </p:sp>
      <p:sp>
        <p:nvSpPr>
          <p:cNvPr id="3" name="Freeform 3"/>
          <p:cNvSpPr/>
          <p:nvPr/>
        </p:nvSpPr>
        <p:spPr>
          <a:xfrm rot="-1432890">
            <a:off x="15946219" y="1449654"/>
            <a:ext cx="1525575" cy="1332871"/>
          </a:xfrm>
          <a:custGeom>
            <a:avLst/>
            <a:gdLst/>
            <a:ahLst/>
            <a:cxnLst/>
            <a:rect l="l" t="t" r="r" b="b"/>
            <a:pathLst>
              <a:path w="1525575" h="1332871">
                <a:moveTo>
                  <a:pt x="0" y="0"/>
                </a:moveTo>
                <a:lnTo>
                  <a:pt x="1525575" y="0"/>
                </a:lnTo>
                <a:lnTo>
                  <a:pt x="1525575" y="1332871"/>
                </a:lnTo>
                <a:lnTo>
                  <a:pt x="0" y="1332871"/>
                </a:lnTo>
                <a:lnTo>
                  <a:pt x="0" y="0"/>
                </a:lnTo>
                <a:close/>
              </a:path>
            </a:pathLst>
          </a:custGeom>
          <a:blipFill>
            <a:blip r:embed="rId3"/>
            <a:stretch>
              <a:fillRect/>
            </a:stretch>
          </a:blipFill>
        </p:spPr>
      </p:sp>
      <p:sp>
        <p:nvSpPr>
          <p:cNvPr id="4" name="Freeform 4"/>
          <p:cNvSpPr/>
          <p:nvPr/>
        </p:nvSpPr>
        <p:spPr>
          <a:xfrm>
            <a:off x="10133679" y="9448445"/>
            <a:ext cx="2304999" cy="1234044"/>
          </a:xfrm>
          <a:custGeom>
            <a:avLst/>
            <a:gdLst/>
            <a:ahLst/>
            <a:cxnLst/>
            <a:rect l="l" t="t" r="r" b="b"/>
            <a:pathLst>
              <a:path w="2304999" h="1234044">
                <a:moveTo>
                  <a:pt x="0" y="0"/>
                </a:moveTo>
                <a:lnTo>
                  <a:pt x="2304999" y="0"/>
                </a:lnTo>
                <a:lnTo>
                  <a:pt x="2304999" y="1234045"/>
                </a:lnTo>
                <a:lnTo>
                  <a:pt x="0" y="1234045"/>
                </a:lnTo>
                <a:lnTo>
                  <a:pt x="0" y="0"/>
                </a:lnTo>
                <a:close/>
              </a:path>
            </a:pathLst>
          </a:custGeom>
          <a:blipFill>
            <a:blip r:embed="rId4"/>
            <a:stretch>
              <a:fillRect/>
            </a:stretch>
          </a:blipFill>
        </p:spPr>
      </p:sp>
      <p:sp>
        <p:nvSpPr>
          <p:cNvPr id="5" name="Freeform 5"/>
          <p:cNvSpPr/>
          <p:nvPr/>
        </p:nvSpPr>
        <p:spPr>
          <a:xfrm>
            <a:off x="4882095" y="-744854"/>
            <a:ext cx="2037234" cy="1468147"/>
          </a:xfrm>
          <a:custGeom>
            <a:avLst/>
            <a:gdLst/>
            <a:ahLst/>
            <a:cxnLst/>
            <a:rect l="l" t="t" r="r" b="b"/>
            <a:pathLst>
              <a:path w="2037234" h="1468147">
                <a:moveTo>
                  <a:pt x="0" y="0"/>
                </a:moveTo>
                <a:lnTo>
                  <a:pt x="2037234" y="0"/>
                </a:lnTo>
                <a:lnTo>
                  <a:pt x="2037234" y="1468147"/>
                </a:lnTo>
                <a:lnTo>
                  <a:pt x="0" y="1468147"/>
                </a:lnTo>
                <a:lnTo>
                  <a:pt x="0" y="0"/>
                </a:lnTo>
                <a:close/>
              </a:path>
            </a:pathLst>
          </a:custGeom>
          <a:blipFill>
            <a:blip r:embed="rId5"/>
            <a:stretch>
              <a:fillRect/>
            </a:stretch>
          </a:blipFill>
        </p:spPr>
      </p:sp>
      <p:sp>
        <p:nvSpPr>
          <p:cNvPr id="6" name="Freeform 6"/>
          <p:cNvSpPr/>
          <p:nvPr/>
        </p:nvSpPr>
        <p:spPr>
          <a:xfrm rot="7925507">
            <a:off x="703713" y="5489833"/>
            <a:ext cx="1525575" cy="1332871"/>
          </a:xfrm>
          <a:custGeom>
            <a:avLst/>
            <a:gdLst/>
            <a:ahLst/>
            <a:cxnLst/>
            <a:rect l="l" t="t" r="r" b="b"/>
            <a:pathLst>
              <a:path w="1525575" h="1332871">
                <a:moveTo>
                  <a:pt x="0" y="0"/>
                </a:moveTo>
                <a:lnTo>
                  <a:pt x="1525574" y="0"/>
                </a:lnTo>
                <a:lnTo>
                  <a:pt x="1525574" y="1332870"/>
                </a:lnTo>
                <a:lnTo>
                  <a:pt x="0" y="1332870"/>
                </a:lnTo>
                <a:lnTo>
                  <a:pt x="0" y="0"/>
                </a:lnTo>
                <a:close/>
              </a:path>
            </a:pathLst>
          </a:custGeom>
          <a:blipFill>
            <a:blip r:embed="rId3"/>
            <a:stretch>
              <a:fillRect/>
            </a:stretch>
          </a:blipFill>
        </p:spPr>
      </p:sp>
      <p:sp>
        <p:nvSpPr>
          <p:cNvPr id="7" name="Freeform 7"/>
          <p:cNvSpPr/>
          <p:nvPr/>
        </p:nvSpPr>
        <p:spPr>
          <a:xfrm rot="-2846079">
            <a:off x="16243832" y="8175576"/>
            <a:ext cx="930350" cy="882971"/>
          </a:xfrm>
          <a:custGeom>
            <a:avLst/>
            <a:gdLst/>
            <a:ahLst/>
            <a:cxnLst/>
            <a:rect l="l" t="t" r="r" b="b"/>
            <a:pathLst>
              <a:path w="930350" h="882971">
                <a:moveTo>
                  <a:pt x="0" y="0"/>
                </a:moveTo>
                <a:lnTo>
                  <a:pt x="930349" y="0"/>
                </a:lnTo>
                <a:lnTo>
                  <a:pt x="930349" y="882971"/>
                </a:lnTo>
                <a:lnTo>
                  <a:pt x="0" y="882971"/>
                </a:lnTo>
                <a:lnTo>
                  <a:pt x="0" y="0"/>
                </a:lnTo>
                <a:close/>
              </a:path>
            </a:pathLst>
          </a:custGeom>
          <a:blipFill>
            <a:blip r:embed="rId6"/>
            <a:stretch>
              <a:fillRect/>
            </a:stretch>
          </a:blipFill>
        </p:spPr>
      </p:sp>
      <p:sp>
        <p:nvSpPr>
          <p:cNvPr id="8" name="TextBox 8"/>
          <p:cNvSpPr txBox="1"/>
          <p:nvPr/>
        </p:nvSpPr>
        <p:spPr>
          <a:xfrm>
            <a:off x="2884644" y="4119905"/>
            <a:ext cx="12518713" cy="1437439"/>
          </a:xfrm>
          <a:prstGeom prst="rect">
            <a:avLst/>
          </a:prstGeom>
        </p:spPr>
        <p:txBody>
          <a:bodyPr lIns="0" tIns="0" rIns="0" bIns="0" rtlCol="0" anchor="t">
            <a:spAutoFit/>
          </a:bodyPr>
          <a:lstStyle/>
          <a:p>
            <a:pPr marL="0" lvl="0" indent="0" algn="ctr">
              <a:lnSpc>
                <a:spcPts val="11000"/>
              </a:lnSpc>
              <a:spcBef>
                <a:spcPct val="0"/>
              </a:spcBef>
            </a:pPr>
            <a:r>
              <a:rPr lang="en-US" sz="10000">
                <a:solidFill>
                  <a:srgbClr val="F3F3F3"/>
                </a:solidFill>
                <a:latin typeface="Clear Sans Bold"/>
              </a:rPr>
              <a:t>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7713876" y="2521286"/>
            <a:ext cx="9955602" cy="2596897"/>
          </a:xfrm>
          <a:prstGeom prst="rect">
            <a:avLst/>
          </a:prstGeom>
        </p:spPr>
        <p:txBody>
          <a:bodyPr lIns="0" tIns="0" rIns="0" bIns="0" rtlCol="0" anchor="t">
            <a:spAutoFit/>
          </a:bodyPr>
          <a:lstStyle/>
          <a:p>
            <a:pPr>
              <a:lnSpc>
                <a:spcPts val="10331"/>
              </a:lnSpc>
              <a:spcBef>
                <a:spcPct val="0"/>
              </a:spcBef>
            </a:pPr>
            <a:r>
              <a:rPr lang="en-US" sz="8399">
                <a:solidFill>
                  <a:srgbClr val="F3F3F3"/>
                </a:solidFill>
                <a:latin typeface="Clear Sans Bold"/>
              </a:rPr>
              <a:t>Cám ơn thầy và các bạn đã lắng nghe !!</a:t>
            </a:r>
          </a:p>
        </p:txBody>
      </p:sp>
      <p:sp>
        <p:nvSpPr>
          <p:cNvPr id="3" name="Freeform 3"/>
          <p:cNvSpPr/>
          <p:nvPr/>
        </p:nvSpPr>
        <p:spPr>
          <a:xfrm>
            <a:off x="1028700" y="2009212"/>
            <a:ext cx="6685176" cy="6673065"/>
          </a:xfrm>
          <a:custGeom>
            <a:avLst/>
            <a:gdLst/>
            <a:ahLst/>
            <a:cxnLst/>
            <a:rect l="l" t="t" r="r" b="b"/>
            <a:pathLst>
              <a:path w="6685176" h="6673065">
                <a:moveTo>
                  <a:pt x="0" y="0"/>
                </a:moveTo>
                <a:lnTo>
                  <a:pt x="6685176" y="0"/>
                </a:lnTo>
                <a:lnTo>
                  <a:pt x="6685176" y="6673065"/>
                </a:lnTo>
                <a:lnTo>
                  <a:pt x="0" y="6673065"/>
                </a:lnTo>
                <a:lnTo>
                  <a:pt x="0" y="0"/>
                </a:lnTo>
                <a:close/>
              </a:path>
            </a:pathLst>
          </a:custGeom>
          <a:blipFill>
            <a:blip r:embed="rId2"/>
            <a:stretch>
              <a:fillRect/>
            </a:stretch>
          </a:blipFill>
        </p:spPr>
      </p:sp>
      <p:sp>
        <p:nvSpPr>
          <p:cNvPr id="4" name="Freeform 4"/>
          <p:cNvSpPr/>
          <p:nvPr/>
        </p:nvSpPr>
        <p:spPr>
          <a:xfrm rot="-2501689">
            <a:off x="1714665" y="849144"/>
            <a:ext cx="1222316" cy="1160068"/>
          </a:xfrm>
          <a:custGeom>
            <a:avLst/>
            <a:gdLst/>
            <a:ahLst/>
            <a:cxnLst/>
            <a:rect l="l" t="t" r="r" b="b"/>
            <a:pathLst>
              <a:path w="1222316" h="1160068">
                <a:moveTo>
                  <a:pt x="0" y="0"/>
                </a:moveTo>
                <a:lnTo>
                  <a:pt x="1222316" y="0"/>
                </a:lnTo>
                <a:lnTo>
                  <a:pt x="1222316" y="1160068"/>
                </a:lnTo>
                <a:lnTo>
                  <a:pt x="0" y="1160068"/>
                </a:lnTo>
                <a:lnTo>
                  <a:pt x="0" y="0"/>
                </a:lnTo>
                <a:close/>
              </a:path>
            </a:pathLst>
          </a:custGeom>
          <a:blipFill>
            <a:blip r:embed="rId3"/>
            <a:stretch>
              <a:fillRect/>
            </a:stretch>
          </a:blipFill>
        </p:spPr>
      </p:sp>
      <p:sp>
        <p:nvSpPr>
          <p:cNvPr id="5" name="Freeform 5"/>
          <p:cNvSpPr/>
          <p:nvPr/>
        </p:nvSpPr>
        <p:spPr>
          <a:xfrm>
            <a:off x="5844677" y="7156703"/>
            <a:ext cx="1464004" cy="1525575"/>
          </a:xfrm>
          <a:custGeom>
            <a:avLst/>
            <a:gdLst/>
            <a:ahLst/>
            <a:cxnLst/>
            <a:rect l="l" t="t" r="r" b="b"/>
            <a:pathLst>
              <a:path w="1464004" h="1525575">
                <a:moveTo>
                  <a:pt x="0" y="0"/>
                </a:moveTo>
                <a:lnTo>
                  <a:pt x="1464004" y="0"/>
                </a:lnTo>
                <a:lnTo>
                  <a:pt x="1464004" y="1525574"/>
                </a:lnTo>
                <a:lnTo>
                  <a:pt x="0" y="1525574"/>
                </a:lnTo>
                <a:lnTo>
                  <a:pt x="0"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21679" y="3630389"/>
            <a:ext cx="10554320" cy="2361819"/>
          </a:xfrm>
          <a:prstGeom prst="rect">
            <a:avLst/>
          </a:prstGeom>
        </p:spPr>
        <p:txBody>
          <a:bodyPr lIns="0" tIns="0" rIns="0" bIns="0" rtlCol="0" anchor="t">
            <a:spAutoFit/>
          </a:bodyPr>
          <a:lstStyle/>
          <a:p>
            <a:pPr>
              <a:lnSpc>
                <a:spcPts val="6272"/>
              </a:lnSpc>
            </a:pPr>
            <a:r>
              <a:rPr lang="en-US" sz="5099" dirty="0" err="1">
                <a:solidFill>
                  <a:srgbClr val="F3F3F3"/>
                </a:solidFill>
                <a:latin typeface="Clear Sans Bold"/>
              </a:rPr>
              <a:t>Trương</a:t>
            </a:r>
            <a:r>
              <a:rPr lang="en-US" sz="5099" dirty="0">
                <a:solidFill>
                  <a:srgbClr val="F3F3F3"/>
                </a:solidFill>
                <a:latin typeface="Clear Sans Bold"/>
              </a:rPr>
              <a:t> Văn Bình - 2001210071</a:t>
            </a:r>
          </a:p>
          <a:p>
            <a:pPr>
              <a:lnSpc>
                <a:spcPts val="6272"/>
              </a:lnSpc>
            </a:pPr>
            <a:r>
              <a:rPr lang="en-US" sz="5099" dirty="0" err="1">
                <a:solidFill>
                  <a:srgbClr val="F3F3F3"/>
                </a:solidFill>
                <a:latin typeface="Clear Sans Bold"/>
              </a:rPr>
              <a:t>Đinh</a:t>
            </a:r>
            <a:r>
              <a:rPr lang="en-US" sz="5099" dirty="0">
                <a:solidFill>
                  <a:srgbClr val="F3F3F3"/>
                </a:solidFill>
                <a:latin typeface="Clear Sans Bold"/>
              </a:rPr>
              <a:t> Hoàng Huy - 2001215809</a:t>
            </a:r>
          </a:p>
          <a:p>
            <a:pPr>
              <a:lnSpc>
                <a:spcPts val="6272"/>
              </a:lnSpc>
              <a:spcBef>
                <a:spcPct val="0"/>
              </a:spcBef>
            </a:pPr>
            <a:r>
              <a:rPr lang="en-US" sz="5099" dirty="0" err="1">
                <a:solidFill>
                  <a:srgbClr val="F3F3F3"/>
                </a:solidFill>
                <a:latin typeface="Clear Sans Bold"/>
              </a:rPr>
              <a:t>Trần</a:t>
            </a:r>
            <a:r>
              <a:rPr lang="en-US" sz="5099">
                <a:solidFill>
                  <a:srgbClr val="F3F3F3"/>
                </a:solidFill>
                <a:latin typeface="Clear Sans Bold"/>
              </a:rPr>
              <a:t> Anh Khoa - 2001210933</a:t>
            </a:r>
          </a:p>
        </p:txBody>
      </p:sp>
      <p:grpSp>
        <p:nvGrpSpPr>
          <p:cNvPr id="3" name="Group 3"/>
          <p:cNvGrpSpPr/>
          <p:nvPr/>
        </p:nvGrpSpPr>
        <p:grpSpPr>
          <a:xfrm>
            <a:off x="10079874" y="3276823"/>
            <a:ext cx="8208126" cy="7010177"/>
            <a:chOff x="0" y="0"/>
            <a:chExt cx="10944169" cy="9346902"/>
          </a:xfrm>
        </p:grpSpPr>
        <p:sp>
          <p:nvSpPr>
            <p:cNvPr id="4" name="Freeform 4"/>
            <p:cNvSpPr/>
            <p:nvPr/>
          </p:nvSpPr>
          <p:spPr>
            <a:xfrm>
              <a:off x="875048" y="465423"/>
              <a:ext cx="10069120" cy="8557091"/>
            </a:xfrm>
            <a:custGeom>
              <a:avLst/>
              <a:gdLst/>
              <a:ahLst/>
              <a:cxnLst/>
              <a:rect l="l" t="t" r="r" b="b"/>
              <a:pathLst>
                <a:path w="10069120" h="8557091">
                  <a:moveTo>
                    <a:pt x="0" y="0"/>
                  </a:moveTo>
                  <a:lnTo>
                    <a:pt x="10069121" y="0"/>
                  </a:lnTo>
                  <a:lnTo>
                    <a:pt x="10069121" y="8557091"/>
                  </a:lnTo>
                  <a:lnTo>
                    <a:pt x="0" y="8557091"/>
                  </a:lnTo>
                  <a:lnTo>
                    <a:pt x="0" y="0"/>
                  </a:lnTo>
                  <a:close/>
                </a:path>
              </a:pathLst>
            </a:custGeom>
            <a:blipFill>
              <a:blip r:embed="rId2"/>
              <a:stretch>
                <a:fillRect/>
              </a:stretch>
            </a:blipFill>
          </p:spPr>
        </p:sp>
        <p:sp>
          <p:nvSpPr>
            <p:cNvPr id="5" name="Freeform 5"/>
            <p:cNvSpPr/>
            <p:nvPr/>
          </p:nvSpPr>
          <p:spPr>
            <a:xfrm rot="-1432890">
              <a:off x="8836800" y="265958"/>
              <a:ext cx="1611641" cy="1408066"/>
            </a:xfrm>
            <a:custGeom>
              <a:avLst/>
              <a:gdLst/>
              <a:ahLst/>
              <a:cxnLst/>
              <a:rect l="l" t="t" r="r" b="b"/>
              <a:pathLst>
                <a:path w="1611641" h="1408066">
                  <a:moveTo>
                    <a:pt x="0" y="0"/>
                  </a:moveTo>
                  <a:lnTo>
                    <a:pt x="1611641" y="0"/>
                  </a:lnTo>
                  <a:lnTo>
                    <a:pt x="1611641" y="1408065"/>
                  </a:lnTo>
                  <a:lnTo>
                    <a:pt x="0" y="1408065"/>
                  </a:lnTo>
                  <a:lnTo>
                    <a:pt x="0" y="0"/>
                  </a:lnTo>
                  <a:close/>
                </a:path>
              </a:pathLst>
            </a:custGeom>
            <a:blipFill>
              <a:blip r:embed="rId3"/>
              <a:stretch>
                <a:fillRect/>
              </a:stretch>
            </a:blipFill>
          </p:spPr>
        </p:sp>
        <p:sp>
          <p:nvSpPr>
            <p:cNvPr id="6" name="Freeform 6"/>
            <p:cNvSpPr/>
            <p:nvPr/>
          </p:nvSpPr>
          <p:spPr>
            <a:xfrm>
              <a:off x="0" y="7344112"/>
              <a:ext cx="2779116" cy="2002790"/>
            </a:xfrm>
            <a:custGeom>
              <a:avLst/>
              <a:gdLst/>
              <a:ahLst/>
              <a:cxnLst/>
              <a:rect l="l" t="t" r="r" b="b"/>
              <a:pathLst>
                <a:path w="2779116" h="2002790">
                  <a:moveTo>
                    <a:pt x="0" y="0"/>
                  </a:moveTo>
                  <a:lnTo>
                    <a:pt x="2779116" y="0"/>
                  </a:lnTo>
                  <a:lnTo>
                    <a:pt x="2779116" y="2002790"/>
                  </a:lnTo>
                  <a:lnTo>
                    <a:pt x="0" y="2002790"/>
                  </a:lnTo>
                  <a:lnTo>
                    <a:pt x="0" y="0"/>
                  </a:lnTo>
                  <a:close/>
                </a:path>
              </a:pathLst>
            </a:custGeom>
            <a:blipFill>
              <a:blip r:embed="rId4"/>
              <a:stretch>
                <a:fillRect/>
              </a:stretch>
            </a:blipFill>
          </p:spPr>
        </p:sp>
      </p:grpSp>
      <p:sp>
        <p:nvSpPr>
          <p:cNvPr id="7" name="TextBox 7"/>
          <p:cNvSpPr txBox="1"/>
          <p:nvPr/>
        </p:nvSpPr>
        <p:spPr>
          <a:xfrm>
            <a:off x="1286424" y="1828796"/>
            <a:ext cx="4336494" cy="985266"/>
          </a:xfrm>
          <a:prstGeom prst="rect">
            <a:avLst/>
          </a:prstGeom>
        </p:spPr>
        <p:txBody>
          <a:bodyPr lIns="0" tIns="0" rIns="0" bIns="0" rtlCol="0" anchor="t">
            <a:spAutoFit/>
          </a:bodyPr>
          <a:lstStyle/>
          <a:p>
            <a:pPr algn="ctr">
              <a:lnSpc>
                <a:spcPts val="7871"/>
              </a:lnSpc>
              <a:spcBef>
                <a:spcPct val="0"/>
              </a:spcBef>
            </a:pPr>
            <a:r>
              <a:rPr lang="en-US" sz="6399">
                <a:solidFill>
                  <a:srgbClr val="F3F3F3"/>
                </a:solidFill>
                <a:latin typeface="Clear Sans Bold"/>
              </a:rPr>
              <a:t>Thành viên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2106320" y="1688005"/>
            <a:ext cx="13663782" cy="1437439"/>
          </a:xfrm>
          <a:prstGeom prst="rect">
            <a:avLst/>
          </a:prstGeom>
        </p:spPr>
        <p:txBody>
          <a:bodyPr lIns="0" tIns="0" rIns="0" bIns="0" rtlCol="0" anchor="t">
            <a:spAutoFit/>
          </a:bodyPr>
          <a:lstStyle/>
          <a:p>
            <a:pPr marL="0" lvl="0" indent="0" algn="ctr">
              <a:lnSpc>
                <a:spcPts val="11000"/>
              </a:lnSpc>
              <a:spcBef>
                <a:spcPct val="0"/>
              </a:spcBef>
            </a:pPr>
            <a:r>
              <a:rPr lang="en-US" sz="10000">
                <a:solidFill>
                  <a:srgbClr val="F3F3F3"/>
                </a:solidFill>
                <a:latin typeface="Clear Sans Bold"/>
              </a:rPr>
              <a:t>Lý do chọn đề tài</a:t>
            </a:r>
          </a:p>
        </p:txBody>
      </p:sp>
      <p:sp>
        <p:nvSpPr>
          <p:cNvPr id="3" name="Freeform 3"/>
          <p:cNvSpPr/>
          <p:nvPr/>
        </p:nvSpPr>
        <p:spPr>
          <a:xfrm>
            <a:off x="15408718" y="7754410"/>
            <a:ext cx="8765490" cy="5065179"/>
          </a:xfrm>
          <a:custGeom>
            <a:avLst/>
            <a:gdLst/>
            <a:ahLst/>
            <a:cxnLst/>
            <a:rect l="l" t="t" r="r" b="b"/>
            <a:pathLst>
              <a:path w="8765490" h="5065179">
                <a:moveTo>
                  <a:pt x="0" y="0"/>
                </a:moveTo>
                <a:lnTo>
                  <a:pt x="8765489" y="0"/>
                </a:lnTo>
                <a:lnTo>
                  <a:pt x="8765489" y="5065180"/>
                </a:lnTo>
                <a:lnTo>
                  <a:pt x="0" y="5065180"/>
                </a:lnTo>
                <a:lnTo>
                  <a:pt x="0" y="0"/>
                </a:lnTo>
                <a:close/>
              </a:path>
            </a:pathLst>
          </a:custGeom>
          <a:blipFill>
            <a:blip r:embed="rId2"/>
            <a:stretch>
              <a:fillRect/>
            </a:stretch>
          </a:blipFill>
        </p:spPr>
      </p:sp>
      <p:sp>
        <p:nvSpPr>
          <p:cNvPr id="4" name="Freeform 4"/>
          <p:cNvSpPr/>
          <p:nvPr/>
        </p:nvSpPr>
        <p:spPr>
          <a:xfrm>
            <a:off x="-1117328" y="-790402"/>
            <a:ext cx="3223648" cy="3735639"/>
          </a:xfrm>
          <a:custGeom>
            <a:avLst/>
            <a:gdLst/>
            <a:ahLst/>
            <a:cxnLst/>
            <a:rect l="l" t="t" r="r" b="b"/>
            <a:pathLst>
              <a:path w="3223648" h="3735639">
                <a:moveTo>
                  <a:pt x="0" y="0"/>
                </a:moveTo>
                <a:lnTo>
                  <a:pt x="3223648" y="0"/>
                </a:lnTo>
                <a:lnTo>
                  <a:pt x="3223648" y="3735639"/>
                </a:lnTo>
                <a:lnTo>
                  <a:pt x="0" y="3735639"/>
                </a:lnTo>
                <a:lnTo>
                  <a:pt x="0" y="0"/>
                </a:lnTo>
                <a:close/>
              </a:path>
            </a:pathLst>
          </a:custGeom>
          <a:blipFill>
            <a:blip r:embed="rId3"/>
            <a:stretch>
              <a:fillRect/>
            </a:stretch>
          </a:blipFill>
        </p:spPr>
      </p:sp>
      <p:sp>
        <p:nvSpPr>
          <p:cNvPr id="5" name="Freeform 5"/>
          <p:cNvSpPr/>
          <p:nvPr/>
        </p:nvSpPr>
        <p:spPr>
          <a:xfrm rot="122722">
            <a:off x="271786" y="612605"/>
            <a:ext cx="2476725" cy="1325983"/>
          </a:xfrm>
          <a:custGeom>
            <a:avLst/>
            <a:gdLst/>
            <a:ahLst/>
            <a:cxnLst/>
            <a:rect l="l" t="t" r="r" b="b"/>
            <a:pathLst>
              <a:path w="2476725" h="1325983">
                <a:moveTo>
                  <a:pt x="0" y="0"/>
                </a:moveTo>
                <a:lnTo>
                  <a:pt x="2476725" y="0"/>
                </a:lnTo>
                <a:lnTo>
                  <a:pt x="2476725" y="1325982"/>
                </a:lnTo>
                <a:lnTo>
                  <a:pt x="0" y="1325982"/>
                </a:lnTo>
                <a:lnTo>
                  <a:pt x="0" y="0"/>
                </a:lnTo>
                <a:close/>
              </a:path>
            </a:pathLst>
          </a:custGeom>
          <a:blipFill>
            <a:blip r:embed="rId4"/>
            <a:stretch>
              <a:fillRect/>
            </a:stretch>
          </a:blipFill>
        </p:spPr>
      </p:sp>
      <p:sp>
        <p:nvSpPr>
          <p:cNvPr id="6" name="TextBox 6"/>
          <p:cNvSpPr txBox="1"/>
          <p:nvPr/>
        </p:nvSpPr>
        <p:spPr>
          <a:xfrm>
            <a:off x="258141" y="3911310"/>
            <a:ext cx="17360141" cy="3469005"/>
          </a:xfrm>
          <a:prstGeom prst="rect">
            <a:avLst/>
          </a:prstGeom>
        </p:spPr>
        <p:txBody>
          <a:bodyPr lIns="0" tIns="0" rIns="0" bIns="0" rtlCol="0" anchor="t">
            <a:spAutoFit/>
          </a:bodyPr>
          <a:lstStyle/>
          <a:p>
            <a:pPr algn="just">
              <a:lnSpc>
                <a:spcPts val="5535"/>
              </a:lnSpc>
            </a:pPr>
            <a:r>
              <a:rPr lang="en-US" sz="4500">
                <a:solidFill>
                  <a:srgbClr val="F3F3F3"/>
                </a:solidFill>
                <a:latin typeface="Clear Sans Bold"/>
              </a:rPr>
              <a:t>Do nhu cầu lựa chọn thuốc ngày càng khó khăn đối với một số người không có điều kiện. </a:t>
            </a:r>
          </a:p>
          <a:p>
            <a:pPr algn="just">
              <a:lnSpc>
                <a:spcPts val="5535"/>
              </a:lnSpc>
              <a:spcBef>
                <a:spcPct val="0"/>
              </a:spcBef>
            </a:pPr>
            <a:r>
              <a:rPr lang="en-US" sz="4500">
                <a:solidFill>
                  <a:srgbClr val="F3F3F3"/>
                </a:solidFill>
                <a:latin typeface="Clear Sans Bold"/>
              </a:rPr>
              <a:t>Vì thế việc ứng dụng thuật toán Decision Tree vào trí tuệ nhân tạo giúp cho người bệnh dễ dàng chuẩn đoán loại thuốc phù hợp đối với các bệnh mà mình mắc phải.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160197" y="2619117"/>
            <a:ext cx="8127803" cy="4486314"/>
          </a:xfrm>
          <a:custGeom>
            <a:avLst/>
            <a:gdLst/>
            <a:ahLst/>
            <a:cxnLst/>
            <a:rect l="l" t="t" r="r" b="b"/>
            <a:pathLst>
              <a:path w="8127803" h="4486314">
                <a:moveTo>
                  <a:pt x="0" y="0"/>
                </a:moveTo>
                <a:lnTo>
                  <a:pt x="8127803" y="0"/>
                </a:lnTo>
                <a:lnTo>
                  <a:pt x="8127803" y="4486314"/>
                </a:lnTo>
                <a:lnTo>
                  <a:pt x="0" y="4486314"/>
                </a:lnTo>
                <a:lnTo>
                  <a:pt x="0" y="0"/>
                </a:lnTo>
                <a:close/>
              </a:path>
            </a:pathLst>
          </a:custGeom>
          <a:blipFill>
            <a:blip r:embed="rId2"/>
            <a:stretch>
              <a:fillRect/>
            </a:stretch>
          </a:blipFill>
        </p:spPr>
      </p:sp>
      <p:sp>
        <p:nvSpPr>
          <p:cNvPr id="3" name="TextBox 3"/>
          <p:cNvSpPr txBox="1"/>
          <p:nvPr/>
        </p:nvSpPr>
        <p:spPr>
          <a:xfrm>
            <a:off x="2067567" y="480060"/>
            <a:ext cx="14152866" cy="1078230"/>
          </a:xfrm>
          <a:prstGeom prst="rect">
            <a:avLst/>
          </a:prstGeom>
        </p:spPr>
        <p:txBody>
          <a:bodyPr lIns="0" tIns="0" rIns="0" bIns="0" rtlCol="0" anchor="t">
            <a:spAutoFit/>
          </a:bodyPr>
          <a:lstStyle/>
          <a:p>
            <a:pPr algn="ctr">
              <a:lnSpc>
                <a:spcPts val="8609"/>
              </a:lnSpc>
              <a:spcBef>
                <a:spcPct val="0"/>
              </a:spcBef>
            </a:pPr>
            <a:r>
              <a:rPr lang="en-US" sz="6999">
                <a:solidFill>
                  <a:srgbClr val="000000"/>
                </a:solidFill>
                <a:latin typeface="Clear Sans Bold"/>
              </a:rPr>
              <a:t>Giới thiệu Data</a:t>
            </a:r>
          </a:p>
        </p:txBody>
      </p:sp>
      <p:sp>
        <p:nvSpPr>
          <p:cNvPr id="4" name="TextBox 4"/>
          <p:cNvSpPr txBox="1"/>
          <p:nvPr/>
        </p:nvSpPr>
        <p:spPr>
          <a:xfrm>
            <a:off x="205466" y="1792605"/>
            <a:ext cx="8938534" cy="1861185"/>
          </a:xfrm>
          <a:prstGeom prst="rect">
            <a:avLst/>
          </a:prstGeom>
        </p:spPr>
        <p:txBody>
          <a:bodyPr lIns="0" tIns="0" rIns="0" bIns="0" rtlCol="0" anchor="t">
            <a:spAutoFit/>
          </a:bodyPr>
          <a:lstStyle/>
          <a:p>
            <a:pPr algn="just">
              <a:lnSpc>
                <a:spcPts val="4919"/>
              </a:lnSpc>
              <a:spcBef>
                <a:spcPct val="0"/>
              </a:spcBef>
            </a:pPr>
            <a:r>
              <a:rPr lang="en-US" sz="3999">
                <a:solidFill>
                  <a:srgbClr val="000000"/>
                </a:solidFill>
                <a:latin typeface="Clear Sans Bold"/>
              </a:rPr>
              <a:t>Dữ liệu cung cấp các thuộc tính của các bệnh nhân và loại thuốc mà họ đang sử dụng :</a:t>
            </a:r>
          </a:p>
        </p:txBody>
      </p:sp>
      <p:sp>
        <p:nvSpPr>
          <p:cNvPr id="5" name="TextBox 5"/>
          <p:cNvSpPr txBox="1"/>
          <p:nvPr/>
        </p:nvSpPr>
        <p:spPr>
          <a:xfrm>
            <a:off x="531353" y="4082415"/>
            <a:ext cx="8938534" cy="548640"/>
          </a:xfrm>
          <a:prstGeom prst="rect">
            <a:avLst/>
          </a:prstGeom>
        </p:spPr>
        <p:txBody>
          <a:bodyPr lIns="0" tIns="0" rIns="0" bIns="0" rtlCol="0" anchor="t">
            <a:spAutoFit/>
          </a:bodyPr>
          <a:lstStyle/>
          <a:p>
            <a:pPr algn="just">
              <a:lnSpc>
                <a:spcPts val="4305"/>
              </a:lnSpc>
              <a:spcBef>
                <a:spcPct val="0"/>
              </a:spcBef>
            </a:pPr>
            <a:r>
              <a:rPr lang="en-US" sz="3500">
                <a:solidFill>
                  <a:srgbClr val="000000"/>
                </a:solidFill>
                <a:latin typeface="Clear Sans Bold"/>
              </a:rPr>
              <a:t>Age: Biểu thị độ tuổi của bệnh nhân.</a:t>
            </a:r>
          </a:p>
        </p:txBody>
      </p:sp>
      <p:sp>
        <p:nvSpPr>
          <p:cNvPr id="6" name="TextBox 6"/>
          <p:cNvSpPr txBox="1"/>
          <p:nvPr/>
        </p:nvSpPr>
        <p:spPr>
          <a:xfrm>
            <a:off x="531353" y="4859655"/>
            <a:ext cx="8938534" cy="548640"/>
          </a:xfrm>
          <a:prstGeom prst="rect">
            <a:avLst/>
          </a:prstGeom>
        </p:spPr>
        <p:txBody>
          <a:bodyPr lIns="0" tIns="0" rIns="0" bIns="0" rtlCol="0" anchor="t">
            <a:spAutoFit/>
          </a:bodyPr>
          <a:lstStyle/>
          <a:p>
            <a:pPr algn="just">
              <a:lnSpc>
                <a:spcPts val="4305"/>
              </a:lnSpc>
              <a:spcBef>
                <a:spcPct val="0"/>
              </a:spcBef>
            </a:pPr>
            <a:r>
              <a:rPr lang="en-US" sz="3500">
                <a:solidFill>
                  <a:srgbClr val="000000"/>
                </a:solidFill>
                <a:latin typeface="Clear Sans Bold"/>
              </a:rPr>
              <a:t>Giới tính : Biểu thị giới tính.</a:t>
            </a:r>
          </a:p>
        </p:txBody>
      </p:sp>
      <p:sp>
        <p:nvSpPr>
          <p:cNvPr id="7" name="TextBox 7"/>
          <p:cNvSpPr txBox="1"/>
          <p:nvPr/>
        </p:nvSpPr>
        <p:spPr>
          <a:xfrm>
            <a:off x="531353" y="5636895"/>
            <a:ext cx="8938534" cy="1091565"/>
          </a:xfrm>
          <a:prstGeom prst="rect">
            <a:avLst/>
          </a:prstGeom>
        </p:spPr>
        <p:txBody>
          <a:bodyPr lIns="0" tIns="0" rIns="0" bIns="0" rtlCol="0" anchor="t">
            <a:spAutoFit/>
          </a:bodyPr>
          <a:lstStyle/>
          <a:p>
            <a:pPr>
              <a:lnSpc>
                <a:spcPts val="4305"/>
              </a:lnSpc>
              <a:spcBef>
                <a:spcPct val="0"/>
              </a:spcBef>
            </a:pPr>
            <a:r>
              <a:rPr lang="en-US" sz="3500">
                <a:solidFill>
                  <a:srgbClr val="000000"/>
                </a:solidFill>
                <a:latin typeface="Clear Sans Bold"/>
              </a:rPr>
              <a:t>BP (Huyết áp): Biểu thị mức huyết áp của bệnh nhân.</a:t>
            </a:r>
          </a:p>
        </p:txBody>
      </p:sp>
      <p:sp>
        <p:nvSpPr>
          <p:cNvPr id="8" name="TextBox 8"/>
          <p:cNvSpPr txBox="1"/>
          <p:nvPr/>
        </p:nvSpPr>
        <p:spPr>
          <a:xfrm>
            <a:off x="531353" y="6821586"/>
            <a:ext cx="9396013" cy="548640"/>
          </a:xfrm>
          <a:prstGeom prst="rect">
            <a:avLst/>
          </a:prstGeom>
        </p:spPr>
        <p:txBody>
          <a:bodyPr lIns="0" tIns="0" rIns="0" bIns="0" rtlCol="0" anchor="t">
            <a:spAutoFit/>
          </a:bodyPr>
          <a:lstStyle/>
          <a:p>
            <a:pPr>
              <a:lnSpc>
                <a:spcPts val="4305"/>
              </a:lnSpc>
              <a:spcBef>
                <a:spcPct val="0"/>
              </a:spcBef>
            </a:pPr>
            <a:r>
              <a:rPr lang="en-US" sz="3500">
                <a:solidFill>
                  <a:srgbClr val="000000"/>
                </a:solidFill>
                <a:latin typeface="Clear Sans Bold"/>
              </a:rPr>
              <a:t>Cholesterol: Mức cholesterol của bệnh nhân.</a:t>
            </a:r>
          </a:p>
        </p:txBody>
      </p:sp>
      <p:sp>
        <p:nvSpPr>
          <p:cNvPr id="9" name="TextBox 9"/>
          <p:cNvSpPr txBox="1"/>
          <p:nvPr/>
        </p:nvSpPr>
        <p:spPr>
          <a:xfrm>
            <a:off x="531353" y="7722651"/>
            <a:ext cx="8938534" cy="1091565"/>
          </a:xfrm>
          <a:prstGeom prst="rect">
            <a:avLst/>
          </a:prstGeom>
        </p:spPr>
        <p:txBody>
          <a:bodyPr lIns="0" tIns="0" rIns="0" bIns="0" rtlCol="0" anchor="t">
            <a:spAutoFit/>
          </a:bodyPr>
          <a:lstStyle/>
          <a:p>
            <a:pPr>
              <a:lnSpc>
                <a:spcPts val="4305"/>
              </a:lnSpc>
              <a:spcBef>
                <a:spcPct val="0"/>
              </a:spcBef>
            </a:pPr>
            <a:r>
              <a:rPr lang="en-US" sz="3500">
                <a:solidFill>
                  <a:srgbClr val="000000"/>
                </a:solidFill>
                <a:latin typeface="Clear Sans Bold"/>
              </a:rPr>
              <a:t>Na_to_K (Tỉ lệ natri/kali): Tỉ lệ giữa nồng độ natri và kali trong cơ thể.</a:t>
            </a:r>
          </a:p>
        </p:txBody>
      </p:sp>
      <p:sp>
        <p:nvSpPr>
          <p:cNvPr id="10" name="TextBox 10"/>
          <p:cNvSpPr txBox="1"/>
          <p:nvPr/>
        </p:nvSpPr>
        <p:spPr>
          <a:xfrm>
            <a:off x="531353" y="9239250"/>
            <a:ext cx="8938534" cy="548640"/>
          </a:xfrm>
          <a:prstGeom prst="rect">
            <a:avLst/>
          </a:prstGeom>
        </p:spPr>
        <p:txBody>
          <a:bodyPr lIns="0" tIns="0" rIns="0" bIns="0" rtlCol="0" anchor="t">
            <a:spAutoFit/>
          </a:bodyPr>
          <a:lstStyle/>
          <a:p>
            <a:pPr>
              <a:lnSpc>
                <a:spcPts val="4305"/>
              </a:lnSpc>
              <a:spcBef>
                <a:spcPct val="0"/>
              </a:spcBef>
            </a:pPr>
            <a:r>
              <a:rPr lang="en-US" sz="3500">
                <a:solidFill>
                  <a:srgbClr val="000000"/>
                </a:solidFill>
                <a:latin typeface="Clear Sans Bold"/>
              </a:rPr>
              <a:t>Drug(thuốc): biểu thị tên thuốc phù hợp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698256" y="2549870"/>
            <a:ext cx="14891488" cy="7219098"/>
          </a:xfrm>
          <a:custGeom>
            <a:avLst/>
            <a:gdLst/>
            <a:ahLst/>
            <a:cxnLst/>
            <a:rect l="l" t="t" r="r" b="b"/>
            <a:pathLst>
              <a:path w="14891488" h="7219098">
                <a:moveTo>
                  <a:pt x="0" y="0"/>
                </a:moveTo>
                <a:lnTo>
                  <a:pt x="14891488" y="0"/>
                </a:lnTo>
                <a:lnTo>
                  <a:pt x="14891488" y="7219098"/>
                </a:lnTo>
                <a:lnTo>
                  <a:pt x="0" y="7219098"/>
                </a:lnTo>
                <a:lnTo>
                  <a:pt x="0" y="0"/>
                </a:lnTo>
                <a:close/>
              </a:path>
            </a:pathLst>
          </a:custGeom>
          <a:blipFill>
            <a:blip r:embed="rId2"/>
            <a:stretch>
              <a:fillRect/>
            </a:stretch>
          </a:blipFill>
        </p:spPr>
      </p:sp>
      <p:sp>
        <p:nvSpPr>
          <p:cNvPr id="3" name="TextBox 3"/>
          <p:cNvSpPr txBox="1"/>
          <p:nvPr/>
        </p:nvSpPr>
        <p:spPr>
          <a:xfrm>
            <a:off x="1028700" y="1009650"/>
            <a:ext cx="12532710" cy="985266"/>
          </a:xfrm>
          <a:prstGeom prst="rect">
            <a:avLst/>
          </a:prstGeom>
        </p:spPr>
        <p:txBody>
          <a:bodyPr lIns="0" tIns="0" rIns="0" bIns="0" rtlCol="0" anchor="t">
            <a:spAutoFit/>
          </a:bodyPr>
          <a:lstStyle/>
          <a:p>
            <a:pPr>
              <a:lnSpc>
                <a:spcPts val="7872"/>
              </a:lnSpc>
              <a:spcBef>
                <a:spcPct val="0"/>
              </a:spcBef>
            </a:pPr>
            <a:r>
              <a:rPr lang="en-US" sz="6400">
                <a:solidFill>
                  <a:srgbClr val="000000"/>
                </a:solidFill>
                <a:latin typeface="Clear Sans Bold"/>
              </a:rPr>
              <a:t>Xử lý dữ liệu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14232" y="5143500"/>
            <a:ext cx="15659536" cy="1537843"/>
          </a:xfrm>
          <a:custGeom>
            <a:avLst/>
            <a:gdLst/>
            <a:ahLst/>
            <a:cxnLst/>
            <a:rect l="l" t="t" r="r" b="b"/>
            <a:pathLst>
              <a:path w="15659536" h="1537843">
                <a:moveTo>
                  <a:pt x="0" y="0"/>
                </a:moveTo>
                <a:lnTo>
                  <a:pt x="15659536" y="0"/>
                </a:lnTo>
                <a:lnTo>
                  <a:pt x="15659536" y="1537843"/>
                </a:lnTo>
                <a:lnTo>
                  <a:pt x="0" y="1537843"/>
                </a:lnTo>
                <a:lnTo>
                  <a:pt x="0" y="0"/>
                </a:lnTo>
                <a:close/>
              </a:path>
            </a:pathLst>
          </a:custGeom>
          <a:blipFill>
            <a:blip r:embed="rId2"/>
            <a:stretch>
              <a:fillRect/>
            </a:stretch>
          </a:blipFill>
        </p:spPr>
      </p:sp>
      <p:sp>
        <p:nvSpPr>
          <p:cNvPr id="3" name="TextBox 3"/>
          <p:cNvSpPr txBox="1"/>
          <p:nvPr/>
        </p:nvSpPr>
        <p:spPr>
          <a:xfrm>
            <a:off x="1028700" y="1009650"/>
            <a:ext cx="12532710" cy="985266"/>
          </a:xfrm>
          <a:prstGeom prst="rect">
            <a:avLst/>
          </a:prstGeom>
        </p:spPr>
        <p:txBody>
          <a:bodyPr lIns="0" tIns="0" rIns="0" bIns="0" rtlCol="0" anchor="t">
            <a:spAutoFit/>
          </a:bodyPr>
          <a:lstStyle/>
          <a:p>
            <a:pPr>
              <a:lnSpc>
                <a:spcPts val="7872"/>
              </a:lnSpc>
              <a:spcBef>
                <a:spcPct val="0"/>
              </a:spcBef>
            </a:pPr>
            <a:r>
              <a:rPr lang="en-US" sz="6400">
                <a:solidFill>
                  <a:srgbClr val="000000"/>
                </a:solidFill>
                <a:latin typeface="Clear Sans Bold"/>
              </a:rPr>
              <a:t>Huấn luyện mô hình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28700" y="4441131"/>
            <a:ext cx="16230600" cy="1844886"/>
          </a:xfrm>
          <a:custGeom>
            <a:avLst/>
            <a:gdLst/>
            <a:ahLst/>
            <a:cxnLst/>
            <a:rect l="l" t="t" r="r" b="b"/>
            <a:pathLst>
              <a:path w="16230600" h="1844886">
                <a:moveTo>
                  <a:pt x="0" y="0"/>
                </a:moveTo>
                <a:lnTo>
                  <a:pt x="16230600" y="0"/>
                </a:lnTo>
                <a:lnTo>
                  <a:pt x="16230600" y="1844885"/>
                </a:lnTo>
                <a:lnTo>
                  <a:pt x="0" y="1844885"/>
                </a:lnTo>
                <a:lnTo>
                  <a:pt x="0" y="0"/>
                </a:lnTo>
                <a:close/>
              </a:path>
            </a:pathLst>
          </a:custGeom>
          <a:blipFill>
            <a:blip r:embed="rId2"/>
            <a:stretch>
              <a:fillRect/>
            </a:stretch>
          </a:blipFill>
        </p:spPr>
      </p:sp>
      <p:sp>
        <p:nvSpPr>
          <p:cNvPr id="3" name="TextBox 3"/>
          <p:cNvSpPr txBox="1"/>
          <p:nvPr/>
        </p:nvSpPr>
        <p:spPr>
          <a:xfrm>
            <a:off x="1028700" y="1009650"/>
            <a:ext cx="12532710" cy="985266"/>
          </a:xfrm>
          <a:prstGeom prst="rect">
            <a:avLst/>
          </a:prstGeom>
        </p:spPr>
        <p:txBody>
          <a:bodyPr lIns="0" tIns="0" rIns="0" bIns="0" rtlCol="0" anchor="t">
            <a:spAutoFit/>
          </a:bodyPr>
          <a:lstStyle/>
          <a:p>
            <a:pPr>
              <a:lnSpc>
                <a:spcPts val="7872"/>
              </a:lnSpc>
              <a:spcBef>
                <a:spcPct val="0"/>
              </a:spcBef>
            </a:pPr>
            <a:r>
              <a:rPr lang="en-US" sz="6400">
                <a:solidFill>
                  <a:srgbClr val="000000"/>
                </a:solidFill>
                <a:latin typeface="Clear Sans Bold"/>
              </a:rPr>
              <a:t>Lưu mô hình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28700" y="4671078"/>
            <a:ext cx="16230600" cy="1470163"/>
          </a:xfrm>
          <a:custGeom>
            <a:avLst/>
            <a:gdLst/>
            <a:ahLst/>
            <a:cxnLst/>
            <a:rect l="l" t="t" r="r" b="b"/>
            <a:pathLst>
              <a:path w="16230600" h="1470163">
                <a:moveTo>
                  <a:pt x="0" y="0"/>
                </a:moveTo>
                <a:lnTo>
                  <a:pt x="16230600" y="0"/>
                </a:lnTo>
                <a:lnTo>
                  <a:pt x="16230600" y="1470163"/>
                </a:lnTo>
                <a:lnTo>
                  <a:pt x="0" y="1470163"/>
                </a:lnTo>
                <a:lnTo>
                  <a:pt x="0" y="0"/>
                </a:lnTo>
                <a:close/>
              </a:path>
            </a:pathLst>
          </a:custGeom>
          <a:blipFill>
            <a:blip r:embed="rId2"/>
            <a:stretch>
              <a:fillRect/>
            </a:stretch>
          </a:blipFill>
        </p:spPr>
      </p:sp>
      <p:sp>
        <p:nvSpPr>
          <p:cNvPr id="3" name="TextBox 3"/>
          <p:cNvSpPr txBox="1"/>
          <p:nvPr/>
        </p:nvSpPr>
        <p:spPr>
          <a:xfrm>
            <a:off x="1028700" y="1009650"/>
            <a:ext cx="15597439" cy="985266"/>
          </a:xfrm>
          <a:prstGeom prst="rect">
            <a:avLst/>
          </a:prstGeom>
        </p:spPr>
        <p:txBody>
          <a:bodyPr lIns="0" tIns="0" rIns="0" bIns="0" rtlCol="0" anchor="t">
            <a:spAutoFit/>
          </a:bodyPr>
          <a:lstStyle/>
          <a:p>
            <a:pPr>
              <a:lnSpc>
                <a:spcPts val="7872"/>
              </a:lnSpc>
              <a:spcBef>
                <a:spcPct val="0"/>
              </a:spcBef>
            </a:pPr>
            <a:r>
              <a:rPr lang="en-US" sz="6400">
                <a:solidFill>
                  <a:srgbClr val="000000"/>
                </a:solidFill>
                <a:latin typeface="Clear Sans Bold"/>
              </a:rPr>
              <a:t>Xây dựng mô hình từ Model có sẵn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28700" y="3484203"/>
            <a:ext cx="16230600" cy="3779013"/>
          </a:xfrm>
          <a:custGeom>
            <a:avLst/>
            <a:gdLst/>
            <a:ahLst/>
            <a:cxnLst/>
            <a:rect l="l" t="t" r="r" b="b"/>
            <a:pathLst>
              <a:path w="16230600" h="3779013">
                <a:moveTo>
                  <a:pt x="0" y="0"/>
                </a:moveTo>
                <a:lnTo>
                  <a:pt x="16230600" y="0"/>
                </a:lnTo>
                <a:lnTo>
                  <a:pt x="16230600" y="3779013"/>
                </a:lnTo>
                <a:lnTo>
                  <a:pt x="0" y="3779013"/>
                </a:lnTo>
                <a:lnTo>
                  <a:pt x="0" y="0"/>
                </a:lnTo>
                <a:close/>
              </a:path>
            </a:pathLst>
          </a:custGeom>
          <a:blipFill>
            <a:blip r:embed="rId2"/>
            <a:stretch>
              <a:fillRect/>
            </a:stretch>
          </a:blipFill>
        </p:spPr>
      </p:sp>
      <p:sp>
        <p:nvSpPr>
          <p:cNvPr id="3" name="TextBox 3"/>
          <p:cNvSpPr txBox="1"/>
          <p:nvPr/>
        </p:nvSpPr>
        <p:spPr>
          <a:xfrm>
            <a:off x="1028700" y="1009650"/>
            <a:ext cx="12532710" cy="985266"/>
          </a:xfrm>
          <a:prstGeom prst="rect">
            <a:avLst/>
          </a:prstGeom>
        </p:spPr>
        <p:txBody>
          <a:bodyPr lIns="0" tIns="0" rIns="0" bIns="0" rtlCol="0" anchor="t">
            <a:spAutoFit/>
          </a:bodyPr>
          <a:lstStyle/>
          <a:p>
            <a:pPr>
              <a:lnSpc>
                <a:spcPts val="7872"/>
              </a:lnSpc>
              <a:spcBef>
                <a:spcPct val="0"/>
              </a:spcBef>
            </a:pPr>
            <a:r>
              <a:rPr lang="en-US" sz="6400">
                <a:solidFill>
                  <a:srgbClr val="000000"/>
                </a:solidFill>
                <a:latin typeface="Clear Sans Bold"/>
              </a:rPr>
              <a:t>Kiểm tra đánh giá</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Clear Sans</vt:lpstr>
      <vt:lpstr>Clear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next for FinTech?</dc:title>
  <cp:lastModifiedBy>Jonas Nav</cp:lastModifiedBy>
  <cp:revision>2</cp:revision>
  <dcterms:created xsi:type="dcterms:W3CDTF">2006-08-16T00:00:00Z</dcterms:created>
  <dcterms:modified xsi:type="dcterms:W3CDTF">2023-12-12T05:37:47Z</dcterms:modified>
  <dc:identifier>DAE-nK2iRqo</dc:identifier>
</cp:coreProperties>
</file>