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3E1266C-CD6C-40DA-9027-7D2B4F66C06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34EB2B-A9B8-4EC4-9424-3A228027031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5FBC234-C285-4205-BF39-C8A44169CEC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199FE59-F2E7-44CA-8B5B-D76D6A81DA4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EFE89A-5AB3-420D-8C5D-0EEEA1EF334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6DF209D-F8F2-4718-A89B-9560FBC89C4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A8B1F6-CE7A-41B0-AE5F-B7706790FFB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732C794-EE6B-47EA-A4D4-70DA4D9DD0A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E2EC9CC-DF4E-4EAD-B258-B0D529844B6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61E7D5-6738-4728-9BE5-3F4C991AD38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87556C-26D2-427F-B0B9-1275303B950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D1FA09-6901-4467-A1FC-9850F94C1E0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A3271DD-143B-4D9B-AD25-D8DEA8D4CB84}"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 name="Group 2"/>
          <p:cNvGrpSpPr/>
          <p:nvPr/>
        </p:nvGrpSpPr>
        <p:grpSpPr>
          <a:xfrm>
            <a:off x="14329080" y="2317320"/>
            <a:ext cx="7320240" cy="6339240"/>
            <a:chOff x="14329080" y="2317320"/>
            <a:chExt cx="7320240" cy="6339240"/>
          </a:xfrm>
        </p:grpSpPr>
        <p:sp>
          <p:nvSpPr>
            <p:cNvPr id="42" name="Freeform 3"/>
            <p:cNvSpPr/>
            <p:nvPr/>
          </p:nvSpPr>
          <p:spPr>
            <a:xfrm>
              <a:off x="14329080" y="2317320"/>
              <a:ext cx="7320240" cy="63392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43" name="Group 4"/>
          <p:cNvGrpSpPr/>
          <p:nvPr/>
        </p:nvGrpSpPr>
        <p:grpSpPr>
          <a:xfrm>
            <a:off x="12123000" y="7035120"/>
            <a:ext cx="4969440" cy="4303440"/>
            <a:chOff x="12123000" y="7035120"/>
            <a:chExt cx="4969440" cy="4303440"/>
          </a:xfrm>
        </p:grpSpPr>
        <p:sp>
          <p:nvSpPr>
            <p:cNvPr id="44" name="Freeform 5"/>
            <p:cNvSpPr/>
            <p:nvPr/>
          </p:nvSpPr>
          <p:spPr>
            <a:xfrm>
              <a:off x="12123000" y="7035120"/>
              <a:ext cx="4969440" cy="43034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45" name="Group 6"/>
          <p:cNvGrpSpPr/>
          <p:nvPr/>
        </p:nvGrpSpPr>
        <p:grpSpPr>
          <a:xfrm>
            <a:off x="12336480" y="5954760"/>
            <a:ext cx="2270880" cy="1966680"/>
            <a:chOff x="12336480" y="5954760"/>
            <a:chExt cx="2270880" cy="1966680"/>
          </a:xfrm>
        </p:grpSpPr>
        <p:sp>
          <p:nvSpPr>
            <p:cNvPr id="46" name="Freeform 7"/>
            <p:cNvSpPr/>
            <p:nvPr/>
          </p:nvSpPr>
          <p:spPr>
            <a:xfrm>
              <a:off x="12336480" y="5954760"/>
              <a:ext cx="2270880" cy="19666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grpSp>
        <p:nvGrpSpPr>
          <p:cNvPr id="47" name="Group 8"/>
          <p:cNvGrpSpPr/>
          <p:nvPr/>
        </p:nvGrpSpPr>
        <p:grpSpPr>
          <a:xfrm>
            <a:off x="13737600" y="373680"/>
            <a:ext cx="3798720" cy="3289680"/>
            <a:chOff x="13737600" y="373680"/>
            <a:chExt cx="3798720" cy="3289680"/>
          </a:xfrm>
        </p:grpSpPr>
        <p:sp>
          <p:nvSpPr>
            <p:cNvPr id="48" name="Freeform 9"/>
            <p:cNvSpPr/>
            <p:nvPr/>
          </p:nvSpPr>
          <p:spPr>
            <a:xfrm>
              <a:off x="13737600" y="373680"/>
              <a:ext cx="3798720" cy="32896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
        <p:nvSpPr>
          <p:cNvPr id="49" name="TextBox 10"/>
          <p:cNvSpPr/>
          <p:nvPr/>
        </p:nvSpPr>
        <p:spPr>
          <a:xfrm>
            <a:off x="2315880" y="706320"/>
            <a:ext cx="6392880" cy="852840"/>
          </a:xfrm>
          <a:prstGeom prst="rect">
            <a:avLst/>
          </a:prstGeom>
          <a:noFill/>
          <a:ln w="0">
            <a:noFill/>
          </a:ln>
        </p:spPr>
        <p:style>
          <a:lnRef idx="0"/>
          <a:fillRef idx="0"/>
          <a:effectRef idx="0"/>
          <a:fontRef idx="minor"/>
        </p:style>
        <p:txBody>
          <a:bodyPr lIns="0" rIns="0" tIns="0" bIns="0" anchor="t">
            <a:spAutoFit/>
          </a:bodyPr>
          <a:p>
            <a:pPr>
              <a:lnSpc>
                <a:spcPts val="3359"/>
              </a:lnSpc>
              <a:buNone/>
            </a:pPr>
            <a:r>
              <a:rPr b="0" lang="en-US" sz="2400" spc="-1" strike="noStrike">
                <a:solidFill>
                  <a:srgbClr val="000000"/>
                </a:solidFill>
                <a:latin typeface="Muli Bold"/>
                <a:ea typeface="Muli Bold"/>
              </a:rPr>
              <a:t>Trường Đại học Sư phạm Kỹ thuật TPHCM</a:t>
            </a:r>
            <a:endParaRPr b="0" lang="en-US" sz="2400" spc="-1" strike="noStrike">
              <a:latin typeface="Arial"/>
            </a:endParaRPr>
          </a:p>
          <a:p>
            <a:pPr>
              <a:lnSpc>
                <a:spcPts val="3359"/>
              </a:lnSpc>
              <a:buNone/>
            </a:pPr>
            <a:r>
              <a:rPr b="0" lang="en-US" sz="2400" spc="-1" strike="noStrike">
                <a:solidFill>
                  <a:srgbClr val="000000"/>
                </a:solidFill>
                <a:latin typeface="Muli Bold"/>
                <a:ea typeface="Muli Bold"/>
              </a:rPr>
              <a:t>Khoa Công nghệ thông tin</a:t>
            </a:r>
            <a:endParaRPr b="0" lang="en-US" sz="2400" spc="-1" strike="noStrike">
              <a:latin typeface="Arial"/>
            </a:endParaRPr>
          </a:p>
        </p:txBody>
      </p:sp>
      <p:sp>
        <p:nvSpPr>
          <p:cNvPr id="50" name="Freeform 11"/>
          <p:cNvSpPr/>
          <p:nvPr/>
        </p:nvSpPr>
        <p:spPr>
          <a:xfrm>
            <a:off x="389880" y="481680"/>
            <a:ext cx="1608840" cy="1321200"/>
          </a:xfrm>
          <a:custGeom>
            <a:avLst/>
            <a:gdLst/>
            <a:ahLst/>
            <a:rect l="l" t="t" r="r" b="b"/>
            <a:pathLst>
              <a:path w="1609388" h="1321800">
                <a:moveTo>
                  <a:pt x="0" y="0"/>
                </a:moveTo>
                <a:lnTo>
                  <a:pt x="1609388" y="0"/>
                </a:lnTo>
                <a:lnTo>
                  <a:pt x="1609388" y="1321800"/>
                </a:lnTo>
                <a:lnTo>
                  <a:pt x="0" y="1321800"/>
                </a:lnTo>
                <a:lnTo>
                  <a:pt x="0" y="0"/>
                </a:lnTo>
                <a:close/>
              </a:path>
            </a:pathLst>
          </a:custGeom>
          <a:blipFill rotWithShape="0">
            <a:blip r:embed="rId1"/>
            <a:srcRect/>
            <a:stretch/>
          </a:blipFill>
          <a:ln w="0">
            <a:noFill/>
          </a:ln>
        </p:spPr>
        <p:style>
          <a:lnRef idx="0"/>
          <a:fillRef idx="0"/>
          <a:effectRef idx="0"/>
          <a:fontRef idx="minor"/>
        </p:style>
      </p:sp>
      <p:grpSp>
        <p:nvGrpSpPr>
          <p:cNvPr id="51" name="Group 12"/>
          <p:cNvGrpSpPr/>
          <p:nvPr/>
        </p:nvGrpSpPr>
        <p:grpSpPr>
          <a:xfrm>
            <a:off x="450360" y="1706400"/>
            <a:ext cx="11436480" cy="6111000"/>
            <a:chOff x="450360" y="1706400"/>
            <a:chExt cx="11436480" cy="6111000"/>
          </a:xfrm>
        </p:grpSpPr>
        <p:sp>
          <p:nvSpPr>
            <p:cNvPr id="52" name="TextBox 13"/>
            <p:cNvSpPr/>
            <p:nvPr/>
          </p:nvSpPr>
          <p:spPr>
            <a:xfrm>
              <a:off x="450360" y="1706400"/>
              <a:ext cx="11436480" cy="3760200"/>
            </a:xfrm>
            <a:prstGeom prst="rect">
              <a:avLst/>
            </a:prstGeom>
            <a:noFill/>
            <a:ln w="0">
              <a:noFill/>
            </a:ln>
          </p:spPr>
          <p:style>
            <a:lnRef idx="0"/>
            <a:fillRef idx="0"/>
            <a:effectRef idx="0"/>
            <a:fontRef idx="minor"/>
          </p:style>
          <p:txBody>
            <a:bodyPr lIns="0" rIns="0" tIns="0" bIns="0" anchor="t">
              <a:spAutoFit/>
            </a:bodyPr>
            <a:p>
              <a:pPr>
                <a:lnSpc>
                  <a:spcPts val="9870"/>
                </a:lnSpc>
                <a:buNone/>
              </a:pPr>
              <a:r>
                <a:rPr b="0" lang="en-US" sz="7050" spc="-77" strike="noStrike">
                  <a:solidFill>
                    <a:srgbClr val="000000"/>
                  </a:solidFill>
                  <a:latin typeface="Muli Bold"/>
                  <a:ea typeface="Muli Bold"/>
                </a:rPr>
                <a:t>Đề tài:</a:t>
              </a:r>
              <a:endParaRPr b="0" lang="en-US" sz="7050" spc="-1" strike="noStrike">
                <a:latin typeface="Arial"/>
              </a:endParaRPr>
            </a:p>
            <a:p>
              <a:pPr>
                <a:lnSpc>
                  <a:spcPts val="9870"/>
                </a:lnSpc>
                <a:buNone/>
              </a:pPr>
              <a:r>
                <a:rPr b="0" lang="en-US" sz="7050" spc="-77" strike="noStrike">
                  <a:solidFill>
                    <a:srgbClr val="000000"/>
                  </a:solidFill>
                  <a:latin typeface="Muli Bold"/>
                  <a:ea typeface="Muli Bold"/>
                </a:rPr>
                <a:t>Xây dựng ứng dụng quản lý thư viện</a:t>
              </a:r>
              <a:endParaRPr b="0" lang="en-US" sz="7050" spc="-1" strike="noStrike">
                <a:latin typeface="Arial"/>
              </a:endParaRPr>
            </a:p>
          </p:txBody>
        </p:sp>
        <p:sp>
          <p:nvSpPr>
            <p:cNvPr id="53" name="TextBox 14"/>
            <p:cNvSpPr/>
            <p:nvPr/>
          </p:nvSpPr>
          <p:spPr>
            <a:xfrm>
              <a:off x="450360" y="5897520"/>
              <a:ext cx="11436480" cy="1919880"/>
            </a:xfrm>
            <a:prstGeom prst="rect">
              <a:avLst/>
            </a:prstGeom>
            <a:noFill/>
            <a:ln w="0">
              <a:noFill/>
            </a:ln>
          </p:spPr>
          <p:style>
            <a:lnRef idx="0"/>
            <a:fillRef idx="0"/>
            <a:effectRef idx="0"/>
            <a:fontRef idx="minor"/>
          </p:style>
          <p:txBody>
            <a:bodyPr lIns="0" rIns="0" tIns="0" bIns="0" anchor="t">
              <a:spAutoFit/>
            </a:bodyPr>
            <a:p>
              <a:pPr>
                <a:lnSpc>
                  <a:spcPts val="5040"/>
                </a:lnSpc>
                <a:buNone/>
              </a:pPr>
              <a:endParaRPr b="0" lang="en-US" sz="3600" spc="-1" strike="noStrike">
                <a:latin typeface="Arial"/>
              </a:endParaRPr>
            </a:p>
            <a:p>
              <a:pPr>
                <a:lnSpc>
                  <a:spcPts val="5040"/>
                </a:lnSpc>
                <a:buNone/>
              </a:pPr>
              <a:endParaRPr b="0" lang="en-US" sz="3600" spc="-1" strike="noStrike">
                <a:latin typeface="Arial"/>
              </a:endParaRPr>
            </a:p>
            <a:p>
              <a:pPr>
                <a:lnSpc>
                  <a:spcPts val="5040"/>
                </a:lnSpc>
                <a:buNone/>
              </a:pPr>
              <a:r>
                <a:rPr b="0" lang="en-US" sz="3600" spc="-1" strike="noStrike">
                  <a:solidFill>
                    <a:srgbClr val="000000"/>
                  </a:solidFill>
                  <a:latin typeface="Muli Bold"/>
                  <a:ea typeface="Muli Bold"/>
                </a:rPr>
                <a:t>GV: Ths. Khánh Dịp</a:t>
              </a:r>
              <a:endParaRPr b="0" lang="en-US" sz="3600" spc="-1" strike="noStrike">
                <a:latin typeface="Arial"/>
              </a:endParaRPr>
            </a:p>
          </p:txBody>
        </p:sp>
      </p:grpSp>
      <p:sp>
        <p:nvSpPr>
          <p:cNvPr id="54" name="TextBox 15"/>
          <p:cNvSpPr/>
          <p:nvPr/>
        </p:nvSpPr>
        <p:spPr>
          <a:xfrm>
            <a:off x="450360" y="8229600"/>
            <a:ext cx="11436480" cy="1208880"/>
          </a:xfrm>
          <a:prstGeom prst="rect">
            <a:avLst/>
          </a:prstGeom>
          <a:noFill/>
          <a:ln w="0">
            <a:noFill/>
          </a:ln>
        </p:spPr>
        <p:style>
          <a:lnRef idx="0"/>
          <a:fillRef idx="0"/>
          <a:effectRef idx="0"/>
          <a:fontRef idx="minor"/>
        </p:style>
        <p:txBody>
          <a:bodyPr lIns="0" rIns="0" tIns="0" bIns="0" anchor="t">
            <a:spAutoFit/>
          </a:bodyPr>
          <a:p>
            <a:pPr>
              <a:lnSpc>
                <a:spcPts val="4759"/>
              </a:lnSpc>
              <a:buNone/>
            </a:pPr>
            <a:r>
              <a:rPr b="0" lang="en-US" sz="3400" spc="-1" strike="noStrike">
                <a:solidFill>
                  <a:srgbClr val="000000"/>
                </a:solidFill>
                <a:latin typeface="Muli Bold"/>
                <a:ea typeface="Muli Bold"/>
              </a:rPr>
              <a:t>SVTH:</a:t>
            </a:r>
            <a:endParaRPr b="0" lang="en-US" sz="3400" spc="-1" strike="noStrike">
              <a:latin typeface="Arial"/>
            </a:endParaRPr>
          </a:p>
          <a:p>
            <a:pPr>
              <a:lnSpc>
                <a:spcPts val="4759"/>
              </a:lnSpc>
              <a:buNone/>
            </a:pPr>
            <a:r>
              <a:rPr b="0" lang="en-US" sz="3400" spc="-1" strike="noStrike">
                <a:solidFill>
                  <a:srgbClr val="000000"/>
                </a:solidFill>
                <a:latin typeface="Muli Bold"/>
                <a:ea typeface="Muli Bold"/>
              </a:rPr>
              <a:t>Phan Gia Huy - 19110369</a:t>
            </a: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35" name="Group 2"/>
          <p:cNvGrpSpPr/>
          <p:nvPr/>
        </p:nvGrpSpPr>
        <p:grpSpPr>
          <a:xfrm>
            <a:off x="11780280" y="-4150080"/>
            <a:ext cx="8584560" cy="5441400"/>
            <a:chOff x="11780280" y="-4150080"/>
            <a:chExt cx="8584560" cy="5441400"/>
          </a:xfrm>
        </p:grpSpPr>
        <p:sp>
          <p:nvSpPr>
            <p:cNvPr id="136" name="Freeform 3"/>
            <p:cNvSpPr/>
            <p:nvPr/>
          </p:nvSpPr>
          <p:spPr>
            <a:xfrm rot="10800000">
              <a:off x="11780280" y="-4150080"/>
              <a:ext cx="8584560" cy="544140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37" name="Group 4"/>
          <p:cNvGrpSpPr/>
          <p:nvPr/>
        </p:nvGrpSpPr>
        <p:grpSpPr>
          <a:xfrm>
            <a:off x="11269800" y="-1279440"/>
            <a:ext cx="2355480" cy="2039760"/>
            <a:chOff x="11269800" y="-1279440"/>
            <a:chExt cx="2355480" cy="2039760"/>
          </a:xfrm>
        </p:grpSpPr>
        <p:sp>
          <p:nvSpPr>
            <p:cNvPr id="138" name="Freeform 5"/>
            <p:cNvSpPr/>
            <p:nvPr/>
          </p:nvSpPr>
          <p:spPr>
            <a:xfrm>
              <a:off x="11269800" y="-1279440"/>
              <a:ext cx="2355480" cy="203976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39" name="TextBox 9"/>
          <p:cNvSpPr/>
          <p:nvPr/>
        </p:nvSpPr>
        <p:spPr>
          <a:xfrm>
            <a:off x="518760" y="80280"/>
            <a:ext cx="9767520" cy="198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trang tổng quan</a:t>
            </a:r>
            <a:endParaRPr b="0" lang="en-US" sz="6000" spc="-1" strike="noStrike">
              <a:latin typeface="Arial"/>
            </a:endParaRPr>
          </a:p>
        </p:txBody>
      </p:sp>
      <p:sp>
        <p:nvSpPr>
          <p:cNvPr id="140" name="TextBox 10"/>
          <p:cNvSpPr/>
          <p:nvPr/>
        </p:nvSpPr>
        <p:spPr>
          <a:xfrm>
            <a:off x="13798080" y="146880"/>
            <a:ext cx="428580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41" name="Picture 10" descr=""/>
          <p:cNvPicPr/>
          <p:nvPr/>
        </p:nvPicPr>
        <p:blipFill>
          <a:blip r:embed="rId1"/>
          <a:stretch/>
        </p:blipFill>
        <p:spPr>
          <a:xfrm>
            <a:off x="8426520" y="3352680"/>
            <a:ext cx="8641440" cy="5981040"/>
          </a:xfrm>
          <a:prstGeom prst="rect">
            <a:avLst/>
          </a:prstGeom>
          <a:ln w="0">
            <a:noFill/>
          </a:ln>
        </p:spPr>
      </p:pic>
      <p:pic>
        <p:nvPicPr>
          <p:cNvPr id="142" name="Picture 13" descr=""/>
          <p:cNvPicPr/>
          <p:nvPr/>
        </p:nvPicPr>
        <p:blipFill>
          <a:blip r:embed="rId2"/>
          <a:stretch/>
        </p:blipFill>
        <p:spPr>
          <a:xfrm>
            <a:off x="1371600" y="3200400"/>
            <a:ext cx="5637960" cy="3616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43" name="Group 2"/>
          <p:cNvGrpSpPr/>
          <p:nvPr/>
        </p:nvGrpSpPr>
        <p:grpSpPr>
          <a:xfrm>
            <a:off x="11780280" y="-4150080"/>
            <a:ext cx="8584560" cy="5441400"/>
            <a:chOff x="11780280" y="-4150080"/>
            <a:chExt cx="8584560" cy="5441400"/>
          </a:xfrm>
        </p:grpSpPr>
        <p:sp>
          <p:nvSpPr>
            <p:cNvPr id="144" name="Freeform 3"/>
            <p:cNvSpPr/>
            <p:nvPr/>
          </p:nvSpPr>
          <p:spPr>
            <a:xfrm rot="10800000">
              <a:off x="11780280" y="-4150080"/>
              <a:ext cx="8584560" cy="544140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45" name="Group 4"/>
          <p:cNvGrpSpPr/>
          <p:nvPr/>
        </p:nvGrpSpPr>
        <p:grpSpPr>
          <a:xfrm>
            <a:off x="11269800" y="-1279440"/>
            <a:ext cx="2355480" cy="2039760"/>
            <a:chOff x="11269800" y="-1279440"/>
            <a:chExt cx="2355480" cy="2039760"/>
          </a:xfrm>
        </p:grpSpPr>
        <p:sp>
          <p:nvSpPr>
            <p:cNvPr id="146" name="Freeform 5"/>
            <p:cNvSpPr/>
            <p:nvPr/>
          </p:nvSpPr>
          <p:spPr>
            <a:xfrm>
              <a:off x="11269800" y="-1279440"/>
              <a:ext cx="2355480" cy="203976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47" name="TextBox 10"/>
          <p:cNvSpPr/>
          <p:nvPr/>
        </p:nvSpPr>
        <p:spPr>
          <a:xfrm>
            <a:off x="851760" y="310320"/>
            <a:ext cx="11415600" cy="99072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QL sách</a:t>
            </a:r>
            <a:endParaRPr b="0" lang="en-US" sz="6000" spc="-1" strike="noStrike">
              <a:latin typeface="Arial"/>
            </a:endParaRPr>
          </a:p>
        </p:txBody>
      </p:sp>
      <p:sp>
        <p:nvSpPr>
          <p:cNvPr id="148" name="TextBox 11"/>
          <p:cNvSpPr/>
          <p:nvPr/>
        </p:nvSpPr>
        <p:spPr>
          <a:xfrm>
            <a:off x="13798080" y="146880"/>
            <a:ext cx="428580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49" name="Picture 11" descr=""/>
          <p:cNvPicPr/>
          <p:nvPr/>
        </p:nvPicPr>
        <p:blipFill>
          <a:blip r:embed="rId1"/>
          <a:stretch/>
        </p:blipFill>
        <p:spPr>
          <a:xfrm>
            <a:off x="1143000" y="1638360"/>
            <a:ext cx="5732640" cy="3928680"/>
          </a:xfrm>
          <a:prstGeom prst="rect">
            <a:avLst/>
          </a:prstGeom>
          <a:ln w="0">
            <a:noFill/>
          </a:ln>
        </p:spPr>
      </p:pic>
      <p:pic>
        <p:nvPicPr>
          <p:cNvPr id="150" name="Picture 12" descr=""/>
          <p:cNvPicPr/>
          <p:nvPr/>
        </p:nvPicPr>
        <p:blipFill>
          <a:blip r:embed="rId2"/>
          <a:stretch/>
        </p:blipFill>
        <p:spPr>
          <a:xfrm>
            <a:off x="1143000" y="5919840"/>
            <a:ext cx="5732640" cy="3611160"/>
          </a:xfrm>
          <a:prstGeom prst="rect">
            <a:avLst/>
          </a:prstGeom>
          <a:ln w="0">
            <a:noFill/>
          </a:ln>
        </p:spPr>
      </p:pic>
      <p:pic>
        <p:nvPicPr>
          <p:cNvPr id="151" name="Picture 15" descr=""/>
          <p:cNvPicPr/>
          <p:nvPr/>
        </p:nvPicPr>
        <p:blipFill>
          <a:blip r:embed="rId3"/>
          <a:stretch/>
        </p:blipFill>
        <p:spPr>
          <a:xfrm>
            <a:off x="7418520" y="1617480"/>
            <a:ext cx="9698760" cy="7941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52" name="Group 2"/>
          <p:cNvGrpSpPr/>
          <p:nvPr/>
        </p:nvGrpSpPr>
        <p:grpSpPr>
          <a:xfrm>
            <a:off x="11780280" y="-4150080"/>
            <a:ext cx="8584560" cy="5441400"/>
            <a:chOff x="11780280" y="-4150080"/>
            <a:chExt cx="8584560" cy="5441400"/>
          </a:xfrm>
        </p:grpSpPr>
        <p:sp>
          <p:nvSpPr>
            <p:cNvPr id="153" name="Freeform 3"/>
            <p:cNvSpPr/>
            <p:nvPr/>
          </p:nvSpPr>
          <p:spPr>
            <a:xfrm rot="10800000">
              <a:off x="11780280" y="-4150080"/>
              <a:ext cx="8584560" cy="544140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54" name="Group 4"/>
          <p:cNvGrpSpPr/>
          <p:nvPr/>
        </p:nvGrpSpPr>
        <p:grpSpPr>
          <a:xfrm>
            <a:off x="11269800" y="-1279440"/>
            <a:ext cx="2355480" cy="2039760"/>
            <a:chOff x="11269800" y="-1279440"/>
            <a:chExt cx="2355480" cy="2039760"/>
          </a:xfrm>
        </p:grpSpPr>
        <p:sp>
          <p:nvSpPr>
            <p:cNvPr id="155" name="Freeform 5"/>
            <p:cNvSpPr/>
            <p:nvPr/>
          </p:nvSpPr>
          <p:spPr>
            <a:xfrm>
              <a:off x="11269800" y="-1279440"/>
              <a:ext cx="2355480" cy="203976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56" name="TextBox 10"/>
          <p:cNvSpPr/>
          <p:nvPr/>
        </p:nvSpPr>
        <p:spPr>
          <a:xfrm>
            <a:off x="851760" y="310320"/>
            <a:ext cx="10754640" cy="198144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QL khách hàng, nhân viên</a:t>
            </a:r>
            <a:endParaRPr b="0" lang="en-US" sz="6000" spc="-1" strike="noStrike">
              <a:latin typeface="Arial"/>
            </a:endParaRPr>
          </a:p>
        </p:txBody>
      </p:sp>
      <p:sp>
        <p:nvSpPr>
          <p:cNvPr id="157" name="TextBox 11"/>
          <p:cNvSpPr/>
          <p:nvPr/>
        </p:nvSpPr>
        <p:spPr>
          <a:xfrm>
            <a:off x="13798080" y="146880"/>
            <a:ext cx="428580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58" name="Picture 11" descr=""/>
          <p:cNvPicPr/>
          <p:nvPr/>
        </p:nvPicPr>
        <p:blipFill>
          <a:blip r:embed="rId1"/>
          <a:stretch/>
        </p:blipFill>
        <p:spPr>
          <a:xfrm>
            <a:off x="851760" y="2508480"/>
            <a:ext cx="8259480" cy="5976000"/>
          </a:xfrm>
          <a:prstGeom prst="rect">
            <a:avLst/>
          </a:prstGeom>
          <a:ln w="0">
            <a:noFill/>
          </a:ln>
        </p:spPr>
      </p:pic>
      <p:pic>
        <p:nvPicPr>
          <p:cNvPr id="159" name="Picture 13" descr=""/>
          <p:cNvPicPr/>
          <p:nvPr/>
        </p:nvPicPr>
        <p:blipFill>
          <a:blip r:embed="rId2"/>
          <a:stretch/>
        </p:blipFill>
        <p:spPr>
          <a:xfrm>
            <a:off x="10030320" y="2853360"/>
            <a:ext cx="7189920" cy="5100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60" name="Group 2"/>
          <p:cNvGrpSpPr/>
          <p:nvPr/>
        </p:nvGrpSpPr>
        <p:grpSpPr>
          <a:xfrm>
            <a:off x="11780280" y="-4150080"/>
            <a:ext cx="8584560" cy="5441400"/>
            <a:chOff x="11780280" y="-4150080"/>
            <a:chExt cx="8584560" cy="5441400"/>
          </a:xfrm>
        </p:grpSpPr>
        <p:sp>
          <p:nvSpPr>
            <p:cNvPr id="161" name="Freeform 3"/>
            <p:cNvSpPr/>
            <p:nvPr/>
          </p:nvSpPr>
          <p:spPr>
            <a:xfrm rot="10800000">
              <a:off x="11780280" y="-4150080"/>
              <a:ext cx="8584560" cy="544140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62" name="Group 4"/>
          <p:cNvGrpSpPr/>
          <p:nvPr/>
        </p:nvGrpSpPr>
        <p:grpSpPr>
          <a:xfrm>
            <a:off x="11269800" y="-1279440"/>
            <a:ext cx="2355480" cy="2039760"/>
            <a:chOff x="11269800" y="-1279440"/>
            <a:chExt cx="2355480" cy="2039760"/>
          </a:xfrm>
        </p:grpSpPr>
        <p:sp>
          <p:nvSpPr>
            <p:cNvPr id="163" name="Freeform 5"/>
            <p:cNvSpPr/>
            <p:nvPr/>
          </p:nvSpPr>
          <p:spPr>
            <a:xfrm>
              <a:off x="11269800" y="-1279440"/>
              <a:ext cx="2355480" cy="203976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64" name="TextBox 10"/>
          <p:cNvSpPr/>
          <p:nvPr/>
        </p:nvSpPr>
        <p:spPr>
          <a:xfrm>
            <a:off x="518760" y="80280"/>
            <a:ext cx="8624520" cy="198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quan lý phiếu mượn</a:t>
            </a:r>
            <a:endParaRPr b="0" lang="en-US" sz="6000" spc="-1" strike="noStrike">
              <a:latin typeface="Arial"/>
            </a:endParaRPr>
          </a:p>
        </p:txBody>
      </p:sp>
      <p:sp>
        <p:nvSpPr>
          <p:cNvPr id="165" name="TextBox 11"/>
          <p:cNvSpPr/>
          <p:nvPr/>
        </p:nvSpPr>
        <p:spPr>
          <a:xfrm>
            <a:off x="13798080" y="146880"/>
            <a:ext cx="428580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66" name="" descr=""/>
          <p:cNvPicPr/>
          <p:nvPr/>
        </p:nvPicPr>
        <p:blipFill>
          <a:blip r:embed="rId1"/>
          <a:stretch/>
        </p:blipFill>
        <p:spPr>
          <a:xfrm>
            <a:off x="3657600" y="2591280"/>
            <a:ext cx="9562680" cy="6324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167" name="Group 2"/>
          <p:cNvGrpSpPr/>
          <p:nvPr/>
        </p:nvGrpSpPr>
        <p:grpSpPr>
          <a:xfrm>
            <a:off x="14526720" y="-517320"/>
            <a:ext cx="5268600" cy="4562640"/>
            <a:chOff x="14526720" y="-517320"/>
            <a:chExt cx="5268600" cy="4562640"/>
          </a:xfrm>
        </p:grpSpPr>
        <p:sp>
          <p:nvSpPr>
            <p:cNvPr id="168" name="Freeform 3"/>
            <p:cNvSpPr/>
            <p:nvPr/>
          </p:nvSpPr>
          <p:spPr>
            <a:xfrm>
              <a:off x="14526720" y="-517320"/>
              <a:ext cx="5268600" cy="45626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169" name="Group 4"/>
          <p:cNvGrpSpPr/>
          <p:nvPr/>
        </p:nvGrpSpPr>
        <p:grpSpPr>
          <a:xfrm>
            <a:off x="13189320" y="182160"/>
            <a:ext cx="2673720" cy="2315520"/>
            <a:chOff x="13189320" y="182160"/>
            <a:chExt cx="2673720" cy="2315520"/>
          </a:xfrm>
        </p:grpSpPr>
        <p:sp>
          <p:nvSpPr>
            <p:cNvPr id="170" name="Freeform 5"/>
            <p:cNvSpPr/>
            <p:nvPr/>
          </p:nvSpPr>
          <p:spPr>
            <a:xfrm>
              <a:off x="13189320" y="182160"/>
              <a:ext cx="2673720" cy="23155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
        <p:nvSpPr>
          <p:cNvPr id="171" name="TextBox 6"/>
          <p:cNvSpPr/>
          <p:nvPr/>
        </p:nvSpPr>
        <p:spPr>
          <a:xfrm>
            <a:off x="658800" y="4295880"/>
            <a:ext cx="16599600" cy="2495160"/>
          </a:xfrm>
          <a:prstGeom prst="rect">
            <a:avLst/>
          </a:prstGeom>
          <a:noFill/>
          <a:ln w="0">
            <a:noFill/>
          </a:ln>
        </p:spPr>
        <p:style>
          <a:lnRef idx="0"/>
          <a:fillRef idx="0"/>
          <a:effectRef idx="0"/>
          <a:fontRef idx="minor"/>
        </p:style>
        <p:txBody>
          <a:bodyPr lIns="0" rIns="0" tIns="0" bIns="0" anchor="t">
            <a:spAutoFit/>
          </a:bodyPr>
          <a:p>
            <a:pPr algn="ctr">
              <a:lnSpc>
                <a:spcPts val="9825"/>
              </a:lnSpc>
              <a:buNone/>
            </a:pPr>
            <a:r>
              <a:rPr b="0" lang="en-US" sz="7019" spc="-1" strike="noStrike">
                <a:solidFill>
                  <a:srgbClr val="ffffff"/>
                </a:solidFill>
                <a:latin typeface="Muli Bold"/>
                <a:ea typeface="Muli Bold"/>
              </a:rPr>
              <a:t>Phần trình bày của nhóm đã kết thúc</a:t>
            </a:r>
            <a:endParaRPr b="0" lang="en-US" sz="7019" spc="-1" strike="noStrike">
              <a:latin typeface="Arial"/>
            </a:endParaRPr>
          </a:p>
          <a:p>
            <a:pPr algn="ctr">
              <a:lnSpc>
                <a:spcPts val="9825"/>
              </a:lnSpc>
              <a:buNone/>
            </a:pPr>
            <a:r>
              <a:rPr b="0" lang="en-US" sz="7019" spc="-1" strike="noStrike">
                <a:solidFill>
                  <a:srgbClr val="ffffff"/>
                </a:solidFill>
                <a:latin typeface="Muli Bold"/>
                <a:ea typeface="Muli Bold"/>
              </a:rPr>
              <a:t>Cảm ơn thầy cô đã lắng nghe!</a:t>
            </a:r>
            <a:endParaRPr b="0" lang="en-US" sz="7019"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55" name="Group 2"/>
          <p:cNvGrpSpPr/>
          <p:nvPr/>
        </p:nvGrpSpPr>
        <p:grpSpPr>
          <a:xfrm>
            <a:off x="1028880" y="971640"/>
            <a:ext cx="16727040" cy="7666920"/>
            <a:chOff x="1028880" y="971640"/>
            <a:chExt cx="16727040" cy="7666920"/>
          </a:xfrm>
        </p:grpSpPr>
        <p:sp>
          <p:nvSpPr>
            <p:cNvPr id="56" name="TextBox 3"/>
            <p:cNvSpPr/>
            <p:nvPr/>
          </p:nvSpPr>
          <p:spPr>
            <a:xfrm>
              <a:off x="5562720" y="2603520"/>
              <a:ext cx="12193200" cy="6035040"/>
            </a:xfrm>
            <a:prstGeom prst="rect">
              <a:avLst/>
            </a:prstGeom>
            <a:noFill/>
            <a:ln w="0">
              <a:noFill/>
            </a:ln>
          </p:spPr>
          <p:style>
            <a:lnRef idx="0"/>
            <a:fillRef idx="0"/>
            <a:effectRef idx="0"/>
            <a:fontRef idx="minor"/>
          </p:style>
          <p:txBody>
            <a:bodyPr lIns="0" rIns="0" tIns="0" bIns="0" anchor="t">
              <a:spAutoFit/>
            </a:bodyPr>
            <a:p>
              <a:pPr>
                <a:lnSpc>
                  <a:spcPts val="4320"/>
                </a:lnSpc>
                <a:buNone/>
              </a:pPr>
              <a:r>
                <a:rPr b="0" lang="vi-VN" sz="3600" spc="-1" strike="noStrike">
                  <a:solidFill>
                    <a:srgbClr val="f4f4f4"/>
                  </a:solidFill>
                  <a:latin typeface="Muli Bold"/>
                  <a:ea typeface="Muli Bold"/>
                </a:rPr>
                <a:t>Trong bối cảnh hiện nay, công nghệ thông tin đã cải thiện quản lý thư viện, khắc phục hạn chế của thư viện truyền thống như:</a:t>
              </a:r>
              <a:endParaRPr b="0" lang="en-US" sz="3600" spc="-1" strike="noStrike">
                <a:latin typeface="Arial"/>
              </a:endParaRPr>
            </a:p>
            <a:p>
              <a:pPr>
                <a:lnSpc>
                  <a:spcPts val="4320"/>
                </a:lnSpc>
                <a:buNone/>
              </a:pP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Quản lý sách thủ công gây sai sót.</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Khó khăn trong tìm kiếm và theo dõi mượn trả sách.</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Không đáp ứng nhu cầu hiện đại.</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Xây dựng ứng dụng quản lý thư viện sẽ tự động hóa quy trình, nâng cao hiệu suất và cải thiện trải nghiệm người dùng, đáp ứng xu hướng chuyển đổi số trong thời đại 4.0.</a:t>
              </a:r>
              <a:endParaRPr b="0" lang="en-US" sz="3600" spc="-1" strike="noStrike">
                <a:latin typeface="Arial"/>
              </a:endParaRPr>
            </a:p>
          </p:txBody>
        </p:sp>
        <p:sp>
          <p:nvSpPr>
            <p:cNvPr id="57" name="TextBox 4"/>
            <p:cNvSpPr/>
            <p:nvPr/>
          </p:nvSpPr>
          <p:spPr>
            <a:xfrm>
              <a:off x="1028880" y="971640"/>
              <a:ext cx="14765760" cy="1369800"/>
            </a:xfrm>
            <a:prstGeom prst="rect">
              <a:avLst/>
            </a:prstGeom>
            <a:noFill/>
            <a:ln w="0">
              <a:noFill/>
            </a:ln>
          </p:spPr>
          <p:style>
            <a:lnRef idx="0"/>
            <a:fillRef idx="0"/>
            <a:effectRef idx="0"/>
            <a:fontRef idx="minor"/>
          </p:style>
          <p:txBody>
            <a:bodyPr lIns="0" rIns="0" tIns="0" bIns="0" anchor="t">
              <a:spAutoFit/>
            </a:bodyPr>
            <a:p>
              <a:pPr>
                <a:lnSpc>
                  <a:spcPts val="10789"/>
                </a:lnSpc>
                <a:buNone/>
              </a:pPr>
              <a:r>
                <a:rPr b="0" lang="en-US" sz="8300" spc="-1" strike="noStrike">
                  <a:solidFill>
                    <a:srgbClr val="a4e473"/>
                  </a:solidFill>
                  <a:latin typeface="Muli Bold"/>
                  <a:ea typeface="Muli Bold"/>
                </a:rPr>
                <a:t>Giới thiệu về đề tài:</a:t>
              </a:r>
              <a:endParaRPr b="0" lang="en-US" sz="8300" spc="-1" strike="noStrike">
                <a:latin typeface="Arial"/>
              </a:endParaRPr>
            </a:p>
          </p:txBody>
        </p:sp>
      </p:grpSp>
      <p:sp>
        <p:nvSpPr>
          <p:cNvPr id="58" name="TextBox 5"/>
          <p:cNvSpPr/>
          <p:nvPr/>
        </p:nvSpPr>
        <p:spPr>
          <a:xfrm>
            <a:off x="12027960" y="8987040"/>
            <a:ext cx="5230440" cy="302040"/>
          </a:xfrm>
          <a:prstGeom prst="rect">
            <a:avLst/>
          </a:prstGeom>
          <a:noFill/>
          <a:ln w="0">
            <a:noFill/>
          </a:ln>
        </p:spPr>
        <p:style>
          <a:lnRef idx="0"/>
          <a:fillRef idx="0"/>
          <a:effectRef idx="0"/>
          <a:fontRef idx="minor"/>
        </p:style>
        <p:txBody>
          <a:bodyPr lIns="0" rIns="0" tIns="0" bIns="0" anchor="t">
            <a:spAutoFit/>
          </a:bodyPr>
          <a:p>
            <a:pPr algn="r">
              <a:lnSpc>
                <a:spcPts val="2381"/>
              </a:lnSpc>
              <a:buNone/>
            </a:pPr>
            <a:r>
              <a:rPr b="0" lang="en-US" sz="1700" spc="-1" strike="noStrike" u="sng">
                <a:solidFill>
                  <a:srgbClr val="f4f4f4"/>
                </a:solidFill>
                <a:uFillTx/>
                <a:latin typeface="Muli Semi-Bold"/>
                <a:ea typeface="Muli Semi-Bold"/>
              </a:rPr>
              <a:t>Quay lại Trang Chương trình</a:t>
            </a:r>
            <a:endParaRPr b="0" lang="en-US" sz="1700" spc="-1" strike="noStrike">
              <a:latin typeface="Arial"/>
            </a:endParaRPr>
          </a:p>
        </p:txBody>
      </p:sp>
      <p:grpSp>
        <p:nvGrpSpPr>
          <p:cNvPr id="59" name="Group 6"/>
          <p:cNvGrpSpPr/>
          <p:nvPr/>
        </p:nvGrpSpPr>
        <p:grpSpPr>
          <a:xfrm>
            <a:off x="-3562920" y="6077880"/>
            <a:ext cx="6382800" cy="5527440"/>
            <a:chOff x="-3562920" y="6077880"/>
            <a:chExt cx="6382800" cy="5527440"/>
          </a:xfrm>
        </p:grpSpPr>
        <p:sp>
          <p:nvSpPr>
            <p:cNvPr id="60" name="Freeform 7"/>
            <p:cNvSpPr/>
            <p:nvPr/>
          </p:nvSpPr>
          <p:spPr>
            <a:xfrm>
              <a:off x="-3562920" y="6077880"/>
              <a:ext cx="6382800" cy="55274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61" name="Group 8"/>
          <p:cNvGrpSpPr/>
          <p:nvPr/>
        </p:nvGrpSpPr>
        <p:grpSpPr>
          <a:xfrm>
            <a:off x="1671840" y="7004520"/>
            <a:ext cx="3033720" cy="2627280"/>
            <a:chOff x="1671840" y="7004520"/>
            <a:chExt cx="3033720" cy="2627280"/>
          </a:xfrm>
        </p:grpSpPr>
        <p:sp>
          <p:nvSpPr>
            <p:cNvPr id="62" name="Freeform 9"/>
            <p:cNvSpPr/>
            <p:nvPr/>
          </p:nvSpPr>
          <p:spPr>
            <a:xfrm>
              <a:off x="1671840" y="7004520"/>
              <a:ext cx="3033720" cy="26272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63" name="Group 10"/>
          <p:cNvGrpSpPr/>
          <p:nvPr/>
        </p:nvGrpSpPr>
        <p:grpSpPr>
          <a:xfrm>
            <a:off x="4053600" y="8956800"/>
            <a:ext cx="2140920" cy="1854000"/>
            <a:chOff x="4053600" y="8956800"/>
            <a:chExt cx="2140920" cy="1854000"/>
          </a:xfrm>
        </p:grpSpPr>
        <p:sp>
          <p:nvSpPr>
            <p:cNvPr id="64" name="Freeform 11"/>
            <p:cNvSpPr/>
            <p:nvPr/>
          </p:nvSpPr>
          <p:spPr>
            <a:xfrm>
              <a:off x="4053600" y="8956800"/>
              <a:ext cx="2140920" cy="18540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65" name="Group 2"/>
          <p:cNvGrpSpPr/>
          <p:nvPr/>
        </p:nvGrpSpPr>
        <p:grpSpPr>
          <a:xfrm>
            <a:off x="-3562920" y="6077880"/>
            <a:ext cx="6382800" cy="5527440"/>
            <a:chOff x="-3562920" y="6077880"/>
            <a:chExt cx="6382800" cy="5527440"/>
          </a:xfrm>
        </p:grpSpPr>
        <p:sp>
          <p:nvSpPr>
            <p:cNvPr id="66" name="Freeform 3"/>
            <p:cNvSpPr/>
            <p:nvPr/>
          </p:nvSpPr>
          <p:spPr>
            <a:xfrm>
              <a:off x="-3562920" y="6077880"/>
              <a:ext cx="6382800" cy="55274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67" name="Group 4"/>
          <p:cNvGrpSpPr/>
          <p:nvPr/>
        </p:nvGrpSpPr>
        <p:grpSpPr>
          <a:xfrm>
            <a:off x="1671840" y="7004520"/>
            <a:ext cx="3033720" cy="2627280"/>
            <a:chOff x="1671840" y="7004520"/>
            <a:chExt cx="3033720" cy="2627280"/>
          </a:xfrm>
        </p:grpSpPr>
        <p:sp>
          <p:nvSpPr>
            <p:cNvPr id="68" name="Freeform 5"/>
            <p:cNvSpPr/>
            <p:nvPr/>
          </p:nvSpPr>
          <p:spPr>
            <a:xfrm>
              <a:off x="1671840" y="7004520"/>
              <a:ext cx="3033720" cy="26272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69" name="Group 6"/>
          <p:cNvGrpSpPr/>
          <p:nvPr/>
        </p:nvGrpSpPr>
        <p:grpSpPr>
          <a:xfrm>
            <a:off x="4053600" y="8956800"/>
            <a:ext cx="2140920" cy="1854000"/>
            <a:chOff x="4053600" y="8956800"/>
            <a:chExt cx="2140920" cy="1854000"/>
          </a:xfrm>
        </p:grpSpPr>
        <p:sp>
          <p:nvSpPr>
            <p:cNvPr id="70" name="Freeform 7"/>
            <p:cNvSpPr/>
            <p:nvPr/>
          </p:nvSpPr>
          <p:spPr>
            <a:xfrm>
              <a:off x="4053600" y="8956800"/>
              <a:ext cx="2140920" cy="18540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grpSp>
        <p:nvGrpSpPr>
          <p:cNvPr id="71" name="Group 9"/>
          <p:cNvGrpSpPr/>
          <p:nvPr/>
        </p:nvGrpSpPr>
        <p:grpSpPr>
          <a:xfrm>
            <a:off x="564840" y="271080"/>
            <a:ext cx="17138160" cy="8290080"/>
            <a:chOff x="564840" y="271080"/>
            <a:chExt cx="17138160" cy="8290080"/>
          </a:xfrm>
        </p:grpSpPr>
        <p:sp>
          <p:nvSpPr>
            <p:cNvPr id="72" name="TextBox 10"/>
            <p:cNvSpPr/>
            <p:nvPr/>
          </p:nvSpPr>
          <p:spPr>
            <a:xfrm>
              <a:off x="5124240" y="1977480"/>
              <a:ext cx="12578760" cy="6583680"/>
            </a:xfrm>
            <a:prstGeom prst="rect">
              <a:avLst/>
            </a:prstGeom>
            <a:noFill/>
            <a:ln w="0">
              <a:noFill/>
            </a:ln>
          </p:spPr>
          <p:style>
            <a:lnRef idx="0"/>
            <a:fillRef idx="0"/>
            <a:effectRef idx="0"/>
            <a:fontRef idx="minor"/>
          </p:style>
          <p:txBody>
            <a:bodyPr lIns="0" rIns="0" tIns="0" bIns="0" anchor="t">
              <a:spAutoFit/>
            </a:bodyPr>
            <a:p>
              <a:pPr marL="388800">
                <a:lnSpc>
                  <a:spcPts val="4320"/>
                </a:lnSpc>
                <a:buNone/>
              </a:pPr>
              <a:r>
                <a:rPr b="0" lang="vi-VN" sz="3600" spc="-1" strike="noStrike">
                  <a:solidFill>
                    <a:srgbClr val="f4f4f4"/>
                  </a:solidFill>
                  <a:latin typeface="Muli"/>
                  <a:ea typeface="Muli"/>
                </a:rPr>
                <a:t>Nhóm mong muốn thiết kế ứng dụng quản lý thư viện hiện đại với mục đích:</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Tự động hóa quy trình quản lý sách, tài liệu, người dùng và kiểm kê.</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Tăng hiệu quả tìm kiếm thông tin cho thủ thư và độc giả.</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Nâng cao trải nghiệm người dùng với giao diện thân thiện và tính năng tiện lợi.</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Hỗ trợ ra quyết định qua báo cáo chi tiết về tình hình sử dụng thư viện.</a:t>
              </a:r>
              <a:endParaRPr b="0" lang="en-US" sz="3600" spc="-1" strike="noStrike">
                <a:latin typeface="Arial"/>
              </a:endParaRPr>
            </a:p>
            <a:p>
              <a:pPr marL="388800">
                <a:lnSpc>
                  <a:spcPts val="4320"/>
                </a:lnSpc>
                <a:buNone/>
              </a:pPr>
              <a:r>
                <a:rPr b="0" lang="vi-VN" sz="3600" spc="-1" strike="noStrike">
                  <a:solidFill>
                    <a:srgbClr val="f4f4f4"/>
                  </a:solidFill>
                  <a:latin typeface="Muli"/>
                  <a:ea typeface="Muli"/>
                </a:rPr>
                <a:t>Ngoài ra, nhóm cũng muốn tìm hiểu về công nghệ Java Swing và SQL Server.</a:t>
              </a:r>
              <a:endParaRPr b="0" lang="en-US" sz="3600" spc="-1" strike="noStrike">
                <a:latin typeface="Arial"/>
              </a:endParaRPr>
            </a:p>
          </p:txBody>
        </p:sp>
        <p:sp>
          <p:nvSpPr>
            <p:cNvPr id="73" name="TextBox 11"/>
            <p:cNvSpPr/>
            <p:nvPr/>
          </p:nvSpPr>
          <p:spPr>
            <a:xfrm>
              <a:off x="564840" y="271080"/>
              <a:ext cx="16693560" cy="1369800"/>
            </a:xfrm>
            <a:prstGeom prst="rect">
              <a:avLst/>
            </a:prstGeom>
            <a:noFill/>
            <a:ln w="0">
              <a:noFill/>
            </a:ln>
          </p:spPr>
          <p:style>
            <a:lnRef idx="0"/>
            <a:fillRef idx="0"/>
            <a:effectRef idx="0"/>
            <a:fontRef idx="minor"/>
          </p:style>
          <p:txBody>
            <a:bodyPr lIns="0" rIns="0" tIns="0" bIns="0" anchor="t">
              <a:spAutoFit/>
            </a:bodyPr>
            <a:p>
              <a:pPr>
                <a:lnSpc>
                  <a:spcPts val="10789"/>
                </a:lnSpc>
                <a:buNone/>
              </a:pPr>
              <a:r>
                <a:rPr b="0" lang="en-US" sz="8300" spc="-1" strike="noStrike">
                  <a:solidFill>
                    <a:srgbClr val="a4e473"/>
                  </a:solidFill>
                  <a:latin typeface="Muli Bold"/>
                  <a:ea typeface="Muli Bold"/>
                </a:rPr>
                <a:t>Nhiệm vụ của đề tài:</a:t>
              </a:r>
              <a:endParaRPr b="0" lang="en-US" sz="8300" spc="-1" strike="noStrike">
                <a:latin typeface="Arial"/>
              </a:endParaRPr>
            </a:p>
          </p:txBody>
        </p:sp>
      </p:grpSp>
      <p:sp>
        <p:nvSpPr>
          <p:cNvPr id="74" name="TextBox 12"/>
          <p:cNvSpPr/>
          <p:nvPr/>
        </p:nvSpPr>
        <p:spPr>
          <a:xfrm>
            <a:off x="12027960" y="8987040"/>
            <a:ext cx="5230440" cy="302040"/>
          </a:xfrm>
          <a:prstGeom prst="rect">
            <a:avLst/>
          </a:prstGeom>
          <a:noFill/>
          <a:ln w="0">
            <a:noFill/>
          </a:ln>
        </p:spPr>
        <p:style>
          <a:lnRef idx="0"/>
          <a:fillRef idx="0"/>
          <a:effectRef idx="0"/>
          <a:fontRef idx="minor"/>
        </p:style>
        <p:txBody>
          <a:bodyPr lIns="0" rIns="0" tIns="0" bIns="0" anchor="t">
            <a:spAutoFit/>
          </a:bodyPr>
          <a:p>
            <a:pPr algn="r">
              <a:lnSpc>
                <a:spcPts val="2381"/>
              </a:lnSpc>
              <a:buNone/>
            </a:pPr>
            <a:r>
              <a:rPr b="0" lang="en-US" sz="1700" spc="-1" strike="noStrike" u="sng">
                <a:solidFill>
                  <a:srgbClr val="f4f4f4"/>
                </a:solidFill>
                <a:uFillTx/>
                <a:latin typeface="Muli Semi-Bold"/>
                <a:ea typeface="Muli Semi-Bold"/>
              </a:rPr>
              <a:t>Quay lại Trang Chương trình</a:t>
            </a:r>
            <a:endParaRPr b="0" lang="en-US" sz="1700" spc="-1" strike="noStrike">
              <a:latin typeface="Arial"/>
            </a:endParaRPr>
          </a:p>
        </p:txBody>
      </p:sp>
      <p:pic>
        <p:nvPicPr>
          <p:cNvPr id="75" name="Picture 12" descr=""/>
          <p:cNvPicPr/>
          <p:nvPr/>
        </p:nvPicPr>
        <p:blipFill>
          <a:blip r:embed="rId1"/>
          <a:stretch/>
        </p:blipFill>
        <p:spPr>
          <a:xfrm>
            <a:off x="981360" y="2618280"/>
            <a:ext cx="3933000" cy="2971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76" name="Group 2"/>
          <p:cNvGrpSpPr/>
          <p:nvPr/>
        </p:nvGrpSpPr>
        <p:grpSpPr>
          <a:xfrm>
            <a:off x="14983920" y="6059880"/>
            <a:ext cx="7387920" cy="6397920"/>
            <a:chOff x="14983920" y="6059880"/>
            <a:chExt cx="7387920" cy="6397920"/>
          </a:xfrm>
        </p:grpSpPr>
        <p:sp>
          <p:nvSpPr>
            <p:cNvPr id="77" name="Freeform 3"/>
            <p:cNvSpPr/>
            <p:nvPr/>
          </p:nvSpPr>
          <p:spPr>
            <a:xfrm rot="10800000">
              <a:off x="14983920" y="6059880"/>
              <a:ext cx="7387920" cy="63979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78" name="Group 4"/>
          <p:cNvGrpSpPr/>
          <p:nvPr/>
        </p:nvGrpSpPr>
        <p:grpSpPr>
          <a:xfrm>
            <a:off x="15322680" y="989640"/>
            <a:ext cx="5276160" cy="4569120"/>
            <a:chOff x="15322680" y="989640"/>
            <a:chExt cx="5276160" cy="4569120"/>
          </a:xfrm>
        </p:grpSpPr>
        <p:sp>
          <p:nvSpPr>
            <p:cNvPr id="79" name="Freeform 5"/>
            <p:cNvSpPr/>
            <p:nvPr/>
          </p:nvSpPr>
          <p:spPr>
            <a:xfrm rot="10800000">
              <a:off x="15322680" y="989640"/>
              <a:ext cx="5276160" cy="45691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sp>
        <p:nvSpPr>
          <p:cNvPr id="80" name="TextBox 6"/>
          <p:cNvSpPr/>
          <p:nvPr/>
        </p:nvSpPr>
        <p:spPr>
          <a:xfrm>
            <a:off x="1893960" y="2296800"/>
            <a:ext cx="11121120" cy="6905880"/>
          </a:xfrm>
          <a:prstGeom prst="rect">
            <a:avLst/>
          </a:prstGeom>
          <a:noFill/>
          <a:ln w="0">
            <a:noFill/>
          </a:ln>
        </p:spPr>
        <p:style>
          <a:lnRef idx="0"/>
          <a:fillRef idx="0"/>
          <a:effectRef idx="0"/>
          <a:fontRef idx="minor"/>
        </p:style>
        <p:txBody>
          <a:bodyPr lIns="0" rIns="0" tIns="0" bIns="0" anchor="t">
            <a:spAutoFit/>
          </a:bodyPr>
          <a:p>
            <a:pPr>
              <a:lnSpc>
                <a:spcPts val="13595"/>
              </a:lnSpc>
              <a:buNone/>
              <a:tabLst>
                <a:tab algn="l" pos="0"/>
              </a:tabLst>
            </a:pPr>
            <a:r>
              <a:rPr b="0" lang="en-US" sz="11330" spc="-126" strike="noStrike">
                <a:solidFill>
                  <a:srgbClr val="f4f4f4"/>
                </a:solidFill>
                <a:latin typeface="Muli Bold"/>
                <a:ea typeface="Muli Bold"/>
              </a:rPr>
              <a:t>Phân tích và thiết kế hệ thống ứng dụng</a:t>
            </a:r>
            <a:endParaRPr b="0" lang="en-US" sz="11330" spc="-1" strike="noStrike">
              <a:latin typeface="Arial"/>
            </a:endParaRPr>
          </a:p>
        </p:txBody>
      </p:sp>
      <p:sp>
        <p:nvSpPr>
          <p:cNvPr id="81" name="TextBox 7"/>
          <p:cNvSpPr/>
          <p:nvPr/>
        </p:nvSpPr>
        <p:spPr>
          <a:xfrm>
            <a:off x="1028880" y="8976960"/>
            <a:ext cx="523044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grpSp>
        <p:nvGrpSpPr>
          <p:cNvPr id="82" name="Group 8"/>
          <p:cNvGrpSpPr/>
          <p:nvPr/>
        </p:nvGrpSpPr>
        <p:grpSpPr>
          <a:xfrm>
            <a:off x="10966320" y="7846200"/>
            <a:ext cx="3800880" cy="3291480"/>
            <a:chOff x="10966320" y="7846200"/>
            <a:chExt cx="3800880" cy="3291480"/>
          </a:xfrm>
        </p:grpSpPr>
        <p:sp>
          <p:nvSpPr>
            <p:cNvPr id="83" name="Freeform 9"/>
            <p:cNvSpPr/>
            <p:nvPr/>
          </p:nvSpPr>
          <p:spPr>
            <a:xfrm rot="10800000">
              <a:off x="10966320" y="7846200"/>
              <a:ext cx="3800880" cy="32914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84" name="AutoShape 2"/>
          <p:cNvSpPr/>
          <p:nvPr/>
        </p:nvSpPr>
        <p:spPr>
          <a:xfrm>
            <a:off x="1645560" y="8308080"/>
            <a:ext cx="14996520" cy="19080"/>
          </a:xfrm>
          <a:prstGeom prst="line">
            <a:avLst/>
          </a:prstGeom>
          <a:ln cap="rnd" w="19050">
            <a:solidFill>
              <a:srgbClr val="004651"/>
            </a:solidFill>
            <a:round/>
          </a:ln>
        </p:spPr>
        <p:style>
          <a:lnRef idx="0"/>
          <a:fillRef idx="0"/>
          <a:effectRef idx="0"/>
          <a:fontRef idx="minor"/>
        </p:style>
      </p:sp>
      <p:grpSp>
        <p:nvGrpSpPr>
          <p:cNvPr id="85" name="Group 3"/>
          <p:cNvGrpSpPr/>
          <p:nvPr/>
        </p:nvGrpSpPr>
        <p:grpSpPr>
          <a:xfrm>
            <a:off x="2732040" y="8143560"/>
            <a:ext cx="379440" cy="328680"/>
            <a:chOff x="2732040" y="8143560"/>
            <a:chExt cx="379440" cy="328680"/>
          </a:xfrm>
        </p:grpSpPr>
        <p:sp>
          <p:nvSpPr>
            <p:cNvPr id="86" name="Freeform 4"/>
            <p:cNvSpPr/>
            <p:nvPr/>
          </p:nvSpPr>
          <p:spPr>
            <a:xfrm>
              <a:off x="2732040" y="8143560"/>
              <a:ext cx="379440" cy="3286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87" name="Group 5"/>
          <p:cNvGrpSpPr/>
          <p:nvPr/>
        </p:nvGrpSpPr>
        <p:grpSpPr>
          <a:xfrm>
            <a:off x="8953920" y="8162640"/>
            <a:ext cx="379440" cy="328680"/>
            <a:chOff x="8953920" y="8162640"/>
            <a:chExt cx="379440" cy="328680"/>
          </a:xfrm>
        </p:grpSpPr>
        <p:sp>
          <p:nvSpPr>
            <p:cNvPr id="88" name="Freeform 6"/>
            <p:cNvSpPr/>
            <p:nvPr/>
          </p:nvSpPr>
          <p:spPr>
            <a:xfrm>
              <a:off x="8953920" y="8162640"/>
              <a:ext cx="379440" cy="3286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89" name="Group 7"/>
          <p:cNvGrpSpPr/>
          <p:nvPr/>
        </p:nvGrpSpPr>
        <p:grpSpPr>
          <a:xfrm>
            <a:off x="15049440" y="8162640"/>
            <a:ext cx="379440" cy="328680"/>
            <a:chOff x="15049440" y="8162640"/>
            <a:chExt cx="379440" cy="328680"/>
          </a:xfrm>
        </p:grpSpPr>
        <p:sp>
          <p:nvSpPr>
            <p:cNvPr id="90" name="Freeform 8"/>
            <p:cNvSpPr/>
            <p:nvPr/>
          </p:nvSpPr>
          <p:spPr>
            <a:xfrm>
              <a:off x="15049440" y="8162640"/>
              <a:ext cx="379440" cy="3286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91" name="Group 9"/>
          <p:cNvGrpSpPr/>
          <p:nvPr/>
        </p:nvGrpSpPr>
        <p:grpSpPr>
          <a:xfrm>
            <a:off x="16799040" y="2687760"/>
            <a:ext cx="2977200" cy="2577960"/>
            <a:chOff x="16799040" y="2687760"/>
            <a:chExt cx="2977200" cy="2577960"/>
          </a:xfrm>
        </p:grpSpPr>
        <p:sp>
          <p:nvSpPr>
            <p:cNvPr id="92" name="Freeform 10"/>
            <p:cNvSpPr/>
            <p:nvPr/>
          </p:nvSpPr>
          <p:spPr>
            <a:xfrm>
              <a:off x="16799040" y="2687760"/>
              <a:ext cx="2977200" cy="257796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93" name="Group 11"/>
          <p:cNvGrpSpPr/>
          <p:nvPr/>
        </p:nvGrpSpPr>
        <p:grpSpPr>
          <a:xfrm>
            <a:off x="13660200" y="-135360"/>
            <a:ext cx="4200840" cy="3637800"/>
            <a:chOff x="13660200" y="-135360"/>
            <a:chExt cx="4200840" cy="3637800"/>
          </a:xfrm>
        </p:grpSpPr>
        <p:sp>
          <p:nvSpPr>
            <p:cNvPr id="94" name="Freeform 12"/>
            <p:cNvSpPr/>
            <p:nvPr/>
          </p:nvSpPr>
          <p:spPr>
            <a:xfrm>
              <a:off x="13660200" y="-135360"/>
              <a:ext cx="4200840" cy="36378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95" name="Group 13"/>
          <p:cNvGrpSpPr/>
          <p:nvPr/>
        </p:nvGrpSpPr>
        <p:grpSpPr>
          <a:xfrm>
            <a:off x="13244040" y="-956160"/>
            <a:ext cx="2480760" cy="2148120"/>
            <a:chOff x="13244040" y="-956160"/>
            <a:chExt cx="2480760" cy="2148120"/>
          </a:xfrm>
        </p:grpSpPr>
        <p:sp>
          <p:nvSpPr>
            <p:cNvPr id="96" name="Freeform 14"/>
            <p:cNvSpPr/>
            <p:nvPr/>
          </p:nvSpPr>
          <p:spPr>
            <a:xfrm>
              <a:off x="13244040" y="-956160"/>
              <a:ext cx="2480760" cy="21481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
        <p:nvSpPr>
          <p:cNvPr id="97" name="TextBox 18"/>
          <p:cNvSpPr/>
          <p:nvPr/>
        </p:nvSpPr>
        <p:spPr>
          <a:xfrm>
            <a:off x="1591200" y="7468920"/>
            <a:ext cx="3465360" cy="548280"/>
          </a:xfrm>
          <a:prstGeom prst="rect">
            <a:avLst/>
          </a:prstGeom>
          <a:noFill/>
          <a:ln w="0">
            <a:noFill/>
          </a:ln>
        </p:spPr>
        <p:style>
          <a:lnRef idx="0"/>
          <a:fillRef idx="0"/>
          <a:effectRef idx="0"/>
          <a:fontRef idx="minor"/>
        </p:style>
        <p:txBody>
          <a:bodyPr lIns="0" rIns="0" tIns="0" bIns="0" anchor="t">
            <a:spAutoFit/>
          </a:bodyPr>
          <a:p>
            <a:pPr>
              <a:lnSpc>
                <a:spcPts val="4320"/>
              </a:lnSpc>
              <a:buNone/>
              <a:tabLst>
                <a:tab algn="l" pos="0"/>
              </a:tabLst>
            </a:pPr>
            <a:r>
              <a:rPr b="0" lang="en-US" sz="3600" spc="-1" strike="noStrike">
                <a:solidFill>
                  <a:srgbClr val="00a181"/>
                </a:solidFill>
                <a:latin typeface="Muli Bold"/>
                <a:ea typeface="Muli Bold"/>
              </a:rPr>
              <a:t>Java Swing</a:t>
            </a:r>
            <a:endParaRPr b="0" lang="en-US" sz="3600" spc="-1" strike="noStrike">
              <a:latin typeface="Arial"/>
            </a:endParaRPr>
          </a:p>
        </p:txBody>
      </p:sp>
      <p:sp>
        <p:nvSpPr>
          <p:cNvPr id="98" name="TextBox 19"/>
          <p:cNvSpPr/>
          <p:nvPr/>
        </p:nvSpPr>
        <p:spPr>
          <a:xfrm>
            <a:off x="7086600" y="7409520"/>
            <a:ext cx="4643280" cy="591120"/>
          </a:xfrm>
          <a:prstGeom prst="rect">
            <a:avLst/>
          </a:prstGeom>
          <a:noFill/>
          <a:ln w="0">
            <a:noFill/>
          </a:ln>
        </p:spPr>
        <p:style>
          <a:lnRef idx="0"/>
          <a:fillRef idx="0"/>
          <a:effectRef idx="0"/>
          <a:fontRef idx="minor"/>
        </p:style>
        <p:txBody>
          <a:bodyPr lIns="0" rIns="0" tIns="0" bIns="0" anchor="t">
            <a:spAutoFit/>
          </a:bodyPr>
          <a:p>
            <a:pPr>
              <a:lnSpc>
                <a:spcPts val="4654"/>
              </a:lnSpc>
              <a:buNone/>
              <a:tabLst>
                <a:tab algn="l" pos="0"/>
              </a:tabLst>
            </a:pPr>
            <a:r>
              <a:rPr b="0" lang="en-US" sz="3880" spc="-1" strike="noStrike">
                <a:solidFill>
                  <a:srgbClr val="00a181"/>
                </a:solidFill>
                <a:latin typeface="Muli Bold"/>
                <a:ea typeface="Muli Bold"/>
              </a:rPr>
              <a:t>3 Tier Architecture</a:t>
            </a:r>
            <a:endParaRPr b="0" lang="en-US" sz="3880" spc="-1" strike="noStrike">
              <a:latin typeface="Arial"/>
            </a:endParaRPr>
          </a:p>
        </p:txBody>
      </p:sp>
      <p:sp>
        <p:nvSpPr>
          <p:cNvPr id="99" name="TextBox 20"/>
          <p:cNvSpPr/>
          <p:nvPr/>
        </p:nvSpPr>
        <p:spPr>
          <a:xfrm>
            <a:off x="14027400" y="7452000"/>
            <a:ext cx="2888640" cy="548640"/>
          </a:xfrm>
          <a:prstGeom prst="rect">
            <a:avLst/>
          </a:prstGeom>
          <a:noFill/>
          <a:ln w="0">
            <a:noFill/>
          </a:ln>
        </p:spPr>
        <p:style>
          <a:lnRef idx="0"/>
          <a:fillRef idx="0"/>
          <a:effectRef idx="0"/>
          <a:fontRef idx="minor"/>
        </p:style>
        <p:txBody>
          <a:bodyPr lIns="0" rIns="0" tIns="0" bIns="0" anchor="t">
            <a:spAutoFit/>
          </a:bodyPr>
          <a:p>
            <a:pPr>
              <a:lnSpc>
                <a:spcPts val="4320"/>
              </a:lnSpc>
              <a:buNone/>
              <a:tabLst>
                <a:tab algn="l" pos="0"/>
              </a:tabLst>
            </a:pPr>
            <a:r>
              <a:rPr b="0" lang="en-US" sz="3600" spc="-1" strike="noStrike">
                <a:solidFill>
                  <a:srgbClr val="00a181"/>
                </a:solidFill>
                <a:latin typeface="Muli Bold"/>
                <a:ea typeface="Muli Bold"/>
              </a:rPr>
              <a:t>SQL Server</a:t>
            </a:r>
            <a:endParaRPr b="0" lang="en-US" sz="3600" spc="-1" strike="noStrike">
              <a:latin typeface="Arial"/>
            </a:endParaRPr>
          </a:p>
        </p:txBody>
      </p:sp>
      <p:sp>
        <p:nvSpPr>
          <p:cNvPr id="100" name="TextBox 21"/>
          <p:cNvSpPr/>
          <p:nvPr/>
        </p:nvSpPr>
        <p:spPr>
          <a:xfrm>
            <a:off x="1028880" y="1038240"/>
            <a:ext cx="7765920" cy="2590200"/>
          </a:xfrm>
          <a:prstGeom prst="rect">
            <a:avLst/>
          </a:prstGeom>
          <a:noFill/>
          <a:ln w="0">
            <a:noFill/>
          </a:ln>
        </p:spPr>
        <p:style>
          <a:lnRef idx="0"/>
          <a:fillRef idx="0"/>
          <a:effectRef idx="0"/>
          <a:fontRef idx="minor"/>
        </p:style>
        <p:txBody>
          <a:bodyPr lIns="0" rIns="0" tIns="0" bIns="0" anchor="t">
            <a:spAutoFit/>
          </a:bodyPr>
          <a:p>
            <a:pPr>
              <a:lnSpc>
                <a:spcPts val="10199"/>
              </a:lnSpc>
              <a:buNone/>
            </a:pPr>
            <a:r>
              <a:rPr b="0" lang="en-US" sz="8500" spc="-86" strike="noStrike">
                <a:solidFill>
                  <a:srgbClr val="000000"/>
                </a:solidFill>
                <a:latin typeface="Muli Bold"/>
                <a:ea typeface="Muli Bold"/>
              </a:rPr>
              <a:t>Cơ sở lý thuyết</a:t>
            </a:r>
            <a:endParaRPr b="0" lang="en-US" sz="8500" spc="-1" strike="noStrike">
              <a:latin typeface="Arial"/>
            </a:endParaRPr>
          </a:p>
        </p:txBody>
      </p:sp>
      <p:sp>
        <p:nvSpPr>
          <p:cNvPr id="101" name="TextBox 22"/>
          <p:cNvSpPr/>
          <p:nvPr/>
        </p:nvSpPr>
        <p:spPr>
          <a:xfrm>
            <a:off x="1028880" y="8987040"/>
            <a:ext cx="5230440" cy="302040"/>
          </a:xfrm>
          <a:prstGeom prst="rect">
            <a:avLst/>
          </a:prstGeom>
          <a:noFill/>
          <a:ln w="0">
            <a:noFill/>
          </a:ln>
        </p:spPr>
        <p:style>
          <a:lnRef idx="0"/>
          <a:fillRef idx="0"/>
          <a:effectRef idx="0"/>
          <a:fontRef idx="minor"/>
        </p:style>
        <p:txBody>
          <a:bodyPr lIns="0" rIns="0" tIns="0" bIns="0" anchor="t">
            <a:spAutoFit/>
          </a:bodyPr>
          <a:p>
            <a:pPr>
              <a:lnSpc>
                <a:spcPts val="2381"/>
              </a:lnSpc>
              <a:buNone/>
            </a:pPr>
            <a:r>
              <a:rPr b="0" lang="en-US" sz="1700" spc="-1" strike="noStrike" u="sng">
                <a:solidFill>
                  <a:srgbClr val="000000"/>
                </a:solidFill>
                <a:uFillTx/>
                <a:latin typeface="Muli Semi-Bold"/>
                <a:ea typeface="Muli Semi-Bold"/>
              </a:rPr>
              <a:t>Quay lại Trang Chương trình</a:t>
            </a:r>
            <a:endParaRPr b="0" lang="en-US" sz="1700" spc="-1" strike="noStrike">
              <a:latin typeface="Arial"/>
            </a:endParaRPr>
          </a:p>
        </p:txBody>
      </p:sp>
      <p:pic>
        <p:nvPicPr>
          <p:cNvPr id="102" name="Picture 23" descr=""/>
          <p:cNvPicPr/>
          <p:nvPr/>
        </p:nvPicPr>
        <p:blipFill>
          <a:blip r:embed="rId1"/>
          <a:stretch/>
        </p:blipFill>
        <p:spPr>
          <a:xfrm>
            <a:off x="6260040" y="4467600"/>
            <a:ext cx="5752440" cy="2703240"/>
          </a:xfrm>
          <a:prstGeom prst="rect">
            <a:avLst/>
          </a:prstGeom>
          <a:ln w="0">
            <a:noFill/>
          </a:ln>
        </p:spPr>
      </p:pic>
      <p:pic>
        <p:nvPicPr>
          <p:cNvPr id="103" name="Picture 29" descr=""/>
          <p:cNvPicPr/>
          <p:nvPr/>
        </p:nvPicPr>
        <p:blipFill>
          <a:blip r:embed="rId2"/>
          <a:stretch/>
        </p:blipFill>
        <p:spPr>
          <a:xfrm>
            <a:off x="2054520" y="4457160"/>
            <a:ext cx="2856960" cy="2856960"/>
          </a:xfrm>
          <a:prstGeom prst="rect">
            <a:avLst/>
          </a:prstGeom>
          <a:ln w="0">
            <a:noFill/>
          </a:ln>
        </p:spPr>
      </p:pic>
      <p:pic>
        <p:nvPicPr>
          <p:cNvPr id="104" name="Picture 8" descr="SQL Server Logo | Aidan Finn, IT Pro"/>
          <p:cNvPicPr/>
          <p:nvPr/>
        </p:nvPicPr>
        <p:blipFill>
          <a:blip r:embed="rId3"/>
          <a:stretch/>
        </p:blipFill>
        <p:spPr>
          <a:xfrm>
            <a:off x="13660200" y="4560840"/>
            <a:ext cx="3205440" cy="2601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05" name="Group 2"/>
          <p:cNvGrpSpPr/>
          <p:nvPr/>
        </p:nvGrpSpPr>
        <p:grpSpPr>
          <a:xfrm>
            <a:off x="-3109680" y="-782640"/>
            <a:ext cx="13030200" cy="11284200"/>
            <a:chOff x="-3109680" y="-782640"/>
            <a:chExt cx="13030200" cy="11284200"/>
          </a:xfrm>
        </p:grpSpPr>
        <p:sp>
          <p:nvSpPr>
            <p:cNvPr id="106" name="Freeform 3"/>
            <p:cNvSpPr/>
            <p:nvPr/>
          </p:nvSpPr>
          <p:spPr>
            <a:xfrm rot="10800000">
              <a:off x="-3109680" y="-782640"/>
              <a:ext cx="13030200" cy="112842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107" name="Group 4"/>
          <p:cNvGrpSpPr/>
          <p:nvPr/>
        </p:nvGrpSpPr>
        <p:grpSpPr>
          <a:xfrm>
            <a:off x="11870280" y="708840"/>
            <a:ext cx="4604760" cy="4741920"/>
            <a:chOff x="11870280" y="708840"/>
            <a:chExt cx="4604760" cy="4741920"/>
          </a:xfrm>
        </p:grpSpPr>
        <p:sp>
          <p:nvSpPr>
            <p:cNvPr id="108" name="TextBox 5"/>
            <p:cNvSpPr/>
            <p:nvPr/>
          </p:nvSpPr>
          <p:spPr>
            <a:xfrm>
              <a:off x="11870280" y="708840"/>
              <a:ext cx="4604760" cy="509760"/>
            </a:xfrm>
            <a:prstGeom prst="rect">
              <a:avLst/>
            </a:prstGeom>
            <a:noFill/>
            <a:ln w="0">
              <a:noFill/>
            </a:ln>
          </p:spPr>
          <p:style>
            <a:lnRef idx="0"/>
            <a:fillRef idx="0"/>
            <a:effectRef idx="0"/>
            <a:fontRef idx="minor"/>
          </p:style>
          <p:txBody>
            <a:bodyPr lIns="0" rIns="0" tIns="0" bIns="0" anchor="t">
              <a:spAutoFit/>
            </a:bodyPr>
            <a:p>
              <a:pPr>
                <a:lnSpc>
                  <a:spcPts val="4017"/>
                </a:lnSpc>
                <a:buNone/>
                <a:tabLst>
                  <a:tab algn="l" pos="0"/>
                </a:tabLst>
              </a:pPr>
              <a:r>
                <a:rPr b="0" lang="en-US" sz="2870" spc="-1" strike="noStrike">
                  <a:solidFill>
                    <a:srgbClr val="000000"/>
                  </a:solidFill>
                  <a:latin typeface="Muli Bold"/>
                  <a:ea typeface="Muli Bold"/>
                </a:rPr>
                <a:t>Các phân hệ chính</a:t>
              </a:r>
              <a:endParaRPr b="0" lang="en-US" sz="2870" spc="-1" strike="noStrike">
                <a:latin typeface="Arial"/>
              </a:endParaRPr>
            </a:p>
          </p:txBody>
        </p:sp>
        <p:sp>
          <p:nvSpPr>
            <p:cNvPr id="109" name="TextBox 7"/>
            <p:cNvSpPr/>
            <p:nvPr/>
          </p:nvSpPr>
          <p:spPr>
            <a:xfrm>
              <a:off x="11870280" y="1351800"/>
              <a:ext cx="4604760" cy="4098960"/>
            </a:xfrm>
            <a:prstGeom prst="rect">
              <a:avLst/>
            </a:prstGeom>
            <a:noFill/>
            <a:ln w="0">
              <a:noFill/>
            </a:ln>
          </p:spPr>
          <p:style>
            <a:lnRef idx="0"/>
            <a:fillRef idx="0"/>
            <a:effectRef idx="0"/>
            <a:fontRef idx="minor"/>
          </p:style>
          <p:txBody>
            <a:bodyPr lIns="0" rIns="0" tIns="0" bIns="0" anchor="t">
              <a:spAutoFit/>
            </a:bodyPr>
            <a:p>
              <a:pPr>
                <a:lnSpc>
                  <a:spcPts val="3586"/>
                </a:lnSpc>
                <a:buNone/>
              </a:pPr>
              <a:r>
                <a:rPr b="0" lang="en-US" sz="2560" spc="-1" strike="noStrike">
                  <a:solidFill>
                    <a:srgbClr val="000000"/>
                  </a:solidFill>
                  <a:latin typeface="Muli"/>
                  <a:ea typeface="Muli"/>
                </a:rPr>
                <a:t>Đăng nhập</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sách (3 thực thể: loại sách, tình trạng sách, sách mượn)</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nhân viên</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khách hàng</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xuất/nhập kho (4 thực thể phiếu nhập, phiếu xuất, kho, nhà cung cấp)</a:t>
              </a:r>
              <a:endParaRPr b="0" lang="en-US" sz="2560" spc="-1" strike="noStrike">
                <a:latin typeface="Arial"/>
              </a:endParaRPr>
            </a:p>
          </p:txBody>
        </p:sp>
      </p:grpSp>
      <p:sp>
        <p:nvSpPr>
          <p:cNvPr id="110" name="TextBox 8"/>
          <p:cNvSpPr/>
          <p:nvPr/>
        </p:nvSpPr>
        <p:spPr>
          <a:xfrm>
            <a:off x="1028880" y="8976960"/>
            <a:ext cx="523044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sp>
        <p:nvSpPr>
          <p:cNvPr id="111" name="TextBox 9"/>
          <p:cNvSpPr/>
          <p:nvPr/>
        </p:nvSpPr>
        <p:spPr>
          <a:xfrm>
            <a:off x="1352520" y="4652280"/>
            <a:ext cx="6382440" cy="1848600"/>
          </a:xfrm>
          <a:prstGeom prst="rect">
            <a:avLst/>
          </a:prstGeom>
          <a:noFill/>
          <a:ln w="0">
            <a:noFill/>
          </a:ln>
        </p:spPr>
        <p:style>
          <a:lnRef idx="0"/>
          <a:fillRef idx="0"/>
          <a:effectRef idx="0"/>
          <a:fontRef idx="minor"/>
        </p:style>
        <p:txBody>
          <a:bodyPr lIns="0" rIns="0" tIns="0" bIns="0" anchor="t">
            <a:spAutoFit/>
          </a:bodyPr>
          <a:p>
            <a:pPr algn="ctr">
              <a:lnSpc>
                <a:spcPts val="7279"/>
              </a:lnSpc>
              <a:buNone/>
            </a:pPr>
            <a:r>
              <a:rPr b="0" lang="en-US" sz="5200" spc="-58" strike="noStrike">
                <a:solidFill>
                  <a:srgbClr val="f4f4f4"/>
                </a:solidFill>
                <a:latin typeface="Muli Bold"/>
                <a:ea typeface="Muli Bold"/>
              </a:rPr>
              <a:t>Các chức năng chính</a:t>
            </a:r>
            <a:endParaRPr b="0" lang="en-US" sz="5200" spc="-1" strike="noStrike">
              <a:latin typeface="Arial"/>
            </a:endParaRPr>
          </a:p>
        </p:txBody>
      </p:sp>
      <p:sp>
        <p:nvSpPr>
          <p:cNvPr id="112" name="Freeform 10"/>
          <p:cNvSpPr/>
          <p:nvPr/>
        </p:nvSpPr>
        <p:spPr>
          <a:xfrm>
            <a:off x="9920520" y="2176920"/>
            <a:ext cx="1326960" cy="1339200"/>
          </a:xfrm>
          <a:custGeom>
            <a:avLst/>
            <a:gdLst/>
            <a:ahLst/>
            <a:rect l="l" t="t" r="r" b="b"/>
            <a:pathLst>
              <a:path w="1327617" h="1339797">
                <a:moveTo>
                  <a:pt x="0" y="0"/>
                </a:moveTo>
                <a:lnTo>
                  <a:pt x="1327617" y="0"/>
                </a:lnTo>
                <a:lnTo>
                  <a:pt x="1327617" y="1339797"/>
                </a:lnTo>
                <a:lnTo>
                  <a:pt x="0" y="1339797"/>
                </a:lnTo>
                <a:lnTo>
                  <a:pt x="0" y="0"/>
                </a:lnTo>
                <a:close/>
              </a:path>
            </a:pathLst>
          </a:custGeom>
          <a:blipFill rotWithShape="0">
            <a:blip r:embed="rId1"/>
            <a:srcRect/>
            <a:stretch/>
          </a:blipFill>
          <a:ln w="0">
            <a:noFill/>
          </a:ln>
        </p:spPr>
        <p:style>
          <a:lnRef idx="0"/>
          <a:fillRef idx="0"/>
          <a:effectRef idx="0"/>
          <a:fontRef idx="minor"/>
        </p:style>
      </p:sp>
      <p:sp>
        <p:nvSpPr>
          <p:cNvPr id="113" name="Freeform 11"/>
          <p:cNvSpPr/>
          <p:nvPr/>
        </p:nvSpPr>
        <p:spPr>
          <a:xfrm>
            <a:off x="9920520" y="7324200"/>
            <a:ext cx="1326960" cy="1003320"/>
          </a:xfrm>
          <a:custGeom>
            <a:avLst/>
            <a:gdLst/>
            <a:ahLst/>
            <a:rect l="l" t="t" r="r" b="b"/>
            <a:pathLst>
              <a:path w="1327617" h="1004161">
                <a:moveTo>
                  <a:pt x="0" y="0"/>
                </a:moveTo>
                <a:lnTo>
                  <a:pt x="1327617" y="0"/>
                </a:lnTo>
                <a:lnTo>
                  <a:pt x="1327617" y="1004161"/>
                </a:lnTo>
                <a:lnTo>
                  <a:pt x="0" y="1004161"/>
                </a:lnTo>
                <a:lnTo>
                  <a:pt x="0" y="0"/>
                </a:lnTo>
                <a:close/>
              </a:path>
            </a:pathLst>
          </a:custGeom>
          <a:blipFill rotWithShape="0">
            <a:blip r:embed="rId2"/>
            <a:srcRect/>
            <a:stretch/>
          </a:blipFill>
          <a:ln w="0">
            <a:noFill/>
          </a:ln>
        </p:spPr>
        <p:style>
          <a:lnRef idx="0"/>
          <a:fillRef idx="0"/>
          <a:effectRef idx="0"/>
          <a:fontRef idx="minor"/>
        </p:style>
      </p:sp>
      <p:grpSp>
        <p:nvGrpSpPr>
          <p:cNvPr id="114" name="Group 12"/>
          <p:cNvGrpSpPr/>
          <p:nvPr/>
        </p:nvGrpSpPr>
        <p:grpSpPr>
          <a:xfrm>
            <a:off x="11870280" y="6175800"/>
            <a:ext cx="4614120" cy="2959920"/>
            <a:chOff x="11870280" y="6175800"/>
            <a:chExt cx="4614120" cy="2959920"/>
          </a:xfrm>
        </p:grpSpPr>
        <p:sp>
          <p:nvSpPr>
            <p:cNvPr id="115" name="TextBox 13"/>
            <p:cNvSpPr/>
            <p:nvPr/>
          </p:nvSpPr>
          <p:spPr>
            <a:xfrm>
              <a:off x="11870280" y="6175800"/>
              <a:ext cx="4604760" cy="509760"/>
            </a:xfrm>
            <a:prstGeom prst="rect">
              <a:avLst/>
            </a:prstGeom>
            <a:noFill/>
            <a:ln w="0">
              <a:noFill/>
            </a:ln>
          </p:spPr>
          <p:style>
            <a:lnRef idx="0"/>
            <a:fillRef idx="0"/>
            <a:effectRef idx="0"/>
            <a:fontRef idx="minor"/>
          </p:style>
          <p:txBody>
            <a:bodyPr lIns="0" rIns="0" tIns="0" bIns="0" anchor="t">
              <a:spAutoFit/>
            </a:bodyPr>
            <a:p>
              <a:pPr>
                <a:lnSpc>
                  <a:spcPts val="4017"/>
                </a:lnSpc>
                <a:buNone/>
                <a:tabLst>
                  <a:tab algn="l" pos="0"/>
                </a:tabLst>
              </a:pPr>
              <a:r>
                <a:rPr b="0" lang="en-US" sz="2870" spc="-1" strike="noStrike">
                  <a:solidFill>
                    <a:srgbClr val="000000"/>
                  </a:solidFill>
                  <a:latin typeface="Muli Bold"/>
                  <a:ea typeface="Muli Bold"/>
                </a:rPr>
                <a:t>Các chức năng chính</a:t>
              </a:r>
              <a:endParaRPr b="0" lang="en-US" sz="2870" spc="-1" strike="noStrike">
                <a:latin typeface="Arial"/>
              </a:endParaRPr>
            </a:p>
          </p:txBody>
        </p:sp>
        <p:sp>
          <p:nvSpPr>
            <p:cNvPr id="116" name="TextBox 15"/>
            <p:cNvSpPr/>
            <p:nvPr/>
          </p:nvSpPr>
          <p:spPr>
            <a:xfrm>
              <a:off x="11879640" y="6858360"/>
              <a:ext cx="4604760" cy="2277360"/>
            </a:xfrm>
            <a:prstGeom prst="rect">
              <a:avLst/>
            </a:prstGeom>
            <a:noFill/>
            <a:ln w="0">
              <a:noFill/>
            </a:ln>
          </p:spPr>
          <p:style>
            <a:lnRef idx="0"/>
            <a:fillRef idx="0"/>
            <a:effectRef idx="0"/>
            <a:fontRef idx="minor"/>
          </p:style>
          <p:txBody>
            <a:bodyPr lIns="0" rIns="0" tIns="0" bIns="0" anchor="t">
              <a:spAutoFit/>
            </a:bodyPr>
            <a:p>
              <a:pPr>
                <a:lnSpc>
                  <a:spcPts val="3586"/>
                </a:lnSpc>
                <a:buNone/>
              </a:pPr>
              <a:r>
                <a:rPr b="0" lang="en-US" sz="2560" spc="-1" strike="noStrike">
                  <a:solidFill>
                    <a:srgbClr val="000000"/>
                  </a:solidFill>
                  <a:latin typeface="Muli"/>
                  <a:ea typeface="Muli"/>
                </a:rPr>
                <a:t>Thêm sửa xóa thực thể</a:t>
              </a:r>
              <a:endParaRPr b="0" lang="en-US" sz="2560" spc="-1" strike="noStrike">
                <a:latin typeface="Arial"/>
              </a:endParaRPr>
            </a:p>
            <a:p>
              <a:pPr>
                <a:lnSpc>
                  <a:spcPts val="3586"/>
                </a:lnSpc>
                <a:buNone/>
              </a:pPr>
              <a:r>
                <a:rPr b="0" lang="en-US" sz="2560" spc="-1" strike="noStrike">
                  <a:solidFill>
                    <a:srgbClr val="000000"/>
                  </a:solidFill>
                  <a:latin typeface="Muli"/>
                  <a:ea typeface="Muli"/>
                </a:rPr>
                <a:t>Xem chi tiết từng thực thể</a:t>
              </a:r>
              <a:endParaRPr b="0" lang="en-US" sz="2560" spc="-1" strike="noStrike">
                <a:latin typeface="Arial"/>
              </a:endParaRPr>
            </a:p>
            <a:p>
              <a:pPr>
                <a:lnSpc>
                  <a:spcPts val="3586"/>
                </a:lnSpc>
                <a:buNone/>
              </a:pPr>
              <a:r>
                <a:rPr b="0" lang="en-US" sz="2560" spc="-1" strike="noStrike">
                  <a:solidFill>
                    <a:srgbClr val="000000"/>
                  </a:solidFill>
                  <a:latin typeface="Muli"/>
                  <a:ea typeface="Muli"/>
                </a:rPr>
                <a:t>xuất file</a:t>
              </a:r>
              <a:endParaRPr b="0" lang="en-US" sz="2560" spc="-1" strike="noStrike">
                <a:latin typeface="Arial"/>
              </a:endParaRPr>
            </a:p>
            <a:p>
              <a:pPr>
                <a:lnSpc>
                  <a:spcPts val="3586"/>
                </a:lnSpc>
                <a:buNone/>
              </a:pPr>
              <a:r>
                <a:rPr b="0" lang="en-US" sz="2560" spc="-1" strike="noStrike">
                  <a:solidFill>
                    <a:srgbClr val="000000"/>
                  </a:solidFill>
                  <a:latin typeface="Muli"/>
                  <a:ea typeface="Muli"/>
                </a:rPr>
                <a:t>Tìm kiếm, phân trang thực thể</a:t>
              </a:r>
              <a:endParaRPr b="0" lang="en-US" sz="256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117" name="TextBox 3"/>
          <p:cNvSpPr/>
          <p:nvPr/>
        </p:nvSpPr>
        <p:spPr>
          <a:xfrm>
            <a:off x="163800" y="4548960"/>
            <a:ext cx="4156560" cy="628560"/>
          </a:xfrm>
          <a:prstGeom prst="rect">
            <a:avLst/>
          </a:prstGeom>
          <a:noFill/>
          <a:ln w="0">
            <a:noFill/>
          </a:ln>
        </p:spPr>
        <p:style>
          <a:lnRef idx="0"/>
          <a:fillRef idx="0"/>
          <a:effectRef idx="0"/>
          <a:fontRef idx="minor"/>
        </p:style>
        <p:txBody>
          <a:bodyPr lIns="0" rIns="0" tIns="0" bIns="0" anchor="t">
            <a:spAutoFit/>
          </a:bodyPr>
          <a:p>
            <a:pPr>
              <a:lnSpc>
                <a:spcPts val="4952"/>
              </a:lnSpc>
              <a:buNone/>
            </a:pPr>
            <a:r>
              <a:rPr b="0" lang="en-US" sz="3540" spc="-1" strike="noStrike">
                <a:solidFill>
                  <a:srgbClr val="000000"/>
                </a:solidFill>
                <a:latin typeface="Muli Bold"/>
                <a:ea typeface="Muli Bold"/>
              </a:rPr>
              <a:t>Lược đồ usecase</a:t>
            </a:r>
            <a:endParaRPr b="0" lang="en-US" sz="3540" spc="-1" strike="noStrike">
              <a:latin typeface="Arial"/>
            </a:endParaRPr>
          </a:p>
        </p:txBody>
      </p:sp>
      <p:pic>
        <p:nvPicPr>
          <p:cNvPr id="118" name="Picture 3" descr=""/>
          <p:cNvPicPr/>
          <p:nvPr/>
        </p:nvPicPr>
        <p:blipFill>
          <a:blip r:embed="rId1"/>
          <a:stretch/>
        </p:blipFill>
        <p:spPr>
          <a:xfrm>
            <a:off x="4321080" y="1188720"/>
            <a:ext cx="11962800" cy="7908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19" name="Group 2"/>
          <p:cNvGrpSpPr/>
          <p:nvPr/>
        </p:nvGrpSpPr>
        <p:grpSpPr>
          <a:xfrm>
            <a:off x="11780280" y="-4150080"/>
            <a:ext cx="8584560" cy="5441400"/>
            <a:chOff x="11780280" y="-4150080"/>
            <a:chExt cx="8584560" cy="5441400"/>
          </a:xfrm>
        </p:grpSpPr>
        <p:sp>
          <p:nvSpPr>
            <p:cNvPr id="120" name="Freeform 3"/>
            <p:cNvSpPr/>
            <p:nvPr/>
          </p:nvSpPr>
          <p:spPr>
            <a:xfrm rot="10800000">
              <a:off x="11780280" y="-4150080"/>
              <a:ext cx="8584560" cy="544140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21" name="Group 4"/>
          <p:cNvGrpSpPr/>
          <p:nvPr/>
        </p:nvGrpSpPr>
        <p:grpSpPr>
          <a:xfrm>
            <a:off x="11269800" y="-1279440"/>
            <a:ext cx="2355480" cy="2039760"/>
            <a:chOff x="11269800" y="-1279440"/>
            <a:chExt cx="2355480" cy="2039760"/>
          </a:xfrm>
        </p:grpSpPr>
        <p:sp>
          <p:nvSpPr>
            <p:cNvPr id="122" name="Freeform 5"/>
            <p:cNvSpPr/>
            <p:nvPr/>
          </p:nvSpPr>
          <p:spPr>
            <a:xfrm>
              <a:off x="11269800" y="-1279440"/>
              <a:ext cx="2355480" cy="203976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23" name="TextBox 13"/>
          <p:cNvSpPr/>
          <p:nvPr/>
        </p:nvSpPr>
        <p:spPr>
          <a:xfrm>
            <a:off x="1028880" y="504720"/>
            <a:ext cx="8624520" cy="99036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Thiết kế cơ sở dữ liệu</a:t>
            </a:r>
            <a:endParaRPr b="0" lang="en-US" sz="6000" spc="-1" strike="noStrike">
              <a:latin typeface="Arial"/>
            </a:endParaRPr>
          </a:p>
        </p:txBody>
      </p:sp>
      <p:sp>
        <p:nvSpPr>
          <p:cNvPr id="124" name="TextBox 14"/>
          <p:cNvSpPr/>
          <p:nvPr/>
        </p:nvSpPr>
        <p:spPr>
          <a:xfrm>
            <a:off x="330120" y="2575080"/>
            <a:ext cx="5193000" cy="928080"/>
          </a:xfrm>
          <a:prstGeom prst="rect">
            <a:avLst/>
          </a:prstGeom>
          <a:noFill/>
          <a:ln w="0">
            <a:noFill/>
          </a:ln>
        </p:spPr>
        <p:style>
          <a:lnRef idx="0"/>
          <a:fillRef idx="0"/>
          <a:effectRef idx="0"/>
          <a:fontRef idx="minor"/>
        </p:style>
        <p:txBody>
          <a:bodyPr lIns="0" rIns="0" tIns="0" bIns="0" anchor="t">
            <a:spAutoFit/>
          </a:bodyPr>
          <a:p>
            <a:pPr marL="303480">
              <a:lnSpc>
                <a:spcPts val="3654"/>
              </a:lnSpc>
              <a:buNone/>
            </a:pPr>
            <a:r>
              <a:rPr b="0" lang="en-US" sz="2810" spc="-29" strike="noStrike">
                <a:solidFill>
                  <a:srgbClr val="000000"/>
                </a:solidFill>
                <a:latin typeface="Muli"/>
                <a:ea typeface="Muli"/>
              </a:rPr>
              <a:t>Hệ quản trị cơ sở dữ liệu SQL Server 2019</a:t>
            </a:r>
            <a:endParaRPr b="0" lang="en-US" sz="2810" spc="-1" strike="noStrike">
              <a:latin typeface="Arial"/>
            </a:endParaRPr>
          </a:p>
        </p:txBody>
      </p:sp>
      <p:sp>
        <p:nvSpPr>
          <p:cNvPr id="125" name="TextBox 15"/>
          <p:cNvSpPr/>
          <p:nvPr/>
        </p:nvSpPr>
        <p:spPr>
          <a:xfrm>
            <a:off x="330120" y="3595320"/>
            <a:ext cx="6885720" cy="3210120"/>
          </a:xfrm>
          <a:prstGeom prst="rect">
            <a:avLst/>
          </a:prstGeom>
          <a:noFill/>
          <a:ln w="0">
            <a:noFill/>
          </a:ln>
        </p:spPr>
        <p:style>
          <a:lnRef idx="0"/>
          <a:fillRef idx="0"/>
          <a:effectRef idx="0"/>
          <a:fontRef idx="minor"/>
        </p:style>
        <p:txBody>
          <a:bodyPr lIns="0" rIns="0" tIns="0" bIns="0" anchor="t">
            <a:spAutoFit/>
          </a:bodyPr>
          <a:p>
            <a:pPr marL="299880">
              <a:lnSpc>
                <a:spcPts val="3611"/>
              </a:lnSpc>
              <a:buNone/>
            </a:pPr>
            <a:r>
              <a:rPr b="0" lang="en-US" sz="2780" spc="-29" strike="noStrike">
                <a:solidFill>
                  <a:srgbClr val="000000"/>
                </a:solidFill>
                <a:latin typeface="Muli"/>
                <a:ea typeface="Muli"/>
              </a:rPr>
              <a:t>Database library</a:t>
            </a:r>
            <a:endParaRPr b="0" lang="en-US" sz="2780" spc="-1" strike="noStrike">
              <a:latin typeface="Arial"/>
            </a:endParaRPr>
          </a:p>
          <a:p>
            <a:pPr marL="299880">
              <a:lnSpc>
                <a:spcPts val="3611"/>
              </a:lnSpc>
              <a:buNone/>
            </a:pPr>
            <a:r>
              <a:rPr b="0" lang="en-US" sz="2780" spc="-29" strike="noStrike">
                <a:solidFill>
                  <a:srgbClr val="000000"/>
                </a:solidFill>
                <a:latin typeface="Muli"/>
                <a:ea typeface="Muli"/>
              </a:rPr>
              <a:t>Gồm các bảng: admin, khachhang, nhanvien, loaisach, chitietsach, khosach, phieuxuat, chitietphieuxuat, phieunhap, chitietphieunhap, nhacungcap, phieumuon, chitietphieumuon</a:t>
            </a:r>
            <a:endParaRPr b="0" lang="en-US" sz="2780" spc="-1" strike="noStrike">
              <a:latin typeface="Arial"/>
            </a:endParaRPr>
          </a:p>
        </p:txBody>
      </p:sp>
      <p:pic>
        <p:nvPicPr>
          <p:cNvPr id="126" name="Picture 15" descr=""/>
          <p:cNvPicPr/>
          <p:nvPr/>
        </p:nvPicPr>
        <p:blipFill>
          <a:blip r:embed="rId1"/>
          <a:stretch/>
        </p:blipFill>
        <p:spPr>
          <a:xfrm>
            <a:off x="7848720" y="1866960"/>
            <a:ext cx="10079280" cy="7390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127" name="Group 2"/>
          <p:cNvGrpSpPr/>
          <p:nvPr/>
        </p:nvGrpSpPr>
        <p:grpSpPr>
          <a:xfrm>
            <a:off x="14983920" y="6059880"/>
            <a:ext cx="7387920" cy="6397920"/>
            <a:chOff x="14983920" y="6059880"/>
            <a:chExt cx="7387920" cy="6397920"/>
          </a:xfrm>
        </p:grpSpPr>
        <p:sp>
          <p:nvSpPr>
            <p:cNvPr id="128" name="Freeform 3"/>
            <p:cNvSpPr/>
            <p:nvPr/>
          </p:nvSpPr>
          <p:spPr>
            <a:xfrm rot="10800000">
              <a:off x="14983920" y="6059880"/>
              <a:ext cx="7387920" cy="63979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129" name="Group 4"/>
          <p:cNvGrpSpPr/>
          <p:nvPr/>
        </p:nvGrpSpPr>
        <p:grpSpPr>
          <a:xfrm>
            <a:off x="15322680" y="989640"/>
            <a:ext cx="5276160" cy="4569120"/>
            <a:chOff x="15322680" y="989640"/>
            <a:chExt cx="5276160" cy="4569120"/>
          </a:xfrm>
        </p:grpSpPr>
        <p:sp>
          <p:nvSpPr>
            <p:cNvPr id="130" name="Freeform 5"/>
            <p:cNvSpPr/>
            <p:nvPr/>
          </p:nvSpPr>
          <p:spPr>
            <a:xfrm rot="10800000">
              <a:off x="15322680" y="989640"/>
              <a:ext cx="5276160" cy="45691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sp>
        <p:nvSpPr>
          <p:cNvPr id="131" name="TextBox 6"/>
          <p:cNvSpPr/>
          <p:nvPr/>
        </p:nvSpPr>
        <p:spPr>
          <a:xfrm>
            <a:off x="3377520" y="3283560"/>
            <a:ext cx="8874720" cy="2077920"/>
          </a:xfrm>
          <a:prstGeom prst="rect">
            <a:avLst/>
          </a:prstGeom>
          <a:noFill/>
          <a:ln w="0">
            <a:noFill/>
          </a:ln>
        </p:spPr>
        <p:style>
          <a:lnRef idx="0"/>
          <a:fillRef idx="0"/>
          <a:effectRef idx="0"/>
          <a:fontRef idx="minor"/>
        </p:style>
        <p:txBody>
          <a:bodyPr lIns="0" rIns="0" tIns="0" bIns="0" anchor="t">
            <a:spAutoFit/>
          </a:bodyPr>
          <a:p>
            <a:pPr>
              <a:lnSpc>
                <a:spcPts val="16364"/>
              </a:lnSpc>
              <a:buNone/>
              <a:tabLst>
                <a:tab algn="l" pos="0"/>
              </a:tabLst>
            </a:pPr>
            <a:r>
              <a:rPr b="0" lang="en-US" sz="13630" spc="-151" strike="noStrike">
                <a:solidFill>
                  <a:srgbClr val="f4f4f4"/>
                </a:solidFill>
                <a:latin typeface="Muli Bold"/>
                <a:ea typeface="Muli Bold"/>
              </a:rPr>
              <a:t>Hiện thực </a:t>
            </a:r>
            <a:endParaRPr b="0" lang="en-US" sz="13630" spc="-1" strike="noStrike">
              <a:latin typeface="Arial"/>
            </a:endParaRPr>
          </a:p>
        </p:txBody>
      </p:sp>
      <p:sp>
        <p:nvSpPr>
          <p:cNvPr id="132" name="TextBox 7"/>
          <p:cNvSpPr/>
          <p:nvPr/>
        </p:nvSpPr>
        <p:spPr>
          <a:xfrm>
            <a:off x="1028880" y="8976960"/>
            <a:ext cx="523044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grpSp>
        <p:nvGrpSpPr>
          <p:cNvPr id="133" name="Group 8"/>
          <p:cNvGrpSpPr/>
          <p:nvPr/>
        </p:nvGrpSpPr>
        <p:grpSpPr>
          <a:xfrm>
            <a:off x="10966320" y="7846200"/>
            <a:ext cx="3800880" cy="3291480"/>
            <a:chOff x="10966320" y="7846200"/>
            <a:chExt cx="3800880" cy="3291480"/>
          </a:xfrm>
        </p:grpSpPr>
        <p:sp>
          <p:nvSpPr>
            <p:cNvPr id="134" name="Freeform 9"/>
            <p:cNvSpPr/>
            <p:nvPr/>
          </p:nvSpPr>
          <p:spPr>
            <a:xfrm rot="10800000">
              <a:off x="10966320" y="7846200"/>
              <a:ext cx="3800880" cy="32914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LibreOffice/7.3.7.2$Linux_X86_64 LibreOffice_project/30$Build-2</Application>
  <AppVersion>15.0000</AppVersion>
  <Words>495</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DAFoQZvFBow</dc:identifier>
  <dc:language>en-US</dc:language>
  <cp:lastModifiedBy/>
  <dcterms:modified xsi:type="dcterms:W3CDTF">2024-12-20T11:24:15Z</dcterms:modified>
  <cp:revision>9</cp:revision>
  <dc:subject/>
  <dc:title>Xanh lá đậm Xanh lá nhạt Trắng Doanh nghiệp Hình học Bản trình bày nội bộ của công ty Bản thuyết trình Kinh doanh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15</vt:i4>
  </property>
</Properties>
</file>