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9.png" ContentType="image/png"/>
  <Override PartName="/ppt/media/image1.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media/image4.png" ContentType="image/png"/>
  <Override PartName="/ppt/media/image5.png" ContentType="image/png"/>
  <Override PartName="/ppt/media/image10.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7F2DD45-176C-4BD0-841B-46EDF6CDF6C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F50C843-3F5F-484D-A883-AD1DA5F91F7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C3FD62B-4F5E-4242-B597-01C8BD9DF98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D124FE8-0BEB-4A4E-8CAA-F917ED29E8B1}"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0B73554-18A5-4B09-AFD4-ED5FCBDDC9A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30FEA0F-7AC8-41D0-A209-0286F430B38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A61C66B-146E-48CD-BA78-2235F0BD398A}"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CE82C79-31D5-4582-B348-FE249741F98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05713A9-0AA5-46F4-BC9C-2822CCD29B9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ACB342A-EE3A-4B7D-900B-83D87A7AE49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19E558F-F4B7-4DE7-B39A-3D7A8059579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361BB9E-AF52-4AD1-9C5B-470AC3CEDC7E}"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7C7954F5-580B-4449-B7A4-5F8D1F19A0D2}" type="slidenum">
              <a:rPr b="0" lang="en-US" sz="1200" spc="-1" strike="noStrike">
                <a:solidFill>
                  <a:srgbClr val="8b8b8b"/>
                </a:solidFill>
                <a:latin typeface="Calibri"/>
              </a:rPr>
              <a:t>&lt;number&gt;</a:t>
            </a:fld>
            <a:endParaRPr b="0" lang="en-US" sz="1200" spc="-1" strike="noStrike">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 name="Group 2"/>
          <p:cNvGrpSpPr/>
          <p:nvPr/>
        </p:nvGrpSpPr>
        <p:grpSpPr>
          <a:xfrm>
            <a:off x="14329080" y="2317320"/>
            <a:ext cx="7320600" cy="6339600"/>
            <a:chOff x="14329080" y="2317320"/>
            <a:chExt cx="7320600" cy="6339600"/>
          </a:xfrm>
        </p:grpSpPr>
        <p:sp>
          <p:nvSpPr>
            <p:cNvPr id="42" name="Freeform 3"/>
            <p:cNvSpPr/>
            <p:nvPr/>
          </p:nvSpPr>
          <p:spPr>
            <a:xfrm>
              <a:off x="14329080" y="2317320"/>
              <a:ext cx="7320600" cy="633960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43" name="Group 4"/>
          <p:cNvGrpSpPr/>
          <p:nvPr/>
        </p:nvGrpSpPr>
        <p:grpSpPr>
          <a:xfrm>
            <a:off x="12123000" y="7035120"/>
            <a:ext cx="4969800" cy="4303800"/>
            <a:chOff x="12123000" y="7035120"/>
            <a:chExt cx="4969800" cy="4303800"/>
          </a:xfrm>
        </p:grpSpPr>
        <p:sp>
          <p:nvSpPr>
            <p:cNvPr id="44" name="Freeform 5"/>
            <p:cNvSpPr/>
            <p:nvPr/>
          </p:nvSpPr>
          <p:spPr>
            <a:xfrm>
              <a:off x="12123000" y="7035120"/>
              <a:ext cx="4969800" cy="430380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grpSp>
        <p:nvGrpSpPr>
          <p:cNvPr id="45" name="Group 6"/>
          <p:cNvGrpSpPr/>
          <p:nvPr/>
        </p:nvGrpSpPr>
        <p:grpSpPr>
          <a:xfrm>
            <a:off x="12336480" y="5954760"/>
            <a:ext cx="2271240" cy="1967040"/>
            <a:chOff x="12336480" y="5954760"/>
            <a:chExt cx="2271240" cy="1967040"/>
          </a:xfrm>
        </p:grpSpPr>
        <p:sp>
          <p:nvSpPr>
            <p:cNvPr id="46" name="Freeform 7"/>
            <p:cNvSpPr/>
            <p:nvPr/>
          </p:nvSpPr>
          <p:spPr>
            <a:xfrm>
              <a:off x="12336480" y="5954760"/>
              <a:ext cx="2271240" cy="19670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w="0">
              <a:noFill/>
            </a:ln>
          </p:spPr>
          <p:style>
            <a:lnRef idx="0"/>
            <a:fillRef idx="0"/>
            <a:effectRef idx="0"/>
            <a:fontRef idx="minor"/>
          </p:style>
        </p:sp>
      </p:grpSp>
      <p:grpSp>
        <p:nvGrpSpPr>
          <p:cNvPr id="47" name="Group 8"/>
          <p:cNvGrpSpPr/>
          <p:nvPr/>
        </p:nvGrpSpPr>
        <p:grpSpPr>
          <a:xfrm>
            <a:off x="13737600" y="373680"/>
            <a:ext cx="3799080" cy="3290040"/>
            <a:chOff x="13737600" y="373680"/>
            <a:chExt cx="3799080" cy="3290040"/>
          </a:xfrm>
        </p:grpSpPr>
        <p:sp>
          <p:nvSpPr>
            <p:cNvPr id="48" name="Freeform 9"/>
            <p:cNvSpPr/>
            <p:nvPr/>
          </p:nvSpPr>
          <p:spPr>
            <a:xfrm>
              <a:off x="13737600" y="373680"/>
              <a:ext cx="3799080" cy="32900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sp>
        <p:nvSpPr>
          <p:cNvPr id="49" name="TextBox 10"/>
          <p:cNvSpPr/>
          <p:nvPr/>
        </p:nvSpPr>
        <p:spPr>
          <a:xfrm>
            <a:off x="2315880" y="706320"/>
            <a:ext cx="6393240" cy="852840"/>
          </a:xfrm>
          <a:prstGeom prst="rect">
            <a:avLst/>
          </a:prstGeom>
          <a:noFill/>
          <a:ln w="0">
            <a:noFill/>
          </a:ln>
        </p:spPr>
        <p:style>
          <a:lnRef idx="0"/>
          <a:fillRef idx="0"/>
          <a:effectRef idx="0"/>
          <a:fontRef idx="minor"/>
        </p:style>
        <p:txBody>
          <a:bodyPr lIns="0" rIns="0" tIns="0" bIns="0" anchor="t">
            <a:spAutoFit/>
          </a:bodyPr>
          <a:p>
            <a:pPr>
              <a:lnSpc>
                <a:spcPts val="3359"/>
              </a:lnSpc>
              <a:buNone/>
            </a:pPr>
            <a:r>
              <a:rPr b="0" lang="en-US" sz="2400" spc="-1" strike="noStrike">
                <a:solidFill>
                  <a:srgbClr val="000000"/>
                </a:solidFill>
                <a:latin typeface="Muli Bold"/>
                <a:ea typeface="Muli Bold"/>
              </a:rPr>
              <a:t>Trường Đại học Sư phạm Kỹ thuật TPHCM</a:t>
            </a:r>
            <a:endParaRPr b="0" lang="en-US" sz="2400" spc="-1" strike="noStrike">
              <a:latin typeface="Arial"/>
            </a:endParaRPr>
          </a:p>
          <a:p>
            <a:pPr>
              <a:lnSpc>
                <a:spcPts val="3359"/>
              </a:lnSpc>
              <a:buNone/>
            </a:pPr>
            <a:r>
              <a:rPr b="0" lang="en-US" sz="2400" spc="-1" strike="noStrike">
                <a:solidFill>
                  <a:srgbClr val="000000"/>
                </a:solidFill>
                <a:latin typeface="Muli Bold"/>
                <a:ea typeface="Muli Bold"/>
              </a:rPr>
              <a:t>Khoa Công nghệ thông tin</a:t>
            </a:r>
            <a:endParaRPr b="0" lang="en-US" sz="2400" spc="-1" strike="noStrike">
              <a:latin typeface="Arial"/>
            </a:endParaRPr>
          </a:p>
        </p:txBody>
      </p:sp>
      <p:sp>
        <p:nvSpPr>
          <p:cNvPr id="50" name="Freeform 11"/>
          <p:cNvSpPr/>
          <p:nvPr/>
        </p:nvSpPr>
        <p:spPr>
          <a:xfrm>
            <a:off x="389880" y="481680"/>
            <a:ext cx="1609200" cy="1321560"/>
          </a:xfrm>
          <a:custGeom>
            <a:avLst/>
            <a:gdLst/>
            <a:ahLst/>
            <a:rect l="l" t="t" r="r" b="b"/>
            <a:pathLst>
              <a:path w="1609388" h="1321800">
                <a:moveTo>
                  <a:pt x="0" y="0"/>
                </a:moveTo>
                <a:lnTo>
                  <a:pt x="1609388" y="0"/>
                </a:lnTo>
                <a:lnTo>
                  <a:pt x="1609388" y="1321800"/>
                </a:lnTo>
                <a:lnTo>
                  <a:pt x="0" y="1321800"/>
                </a:lnTo>
                <a:lnTo>
                  <a:pt x="0" y="0"/>
                </a:lnTo>
                <a:close/>
              </a:path>
            </a:pathLst>
          </a:custGeom>
          <a:blipFill rotWithShape="0">
            <a:blip r:embed="rId1"/>
            <a:srcRect/>
            <a:stretch/>
          </a:blipFill>
          <a:ln w="0">
            <a:noFill/>
          </a:ln>
        </p:spPr>
        <p:style>
          <a:lnRef idx="0"/>
          <a:fillRef idx="0"/>
          <a:effectRef idx="0"/>
          <a:fontRef idx="minor"/>
        </p:style>
      </p:sp>
      <p:grpSp>
        <p:nvGrpSpPr>
          <p:cNvPr id="51" name="Group 12"/>
          <p:cNvGrpSpPr/>
          <p:nvPr/>
        </p:nvGrpSpPr>
        <p:grpSpPr>
          <a:xfrm>
            <a:off x="450360" y="1706400"/>
            <a:ext cx="11436840" cy="6111000"/>
            <a:chOff x="450360" y="1706400"/>
            <a:chExt cx="11436840" cy="6111000"/>
          </a:xfrm>
        </p:grpSpPr>
        <p:sp>
          <p:nvSpPr>
            <p:cNvPr id="52" name="TextBox 13"/>
            <p:cNvSpPr/>
            <p:nvPr/>
          </p:nvSpPr>
          <p:spPr>
            <a:xfrm>
              <a:off x="450360" y="1706400"/>
              <a:ext cx="11436840" cy="3760200"/>
            </a:xfrm>
            <a:prstGeom prst="rect">
              <a:avLst/>
            </a:prstGeom>
            <a:noFill/>
            <a:ln w="0">
              <a:noFill/>
            </a:ln>
          </p:spPr>
          <p:style>
            <a:lnRef idx="0"/>
            <a:fillRef idx="0"/>
            <a:effectRef idx="0"/>
            <a:fontRef idx="minor"/>
          </p:style>
          <p:txBody>
            <a:bodyPr lIns="0" rIns="0" tIns="0" bIns="0" anchor="t">
              <a:spAutoFit/>
            </a:bodyPr>
            <a:p>
              <a:pPr>
                <a:lnSpc>
                  <a:spcPts val="9870"/>
                </a:lnSpc>
                <a:buNone/>
              </a:pPr>
              <a:r>
                <a:rPr b="0" lang="en-US" sz="7050" spc="-77" strike="noStrike">
                  <a:solidFill>
                    <a:srgbClr val="000000"/>
                  </a:solidFill>
                  <a:latin typeface="Muli Bold"/>
                  <a:ea typeface="Muli Bold"/>
                </a:rPr>
                <a:t>Đề tài:</a:t>
              </a:r>
              <a:endParaRPr b="0" lang="en-US" sz="7050" spc="-1" strike="noStrike">
                <a:latin typeface="Arial"/>
              </a:endParaRPr>
            </a:p>
            <a:p>
              <a:pPr>
                <a:lnSpc>
                  <a:spcPts val="9870"/>
                </a:lnSpc>
                <a:buNone/>
              </a:pPr>
              <a:r>
                <a:rPr b="0" lang="en-US" sz="7050" spc="-77" strike="noStrike">
                  <a:solidFill>
                    <a:srgbClr val="000000"/>
                  </a:solidFill>
                  <a:latin typeface="Muli Bold"/>
                  <a:ea typeface="Muli Bold"/>
                </a:rPr>
                <a:t>Xây dựng ứng dụng quản lý thư viện</a:t>
              </a:r>
              <a:endParaRPr b="0" lang="en-US" sz="7050" spc="-1" strike="noStrike">
                <a:latin typeface="Arial"/>
              </a:endParaRPr>
            </a:p>
          </p:txBody>
        </p:sp>
        <p:sp>
          <p:nvSpPr>
            <p:cNvPr id="53" name="TextBox 14"/>
            <p:cNvSpPr/>
            <p:nvPr/>
          </p:nvSpPr>
          <p:spPr>
            <a:xfrm>
              <a:off x="450360" y="5897520"/>
              <a:ext cx="11436840" cy="1919880"/>
            </a:xfrm>
            <a:prstGeom prst="rect">
              <a:avLst/>
            </a:prstGeom>
            <a:noFill/>
            <a:ln w="0">
              <a:noFill/>
            </a:ln>
          </p:spPr>
          <p:style>
            <a:lnRef idx="0"/>
            <a:fillRef idx="0"/>
            <a:effectRef idx="0"/>
            <a:fontRef idx="minor"/>
          </p:style>
          <p:txBody>
            <a:bodyPr lIns="0" rIns="0" tIns="0" bIns="0" anchor="t">
              <a:spAutoFit/>
            </a:bodyPr>
            <a:p>
              <a:pPr>
                <a:lnSpc>
                  <a:spcPts val="5040"/>
                </a:lnSpc>
                <a:buNone/>
              </a:pPr>
              <a:endParaRPr b="0" lang="en-US" sz="3600" spc="-1" strike="noStrike">
                <a:latin typeface="Arial"/>
              </a:endParaRPr>
            </a:p>
            <a:p>
              <a:pPr>
                <a:lnSpc>
                  <a:spcPts val="5040"/>
                </a:lnSpc>
                <a:buNone/>
              </a:pPr>
              <a:endParaRPr b="0" lang="en-US" sz="3600" spc="-1" strike="noStrike">
                <a:latin typeface="Arial"/>
              </a:endParaRPr>
            </a:p>
            <a:p>
              <a:pPr>
                <a:lnSpc>
                  <a:spcPts val="5040"/>
                </a:lnSpc>
                <a:buNone/>
              </a:pPr>
              <a:r>
                <a:rPr b="0" lang="en-US" sz="3600" spc="-1" strike="noStrike">
                  <a:solidFill>
                    <a:srgbClr val="000000"/>
                  </a:solidFill>
                  <a:latin typeface="Muli Bold"/>
                  <a:ea typeface="Muli Bold"/>
                </a:rPr>
                <a:t>GV: Ths. Khánh Dịp</a:t>
              </a:r>
              <a:endParaRPr b="0" lang="en-US" sz="3600" spc="-1" strike="noStrike">
                <a:latin typeface="Arial"/>
              </a:endParaRPr>
            </a:p>
          </p:txBody>
        </p:sp>
      </p:grpSp>
      <p:sp>
        <p:nvSpPr>
          <p:cNvPr id="54" name="TextBox 15"/>
          <p:cNvSpPr/>
          <p:nvPr/>
        </p:nvSpPr>
        <p:spPr>
          <a:xfrm>
            <a:off x="450360" y="8229600"/>
            <a:ext cx="11436840" cy="1209240"/>
          </a:xfrm>
          <a:prstGeom prst="rect">
            <a:avLst/>
          </a:prstGeom>
          <a:noFill/>
          <a:ln w="0">
            <a:noFill/>
          </a:ln>
        </p:spPr>
        <p:style>
          <a:lnRef idx="0"/>
          <a:fillRef idx="0"/>
          <a:effectRef idx="0"/>
          <a:fontRef idx="minor"/>
        </p:style>
        <p:txBody>
          <a:bodyPr lIns="0" rIns="0" tIns="0" bIns="0" anchor="t">
            <a:spAutoFit/>
          </a:bodyPr>
          <a:p>
            <a:pPr>
              <a:lnSpc>
                <a:spcPts val="4759"/>
              </a:lnSpc>
              <a:buNone/>
            </a:pPr>
            <a:r>
              <a:rPr b="0" lang="en-US" sz="3400" spc="-1" strike="noStrike">
                <a:solidFill>
                  <a:srgbClr val="000000"/>
                </a:solidFill>
                <a:latin typeface="Muli Bold"/>
                <a:ea typeface="Muli Bold"/>
              </a:rPr>
              <a:t>SVTH:</a:t>
            </a:r>
            <a:endParaRPr b="0" lang="en-US" sz="3400" spc="-1" strike="noStrike">
              <a:latin typeface="Arial"/>
            </a:endParaRPr>
          </a:p>
          <a:p>
            <a:pPr>
              <a:lnSpc>
                <a:spcPts val="4759"/>
              </a:lnSpc>
              <a:buNone/>
            </a:pPr>
            <a:r>
              <a:rPr b="0" lang="en-US" sz="3400" spc="-1" strike="noStrike">
                <a:solidFill>
                  <a:srgbClr val="000000"/>
                </a:solidFill>
                <a:latin typeface="Muli Bold"/>
                <a:ea typeface="Muli Bold"/>
              </a:rPr>
              <a:t>Phan Gia Huy - 19110369</a:t>
            </a:r>
            <a:endParaRPr b="0" lang="en-US" sz="3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35" name="Group 2"/>
          <p:cNvGrpSpPr/>
          <p:nvPr/>
        </p:nvGrpSpPr>
        <p:grpSpPr>
          <a:xfrm>
            <a:off x="11779920" y="-4150440"/>
            <a:ext cx="8584920" cy="5441760"/>
            <a:chOff x="11779920" y="-4150440"/>
            <a:chExt cx="8584920" cy="5441760"/>
          </a:xfrm>
        </p:grpSpPr>
        <p:sp>
          <p:nvSpPr>
            <p:cNvPr id="136" name="Freeform 3"/>
            <p:cNvSpPr/>
            <p:nvPr/>
          </p:nvSpPr>
          <p:spPr>
            <a:xfrm rot="10800000">
              <a:off x="11779920" y="-4150440"/>
              <a:ext cx="8584920" cy="544176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37" name="Group 4"/>
          <p:cNvGrpSpPr/>
          <p:nvPr/>
        </p:nvGrpSpPr>
        <p:grpSpPr>
          <a:xfrm>
            <a:off x="11269800" y="-1279440"/>
            <a:ext cx="2355840" cy="2040120"/>
            <a:chOff x="11269800" y="-1279440"/>
            <a:chExt cx="2355840" cy="2040120"/>
          </a:xfrm>
        </p:grpSpPr>
        <p:sp>
          <p:nvSpPr>
            <p:cNvPr id="138" name="Freeform 5"/>
            <p:cNvSpPr/>
            <p:nvPr/>
          </p:nvSpPr>
          <p:spPr>
            <a:xfrm>
              <a:off x="11269800" y="-1279440"/>
              <a:ext cx="2355840" cy="204012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39" name="TextBox 9"/>
          <p:cNvSpPr/>
          <p:nvPr/>
        </p:nvSpPr>
        <p:spPr>
          <a:xfrm>
            <a:off x="518760" y="80280"/>
            <a:ext cx="9767880" cy="198108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Giao diện trang tổng quan</a:t>
            </a:r>
            <a:endParaRPr b="0" lang="en-US" sz="6000" spc="-1" strike="noStrike">
              <a:latin typeface="Arial"/>
            </a:endParaRPr>
          </a:p>
        </p:txBody>
      </p:sp>
      <p:sp>
        <p:nvSpPr>
          <p:cNvPr id="140" name="TextBox 10"/>
          <p:cNvSpPr/>
          <p:nvPr/>
        </p:nvSpPr>
        <p:spPr>
          <a:xfrm>
            <a:off x="13798080" y="146880"/>
            <a:ext cx="4286160" cy="1003320"/>
          </a:xfrm>
          <a:prstGeom prst="rect">
            <a:avLst/>
          </a:prstGeom>
          <a:noFill/>
          <a:ln w="0">
            <a:noFill/>
          </a:ln>
        </p:spPr>
        <p:style>
          <a:lnRef idx="0"/>
          <a:fillRef idx="0"/>
          <a:effectRef idx="0"/>
          <a:fontRef idx="minor"/>
        </p:style>
        <p:txBody>
          <a:bodyPr lIns="0" rIns="0" tIns="0" bIns="0" anchor="t">
            <a:spAutoFit/>
          </a:bodyPr>
          <a:p>
            <a:pPr>
              <a:lnSpc>
                <a:spcPts val="7903"/>
              </a:lnSpc>
              <a:buNone/>
              <a:tabLst>
                <a:tab algn="l" pos="0"/>
              </a:tabLst>
            </a:pPr>
            <a:r>
              <a:rPr b="0" lang="en-US" sz="6580" spc="-72" strike="noStrike">
                <a:solidFill>
                  <a:srgbClr val="f4f4f4"/>
                </a:solidFill>
                <a:latin typeface="Muli Bold"/>
                <a:ea typeface="Muli Bold"/>
              </a:rPr>
              <a:t>Hiện thực </a:t>
            </a:r>
            <a:endParaRPr b="0" lang="en-US" sz="6580" spc="-1" strike="noStrike">
              <a:latin typeface="Arial"/>
            </a:endParaRPr>
          </a:p>
        </p:txBody>
      </p:sp>
      <p:pic>
        <p:nvPicPr>
          <p:cNvPr id="141" name="Picture 10" descr=""/>
          <p:cNvPicPr/>
          <p:nvPr/>
        </p:nvPicPr>
        <p:blipFill>
          <a:blip r:embed="rId1"/>
          <a:stretch/>
        </p:blipFill>
        <p:spPr>
          <a:xfrm>
            <a:off x="8426520" y="3352680"/>
            <a:ext cx="8641800" cy="5981400"/>
          </a:xfrm>
          <a:prstGeom prst="rect">
            <a:avLst/>
          </a:prstGeom>
          <a:ln w="0">
            <a:noFill/>
          </a:ln>
        </p:spPr>
      </p:pic>
      <p:pic>
        <p:nvPicPr>
          <p:cNvPr id="142" name="Picture 13" descr=""/>
          <p:cNvPicPr/>
          <p:nvPr/>
        </p:nvPicPr>
        <p:blipFill>
          <a:blip r:embed="rId2"/>
          <a:stretch/>
        </p:blipFill>
        <p:spPr>
          <a:xfrm>
            <a:off x="1371600" y="3200400"/>
            <a:ext cx="5638320" cy="36169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43" name="Group 2"/>
          <p:cNvGrpSpPr/>
          <p:nvPr/>
        </p:nvGrpSpPr>
        <p:grpSpPr>
          <a:xfrm>
            <a:off x="11779920" y="-4150440"/>
            <a:ext cx="8584920" cy="5441760"/>
            <a:chOff x="11779920" y="-4150440"/>
            <a:chExt cx="8584920" cy="5441760"/>
          </a:xfrm>
        </p:grpSpPr>
        <p:sp>
          <p:nvSpPr>
            <p:cNvPr id="144" name="Freeform 3"/>
            <p:cNvSpPr/>
            <p:nvPr/>
          </p:nvSpPr>
          <p:spPr>
            <a:xfrm rot="10800000">
              <a:off x="11779920" y="-4150440"/>
              <a:ext cx="8584920" cy="544176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45" name="Group 4"/>
          <p:cNvGrpSpPr/>
          <p:nvPr/>
        </p:nvGrpSpPr>
        <p:grpSpPr>
          <a:xfrm>
            <a:off x="11269800" y="-1279440"/>
            <a:ext cx="2355840" cy="2040120"/>
            <a:chOff x="11269800" y="-1279440"/>
            <a:chExt cx="2355840" cy="2040120"/>
          </a:xfrm>
        </p:grpSpPr>
        <p:sp>
          <p:nvSpPr>
            <p:cNvPr id="146" name="Freeform 5"/>
            <p:cNvSpPr/>
            <p:nvPr/>
          </p:nvSpPr>
          <p:spPr>
            <a:xfrm>
              <a:off x="11269800" y="-1279440"/>
              <a:ext cx="2355840" cy="204012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47" name="TextBox 10"/>
          <p:cNvSpPr/>
          <p:nvPr/>
        </p:nvSpPr>
        <p:spPr>
          <a:xfrm>
            <a:off x="851760" y="310320"/>
            <a:ext cx="11415960" cy="99108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Giao diện QL sách</a:t>
            </a:r>
            <a:endParaRPr b="0" lang="en-US" sz="6000" spc="-1" strike="noStrike">
              <a:latin typeface="Arial"/>
            </a:endParaRPr>
          </a:p>
        </p:txBody>
      </p:sp>
      <p:sp>
        <p:nvSpPr>
          <p:cNvPr id="148" name="TextBox 11"/>
          <p:cNvSpPr/>
          <p:nvPr/>
        </p:nvSpPr>
        <p:spPr>
          <a:xfrm>
            <a:off x="13798080" y="146880"/>
            <a:ext cx="4286160" cy="1003320"/>
          </a:xfrm>
          <a:prstGeom prst="rect">
            <a:avLst/>
          </a:prstGeom>
          <a:noFill/>
          <a:ln w="0">
            <a:noFill/>
          </a:ln>
        </p:spPr>
        <p:style>
          <a:lnRef idx="0"/>
          <a:fillRef idx="0"/>
          <a:effectRef idx="0"/>
          <a:fontRef idx="minor"/>
        </p:style>
        <p:txBody>
          <a:bodyPr lIns="0" rIns="0" tIns="0" bIns="0" anchor="t">
            <a:spAutoFit/>
          </a:bodyPr>
          <a:p>
            <a:pPr>
              <a:lnSpc>
                <a:spcPts val="7903"/>
              </a:lnSpc>
              <a:buNone/>
              <a:tabLst>
                <a:tab algn="l" pos="0"/>
              </a:tabLst>
            </a:pPr>
            <a:r>
              <a:rPr b="0" lang="en-US" sz="6580" spc="-72" strike="noStrike">
                <a:solidFill>
                  <a:srgbClr val="f4f4f4"/>
                </a:solidFill>
                <a:latin typeface="Muli Bold"/>
                <a:ea typeface="Muli Bold"/>
              </a:rPr>
              <a:t>Hiện thực </a:t>
            </a:r>
            <a:endParaRPr b="0" lang="en-US" sz="6580" spc="-1" strike="noStrike">
              <a:latin typeface="Arial"/>
            </a:endParaRPr>
          </a:p>
        </p:txBody>
      </p:sp>
      <p:pic>
        <p:nvPicPr>
          <p:cNvPr id="149" name="Picture 11" descr=""/>
          <p:cNvPicPr/>
          <p:nvPr/>
        </p:nvPicPr>
        <p:blipFill>
          <a:blip r:embed="rId1"/>
          <a:stretch/>
        </p:blipFill>
        <p:spPr>
          <a:xfrm>
            <a:off x="1143000" y="1638360"/>
            <a:ext cx="5733000" cy="3929040"/>
          </a:xfrm>
          <a:prstGeom prst="rect">
            <a:avLst/>
          </a:prstGeom>
          <a:ln w="0">
            <a:noFill/>
          </a:ln>
        </p:spPr>
      </p:pic>
      <p:pic>
        <p:nvPicPr>
          <p:cNvPr id="150" name="Picture 12" descr=""/>
          <p:cNvPicPr/>
          <p:nvPr/>
        </p:nvPicPr>
        <p:blipFill>
          <a:blip r:embed="rId2"/>
          <a:stretch/>
        </p:blipFill>
        <p:spPr>
          <a:xfrm>
            <a:off x="1143000" y="5919840"/>
            <a:ext cx="5733000" cy="3611520"/>
          </a:xfrm>
          <a:prstGeom prst="rect">
            <a:avLst/>
          </a:prstGeom>
          <a:ln w="0">
            <a:noFill/>
          </a:ln>
        </p:spPr>
      </p:pic>
      <p:pic>
        <p:nvPicPr>
          <p:cNvPr id="151" name="Picture 15" descr=""/>
          <p:cNvPicPr/>
          <p:nvPr/>
        </p:nvPicPr>
        <p:blipFill>
          <a:blip r:embed="rId3"/>
          <a:stretch/>
        </p:blipFill>
        <p:spPr>
          <a:xfrm>
            <a:off x="7418520" y="1617480"/>
            <a:ext cx="9699120" cy="7942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52" name="Group 2"/>
          <p:cNvGrpSpPr/>
          <p:nvPr/>
        </p:nvGrpSpPr>
        <p:grpSpPr>
          <a:xfrm>
            <a:off x="11779920" y="-4150440"/>
            <a:ext cx="8584920" cy="5441760"/>
            <a:chOff x="11779920" y="-4150440"/>
            <a:chExt cx="8584920" cy="5441760"/>
          </a:xfrm>
        </p:grpSpPr>
        <p:sp>
          <p:nvSpPr>
            <p:cNvPr id="153" name="Freeform 3"/>
            <p:cNvSpPr/>
            <p:nvPr/>
          </p:nvSpPr>
          <p:spPr>
            <a:xfrm rot="10800000">
              <a:off x="11779920" y="-4150440"/>
              <a:ext cx="8584920" cy="544176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54" name="Group 4"/>
          <p:cNvGrpSpPr/>
          <p:nvPr/>
        </p:nvGrpSpPr>
        <p:grpSpPr>
          <a:xfrm>
            <a:off x="11269800" y="-1279440"/>
            <a:ext cx="2355840" cy="2040120"/>
            <a:chOff x="11269800" y="-1279440"/>
            <a:chExt cx="2355840" cy="2040120"/>
          </a:xfrm>
        </p:grpSpPr>
        <p:sp>
          <p:nvSpPr>
            <p:cNvPr id="155" name="Freeform 5"/>
            <p:cNvSpPr/>
            <p:nvPr/>
          </p:nvSpPr>
          <p:spPr>
            <a:xfrm>
              <a:off x="11269800" y="-1279440"/>
              <a:ext cx="2355840" cy="204012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56" name="TextBox 10"/>
          <p:cNvSpPr/>
          <p:nvPr/>
        </p:nvSpPr>
        <p:spPr>
          <a:xfrm>
            <a:off x="851760" y="310320"/>
            <a:ext cx="10755000" cy="198180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Giao diện QL khách hàng, nhân viên</a:t>
            </a:r>
            <a:endParaRPr b="0" lang="en-US" sz="6000" spc="-1" strike="noStrike">
              <a:latin typeface="Arial"/>
            </a:endParaRPr>
          </a:p>
        </p:txBody>
      </p:sp>
      <p:sp>
        <p:nvSpPr>
          <p:cNvPr id="157" name="TextBox 11"/>
          <p:cNvSpPr/>
          <p:nvPr/>
        </p:nvSpPr>
        <p:spPr>
          <a:xfrm>
            <a:off x="13798080" y="146880"/>
            <a:ext cx="4286160" cy="1003320"/>
          </a:xfrm>
          <a:prstGeom prst="rect">
            <a:avLst/>
          </a:prstGeom>
          <a:noFill/>
          <a:ln w="0">
            <a:noFill/>
          </a:ln>
        </p:spPr>
        <p:style>
          <a:lnRef idx="0"/>
          <a:fillRef idx="0"/>
          <a:effectRef idx="0"/>
          <a:fontRef idx="minor"/>
        </p:style>
        <p:txBody>
          <a:bodyPr lIns="0" rIns="0" tIns="0" bIns="0" anchor="t">
            <a:spAutoFit/>
          </a:bodyPr>
          <a:p>
            <a:pPr>
              <a:lnSpc>
                <a:spcPts val="7903"/>
              </a:lnSpc>
              <a:buNone/>
              <a:tabLst>
                <a:tab algn="l" pos="0"/>
              </a:tabLst>
            </a:pPr>
            <a:r>
              <a:rPr b="0" lang="en-US" sz="6580" spc="-72" strike="noStrike">
                <a:solidFill>
                  <a:srgbClr val="f4f4f4"/>
                </a:solidFill>
                <a:latin typeface="Muli Bold"/>
                <a:ea typeface="Muli Bold"/>
              </a:rPr>
              <a:t>Hiện thực </a:t>
            </a:r>
            <a:endParaRPr b="0" lang="en-US" sz="6580" spc="-1" strike="noStrike">
              <a:latin typeface="Arial"/>
            </a:endParaRPr>
          </a:p>
        </p:txBody>
      </p:sp>
      <p:pic>
        <p:nvPicPr>
          <p:cNvPr id="158" name="Picture 11" descr=""/>
          <p:cNvPicPr/>
          <p:nvPr/>
        </p:nvPicPr>
        <p:blipFill>
          <a:blip r:embed="rId1"/>
          <a:stretch/>
        </p:blipFill>
        <p:spPr>
          <a:xfrm>
            <a:off x="851760" y="2508480"/>
            <a:ext cx="8259840" cy="5976360"/>
          </a:xfrm>
          <a:prstGeom prst="rect">
            <a:avLst/>
          </a:prstGeom>
          <a:ln w="0">
            <a:noFill/>
          </a:ln>
        </p:spPr>
      </p:pic>
      <p:pic>
        <p:nvPicPr>
          <p:cNvPr id="159" name="Picture 13" descr=""/>
          <p:cNvPicPr/>
          <p:nvPr/>
        </p:nvPicPr>
        <p:blipFill>
          <a:blip r:embed="rId2"/>
          <a:stretch/>
        </p:blipFill>
        <p:spPr>
          <a:xfrm>
            <a:off x="10030320" y="2853360"/>
            <a:ext cx="7190280" cy="51004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60" name="Group 2"/>
          <p:cNvGrpSpPr/>
          <p:nvPr/>
        </p:nvGrpSpPr>
        <p:grpSpPr>
          <a:xfrm>
            <a:off x="11779920" y="-4150440"/>
            <a:ext cx="8584920" cy="5441760"/>
            <a:chOff x="11779920" y="-4150440"/>
            <a:chExt cx="8584920" cy="5441760"/>
          </a:xfrm>
        </p:grpSpPr>
        <p:sp>
          <p:nvSpPr>
            <p:cNvPr id="161" name="Freeform 3"/>
            <p:cNvSpPr/>
            <p:nvPr/>
          </p:nvSpPr>
          <p:spPr>
            <a:xfrm rot="10800000">
              <a:off x="11779920" y="-4150440"/>
              <a:ext cx="8584920" cy="544176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62" name="Group 4"/>
          <p:cNvGrpSpPr/>
          <p:nvPr/>
        </p:nvGrpSpPr>
        <p:grpSpPr>
          <a:xfrm>
            <a:off x="11269800" y="-1279440"/>
            <a:ext cx="2355840" cy="2040120"/>
            <a:chOff x="11269800" y="-1279440"/>
            <a:chExt cx="2355840" cy="2040120"/>
          </a:xfrm>
        </p:grpSpPr>
        <p:sp>
          <p:nvSpPr>
            <p:cNvPr id="163" name="Freeform 5"/>
            <p:cNvSpPr/>
            <p:nvPr/>
          </p:nvSpPr>
          <p:spPr>
            <a:xfrm>
              <a:off x="11269800" y="-1279440"/>
              <a:ext cx="2355840" cy="204012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64" name="TextBox 10"/>
          <p:cNvSpPr/>
          <p:nvPr/>
        </p:nvSpPr>
        <p:spPr>
          <a:xfrm>
            <a:off x="518760" y="80280"/>
            <a:ext cx="8624880" cy="99108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Giao diện thống kê</a:t>
            </a:r>
            <a:endParaRPr b="0" lang="en-US" sz="6000" spc="-1" strike="noStrike">
              <a:latin typeface="Arial"/>
            </a:endParaRPr>
          </a:p>
        </p:txBody>
      </p:sp>
      <p:sp>
        <p:nvSpPr>
          <p:cNvPr id="165" name="TextBox 11"/>
          <p:cNvSpPr/>
          <p:nvPr/>
        </p:nvSpPr>
        <p:spPr>
          <a:xfrm>
            <a:off x="13798080" y="146880"/>
            <a:ext cx="4286160" cy="1003320"/>
          </a:xfrm>
          <a:prstGeom prst="rect">
            <a:avLst/>
          </a:prstGeom>
          <a:noFill/>
          <a:ln w="0">
            <a:noFill/>
          </a:ln>
        </p:spPr>
        <p:style>
          <a:lnRef idx="0"/>
          <a:fillRef idx="0"/>
          <a:effectRef idx="0"/>
          <a:fontRef idx="minor"/>
        </p:style>
        <p:txBody>
          <a:bodyPr lIns="0" rIns="0" tIns="0" bIns="0" anchor="t">
            <a:spAutoFit/>
          </a:bodyPr>
          <a:p>
            <a:pPr>
              <a:lnSpc>
                <a:spcPts val="7903"/>
              </a:lnSpc>
              <a:buNone/>
              <a:tabLst>
                <a:tab algn="l" pos="0"/>
              </a:tabLst>
            </a:pPr>
            <a:r>
              <a:rPr b="0" lang="en-US" sz="6580" spc="-72" strike="noStrike">
                <a:solidFill>
                  <a:srgbClr val="f4f4f4"/>
                </a:solidFill>
                <a:latin typeface="Muli Bold"/>
                <a:ea typeface="Muli Bold"/>
              </a:rPr>
              <a:t>Hiện thực </a:t>
            </a:r>
            <a:endParaRPr b="0" lang="en-US" sz="6580" spc="-1" strike="noStrike">
              <a:latin typeface="Arial"/>
            </a:endParaRPr>
          </a:p>
        </p:txBody>
      </p:sp>
      <p:pic>
        <p:nvPicPr>
          <p:cNvPr id="166" name="Picture 11" descr=""/>
          <p:cNvPicPr/>
          <p:nvPr/>
        </p:nvPicPr>
        <p:blipFill>
          <a:blip r:embed="rId1"/>
          <a:stretch/>
        </p:blipFill>
        <p:spPr>
          <a:xfrm>
            <a:off x="914400" y="1486080"/>
            <a:ext cx="7782480" cy="5333760"/>
          </a:xfrm>
          <a:prstGeom prst="rect">
            <a:avLst/>
          </a:prstGeom>
          <a:ln w="0">
            <a:noFill/>
          </a:ln>
        </p:spPr>
      </p:pic>
      <p:pic>
        <p:nvPicPr>
          <p:cNvPr id="167" name="Picture 12" descr=""/>
          <p:cNvPicPr/>
          <p:nvPr/>
        </p:nvPicPr>
        <p:blipFill>
          <a:blip r:embed="rId2"/>
          <a:stretch/>
        </p:blipFill>
        <p:spPr>
          <a:xfrm>
            <a:off x="9144000" y="3632760"/>
            <a:ext cx="8104320" cy="55540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8" name="Group 2"/>
          <p:cNvGrpSpPr/>
          <p:nvPr/>
        </p:nvGrpSpPr>
        <p:grpSpPr>
          <a:xfrm>
            <a:off x="11779920" y="-4150440"/>
            <a:ext cx="8584920" cy="5441760"/>
            <a:chOff x="11779920" y="-4150440"/>
            <a:chExt cx="8584920" cy="5441760"/>
          </a:xfrm>
        </p:grpSpPr>
        <p:sp>
          <p:nvSpPr>
            <p:cNvPr id="169" name="Freeform 3"/>
            <p:cNvSpPr/>
            <p:nvPr/>
          </p:nvSpPr>
          <p:spPr>
            <a:xfrm rot="10800000">
              <a:off x="11779920" y="-4150440"/>
              <a:ext cx="8584920" cy="544176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70" name="Group 4"/>
          <p:cNvGrpSpPr/>
          <p:nvPr/>
        </p:nvGrpSpPr>
        <p:grpSpPr>
          <a:xfrm>
            <a:off x="11269800" y="-1279440"/>
            <a:ext cx="2355840" cy="2040120"/>
            <a:chOff x="11269800" y="-1279440"/>
            <a:chExt cx="2355840" cy="2040120"/>
          </a:xfrm>
        </p:grpSpPr>
        <p:sp>
          <p:nvSpPr>
            <p:cNvPr id="171" name="Freeform 5"/>
            <p:cNvSpPr/>
            <p:nvPr/>
          </p:nvSpPr>
          <p:spPr>
            <a:xfrm>
              <a:off x="11269800" y="-1279440"/>
              <a:ext cx="2355840" cy="204012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72" name="TextBox 10"/>
          <p:cNvSpPr/>
          <p:nvPr/>
        </p:nvSpPr>
        <p:spPr>
          <a:xfrm>
            <a:off x="518760" y="80280"/>
            <a:ext cx="8624880" cy="99108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Giao diện thống kê</a:t>
            </a:r>
            <a:endParaRPr b="0" lang="en-US" sz="6000" spc="-1" strike="noStrike">
              <a:latin typeface="Arial"/>
            </a:endParaRPr>
          </a:p>
        </p:txBody>
      </p:sp>
      <p:sp>
        <p:nvSpPr>
          <p:cNvPr id="173" name="TextBox 11"/>
          <p:cNvSpPr/>
          <p:nvPr/>
        </p:nvSpPr>
        <p:spPr>
          <a:xfrm>
            <a:off x="13798080" y="146880"/>
            <a:ext cx="4286160" cy="1003320"/>
          </a:xfrm>
          <a:prstGeom prst="rect">
            <a:avLst/>
          </a:prstGeom>
          <a:noFill/>
          <a:ln w="0">
            <a:noFill/>
          </a:ln>
        </p:spPr>
        <p:style>
          <a:lnRef idx="0"/>
          <a:fillRef idx="0"/>
          <a:effectRef idx="0"/>
          <a:fontRef idx="minor"/>
        </p:style>
        <p:txBody>
          <a:bodyPr lIns="0" rIns="0" tIns="0" bIns="0" anchor="t">
            <a:spAutoFit/>
          </a:bodyPr>
          <a:p>
            <a:pPr>
              <a:lnSpc>
                <a:spcPts val="7903"/>
              </a:lnSpc>
              <a:buNone/>
              <a:tabLst>
                <a:tab algn="l" pos="0"/>
              </a:tabLst>
            </a:pPr>
            <a:r>
              <a:rPr b="0" lang="en-US" sz="6580" spc="-72" strike="noStrike">
                <a:solidFill>
                  <a:srgbClr val="f4f4f4"/>
                </a:solidFill>
                <a:latin typeface="Muli Bold"/>
                <a:ea typeface="Muli Bold"/>
              </a:rPr>
              <a:t>Hiện thực </a:t>
            </a:r>
            <a:endParaRPr b="0" lang="en-US" sz="6580" spc="-1" strike="noStrike">
              <a:latin typeface="Arial"/>
            </a:endParaRPr>
          </a:p>
        </p:txBody>
      </p:sp>
      <p:pic>
        <p:nvPicPr>
          <p:cNvPr id="174" name="Picture 13" descr=""/>
          <p:cNvPicPr/>
          <p:nvPr/>
        </p:nvPicPr>
        <p:blipFill>
          <a:blip r:embed="rId1"/>
          <a:stretch/>
        </p:blipFill>
        <p:spPr>
          <a:xfrm>
            <a:off x="990720" y="1562040"/>
            <a:ext cx="7695720" cy="5274360"/>
          </a:xfrm>
          <a:prstGeom prst="rect">
            <a:avLst/>
          </a:prstGeom>
          <a:ln w="0">
            <a:noFill/>
          </a:ln>
        </p:spPr>
      </p:pic>
      <p:pic>
        <p:nvPicPr>
          <p:cNvPr id="175" name="Picture 14" descr=""/>
          <p:cNvPicPr/>
          <p:nvPr/>
        </p:nvPicPr>
        <p:blipFill>
          <a:blip r:embed="rId2"/>
          <a:stretch/>
        </p:blipFill>
        <p:spPr>
          <a:xfrm>
            <a:off x="9486720" y="3907080"/>
            <a:ext cx="8277480" cy="5672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651"/>
        </a:solidFill>
      </p:bgPr>
    </p:bg>
    <p:spTree>
      <p:nvGrpSpPr>
        <p:cNvPr id="1" name=""/>
        <p:cNvGrpSpPr/>
        <p:nvPr/>
      </p:nvGrpSpPr>
      <p:grpSpPr>
        <a:xfrm>
          <a:off x="0" y="0"/>
          <a:ext cx="0" cy="0"/>
          <a:chOff x="0" y="0"/>
          <a:chExt cx="0" cy="0"/>
        </a:xfrm>
      </p:grpSpPr>
      <p:grpSp>
        <p:nvGrpSpPr>
          <p:cNvPr id="176" name="Group 2"/>
          <p:cNvGrpSpPr/>
          <p:nvPr/>
        </p:nvGrpSpPr>
        <p:grpSpPr>
          <a:xfrm>
            <a:off x="14526720" y="-517320"/>
            <a:ext cx="5268960" cy="4563000"/>
            <a:chOff x="14526720" y="-517320"/>
            <a:chExt cx="5268960" cy="4563000"/>
          </a:xfrm>
        </p:grpSpPr>
        <p:sp>
          <p:nvSpPr>
            <p:cNvPr id="177" name="Freeform 3"/>
            <p:cNvSpPr/>
            <p:nvPr/>
          </p:nvSpPr>
          <p:spPr>
            <a:xfrm>
              <a:off x="14526720" y="-517320"/>
              <a:ext cx="5268960" cy="456300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grpSp>
        <p:nvGrpSpPr>
          <p:cNvPr id="178" name="Group 4"/>
          <p:cNvGrpSpPr/>
          <p:nvPr/>
        </p:nvGrpSpPr>
        <p:grpSpPr>
          <a:xfrm>
            <a:off x="13189320" y="182160"/>
            <a:ext cx="2674080" cy="2315880"/>
            <a:chOff x="13189320" y="182160"/>
            <a:chExt cx="2674080" cy="2315880"/>
          </a:xfrm>
        </p:grpSpPr>
        <p:sp>
          <p:nvSpPr>
            <p:cNvPr id="179" name="Freeform 5"/>
            <p:cNvSpPr/>
            <p:nvPr/>
          </p:nvSpPr>
          <p:spPr>
            <a:xfrm>
              <a:off x="13189320" y="182160"/>
              <a:ext cx="2674080" cy="23158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w="0">
              <a:noFill/>
            </a:ln>
          </p:spPr>
          <p:style>
            <a:lnRef idx="0"/>
            <a:fillRef idx="0"/>
            <a:effectRef idx="0"/>
            <a:fontRef idx="minor"/>
          </p:style>
        </p:sp>
      </p:grpSp>
      <p:sp>
        <p:nvSpPr>
          <p:cNvPr id="180" name="TextBox 6"/>
          <p:cNvSpPr/>
          <p:nvPr/>
        </p:nvSpPr>
        <p:spPr>
          <a:xfrm>
            <a:off x="658800" y="4295880"/>
            <a:ext cx="16599960" cy="2495160"/>
          </a:xfrm>
          <a:prstGeom prst="rect">
            <a:avLst/>
          </a:prstGeom>
          <a:noFill/>
          <a:ln w="0">
            <a:noFill/>
          </a:ln>
        </p:spPr>
        <p:style>
          <a:lnRef idx="0"/>
          <a:fillRef idx="0"/>
          <a:effectRef idx="0"/>
          <a:fontRef idx="minor"/>
        </p:style>
        <p:txBody>
          <a:bodyPr lIns="0" rIns="0" tIns="0" bIns="0" anchor="t">
            <a:spAutoFit/>
          </a:bodyPr>
          <a:p>
            <a:pPr algn="ctr">
              <a:lnSpc>
                <a:spcPts val="9825"/>
              </a:lnSpc>
              <a:buNone/>
            </a:pPr>
            <a:r>
              <a:rPr b="0" lang="en-US" sz="7019" spc="-1" strike="noStrike">
                <a:solidFill>
                  <a:srgbClr val="ffffff"/>
                </a:solidFill>
                <a:latin typeface="Muli Bold"/>
                <a:ea typeface="Muli Bold"/>
              </a:rPr>
              <a:t>Phần trình bày của nhóm đã kết thúc</a:t>
            </a:r>
            <a:endParaRPr b="0" lang="en-US" sz="7019" spc="-1" strike="noStrike">
              <a:latin typeface="Arial"/>
            </a:endParaRPr>
          </a:p>
          <a:p>
            <a:pPr algn="ctr">
              <a:lnSpc>
                <a:spcPts val="9825"/>
              </a:lnSpc>
              <a:buNone/>
            </a:pPr>
            <a:r>
              <a:rPr b="0" lang="en-US" sz="7019" spc="-1" strike="noStrike">
                <a:solidFill>
                  <a:srgbClr val="ffffff"/>
                </a:solidFill>
                <a:latin typeface="Muli Bold"/>
                <a:ea typeface="Muli Bold"/>
              </a:rPr>
              <a:t>Cảm ơn thầy cô đã lắng nghe!</a:t>
            </a:r>
            <a:endParaRPr b="0" lang="en-US" sz="7019"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651"/>
        </a:solidFill>
      </p:bgPr>
    </p:bg>
    <p:spTree>
      <p:nvGrpSpPr>
        <p:cNvPr id="1" name=""/>
        <p:cNvGrpSpPr/>
        <p:nvPr/>
      </p:nvGrpSpPr>
      <p:grpSpPr>
        <a:xfrm>
          <a:off x="0" y="0"/>
          <a:ext cx="0" cy="0"/>
          <a:chOff x="0" y="0"/>
          <a:chExt cx="0" cy="0"/>
        </a:xfrm>
      </p:grpSpPr>
      <p:grpSp>
        <p:nvGrpSpPr>
          <p:cNvPr id="55" name="Group 2"/>
          <p:cNvGrpSpPr/>
          <p:nvPr/>
        </p:nvGrpSpPr>
        <p:grpSpPr>
          <a:xfrm>
            <a:off x="1028880" y="971640"/>
            <a:ext cx="16727400" cy="7667280"/>
            <a:chOff x="1028880" y="971640"/>
            <a:chExt cx="16727400" cy="7667280"/>
          </a:xfrm>
        </p:grpSpPr>
        <p:sp>
          <p:nvSpPr>
            <p:cNvPr id="56" name="TextBox 3"/>
            <p:cNvSpPr/>
            <p:nvPr/>
          </p:nvSpPr>
          <p:spPr>
            <a:xfrm>
              <a:off x="5562720" y="2603520"/>
              <a:ext cx="12193560" cy="6035400"/>
            </a:xfrm>
            <a:prstGeom prst="rect">
              <a:avLst/>
            </a:prstGeom>
            <a:noFill/>
            <a:ln w="0">
              <a:noFill/>
            </a:ln>
          </p:spPr>
          <p:style>
            <a:lnRef idx="0"/>
            <a:fillRef idx="0"/>
            <a:effectRef idx="0"/>
            <a:fontRef idx="minor"/>
          </p:style>
          <p:txBody>
            <a:bodyPr lIns="0" rIns="0" tIns="0" bIns="0" anchor="t">
              <a:spAutoFit/>
            </a:bodyPr>
            <a:p>
              <a:pPr>
                <a:lnSpc>
                  <a:spcPts val="4320"/>
                </a:lnSpc>
                <a:buNone/>
              </a:pPr>
              <a:r>
                <a:rPr b="0" lang="vi-VN" sz="3600" spc="-1" strike="noStrike">
                  <a:solidFill>
                    <a:srgbClr val="f4f4f4"/>
                  </a:solidFill>
                  <a:latin typeface="Muli Bold"/>
                  <a:ea typeface="Muli Bold"/>
                </a:rPr>
                <a:t>Trong bối cảnh hiện nay, công nghệ thông tin đã cải thiện quản lý thư viện, khắc phục hạn chế của thư viện truyền thống như:</a:t>
              </a:r>
              <a:endParaRPr b="0" lang="en-US" sz="3600" spc="-1" strike="noStrike">
                <a:latin typeface="Arial"/>
              </a:endParaRPr>
            </a:p>
            <a:p>
              <a:pPr>
                <a:lnSpc>
                  <a:spcPts val="4320"/>
                </a:lnSpc>
                <a:buNone/>
              </a:pPr>
              <a:endParaRPr b="0" lang="en-US" sz="3600" spc="-1" strike="noStrike">
                <a:latin typeface="Arial"/>
              </a:endParaRPr>
            </a:p>
            <a:p>
              <a:pPr>
                <a:lnSpc>
                  <a:spcPts val="4320"/>
                </a:lnSpc>
                <a:buNone/>
              </a:pPr>
              <a:r>
                <a:rPr b="0" lang="vi-VN" sz="3600" spc="-1" strike="noStrike">
                  <a:solidFill>
                    <a:srgbClr val="f4f4f4"/>
                  </a:solidFill>
                  <a:latin typeface="Muli Bold"/>
                  <a:ea typeface="Muli Bold"/>
                </a:rPr>
                <a:t>Quản lý sách thủ công gây sai sót.</a:t>
              </a:r>
              <a:endParaRPr b="0" lang="en-US" sz="3600" spc="-1" strike="noStrike">
                <a:latin typeface="Arial"/>
              </a:endParaRPr>
            </a:p>
            <a:p>
              <a:pPr>
                <a:lnSpc>
                  <a:spcPts val="4320"/>
                </a:lnSpc>
                <a:buNone/>
              </a:pPr>
              <a:r>
                <a:rPr b="0" lang="vi-VN" sz="3600" spc="-1" strike="noStrike">
                  <a:solidFill>
                    <a:srgbClr val="f4f4f4"/>
                  </a:solidFill>
                  <a:latin typeface="Muli Bold"/>
                  <a:ea typeface="Muli Bold"/>
                </a:rPr>
                <a:t>Khó khăn trong tìm kiếm và theo dõi mượn trả sách.</a:t>
              </a:r>
              <a:endParaRPr b="0" lang="en-US" sz="3600" spc="-1" strike="noStrike">
                <a:latin typeface="Arial"/>
              </a:endParaRPr>
            </a:p>
            <a:p>
              <a:pPr>
                <a:lnSpc>
                  <a:spcPts val="4320"/>
                </a:lnSpc>
                <a:buNone/>
              </a:pPr>
              <a:r>
                <a:rPr b="0" lang="vi-VN" sz="3600" spc="-1" strike="noStrike">
                  <a:solidFill>
                    <a:srgbClr val="f4f4f4"/>
                  </a:solidFill>
                  <a:latin typeface="Muli Bold"/>
                  <a:ea typeface="Muli Bold"/>
                </a:rPr>
                <a:t>Không đáp ứng nhu cầu hiện đại.</a:t>
              </a:r>
              <a:endParaRPr b="0" lang="en-US" sz="3600" spc="-1" strike="noStrike">
                <a:latin typeface="Arial"/>
              </a:endParaRPr>
            </a:p>
            <a:p>
              <a:pPr>
                <a:lnSpc>
                  <a:spcPts val="4320"/>
                </a:lnSpc>
                <a:buNone/>
              </a:pPr>
              <a:r>
                <a:rPr b="0" lang="vi-VN" sz="3600" spc="-1" strike="noStrike">
                  <a:solidFill>
                    <a:srgbClr val="f4f4f4"/>
                  </a:solidFill>
                  <a:latin typeface="Muli Bold"/>
                  <a:ea typeface="Muli Bold"/>
                </a:rPr>
                <a:t>Xây dựng ứng dụng quản lý thư viện sẽ tự động hóa quy trình, nâng cao hiệu suất và cải thiện trải nghiệm người dùng, đáp ứng xu hướng chuyển đổi số trong thời đại 4.0.</a:t>
              </a:r>
              <a:endParaRPr b="0" lang="en-US" sz="3600" spc="-1" strike="noStrike">
                <a:latin typeface="Arial"/>
              </a:endParaRPr>
            </a:p>
          </p:txBody>
        </p:sp>
        <p:sp>
          <p:nvSpPr>
            <p:cNvPr id="57" name="TextBox 4"/>
            <p:cNvSpPr/>
            <p:nvPr/>
          </p:nvSpPr>
          <p:spPr>
            <a:xfrm>
              <a:off x="1028880" y="971640"/>
              <a:ext cx="14766120" cy="1369800"/>
            </a:xfrm>
            <a:prstGeom prst="rect">
              <a:avLst/>
            </a:prstGeom>
            <a:noFill/>
            <a:ln w="0">
              <a:noFill/>
            </a:ln>
          </p:spPr>
          <p:style>
            <a:lnRef idx="0"/>
            <a:fillRef idx="0"/>
            <a:effectRef idx="0"/>
            <a:fontRef idx="minor"/>
          </p:style>
          <p:txBody>
            <a:bodyPr lIns="0" rIns="0" tIns="0" bIns="0" anchor="t">
              <a:spAutoFit/>
            </a:bodyPr>
            <a:p>
              <a:pPr>
                <a:lnSpc>
                  <a:spcPts val="10789"/>
                </a:lnSpc>
                <a:buNone/>
              </a:pPr>
              <a:r>
                <a:rPr b="0" lang="en-US" sz="8300" spc="-1" strike="noStrike">
                  <a:solidFill>
                    <a:srgbClr val="a4e473"/>
                  </a:solidFill>
                  <a:latin typeface="Muli Bold"/>
                  <a:ea typeface="Muli Bold"/>
                </a:rPr>
                <a:t>Giới thiệu về đề tài:</a:t>
              </a:r>
              <a:endParaRPr b="0" lang="en-US" sz="8300" spc="-1" strike="noStrike">
                <a:latin typeface="Arial"/>
              </a:endParaRPr>
            </a:p>
          </p:txBody>
        </p:sp>
      </p:grpSp>
      <p:sp>
        <p:nvSpPr>
          <p:cNvPr id="58" name="TextBox 5"/>
          <p:cNvSpPr/>
          <p:nvPr/>
        </p:nvSpPr>
        <p:spPr>
          <a:xfrm>
            <a:off x="12027960" y="8987040"/>
            <a:ext cx="5230800" cy="302040"/>
          </a:xfrm>
          <a:prstGeom prst="rect">
            <a:avLst/>
          </a:prstGeom>
          <a:noFill/>
          <a:ln w="0">
            <a:noFill/>
          </a:ln>
        </p:spPr>
        <p:style>
          <a:lnRef idx="0"/>
          <a:fillRef idx="0"/>
          <a:effectRef idx="0"/>
          <a:fontRef idx="minor"/>
        </p:style>
        <p:txBody>
          <a:bodyPr lIns="0" rIns="0" tIns="0" bIns="0" anchor="t">
            <a:spAutoFit/>
          </a:bodyPr>
          <a:p>
            <a:pPr algn="r">
              <a:lnSpc>
                <a:spcPts val="2381"/>
              </a:lnSpc>
              <a:buNone/>
            </a:pPr>
            <a:r>
              <a:rPr b="0" lang="en-US" sz="1700" spc="-1" strike="noStrike" u="sng">
                <a:solidFill>
                  <a:srgbClr val="f4f4f4"/>
                </a:solidFill>
                <a:uFillTx/>
                <a:latin typeface="Muli Semi-Bold"/>
                <a:ea typeface="Muli Semi-Bold"/>
              </a:rPr>
              <a:t>Quay lại Trang Chương trình</a:t>
            </a:r>
            <a:endParaRPr b="0" lang="en-US" sz="1700" spc="-1" strike="noStrike">
              <a:latin typeface="Arial"/>
            </a:endParaRPr>
          </a:p>
        </p:txBody>
      </p:sp>
      <p:grpSp>
        <p:nvGrpSpPr>
          <p:cNvPr id="59" name="Group 6"/>
          <p:cNvGrpSpPr/>
          <p:nvPr/>
        </p:nvGrpSpPr>
        <p:grpSpPr>
          <a:xfrm>
            <a:off x="-3562920" y="6077880"/>
            <a:ext cx="6383160" cy="5527800"/>
            <a:chOff x="-3562920" y="6077880"/>
            <a:chExt cx="6383160" cy="5527800"/>
          </a:xfrm>
        </p:grpSpPr>
        <p:sp>
          <p:nvSpPr>
            <p:cNvPr id="60" name="Freeform 7"/>
            <p:cNvSpPr/>
            <p:nvPr/>
          </p:nvSpPr>
          <p:spPr>
            <a:xfrm>
              <a:off x="-3562920" y="6077880"/>
              <a:ext cx="6383160" cy="552780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grpSp>
        <p:nvGrpSpPr>
          <p:cNvPr id="61" name="Group 8"/>
          <p:cNvGrpSpPr/>
          <p:nvPr/>
        </p:nvGrpSpPr>
        <p:grpSpPr>
          <a:xfrm>
            <a:off x="1671840" y="7004520"/>
            <a:ext cx="3034080" cy="2627640"/>
            <a:chOff x="1671840" y="7004520"/>
            <a:chExt cx="3034080" cy="2627640"/>
          </a:xfrm>
        </p:grpSpPr>
        <p:sp>
          <p:nvSpPr>
            <p:cNvPr id="62" name="Freeform 9"/>
            <p:cNvSpPr/>
            <p:nvPr/>
          </p:nvSpPr>
          <p:spPr>
            <a:xfrm>
              <a:off x="1671840" y="7004520"/>
              <a:ext cx="3034080" cy="26276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grpSp>
        <p:nvGrpSpPr>
          <p:cNvPr id="63" name="Group 10"/>
          <p:cNvGrpSpPr/>
          <p:nvPr/>
        </p:nvGrpSpPr>
        <p:grpSpPr>
          <a:xfrm>
            <a:off x="4053600" y="8956800"/>
            <a:ext cx="2141280" cy="1854360"/>
            <a:chOff x="4053600" y="8956800"/>
            <a:chExt cx="2141280" cy="1854360"/>
          </a:xfrm>
        </p:grpSpPr>
        <p:sp>
          <p:nvSpPr>
            <p:cNvPr id="64" name="Freeform 11"/>
            <p:cNvSpPr/>
            <p:nvPr/>
          </p:nvSpPr>
          <p:spPr>
            <a:xfrm>
              <a:off x="4053600" y="8956800"/>
              <a:ext cx="2141280" cy="185436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651"/>
        </a:solidFill>
      </p:bgPr>
    </p:bg>
    <p:spTree>
      <p:nvGrpSpPr>
        <p:cNvPr id="1" name=""/>
        <p:cNvGrpSpPr/>
        <p:nvPr/>
      </p:nvGrpSpPr>
      <p:grpSpPr>
        <a:xfrm>
          <a:off x="0" y="0"/>
          <a:ext cx="0" cy="0"/>
          <a:chOff x="0" y="0"/>
          <a:chExt cx="0" cy="0"/>
        </a:xfrm>
      </p:grpSpPr>
      <p:grpSp>
        <p:nvGrpSpPr>
          <p:cNvPr id="65" name="Group 2"/>
          <p:cNvGrpSpPr/>
          <p:nvPr/>
        </p:nvGrpSpPr>
        <p:grpSpPr>
          <a:xfrm>
            <a:off x="-3562920" y="6077880"/>
            <a:ext cx="6383160" cy="5527800"/>
            <a:chOff x="-3562920" y="6077880"/>
            <a:chExt cx="6383160" cy="5527800"/>
          </a:xfrm>
        </p:grpSpPr>
        <p:sp>
          <p:nvSpPr>
            <p:cNvPr id="66" name="Freeform 3"/>
            <p:cNvSpPr/>
            <p:nvPr/>
          </p:nvSpPr>
          <p:spPr>
            <a:xfrm>
              <a:off x="-3562920" y="6077880"/>
              <a:ext cx="6383160" cy="552780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grpSp>
        <p:nvGrpSpPr>
          <p:cNvPr id="67" name="Group 4"/>
          <p:cNvGrpSpPr/>
          <p:nvPr/>
        </p:nvGrpSpPr>
        <p:grpSpPr>
          <a:xfrm>
            <a:off x="1671840" y="7004520"/>
            <a:ext cx="3034080" cy="2627640"/>
            <a:chOff x="1671840" y="7004520"/>
            <a:chExt cx="3034080" cy="2627640"/>
          </a:xfrm>
        </p:grpSpPr>
        <p:sp>
          <p:nvSpPr>
            <p:cNvPr id="68" name="Freeform 5"/>
            <p:cNvSpPr/>
            <p:nvPr/>
          </p:nvSpPr>
          <p:spPr>
            <a:xfrm>
              <a:off x="1671840" y="7004520"/>
              <a:ext cx="3034080" cy="26276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grpSp>
        <p:nvGrpSpPr>
          <p:cNvPr id="69" name="Group 6"/>
          <p:cNvGrpSpPr/>
          <p:nvPr/>
        </p:nvGrpSpPr>
        <p:grpSpPr>
          <a:xfrm>
            <a:off x="4053600" y="8956800"/>
            <a:ext cx="2141280" cy="1854360"/>
            <a:chOff x="4053600" y="8956800"/>
            <a:chExt cx="2141280" cy="1854360"/>
          </a:xfrm>
        </p:grpSpPr>
        <p:sp>
          <p:nvSpPr>
            <p:cNvPr id="70" name="Freeform 7"/>
            <p:cNvSpPr/>
            <p:nvPr/>
          </p:nvSpPr>
          <p:spPr>
            <a:xfrm>
              <a:off x="4053600" y="8956800"/>
              <a:ext cx="2141280" cy="185436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w="0">
              <a:noFill/>
            </a:ln>
          </p:spPr>
          <p:style>
            <a:lnRef idx="0"/>
            <a:fillRef idx="0"/>
            <a:effectRef idx="0"/>
            <a:fontRef idx="minor"/>
          </p:style>
        </p:sp>
      </p:grpSp>
      <p:grpSp>
        <p:nvGrpSpPr>
          <p:cNvPr id="71" name="Group 9"/>
          <p:cNvGrpSpPr/>
          <p:nvPr/>
        </p:nvGrpSpPr>
        <p:grpSpPr>
          <a:xfrm>
            <a:off x="564840" y="271080"/>
            <a:ext cx="17138520" cy="8290440"/>
            <a:chOff x="564840" y="271080"/>
            <a:chExt cx="17138520" cy="8290440"/>
          </a:xfrm>
        </p:grpSpPr>
        <p:sp>
          <p:nvSpPr>
            <p:cNvPr id="72" name="TextBox 10"/>
            <p:cNvSpPr/>
            <p:nvPr/>
          </p:nvSpPr>
          <p:spPr>
            <a:xfrm>
              <a:off x="5124240" y="1977480"/>
              <a:ext cx="12579120" cy="6584040"/>
            </a:xfrm>
            <a:prstGeom prst="rect">
              <a:avLst/>
            </a:prstGeom>
            <a:noFill/>
            <a:ln w="0">
              <a:noFill/>
            </a:ln>
          </p:spPr>
          <p:style>
            <a:lnRef idx="0"/>
            <a:fillRef idx="0"/>
            <a:effectRef idx="0"/>
            <a:fontRef idx="minor"/>
          </p:style>
          <p:txBody>
            <a:bodyPr lIns="0" rIns="0" tIns="0" bIns="0" anchor="t">
              <a:spAutoFit/>
            </a:bodyPr>
            <a:p>
              <a:pPr marL="388800">
                <a:lnSpc>
                  <a:spcPts val="4320"/>
                </a:lnSpc>
                <a:buNone/>
              </a:pPr>
              <a:r>
                <a:rPr b="0" lang="vi-VN" sz="3600" spc="-1" strike="noStrike">
                  <a:solidFill>
                    <a:srgbClr val="f4f4f4"/>
                  </a:solidFill>
                  <a:latin typeface="Muli"/>
                  <a:ea typeface="Muli"/>
                </a:rPr>
                <a:t>Nhóm mong muốn thiết kế ứng dụng quản lý thư viện hiện đại với mục đích:</a:t>
              </a:r>
              <a:endParaRPr b="0" lang="en-US" sz="3600" spc="-1" strike="noStrike">
                <a:latin typeface="Arial"/>
              </a:endParaRPr>
            </a:p>
            <a:p>
              <a:pPr lvl="1" marL="777240" indent="-388800">
                <a:lnSpc>
                  <a:spcPts val="4320"/>
                </a:lnSpc>
                <a:buClr>
                  <a:srgbClr val="f4f4f4"/>
                </a:buClr>
                <a:buFont typeface="Arial"/>
                <a:buChar char="•"/>
              </a:pPr>
              <a:r>
                <a:rPr b="0" lang="vi-VN" sz="3600" spc="-1" strike="noStrike">
                  <a:solidFill>
                    <a:srgbClr val="f4f4f4"/>
                  </a:solidFill>
                  <a:latin typeface="Muli"/>
                  <a:ea typeface="Muli"/>
                </a:rPr>
                <a:t>Tự động hóa quy trình quản lý sách, tài liệu, người dùng và kiểm kê.</a:t>
              </a:r>
              <a:endParaRPr b="0" lang="en-US" sz="3600" spc="-1" strike="noStrike">
                <a:latin typeface="Arial"/>
              </a:endParaRPr>
            </a:p>
            <a:p>
              <a:pPr lvl="1" marL="777240" indent="-388800">
                <a:lnSpc>
                  <a:spcPts val="4320"/>
                </a:lnSpc>
                <a:buClr>
                  <a:srgbClr val="f4f4f4"/>
                </a:buClr>
                <a:buFont typeface="Arial"/>
                <a:buChar char="•"/>
              </a:pPr>
              <a:r>
                <a:rPr b="0" lang="vi-VN" sz="3600" spc="-1" strike="noStrike">
                  <a:solidFill>
                    <a:srgbClr val="f4f4f4"/>
                  </a:solidFill>
                  <a:latin typeface="Muli"/>
                  <a:ea typeface="Muli"/>
                </a:rPr>
                <a:t>Tăng hiệu quả tìm kiếm thông tin cho thủ thư và độc giả.</a:t>
              </a:r>
              <a:endParaRPr b="0" lang="en-US" sz="3600" spc="-1" strike="noStrike">
                <a:latin typeface="Arial"/>
              </a:endParaRPr>
            </a:p>
            <a:p>
              <a:pPr lvl="1" marL="777240" indent="-388800">
                <a:lnSpc>
                  <a:spcPts val="4320"/>
                </a:lnSpc>
                <a:buClr>
                  <a:srgbClr val="f4f4f4"/>
                </a:buClr>
                <a:buFont typeface="Arial"/>
                <a:buChar char="•"/>
              </a:pPr>
              <a:r>
                <a:rPr b="0" lang="vi-VN" sz="3600" spc="-1" strike="noStrike">
                  <a:solidFill>
                    <a:srgbClr val="f4f4f4"/>
                  </a:solidFill>
                  <a:latin typeface="Muli"/>
                  <a:ea typeface="Muli"/>
                </a:rPr>
                <a:t>Nâng cao trải nghiệm người dùng với giao diện thân thiện và tính năng tiện lợi.</a:t>
              </a:r>
              <a:endParaRPr b="0" lang="en-US" sz="3600" spc="-1" strike="noStrike">
                <a:latin typeface="Arial"/>
              </a:endParaRPr>
            </a:p>
            <a:p>
              <a:pPr lvl="1" marL="777240" indent="-388800">
                <a:lnSpc>
                  <a:spcPts val="4320"/>
                </a:lnSpc>
                <a:buClr>
                  <a:srgbClr val="f4f4f4"/>
                </a:buClr>
                <a:buFont typeface="Arial"/>
                <a:buChar char="•"/>
              </a:pPr>
              <a:r>
                <a:rPr b="0" lang="vi-VN" sz="3600" spc="-1" strike="noStrike">
                  <a:solidFill>
                    <a:srgbClr val="f4f4f4"/>
                  </a:solidFill>
                  <a:latin typeface="Muli"/>
                  <a:ea typeface="Muli"/>
                </a:rPr>
                <a:t>Hỗ trợ ra quyết định qua báo cáo chi tiết về tình hình sử dụng thư viện.</a:t>
              </a:r>
              <a:endParaRPr b="0" lang="en-US" sz="3600" spc="-1" strike="noStrike">
                <a:latin typeface="Arial"/>
              </a:endParaRPr>
            </a:p>
            <a:p>
              <a:pPr marL="388800">
                <a:lnSpc>
                  <a:spcPts val="4320"/>
                </a:lnSpc>
                <a:buNone/>
              </a:pPr>
              <a:r>
                <a:rPr b="0" lang="vi-VN" sz="3600" spc="-1" strike="noStrike">
                  <a:solidFill>
                    <a:srgbClr val="f4f4f4"/>
                  </a:solidFill>
                  <a:latin typeface="Muli"/>
                  <a:ea typeface="Muli"/>
                </a:rPr>
                <a:t>Ngoài ra, nhóm cũng muốn tìm hiểu về công nghệ Java Swing và SQL Server.</a:t>
              </a:r>
              <a:endParaRPr b="0" lang="en-US" sz="3600" spc="-1" strike="noStrike">
                <a:latin typeface="Arial"/>
              </a:endParaRPr>
            </a:p>
          </p:txBody>
        </p:sp>
        <p:sp>
          <p:nvSpPr>
            <p:cNvPr id="73" name="TextBox 11"/>
            <p:cNvSpPr/>
            <p:nvPr/>
          </p:nvSpPr>
          <p:spPr>
            <a:xfrm>
              <a:off x="564840" y="271080"/>
              <a:ext cx="16693920" cy="1369800"/>
            </a:xfrm>
            <a:prstGeom prst="rect">
              <a:avLst/>
            </a:prstGeom>
            <a:noFill/>
            <a:ln w="0">
              <a:noFill/>
            </a:ln>
          </p:spPr>
          <p:style>
            <a:lnRef idx="0"/>
            <a:fillRef idx="0"/>
            <a:effectRef idx="0"/>
            <a:fontRef idx="minor"/>
          </p:style>
          <p:txBody>
            <a:bodyPr lIns="0" rIns="0" tIns="0" bIns="0" anchor="t">
              <a:spAutoFit/>
            </a:bodyPr>
            <a:p>
              <a:pPr>
                <a:lnSpc>
                  <a:spcPts val="10789"/>
                </a:lnSpc>
                <a:buNone/>
              </a:pPr>
              <a:r>
                <a:rPr b="0" lang="en-US" sz="8300" spc="-1" strike="noStrike">
                  <a:solidFill>
                    <a:srgbClr val="a4e473"/>
                  </a:solidFill>
                  <a:latin typeface="Muli Bold"/>
                  <a:ea typeface="Muli Bold"/>
                </a:rPr>
                <a:t>Nhiệm vụ của đề tài:</a:t>
              </a:r>
              <a:endParaRPr b="0" lang="en-US" sz="8300" spc="-1" strike="noStrike">
                <a:latin typeface="Arial"/>
              </a:endParaRPr>
            </a:p>
          </p:txBody>
        </p:sp>
      </p:grpSp>
      <p:sp>
        <p:nvSpPr>
          <p:cNvPr id="74" name="TextBox 12"/>
          <p:cNvSpPr/>
          <p:nvPr/>
        </p:nvSpPr>
        <p:spPr>
          <a:xfrm>
            <a:off x="12027960" y="8987040"/>
            <a:ext cx="5230800" cy="302040"/>
          </a:xfrm>
          <a:prstGeom prst="rect">
            <a:avLst/>
          </a:prstGeom>
          <a:noFill/>
          <a:ln w="0">
            <a:noFill/>
          </a:ln>
        </p:spPr>
        <p:style>
          <a:lnRef idx="0"/>
          <a:fillRef idx="0"/>
          <a:effectRef idx="0"/>
          <a:fontRef idx="minor"/>
        </p:style>
        <p:txBody>
          <a:bodyPr lIns="0" rIns="0" tIns="0" bIns="0" anchor="t">
            <a:spAutoFit/>
          </a:bodyPr>
          <a:p>
            <a:pPr algn="r">
              <a:lnSpc>
                <a:spcPts val="2381"/>
              </a:lnSpc>
              <a:buNone/>
            </a:pPr>
            <a:r>
              <a:rPr b="0" lang="en-US" sz="1700" spc="-1" strike="noStrike" u="sng">
                <a:solidFill>
                  <a:srgbClr val="f4f4f4"/>
                </a:solidFill>
                <a:uFillTx/>
                <a:latin typeface="Muli Semi-Bold"/>
                <a:ea typeface="Muli Semi-Bold"/>
              </a:rPr>
              <a:t>Quay lại Trang Chương trình</a:t>
            </a:r>
            <a:endParaRPr b="0" lang="en-US" sz="1700" spc="-1" strike="noStrike">
              <a:latin typeface="Arial"/>
            </a:endParaRPr>
          </a:p>
        </p:txBody>
      </p:sp>
      <p:pic>
        <p:nvPicPr>
          <p:cNvPr id="75" name="Picture 12" descr=""/>
          <p:cNvPicPr/>
          <p:nvPr/>
        </p:nvPicPr>
        <p:blipFill>
          <a:blip r:embed="rId1"/>
          <a:stretch/>
        </p:blipFill>
        <p:spPr>
          <a:xfrm>
            <a:off x="981360" y="2618280"/>
            <a:ext cx="3933360" cy="2971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651"/>
        </a:solidFill>
      </p:bgPr>
    </p:bg>
    <p:spTree>
      <p:nvGrpSpPr>
        <p:cNvPr id="1" name=""/>
        <p:cNvGrpSpPr/>
        <p:nvPr/>
      </p:nvGrpSpPr>
      <p:grpSpPr>
        <a:xfrm>
          <a:off x="0" y="0"/>
          <a:ext cx="0" cy="0"/>
          <a:chOff x="0" y="0"/>
          <a:chExt cx="0" cy="0"/>
        </a:xfrm>
      </p:grpSpPr>
      <p:grpSp>
        <p:nvGrpSpPr>
          <p:cNvPr id="76" name="Group 2"/>
          <p:cNvGrpSpPr/>
          <p:nvPr/>
        </p:nvGrpSpPr>
        <p:grpSpPr>
          <a:xfrm>
            <a:off x="14983560" y="6059520"/>
            <a:ext cx="7388280" cy="6398280"/>
            <a:chOff x="14983560" y="6059520"/>
            <a:chExt cx="7388280" cy="6398280"/>
          </a:xfrm>
        </p:grpSpPr>
        <p:sp>
          <p:nvSpPr>
            <p:cNvPr id="77" name="Freeform 3"/>
            <p:cNvSpPr/>
            <p:nvPr/>
          </p:nvSpPr>
          <p:spPr>
            <a:xfrm rot="10800000">
              <a:off x="14983560" y="6059520"/>
              <a:ext cx="7388280" cy="63982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grpSp>
        <p:nvGrpSpPr>
          <p:cNvPr id="78" name="Group 4"/>
          <p:cNvGrpSpPr/>
          <p:nvPr/>
        </p:nvGrpSpPr>
        <p:grpSpPr>
          <a:xfrm>
            <a:off x="15322320" y="989280"/>
            <a:ext cx="5276520" cy="4569480"/>
            <a:chOff x="15322320" y="989280"/>
            <a:chExt cx="5276520" cy="4569480"/>
          </a:xfrm>
        </p:grpSpPr>
        <p:sp>
          <p:nvSpPr>
            <p:cNvPr id="79" name="Freeform 5"/>
            <p:cNvSpPr/>
            <p:nvPr/>
          </p:nvSpPr>
          <p:spPr>
            <a:xfrm rot="10800000">
              <a:off x="15322320" y="989280"/>
              <a:ext cx="5276520" cy="45694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sp>
        <p:nvSpPr>
          <p:cNvPr id="80" name="TextBox 6"/>
          <p:cNvSpPr/>
          <p:nvPr/>
        </p:nvSpPr>
        <p:spPr>
          <a:xfrm>
            <a:off x="1893960" y="2296800"/>
            <a:ext cx="11121480" cy="6905880"/>
          </a:xfrm>
          <a:prstGeom prst="rect">
            <a:avLst/>
          </a:prstGeom>
          <a:noFill/>
          <a:ln w="0">
            <a:noFill/>
          </a:ln>
        </p:spPr>
        <p:style>
          <a:lnRef idx="0"/>
          <a:fillRef idx="0"/>
          <a:effectRef idx="0"/>
          <a:fontRef idx="minor"/>
        </p:style>
        <p:txBody>
          <a:bodyPr lIns="0" rIns="0" tIns="0" bIns="0" anchor="t">
            <a:spAutoFit/>
          </a:bodyPr>
          <a:p>
            <a:pPr>
              <a:lnSpc>
                <a:spcPts val="13595"/>
              </a:lnSpc>
              <a:buNone/>
              <a:tabLst>
                <a:tab algn="l" pos="0"/>
              </a:tabLst>
            </a:pPr>
            <a:r>
              <a:rPr b="0" lang="en-US" sz="11330" spc="-126" strike="noStrike">
                <a:solidFill>
                  <a:srgbClr val="f4f4f4"/>
                </a:solidFill>
                <a:latin typeface="Muli Bold"/>
                <a:ea typeface="Muli Bold"/>
              </a:rPr>
              <a:t>Phân tích và thiết kế hệ thống ứng dụng</a:t>
            </a:r>
            <a:endParaRPr b="0" lang="en-US" sz="11330" spc="-1" strike="noStrike">
              <a:latin typeface="Arial"/>
            </a:endParaRPr>
          </a:p>
        </p:txBody>
      </p:sp>
      <p:sp>
        <p:nvSpPr>
          <p:cNvPr id="81" name="TextBox 7"/>
          <p:cNvSpPr/>
          <p:nvPr/>
        </p:nvSpPr>
        <p:spPr>
          <a:xfrm>
            <a:off x="1028880" y="8976960"/>
            <a:ext cx="5230800" cy="298080"/>
          </a:xfrm>
          <a:prstGeom prst="rect">
            <a:avLst/>
          </a:prstGeom>
          <a:noFill/>
          <a:ln w="0">
            <a:noFill/>
          </a:ln>
        </p:spPr>
        <p:style>
          <a:lnRef idx="0"/>
          <a:fillRef idx="0"/>
          <a:effectRef idx="0"/>
          <a:fontRef idx="minor"/>
        </p:style>
        <p:txBody>
          <a:bodyPr lIns="0" rIns="0" tIns="0" bIns="0" anchor="t">
            <a:spAutoFit/>
          </a:bodyPr>
          <a:p>
            <a:pPr>
              <a:lnSpc>
                <a:spcPts val="2350"/>
              </a:lnSpc>
              <a:buNone/>
            </a:pPr>
            <a:r>
              <a:rPr b="0" lang="en-US" sz="1679" spc="-1" strike="noStrike" u="sng">
                <a:solidFill>
                  <a:srgbClr val="f4f4f4"/>
                </a:solidFill>
                <a:uFillTx/>
                <a:latin typeface="Muli"/>
                <a:ea typeface="Muli"/>
              </a:rPr>
              <a:t>Quay lại Trang Chương trình</a:t>
            </a:r>
            <a:endParaRPr b="0" lang="en-US" sz="1679" spc="-1" strike="noStrike">
              <a:latin typeface="Arial"/>
            </a:endParaRPr>
          </a:p>
        </p:txBody>
      </p:sp>
      <p:grpSp>
        <p:nvGrpSpPr>
          <p:cNvPr id="82" name="Group 8"/>
          <p:cNvGrpSpPr/>
          <p:nvPr/>
        </p:nvGrpSpPr>
        <p:grpSpPr>
          <a:xfrm>
            <a:off x="10965960" y="7845840"/>
            <a:ext cx="3801240" cy="3291840"/>
            <a:chOff x="10965960" y="7845840"/>
            <a:chExt cx="3801240" cy="3291840"/>
          </a:xfrm>
        </p:grpSpPr>
        <p:sp>
          <p:nvSpPr>
            <p:cNvPr id="83" name="Freeform 9"/>
            <p:cNvSpPr/>
            <p:nvPr/>
          </p:nvSpPr>
          <p:spPr>
            <a:xfrm rot="10800000">
              <a:off x="10965960" y="7845840"/>
              <a:ext cx="3801240" cy="32918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sp>
        <p:nvSpPr>
          <p:cNvPr id="84" name="AutoShape 2"/>
          <p:cNvSpPr/>
          <p:nvPr/>
        </p:nvSpPr>
        <p:spPr>
          <a:xfrm>
            <a:off x="1645560" y="8308080"/>
            <a:ext cx="14996520" cy="19080"/>
          </a:xfrm>
          <a:prstGeom prst="line">
            <a:avLst/>
          </a:prstGeom>
          <a:ln cap="rnd" w="19050">
            <a:solidFill>
              <a:srgbClr val="004651"/>
            </a:solidFill>
            <a:round/>
          </a:ln>
        </p:spPr>
        <p:style>
          <a:lnRef idx="0"/>
          <a:fillRef idx="0"/>
          <a:effectRef idx="0"/>
          <a:fontRef idx="minor"/>
        </p:style>
      </p:sp>
      <p:grpSp>
        <p:nvGrpSpPr>
          <p:cNvPr id="85" name="Group 3"/>
          <p:cNvGrpSpPr/>
          <p:nvPr/>
        </p:nvGrpSpPr>
        <p:grpSpPr>
          <a:xfrm>
            <a:off x="2732040" y="8143560"/>
            <a:ext cx="379800" cy="329040"/>
            <a:chOff x="2732040" y="8143560"/>
            <a:chExt cx="379800" cy="329040"/>
          </a:xfrm>
        </p:grpSpPr>
        <p:sp>
          <p:nvSpPr>
            <p:cNvPr id="86" name="Freeform 4"/>
            <p:cNvSpPr/>
            <p:nvPr/>
          </p:nvSpPr>
          <p:spPr>
            <a:xfrm>
              <a:off x="2732040" y="8143560"/>
              <a:ext cx="379800" cy="3290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87" name="Group 5"/>
          <p:cNvGrpSpPr/>
          <p:nvPr/>
        </p:nvGrpSpPr>
        <p:grpSpPr>
          <a:xfrm>
            <a:off x="8953920" y="8162640"/>
            <a:ext cx="379800" cy="329040"/>
            <a:chOff x="8953920" y="8162640"/>
            <a:chExt cx="379800" cy="329040"/>
          </a:xfrm>
        </p:grpSpPr>
        <p:sp>
          <p:nvSpPr>
            <p:cNvPr id="88" name="Freeform 6"/>
            <p:cNvSpPr/>
            <p:nvPr/>
          </p:nvSpPr>
          <p:spPr>
            <a:xfrm>
              <a:off x="8953920" y="8162640"/>
              <a:ext cx="379800" cy="3290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89" name="Group 7"/>
          <p:cNvGrpSpPr/>
          <p:nvPr/>
        </p:nvGrpSpPr>
        <p:grpSpPr>
          <a:xfrm>
            <a:off x="15049440" y="8162640"/>
            <a:ext cx="379800" cy="329040"/>
            <a:chOff x="15049440" y="8162640"/>
            <a:chExt cx="379800" cy="329040"/>
          </a:xfrm>
        </p:grpSpPr>
        <p:sp>
          <p:nvSpPr>
            <p:cNvPr id="90" name="Freeform 8"/>
            <p:cNvSpPr/>
            <p:nvPr/>
          </p:nvSpPr>
          <p:spPr>
            <a:xfrm>
              <a:off x="15049440" y="8162640"/>
              <a:ext cx="379800" cy="3290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91" name="Group 9"/>
          <p:cNvGrpSpPr/>
          <p:nvPr/>
        </p:nvGrpSpPr>
        <p:grpSpPr>
          <a:xfrm>
            <a:off x="16799040" y="2687760"/>
            <a:ext cx="2977560" cy="2578320"/>
            <a:chOff x="16799040" y="2687760"/>
            <a:chExt cx="2977560" cy="2578320"/>
          </a:xfrm>
        </p:grpSpPr>
        <p:sp>
          <p:nvSpPr>
            <p:cNvPr id="92" name="Freeform 10"/>
            <p:cNvSpPr/>
            <p:nvPr/>
          </p:nvSpPr>
          <p:spPr>
            <a:xfrm>
              <a:off x="16799040" y="2687760"/>
              <a:ext cx="2977560" cy="257832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93" name="Group 11"/>
          <p:cNvGrpSpPr/>
          <p:nvPr/>
        </p:nvGrpSpPr>
        <p:grpSpPr>
          <a:xfrm>
            <a:off x="13660200" y="-135360"/>
            <a:ext cx="4201200" cy="3638160"/>
            <a:chOff x="13660200" y="-135360"/>
            <a:chExt cx="4201200" cy="3638160"/>
          </a:xfrm>
        </p:grpSpPr>
        <p:sp>
          <p:nvSpPr>
            <p:cNvPr id="94" name="Freeform 12"/>
            <p:cNvSpPr/>
            <p:nvPr/>
          </p:nvSpPr>
          <p:spPr>
            <a:xfrm>
              <a:off x="13660200" y="-135360"/>
              <a:ext cx="4201200" cy="363816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grpSp>
        <p:nvGrpSpPr>
          <p:cNvPr id="95" name="Group 13"/>
          <p:cNvGrpSpPr/>
          <p:nvPr/>
        </p:nvGrpSpPr>
        <p:grpSpPr>
          <a:xfrm>
            <a:off x="13244040" y="-956160"/>
            <a:ext cx="2481120" cy="2148480"/>
            <a:chOff x="13244040" y="-956160"/>
            <a:chExt cx="2481120" cy="2148480"/>
          </a:xfrm>
        </p:grpSpPr>
        <p:sp>
          <p:nvSpPr>
            <p:cNvPr id="96" name="Freeform 14"/>
            <p:cNvSpPr/>
            <p:nvPr/>
          </p:nvSpPr>
          <p:spPr>
            <a:xfrm>
              <a:off x="13244040" y="-956160"/>
              <a:ext cx="2481120" cy="21484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a:ln w="0">
              <a:noFill/>
            </a:ln>
          </p:spPr>
          <p:style>
            <a:lnRef idx="0"/>
            <a:fillRef idx="0"/>
            <a:effectRef idx="0"/>
            <a:fontRef idx="minor"/>
          </p:style>
        </p:sp>
      </p:grpSp>
      <p:sp>
        <p:nvSpPr>
          <p:cNvPr id="97" name="TextBox 18"/>
          <p:cNvSpPr/>
          <p:nvPr/>
        </p:nvSpPr>
        <p:spPr>
          <a:xfrm>
            <a:off x="1591200" y="7468920"/>
            <a:ext cx="3465720" cy="548280"/>
          </a:xfrm>
          <a:prstGeom prst="rect">
            <a:avLst/>
          </a:prstGeom>
          <a:noFill/>
          <a:ln w="0">
            <a:noFill/>
          </a:ln>
        </p:spPr>
        <p:style>
          <a:lnRef idx="0"/>
          <a:fillRef idx="0"/>
          <a:effectRef idx="0"/>
          <a:fontRef idx="minor"/>
        </p:style>
        <p:txBody>
          <a:bodyPr lIns="0" rIns="0" tIns="0" bIns="0" anchor="t">
            <a:spAutoFit/>
          </a:bodyPr>
          <a:p>
            <a:pPr>
              <a:lnSpc>
                <a:spcPts val="4320"/>
              </a:lnSpc>
              <a:buNone/>
              <a:tabLst>
                <a:tab algn="l" pos="0"/>
              </a:tabLst>
            </a:pPr>
            <a:r>
              <a:rPr b="0" lang="en-US" sz="3600" spc="-1" strike="noStrike">
                <a:solidFill>
                  <a:srgbClr val="00a181"/>
                </a:solidFill>
                <a:latin typeface="Muli Bold"/>
                <a:ea typeface="Muli Bold"/>
              </a:rPr>
              <a:t>Java Swing</a:t>
            </a:r>
            <a:endParaRPr b="0" lang="en-US" sz="3600" spc="-1" strike="noStrike">
              <a:latin typeface="Arial"/>
            </a:endParaRPr>
          </a:p>
        </p:txBody>
      </p:sp>
      <p:sp>
        <p:nvSpPr>
          <p:cNvPr id="98" name="TextBox 19"/>
          <p:cNvSpPr/>
          <p:nvPr/>
        </p:nvSpPr>
        <p:spPr>
          <a:xfrm>
            <a:off x="7086600" y="7409520"/>
            <a:ext cx="4643640" cy="591480"/>
          </a:xfrm>
          <a:prstGeom prst="rect">
            <a:avLst/>
          </a:prstGeom>
          <a:noFill/>
          <a:ln w="0">
            <a:noFill/>
          </a:ln>
        </p:spPr>
        <p:style>
          <a:lnRef idx="0"/>
          <a:fillRef idx="0"/>
          <a:effectRef idx="0"/>
          <a:fontRef idx="minor"/>
        </p:style>
        <p:txBody>
          <a:bodyPr lIns="0" rIns="0" tIns="0" bIns="0" anchor="t">
            <a:spAutoFit/>
          </a:bodyPr>
          <a:p>
            <a:pPr>
              <a:lnSpc>
                <a:spcPts val="4654"/>
              </a:lnSpc>
              <a:buNone/>
              <a:tabLst>
                <a:tab algn="l" pos="0"/>
              </a:tabLst>
            </a:pPr>
            <a:r>
              <a:rPr b="0" lang="en-US" sz="3880" spc="-1" strike="noStrike">
                <a:solidFill>
                  <a:srgbClr val="00a181"/>
                </a:solidFill>
                <a:latin typeface="Muli Bold"/>
                <a:ea typeface="Muli Bold"/>
              </a:rPr>
              <a:t>3 Tier Architecture</a:t>
            </a:r>
            <a:endParaRPr b="0" lang="en-US" sz="3880" spc="-1" strike="noStrike">
              <a:latin typeface="Arial"/>
            </a:endParaRPr>
          </a:p>
        </p:txBody>
      </p:sp>
      <p:sp>
        <p:nvSpPr>
          <p:cNvPr id="99" name="TextBox 20"/>
          <p:cNvSpPr/>
          <p:nvPr/>
        </p:nvSpPr>
        <p:spPr>
          <a:xfrm>
            <a:off x="14027400" y="7452000"/>
            <a:ext cx="2889000" cy="549000"/>
          </a:xfrm>
          <a:prstGeom prst="rect">
            <a:avLst/>
          </a:prstGeom>
          <a:noFill/>
          <a:ln w="0">
            <a:noFill/>
          </a:ln>
        </p:spPr>
        <p:style>
          <a:lnRef idx="0"/>
          <a:fillRef idx="0"/>
          <a:effectRef idx="0"/>
          <a:fontRef idx="minor"/>
        </p:style>
        <p:txBody>
          <a:bodyPr lIns="0" rIns="0" tIns="0" bIns="0" anchor="t">
            <a:spAutoFit/>
          </a:bodyPr>
          <a:p>
            <a:pPr>
              <a:lnSpc>
                <a:spcPts val="4320"/>
              </a:lnSpc>
              <a:buNone/>
              <a:tabLst>
                <a:tab algn="l" pos="0"/>
              </a:tabLst>
            </a:pPr>
            <a:r>
              <a:rPr b="0" lang="en-US" sz="3600" spc="-1" strike="noStrike">
                <a:solidFill>
                  <a:srgbClr val="00a181"/>
                </a:solidFill>
                <a:latin typeface="Muli Bold"/>
                <a:ea typeface="Muli Bold"/>
              </a:rPr>
              <a:t>SQL Server</a:t>
            </a:r>
            <a:endParaRPr b="0" lang="en-US" sz="3600" spc="-1" strike="noStrike">
              <a:latin typeface="Arial"/>
            </a:endParaRPr>
          </a:p>
        </p:txBody>
      </p:sp>
      <p:sp>
        <p:nvSpPr>
          <p:cNvPr id="100" name="TextBox 21"/>
          <p:cNvSpPr/>
          <p:nvPr/>
        </p:nvSpPr>
        <p:spPr>
          <a:xfrm>
            <a:off x="1028880" y="1038240"/>
            <a:ext cx="7766280" cy="2590200"/>
          </a:xfrm>
          <a:prstGeom prst="rect">
            <a:avLst/>
          </a:prstGeom>
          <a:noFill/>
          <a:ln w="0">
            <a:noFill/>
          </a:ln>
        </p:spPr>
        <p:style>
          <a:lnRef idx="0"/>
          <a:fillRef idx="0"/>
          <a:effectRef idx="0"/>
          <a:fontRef idx="minor"/>
        </p:style>
        <p:txBody>
          <a:bodyPr lIns="0" rIns="0" tIns="0" bIns="0" anchor="t">
            <a:spAutoFit/>
          </a:bodyPr>
          <a:p>
            <a:pPr>
              <a:lnSpc>
                <a:spcPts val="10199"/>
              </a:lnSpc>
              <a:buNone/>
            </a:pPr>
            <a:r>
              <a:rPr b="0" lang="en-US" sz="8500" spc="-86" strike="noStrike">
                <a:solidFill>
                  <a:srgbClr val="000000"/>
                </a:solidFill>
                <a:latin typeface="Muli Bold"/>
                <a:ea typeface="Muli Bold"/>
              </a:rPr>
              <a:t>Cơ sở lý thuyết</a:t>
            </a:r>
            <a:endParaRPr b="0" lang="en-US" sz="8500" spc="-1" strike="noStrike">
              <a:latin typeface="Arial"/>
            </a:endParaRPr>
          </a:p>
        </p:txBody>
      </p:sp>
      <p:sp>
        <p:nvSpPr>
          <p:cNvPr id="101" name="TextBox 22"/>
          <p:cNvSpPr/>
          <p:nvPr/>
        </p:nvSpPr>
        <p:spPr>
          <a:xfrm>
            <a:off x="1028880" y="8987040"/>
            <a:ext cx="5230800" cy="302040"/>
          </a:xfrm>
          <a:prstGeom prst="rect">
            <a:avLst/>
          </a:prstGeom>
          <a:noFill/>
          <a:ln w="0">
            <a:noFill/>
          </a:ln>
        </p:spPr>
        <p:style>
          <a:lnRef idx="0"/>
          <a:fillRef idx="0"/>
          <a:effectRef idx="0"/>
          <a:fontRef idx="minor"/>
        </p:style>
        <p:txBody>
          <a:bodyPr lIns="0" rIns="0" tIns="0" bIns="0" anchor="t">
            <a:spAutoFit/>
          </a:bodyPr>
          <a:p>
            <a:pPr>
              <a:lnSpc>
                <a:spcPts val="2381"/>
              </a:lnSpc>
              <a:buNone/>
            </a:pPr>
            <a:r>
              <a:rPr b="0" lang="en-US" sz="1700" spc="-1" strike="noStrike" u="sng">
                <a:solidFill>
                  <a:srgbClr val="000000"/>
                </a:solidFill>
                <a:uFillTx/>
                <a:latin typeface="Muli Semi-Bold"/>
                <a:ea typeface="Muli Semi-Bold"/>
              </a:rPr>
              <a:t>Quay lại Trang Chương trình</a:t>
            </a:r>
            <a:endParaRPr b="0" lang="en-US" sz="1700" spc="-1" strike="noStrike">
              <a:latin typeface="Arial"/>
            </a:endParaRPr>
          </a:p>
        </p:txBody>
      </p:sp>
      <p:pic>
        <p:nvPicPr>
          <p:cNvPr id="102" name="Picture 23" descr=""/>
          <p:cNvPicPr/>
          <p:nvPr/>
        </p:nvPicPr>
        <p:blipFill>
          <a:blip r:embed="rId1"/>
          <a:stretch/>
        </p:blipFill>
        <p:spPr>
          <a:xfrm>
            <a:off x="6260040" y="4467600"/>
            <a:ext cx="5752800" cy="2703600"/>
          </a:xfrm>
          <a:prstGeom prst="rect">
            <a:avLst/>
          </a:prstGeom>
          <a:ln w="0">
            <a:noFill/>
          </a:ln>
        </p:spPr>
      </p:pic>
      <p:pic>
        <p:nvPicPr>
          <p:cNvPr id="103" name="Picture 29" descr=""/>
          <p:cNvPicPr/>
          <p:nvPr/>
        </p:nvPicPr>
        <p:blipFill>
          <a:blip r:embed="rId2"/>
          <a:stretch/>
        </p:blipFill>
        <p:spPr>
          <a:xfrm>
            <a:off x="2054520" y="4457160"/>
            <a:ext cx="2857320" cy="2857320"/>
          </a:xfrm>
          <a:prstGeom prst="rect">
            <a:avLst/>
          </a:prstGeom>
          <a:ln w="0">
            <a:noFill/>
          </a:ln>
        </p:spPr>
      </p:pic>
      <p:pic>
        <p:nvPicPr>
          <p:cNvPr id="104" name="Picture 8" descr="SQL Server Logo | Aidan Finn, IT Pro"/>
          <p:cNvPicPr/>
          <p:nvPr/>
        </p:nvPicPr>
        <p:blipFill>
          <a:blip r:embed="rId3"/>
          <a:stretch/>
        </p:blipFill>
        <p:spPr>
          <a:xfrm>
            <a:off x="13660200" y="4560840"/>
            <a:ext cx="3205800" cy="26017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05" name="Group 2"/>
          <p:cNvGrpSpPr/>
          <p:nvPr/>
        </p:nvGrpSpPr>
        <p:grpSpPr>
          <a:xfrm>
            <a:off x="-3110040" y="-783000"/>
            <a:ext cx="13030560" cy="11284560"/>
            <a:chOff x="-3110040" y="-783000"/>
            <a:chExt cx="13030560" cy="11284560"/>
          </a:xfrm>
        </p:grpSpPr>
        <p:sp>
          <p:nvSpPr>
            <p:cNvPr id="106" name="Freeform 3"/>
            <p:cNvSpPr/>
            <p:nvPr/>
          </p:nvSpPr>
          <p:spPr>
            <a:xfrm rot="10800000">
              <a:off x="-3110040" y="-783000"/>
              <a:ext cx="13030560" cy="1128456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a:ln w="0">
              <a:noFill/>
            </a:ln>
          </p:spPr>
          <p:style>
            <a:lnRef idx="0"/>
            <a:fillRef idx="0"/>
            <a:effectRef idx="0"/>
            <a:fontRef idx="minor"/>
          </p:style>
        </p:sp>
      </p:grpSp>
      <p:grpSp>
        <p:nvGrpSpPr>
          <p:cNvPr id="107" name="Group 4"/>
          <p:cNvGrpSpPr/>
          <p:nvPr/>
        </p:nvGrpSpPr>
        <p:grpSpPr>
          <a:xfrm>
            <a:off x="11870280" y="708840"/>
            <a:ext cx="4605120" cy="5197320"/>
            <a:chOff x="11870280" y="708840"/>
            <a:chExt cx="4605120" cy="5197320"/>
          </a:xfrm>
        </p:grpSpPr>
        <p:sp>
          <p:nvSpPr>
            <p:cNvPr id="108" name="TextBox 5"/>
            <p:cNvSpPr/>
            <p:nvPr/>
          </p:nvSpPr>
          <p:spPr>
            <a:xfrm>
              <a:off x="11870280" y="708840"/>
              <a:ext cx="4605120" cy="509760"/>
            </a:xfrm>
            <a:prstGeom prst="rect">
              <a:avLst/>
            </a:prstGeom>
            <a:noFill/>
            <a:ln w="0">
              <a:noFill/>
            </a:ln>
          </p:spPr>
          <p:style>
            <a:lnRef idx="0"/>
            <a:fillRef idx="0"/>
            <a:effectRef idx="0"/>
            <a:fontRef idx="minor"/>
          </p:style>
          <p:txBody>
            <a:bodyPr lIns="0" rIns="0" tIns="0" bIns="0" anchor="t">
              <a:spAutoFit/>
            </a:bodyPr>
            <a:p>
              <a:pPr>
                <a:lnSpc>
                  <a:spcPts val="4017"/>
                </a:lnSpc>
                <a:buNone/>
                <a:tabLst>
                  <a:tab algn="l" pos="0"/>
                </a:tabLst>
              </a:pPr>
              <a:r>
                <a:rPr b="0" lang="en-US" sz="2870" spc="-1" strike="noStrike">
                  <a:solidFill>
                    <a:srgbClr val="000000"/>
                  </a:solidFill>
                  <a:latin typeface="Muli Bold"/>
                  <a:ea typeface="Muli Bold"/>
                </a:rPr>
                <a:t>Các phân hệ chính</a:t>
              </a:r>
              <a:endParaRPr b="0" lang="en-US" sz="2870" spc="-1" strike="noStrike">
                <a:latin typeface="Arial"/>
              </a:endParaRPr>
            </a:p>
          </p:txBody>
        </p:sp>
        <p:sp>
          <p:nvSpPr>
            <p:cNvPr id="109" name="TextBox 7"/>
            <p:cNvSpPr/>
            <p:nvPr/>
          </p:nvSpPr>
          <p:spPr>
            <a:xfrm>
              <a:off x="11870280" y="1351800"/>
              <a:ext cx="4605120" cy="4554360"/>
            </a:xfrm>
            <a:prstGeom prst="rect">
              <a:avLst/>
            </a:prstGeom>
            <a:noFill/>
            <a:ln w="0">
              <a:noFill/>
            </a:ln>
          </p:spPr>
          <p:style>
            <a:lnRef idx="0"/>
            <a:fillRef idx="0"/>
            <a:effectRef idx="0"/>
            <a:fontRef idx="minor"/>
          </p:style>
          <p:txBody>
            <a:bodyPr lIns="0" rIns="0" tIns="0" bIns="0" anchor="t">
              <a:spAutoFit/>
            </a:bodyPr>
            <a:p>
              <a:pPr>
                <a:lnSpc>
                  <a:spcPts val="3586"/>
                </a:lnSpc>
                <a:buNone/>
              </a:pPr>
              <a:r>
                <a:rPr b="0" lang="en-US" sz="2560" spc="-1" strike="noStrike">
                  <a:solidFill>
                    <a:srgbClr val="000000"/>
                  </a:solidFill>
                  <a:latin typeface="Muli"/>
                  <a:ea typeface="Muli"/>
                </a:rPr>
                <a:t>Đăng nhập</a:t>
              </a:r>
              <a:endParaRPr b="0" lang="en-US" sz="2560" spc="-1" strike="noStrike">
                <a:latin typeface="Arial"/>
              </a:endParaRPr>
            </a:p>
            <a:p>
              <a:pPr>
                <a:lnSpc>
                  <a:spcPts val="3586"/>
                </a:lnSpc>
                <a:buNone/>
              </a:pPr>
              <a:r>
                <a:rPr b="0" lang="en-US" sz="2560" spc="-1" strike="noStrike">
                  <a:solidFill>
                    <a:srgbClr val="000000"/>
                  </a:solidFill>
                  <a:latin typeface="Muli"/>
                  <a:ea typeface="Muli"/>
                </a:rPr>
                <a:t>Quản lí sách (3 thực thể: loại sách, tình trạng sách, sách mượn)</a:t>
              </a:r>
              <a:endParaRPr b="0" lang="en-US" sz="2560" spc="-1" strike="noStrike">
                <a:latin typeface="Arial"/>
              </a:endParaRPr>
            </a:p>
            <a:p>
              <a:pPr>
                <a:lnSpc>
                  <a:spcPts val="3586"/>
                </a:lnSpc>
                <a:buNone/>
              </a:pPr>
              <a:r>
                <a:rPr b="0" lang="en-US" sz="2560" spc="-1" strike="noStrike">
                  <a:solidFill>
                    <a:srgbClr val="000000"/>
                  </a:solidFill>
                  <a:latin typeface="Muli"/>
                  <a:ea typeface="Muli"/>
                </a:rPr>
                <a:t>Quản lí nhân viên</a:t>
              </a:r>
              <a:endParaRPr b="0" lang="en-US" sz="2560" spc="-1" strike="noStrike">
                <a:latin typeface="Arial"/>
              </a:endParaRPr>
            </a:p>
            <a:p>
              <a:pPr>
                <a:lnSpc>
                  <a:spcPts val="3586"/>
                </a:lnSpc>
                <a:buNone/>
              </a:pPr>
              <a:r>
                <a:rPr b="0" lang="en-US" sz="2560" spc="-1" strike="noStrike">
                  <a:solidFill>
                    <a:srgbClr val="000000"/>
                  </a:solidFill>
                  <a:latin typeface="Muli"/>
                  <a:ea typeface="Muli"/>
                </a:rPr>
                <a:t>Quản lí khách hàng</a:t>
              </a:r>
              <a:endParaRPr b="0" lang="en-US" sz="2560" spc="-1" strike="noStrike">
                <a:latin typeface="Arial"/>
              </a:endParaRPr>
            </a:p>
            <a:p>
              <a:pPr>
                <a:lnSpc>
                  <a:spcPts val="3586"/>
                </a:lnSpc>
                <a:buNone/>
              </a:pPr>
              <a:r>
                <a:rPr b="0" lang="en-US" sz="2560" spc="-1" strike="noStrike">
                  <a:solidFill>
                    <a:srgbClr val="000000"/>
                  </a:solidFill>
                  <a:latin typeface="Muli"/>
                  <a:ea typeface="Muli"/>
                </a:rPr>
                <a:t>Quản lí xuất/nhập kho (4 thực thể phiếu nhập, phiếu xuất, kho, nhà cung cấp)</a:t>
              </a:r>
              <a:endParaRPr b="0" lang="en-US" sz="2560" spc="-1" strike="noStrike">
                <a:latin typeface="Arial"/>
              </a:endParaRPr>
            </a:p>
            <a:p>
              <a:pPr>
                <a:lnSpc>
                  <a:spcPts val="3586"/>
                </a:lnSpc>
                <a:buNone/>
                <a:tabLst>
                  <a:tab algn="l" pos="0"/>
                </a:tabLst>
              </a:pPr>
              <a:r>
                <a:rPr b="0" lang="en-US" sz="2560" spc="-1" strike="noStrike">
                  <a:solidFill>
                    <a:srgbClr val="000000"/>
                  </a:solidFill>
                  <a:latin typeface="Muli"/>
                  <a:ea typeface="Muli"/>
                </a:rPr>
                <a:t>Thống kê </a:t>
              </a:r>
              <a:endParaRPr b="0" lang="en-US" sz="2560" spc="-1" strike="noStrike">
                <a:latin typeface="Arial"/>
              </a:endParaRPr>
            </a:p>
          </p:txBody>
        </p:sp>
      </p:grpSp>
      <p:sp>
        <p:nvSpPr>
          <p:cNvPr id="110" name="TextBox 8"/>
          <p:cNvSpPr/>
          <p:nvPr/>
        </p:nvSpPr>
        <p:spPr>
          <a:xfrm>
            <a:off x="1028880" y="8976960"/>
            <a:ext cx="5230800" cy="298080"/>
          </a:xfrm>
          <a:prstGeom prst="rect">
            <a:avLst/>
          </a:prstGeom>
          <a:noFill/>
          <a:ln w="0">
            <a:noFill/>
          </a:ln>
        </p:spPr>
        <p:style>
          <a:lnRef idx="0"/>
          <a:fillRef idx="0"/>
          <a:effectRef idx="0"/>
          <a:fontRef idx="minor"/>
        </p:style>
        <p:txBody>
          <a:bodyPr lIns="0" rIns="0" tIns="0" bIns="0" anchor="t">
            <a:spAutoFit/>
          </a:bodyPr>
          <a:p>
            <a:pPr>
              <a:lnSpc>
                <a:spcPts val="2350"/>
              </a:lnSpc>
              <a:buNone/>
            </a:pPr>
            <a:r>
              <a:rPr b="0" lang="en-US" sz="1679" spc="-1" strike="noStrike" u="sng">
                <a:solidFill>
                  <a:srgbClr val="f4f4f4"/>
                </a:solidFill>
                <a:uFillTx/>
                <a:latin typeface="Muli"/>
                <a:ea typeface="Muli"/>
              </a:rPr>
              <a:t>Quay lại Trang Chương trình</a:t>
            </a:r>
            <a:endParaRPr b="0" lang="en-US" sz="1679" spc="-1" strike="noStrike">
              <a:latin typeface="Arial"/>
            </a:endParaRPr>
          </a:p>
        </p:txBody>
      </p:sp>
      <p:sp>
        <p:nvSpPr>
          <p:cNvPr id="111" name="TextBox 9"/>
          <p:cNvSpPr/>
          <p:nvPr/>
        </p:nvSpPr>
        <p:spPr>
          <a:xfrm>
            <a:off x="1352520" y="4652280"/>
            <a:ext cx="6382800" cy="1848600"/>
          </a:xfrm>
          <a:prstGeom prst="rect">
            <a:avLst/>
          </a:prstGeom>
          <a:noFill/>
          <a:ln w="0">
            <a:noFill/>
          </a:ln>
        </p:spPr>
        <p:style>
          <a:lnRef idx="0"/>
          <a:fillRef idx="0"/>
          <a:effectRef idx="0"/>
          <a:fontRef idx="minor"/>
        </p:style>
        <p:txBody>
          <a:bodyPr lIns="0" rIns="0" tIns="0" bIns="0" anchor="t">
            <a:spAutoFit/>
          </a:bodyPr>
          <a:p>
            <a:pPr algn="ctr">
              <a:lnSpc>
                <a:spcPts val="7279"/>
              </a:lnSpc>
              <a:buNone/>
            </a:pPr>
            <a:r>
              <a:rPr b="0" lang="en-US" sz="5200" spc="-58" strike="noStrike">
                <a:solidFill>
                  <a:srgbClr val="f4f4f4"/>
                </a:solidFill>
                <a:latin typeface="Muli Bold"/>
                <a:ea typeface="Muli Bold"/>
              </a:rPr>
              <a:t>Các chức năng chính</a:t>
            </a:r>
            <a:endParaRPr b="0" lang="en-US" sz="5200" spc="-1" strike="noStrike">
              <a:latin typeface="Arial"/>
            </a:endParaRPr>
          </a:p>
        </p:txBody>
      </p:sp>
      <p:sp>
        <p:nvSpPr>
          <p:cNvPr id="112" name="Freeform 10"/>
          <p:cNvSpPr/>
          <p:nvPr/>
        </p:nvSpPr>
        <p:spPr>
          <a:xfrm>
            <a:off x="9920520" y="2176920"/>
            <a:ext cx="1327320" cy="1339560"/>
          </a:xfrm>
          <a:custGeom>
            <a:avLst/>
            <a:gdLst/>
            <a:ahLst/>
            <a:rect l="l" t="t" r="r" b="b"/>
            <a:pathLst>
              <a:path w="1327617" h="1339797">
                <a:moveTo>
                  <a:pt x="0" y="0"/>
                </a:moveTo>
                <a:lnTo>
                  <a:pt x="1327617" y="0"/>
                </a:lnTo>
                <a:lnTo>
                  <a:pt x="1327617" y="1339797"/>
                </a:lnTo>
                <a:lnTo>
                  <a:pt x="0" y="1339797"/>
                </a:lnTo>
                <a:lnTo>
                  <a:pt x="0" y="0"/>
                </a:lnTo>
                <a:close/>
              </a:path>
            </a:pathLst>
          </a:custGeom>
          <a:blipFill rotWithShape="0">
            <a:blip r:embed="rId1"/>
            <a:srcRect/>
            <a:stretch/>
          </a:blipFill>
          <a:ln w="0">
            <a:noFill/>
          </a:ln>
        </p:spPr>
        <p:style>
          <a:lnRef idx="0"/>
          <a:fillRef idx="0"/>
          <a:effectRef idx="0"/>
          <a:fontRef idx="minor"/>
        </p:style>
      </p:sp>
      <p:sp>
        <p:nvSpPr>
          <p:cNvPr id="113" name="Freeform 11"/>
          <p:cNvSpPr/>
          <p:nvPr/>
        </p:nvSpPr>
        <p:spPr>
          <a:xfrm>
            <a:off x="9920520" y="7324200"/>
            <a:ext cx="1327320" cy="1003680"/>
          </a:xfrm>
          <a:custGeom>
            <a:avLst/>
            <a:gdLst/>
            <a:ahLst/>
            <a:rect l="l" t="t" r="r" b="b"/>
            <a:pathLst>
              <a:path w="1327617" h="1004161">
                <a:moveTo>
                  <a:pt x="0" y="0"/>
                </a:moveTo>
                <a:lnTo>
                  <a:pt x="1327617" y="0"/>
                </a:lnTo>
                <a:lnTo>
                  <a:pt x="1327617" y="1004161"/>
                </a:lnTo>
                <a:lnTo>
                  <a:pt x="0" y="1004161"/>
                </a:lnTo>
                <a:lnTo>
                  <a:pt x="0" y="0"/>
                </a:lnTo>
                <a:close/>
              </a:path>
            </a:pathLst>
          </a:custGeom>
          <a:blipFill rotWithShape="0">
            <a:blip r:embed="rId2"/>
            <a:srcRect/>
            <a:stretch/>
          </a:blipFill>
          <a:ln w="0">
            <a:noFill/>
          </a:ln>
        </p:spPr>
        <p:style>
          <a:lnRef idx="0"/>
          <a:fillRef idx="0"/>
          <a:effectRef idx="0"/>
          <a:fontRef idx="minor"/>
        </p:style>
      </p:sp>
      <p:grpSp>
        <p:nvGrpSpPr>
          <p:cNvPr id="114" name="Group 12"/>
          <p:cNvGrpSpPr/>
          <p:nvPr/>
        </p:nvGrpSpPr>
        <p:grpSpPr>
          <a:xfrm>
            <a:off x="11870280" y="6175800"/>
            <a:ext cx="4614480" cy="3414600"/>
            <a:chOff x="11870280" y="6175800"/>
            <a:chExt cx="4614480" cy="3414600"/>
          </a:xfrm>
        </p:grpSpPr>
        <p:sp>
          <p:nvSpPr>
            <p:cNvPr id="115" name="TextBox 13"/>
            <p:cNvSpPr/>
            <p:nvPr/>
          </p:nvSpPr>
          <p:spPr>
            <a:xfrm>
              <a:off x="11870280" y="6175800"/>
              <a:ext cx="4605120" cy="509760"/>
            </a:xfrm>
            <a:prstGeom prst="rect">
              <a:avLst/>
            </a:prstGeom>
            <a:noFill/>
            <a:ln w="0">
              <a:noFill/>
            </a:ln>
          </p:spPr>
          <p:style>
            <a:lnRef idx="0"/>
            <a:fillRef idx="0"/>
            <a:effectRef idx="0"/>
            <a:fontRef idx="minor"/>
          </p:style>
          <p:txBody>
            <a:bodyPr lIns="0" rIns="0" tIns="0" bIns="0" anchor="t">
              <a:spAutoFit/>
            </a:bodyPr>
            <a:p>
              <a:pPr>
                <a:lnSpc>
                  <a:spcPts val="4017"/>
                </a:lnSpc>
                <a:buNone/>
                <a:tabLst>
                  <a:tab algn="l" pos="0"/>
                </a:tabLst>
              </a:pPr>
              <a:r>
                <a:rPr b="0" lang="en-US" sz="2870" spc="-1" strike="noStrike">
                  <a:solidFill>
                    <a:srgbClr val="000000"/>
                  </a:solidFill>
                  <a:latin typeface="Muli Bold"/>
                  <a:ea typeface="Muli Bold"/>
                </a:rPr>
                <a:t>Các chức năng chính</a:t>
              </a:r>
              <a:endParaRPr b="0" lang="en-US" sz="2870" spc="-1" strike="noStrike">
                <a:latin typeface="Arial"/>
              </a:endParaRPr>
            </a:p>
          </p:txBody>
        </p:sp>
        <p:sp>
          <p:nvSpPr>
            <p:cNvPr id="116" name="TextBox 15"/>
            <p:cNvSpPr/>
            <p:nvPr/>
          </p:nvSpPr>
          <p:spPr>
            <a:xfrm>
              <a:off x="11879640" y="6858360"/>
              <a:ext cx="4605120" cy="2732040"/>
            </a:xfrm>
            <a:prstGeom prst="rect">
              <a:avLst/>
            </a:prstGeom>
            <a:noFill/>
            <a:ln w="0">
              <a:noFill/>
            </a:ln>
          </p:spPr>
          <p:style>
            <a:lnRef idx="0"/>
            <a:fillRef idx="0"/>
            <a:effectRef idx="0"/>
            <a:fontRef idx="minor"/>
          </p:style>
          <p:txBody>
            <a:bodyPr lIns="0" rIns="0" tIns="0" bIns="0" anchor="t">
              <a:spAutoFit/>
            </a:bodyPr>
            <a:p>
              <a:pPr>
                <a:lnSpc>
                  <a:spcPts val="3586"/>
                </a:lnSpc>
                <a:buNone/>
              </a:pPr>
              <a:r>
                <a:rPr b="0" lang="en-US" sz="2560" spc="-1" strike="noStrike">
                  <a:solidFill>
                    <a:srgbClr val="000000"/>
                  </a:solidFill>
                  <a:latin typeface="Muli"/>
                  <a:ea typeface="Muli"/>
                </a:rPr>
                <a:t>Thêm sửa xóa thực thể</a:t>
              </a:r>
              <a:endParaRPr b="0" lang="en-US" sz="2560" spc="-1" strike="noStrike">
                <a:latin typeface="Arial"/>
              </a:endParaRPr>
            </a:p>
            <a:p>
              <a:pPr>
                <a:lnSpc>
                  <a:spcPts val="3586"/>
                </a:lnSpc>
                <a:buNone/>
              </a:pPr>
              <a:r>
                <a:rPr b="0" lang="en-US" sz="2560" spc="-1" strike="noStrike">
                  <a:solidFill>
                    <a:srgbClr val="000000"/>
                  </a:solidFill>
                  <a:latin typeface="Muli"/>
                  <a:ea typeface="Muli"/>
                </a:rPr>
                <a:t>Xem chi tiết từng thực thể</a:t>
              </a:r>
              <a:endParaRPr b="0" lang="en-US" sz="2560" spc="-1" strike="noStrike">
                <a:latin typeface="Arial"/>
              </a:endParaRPr>
            </a:p>
            <a:p>
              <a:pPr>
                <a:lnSpc>
                  <a:spcPts val="3586"/>
                </a:lnSpc>
                <a:buNone/>
              </a:pPr>
              <a:r>
                <a:rPr b="0" lang="en-US" sz="2560" spc="-1" strike="noStrike">
                  <a:solidFill>
                    <a:srgbClr val="000000"/>
                  </a:solidFill>
                  <a:latin typeface="Muli"/>
                  <a:ea typeface="Muli"/>
                </a:rPr>
                <a:t>Nhập/xuất file</a:t>
              </a:r>
              <a:endParaRPr b="0" lang="en-US" sz="2560" spc="-1" strike="noStrike">
                <a:latin typeface="Arial"/>
              </a:endParaRPr>
            </a:p>
            <a:p>
              <a:pPr>
                <a:lnSpc>
                  <a:spcPts val="3586"/>
                </a:lnSpc>
                <a:buNone/>
              </a:pPr>
              <a:r>
                <a:rPr b="0" lang="en-US" sz="2560" spc="-1" strike="noStrike">
                  <a:solidFill>
                    <a:srgbClr val="000000"/>
                  </a:solidFill>
                  <a:latin typeface="Muli"/>
                  <a:ea typeface="Muli"/>
                </a:rPr>
                <a:t>Tìm kiếm, phân trang thực thể</a:t>
              </a:r>
              <a:endParaRPr b="0" lang="en-US" sz="2560" spc="-1" strike="noStrike">
                <a:latin typeface="Arial"/>
              </a:endParaRPr>
            </a:p>
            <a:p>
              <a:pPr>
                <a:lnSpc>
                  <a:spcPts val="3586"/>
                </a:lnSpc>
                <a:buNone/>
              </a:pPr>
              <a:r>
                <a:rPr b="0" lang="en-US" sz="2560" spc="-1" strike="noStrike">
                  <a:solidFill>
                    <a:srgbClr val="000000"/>
                  </a:solidFill>
                  <a:latin typeface="Muli"/>
                  <a:ea typeface="Muli"/>
                </a:rPr>
                <a:t>Tính toán, vẽ biểu đồ</a:t>
              </a:r>
              <a:endParaRPr b="0" lang="en-US" sz="2560" spc="-1" strike="noStrike">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sp>
        <p:nvSpPr>
          <p:cNvPr id="117" name="TextBox 3"/>
          <p:cNvSpPr/>
          <p:nvPr/>
        </p:nvSpPr>
        <p:spPr>
          <a:xfrm>
            <a:off x="163800" y="4548960"/>
            <a:ext cx="4156920" cy="628560"/>
          </a:xfrm>
          <a:prstGeom prst="rect">
            <a:avLst/>
          </a:prstGeom>
          <a:noFill/>
          <a:ln w="0">
            <a:noFill/>
          </a:ln>
        </p:spPr>
        <p:style>
          <a:lnRef idx="0"/>
          <a:fillRef idx="0"/>
          <a:effectRef idx="0"/>
          <a:fontRef idx="minor"/>
        </p:style>
        <p:txBody>
          <a:bodyPr lIns="0" rIns="0" tIns="0" bIns="0" anchor="t">
            <a:spAutoFit/>
          </a:bodyPr>
          <a:p>
            <a:pPr>
              <a:lnSpc>
                <a:spcPts val="4952"/>
              </a:lnSpc>
              <a:buNone/>
            </a:pPr>
            <a:r>
              <a:rPr b="0" lang="en-US" sz="3540" spc="-1" strike="noStrike">
                <a:solidFill>
                  <a:srgbClr val="000000"/>
                </a:solidFill>
                <a:latin typeface="Muli Bold"/>
                <a:ea typeface="Muli Bold"/>
              </a:rPr>
              <a:t>Lược đồ usecase</a:t>
            </a:r>
            <a:endParaRPr b="0" lang="en-US" sz="3540" spc="-1" strike="noStrike">
              <a:latin typeface="Arial"/>
            </a:endParaRPr>
          </a:p>
        </p:txBody>
      </p:sp>
      <p:pic>
        <p:nvPicPr>
          <p:cNvPr id="118" name="Picture 3" descr=""/>
          <p:cNvPicPr/>
          <p:nvPr/>
        </p:nvPicPr>
        <p:blipFill>
          <a:blip r:embed="rId1"/>
          <a:stretch/>
        </p:blipFill>
        <p:spPr>
          <a:xfrm>
            <a:off x="4321080" y="1188720"/>
            <a:ext cx="11963160" cy="79088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4f4f4"/>
        </a:solidFill>
      </p:bgPr>
    </p:bg>
    <p:spTree>
      <p:nvGrpSpPr>
        <p:cNvPr id="1" name=""/>
        <p:cNvGrpSpPr/>
        <p:nvPr/>
      </p:nvGrpSpPr>
      <p:grpSpPr>
        <a:xfrm>
          <a:off x="0" y="0"/>
          <a:ext cx="0" cy="0"/>
          <a:chOff x="0" y="0"/>
          <a:chExt cx="0" cy="0"/>
        </a:xfrm>
      </p:grpSpPr>
      <p:grpSp>
        <p:nvGrpSpPr>
          <p:cNvPr id="119" name="Group 2"/>
          <p:cNvGrpSpPr/>
          <p:nvPr/>
        </p:nvGrpSpPr>
        <p:grpSpPr>
          <a:xfrm>
            <a:off x="11779920" y="-4150440"/>
            <a:ext cx="8584920" cy="5441760"/>
            <a:chOff x="11779920" y="-4150440"/>
            <a:chExt cx="8584920" cy="5441760"/>
          </a:xfrm>
        </p:grpSpPr>
        <p:sp>
          <p:nvSpPr>
            <p:cNvPr id="120" name="Freeform 3"/>
            <p:cNvSpPr/>
            <p:nvPr/>
          </p:nvSpPr>
          <p:spPr>
            <a:xfrm rot="10800000">
              <a:off x="11779920" y="-4150440"/>
              <a:ext cx="8584920" cy="5441760"/>
            </a:xfrm>
            <a:custGeom>
              <a:avLst/>
              <a:gdLst/>
              <a:ah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a:ln w="0">
              <a:noFill/>
            </a:ln>
          </p:spPr>
          <p:style>
            <a:lnRef idx="0"/>
            <a:fillRef idx="0"/>
            <a:effectRef idx="0"/>
            <a:fontRef idx="minor"/>
          </p:style>
        </p:sp>
      </p:grpSp>
      <p:grpSp>
        <p:nvGrpSpPr>
          <p:cNvPr id="121" name="Group 4"/>
          <p:cNvGrpSpPr/>
          <p:nvPr/>
        </p:nvGrpSpPr>
        <p:grpSpPr>
          <a:xfrm>
            <a:off x="11269800" y="-1279440"/>
            <a:ext cx="2355840" cy="2040120"/>
            <a:chOff x="11269800" y="-1279440"/>
            <a:chExt cx="2355840" cy="2040120"/>
          </a:xfrm>
        </p:grpSpPr>
        <p:sp>
          <p:nvSpPr>
            <p:cNvPr id="122" name="Freeform 5"/>
            <p:cNvSpPr/>
            <p:nvPr/>
          </p:nvSpPr>
          <p:spPr>
            <a:xfrm>
              <a:off x="11269800" y="-1279440"/>
              <a:ext cx="2355840" cy="2040120"/>
            </a:xfrm>
            <a:custGeom>
              <a:avLst/>
              <a:gdLst/>
              <a:ah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a:ln w="0">
              <a:noFill/>
            </a:ln>
          </p:spPr>
          <p:style>
            <a:lnRef idx="0"/>
            <a:fillRef idx="0"/>
            <a:effectRef idx="0"/>
            <a:fontRef idx="minor"/>
          </p:style>
        </p:sp>
      </p:grpSp>
      <p:sp>
        <p:nvSpPr>
          <p:cNvPr id="123" name="TextBox 13"/>
          <p:cNvSpPr/>
          <p:nvPr/>
        </p:nvSpPr>
        <p:spPr>
          <a:xfrm>
            <a:off x="1028880" y="504720"/>
            <a:ext cx="8624880" cy="990360"/>
          </a:xfrm>
          <a:prstGeom prst="rect">
            <a:avLst/>
          </a:prstGeom>
          <a:noFill/>
          <a:ln w="0">
            <a:noFill/>
          </a:ln>
        </p:spPr>
        <p:style>
          <a:lnRef idx="0"/>
          <a:fillRef idx="0"/>
          <a:effectRef idx="0"/>
          <a:fontRef idx="minor"/>
        </p:style>
        <p:txBody>
          <a:bodyPr lIns="0" rIns="0" tIns="0" bIns="0" anchor="t">
            <a:spAutoFit/>
          </a:bodyPr>
          <a:p>
            <a:pPr>
              <a:lnSpc>
                <a:spcPts val="7801"/>
              </a:lnSpc>
              <a:buNone/>
            </a:pPr>
            <a:r>
              <a:rPr b="0" lang="en-US" sz="6000" spc="-60" strike="noStrike">
                <a:solidFill>
                  <a:srgbClr val="000000"/>
                </a:solidFill>
                <a:latin typeface="Muli Bold"/>
                <a:ea typeface="Muli Bold"/>
              </a:rPr>
              <a:t>Thiết kế cơ sở dữ liệu</a:t>
            </a:r>
            <a:endParaRPr b="0" lang="en-US" sz="6000" spc="-1" strike="noStrike">
              <a:latin typeface="Arial"/>
            </a:endParaRPr>
          </a:p>
        </p:txBody>
      </p:sp>
      <p:sp>
        <p:nvSpPr>
          <p:cNvPr id="124" name="TextBox 14"/>
          <p:cNvSpPr/>
          <p:nvPr/>
        </p:nvSpPr>
        <p:spPr>
          <a:xfrm>
            <a:off x="330120" y="2575080"/>
            <a:ext cx="5193360" cy="928440"/>
          </a:xfrm>
          <a:prstGeom prst="rect">
            <a:avLst/>
          </a:prstGeom>
          <a:noFill/>
          <a:ln w="0">
            <a:noFill/>
          </a:ln>
        </p:spPr>
        <p:style>
          <a:lnRef idx="0"/>
          <a:fillRef idx="0"/>
          <a:effectRef idx="0"/>
          <a:fontRef idx="minor"/>
        </p:style>
        <p:txBody>
          <a:bodyPr lIns="0" rIns="0" tIns="0" bIns="0" anchor="t">
            <a:spAutoFit/>
          </a:bodyPr>
          <a:p>
            <a:pPr marL="303480">
              <a:lnSpc>
                <a:spcPts val="3654"/>
              </a:lnSpc>
              <a:buNone/>
            </a:pPr>
            <a:r>
              <a:rPr b="0" lang="en-US" sz="2810" spc="-29" strike="noStrike">
                <a:solidFill>
                  <a:srgbClr val="000000"/>
                </a:solidFill>
                <a:latin typeface="Muli"/>
                <a:ea typeface="Muli"/>
              </a:rPr>
              <a:t>Hệ quản trị cơ sở dữ liệu SQL Server 2019</a:t>
            </a:r>
            <a:endParaRPr b="0" lang="en-US" sz="2810" spc="-1" strike="noStrike">
              <a:latin typeface="Arial"/>
            </a:endParaRPr>
          </a:p>
        </p:txBody>
      </p:sp>
      <p:sp>
        <p:nvSpPr>
          <p:cNvPr id="125" name="TextBox 15"/>
          <p:cNvSpPr/>
          <p:nvPr/>
        </p:nvSpPr>
        <p:spPr>
          <a:xfrm>
            <a:off x="330120" y="3595320"/>
            <a:ext cx="6886080" cy="3210120"/>
          </a:xfrm>
          <a:prstGeom prst="rect">
            <a:avLst/>
          </a:prstGeom>
          <a:noFill/>
          <a:ln w="0">
            <a:noFill/>
          </a:ln>
        </p:spPr>
        <p:style>
          <a:lnRef idx="0"/>
          <a:fillRef idx="0"/>
          <a:effectRef idx="0"/>
          <a:fontRef idx="minor"/>
        </p:style>
        <p:txBody>
          <a:bodyPr lIns="0" rIns="0" tIns="0" bIns="0" anchor="t">
            <a:spAutoFit/>
          </a:bodyPr>
          <a:p>
            <a:pPr marL="299880">
              <a:lnSpc>
                <a:spcPts val="3611"/>
              </a:lnSpc>
              <a:buNone/>
            </a:pPr>
            <a:r>
              <a:rPr b="0" lang="en-US" sz="2780" spc="-29" strike="noStrike">
                <a:solidFill>
                  <a:srgbClr val="000000"/>
                </a:solidFill>
                <a:latin typeface="Muli"/>
                <a:ea typeface="Muli"/>
              </a:rPr>
              <a:t>Database library</a:t>
            </a:r>
            <a:endParaRPr b="0" lang="en-US" sz="2780" spc="-1" strike="noStrike">
              <a:latin typeface="Arial"/>
            </a:endParaRPr>
          </a:p>
          <a:p>
            <a:pPr marL="299880">
              <a:lnSpc>
                <a:spcPts val="3611"/>
              </a:lnSpc>
              <a:buNone/>
            </a:pPr>
            <a:r>
              <a:rPr b="0" lang="en-US" sz="2780" spc="-29" strike="noStrike">
                <a:solidFill>
                  <a:srgbClr val="000000"/>
                </a:solidFill>
                <a:latin typeface="Muli"/>
                <a:ea typeface="Muli"/>
              </a:rPr>
              <a:t>Gồm các bảng: admin, khachhang, nhanvien, loaisach, chitietsach, khosach, phieuxuat, chitietphieuxuat, phieunhap, chitietphieunhap, nhacungcap, phieumuon, chitietphieumuon</a:t>
            </a:r>
            <a:endParaRPr b="0" lang="en-US" sz="2780" spc="-1" strike="noStrike">
              <a:latin typeface="Arial"/>
            </a:endParaRPr>
          </a:p>
        </p:txBody>
      </p:sp>
      <p:pic>
        <p:nvPicPr>
          <p:cNvPr id="126" name="Picture 15" descr=""/>
          <p:cNvPicPr/>
          <p:nvPr/>
        </p:nvPicPr>
        <p:blipFill>
          <a:blip r:embed="rId1"/>
          <a:stretch/>
        </p:blipFill>
        <p:spPr>
          <a:xfrm>
            <a:off x="7848720" y="1866960"/>
            <a:ext cx="10079640" cy="7391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651"/>
        </a:solidFill>
      </p:bgPr>
    </p:bg>
    <p:spTree>
      <p:nvGrpSpPr>
        <p:cNvPr id="1" name=""/>
        <p:cNvGrpSpPr/>
        <p:nvPr/>
      </p:nvGrpSpPr>
      <p:grpSpPr>
        <a:xfrm>
          <a:off x="0" y="0"/>
          <a:ext cx="0" cy="0"/>
          <a:chOff x="0" y="0"/>
          <a:chExt cx="0" cy="0"/>
        </a:xfrm>
      </p:grpSpPr>
      <p:grpSp>
        <p:nvGrpSpPr>
          <p:cNvPr id="127" name="Group 2"/>
          <p:cNvGrpSpPr/>
          <p:nvPr/>
        </p:nvGrpSpPr>
        <p:grpSpPr>
          <a:xfrm>
            <a:off x="14983560" y="6059520"/>
            <a:ext cx="7388280" cy="6398280"/>
            <a:chOff x="14983560" y="6059520"/>
            <a:chExt cx="7388280" cy="6398280"/>
          </a:xfrm>
        </p:grpSpPr>
        <p:sp>
          <p:nvSpPr>
            <p:cNvPr id="128" name="Freeform 3"/>
            <p:cNvSpPr/>
            <p:nvPr/>
          </p:nvSpPr>
          <p:spPr>
            <a:xfrm rot="10800000">
              <a:off x="14983560" y="6059520"/>
              <a:ext cx="7388280" cy="63982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grpSp>
        <p:nvGrpSpPr>
          <p:cNvPr id="129" name="Group 4"/>
          <p:cNvGrpSpPr/>
          <p:nvPr/>
        </p:nvGrpSpPr>
        <p:grpSpPr>
          <a:xfrm>
            <a:off x="15322320" y="989280"/>
            <a:ext cx="5276520" cy="4569480"/>
            <a:chOff x="15322320" y="989280"/>
            <a:chExt cx="5276520" cy="4569480"/>
          </a:xfrm>
        </p:grpSpPr>
        <p:sp>
          <p:nvSpPr>
            <p:cNvPr id="130" name="Freeform 5"/>
            <p:cNvSpPr/>
            <p:nvPr/>
          </p:nvSpPr>
          <p:spPr>
            <a:xfrm rot="10800000">
              <a:off x="15322320" y="989280"/>
              <a:ext cx="5276520" cy="456948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a:ln w="0">
              <a:noFill/>
            </a:ln>
          </p:spPr>
          <p:style>
            <a:lnRef idx="0"/>
            <a:fillRef idx="0"/>
            <a:effectRef idx="0"/>
            <a:fontRef idx="minor"/>
          </p:style>
        </p:sp>
      </p:grpSp>
      <p:sp>
        <p:nvSpPr>
          <p:cNvPr id="131" name="TextBox 6"/>
          <p:cNvSpPr/>
          <p:nvPr/>
        </p:nvSpPr>
        <p:spPr>
          <a:xfrm>
            <a:off x="3377520" y="3283560"/>
            <a:ext cx="8875080" cy="2077920"/>
          </a:xfrm>
          <a:prstGeom prst="rect">
            <a:avLst/>
          </a:prstGeom>
          <a:noFill/>
          <a:ln w="0">
            <a:noFill/>
          </a:ln>
        </p:spPr>
        <p:style>
          <a:lnRef idx="0"/>
          <a:fillRef idx="0"/>
          <a:effectRef idx="0"/>
          <a:fontRef idx="minor"/>
        </p:style>
        <p:txBody>
          <a:bodyPr lIns="0" rIns="0" tIns="0" bIns="0" anchor="t">
            <a:spAutoFit/>
          </a:bodyPr>
          <a:p>
            <a:pPr>
              <a:lnSpc>
                <a:spcPts val="16364"/>
              </a:lnSpc>
              <a:buNone/>
              <a:tabLst>
                <a:tab algn="l" pos="0"/>
              </a:tabLst>
            </a:pPr>
            <a:r>
              <a:rPr b="0" lang="en-US" sz="13630" spc="-151" strike="noStrike">
                <a:solidFill>
                  <a:srgbClr val="f4f4f4"/>
                </a:solidFill>
                <a:latin typeface="Muli Bold"/>
                <a:ea typeface="Muli Bold"/>
              </a:rPr>
              <a:t>Hiện thực </a:t>
            </a:r>
            <a:endParaRPr b="0" lang="en-US" sz="13630" spc="-1" strike="noStrike">
              <a:latin typeface="Arial"/>
            </a:endParaRPr>
          </a:p>
        </p:txBody>
      </p:sp>
      <p:sp>
        <p:nvSpPr>
          <p:cNvPr id="132" name="TextBox 7"/>
          <p:cNvSpPr/>
          <p:nvPr/>
        </p:nvSpPr>
        <p:spPr>
          <a:xfrm>
            <a:off x="1028880" y="8976960"/>
            <a:ext cx="5230800" cy="298080"/>
          </a:xfrm>
          <a:prstGeom prst="rect">
            <a:avLst/>
          </a:prstGeom>
          <a:noFill/>
          <a:ln w="0">
            <a:noFill/>
          </a:ln>
        </p:spPr>
        <p:style>
          <a:lnRef idx="0"/>
          <a:fillRef idx="0"/>
          <a:effectRef idx="0"/>
          <a:fontRef idx="minor"/>
        </p:style>
        <p:txBody>
          <a:bodyPr lIns="0" rIns="0" tIns="0" bIns="0" anchor="t">
            <a:spAutoFit/>
          </a:bodyPr>
          <a:p>
            <a:pPr>
              <a:lnSpc>
                <a:spcPts val="2350"/>
              </a:lnSpc>
              <a:buNone/>
            </a:pPr>
            <a:r>
              <a:rPr b="0" lang="en-US" sz="1679" spc="-1" strike="noStrike" u="sng">
                <a:solidFill>
                  <a:srgbClr val="f4f4f4"/>
                </a:solidFill>
                <a:uFillTx/>
                <a:latin typeface="Muli"/>
                <a:ea typeface="Muli"/>
              </a:rPr>
              <a:t>Quay lại Trang Chương trình</a:t>
            </a:r>
            <a:endParaRPr b="0" lang="en-US" sz="1679" spc="-1" strike="noStrike">
              <a:latin typeface="Arial"/>
            </a:endParaRPr>
          </a:p>
        </p:txBody>
      </p:sp>
      <p:grpSp>
        <p:nvGrpSpPr>
          <p:cNvPr id="133" name="Group 8"/>
          <p:cNvGrpSpPr/>
          <p:nvPr/>
        </p:nvGrpSpPr>
        <p:grpSpPr>
          <a:xfrm>
            <a:off x="10965960" y="7845840"/>
            <a:ext cx="3801240" cy="3291840"/>
            <a:chOff x="10965960" y="7845840"/>
            <a:chExt cx="3801240" cy="3291840"/>
          </a:xfrm>
        </p:grpSpPr>
        <p:sp>
          <p:nvSpPr>
            <p:cNvPr id="134" name="Freeform 9"/>
            <p:cNvSpPr/>
            <p:nvPr/>
          </p:nvSpPr>
          <p:spPr>
            <a:xfrm rot="10800000">
              <a:off x="10965960" y="7845840"/>
              <a:ext cx="3801240" cy="3291840"/>
            </a:xfrm>
            <a:custGeom>
              <a:avLst/>
              <a:gdLst/>
              <a:ah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TotalTime>
  <Application>LibreOffice/7.3.7.2$Linux_X86_64 LibreOffice_project/30$Build-2</Application>
  <AppVersion>15.0000</AppVersion>
  <Words>495</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DAFoQZvFBow</dc:identifier>
  <dc:language>en-US</dc:language>
  <cp:lastModifiedBy/>
  <dcterms:modified xsi:type="dcterms:W3CDTF">2024-12-14T12:02:22Z</dcterms:modified>
  <cp:revision>8</cp:revision>
  <dc:subject/>
  <dc:title>Xanh lá đậm Xanh lá nhạt Trắng Doanh nghiệp Hình học Bản trình bày nội bộ của công ty Bản thuyết trình Kinh doanh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15</vt:i4>
  </property>
</Properties>
</file>