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0"/>
  </p:notesMasterIdLst>
  <p:sldIdLst>
    <p:sldId id="256" r:id="rId2"/>
    <p:sldId id="257" r:id="rId3"/>
    <p:sldId id="287" r:id="rId4"/>
    <p:sldId id="318" r:id="rId5"/>
    <p:sldId id="345" r:id="rId6"/>
    <p:sldId id="319" r:id="rId7"/>
    <p:sldId id="288" r:id="rId8"/>
    <p:sldId id="289" r:id="rId9"/>
    <p:sldId id="317" r:id="rId10"/>
    <p:sldId id="291" r:id="rId11"/>
    <p:sldId id="294" r:id="rId12"/>
    <p:sldId id="295" r:id="rId13"/>
    <p:sldId id="305" r:id="rId14"/>
    <p:sldId id="306" r:id="rId15"/>
    <p:sldId id="315" r:id="rId16"/>
    <p:sldId id="316" r:id="rId17"/>
    <p:sldId id="307" r:id="rId18"/>
    <p:sldId id="308" r:id="rId19"/>
    <p:sldId id="338" r:id="rId20"/>
    <p:sldId id="339" r:id="rId21"/>
    <p:sldId id="340" r:id="rId22"/>
    <p:sldId id="341" r:id="rId23"/>
    <p:sldId id="309" r:id="rId24"/>
    <p:sldId id="310" r:id="rId25"/>
    <p:sldId id="336" r:id="rId26"/>
    <p:sldId id="337" r:id="rId27"/>
    <p:sldId id="292" r:id="rId28"/>
    <p:sldId id="293" r:id="rId29"/>
    <p:sldId id="320" r:id="rId30"/>
    <p:sldId id="322" r:id="rId31"/>
    <p:sldId id="343" r:id="rId32"/>
    <p:sldId id="323" r:id="rId33"/>
    <p:sldId id="324" r:id="rId34"/>
    <p:sldId id="326" r:id="rId35"/>
    <p:sldId id="311" r:id="rId36"/>
    <p:sldId id="327" r:id="rId37"/>
    <p:sldId id="328" r:id="rId38"/>
    <p:sldId id="329" r:id="rId39"/>
    <p:sldId id="330" r:id="rId40"/>
    <p:sldId id="344" r:id="rId41"/>
    <p:sldId id="286" r:id="rId42"/>
    <p:sldId id="312" r:id="rId43"/>
    <p:sldId id="325" r:id="rId44"/>
    <p:sldId id="331" r:id="rId45"/>
    <p:sldId id="332" r:id="rId46"/>
    <p:sldId id="335" r:id="rId47"/>
    <p:sldId id="333" r:id="rId48"/>
    <p:sldId id="342" r:id="rId49"/>
  </p:sldIdLst>
  <p:sldSz cx="9144000" cy="5143500" type="screen16x9"/>
  <p:notesSz cx="6858000" cy="9144000"/>
  <p:embeddedFontLst>
    <p:embeddedFont>
      <p:font typeface="Arvo" panose="020B060402020202020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Muli" panose="020B0604020202020204" charset="0"/>
      <p:regular r:id="rId63"/>
      <p:italic r:id="rId64"/>
    </p:embeddedFont>
    <p:embeddedFont>
      <p:font typeface="Segoe UI" panose="020B0502040204020203"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339966"/>
    <a:srgbClr val="006600"/>
    <a:srgbClr val="0099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9D12E2-CA7E-492E-8489-3082BA34075F}">
  <a:tblStyle styleId="{AF9D12E2-CA7E-492E-8489-3082BA34075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8" d="100"/>
          <a:sy n="88" d="100"/>
        </p:scale>
        <p:origin x="67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396925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643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503323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p:cNvPicPr preferRelativeResize="0"/>
          <p:nvPr/>
        </p:nvPicPr>
        <p:blipFill>
          <a:blip r:embed="rId2">
            <a:alphaModFix/>
          </a:blip>
          <a:stretch>
            <a:fillRect/>
          </a:stretch>
        </p:blipFill>
        <p:spPr>
          <a:xfrm>
            <a:off x="1990451" y="-15575"/>
            <a:ext cx="1037699" cy="1037699"/>
          </a:xfrm>
          <a:prstGeom prst="rect">
            <a:avLst/>
          </a:prstGeom>
          <a:noFill/>
          <a:ln>
            <a:noFill/>
          </a:ln>
        </p:spPr>
      </p:pic>
      <p:pic>
        <p:nvPicPr>
          <p:cNvPr id="10" name="Shape 10"/>
          <p:cNvPicPr preferRelativeResize="0"/>
          <p:nvPr/>
        </p:nvPicPr>
        <p:blipFill>
          <a:blip r:embed="rId3">
            <a:alphaModFix/>
          </a:blip>
          <a:stretch>
            <a:fillRect/>
          </a:stretch>
        </p:blipFill>
        <p:spPr>
          <a:xfrm>
            <a:off x="8041323" y="1991825"/>
            <a:ext cx="1159827" cy="1159799"/>
          </a:xfrm>
          <a:prstGeom prst="rect">
            <a:avLst/>
          </a:prstGeom>
          <a:noFill/>
          <a:ln>
            <a:noFill/>
          </a:ln>
        </p:spPr>
      </p:pic>
      <p:pic>
        <p:nvPicPr>
          <p:cNvPr id="11" name="Shape 11"/>
          <p:cNvPicPr preferRelativeResize="0"/>
          <p:nvPr/>
        </p:nvPicPr>
        <p:blipFill>
          <a:blip r:embed="rId4">
            <a:alphaModFix/>
          </a:blip>
          <a:stretch>
            <a:fillRect/>
          </a:stretch>
        </p:blipFill>
        <p:spPr>
          <a:xfrm>
            <a:off x="-70425" y="3081825"/>
            <a:ext cx="2070675" cy="2070675"/>
          </a:xfrm>
          <a:prstGeom prst="rect">
            <a:avLst/>
          </a:prstGeom>
          <a:noFill/>
          <a:ln>
            <a:noFill/>
          </a:ln>
        </p:spPr>
      </p:pic>
      <p:pic>
        <p:nvPicPr>
          <p:cNvPr id="12" name="Shape 12"/>
          <p:cNvPicPr preferRelativeResize="0"/>
          <p:nvPr/>
        </p:nvPicPr>
        <p:blipFill>
          <a:blip r:embed="rId5">
            <a:alphaModFix/>
          </a:blip>
          <a:stretch>
            <a:fillRect/>
          </a:stretch>
        </p:blipFill>
        <p:spPr>
          <a:xfrm>
            <a:off x="7143750" y="2224"/>
            <a:ext cx="2057399" cy="2057399"/>
          </a:xfrm>
          <a:prstGeom prst="rect">
            <a:avLst/>
          </a:prstGeom>
          <a:noFill/>
          <a:ln>
            <a:noFill/>
          </a:ln>
        </p:spPr>
      </p:pic>
      <p:pic>
        <p:nvPicPr>
          <p:cNvPr id="13" name="Shape 13"/>
          <p:cNvPicPr preferRelativeResize="0"/>
          <p:nvPr/>
        </p:nvPicPr>
        <p:blipFill>
          <a:blip r:embed="rId6">
            <a:alphaModFix/>
          </a:blip>
          <a:stretch>
            <a:fillRect/>
          </a:stretch>
        </p:blipFill>
        <p:spPr>
          <a:xfrm>
            <a:off x="-71493" y="1017181"/>
            <a:ext cx="2070675" cy="2070675"/>
          </a:xfrm>
          <a:prstGeom prst="rect">
            <a:avLst/>
          </a:prstGeom>
          <a:noFill/>
          <a:ln>
            <a:noFill/>
          </a:ln>
        </p:spPr>
      </p:pic>
      <p:sp>
        <p:nvSpPr>
          <p:cNvPr id="14" name="Shape 14"/>
          <p:cNvSpPr/>
          <p:nvPr/>
        </p:nvSpPr>
        <p:spPr>
          <a:xfrm>
            <a:off x="-72626" y="20481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965073" y="4114876"/>
            <a:ext cx="1037699" cy="1037699"/>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a:blip r:embed="rId7">
            <a:alphaModFix/>
          </a:blip>
          <a:stretch>
            <a:fillRect/>
          </a:stretch>
        </p:blipFill>
        <p:spPr>
          <a:xfrm>
            <a:off x="4056643" y="4111407"/>
            <a:ext cx="1037699" cy="1037674"/>
          </a:xfrm>
          <a:prstGeom prst="rect">
            <a:avLst/>
          </a:prstGeom>
          <a:noFill/>
          <a:ln>
            <a:noFill/>
          </a:ln>
        </p:spPr>
      </p:pic>
      <p:pic>
        <p:nvPicPr>
          <p:cNvPr id="17" name="Shape 17"/>
          <p:cNvPicPr preferRelativeResize="0"/>
          <p:nvPr/>
        </p:nvPicPr>
        <p:blipFill>
          <a:blip r:embed="rId8">
            <a:alphaModFix/>
          </a:blip>
          <a:stretch>
            <a:fillRect/>
          </a:stretch>
        </p:blipFill>
        <p:spPr>
          <a:xfrm>
            <a:off x="7142538" y="3085375"/>
            <a:ext cx="2070675" cy="2070675"/>
          </a:xfrm>
          <a:prstGeom prst="rect">
            <a:avLst/>
          </a:prstGeom>
          <a:noFill/>
          <a:ln>
            <a:noFill/>
          </a:ln>
        </p:spPr>
      </p:pic>
      <p:pic>
        <p:nvPicPr>
          <p:cNvPr id="18" name="Shape 18"/>
          <p:cNvPicPr preferRelativeResize="0"/>
          <p:nvPr/>
        </p:nvPicPr>
        <p:blipFill>
          <a:blip r:embed="rId9">
            <a:alphaModFix/>
          </a:blip>
          <a:stretch>
            <a:fillRect/>
          </a:stretch>
        </p:blipFill>
        <p:spPr>
          <a:xfrm>
            <a:off x="-66600" y="-18106"/>
            <a:ext cx="1037699" cy="1037732"/>
          </a:xfrm>
          <a:prstGeom prst="rect">
            <a:avLst/>
          </a:prstGeom>
          <a:noFill/>
          <a:ln>
            <a:noFill/>
          </a:ln>
        </p:spPr>
      </p:pic>
      <p:pic>
        <p:nvPicPr>
          <p:cNvPr id="19" name="Shape 19"/>
          <p:cNvPicPr preferRelativeResize="0"/>
          <p:nvPr/>
        </p:nvPicPr>
        <p:blipFill>
          <a:blip r:embed="rId10">
            <a:alphaModFix/>
          </a:blip>
          <a:stretch>
            <a:fillRect/>
          </a:stretch>
        </p:blipFill>
        <p:spPr>
          <a:xfrm>
            <a:off x="5082293" y="-18074"/>
            <a:ext cx="1037699" cy="1037699"/>
          </a:xfrm>
          <a:prstGeom prst="rect">
            <a:avLst/>
          </a:prstGeom>
          <a:noFill/>
          <a:ln>
            <a:noFill/>
          </a:ln>
        </p:spPr>
      </p:pic>
      <p:pic>
        <p:nvPicPr>
          <p:cNvPr id="20" name="Shape 20"/>
          <p:cNvPicPr preferRelativeResize="0"/>
          <p:nvPr/>
        </p:nvPicPr>
        <p:blipFill>
          <a:blip r:embed="rId11">
            <a:alphaModFix/>
          </a:blip>
          <a:stretch>
            <a:fillRect/>
          </a:stretch>
        </p:blipFill>
        <p:spPr>
          <a:xfrm>
            <a:off x="3018950" y="4105800"/>
            <a:ext cx="1037699" cy="1037699"/>
          </a:xfrm>
          <a:prstGeom prst="rect">
            <a:avLst/>
          </a:prstGeom>
          <a:noFill/>
          <a:ln>
            <a:noFill/>
          </a:ln>
        </p:spPr>
      </p:pic>
      <p:sp>
        <p:nvSpPr>
          <p:cNvPr id="21" name="Shape 21"/>
          <p:cNvSpPr/>
          <p:nvPr/>
        </p:nvSpPr>
        <p:spPr>
          <a:xfrm flipH="1">
            <a:off x="971549" y="-6119"/>
            <a:ext cx="1028700" cy="1028700"/>
          </a:xfrm>
          <a:prstGeom prst="rect">
            <a:avLst/>
          </a:prstGeom>
          <a:solidFill>
            <a:srgbClr val="B0D85B"/>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2000249" y="4114889"/>
            <a:ext cx="1028700" cy="1028700"/>
          </a:xfrm>
          <a:prstGeom prst="rect">
            <a:avLst/>
          </a:prstGeom>
          <a:solidFill>
            <a:srgbClr val="EDC67B"/>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flipH="1">
            <a:off x="3028949" y="0"/>
            <a:ext cx="1028700" cy="10287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flipH="1">
            <a:off x="5086349" y="4114889"/>
            <a:ext cx="1028700" cy="10287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flipH="1">
            <a:off x="6115049" y="4114889"/>
            <a:ext cx="1028700" cy="102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flipH="1">
            <a:off x="6117974" y="-9555"/>
            <a:ext cx="1028700" cy="1028700"/>
          </a:xfrm>
          <a:prstGeom prst="rect">
            <a:avLst/>
          </a:prstGeom>
          <a:solidFill>
            <a:srgbClr val="37A9DD"/>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4057649" y="0"/>
            <a:ext cx="1028700" cy="10287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000250" y="1019175"/>
            <a:ext cx="5143499" cy="30957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9" name="Shape 29"/>
          <p:cNvSpPr txBox="1">
            <a:spLocks noGrp="1"/>
          </p:cNvSpPr>
          <p:nvPr>
            <p:ph type="ctrTitle"/>
          </p:nvPr>
        </p:nvSpPr>
        <p:spPr>
          <a:xfrm>
            <a:off x="2961550" y="1991825"/>
            <a:ext cx="3220800" cy="1159799"/>
          </a:xfrm>
          <a:prstGeom prst="rect">
            <a:avLst/>
          </a:prstGeom>
        </p:spPr>
        <p:txBody>
          <a:bodyPr lIns="91425" tIns="91425" rIns="91425" bIns="91425" anchor="ctr" anchorCtr="0"/>
          <a:lstStyle>
            <a:lvl1pPr lvl="0" algn="ctr">
              <a:spcBef>
                <a:spcPts val="0"/>
              </a:spcBef>
              <a:buSzPct val="100000"/>
              <a:defRPr sz="3000"/>
            </a:lvl1pPr>
            <a:lvl2pPr lvl="1" algn="ctr">
              <a:spcBef>
                <a:spcPts val="0"/>
              </a:spcBef>
              <a:buSzPct val="100000"/>
              <a:defRPr sz="3000"/>
            </a:lvl2pPr>
            <a:lvl3pPr lvl="2" algn="ctr">
              <a:spcBef>
                <a:spcPts val="0"/>
              </a:spcBef>
              <a:buSzPct val="100000"/>
              <a:defRPr sz="3000"/>
            </a:lvl3pPr>
            <a:lvl4pPr lvl="3" algn="ctr">
              <a:spcBef>
                <a:spcPts val="0"/>
              </a:spcBef>
              <a:buSzPct val="100000"/>
              <a:defRPr sz="3000"/>
            </a:lvl4pPr>
            <a:lvl5pPr lvl="4" algn="ctr">
              <a:spcBef>
                <a:spcPts val="0"/>
              </a:spcBef>
              <a:buSzPct val="100000"/>
              <a:defRPr sz="3000"/>
            </a:lvl5pPr>
            <a:lvl6pPr lvl="5" algn="ctr">
              <a:spcBef>
                <a:spcPts val="0"/>
              </a:spcBef>
              <a:buSzPct val="100000"/>
              <a:defRPr sz="3000"/>
            </a:lvl6pPr>
            <a:lvl7pPr lvl="6" algn="ctr">
              <a:spcBef>
                <a:spcPts val="0"/>
              </a:spcBef>
              <a:buSzPct val="100000"/>
              <a:defRPr sz="3000"/>
            </a:lvl7pPr>
            <a:lvl8pPr lvl="7" algn="ctr">
              <a:spcBef>
                <a:spcPts val="0"/>
              </a:spcBef>
              <a:buSzPct val="100000"/>
              <a:defRPr sz="3000"/>
            </a:lvl8pPr>
            <a:lvl9pPr lvl="8" algn="ctr">
              <a:spcBef>
                <a:spcPts val="0"/>
              </a:spcBef>
              <a:buSzPct val="100000"/>
              <a:defRPr sz="3000"/>
            </a:lvl9pPr>
          </a:lstStyle>
          <a:p>
            <a:endParaRPr/>
          </a:p>
        </p:txBody>
      </p:sp>
      <p:sp>
        <p:nvSpPr>
          <p:cNvPr id="30" name="Shape 30"/>
          <p:cNvSpPr/>
          <p:nvPr/>
        </p:nvSpPr>
        <p:spPr>
          <a:xfrm flipH="1">
            <a:off x="7144834" y="2563115"/>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2507334" y="500440"/>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flipH="1">
            <a:off x="8172291" y="8"/>
            <a:ext cx="971700" cy="9713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4566117" y="-49"/>
            <a:ext cx="518700" cy="518700"/>
          </a:xfrm>
          <a:prstGeom prst="rect">
            <a:avLst/>
          </a:prstGeom>
          <a:solidFill>
            <a:srgbClr val="CEDBE0">
              <a:alpha val="32690"/>
            </a:srgbClr>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453009" y="-59"/>
            <a:ext cx="518700" cy="5187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138685" y="3085376"/>
            <a:ext cx="1037699" cy="1037699"/>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7143750" y="2057450"/>
            <a:ext cx="1037699" cy="1037699"/>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1">
    <p:spTree>
      <p:nvGrpSpPr>
        <p:cNvPr id="1" name="Shape 188"/>
        <p:cNvGrpSpPr/>
        <p:nvPr/>
      </p:nvGrpSpPr>
      <p:grpSpPr>
        <a:xfrm>
          <a:off x="0" y="0"/>
          <a:ext cx="0" cy="0"/>
          <a:chOff x="0" y="0"/>
          <a:chExt cx="0" cy="0"/>
        </a:xfrm>
      </p:grpSpPr>
      <p:pic>
        <p:nvPicPr>
          <p:cNvPr id="189" name="Shape 189"/>
          <p:cNvPicPr preferRelativeResize="0"/>
          <p:nvPr/>
        </p:nvPicPr>
        <p:blipFill>
          <a:blip r:embed="rId2">
            <a:alphaModFix/>
          </a:blip>
          <a:stretch>
            <a:fillRect/>
          </a:stretch>
        </p:blipFill>
        <p:spPr>
          <a:xfrm>
            <a:off x="8213282" y="1857008"/>
            <a:ext cx="930717" cy="930717"/>
          </a:xfrm>
          <a:prstGeom prst="rect">
            <a:avLst/>
          </a:prstGeom>
          <a:noFill/>
          <a:ln>
            <a:noFill/>
          </a:ln>
        </p:spPr>
      </p:pic>
      <p:pic>
        <p:nvPicPr>
          <p:cNvPr id="190" name="Shape 190"/>
          <p:cNvPicPr preferRelativeResize="0"/>
          <p:nvPr/>
        </p:nvPicPr>
        <p:blipFill>
          <a:blip r:embed="rId3">
            <a:alphaModFix/>
          </a:blip>
          <a:stretch>
            <a:fillRect/>
          </a:stretch>
        </p:blipFill>
        <p:spPr>
          <a:xfrm>
            <a:off x="7280639" y="15"/>
            <a:ext cx="1863360" cy="1863357"/>
          </a:xfrm>
          <a:prstGeom prst="rect">
            <a:avLst/>
          </a:prstGeom>
          <a:noFill/>
          <a:ln>
            <a:noFill/>
          </a:ln>
        </p:spPr>
      </p:pic>
      <p:sp>
        <p:nvSpPr>
          <p:cNvPr id="191" name="Shape 191"/>
          <p:cNvSpPr/>
          <p:nvPr/>
        </p:nvSpPr>
        <p:spPr>
          <a:xfrm>
            <a:off x="7284049" y="1858485"/>
            <a:ext cx="930600" cy="9306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213335" y="2787740"/>
            <a:ext cx="930600" cy="930600"/>
          </a:xfrm>
          <a:prstGeom prst="rect">
            <a:avLst/>
          </a:prstGeom>
          <a:solidFill>
            <a:srgbClr val="7198A9"/>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7284049" y="8"/>
            <a:ext cx="930600" cy="9306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 y="4212883"/>
            <a:ext cx="930600" cy="9306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0" y="3747713"/>
            <a:ext cx="465300" cy="465300"/>
          </a:xfrm>
          <a:prstGeom prst="rect">
            <a:avLst/>
          </a:prstGeom>
          <a:solidFill>
            <a:srgbClr val="CEDBE0"/>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465163" y="4212880"/>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6818875" y="0"/>
            <a:ext cx="465300" cy="465300"/>
          </a:xfrm>
          <a:prstGeom prst="rect">
            <a:avLst/>
          </a:prstGeom>
          <a:solidFill>
            <a:srgbClr val="FAA99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7748093" y="2317122"/>
            <a:ext cx="465300" cy="465300"/>
          </a:xfrm>
          <a:prstGeom prst="rect">
            <a:avLst/>
          </a:prstGeom>
          <a:solidFill>
            <a:srgbClr val="7198A9">
              <a:alpha val="41150"/>
            </a:srgbClr>
          </a:solidFill>
          <a:ln>
            <a:noFill/>
          </a:ln>
        </p:spPr>
        <p:txBody>
          <a:bodyPr lIns="91425" tIns="91425" rIns="91425" bIns="91425" anchor="ctr" anchorCtr="0">
            <a:noAutofit/>
          </a:bodyPr>
          <a:lstStyle/>
          <a:p>
            <a:pPr lvl="0">
              <a:spcBef>
                <a:spcPts val="0"/>
              </a:spcBef>
              <a:buNone/>
            </a:pPr>
            <a:endParaRPr/>
          </a:p>
        </p:txBody>
      </p:sp>
      <p:grpSp>
        <p:nvGrpSpPr>
          <p:cNvPr id="199" name="Shape 199"/>
          <p:cNvGrpSpPr/>
          <p:nvPr/>
        </p:nvGrpSpPr>
        <p:grpSpPr>
          <a:xfrm>
            <a:off x="7519838" y="241964"/>
            <a:ext cx="446725" cy="446699"/>
            <a:chOff x="1923675" y="1633650"/>
            <a:chExt cx="436000" cy="435975"/>
          </a:xfrm>
        </p:grpSpPr>
        <p:sp>
          <p:nvSpPr>
            <p:cNvPr id="200" name="Shape 200"/>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1" name="Shape 201"/>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2" name="Shape 202"/>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3" name="Shape 203"/>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4" name="Shape 204"/>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5" name="Shape 205"/>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42475" y="1197075"/>
            <a:ext cx="4115399" cy="621900"/>
          </a:xfrm>
          <a:prstGeom prst="rect">
            <a:avLst/>
          </a:prstGeom>
          <a:noFill/>
          <a:ln>
            <a:noFill/>
          </a:ln>
        </p:spPr>
        <p:txBody>
          <a:bodyPr lIns="91425" tIns="91425" rIns="91425" bIns="91425" anchor="b" anchorCtr="0"/>
          <a:lstStyle>
            <a:lvl1pPr lvl="0">
              <a:spcBef>
                <a:spcPts val="0"/>
              </a:spcBef>
              <a:buClr>
                <a:srgbClr val="7198A9"/>
              </a:buClr>
              <a:buFont typeface="Arvo"/>
              <a:buNone/>
              <a:defRPr>
                <a:solidFill>
                  <a:srgbClr val="7198A9"/>
                </a:solidFill>
                <a:latin typeface="Arvo"/>
                <a:ea typeface="Arvo"/>
                <a:cs typeface="Arvo"/>
                <a:sym typeface="Arvo"/>
              </a:defRPr>
            </a:lvl1pPr>
            <a:lvl2pPr lvl="1">
              <a:spcBef>
                <a:spcPts val="0"/>
              </a:spcBef>
              <a:buClr>
                <a:srgbClr val="7198A9"/>
              </a:buClr>
              <a:buFont typeface="Arvo"/>
              <a:buNone/>
              <a:defRPr>
                <a:solidFill>
                  <a:srgbClr val="7198A9"/>
                </a:solidFill>
                <a:latin typeface="Arvo"/>
                <a:ea typeface="Arvo"/>
                <a:cs typeface="Arvo"/>
                <a:sym typeface="Arvo"/>
              </a:defRPr>
            </a:lvl2pPr>
            <a:lvl3pPr lvl="2">
              <a:spcBef>
                <a:spcPts val="0"/>
              </a:spcBef>
              <a:buClr>
                <a:srgbClr val="7198A9"/>
              </a:buClr>
              <a:buFont typeface="Arvo"/>
              <a:buNone/>
              <a:defRPr>
                <a:solidFill>
                  <a:srgbClr val="7198A9"/>
                </a:solidFill>
                <a:latin typeface="Arvo"/>
                <a:ea typeface="Arvo"/>
                <a:cs typeface="Arvo"/>
                <a:sym typeface="Arvo"/>
              </a:defRPr>
            </a:lvl3pPr>
            <a:lvl4pPr lvl="3">
              <a:spcBef>
                <a:spcPts val="0"/>
              </a:spcBef>
              <a:buClr>
                <a:srgbClr val="7198A9"/>
              </a:buClr>
              <a:buFont typeface="Arvo"/>
              <a:buNone/>
              <a:defRPr>
                <a:solidFill>
                  <a:srgbClr val="7198A9"/>
                </a:solidFill>
                <a:latin typeface="Arvo"/>
                <a:ea typeface="Arvo"/>
                <a:cs typeface="Arvo"/>
                <a:sym typeface="Arvo"/>
              </a:defRPr>
            </a:lvl4pPr>
            <a:lvl5pPr lvl="4">
              <a:spcBef>
                <a:spcPts val="0"/>
              </a:spcBef>
              <a:buClr>
                <a:srgbClr val="7198A9"/>
              </a:buClr>
              <a:buFont typeface="Arvo"/>
              <a:buNone/>
              <a:defRPr>
                <a:solidFill>
                  <a:srgbClr val="7198A9"/>
                </a:solidFill>
                <a:latin typeface="Arvo"/>
                <a:ea typeface="Arvo"/>
                <a:cs typeface="Arvo"/>
                <a:sym typeface="Arvo"/>
              </a:defRPr>
            </a:lvl5pPr>
            <a:lvl6pPr lvl="5">
              <a:spcBef>
                <a:spcPts val="0"/>
              </a:spcBef>
              <a:buClr>
                <a:srgbClr val="7198A9"/>
              </a:buClr>
              <a:buFont typeface="Arvo"/>
              <a:buNone/>
              <a:defRPr>
                <a:solidFill>
                  <a:srgbClr val="7198A9"/>
                </a:solidFill>
                <a:latin typeface="Arvo"/>
                <a:ea typeface="Arvo"/>
                <a:cs typeface="Arvo"/>
                <a:sym typeface="Arvo"/>
              </a:defRPr>
            </a:lvl6pPr>
            <a:lvl7pPr lvl="6">
              <a:spcBef>
                <a:spcPts val="0"/>
              </a:spcBef>
              <a:buClr>
                <a:srgbClr val="7198A9"/>
              </a:buClr>
              <a:buFont typeface="Arvo"/>
              <a:buNone/>
              <a:defRPr>
                <a:solidFill>
                  <a:srgbClr val="7198A9"/>
                </a:solidFill>
                <a:latin typeface="Arvo"/>
                <a:ea typeface="Arvo"/>
                <a:cs typeface="Arvo"/>
                <a:sym typeface="Arvo"/>
              </a:defRPr>
            </a:lvl7pPr>
            <a:lvl8pPr lvl="7">
              <a:spcBef>
                <a:spcPts val="0"/>
              </a:spcBef>
              <a:buClr>
                <a:srgbClr val="7198A9"/>
              </a:buClr>
              <a:buFont typeface="Arvo"/>
              <a:buNone/>
              <a:defRPr>
                <a:solidFill>
                  <a:srgbClr val="7198A9"/>
                </a:solidFill>
                <a:latin typeface="Arvo"/>
                <a:ea typeface="Arvo"/>
                <a:cs typeface="Arvo"/>
                <a:sym typeface="Arvo"/>
              </a:defRPr>
            </a:lvl8pPr>
            <a:lvl9pPr lvl="8">
              <a:spcBef>
                <a:spcPts val="0"/>
              </a:spcBef>
              <a:buClr>
                <a:srgbClr val="7198A9"/>
              </a:buClr>
              <a:buFont typeface="Arvo"/>
              <a:buNone/>
              <a:defRPr>
                <a:solidFill>
                  <a:srgbClr val="7198A9"/>
                </a:solidFill>
                <a:latin typeface="Arvo"/>
                <a:ea typeface="Arvo"/>
                <a:cs typeface="Arvo"/>
                <a:sym typeface="Arvo"/>
              </a:defRPr>
            </a:lvl9pPr>
          </a:lstStyle>
          <a:p>
            <a:endParaRPr/>
          </a:p>
        </p:txBody>
      </p:sp>
      <p:sp>
        <p:nvSpPr>
          <p:cNvPr id="7" name="Shape 7"/>
          <p:cNvSpPr txBox="1">
            <a:spLocks noGrp="1"/>
          </p:cNvSpPr>
          <p:nvPr>
            <p:ph type="body" idx="1"/>
          </p:nvPr>
        </p:nvSpPr>
        <p:spPr>
          <a:xfrm>
            <a:off x="1842475" y="1918281"/>
            <a:ext cx="4115399" cy="2702700"/>
          </a:xfrm>
          <a:prstGeom prst="rect">
            <a:avLst/>
          </a:prstGeom>
          <a:noFill/>
          <a:ln>
            <a:noFill/>
          </a:ln>
        </p:spPr>
        <p:txBody>
          <a:bodyPr lIns="91425" tIns="91425" rIns="91425" bIns="91425" anchor="t" anchorCtr="0"/>
          <a:lstStyle>
            <a:lvl1pPr lvl="0">
              <a:spcBef>
                <a:spcPts val="600"/>
              </a:spcBef>
              <a:buClr>
                <a:srgbClr val="CEDBE0"/>
              </a:buClr>
              <a:buSzPct val="100000"/>
              <a:buFont typeface="Muli"/>
              <a:buChar char="■"/>
              <a:defRPr sz="1600">
                <a:solidFill>
                  <a:srgbClr val="4D778A"/>
                </a:solidFill>
                <a:latin typeface="Muli"/>
                <a:ea typeface="Muli"/>
                <a:cs typeface="Muli"/>
                <a:sym typeface="Muli"/>
              </a:defRPr>
            </a:lvl1pPr>
            <a:lvl2pPr lvl="1">
              <a:spcBef>
                <a:spcPts val="480"/>
              </a:spcBef>
              <a:buClr>
                <a:srgbClr val="CEDBE0"/>
              </a:buClr>
              <a:buSzPct val="100000"/>
              <a:buFont typeface="Muli"/>
              <a:buChar char="□"/>
              <a:defRPr sz="1600">
                <a:solidFill>
                  <a:srgbClr val="4D778A"/>
                </a:solidFill>
                <a:latin typeface="Muli"/>
                <a:ea typeface="Muli"/>
                <a:cs typeface="Muli"/>
                <a:sym typeface="Muli"/>
              </a:defRPr>
            </a:lvl2pPr>
            <a:lvl3pPr lvl="2">
              <a:spcBef>
                <a:spcPts val="480"/>
              </a:spcBef>
              <a:buClr>
                <a:srgbClr val="CEDBE0"/>
              </a:buClr>
              <a:buSzPct val="100000"/>
              <a:buFont typeface="Muli"/>
              <a:buChar char="▫"/>
              <a:defRPr sz="1600">
                <a:solidFill>
                  <a:srgbClr val="4D778A"/>
                </a:solidFill>
                <a:latin typeface="Muli"/>
                <a:ea typeface="Muli"/>
                <a:cs typeface="Muli"/>
                <a:sym typeface="Muli"/>
              </a:defRPr>
            </a:lvl3pPr>
            <a:lvl4pPr lvl="3">
              <a:spcBef>
                <a:spcPts val="360"/>
              </a:spcBef>
              <a:buClr>
                <a:srgbClr val="CEDBE0"/>
              </a:buClr>
              <a:buSzPct val="100000"/>
              <a:buFont typeface="Muli"/>
              <a:buChar char="▫"/>
              <a:defRPr sz="1600">
                <a:solidFill>
                  <a:srgbClr val="4D778A"/>
                </a:solidFill>
                <a:latin typeface="Muli"/>
                <a:ea typeface="Muli"/>
                <a:cs typeface="Muli"/>
                <a:sym typeface="Muli"/>
              </a:defRPr>
            </a:lvl4pPr>
            <a:lvl5pPr lvl="4">
              <a:spcBef>
                <a:spcPts val="360"/>
              </a:spcBef>
              <a:buClr>
                <a:srgbClr val="4D778A"/>
              </a:buClr>
              <a:buSzPct val="100000"/>
              <a:buFont typeface="Muli"/>
              <a:defRPr sz="1600">
                <a:solidFill>
                  <a:srgbClr val="4D778A"/>
                </a:solidFill>
                <a:latin typeface="Muli"/>
                <a:ea typeface="Muli"/>
                <a:cs typeface="Muli"/>
                <a:sym typeface="Muli"/>
              </a:defRPr>
            </a:lvl5pPr>
            <a:lvl6pPr lvl="5">
              <a:spcBef>
                <a:spcPts val="360"/>
              </a:spcBef>
              <a:buClr>
                <a:srgbClr val="4D778A"/>
              </a:buClr>
              <a:buSzPct val="100000"/>
              <a:buFont typeface="Muli"/>
              <a:defRPr sz="1600">
                <a:solidFill>
                  <a:srgbClr val="4D778A"/>
                </a:solidFill>
                <a:latin typeface="Muli"/>
                <a:ea typeface="Muli"/>
                <a:cs typeface="Muli"/>
                <a:sym typeface="Muli"/>
              </a:defRPr>
            </a:lvl6pPr>
            <a:lvl7pPr lvl="6">
              <a:spcBef>
                <a:spcPts val="360"/>
              </a:spcBef>
              <a:buClr>
                <a:srgbClr val="4D778A"/>
              </a:buClr>
              <a:buSzPct val="100000"/>
              <a:buFont typeface="Muli"/>
              <a:defRPr sz="1600">
                <a:solidFill>
                  <a:srgbClr val="4D778A"/>
                </a:solidFill>
                <a:latin typeface="Muli"/>
                <a:ea typeface="Muli"/>
                <a:cs typeface="Muli"/>
                <a:sym typeface="Muli"/>
              </a:defRPr>
            </a:lvl7pPr>
            <a:lvl8pPr lvl="7">
              <a:spcBef>
                <a:spcPts val="360"/>
              </a:spcBef>
              <a:buClr>
                <a:srgbClr val="4D778A"/>
              </a:buClr>
              <a:buSzPct val="100000"/>
              <a:buFont typeface="Muli"/>
              <a:defRPr sz="1600">
                <a:solidFill>
                  <a:srgbClr val="4D778A"/>
                </a:solidFill>
                <a:latin typeface="Muli"/>
                <a:ea typeface="Muli"/>
                <a:cs typeface="Muli"/>
                <a:sym typeface="Muli"/>
              </a:defRPr>
            </a:lvl8pPr>
            <a:lvl9pPr lvl="8">
              <a:spcBef>
                <a:spcPts val="360"/>
              </a:spcBef>
              <a:buClr>
                <a:srgbClr val="4D778A"/>
              </a:buClr>
              <a:buSzPct val="100000"/>
              <a:buFont typeface="Muli"/>
              <a:defRPr sz="1600">
                <a:solidFill>
                  <a:srgbClr val="4D778A"/>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2024743" y="1487823"/>
            <a:ext cx="5094514" cy="802020"/>
          </a:xfrm>
          <a:prstGeom prst="rect">
            <a:avLst/>
          </a:prstGeom>
        </p:spPr>
        <p:txBody>
          <a:bodyPr lIns="91425" tIns="91425" rIns="91425" bIns="91425" anchor="ctr" anchorCtr="0">
            <a:noAutofit/>
          </a:bodyPr>
          <a:lstStyle/>
          <a:p>
            <a:pPr lvl="0">
              <a:spcBef>
                <a:spcPts val="0"/>
              </a:spcBef>
              <a:buNone/>
            </a:pPr>
            <a:r>
              <a:rPr lang="en" dirty="0">
                <a:solidFill>
                  <a:srgbClr val="FF0000"/>
                </a:solidFill>
              </a:rPr>
              <a:t>COLLECTION METHODS</a:t>
            </a:r>
          </a:p>
        </p:txBody>
      </p:sp>
      <p:sp>
        <p:nvSpPr>
          <p:cNvPr id="2" name="TextBox 1"/>
          <p:cNvSpPr txBox="1"/>
          <p:nvPr/>
        </p:nvSpPr>
        <p:spPr>
          <a:xfrm>
            <a:off x="4511381" y="3070035"/>
            <a:ext cx="2607876" cy="954107"/>
          </a:xfrm>
          <a:prstGeom prst="rect">
            <a:avLst/>
          </a:prstGeom>
          <a:noFill/>
        </p:spPr>
        <p:txBody>
          <a:bodyPr wrap="square" rtlCol="0">
            <a:spAutoFit/>
          </a:bodyPr>
          <a:lstStyle/>
          <a:p>
            <a:r>
              <a:rPr lang="en-US" dirty="0">
                <a:solidFill>
                  <a:srgbClr val="FF0000"/>
                </a:solidFill>
              </a:rPr>
              <a:t>GVHD: </a:t>
            </a:r>
            <a:r>
              <a:rPr lang="en-US" dirty="0" err="1">
                <a:solidFill>
                  <a:srgbClr val="FF0000"/>
                </a:solidFill>
              </a:rPr>
              <a:t>Hoàng</a:t>
            </a:r>
            <a:r>
              <a:rPr lang="en-US" dirty="0">
                <a:solidFill>
                  <a:srgbClr val="FF0000"/>
                </a:solidFill>
              </a:rPr>
              <a:t> </a:t>
            </a:r>
            <a:r>
              <a:rPr lang="en-US" dirty="0" err="1">
                <a:solidFill>
                  <a:srgbClr val="FF0000"/>
                </a:solidFill>
              </a:rPr>
              <a:t>Thị</a:t>
            </a:r>
            <a:r>
              <a:rPr lang="en-US" dirty="0">
                <a:solidFill>
                  <a:srgbClr val="FF0000"/>
                </a:solidFill>
              </a:rPr>
              <a:t> </a:t>
            </a:r>
            <a:r>
              <a:rPr lang="en-US" dirty="0" err="1">
                <a:solidFill>
                  <a:srgbClr val="FF0000"/>
                </a:solidFill>
              </a:rPr>
              <a:t>Kiều</a:t>
            </a:r>
            <a:r>
              <a:rPr lang="en-US" dirty="0">
                <a:solidFill>
                  <a:srgbClr val="FF0000"/>
                </a:solidFill>
              </a:rPr>
              <a:t> Anh</a:t>
            </a:r>
          </a:p>
          <a:p>
            <a:r>
              <a:rPr lang="vi-VN" dirty="0">
                <a:solidFill>
                  <a:srgbClr val="FF0000"/>
                </a:solidFill>
              </a:rPr>
              <a:t>Thành viên: Lê Phương Hiền</a:t>
            </a:r>
          </a:p>
          <a:p>
            <a:r>
              <a:rPr lang="vi-VN" dirty="0">
                <a:solidFill>
                  <a:srgbClr val="FF0000"/>
                </a:solidFill>
              </a:rPr>
              <a:t>                    Trần Gia Huy</a:t>
            </a:r>
          </a:p>
          <a:p>
            <a:r>
              <a:rPr lang="vi-VN" dirty="0">
                <a:solidFill>
                  <a:srgbClr val="FF0000"/>
                </a:solidFill>
              </a:rPr>
              <a:t>Lớp : 06ĐHCNTT3</a:t>
            </a:r>
            <a:endParaRPr lang="en-US" dirty="0">
              <a:solidFill>
                <a:srgbClr val="FF0000"/>
              </a:solidFill>
            </a:endParaRPr>
          </a:p>
        </p:txBody>
      </p:sp>
      <p:sp>
        <p:nvSpPr>
          <p:cNvPr id="3" name="TextBox 2">
            <a:extLst>
              <a:ext uri="{FF2B5EF4-FFF2-40B4-BE49-F238E27FC236}">
                <a16:creationId xmlns:a16="http://schemas.microsoft.com/office/drawing/2014/main" id="{B65D56FD-BE3F-415D-AF96-2D47B58AA924}"/>
              </a:ext>
            </a:extLst>
          </p:cNvPr>
          <p:cNvSpPr txBox="1"/>
          <p:nvPr/>
        </p:nvSpPr>
        <p:spPr>
          <a:xfrm>
            <a:off x="1959430" y="1030514"/>
            <a:ext cx="5000170" cy="338554"/>
          </a:xfrm>
          <a:prstGeom prst="rect">
            <a:avLst/>
          </a:prstGeom>
          <a:noFill/>
        </p:spPr>
        <p:txBody>
          <a:bodyPr wrap="square" rtlCol="0">
            <a:spAutoFit/>
          </a:bodyPr>
          <a:lstStyle/>
          <a:p>
            <a:pPr algn="ctr"/>
            <a:r>
              <a:rPr lang="en-US" sz="1600" dirty="0"/>
              <a:t>Tr</a:t>
            </a:r>
            <a:r>
              <a:rPr lang="vi-VN" sz="1600" dirty="0"/>
              <a:t>ư</a:t>
            </a:r>
            <a:r>
              <a:rPr lang="en-US" sz="1600" dirty="0" err="1"/>
              <a:t>ờng</a:t>
            </a:r>
            <a:r>
              <a:rPr lang="en-US" sz="1600" dirty="0"/>
              <a:t> </a:t>
            </a:r>
            <a:r>
              <a:rPr lang="en-US" sz="1600" dirty="0" err="1"/>
              <a:t>Đại</a:t>
            </a:r>
            <a:r>
              <a:rPr lang="en-US" sz="1600" dirty="0"/>
              <a:t> </a:t>
            </a:r>
            <a:r>
              <a:rPr lang="en-US" sz="1600" dirty="0" err="1"/>
              <a:t>học</a:t>
            </a:r>
            <a:r>
              <a:rPr lang="en-US" sz="1600" dirty="0"/>
              <a:t> </a:t>
            </a:r>
            <a:r>
              <a:rPr lang="en-US" sz="1600" dirty="0" err="1"/>
              <a:t>Tài</a:t>
            </a:r>
            <a:r>
              <a:rPr lang="en-US" sz="1600" dirty="0"/>
              <a:t> </a:t>
            </a:r>
            <a:r>
              <a:rPr lang="en-US" sz="1600" dirty="0" err="1"/>
              <a:t>nguyên</a:t>
            </a:r>
            <a:r>
              <a:rPr lang="en-US" sz="1600" dirty="0"/>
              <a:t> </a:t>
            </a:r>
            <a:r>
              <a:rPr lang="en-US" sz="1600" dirty="0" err="1"/>
              <a:t>và</a:t>
            </a:r>
            <a:r>
              <a:rPr lang="en-US" sz="1600" dirty="0"/>
              <a:t> </a:t>
            </a:r>
            <a:r>
              <a:rPr lang="en-US" sz="1600" dirty="0" err="1"/>
              <a:t>Môi</a:t>
            </a:r>
            <a:r>
              <a:rPr lang="en-US" sz="1600" dirty="0"/>
              <a:t> tr</a:t>
            </a:r>
            <a:r>
              <a:rPr lang="vi-VN" sz="1600" dirty="0"/>
              <a:t>ư</a:t>
            </a:r>
            <a:r>
              <a:rPr lang="en-US" sz="1600" dirty="0" err="1"/>
              <a:t>ờng</a:t>
            </a:r>
            <a:r>
              <a:rPr lang="en-US" sz="1600" dirty="0"/>
              <a:t> TPHCM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8" name="TextBox 7"/>
          <p:cNvSpPr txBox="1"/>
          <p:nvPr/>
        </p:nvSpPr>
        <p:spPr>
          <a:xfrm>
            <a:off x="338097" y="906635"/>
            <a:ext cx="6312961" cy="307777"/>
          </a:xfrm>
          <a:prstGeom prst="rect">
            <a:avLst/>
          </a:prstGeom>
          <a:noFill/>
        </p:spPr>
        <p:txBody>
          <a:bodyPr wrap="square" rtlCol="0">
            <a:spAutoFit/>
          </a:bodyPr>
          <a:lstStyle/>
          <a:p>
            <a:r>
              <a:rPr lang="en-US" dirty="0" err="1"/>
              <a:t>Chỉ</a:t>
            </a:r>
            <a:r>
              <a:rPr lang="en-US" dirty="0"/>
              <a:t> </a:t>
            </a:r>
            <a:r>
              <a:rPr lang="en-US" dirty="0" err="1"/>
              <a:t>xuất</a:t>
            </a:r>
            <a:r>
              <a:rPr lang="en-US" dirty="0"/>
              <a:t> </a:t>
            </a:r>
            <a:r>
              <a:rPr lang="en-US" dirty="0" err="1"/>
              <a:t>các</a:t>
            </a:r>
            <a:r>
              <a:rPr lang="en-US" dirty="0"/>
              <a:t> document </a:t>
            </a:r>
            <a:r>
              <a:rPr lang="en-US" dirty="0" err="1"/>
              <a:t>học</a:t>
            </a:r>
            <a:r>
              <a:rPr lang="en-US" dirty="0"/>
              <a:t> </a:t>
            </a:r>
            <a:r>
              <a:rPr lang="en-US" dirty="0" err="1"/>
              <a:t>sinh</a:t>
            </a:r>
            <a:r>
              <a:rPr lang="en-US" dirty="0"/>
              <a:t> </a:t>
            </a:r>
            <a:r>
              <a:rPr lang="en-US" dirty="0" err="1"/>
              <a:t>trong</a:t>
            </a:r>
            <a:r>
              <a:rPr lang="en-US" dirty="0"/>
              <a:t> </a:t>
            </a:r>
            <a:r>
              <a:rPr lang="en-US" dirty="0" err="1"/>
              <a:t>khối</a:t>
            </a:r>
            <a:r>
              <a:rPr lang="en-US" dirty="0"/>
              <a:t> C. . </a:t>
            </a:r>
          </a:p>
        </p:txBody>
      </p:sp>
      <p:pic>
        <p:nvPicPr>
          <p:cNvPr id="4" name="Picture 3"/>
          <p:cNvPicPr>
            <a:picLocks noChangeAspect="1"/>
          </p:cNvPicPr>
          <p:nvPr/>
        </p:nvPicPr>
        <p:blipFill>
          <a:blip r:embed="rId2"/>
          <a:stretch>
            <a:fillRect/>
          </a:stretch>
        </p:blipFill>
        <p:spPr>
          <a:xfrm>
            <a:off x="0" y="1750433"/>
            <a:ext cx="9144000" cy="1544309"/>
          </a:xfrm>
          <a:prstGeom prst="rect">
            <a:avLst/>
          </a:prstGeom>
        </p:spPr>
      </p:pic>
    </p:spTree>
    <p:extLst>
      <p:ext uri="{BB962C8B-B14F-4D97-AF65-F5344CB8AC3E}">
        <p14:creationId xmlns:p14="http://schemas.microsoft.com/office/powerpoint/2010/main" val="25229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7506875" cy="278896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addFields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t>T</a:t>
            </a:r>
            <a:r>
              <a:rPr lang="vi-VN" sz="2000" dirty="0"/>
              <a:t>hêm vào kết quả một vài trường dữ liệu bằng $addFields.</a:t>
            </a:r>
            <a:endParaRPr lang="en-US" sz="2000" dirty="0"/>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800" dirty="0">
                <a:solidFill>
                  <a:srgbClr val="222222"/>
                </a:solidFill>
                <a:latin typeface="Consolas" panose="020B0609020204030204" pitchFamily="49" charset="0"/>
              </a:rPr>
              <a:t>{ $</a:t>
            </a:r>
            <a:r>
              <a:rPr lang="en-US" altLang="en-US" sz="2800" dirty="0" err="1">
                <a:solidFill>
                  <a:srgbClr val="222222"/>
                </a:solidFill>
                <a:latin typeface="Consolas" panose="020B0609020204030204" pitchFamily="49" charset="0"/>
              </a:rPr>
              <a:t>addFields</a:t>
            </a:r>
            <a:r>
              <a:rPr lang="en-US" altLang="en-US" sz="2800" dirty="0">
                <a:solidFill>
                  <a:srgbClr val="666666"/>
                </a:solidFill>
                <a:latin typeface="Consolas" panose="020B0609020204030204" pitchFamily="49" charset="0"/>
              </a:rPr>
              <a:t>:</a:t>
            </a:r>
            <a:r>
              <a:rPr lang="en-US" altLang="en-US" sz="2800" dirty="0">
                <a:solidFill>
                  <a:srgbClr val="222222"/>
                </a:solidFill>
                <a:latin typeface="Consolas" panose="020B0609020204030204" pitchFamily="49" charset="0"/>
              </a:rPr>
              <a:t> { </a:t>
            </a:r>
            <a:r>
              <a:rPr lang="en-US" altLang="en-US" sz="2800" dirty="0">
                <a:solidFill>
                  <a:srgbClr val="666666"/>
                </a:solidFill>
                <a:latin typeface="Consolas" panose="020B0609020204030204" pitchFamily="49" charset="0"/>
              </a:rPr>
              <a:t>&lt;</a:t>
            </a:r>
            <a:r>
              <a:rPr lang="en-US" altLang="en-US" sz="2800" dirty="0" err="1">
                <a:solidFill>
                  <a:srgbClr val="222222"/>
                </a:solidFill>
                <a:latin typeface="Consolas" panose="020B0609020204030204" pitchFamily="49" charset="0"/>
              </a:rPr>
              <a:t>newField</a:t>
            </a:r>
            <a:r>
              <a:rPr lang="en-US" altLang="en-US" sz="2800" dirty="0">
                <a:solidFill>
                  <a:srgbClr val="666666"/>
                </a:solidFill>
                <a:latin typeface="Consolas" panose="020B0609020204030204" pitchFamily="49" charset="0"/>
              </a:rPr>
              <a:t>&gt;:</a:t>
            </a:r>
            <a:r>
              <a:rPr lang="en-US" altLang="en-US" sz="2800" dirty="0">
                <a:solidFill>
                  <a:srgbClr val="222222"/>
                </a:solidFill>
                <a:latin typeface="Consolas" panose="020B0609020204030204" pitchFamily="49" charset="0"/>
              </a:rPr>
              <a:t> </a:t>
            </a:r>
            <a:r>
              <a:rPr lang="en-US" altLang="en-US" sz="2800" dirty="0">
                <a:solidFill>
                  <a:srgbClr val="666666"/>
                </a:solidFill>
                <a:latin typeface="Consolas" panose="020B0609020204030204" pitchFamily="49" charset="0"/>
              </a:rPr>
              <a:t>&lt;</a:t>
            </a:r>
            <a:r>
              <a:rPr lang="en-US" altLang="en-US" sz="2800" dirty="0">
                <a:solidFill>
                  <a:srgbClr val="222222"/>
                </a:solidFill>
                <a:latin typeface="Consolas" panose="020B0609020204030204" pitchFamily="49" charset="0"/>
              </a:rPr>
              <a:t>expression</a:t>
            </a:r>
            <a:r>
              <a:rPr lang="en-US" altLang="en-US" sz="2800" dirty="0">
                <a:solidFill>
                  <a:srgbClr val="666666"/>
                </a:solidFill>
                <a:latin typeface="Consolas" panose="020B0609020204030204" pitchFamily="49" charset="0"/>
              </a:rPr>
              <a:t>&gt;</a:t>
            </a:r>
            <a:r>
              <a:rPr lang="en-US" altLang="en-US" sz="2800" dirty="0">
                <a:solidFill>
                  <a:srgbClr val="222222"/>
                </a:solidFill>
                <a:latin typeface="Consolas" panose="020B0609020204030204" pitchFamily="49" charset="0"/>
              </a:rPr>
              <a:t>, ... } }</a:t>
            </a:r>
            <a:r>
              <a:rPr lang="en-US" altLang="en-US" sz="1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92978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13" name="TextBox 12"/>
          <p:cNvSpPr txBox="1"/>
          <p:nvPr/>
        </p:nvSpPr>
        <p:spPr>
          <a:xfrm>
            <a:off x="116114" y="876992"/>
            <a:ext cx="8127999" cy="400110"/>
          </a:xfrm>
          <a:prstGeom prst="rect">
            <a:avLst/>
          </a:prstGeom>
          <a:noFill/>
        </p:spPr>
        <p:txBody>
          <a:bodyPr wrap="square" rtlCol="0">
            <a:spAutoFit/>
          </a:bodyPr>
          <a:lstStyle/>
          <a:p>
            <a:r>
              <a:rPr lang="en-US" sz="2000" dirty="0" err="1"/>
              <a:t>Thêm</a:t>
            </a:r>
            <a:r>
              <a:rPr lang="en-US" sz="2000" dirty="0"/>
              <a:t> </a:t>
            </a:r>
            <a:r>
              <a:rPr lang="en-US" sz="2000" dirty="0" err="1"/>
              <a:t>trường</a:t>
            </a:r>
            <a:r>
              <a:rPr lang="en-US" sz="2000" dirty="0"/>
              <a:t> “Truong” </a:t>
            </a:r>
            <a:r>
              <a:rPr lang="en-US" sz="2000" dirty="0" err="1"/>
              <a:t>và</a:t>
            </a:r>
            <a:r>
              <a:rPr lang="en-US" sz="2000" dirty="0"/>
              <a:t> </a:t>
            </a:r>
            <a:r>
              <a:rPr lang="en-US" sz="2000" dirty="0" err="1"/>
              <a:t>gán</a:t>
            </a:r>
            <a:r>
              <a:rPr lang="en-US" sz="2000" dirty="0"/>
              <a:t> </a:t>
            </a:r>
            <a:r>
              <a:rPr lang="en-US" sz="2000" dirty="0" err="1"/>
              <a:t>giá</a:t>
            </a:r>
            <a:r>
              <a:rPr lang="en-US" sz="2000" dirty="0"/>
              <a:t> </a:t>
            </a:r>
            <a:r>
              <a:rPr lang="en-US" sz="2000" dirty="0" err="1"/>
              <a:t>trị</a:t>
            </a:r>
            <a:r>
              <a:rPr lang="en-US" sz="2000" dirty="0"/>
              <a:t> </a:t>
            </a:r>
            <a:r>
              <a:rPr lang="en-US" sz="2000" dirty="0" err="1"/>
              <a:t>là</a:t>
            </a:r>
            <a:r>
              <a:rPr lang="en-US" sz="2000" dirty="0"/>
              <a:t> “ Tai Nguyen </a:t>
            </a:r>
            <a:r>
              <a:rPr lang="en-US" sz="2000" dirty="0" err="1"/>
              <a:t>Moi</a:t>
            </a:r>
            <a:r>
              <a:rPr lang="en-US" sz="2000" dirty="0"/>
              <a:t> Truong”.</a:t>
            </a:r>
          </a:p>
        </p:txBody>
      </p:sp>
      <p:pic>
        <p:nvPicPr>
          <p:cNvPr id="4" name="Picture 3"/>
          <p:cNvPicPr>
            <a:picLocks noChangeAspect="1"/>
          </p:cNvPicPr>
          <p:nvPr/>
        </p:nvPicPr>
        <p:blipFill>
          <a:blip r:embed="rId2"/>
          <a:stretch>
            <a:fillRect/>
          </a:stretch>
        </p:blipFill>
        <p:spPr>
          <a:xfrm>
            <a:off x="0" y="1346192"/>
            <a:ext cx="9144000" cy="3545122"/>
          </a:xfrm>
          <a:prstGeom prst="rect">
            <a:avLst/>
          </a:prstGeom>
        </p:spPr>
      </p:pic>
    </p:spTree>
    <p:extLst>
      <p:ext uri="{BB962C8B-B14F-4D97-AF65-F5344CB8AC3E}">
        <p14:creationId xmlns:p14="http://schemas.microsoft.com/office/powerpoint/2010/main" val="384489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715570"/>
            <a:ext cx="6658604" cy="2358081"/>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$limit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sz="2000" dirty="0"/>
              <a:t>Giới hạn số lượng tài liệu được chuyển sang giai đoạn tiếp theo trong </a:t>
            </a:r>
            <a:r>
              <a:rPr lang="en-US" sz="2000" dirty="0"/>
              <a:t>pipeline</a:t>
            </a:r>
            <a:r>
              <a:rPr lang="vi-VN" sz="2000" dirty="0"/>
              <a:t>.</a:t>
            </a:r>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2800" dirty="0">
                <a:solidFill>
                  <a:srgbClr val="222222"/>
                </a:solidFill>
                <a:latin typeface="Consolas" panose="020B0609020204030204" pitchFamily="49" charset="0"/>
              </a:rPr>
              <a:t>{ $limit</a:t>
            </a:r>
            <a:r>
              <a:rPr lang="en-US" altLang="en-US" sz="2800" dirty="0">
                <a:solidFill>
                  <a:srgbClr val="666666"/>
                </a:solidFill>
                <a:latin typeface="Consolas" panose="020B0609020204030204" pitchFamily="49" charset="0"/>
              </a:rPr>
              <a:t>:</a:t>
            </a:r>
            <a:r>
              <a:rPr lang="en-US" altLang="en-US" sz="2800" dirty="0">
                <a:solidFill>
                  <a:srgbClr val="222222"/>
                </a:solidFill>
                <a:latin typeface="Consolas" panose="020B0609020204030204" pitchFamily="49" charset="0"/>
              </a:rPr>
              <a:t> </a:t>
            </a:r>
            <a:r>
              <a:rPr lang="en-US" altLang="en-US" sz="2800" dirty="0">
                <a:solidFill>
                  <a:srgbClr val="666666"/>
                </a:solidFill>
                <a:latin typeface="Consolas" panose="020B0609020204030204" pitchFamily="49" charset="0"/>
              </a:rPr>
              <a:t>&lt;</a:t>
            </a:r>
            <a:r>
              <a:rPr lang="en-US" altLang="en-US" sz="2800" dirty="0">
                <a:solidFill>
                  <a:srgbClr val="222222"/>
                </a:solidFill>
                <a:latin typeface="Consolas" panose="020B0609020204030204" pitchFamily="49" charset="0"/>
              </a:rPr>
              <a:t>positive integer</a:t>
            </a:r>
            <a:r>
              <a:rPr lang="en-US" altLang="en-US" sz="2800" dirty="0">
                <a:solidFill>
                  <a:srgbClr val="666666"/>
                </a:solidFill>
                <a:latin typeface="Consolas" panose="020B0609020204030204" pitchFamily="49" charset="0"/>
              </a:rPr>
              <a:t>&gt;</a:t>
            </a:r>
            <a:r>
              <a:rPr lang="en-US" altLang="en-US" sz="2800" dirty="0">
                <a:solidFill>
                  <a:srgbClr val="222222"/>
                </a:solidFill>
                <a:latin typeface="Consolas" panose="020B0609020204030204" pitchFamily="49" charset="0"/>
              </a:rPr>
              <a:t> }</a:t>
            </a:r>
            <a:r>
              <a:rPr lang="en-US" altLang="en-US" sz="2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918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830704"/>
            <a:ext cx="4145687" cy="397738"/>
          </a:xfrm>
          <a:prstGeom prst="rect">
            <a:avLst/>
          </a:prstGeom>
        </p:spPr>
        <p:txBody>
          <a:bodyPr wrap="none">
            <a:spAutoFit/>
          </a:bodyPr>
          <a:lstStyle/>
          <a:p>
            <a:pPr>
              <a:lnSpc>
                <a:spcPct val="107000"/>
              </a:lnSpc>
              <a:spcAft>
                <a:spcPts val="800"/>
              </a:spcAft>
            </a:pPr>
            <a:r>
              <a:rPr lang="en-US" sz="2000" dirty="0" err="1">
                <a:latin typeface="Arial" panose="020B0604020202020204" pitchFamily="34" charset="0"/>
                <a:ea typeface="Calibri" panose="020F0502020204030204" pitchFamily="34" charset="0"/>
                <a:cs typeface="Times New Roman" panose="02020603050405020304" pitchFamily="18" charset="0"/>
              </a:rPr>
              <a:t>Chỉ</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hiển</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thị</a:t>
            </a:r>
            <a:r>
              <a:rPr lang="en-US" sz="2000" dirty="0">
                <a:latin typeface="Arial" panose="020B0604020202020204" pitchFamily="34" charset="0"/>
                <a:ea typeface="Calibri" panose="020F0502020204030204" pitchFamily="34" charset="0"/>
                <a:cs typeface="Times New Roman" panose="02020603050405020304" pitchFamily="18" charset="0"/>
              </a:rPr>
              <a:t> 4 </a:t>
            </a:r>
            <a:r>
              <a:rPr lang="en-US" sz="2000" dirty="0" err="1">
                <a:latin typeface="Arial" panose="020B0604020202020204" pitchFamily="34" charset="0"/>
                <a:ea typeface="Calibri" panose="020F0502020204030204" pitchFamily="34" charset="0"/>
                <a:cs typeface="Times New Roman" panose="02020603050405020304" pitchFamily="18" charset="0"/>
              </a:rPr>
              <a:t>tài</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liệu</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trong</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dữ</a:t>
            </a: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dirty="0" err="1">
                <a:latin typeface="Arial" panose="020B0604020202020204" pitchFamily="34" charset="0"/>
                <a:ea typeface="Calibri" panose="020F0502020204030204" pitchFamily="34" charset="0"/>
                <a:cs typeface="Times New Roman" panose="02020603050405020304" pitchFamily="18" charset="0"/>
              </a:rPr>
              <a:t>liệu</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571" y="1451429"/>
            <a:ext cx="8939038" cy="2133599"/>
          </a:xfrm>
          <a:prstGeom prst="rect">
            <a:avLst/>
          </a:prstGeom>
        </p:spPr>
      </p:pic>
    </p:spTree>
    <p:extLst>
      <p:ext uri="{BB962C8B-B14F-4D97-AF65-F5344CB8AC3E}">
        <p14:creationId xmlns:p14="http://schemas.microsoft.com/office/powerpoint/2010/main" val="33012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291207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$count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t>S</a:t>
            </a:r>
            <a:r>
              <a:rPr lang="vi-VN" sz="2000" dirty="0"/>
              <a:t>ố lượng tài liệu đầu vào cho giai đoạn.</a:t>
            </a:r>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altLang="en-US" sz="2800" dirty="0">
                <a:solidFill>
                  <a:srgbClr val="222222"/>
                </a:solidFill>
                <a:latin typeface="Consolas" panose="020B0609020204030204" pitchFamily="49" charset="0"/>
              </a:rPr>
              <a:t>{ $count</a:t>
            </a:r>
            <a:r>
              <a:rPr lang="en-US" altLang="en-US" sz="2800" dirty="0">
                <a:solidFill>
                  <a:srgbClr val="666666"/>
                </a:solidFill>
                <a:latin typeface="Consolas" panose="020B0609020204030204" pitchFamily="49" charset="0"/>
              </a:rPr>
              <a:t>:</a:t>
            </a:r>
            <a:r>
              <a:rPr lang="en-US" altLang="en-US" sz="2800" dirty="0">
                <a:solidFill>
                  <a:srgbClr val="222222"/>
                </a:solidFill>
                <a:latin typeface="Consolas" panose="020B0609020204030204" pitchFamily="49" charset="0"/>
              </a:rPr>
              <a:t> </a:t>
            </a:r>
            <a:r>
              <a:rPr lang="en-US" altLang="en-US" sz="2800" dirty="0">
                <a:solidFill>
                  <a:srgbClr val="666666"/>
                </a:solidFill>
                <a:latin typeface="Consolas" panose="020B0609020204030204" pitchFamily="49" charset="0"/>
              </a:rPr>
              <a:t>&lt;</a:t>
            </a:r>
            <a:r>
              <a:rPr lang="en-US" altLang="en-US" sz="2800" dirty="0">
                <a:solidFill>
                  <a:srgbClr val="222222"/>
                </a:solidFill>
                <a:latin typeface="Consolas" panose="020B0609020204030204" pitchFamily="49" charset="0"/>
              </a:rPr>
              <a:t>string</a:t>
            </a:r>
            <a:r>
              <a:rPr lang="en-US" altLang="en-US" sz="2800" dirty="0">
                <a:solidFill>
                  <a:srgbClr val="666666"/>
                </a:solidFill>
                <a:latin typeface="Consolas" panose="020B0609020204030204" pitchFamily="49" charset="0"/>
              </a:rPr>
              <a:t>&gt;</a:t>
            </a:r>
            <a:r>
              <a:rPr lang="en-US" altLang="en-US" sz="2800" dirty="0">
                <a:solidFill>
                  <a:srgbClr val="222222"/>
                </a:solidFill>
                <a:latin typeface="Consolas" panose="020B0609020204030204" pitchFamily="49" charset="0"/>
              </a:rPr>
              <a:t> }</a:t>
            </a:r>
            <a:r>
              <a:rPr lang="en-US" altLang="en-US" sz="2800" dirty="0">
                <a:solidFill>
                  <a:schemeClr val="tx1"/>
                </a:solidFill>
                <a:latin typeface="Consolas" panose="020B0609020204030204" pitchFamily="49"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71552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551543" y="3165297"/>
            <a:ext cx="6542393" cy="763799"/>
          </a:xfrm>
          <a:prstGeom prst="rect">
            <a:avLst/>
          </a:prstGeom>
        </p:spPr>
        <p:txBody>
          <a:bodyPr wrap="square">
            <a:spAutoFit/>
          </a:bodyPr>
          <a:lstStyle/>
          <a:p>
            <a:pPr>
              <a:lnSpc>
                <a:spcPct val="107000"/>
              </a:lnSpc>
              <a:spcAft>
                <a:spcPts val="800"/>
              </a:spcAft>
            </a:pPr>
            <a:endParaRPr lang="en-US" sz="16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n-US" sz="2000" dirty="0" err="1">
                <a:latin typeface="+mj-lt"/>
                <a:ea typeface="Calibri" panose="020F0502020204030204" pitchFamily="34" charset="0"/>
                <a:cs typeface="Times New Roman" panose="02020603050405020304" pitchFamily="18" charset="0"/>
              </a:rPr>
              <a:t>Đếm</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có</a:t>
            </a:r>
            <a:r>
              <a:rPr lang="en-US" sz="2000" dirty="0">
                <a:latin typeface="+mj-lt"/>
                <a:ea typeface="Calibri" panose="020F0502020204030204" pitchFamily="34" charset="0"/>
                <a:cs typeface="Times New Roman" panose="02020603050405020304" pitchFamily="18" charset="0"/>
              </a:rPr>
              <a:t> bao </a:t>
            </a:r>
            <a:r>
              <a:rPr lang="en-US" sz="2000" dirty="0" err="1">
                <a:latin typeface="+mj-lt"/>
                <a:ea typeface="Calibri" panose="020F0502020204030204" pitchFamily="34" charset="0"/>
                <a:cs typeface="Times New Roman" panose="02020603050405020304" pitchFamily="18" charset="0"/>
              </a:rPr>
              <a:t>nhiêu</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học</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sinh</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thi</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môn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Văn</a:t>
            </a:r>
            <a:r>
              <a:rPr lang="en-US" sz="2000" dirty="0">
                <a:latin typeface="+mj-lt"/>
                <a:ea typeface="Calibri" panose="020F0502020204030204" pitchFamily="34" charset="0"/>
                <a:cs typeface="Times New Roman" panose="02020603050405020304" pitchFamily="18" charset="0"/>
              </a:rPr>
              <a:t> </a:t>
            </a:r>
            <a:r>
              <a:rPr lang="en-US" sz="2000" dirty="0" err="1">
                <a:latin typeface="+mj-lt"/>
                <a:ea typeface="Calibri" panose="020F0502020204030204" pitchFamily="34" charset="0"/>
                <a:cs typeface="Times New Roman" panose="02020603050405020304" pitchFamily="18" charset="0"/>
              </a:rPr>
              <a:t>dưới</a:t>
            </a:r>
            <a:r>
              <a:rPr lang="en-US" sz="2000" dirty="0">
                <a:latin typeface="+mj-lt"/>
                <a:ea typeface="Calibri" panose="020F0502020204030204" pitchFamily="34" charset="0"/>
                <a:cs typeface="Times New Roman" panose="02020603050405020304" pitchFamily="18" charset="0"/>
              </a:rPr>
              <a:t> 6 </a:t>
            </a:r>
            <a:r>
              <a:rPr lang="en-US" sz="2000" dirty="0" err="1">
                <a:latin typeface="+mj-lt"/>
                <a:ea typeface="Calibri" panose="020F0502020204030204" pitchFamily="34" charset="0"/>
                <a:cs typeface="Times New Roman" panose="02020603050405020304" pitchFamily="18" charset="0"/>
              </a:rPr>
              <a:t>điểm</a:t>
            </a:r>
            <a:r>
              <a:rPr lang="en-US" sz="2000" dirty="0">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65315" y="706382"/>
            <a:ext cx="9020628" cy="2247900"/>
          </a:xfrm>
          <a:prstGeom prst="rect">
            <a:avLst/>
          </a:prstGeom>
        </p:spPr>
      </p:pic>
      <p:sp>
        <p:nvSpPr>
          <p:cNvPr id="5" name="Rectangle 4"/>
          <p:cNvSpPr/>
          <p:nvPr/>
        </p:nvSpPr>
        <p:spPr>
          <a:xfrm>
            <a:off x="5447490" y="1878971"/>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99890" y="2031371"/>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53975" y="2492826"/>
            <a:ext cx="924127" cy="214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a:off x="137886" y="4140111"/>
            <a:ext cx="8868228" cy="811039"/>
          </a:xfrm>
          <a:prstGeom prst="rect">
            <a:avLst/>
          </a:prstGeom>
        </p:spPr>
      </p:pic>
    </p:spTree>
    <p:extLst>
      <p:ext uri="{BB962C8B-B14F-4D97-AF65-F5344CB8AC3E}">
        <p14:creationId xmlns:p14="http://schemas.microsoft.com/office/powerpoint/2010/main" val="136035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3250633"/>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$group</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sz="2000" dirty="0"/>
              <a:t>Nhóm các</a:t>
            </a:r>
            <a:r>
              <a:rPr lang="en-US" sz="2000" dirty="0"/>
              <a:t> </a:t>
            </a:r>
            <a:r>
              <a:rPr lang="en-US" sz="2000" dirty="0" err="1"/>
              <a:t>tài</a:t>
            </a:r>
            <a:r>
              <a:rPr lang="en-US" sz="2000" dirty="0"/>
              <a:t> </a:t>
            </a:r>
            <a:r>
              <a:rPr lang="en-US" sz="2000" dirty="0" err="1"/>
              <a:t>liệu</a:t>
            </a:r>
            <a:r>
              <a:rPr lang="en-US" sz="2000" dirty="0"/>
              <a:t> </a:t>
            </a:r>
            <a:r>
              <a:rPr lang="en-US" sz="2000" dirty="0" err="1"/>
              <a:t>đầu</a:t>
            </a:r>
            <a:r>
              <a:rPr lang="en-US" sz="2000" dirty="0"/>
              <a:t> </a:t>
            </a:r>
            <a:r>
              <a:rPr lang="en-US" sz="2000" dirty="0" err="1"/>
              <a:t>vào</a:t>
            </a:r>
            <a:r>
              <a:rPr lang="en-US" sz="2000" dirty="0"/>
              <a:t> </a:t>
            </a:r>
            <a:r>
              <a:rPr lang="en-US" sz="2000" dirty="0" err="1"/>
              <a:t>theo</a:t>
            </a:r>
            <a:r>
              <a:rPr lang="en-US" sz="2000" dirty="0"/>
              <a:t> </a:t>
            </a:r>
            <a:r>
              <a:rPr lang="en-US" sz="2000" dirty="0" err="1"/>
              <a:t>biểu</a:t>
            </a:r>
            <a:r>
              <a:rPr lang="en-US" sz="2000" dirty="0"/>
              <a:t> </a:t>
            </a:r>
            <a:r>
              <a:rPr lang="en-US" sz="2000" dirty="0" err="1"/>
              <a:t>thức</a:t>
            </a:r>
            <a:r>
              <a:rPr lang="en-US" sz="2000" dirty="0"/>
              <a:t> _id </a:t>
            </a:r>
            <a:r>
              <a:rPr lang="en-US" sz="2000" dirty="0" err="1"/>
              <a:t>đã</a:t>
            </a:r>
            <a:r>
              <a:rPr lang="en-US" sz="2000" dirty="0"/>
              <a:t> </a:t>
            </a:r>
            <a:r>
              <a:rPr lang="en-US" sz="2000" dirty="0" err="1"/>
              <a:t>chỉ</a:t>
            </a:r>
            <a:r>
              <a:rPr lang="en-US" sz="2000" dirty="0"/>
              <a:t> </a:t>
            </a:r>
            <a:r>
              <a:rPr lang="en-US" sz="2000" dirty="0" err="1"/>
              <a:t>định</a:t>
            </a:r>
            <a:r>
              <a:rPr lang="en-US" sz="2000" dirty="0"/>
              <a:t> </a:t>
            </a:r>
            <a:r>
              <a:rPr lang="en-US" sz="2000" dirty="0" err="1"/>
              <a:t>và</a:t>
            </a:r>
            <a:r>
              <a:rPr lang="en-US" sz="2000" dirty="0"/>
              <a:t> </a:t>
            </a:r>
          </a:p>
          <a:p>
            <a:r>
              <a:rPr lang="en-US" sz="2000" dirty="0" err="1"/>
              <a:t>cho</a:t>
            </a:r>
            <a:r>
              <a:rPr lang="en-US" sz="2000" dirty="0"/>
              <a:t> </a:t>
            </a:r>
            <a:r>
              <a:rPr lang="en-US" sz="2000" dirty="0" err="1"/>
              <a:t>mỗi</a:t>
            </a:r>
            <a:r>
              <a:rPr lang="en-US" sz="2000" dirty="0"/>
              <a:t> </a:t>
            </a:r>
            <a:r>
              <a:rPr lang="en-US" sz="2000" dirty="0" err="1"/>
              <a:t>nhóm</a:t>
            </a:r>
            <a:r>
              <a:rPr lang="en-US" sz="2000" dirty="0"/>
              <a:t> </a:t>
            </a:r>
            <a:r>
              <a:rPr lang="en-US" sz="2000" dirty="0" err="1"/>
              <a:t>riêng</a:t>
            </a:r>
            <a:r>
              <a:rPr lang="en-US" sz="2000" dirty="0"/>
              <a:t> </a:t>
            </a:r>
            <a:r>
              <a:rPr lang="en-US" sz="2000" dirty="0" err="1"/>
              <a:t>biệt</a:t>
            </a:r>
            <a:r>
              <a:rPr lang="en-US" sz="2000" dirty="0"/>
              <a:t>, </a:t>
            </a:r>
            <a:r>
              <a:rPr lang="en-US" sz="2000" dirty="0" err="1"/>
              <a:t>xuất</a:t>
            </a:r>
            <a:r>
              <a:rPr lang="en-US" sz="2000" dirty="0"/>
              <a:t> ra </a:t>
            </a:r>
            <a:r>
              <a:rPr lang="en-US" sz="2000" dirty="0" err="1"/>
              <a:t>một</a:t>
            </a:r>
            <a:r>
              <a:rPr lang="en-US" sz="2000" dirty="0"/>
              <a:t> </a:t>
            </a:r>
            <a:r>
              <a:rPr lang="en-US" sz="2000" dirty="0" err="1"/>
              <a:t>tài</a:t>
            </a:r>
            <a:r>
              <a:rPr lang="en-US" sz="2000" dirty="0"/>
              <a:t> </a:t>
            </a:r>
            <a:r>
              <a:rPr lang="en-US" sz="2000" dirty="0" err="1"/>
              <a:t>liệu</a:t>
            </a:r>
            <a:r>
              <a:rPr lang="en-US" sz="2000" dirty="0"/>
              <a:t>.</a:t>
            </a:r>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400" dirty="0">
                <a:latin typeface="Consolas" panose="020B0609020204030204" pitchFamily="49" charset="0"/>
              </a:rPr>
              <a:t>{ $group: { _id: &lt;expression&gt;, </a:t>
            </a:r>
          </a:p>
          <a:p>
            <a:pPr lvl="0" eaLnBrk="0" fontAlgn="base" hangingPunct="0">
              <a:spcBef>
                <a:spcPct val="0"/>
              </a:spcBef>
              <a:spcAft>
                <a:spcPct val="0"/>
              </a:spcAft>
            </a:pPr>
            <a:r>
              <a:rPr lang="en-US" sz="2400" dirty="0">
                <a:latin typeface="Consolas" panose="020B0609020204030204" pitchFamily="49" charset="0"/>
              </a:rPr>
              <a:t>&lt;field1&gt;: { &lt;accumulator1&gt; : &lt;expression1&gt; }, ... } }</a:t>
            </a:r>
            <a:endParaRPr lang="en-US" altLang="en-US" sz="2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60290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884008"/>
            <a:ext cx="6995826" cy="355803"/>
          </a:xfrm>
          <a:prstGeom prst="rect">
            <a:avLst/>
          </a:prstGeom>
        </p:spPr>
        <p:txBody>
          <a:bodyPr wrap="none">
            <a:spAutoFit/>
          </a:bodyPr>
          <a:lstStyle/>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Nhóm</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các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nhóm</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khối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thi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lại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và</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đưa</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ra</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có</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bao</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nhiêu</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học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sinh</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trong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khối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đó</a:t>
            </a:r>
            <a:r>
              <a:rPr lang="en-US" sz="1600" dirty="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4343" y="1574766"/>
            <a:ext cx="9009565" cy="1632891"/>
          </a:xfrm>
          <a:prstGeom prst="rect">
            <a:avLst/>
          </a:prstGeom>
        </p:spPr>
      </p:pic>
    </p:spTree>
    <p:extLst>
      <p:ext uri="{BB962C8B-B14F-4D97-AF65-F5344CB8AC3E}">
        <p14:creationId xmlns:p14="http://schemas.microsoft.com/office/powerpoint/2010/main" val="13524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2573525"/>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$out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sz="2000" dirty="0"/>
              <a:t>Đưa các tài liệu được trả về bởi</a:t>
            </a:r>
            <a:r>
              <a:rPr lang="en-US" sz="2000" dirty="0"/>
              <a:t> pipeline</a:t>
            </a:r>
            <a:r>
              <a:rPr lang="vi-VN" sz="2000" dirty="0"/>
              <a:t> tổng hợp và ghi chúng vào một </a:t>
            </a:r>
            <a:r>
              <a:rPr lang="en-US" sz="2000" dirty="0"/>
              <a:t>collection</a:t>
            </a:r>
            <a:r>
              <a:rPr lang="vi-VN" sz="2000" dirty="0"/>
              <a:t> được chỉ định.</a:t>
            </a:r>
            <a:endParaRPr lang="en-US" sz="2000" dirty="0"/>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800" dirty="0">
                <a:latin typeface="Consolas" panose="020B0609020204030204" pitchFamily="49" charset="0"/>
              </a:rPr>
              <a:t>{ $out : “ output _ collection “ }</a:t>
            </a:r>
            <a:endParaRPr lang="en-US" altLang="en-US" sz="2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803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 name="Group 26">
            <a:extLst>
              <a:ext uri="{FF2B5EF4-FFF2-40B4-BE49-F238E27FC236}">
                <a16:creationId xmlns:a16="http://schemas.microsoft.com/office/drawing/2014/main" id="{6B58277E-23D1-437D-81D1-1F2F35497C03}"/>
              </a:ext>
            </a:extLst>
          </p:cNvPr>
          <p:cNvGrpSpPr>
            <a:grpSpLocks/>
          </p:cNvGrpSpPr>
          <p:nvPr/>
        </p:nvGrpSpPr>
        <p:grpSpPr bwMode="auto">
          <a:xfrm>
            <a:off x="707639" y="1183474"/>
            <a:ext cx="2378075" cy="2425700"/>
            <a:chOff x="579" y="1589"/>
            <a:chExt cx="1358" cy="1358"/>
          </a:xfrm>
        </p:grpSpPr>
        <p:sp>
          <p:nvSpPr>
            <p:cNvPr id="27" name="Oval 27">
              <a:extLst>
                <a:ext uri="{FF2B5EF4-FFF2-40B4-BE49-F238E27FC236}">
                  <a16:creationId xmlns:a16="http://schemas.microsoft.com/office/drawing/2014/main" id="{73DB1337-1997-4D0C-B758-1F7131028910}"/>
                </a:ext>
              </a:extLst>
            </p:cNvPr>
            <p:cNvSpPr>
              <a:spLocks noChangeArrowheads="1"/>
            </p:cNvSpPr>
            <p:nvPr/>
          </p:nvSpPr>
          <p:spPr bwMode="gray">
            <a:xfrm>
              <a:off x="579" y="1589"/>
              <a:ext cx="1358" cy="1358"/>
            </a:xfrm>
            <a:prstGeom prst="ellipse">
              <a:avLst/>
            </a:prstGeom>
            <a:gradFill rotWithShape="1">
              <a:gsLst>
                <a:gs pos="0">
                  <a:schemeClr val="tx2">
                    <a:gamma/>
                    <a:tint val="10980"/>
                    <a:invGamma/>
                  </a:schemeClr>
                </a:gs>
                <a:gs pos="100000">
                  <a:schemeClr val="tx2"/>
                </a:gs>
              </a:gsLst>
              <a:lin ang="2700000" scaled="1"/>
            </a:gradFill>
            <a:ln w="38100">
              <a:solidFill>
                <a:srgbClr val="F8F8F8"/>
              </a:solidFill>
              <a:round/>
              <a:headEnd/>
              <a:tailEnd/>
            </a:ln>
            <a:effectLst>
              <a:outerShdw dist="45791" dir="3378596" algn="ctr" rotWithShape="0">
                <a:srgbClr val="5F5F5F">
                  <a:alpha val="50000"/>
                </a:srgbClr>
              </a:outerShdw>
            </a:effectLst>
          </p:spPr>
          <p:txBody>
            <a:bodyPr wrap="none" anchor="ctr"/>
            <a:lstStyle/>
            <a:p>
              <a:pPr algn="ctr" eaLnBrk="1" hangingPunct="1">
                <a:defRPr/>
              </a:pPr>
              <a:endParaRPr lang="en-US">
                <a:latin typeface="Arial" charset="0"/>
              </a:endParaRPr>
            </a:p>
          </p:txBody>
        </p:sp>
        <p:sp>
          <p:nvSpPr>
            <p:cNvPr id="28" name="Oval 28">
              <a:extLst>
                <a:ext uri="{FF2B5EF4-FFF2-40B4-BE49-F238E27FC236}">
                  <a16:creationId xmlns:a16="http://schemas.microsoft.com/office/drawing/2014/main" id="{409E3E27-75C4-4931-A1AF-5BCE7DB8C6F8}"/>
                </a:ext>
              </a:extLst>
            </p:cNvPr>
            <p:cNvSpPr>
              <a:spLocks noChangeArrowheads="1"/>
            </p:cNvSpPr>
            <p:nvPr/>
          </p:nvSpPr>
          <p:spPr bwMode="gray">
            <a:xfrm>
              <a:off x="635" y="1642"/>
              <a:ext cx="1245" cy="1246"/>
            </a:xfrm>
            <a:prstGeom prst="ellipse">
              <a:avLst/>
            </a:prstGeom>
            <a:gradFill rotWithShape="1">
              <a:gsLst>
                <a:gs pos="0">
                  <a:schemeClr val="tx2"/>
                </a:gs>
                <a:gs pos="100000">
                  <a:schemeClr val="tx2">
                    <a:gamma/>
                    <a:tint val="53725"/>
                    <a:invGamma/>
                  </a:schemeClr>
                </a:gs>
              </a:gsLst>
              <a:lin ang="2700000" scaled="1"/>
            </a:gradFill>
            <a:ln>
              <a:noFill/>
            </a:ln>
            <a:effectLst>
              <a:outerShdw algn="ctr" rotWithShape="0">
                <a:srgbClr val="000000">
                  <a:alpha val="50000"/>
                </a:srgbClr>
              </a:outerShdw>
            </a:effectLst>
            <a:extLst>
              <a:ext uri="{91240B29-F687-4F45-9708-019B960494DF}">
                <a14:hiddenLine xmlns:a14="http://schemas.microsoft.com/office/drawing/2010/main" w="9525">
                  <a:solidFill>
                    <a:srgbClr val="DDDDDD"/>
                  </a:solidFill>
                  <a:round/>
                  <a:headEnd/>
                  <a:tailEnd/>
                </a14:hiddenLine>
              </a:ext>
            </a:extLst>
          </p:spPr>
          <p:txBody>
            <a:bodyPr wrap="none" anchor="ctr"/>
            <a:lstStyle/>
            <a:p>
              <a:pPr algn="ctr" eaLnBrk="1" hangingPunct="1">
                <a:defRPr/>
              </a:pPr>
              <a:endParaRPr lang="en-US">
                <a:latin typeface="Arial" charset="0"/>
              </a:endParaRPr>
            </a:p>
          </p:txBody>
        </p:sp>
        <p:sp>
          <p:nvSpPr>
            <p:cNvPr id="29" name="Oval 29">
              <a:extLst>
                <a:ext uri="{FF2B5EF4-FFF2-40B4-BE49-F238E27FC236}">
                  <a16:creationId xmlns:a16="http://schemas.microsoft.com/office/drawing/2014/main" id="{52D5AA36-528F-4BBD-956F-E23FBD1C5283}"/>
                </a:ext>
              </a:extLst>
            </p:cNvPr>
            <p:cNvSpPr>
              <a:spLocks noChangeArrowheads="1"/>
            </p:cNvSpPr>
            <p:nvPr/>
          </p:nvSpPr>
          <p:spPr bwMode="gray">
            <a:xfrm>
              <a:off x="865" y="1880"/>
              <a:ext cx="799" cy="798"/>
            </a:xfrm>
            <a:prstGeom prst="ellipse">
              <a:avLst/>
            </a:prstGeom>
            <a:gradFill rotWithShape="1">
              <a:gsLst>
                <a:gs pos="0">
                  <a:schemeClr val="tx2">
                    <a:gamma/>
                    <a:shade val="69804"/>
                    <a:invGamma/>
                  </a:schemeClr>
                </a:gs>
                <a:gs pos="100000">
                  <a:schemeClr val="tx2"/>
                </a:gs>
              </a:gsLst>
              <a:lin ang="5400000" scaled="1"/>
            </a:gradFill>
            <a:ln>
              <a:noFill/>
            </a:ln>
            <a:effectLst/>
            <a:extLst>
              <a:ext uri="{91240B29-F687-4F45-9708-019B960494DF}">
                <a14:hiddenLine xmlns:a14="http://schemas.microsoft.com/office/drawing/2010/main" w="9525">
                  <a:solidFill>
                    <a:srgbClr val="B2B2B2"/>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sp>
        <p:nvSpPr>
          <p:cNvPr id="30" name="Oval 30">
            <a:extLst>
              <a:ext uri="{FF2B5EF4-FFF2-40B4-BE49-F238E27FC236}">
                <a16:creationId xmlns:a16="http://schemas.microsoft.com/office/drawing/2014/main" id="{67EAF5B8-F6AB-4A45-8F75-3C156A12FC31}"/>
              </a:ext>
            </a:extLst>
          </p:cNvPr>
          <p:cNvSpPr>
            <a:spLocks noChangeArrowheads="1"/>
          </p:cNvSpPr>
          <p:nvPr/>
        </p:nvSpPr>
        <p:spPr bwMode="auto">
          <a:xfrm>
            <a:off x="287663" y="792753"/>
            <a:ext cx="3216275" cy="3246437"/>
          </a:xfrm>
          <a:prstGeom prst="ellipse">
            <a:avLst/>
          </a:prstGeom>
          <a:noFill/>
          <a:ln w="19050">
            <a:solidFill>
              <a:srgbClr val="B2B2B2">
                <a:alpha val="50195"/>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800" b="0">
              <a:solidFill>
                <a:schemeClr val="tx1"/>
              </a:solidFill>
            </a:endParaRPr>
          </a:p>
        </p:txBody>
      </p:sp>
      <p:sp>
        <p:nvSpPr>
          <p:cNvPr id="31" name="Oval 25">
            <a:extLst>
              <a:ext uri="{FF2B5EF4-FFF2-40B4-BE49-F238E27FC236}">
                <a16:creationId xmlns:a16="http://schemas.microsoft.com/office/drawing/2014/main" id="{57F08C0B-2118-40E4-A152-24D030BD5EB5}"/>
              </a:ext>
            </a:extLst>
          </p:cNvPr>
          <p:cNvSpPr>
            <a:spLocks noChangeArrowheads="1"/>
          </p:cNvSpPr>
          <p:nvPr/>
        </p:nvSpPr>
        <p:spPr bwMode="gray">
          <a:xfrm>
            <a:off x="485659" y="957452"/>
            <a:ext cx="2844800" cy="2867025"/>
          </a:xfrm>
          <a:prstGeom prst="ellipse">
            <a:avLst/>
          </a:prstGeom>
          <a:noFill/>
          <a:ln w="9525">
            <a:solidFill>
              <a:srgbClr val="B2B2B2">
                <a:alpha val="50195"/>
              </a:srgbClr>
            </a:solidFill>
            <a:round/>
            <a:headEnd/>
            <a:tailEnd/>
          </a:ln>
          <a:effectLst/>
          <a:extLst>
            <a:ext uri="{909E8E84-426E-40DD-AFC4-6F175D3DCCD1}">
              <a14:hiddenFill xmlns:a14="http://schemas.microsoft.com/office/drawing/2010/main">
                <a:solidFill>
                  <a:schemeClr val="accent1">
                    <a:alpha val="65097"/>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rgbClr val="000000"/>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rgbClr val="000000"/>
                </a:solidFill>
                <a:latin typeface="Arial" panose="020B0604020202020204" pitchFamily="34" charset="0"/>
                <a:cs typeface="Arial" panose="020B0604020202020204" pitchFamily="34" charset="0"/>
              </a:defRPr>
            </a:lvl2pPr>
            <a:lvl3pPr marL="1143000" indent="-228600">
              <a:spcBef>
                <a:spcPct val="20000"/>
              </a:spcBef>
              <a:buClr>
                <a:schemeClr val="hlink"/>
              </a:buClr>
              <a:buChar char="•"/>
              <a:defRPr sz="2400">
                <a:solidFill>
                  <a:srgbClr val="000000"/>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00"/>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0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00"/>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800" b="0">
              <a:solidFill>
                <a:schemeClr val="tx1"/>
              </a:solidFill>
            </a:endParaRPr>
          </a:p>
        </p:txBody>
      </p:sp>
      <p:grpSp>
        <p:nvGrpSpPr>
          <p:cNvPr id="32" name="Group 42">
            <a:extLst>
              <a:ext uri="{FF2B5EF4-FFF2-40B4-BE49-F238E27FC236}">
                <a16:creationId xmlns:a16="http://schemas.microsoft.com/office/drawing/2014/main" id="{3A1B4000-39E5-457E-AB85-C55BECEC118C}"/>
              </a:ext>
            </a:extLst>
          </p:cNvPr>
          <p:cNvGrpSpPr>
            <a:grpSpLocks/>
          </p:cNvGrpSpPr>
          <p:nvPr/>
        </p:nvGrpSpPr>
        <p:grpSpPr bwMode="auto">
          <a:xfrm>
            <a:off x="3031985" y="1183474"/>
            <a:ext cx="339725" cy="339725"/>
            <a:chOff x="2928" y="2208"/>
            <a:chExt cx="262" cy="262"/>
          </a:xfrm>
        </p:grpSpPr>
        <p:sp>
          <p:nvSpPr>
            <p:cNvPr id="33" name="Oval 43">
              <a:extLst>
                <a:ext uri="{FF2B5EF4-FFF2-40B4-BE49-F238E27FC236}">
                  <a16:creationId xmlns:a16="http://schemas.microsoft.com/office/drawing/2014/main" id="{82407040-21F5-4646-8A72-93C30E521B43}"/>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34" name="Oval 44">
              <a:extLst>
                <a:ext uri="{FF2B5EF4-FFF2-40B4-BE49-F238E27FC236}">
                  <a16:creationId xmlns:a16="http://schemas.microsoft.com/office/drawing/2014/main" id="{0032BDC5-354A-4511-9086-82AF5E8DB242}"/>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35" name="Group 42">
            <a:extLst>
              <a:ext uri="{FF2B5EF4-FFF2-40B4-BE49-F238E27FC236}">
                <a16:creationId xmlns:a16="http://schemas.microsoft.com/office/drawing/2014/main" id="{33FD6532-1155-40BD-83E9-DE0F1057E974}"/>
              </a:ext>
            </a:extLst>
          </p:cNvPr>
          <p:cNvGrpSpPr>
            <a:grpSpLocks/>
          </p:cNvGrpSpPr>
          <p:nvPr/>
        </p:nvGrpSpPr>
        <p:grpSpPr bwMode="auto">
          <a:xfrm>
            <a:off x="3345664" y="1913920"/>
            <a:ext cx="339725" cy="339725"/>
            <a:chOff x="2928" y="2208"/>
            <a:chExt cx="262" cy="262"/>
          </a:xfrm>
        </p:grpSpPr>
        <p:sp>
          <p:nvSpPr>
            <p:cNvPr id="36" name="Oval 43">
              <a:extLst>
                <a:ext uri="{FF2B5EF4-FFF2-40B4-BE49-F238E27FC236}">
                  <a16:creationId xmlns:a16="http://schemas.microsoft.com/office/drawing/2014/main" id="{B14DECFB-130B-42B0-9DE1-8A96730C0616}"/>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37" name="Oval 44">
              <a:extLst>
                <a:ext uri="{FF2B5EF4-FFF2-40B4-BE49-F238E27FC236}">
                  <a16:creationId xmlns:a16="http://schemas.microsoft.com/office/drawing/2014/main" id="{005012FE-57B8-4DF1-A75E-132FC26BF736}"/>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38" name="Group 42">
            <a:extLst>
              <a:ext uri="{FF2B5EF4-FFF2-40B4-BE49-F238E27FC236}">
                <a16:creationId xmlns:a16="http://schemas.microsoft.com/office/drawing/2014/main" id="{4DFEA0D1-CAA6-4D86-B90B-669D154805F6}"/>
              </a:ext>
            </a:extLst>
          </p:cNvPr>
          <p:cNvGrpSpPr>
            <a:grpSpLocks/>
          </p:cNvGrpSpPr>
          <p:nvPr/>
        </p:nvGrpSpPr>
        <p:grpSpPr bwMode="auto">
          <a:xfrm>
            <a:off x="3339790" y="2580710"/>
            <a:ext cx="339725" cy="339725"/>
            <a:chOff x="2928" y="2208"/>
            <a:chExt cx="262" cy="262"/>
          </a:xfrm>
        </p:grpSpPr>
        <p:sp>
          <p:nvSpPr>
            <p:cNvPr id="39" name="Oval 43">
              <a:extLst>
                <a:ext uri="{FF2B5EF4-FFF2-40B4-BE49-F238E27FC236}">
                  <a16:creationId xmlns:a16="http://schemas.microsoft.com/office/drawing/2014/main" id="{D54FBFFF-A12C-4735-BCC3-08AF734E6F47}"/>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40" name="Oval 44">
              <a:extLst>
                <a:ext uri="{FF2B5EF4-FFF2-40B4-BE49-F238E27FC236}">
                  <a16:creationId xmlns:a16="http://schemas.microsoft.com/office/drawing/2014/main" id="{6308F54D-8FC8-499B-913B-4D03EAA5E40A}"/>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grpSp>
        <p:nvGrpSpPr>
          <p:cNvPr id="41" name="Group 42">
            <a:extLst>
              <a:ext uri="{FF2B5EF4-FFF2-40B4-BE49-F238E27FC236}">
                <a16:creationId xmlns:a16="http://schemas.microsoft.com/office/drawing/2014/main" id="{9B615D4A-B6FD-4247-8B4C-19BDA0A1F1A8}"/>
              </a:ext>
            </a:extLst>
          </p:cNvPr>
          <p:cNvGrpSpPr>
            <a:grpSpLocks/>
          </p:cNvGrpSpPr>
          <p:nvPr/>
        </p:nvGrpSpPr>
        <p:grpSpPr bwMode="auto">
          <a:xfrm>
            <a:off x="3063611" y="3263119"/>
            <a:ext cx="339725" cy="339725"/>
            <a:chOff x="2928" y="2208"/>
            <a:chExt cx="262" cy="262"/>
          </a:xfrm>
        </p:grpSpPr>
        <p:sp>
          <p:nvSpPr>
            <p:cNvPr id="42" name="Oval 43">
              <a:extLst>
                <a:ext uri="{FF2B5EF4-FFF2-40B4-BE49-F238E27FC236}">
                  <a16:creationId xmlns:a16="http://schemas.microsoft.com/office/drawing/2014/main" id="{F96B4F30-411C-478E-924B-2188CE4A5EB5}"/>
                </a:ext>
              </a:extLst>
            </p:cNvPr>
            <p:cNvSpPr>
              <a:spLocks noChangeArrowheads="1"/>
            </p:cNvSpPr>
            <p:nvPr/>
          </p:nvSpPr>
          <p:spPr bwMode="gray">
            <a:xfrm>
              <a:off x="2928" y="2208"/>
              <a:ext cx="262" cy="262"/>
            </a:xfrm>
            <a:prstGeom prst="ellipse">
              <a:avLst/>
            </a:prstGeom>
            <a:gradFill rotWithShape="1">
              <a:gsLst>
                <a:gs pos="0">
                  <a:schemeClr val="tx2">
                    <a:gamma/>
                    <a:tint val="28627"/>
                    <a:invGamma/>
                  </a:schemeClr>
                </a:gs>
                <a:gs pos="100000">
                  <a:schemeClr val="tx2"/>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ctr" eaLnBrk="1" hangingPunct="1">
                <a:defRPr/>
              </a:pPr>
              <a:endParaRPr lang="en-US">
                <a:latin typeface="Arial" charset="0"/>
              </a:endParaRPr>
            </a:p>
          </p:txBody>
        </p:sp>
        <p:sp>
          <p:nvSpPr>
            <p:cNvPr id="43" name="Oval 44">
              <a:extLst>
                <a:ext uri="{FF2B5EF4-FFF2-40B4-BE49-F238E27FC236}">
                  <a16:creationId xmlns:a16="http://schemas.microsoft.com/office/drawing/2014/main" id="{F2F3D57C-836E-41B7-8108-4E8EEAD2168A}"/>
                </a:ext>
              </a:extLst>
            </p:cNvPr>
            <p:cNvSpPr>
              <a:spLocks noChangeArrowheads="1"/>
            </p:cNvSpPr>
            <p:nvPr/>
          </p:nvSpPr>
          <p:spPr bwMode="gray">
            <a:xfrm>
              <a:off x="2949" y="2230"/>
              <a:ext cx="218" cy="218"/>
            </a:xfrm>
            <a:prstGeom prst="ellipse">
              <a:avLst/>
            </a:prstGeom>
            <a:gradFill rotWithShape="1">
              <a:gsLst>
                <a:gs pos="0">
                  <a:schemeClr val="tx2"/>
                </a:gs>
                <a:gs pos="100000">
                  <a:schemeClr val="tx2">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algn="ctr" eaLnBrk="1" hangingPunct="1">
                <a:defRPr/>
              </a:pPr>
              <a:endParaRPr lang="en-US">
                <a:latin typeface="Arial" charset="0"/>
              </a:endParaRPr>
            </a:p>
          </p:txBody>
        </p:sp>
      </p:grpSp>
      <p:sp>
        <p:nvSpPr>
          <p:cNvPr id="8" name="TextBox 7">
            <a:extLst>
              <a:ext uri="{FF2B5EF4-FFF2-40B4-BE49-F238E27FC236}">
                <a16:creationId xmlns:a16="http://schemas.microsoft.com/office/drawing/2014/main" id="{E614DCB1-CAB3-47F1-9ECA-7EE9D8B3B027}"/>
              </a:ext>
            </a:extLst>
          </p:cNvPr>
          <p:cNvSpPr txBox="1"/>
          <p:nvPr/>
        </p:nvSpPr>
        <p:spPr>
          <a:xfrm>
            <a:off x="3391021" y="1140730"/>
            <a:ext cx="5245893" cy="400110"/>
          </a:xfrm>
          <a:prstGeom prst="rect">
            <a:avLst/>
          </a:prstGeom>
          <a:noFill/>
        </p:spPr>
        <p:txBody>
          <a:bodyPr wrap="square" rtlCol="0">
            <a:spAutoFit/>
          </a:bodyPr>
          <a:lstStyle/>
          <a:p>
            <a:r>
              <a:rPr lang="en-US" sz="2000" dirty="0"/>
              <a:t>Remove</a:t>
            </a:r>
          </a:p>
        </p:txBody>
      </p:sp>
      <p:sp>
        <p:nvSpPr>
          <p:cNvPr id="9" name="TextBox 8">
            <a:extLst>
              <a:ext uri="{FF2B5EF4-FFF2-40B4-BE49-F238E27FC236}">
                <a16:creationId xmlns:a16="http://schemas.microsoft.com/office/drawing/2014/main" id="{38E39694-B462-45A9-AE26-F422BB8D4E24}"/>
              </a:ext>
            </a:extLst>
          </p:cNvPr>
          <p:cNvSpPr txBox="1"/>
          <p:nvPr/>
        </p:nvSpPr>
        <p:spPr>
          <a:xfrm>
            <a:off x="3679515" y="1888817"/>
            <a:ext cx="2811383" cy="400110"/>
          </a:xfrm>
          <a:prstGeom prst="rect">
            <a:avLst/>
          </a:prstGeom>
          <a:noFill/>
        </p:spPr>
        <p:txBody>
          <a:bodyPr wrap="square" rtlCol="0">
            <a:spAutoFit/>
          </a:bodyPr>
          <a:lstStyle/>
          <a:p>
            <a:r>
              <a:rPr lang="vi-VN" sz="2000" dirty="0"/>
              <a:t>DataSize</a:t>
            </a:r>
            <a:endParaRPr lang="en-US" sz="2000" dirty="0"/>
          </a:p>
        </p:txBody>
      </p:sp>
      <p:sp>
        <p:nvSpPr>
          <p:cNvPr id="10" name="TextBox 9">
            <a:extLst>
              <a:ext uri="{FF2B5EF4-FFF2-40B4-BE49-F238E27FC236}">
                <a16:creationId xmlns:a16="http://schemas.microsoft.com/office/drawing/2014/main" id="{C96B00C8-0249-46EE-AFD1-5B9CA909DFC0}"/>
              </a:ext>
            </a:extLst>
          </p:cNvPr>
          <p:cNvSpPr txBox="1"/>
          <p:nvPr/>
        </p:nvSpPr>
        <p:spPr>
          <a:xfrm>
            <a:off x="3698184" y="2548421"/>
            <a:ext cx="4667616" cy="400110"/>
          </a:xfrm>
          <a:prstGeom prst="rect">
            <a:avLst/>
          </a:prstGeom>
          <a:noFill/>
        </p:spPr>
        <p:txBody>
          <a:bodyPr wrap="square" rtlCol="0">
            <a:spAutoFit/>
          </a:bodyPr>
          <a:lstStyle/>
          <a:p>
            <a:r>
              <a:rPr lang="en-US" sz="2000" dirty="0"/>
              <a:t>Aggregate</a:t>
            </a:r>
          </a:p>
        </p:txBody>
      </p:sp>
      <p:sp>
        <p:nvSpPr>
          <p:cNvPr id="11" name="TextBox 10">
            <a:extLst>
              <a:ext uri="{FF2B5EF4-FFF2-40B4-BE49-F238E27FC236}">
                <a16:creationId xmlns:a16="http://schemas.microsoft.com/office/drawing/2014/main" id="{1858B0E2-DE94-4479-9199-C93DBC77903B}"/>
              </a:ext>
            </a:extLst>
          </p:cNvPr>
          <p:cNvSpPr txBox="1"/>
          <p:nvPr/>
        </p:nvSpPr>
        <p:spPr>
          <a:xfrm>
            <a:off x="1014225" y="2250224"/>
            <a:ext cx="1971673" cy="338554"/>
          </a:xfrm>
          <a:prstGeom prst="rect">
            <a:avLst/>
          </a:prstGeom>
          <a:noFill/>
        </p:spPr>
        <p:txBody>
          <a:bodyPr wrap="square" rtlCol="0">
            <a:spAutoFit/>
          </a:bodyPr>
          <a:lstStyle/>
          <a:p>
            <a:r>
              <a:rPr lang="vi-VN" sz="1600" dirty="0">
                <a:solidFill>
                  <a:srgbClr val="FF0000"/>
                </a:solidFill>
              </a:rPr>
              <a:t>Collection Methods</a:t>
            </a:r>
            <a:endParaRPr lang="en-US" sz="1600" dirty="0">
              <a:solidFill>
                <a:srgbClr val="FF0000"/>
              </a:solidFill>
            </a:endParaRPr>
          </a:p>
        </p:txBody>
      </p:sp>
      <p:sp>
        <p:nvSpPr>
          <p:cNvPr id="24" name="TextBox 23">
            <a:extLst>
              <a:ext uri="{FF2B5EF4-FFF2-40B4-BE49-F238E27FC236}">
                <a16:creationId xmlns:a16="http://schemas.microsoft.com/office/drawing/2014/main" id="{C96B00C8-0249-46EE-AFD1-5B9CA909DFC0}"/>
              </a:ext>
            </a:extLst>
          </p:cNvPr>
          <p:cNvSpPr txBox="1"/>
          <p:nvPr/>
        </p:nvSpPr>
        <p:spPr>
          <a:xfrm>
            <a:off x="3530072" y="3260222"/>
            <a:ext cx="4667616" cy="400110"/>
          </a:xfrm>
          <a:prstGeom prst="rect">
            <a:avLst/>
          </a:prstGeom>
          <a:noFill/>
        </p:spPr>
        <p:txBody>
          <a:bodyPr wrap="square" rtlCol="0">
            <a:spAutoFit/>
          </a:bodyPr>
          <a:lstStyle/>
          <a:p>
            <a:r>
              <a:rPr lang="en-US" sz="2000" dirty="0"/>
              <a:t>Limit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884008"/>
            <a:ext cx="6745757" cy="702693"/>
          </a:xfrm>
          <a:prstGeom prst="rect">
            <a:avLst/>
          </a:prstGeom>
        </p:spPr>
        <p:txBody>
          <a:bodyPr wrap="none">
            <a:spAutoFit/>
          </a:bodyPr>
          <a:lstStyle/>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Xuất</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ra</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các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Khối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và</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tên</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học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sinh</a:t>
            </a:r>
            <a:r>
              <a:rPr lang="en-US" sz="1600" dirty="0">
                <a:latin typeface="+mj-lt"/>
                <a:ea typeface="Calibri" panose="020F0502020204030204" pitchFamily="34" charset="0"/>
                <a:cs typeface="Times New Roman" panose="02020603050405020304" pitchFamily="18" charset="0"/>
              </a:rPr>
              <a:t> ở </a:t>
            </a:r>
            <a:r>
              <a:rPr lang="en-US" sz="1600" dirty="0" err="1">
                <a:latin typeface="+mj-lt"/>
                <a:ea typeface="Calibri" panose="020F0502020204030204" pitchFamily="34" charset="0"/>
                <a:cs typeface="Times New Roman" panose="02020603050405020304" pitchFamily="18" charset="0"/>
              </a:rPr>
              <a:t>mỗi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khối</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và</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lưu</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dữ</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liệu</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truy</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xuất</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vào</a:t>
            </a:r>
            <a:r>
              <a:rPr lang="en-US" sz="1600" dirty="0">
                <a:latin typeface="+mj-lt"/>
                <a:ea typeface="Calibri" panose="020F0502020204030204" pitchFamily="34" charset="0"/>
                <a:cs typeface="Times New Roman" panose="02020603050405020304" pitchFamily="18" charset="0"/>
              </a:rPr>
              <a:t> </a:t>
            </a:r>
          </a:p>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một</a:t>
            </a:r>
            <a:r>
              <a:rPr lang="en-US" sz="1600" dirty="0">
                <a:latin typeface="+mj-lt"/>
                <a:ea typeface="Calibri" panose="020F0502020204030204" pitchFamily="34" charset="0"/>
                <a:cs typeface="Times New Roman" panose="02020603050405020304" pitchFamily="18" charset="0"/>
              </a:rPr>
              <a:t> collection </a:t>
            </a:r>
            <a:r>
              <a:rPr lang="en-US" sz="1600" dirty="0" err="1">
                <a:latin typeface="+mj-lt"/>
                <a:ea typeface="Calibri" panose="020F0502020204030204" pitchFamily="34" charset="0"/>
                <a:cs typeface="Times New Roman" panose="02020603050405020304" pitchFamily="18" charset="0"/>
              </a:rPr>
              <a:t>tên</a:t>
            </a:r>
            <a:r>
              <a:rPr lang="en-US" sz="1600" dirty="0">
                <a:latin typeface="+mj-lt"/>
                <a:ea typeface="Calibri" panose="020F0502020204030204" pitchFamily="34" charset="0"/>
                <a:cs typeface="Times New Roman" panose="02020603050405020304" pitchFamily="18" charset="0"/>
              </a:rPr>
              <a:t> “names”.</a:t>
            </a:r>
            <a:endParaRPr lang="en-US" sz="1600" dirty="0">
              <a:effectLst/>
              <a:latin typeface="+mj-l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rotWithShape="1">
          <a:blip r:embed="rId2"/>
          <a:srcRect t="1854"/>
          <a:stretch/>
        </p:blipFill>
        <p:spPr>
          <a:xfrm>
            <a:off x="67691" y="1843313"/>
            <a:ext cx="8959948" cy="3207657"/>
          </a:xfrm>
          <a:prstGeom prst="rect">
            <a:avLst/>
          </a:prstGeom>
        </p:spPr>
      </p:pic>
    </p:spTree>
    <p:extLst>
      <p:ext uri="{BB962C8B-B14F-4D97-AF65-F5344CB8AC3E}">
        <p14:creationId xmlns:p14="http://schemas.microsoft.com/office/powerpoint/2010/main" val="28748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2783967"/>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$skip</a:t>
            </a:r>
          </a:p>
          <a:p>
            <a:pPr>
              <a:lnSpc>
                <a:spcPct val="107000"/>
              </a:lnSpc>
              <a:spcBef>
                <a:spcPts val="1800"/>
              </a:spcBef>
              <a:spcAft>
                <a:spcPts val="72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sz="2000" dirty="0"/>
              <a:t>Bỏ qua số lượng tài liệu được chỉ định</a:t>
            </a:r>
            <a:r>
              <a:rPr lang="en-US" sz="2000" dirty="0"/>
              <a:t> </a:t>
            </a:r>
            <a:r>
              <a:rPr lang="vi-VN" sz="2000" dirty="0"/>
              <a:t>.</a:t>
            </a:r>
            <a:endParaRPr lang="en-US" sz="2000" dirty="0"/>
          </a:p>
          <a:p>
            <a:endPar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z="2000"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2800" dirty="0">
                <a:latin typeface="Consolas" panose="020B0609020204030204" pitchFamily="49" charset="0"/>
              </a:rPr>
              <a:t>{ $skip : “ positive - integer “ }</a:t>
            </a:r>
            <a:endParaRPr lang="en-US" altLang="en-US" sz="2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24862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884008"/>
            <a:ext cx="5161991" cy="355803"/>
          </a:xfrm>
          <a:prstGeom prst="rect">
            <a:avLst/>
          </a:prstGeom>
        </p:spPr>
        <p:txBody>
          <a:bodyPr wrap="none">
            <a:spAutoFit/>
          </a:bodyPr>
          <a:lstStyle/>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Xuất</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ra</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các</a:t>
            </a:r>
            <a:r>
              <a:rPr lang="en-US" sz="1600" dirty="0">
                <a:latin typeface="+mj-lt"/>
                <a:ea typeface="Calibri" panose="020F0502020204030204" pitchFamily="34" charset="0"/>
                <a:cs typeface="Times New Roman" panose="02020603050405020304" pitchFamily="18" charset="0"/>
              </a:rPr>
              <a:t> document </a:t>
            </a:r>
            <a:r>
              <a:rPr lang="en-US" sz="1600" dirty="0" err="1">
                <a:latin typeface="+mj-lt"/>
                <a:ea typeface="Calibri" panose="020F0502020204030204" pitchFamily="34" charset="0"/>
                <a:cs typeface="Times New Roman" panose="02020603050405020304" pitchFamily="18" charset="0"/>
              </a:rPr>
              <a:t>nhưng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bỏ</a:t>
            </a:r>
            <a:r>
              <a:rPr lang="en-US" sz="1600" dirty="0">
                <a:latin typeface="+mj-lt"/>
                <a:ea typeface="Calibri" panose="020F0502020204030204" pitchFamily="34" charset="0"/>
                <a:cs typeface="Times New Roman" panose="02020603050405020304" pitchFamily="18" charset="0"/>
              </a:rPr>
              <a:t> qua 5 document </a:t>
            </a:r>
            <a:r>
              <a:rPr lang="en-US" sz="1600" dirty="0" err="1">
                <a:latin typeface="+mj-lt"/>
                <a:ea typeface="Calibri" panose="020F0502020204030204" pitchFamily="34" charset="0"/>
                <a:cs typeface="Times New Roman" panose="02020603050405020304" pitchFamily="18" charset="0"/>
              </a:rPr>
              <a:t>đầu</a:t>
            </a:r>
            <a:r>
              <a:rPr lang="en-US" sz="1600" dirty="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9093" y="1838324"/>
            <a:ext cx="8837983" cy="3112825"/>
          </a:xfrm>
          <a:prstGeom prst="rect">
            <a:avLst/>
          </a:prstGeom>
        </p:spPr>
      </p:pic>
    </p:spTree>
    <p:extLst>
      <p:ext uri="{BB962C8B-B14F-4D97-AF65-F5344CB8AC3E}">
        <p14:creationId xmlns:p14="http://schemas.microsoft.com/office/powerpoint/2010/main" val="293769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238885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$sort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a:t>T</a:t>
            </a:r>
            <a:r>
              <a:rPr lang="vi-VN" dirty="0"/>
              <a:t>hường được dùng để sắp xếp các kết quả sau khi đã thực hiện tính toán xong.</a:t>
            </a:r>
            <a:endParaRPr lang="en-US" dirty="0"/>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sz="1800" dirty="0">
                <a:latin typeface="Consolas" panose="020B0609020204030204" pitchFamily="49" charset="0"/>
              </a:rPr>
              <a:t>{ $sort: { &lt;field1&gt;: &lt;sort order&gt;, &lt;field2&gt;: &lt;sort order&gt; ... } }</a:t>
            </a:r>
          </a:p>
          <a:p>
            <a:pPr lvl="0" eaLnBrk="0" fontAlgn="base" hangingPunct="0">
              <a:spcBef>
                <a:spcPct val="0"/>
              </a:spcBef>
              <a:spcAft>
                <a:spcPct val="0"/>
              </a:spcAft>
            </a:pPr>
            <a:endParaRPr lang="en-US" altLang="en-US" sz="1800" dirty="0">
              <a:solidFill>
                <a:schemeClr val="tx1"/>
              </a:solidFill>
              <a:latin typeface="Consolas" panose="020B0609020204030204" pitchFamily="49" charset="0"/>
            </a:endParaRPr>
          </a:p>
          <a:p>
            <a:pPr lvl="0" eaLnBrk="0" fontAlgn="base" hangingPunct="0">
              <a:spcBef>
                <a:spcPct val="0"/>
              </a:spcBef>
              <a:spcAft>
                <a:spcPct val="0"/>
              </a:spcAft>
            </a:pPr>
            <a:r>
              <a:rPr lang="en-US" sz="1800" dirty="0">
                <a:latin typeface="+mj-lt"/>
              </a:rPr>
              <a:t>&lt;sort order&gt; : 1 </a:t>
            </a:r>
            <a:r>
              <a:rPr lang="en-US" sz="1800" dirty="0" err="1">
                <a:latin typeface="+mj-lt"/>
              </a:rPr>
              <a:t>là</a:t>
            </a:r>
            <a:r>
              <a:rPr lang="en-US" sz="1800" dirty="0">
                <a:latin typeface="+mj-lt"/>
              </a:rPr>
              <a:t> </a:t>
            </a:r>
            <a:r>
              <a:rPr lang="en-US" sz="1800" dirty="0" err="1">
                <a:latin typeface="+mj-lt"/>
              </a:rPr>
              <a:t>tăng</a:t>
            </a:r>
            <a:r>
              <a:rPr lang="en-US" sz="1800" dirty="0">
                <a:latin typeface="+mj-lt"/>
              </a:rPr>
              <a:t> </a:t>
            </a:r>
            <a:r>
              <a:rPr lang="en-US" sz="1800" dirty="0" err="1">
                <a:latin typeface="+mj-lt"/>
              </a:rPr>
              <a:t>dần</a:t>
            </a:r>
            <a:r>
              <a:rPr lang="en-US" sz="1800" dirty="0">
                <a:latin typeface="+mj-lt"/>
              </a:rPr>
              <a:t> , -1 </a:t>
            </a:r>
            <a:r>
              <a:rPr lang="en-US" sz="1800" dirty="0" err="1">
                <a:latin typeface="+mj-lt"/>
              </a:rPr>
              <a:t>là</a:t>
            </a:r>
            <a:r>
              <a:rPr lang="en-US" sz="1800" dirty="0">
                <a:latin typeface="+mj-lt"/>
              </a:rPr>
              <a:t> </a:t>
            </a:r>
            <a:r>
              <a:rPr lang="en-US" sz="1800" dirty="0" err="1">
                <a:latin typeface="+mj-lt"/>
              </a:rPr>
              <a:t>giảm</a:t>
            </a:r>
            <a:r>
              <a:rPr lang="en-US" sz="1800" dirty="0">
                <a:latin typeface="+mj-lt"/>
              </a:rPr>
              <a:t> </a:t>
            </a:r>
            <a:r>
              <a:rPr lang="en-US" sz="1800" dirty="0" err="1">
                <a:latin typeface="+mj-lt"/>
              </a:rPr>
              <a:t>dần</a:t>
            </a:r>
            <a:endParaRPr lang="en-US" altLang="en-US" sz="1800" dirty="0">
              <a:solidFill>
                <a:schemeClr val="tx1"/>
              </a:solidFill>
              <a:latin typeface="+mj-lt"/>
            </a:endParaRPr>
          </a:p>
        </p:txBody>
      </p:sp>
    </p:spTree>
    <p:extLst>
      <p:ext uri="{BB962C8B-B14F-4D97-AF65-F5344CB8AC3E}">
        <p14:creationId xmlns:p14="http://schemas.microsoft.com/office/powerpoint/2010/main" val="202239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993752"/>
            <a:ext cx="5615231" cy="619272"/>
          </a:xfrm>
          <a:prstGeom prst="rect">
            <a:avLst/>
          </a:prstGeom>
        </p:spPr>
        <p:txBody>
          <a:bodyPr wrap="square">
            <a:spAutoFit/>
          </a:bodyPr>
          <a:lstStyle/>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Hiển</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thị</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tất</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cả</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các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học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sinh</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có</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điểm</a:t>
            </a:r>
            <a:r>
              <a:rPr lang="en-US" sz="1600" dirty="0">
                <a:latin typeface="+mj-lt"/>
                <a:ea typeface="Calibri" panose="020F0502020204030204" pitchFamily="34" charset="0"/>
                <a:cs typeface="Times New Roman" panose="02020603050405020304" pitchFamily="18" charset="0"/>
              </a:rPr>
              <a:t> Anh </a:t>
            </a:r>
            <a:r>
              <a:rPr lang="en-US" sz="1600" dirty="0" err="1">
                <a:latin typeface="+mj-lt"/>
                <a:ea typeface="Calibri" panose="020F0502020204030204" pitchFamily="34" charset="0"/>
                <a:cs typeface="Times New Roman" panose="02020603050405020304" pitchFamily="18" charset="0"/>
              </a:rPr>
              <a:t>trên</a:t>
            </a:r>
            <a:r>
              <a:rPr lang="en-US" sz="1600" dirty="0">
                <a:latin typeface="+mj-lt"/>
                <a:ea typeface="Calibri" panose="020F0502020204030204" pitchFamily="34" charset="0"/>
                <a:cs typeface="Times New Roman" panose="02020603050405020304" pitchFamily="18" charset="0"/>
              </a:rPr>
              <a:t> 5 </a:t>
            </a:r>
            <a:r>
              <a:rPr lang="en-US" sz="1600" dirty="0" err="1">
                <a:latin typeface="+mj-lt"/>
                <a:ea typeface="Calibri" panose="020F0502020204030204" pitchFamily="34" charset="0"/>
                <a:cs typeface="Times New Roman" panose="02020603050405020304" pitchFamily="18" charset="0"/>
              </a:rPr>
              <a:t>và</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sắp</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xếp</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theo</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thứ</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tự</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điểm</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tăng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dần</a:t>
            </a:r>
            <a:endParaRPr lang="en-US" sz="1600" dirty="0">
              <a:effectLst/>
              <a:latin typeface="+mj-l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50474" y="2114549"/>
            <a:ext cx="8803026" cy="1876879"/>
          </a:xfrm>
          <a:prstGeom prst="rect">
            <a:avLst/>
          </a:prstGeom>
        </p:spPr>
      </p:pic>
    </p:spTree>
    <p:extLst>
      <p:ext uri="{BB962C8B-B14F-4D97-AF65-F5344CB8AC3E}">
        <p14:creationId xmlns:p14="http://schemas.microsoft.com/office/powerpoint/2010/main" val="17396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2358081"/>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$set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dirty="0"/>
              <a:t>Thêm các lĩnh vực mới vào tài liệu. $ đặt các tài liệu đầu ra có chứa tất cả các trường hiện có từ các tài liệu đầu vào và các trường mới được thêm vào.</a:t>
            </a:r>
            <a:endParaRPr lang="en-US" dirty="0"/>
          </a:p>
          <a:p>
            <a:endPar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p>
          <a:p>
            <a:endPar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endParaRPr>
          </a:p>
          <a:p>
            <a:endParaRPr lang="en-US" sz="1800" dirty="0">
              <a:latin typeface="Consolas" panose="020B0609020204030204" pitchFamily="49"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1800" dirty="0">
                <a:solidFill>
                  <a:srgbClr val="222222"/>
                </a:solidFill>
                <a:latin typeface="Consolas" panose="020B0609020204030204" pitchFamily="49" charset="0"/>
              </a:rPr>
              <a:t>{ $set</a:t>
            </a:r>
            <a:r>
              <a:rPr lang="en-US" altLang="en-US" sz="1800" dirty="0">
                <a:solidFill>
                  <a:srgbClr val="666666"/>
                </a:solidFill>
                <a:latin typeface="Consolas" panose="020B0609020204030204" pitchFamily="49" charset="0"/>
              </a:rPr>
              <a:t>:</a:t>
            </a:r>
            <a:r>
              <a:rPr lang="en-US" altLang="en-US" sz="1800" dirty="0">
                <a:solidFill>
                  <a:srgbClr val="222222"/>
                </a:solidFill>
                <a:latin typeface="Consolas" panose="020B0609020204030204" pitchFamily="49" charset="0"/>
              </a:rPr>
              <a:t> { </a:t>
            </a:r>
            <a:r>
              <a:rPr lang="en-US" altLang="en-US" sz="1800" dirty="0">
                <a:solidFill>
                  <a:srgbClr val="666666"/>
                </a:solidFill>
                <a:latin typeface="Consolas" panose="020B0609020204030204" pitchFamily="49" charset="0"/>
              </a:rPr>
              <a:t>&lt;</a:t>
            </a:r>
            <a:r>
              <a:rPr lang="en-US" altLang="en-US" sz="1800" dirty="0" err="1">
                <a:solidFill>
                  <a:srgbClr val="222222"/>
                </a:solidFill>
                <a:latin typeface="Consolas" panose="020B0609020204030204" pitchFamily="49" charset="0"/>
              </a:rPr>
              <a:t>newField</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a:t>
            </a:r>
            <a:r>
              <a:rPr lang="en-US" altLang="en-US" sz="1800" dirty="0">
                <a:solidFill>
                  <a:srgbClr val="666666"/>
                </a:solidFill>
                <a:latin typeface="Consolas" panose="020B0609020204030204" pitchFamily="49" charset="0"/>
              </a:rPr>
              <a:t>&lt;</a:t>
            </a:r>
            <a:r>
              <a:rPr lang="en-US" altLang="en-US" sz="1800" dirty="0">
                <a:solidFill>
                  <a:srgbClr val="222222"/>
                </a:solidFill>
                <a:latin typeface="Consolas" panose="020B0609020204030204" pitchFamily="49" charset="0"/>
              </a:rPr>
              <a:t>expression</a:t>
            </a:r>
            <a:r>
              <a:rPr lang="en-US" altLang="en-US" sz="1800" dirty="0">
                <a:solidFill>
                  <a:srgbClr val="666666"/>
                </a:solidFill>
                <a:latin typeface="Consolas" panose="020B0609020204030204" pitchFamily="49" charset="0"/>
              </a:rPr>
              <a:t>&gt;</a:t>
            </a:r>
            <a:r>
              <a:rPr lang="en-US" altLang="en-US" sz="1800" dirty="0">
                <a:solidFill>
                  <a:srgbClr val="222222"/>
                </a:solidFill>
                <a:latin typeface="Consolas" panose="020B0609020204030204" pitchFamily="49" charset="0"/>
              </a:rPr>
              <a:t>, ... } }</a:t>
            </a:r>
            <a:r>
              <a:rPr lang="en-US" altLang="en-US" sz="18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167959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993752"/>
            <a:ext cx="5615231" cy="355803"/>
          </a:xfrm>
          <a:prstGeom prst="rect">
            <a:avLst/>
          </a:prstGeom>
        </p:spPr>
        <p:txBody>
          <a:bodyPr wrap="square">
            <a:spAutoFit/>
          </a:bodyPr>
          <a:lstStyle/>
          <a:p>
            <a:pPr>
              <a:lnSpc>
                <a:spcPct val="107000"/>
              </a:lnSpc>
              <a:spcAft>
                <a:spcPts val="800"/>
              </a:spcAft>
            </a:pPr>
            <a:r>
              <a:rPr lang="en-US" sz="1600" dirty="0" err="1">
                <a:latin typeface="+mj-lt"/>
                <a:ea typeface="Calibri" panose="020F0502020204030204" pitchFamily="34" charset="0"/>
                <a:cs typeface="Times New Roman" panose="02020603050405020304" pitchFamily="18" charset="0"/>
              </a:rPr>
              <a:t>Tính</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tổng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điểm</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của</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các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học</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sinh</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trong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trường</a:t>
            </a:r>
            <a:r>
              <a:rPr lang="en-US" sz="1600" dirty="0">
                <a:latin typeface="+mj-lt"/>
                <a:ea typeface="Calibri" panose="020F0502020204030204" pitchFamily="34" charset="0"/>
                <a:cs typeface="Times New Roman" panose="02020603050405020304" pitchFamily="18" charset="0"/>
              </a:rPr>
              <a:t> “</a:t>
            </a:r>
            <a:r>
              <a:rPr lang="en-US" sz="1600" dirty="0" err="1">
                <a:latin typeface="+mj-lt"/>
                <a:ea typeface="Calibri" panose="020F0502020204030204" pitchFamily="34" charset="0"/>
                <a:cs typeface="Times New Roman" panose="02020603050405020304" pitchFamily="18" charset="0"/>
              </a:rPr>
              <a:t>TongDiem</a:t>
            </a:r>
            <a:r>
              <a:rPr lang="en-US" sz="1600" dirty="0">
                <a:latin typeface="+mj-lt"/>
                <a:ea typeface="Calibri" panose="020F0502020204030204" pitchFamily="34" charset="0"/>
                <a:cs typeface="Times New Roman" panose="02020603050405020304" pitchFamily="18" charset="0"/>
              </a:rPr>
              <a:t>” .</a:t>
            </a:r>
            <a:endParaRPr lang="en-US" sz="1600" dirty="0">
              <a:effectLst/>
              <a:latin typeface="+mj-lt"/>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627737"/>
            <a:ext cx="9144000" cy="3515763"/>
          </a:xfrm>
          <a:prstGeom prst="rect">
            <a:avLst/>
          </a:prstGeom>
        </p:spPr>
      </p:pic>
    </p:spTree>
    <p:extLst>
      <p:ext uri="{BB962C8B-B14F-4D97-AF65-F5344CB8AC3E}">
        <p14:creationId xmlns:p14="http://schemas.microsoft.com/office/powerpoint/2010/main" val="352112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715570"/>
            <a:ext cx="6658604" cy="4358309"/>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$bucket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err="1"/>
              <a:t>Phân</a:t>
            </a:r>
            <a:r>
              <a:rPr lang="en-US" dirty="0"/>
              <a:t> </a:t>
            </a:r>
            <a:r>
              <a:rPr lang="en-US" dirty="0" err="1"/>
              <a:t>loại</a:t>
            </a:r>
            <a:r>
              <a:rPr lang="en-US" dirty="0"/>
              <a:t> </a:t>
            </a:r>
            <a:r>
              <a:rPr lang="en-US" dirty="0" err="1"/>
              <a:t>tài</a:t>
            </a:r>
            <a:r>
              <a:rPr lang="en-US" dirty="0"/>
              <a:t> </a:t>
            </a:r>
            <a:r>
              <a:rPr lang="en-US" dirty="0" err="1"/>
              <a:t>liệu</a:t>
            </a:r>
            <a:r>
              <a:rPr lang="en-US" dirty="0"/>
              <a:t> </a:t>
            </a:r>
            <a:r>
              <a:rPr lang="en-US" dirty="0" err="1"/>
              <a:t>đến</a:t>
            </a:r>
            <a:r>
              <a:rPr lang="en-US" dirty="0"/>
              <a:t> </a:t>
            </a:r>
            <a:r>
              <a:rPr lang="en-US" dirty="0" err="1"/>
              <a:t>thành</a:t>
            </a:r>
            <a:r>
              <a:rPr lang="en-US" dirty="0"/>
              <a:t> </a:t>
            </a:r>
            <a:r>
              <a:rPr lang="en-US" dirty="0" err="1"/>
              <a:t>các</a:t>
            </a:r>
            <a:r>
              <a:rPr lang="en-US" dirty="0"/>
              <a:t> </a:t>
            </a:r>
            <a:r>
              <a:rPr lang="en-US" dirty="0" err="1"/>
              <a:t>nhóm</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nhóm</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và</a:t>
            </a:r>
            <a:r>
              <a:rPr lang="en-US" dirty="0"/>
              <a:t> </a:t>
            </a:r>
            <a:r>
              <a:rPr lang="en-US" dirty="0" err="1"/>
              <a:t>ranh</a:t>
            </a:r>
            <a:r>
              <a:rPr lang="en-US" dirty="0"/>
              <a:t> </a:t>
            </a:r>
            <a:r>
              <a:rPr lang="en-US" dirty="0" err="1"/>
              <a:t>giới</a:t>
            </a:r>
            <a:r>
              <a:rPr lang="en-US" dirty="0"/>
              <a:t> </a:t>
            </a:r>
            <a:r>
              <a:rPr lang="en-US" dirty="0" err="1"/>
              <a:t>nhóm</a:t>
            </a:r>
            <a:r>
              <a:rPr lang="en-US" dirty="0"/>
              <a:t> </a:t>
            </a:r>
            <a:r>
              <a:rPr lang="en-US" dirty="0" err="1"/>
              <a:t>được</a:t>
            </a:r>
            <a:r>
              <a:rPr lang="en-US" dirty="0"/>
              <a:t> </a:t>
            </a:r>
            <a:r>
              <a:rPr lang="en-US" dirty="0" err="1"/>
              <a:t>chỉ</a:t>
            </a:r>
            <a:r>
              <a:rPr lang="en-US" dirty="0"/>
              <a:t> </a:t>
            </a:r>
            <a:r>
              <a:rPr lang="en-US" dirty="0" err="1"/>
              <a:t>định</a:t>
            </a:r>
            <a:r>
              <a:rPr lang="en-US" dirty="0"/>
              <a:t>.</a:t>
            </a:r>
          </a:p>
          <a:p>
            <a:pPr>
              <a:lnSpc>
                <a:spcPct val="107000"/>
              </a:lnSpc>
              <a:spcBef>
                <a:spcPts val="1800"/>
              </a:spcBef>
            </a:pPr>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Cú</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r>
              <a:rPr lang="en-US" spc="-5" dirty="0" err="1">
                <a:solidFill>
                  <a:srgbClr val="1B1B1B"/>
                </a:solidFill>
                <a:latin typeface="Segoe UI" panose="020B0502040204020203" pitchFamily="34" charset="0"/>
                <a:ea typeface="Times New Roman" panose="02020603050405020304" pitchFamily="18" charset="0"/>
                <a:cs typeface="Times New Roman" panose="02020603050405020304" pitchFamily="18" charset="0"/>
              </a:rPr>
              <a:t>pháp</a:t>
            </a:r>
            <a:r>
              <a:rPr lang="en-US" spc="-5" dirty="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US" sz="1600" dirty="0">
                <a:latin typeface="Consolas" panose="020B0609020204030204" pitchFamily="49" charset="0"/>
              </a:rPr>
              <a:t>{</a:t>
            </a:r>
          </a:p>
          <a:p>
            <a:pPr latinLnBrk="1"/>
            <a:r>
              <a:rPr lang="en-US" sz="1600" dirty="0">
                <a:latin typeface="Consolas" panose="020B0609020204030204" pitchFamily="49" charset="0"/>
              </a:rPr>
              <a:t>  $bucket: {</a:t>
            </a:r>
          </a:p>
          <a:p>
            <a:pPr latinLnBrk="1"/>
            <a:r>
              <a:rPr lang="en-US" sz="1600" dirty="0">
                <a:latin typeface="Consolas" panose="020B0609020204030204" pitchFamily="49" charset="0"/>
              </a:rPr>
              <a:t>      </a:t>
            </a:r>
            <a:r>
              <a:rPr lang="en-US" sz="1600" dirty="0" err="1">
                <a:latin typeface="Consolas" panose="020B0609020204030204" pitchFamily="49" charset="0"/>
              </a:rPr>
              <a:t>groupBy</a:t>
            </a:r>
            <a:r>
              <a:rPr lang="en-US" sz="1600" dirty="0">
                <a:latin typeface="Consolas" panose="020B0609020204030204" pitchFamily="49" charset="0"/>
              </a:rPr>
              <a:t>: &lt;expression&gt;,</a:t>
            </a:r>
          </a:p>
          <a:p>
            <a:pPr latinLnBrk="1"/>
            <a:r>
              <a:rPr lang="en-US" sz="1600" dirty="0">
                <a:latin typeface="Consolas" panose="020B0609020204030204" pitchFamily="49" charset="0"/>
              </a:rPr>
              <a:t>      boundaries: [ &lt;lowerbound1&gt;, &lt;lowerbound2&gt;, ... ],</a:t>
            </a:r>
          </a:p>
          <a:p>
            <a:pPr latinLnBrk="1"/>
            <a:r>
              <a:rPr lang="en-US" sz="1600" dirty="0">
                <a:latin typeface="Consolas" panose="020B0609020204030204" pitchFamily="49" charset="0"/>
              </a:rPr>
              <a:t>      </a:t>
            </a:r>
            <a:r>
              <a:rPr lang="en-US" sz="1600" b="1" dirty="0">
                <a:latin typeface="Consolas" panose="020B0609020204030204" pitchFamily="49" charset="0"/>
              </a:rPr>
              <a:t>default</a:t>
            </a:r>
            <a:r>
              <a:rPr lang="en-US" sz="1600" dirty="0">
                <a:latin typeface="Consolas" panose="020B0609020204030204" pitchFamily="49" charset="0"/>
              </a:rPr>
              <a:t>: &lt;literal&gt;,</a:t>
            </a:r>
          </a:p>
          <a:p>
            <a:pPr latinLnBrk="1"/>
            <a:r>
              <a:rPr lang="en-US" sz="1600" dirty="0">
                <a:latin typeface="Consolas" panose="020B0609020204030204" pitchFamily="49" charset="0"/>
              </a:rPr>
              <a:t>      output: {</a:t>
            </a:r>
          </a:p>
          <a:p>
            <a:pPr latinLnBrk="1"/>
            <a:r>
              <a:rPr lang="en-US" sz="1600" dirty="0">
                <a:latin typeface="Consolas" panose="020B0609020204030204" pitchFamily="49" charset="0"/>
              </a:rPr>
              <a:t>         &lt;output1&gt;: { &lt;$accumulator expression&gt;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         &lt;</a:t>
            </a:r>
            <a:r>
              <a:rPr lang="en-US" sz="1600" dirty="0" err="1">
                <a:latin typeface="Consolas" panose="020B0609020204030204" pitchFamily="49" charset="0"/>
              </a:rPr>
              <a:t>outputN</a:t>
            </a:r>
            <a:r>
              <a:rPr lang="en-US" sz="1600" dirty="0">
                <a:latin typeface="Consolas" panose="020B0609020204030204" pitchFamily="49" charset="0"/>
              </a:rPr>
              <a:t>&gt;: { &lt;$accumulator expression&gt;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   }</a:t>
            </a:r>
          </a:p>
          <a:p>
            <a:pPr latinLnBrk="1"/>
            <a:r>
              <a:rPr lang="en-US" sz="1600" dirty="0">
                <a:latin typeface="Consolas" panose="020B0609020204030204" pitchFamily="49" charset="0"/>
              </a:rPr>
              <a:t>}</a:t>
            </a:r>
          </a:p>
        </p:txBody>
      </p:sp>
    </p:spTree>
    <p:extLst>
      <p:ext uri="{BB962C8B-B14F-4D97-AF65-F5344CB8AC3E}">
        <p14:creationId xmlns:p14="http://schemas.microsoft.com/office/powerpoint/2010/main" val="3370049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4" name="Rectangle 3"/>
          <p:cNvSpPr/>
          <p:nvPr/>
        </p:nvSpPr>
        <p:spPr>
          <a:xfrm>
            <a:off x="5393683" y="392725"/>
            <a:ext cx="2260555" cy="397738"/>
          </a:xfrm>
          <a:prstGeom prst="rect">
            <a:avLst/>
          </a:prstGeom>
        </p:spPr>
        <p:txBody>
          <a:bodyPr wrap="none">
            <a:spAutoFit/>
          </a:bodyPr>
          <a:lstStyle/>
          <a:p>
            <a:pPr>
              <a:lnSpc>
                <a:spcPct val="107000"/>
              </a:lnSpc>
              <a:spcAft>
                <a:spcPts val="800"/>
              </a:spcAft>
            </a:pPr>
            <a:r>
              <a:rPr lang="en-US" sz="2000" dirty="0" err="1">
                <a:ea typeface="Calibri" panose="020F0502020204030204" pitchFamily="34" charset="0"/>
                <a:cs typeface="Times New Roman" panose="02020603050405020304" pitchFamily="18" charset="0"/>
              </a:rPr>
              <a:t>Kết</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quả</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trả</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về</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là</a:t>
            </a:r>
            <a:r>
              <a:rPr lang="en-US" sz="2000" dirty="0">
                <a:ea typeface="Calibri" panose="020F0502020204030204" pitchFamily="34" charset="0"/>
                <a:cs typeface="Times New Roman" panose="02020603050405020304" pitchFamily="18" charset="0"/>
              </a:rPr>
              <a:t> : </a:t>
            </a:r>
          </a:p>
        </p:txBody>
      </p:sp>
      <p:pic>
        <p:nvPicPr>
          <p:cNvPr id="3" name="Picture 2"/>
          <p:cNvPicPr>
            <a:picLocks noChangeAspect="1"/>
          </p:cNvPicPr>
          <p:nvPr/>
        </p:nvPicPr>
        <p:blipFill>
          <a:blip r:embed="rId2"/>
          <a:stretch>
            <a:fillRect/>
          </a:stretch>
        </p:blipFill>
        <p:spPr>
          <a:xfrm>
            <a:off x="154842" y="2489200"/>
            <a:ext cx="5055531" cy="2554514"/>
          </a:xfrm>
          <a:prstGeom prst="rect">
            <a:avLst/>
          </a:prstGeom>
        </p:spPr>
      </p:pic>
      <p:sp>
        <p:nvSpPr>
          <p:cNvPr id="10" name="TextBox 9"/>
          <p:cNvSpPr txBox="1"/>
          <p:nvPr/>
        </p:nvSpPr>
        <p:spPr>
          <a:xfrm>
            <a:off x="338097" y="715570"/>
            <a:ext cx="5055586" cy="1631216"/>
          </a:xfrm>
          <a:prstGeom prst="rect">
            <a:avLst/>
          </a:prstGeom>
          <a:noFill/>
        </p:spPr>
        <p:txBody>
          <a:bodyPr wrap="square" rtlCol="0">
            <a:spAutoFit/>
          </a:bodyPr>
          <a:lstStyle/>
          <a:p>
            <a:r>
              <a:rPr lang="en-US" sz="2000" dirty="0" err="1"/>
              <a:t>Xuất</a:t>
            </a:r>
            <a:r>
              <a:rPr lang="en-US" sz="2000" dirty="0"/>
              <a:t> </a:t>
            </a:r>
            <a:r>
              <a:rPr lang="en-US" sz="2000" dirty="0" err="1"/>
              <a:t>dữ</a:t>
            </a:r>
            <a:r>
              <a:rPr lang="en-US" sz="2000" dirty="0"/>
              <a:t> </a:t>
            </a:r>
            <a:r>
              <a:rPr lang="en-US" sz="2000" dirty="0" err="1"/>
              <a:t>liệu</a:t>
            </a:r>
            <a:r>
              <a:rPr lang="en-US" sz="2000" dirty="0"/>
              <a:t> </a:t>
            </a:r>
            <a:r>
              <a:rPr lang="en-US" sz="2000" dirty="0" err="1"/>
              <a:t>gồm</a:t>
            </a:r>
            <a:r>
              <a:rPr lang="en-US" sz="2000" dirty="0"/>
              <a:t> </a:t>
            </a:r>
            <a:r>
              <a:rPr lang="en-US" sz="2000" dirty="0" err="1"/>
              <a:t>tên</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có</a:t>
            </a:r>
            <a:r>
              <a:rPr lang="en-US" sz="2000" dirty="0"/>
              <a:t> </a:t>
            </a:r>
            <a:r>
              <a:rPr lang="en-US" sz="2000" dirty="0" err="1"/>
              <a:t>điểm</a:t>
            </a:r>
            <a:r>
              <a:rPr lang="en-US" sz="2000" dirty="0"/>
              <a:t> </a:t>
            </a:r>
            <a:r>
              <a:rPr lang="en-US" sz="2000" dirty="0" err="1"/>
              <a:t>thi</a:t>
            </a:r>
            <a:r>
              <a:rPr lang="en-US" sz="2000" dirty="0"/>
              <a:t> </a:t>
            </a:r>
            <a:r>
              <a:rPr lang="en-US" sz="2000" dirty="0" err="1"/>
              <a:t>toán</a:t>
            </a:r>
            <a:r>
              <a:rPr lang="en-US" sz="2000" dirty="0"/>
              <a:t> </a:t>
            </a:r>
            <a:r>
              <a:rPr lang="en-US" sz="2000" dirty="0" err="1"/>
              <a:t>từ</a:t>
            </a:r>
            <a:r>
              <a:rPr lang="en-US" sz="2000" dirty="0"/>
              <a:t> 6 </a:t>
            </a:r>
            <a:r>
              <a:rPr lang="en-US" sz="2000" dirty="0" err="1"/>
              <a:t>đến</a:t>
            </a:r>
            <a:r>
              <a:rPr lang="en-US" sz="2000" dirty="0"/>
              <a:t> 10 </a:t>
            </a:r>
            <a:r>
              <a:rPr lang="en-US" sz="2000" dirty="0" err="1"/>
              <a:t>cho</a:t>
            </a:r>
            <a:r>
              <a:rPr lang="en-US" sz="2000" dirty="0"/>
              <a:t> </a:t>
            </a:r>
            <a:r>
              <a:rPr lang="en-US" sz="2000" dirty="0" err="1"/>
              <a:t>vào</a:t>
            </a:r>
            <a:r>
              <a:rPr lang="en-US" sz="2000" dirty="0"/>
              <a:t> </a:t>
            </a:r>
            <a:r>
              <a:rPr lang="en-US" sz="2000" dirty="0" err="1"/>
              <a:t>một</a:t>
            </a:r>
            <a:r>
              <a:rPr lang="en-US" sz="2000" dirty="0"/>
              <a:t> </a:t>
            </a:r>
            <a:r>
              <a:rPr lang="en-US" sz="2000" dirty="0" err="1"/>
              <a:t>trường</a:t>
            </a:r>
            <a:r>
              <a:rPr lang="en-US" sz="2000" dirty="0"/>
              <a:t> </a:t>
            </a:r>
            <a:r>
              <a:rPr lang="en-US" sz="2000" dirty="0" err="1"/>
              <a:t>riêng</a:t>
            </a:r>
            <a:r>
              <a:rPr lang="en-US" sz="2000" dirty="0"/>
              <a:t> “titles” </a:t>
            </a:r>
            <a:r>
              <a:rPr lang="en-US" sz="2000" dirty="0" err="1"/>
              <a:t>và</a:t>
            </a:r>
            <a:r>
              <a:rPr lang="en-US" sz="2000" dirty="0"/>
              <a:t> </a:t>
            </a:r>
            <a:r>
              <a:rPr lang="en-US" sz="2000" dirty="0" err="1"/>
              <a:t>đưa</a:t>
            </a:r>
            <a:r>
              <a:rPr lang="en-US" sz="2000" dirty="0"/>
              <a:t> </a:t>
            </a:r>
            <a:r>
              <a:rPr lang="en-US" sz="2000" dirty="0" err="1"/>
              <a:t>ra</a:t>
            </a:r>
            <a:r>
              <a:rPr lang="en-US" sz="2000" dirty="0"/>
              <a:t> </a:t>
            </a:r>
            <a:r>
              <a:rPr lang="en-US" sz="2000" dirty="0" err="1"/>
              <a:t>tổng</a:t>
            </a:r>
            <a:r>
              <a:rPr lang="en-US" sz="2000" dirty="0"/>
              <a:t> </a:t>
            </a:r>
            <a:r>
              <a:rPr lang="en-US" sz="2000" dirty="0" err="1"/>
              <a:t>số</a:t>
            </a:r>
            <a:r>
              <a:rPr lang="en-US" sz="2000" dirty="0"/>
              <a:t>, </a:t>
            </a:r>
            <a:r>
              <a:rPr lang="en-US" sz="2000" dirty="0" err="1"/>
              <a:t>các</a:t>
            </a:r>
            <a:r>
              <a:rPr lang="en-US" sz="2000" dirty="0"/>
              <a:t> </a:t>
            </a:r>
            <a:r>
              <a:rPr lang="en-US" sz="2000" dirty="0" err="1"/>
              <a:t>thí</a:t>
            </a:r>
            <a:r>
              <a:rPr lang="en-US" sz="2000" dirty="0"/>
              <a:t> </a:t>
            </a:r>
            <a:r>
              <a:rPr lang="en-US" sz="2000" dirty="0" err="1"/>
              <a:t>sinh</a:t>
            </a:r>
            <a:r>
              <a:rPr lang="en-US" sz="2000" dirty="0"/>
              <a:t> </a:t>
            </a:r>
            <a:r>
              <a:rPr lang="en-US" sz="2000" dirty="0" err="1"/>
              <a:t>còn</a:t>
            </a:r>
            <a:r>
              <a:rPr lang="en-US" sz="2000" dirty="0"/>
              <a:t> </a:t>
            </a:r>
            <a:r>
              <a:rPr lang="en-US" sz="2000" dirty="0" err="1"/>
              <a:t>lại</a:t>
            </a:r>
            <a:r>
              <a:rPr lang="en-US" sz="2000" dirty="0"/>
              <a:t> </a:t>
            </a:r>
            <a:r>
              <a:rPr lang="en-US" sz="2000" dirty="0" err="1"/>
              <a:t>bỏ</a:t>
            </a:r>
            <a:r>
              <a:rPr lang="en-US" sz="2000" dirty="0"/>
              <a:t> </a:t>
            </a:r>
            <a:r>
              <a:rPr lang="en-US" sz="2000" dirty="0" err="1"/>
              <a:t>vào</a:t>
            </a:r>
            <a:r>
              <a:rPr lang="en-US" sz="2000" dirty="0"/>
              <a:t> </a:t>
            </a:r>
            <a:r>
              <a:rPr lang="en-US" sz="2000" dirty="0" err="1"/>
              <a:t>một</a:t>
            </a:r>
            <a:r>
              <a:rPr lang="en-US" sz="2000" dirty="0"/>
              <a:t> document “Others” </a:t>
            </a:r>
            <a:r>
              <a:rPr lang="en-US" sz="2000" dirty="0" err="1"/>
              <a:t>và</a:t>
            </a:r>
            <a:r>
              <a:rPr lang="en-US" sz="2000" dirty="0"/>
              <a:t> </a:t>
            </a:r>
            <a:r>
              <a:rPr lang="en-US" sz="2000" dirty="0" err="1"/>
              <a:t>cũng</a:t>
            </a:r>
            <a:r>
              <a:rPr lang="en-US" sz="2000" dirty="0"/>
              <a:t> </a:t>
            </a:r>
            <a:r>
              <a:rPr lang="en-US" sz="2000" dirty="0" err="1"/>
              <a:t>đưa</a:t>
            </a:r>
            <a:r>
              <a:rPr lang="en-US" sz="2000" dirty="0"/>
              <a:t> </a:t>
            </a:r>
            <a:r>
              <a:rPr lang="en-US" sz="2000" dirty="0" err="1"/>
              <a:t>ra</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như</a:t>
            </a:r>
            <a:r>
              <a:rPr lang="en-US" sz="2000" dirty="0"/>
              <a:t> </a:t>
            </a:r>
            <a:r>
              <a:rPr lang="en-US" sz="2000" dirty="0" err="1"/>
              <a:t>vậy</a:t>
            </a:r>
            <a:r>
              <a:rPr lang="en-US" sz="2000" dirty="0"/>
              <a:t> . </a:t>
            </a:r>
          </a:p>
        </p:txBody>
      </p:sp>
      <p:pic>
        <p:nvPicPr>
          <p:cNvPr id="5" name="Picture 4"/>
          <p:cNvPicPr>
            <a:picLocks noChangeAspect="1"/>
          </p:cNvPicPr>
          <p:nvPr/>
        </p:nvPicPr>
        <p:blipFill>
          <a:blip r:embed="rId3"/>
          <a:stretch>
            <a:fillRect/>
          </a:stretch>
        </p:blipFill>
        <p:spPr>
          <a:xfrm>
            <a:off x="5506564" y="715570"/>
            <a:ext cx="3515522" cy="4427930"/>
          </a:xfrm>
          <a:prstGeom prst="rect">
            <a:avLst/>
          </a:prstGeom>
        </p:spPr>
      </p:pic>
    </p:spTree>
    <p:extLst>
      <p:ext uri="{BB962C8B-B14F-4D97-AF65-F5344CB8AC3E}">
        <p14:creationId xmlns:p14="http://schemas.microsoft.com/office/powerpoint/2010/main" val="71293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a:solidFill>
                  <a:srgbClr val="292B2C"/>
                </a:solidFill>
                <a:latin typeface="Segoe UI" panose="020B0502040204020203" pitchFamily="34" charset="0"/>
                <a:ea typeface="Calibri" panose="020F0502020204030204" pitchFamily="34" charset="0"/>
                <a:cs typeface="Times New Roman" panose="02020603050405020304" pitchFamily="18" charset="0"/>
              </a:rPr>
              <a:t>DỮ LIỆU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5318" y="1269999"/>
            <a:ext cx="8873011" cy="3410857"/>
          </a:xfrm>
          <a:prstGeom prst="rect">
            <a:avLst/>
          </a:prstGeom>
        </p:spPr>
      </p:pic>
    </p:spTree>
    <p:extLst>
      <p:ext uri="{BB962C8B-B14F-4D97-AF65-F5344CB8AC3E}">
        <p14:creationId xmlns:p14="http://schemas.microsoft.com/office/powerpoint/2010/main" val="148993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a:extLst>
              <a:ext uri="{FF2B5EF4-FFF2-40B4-BE49-F238E27FC236}">
                <a16:creationId xmlns:a16="http://schemas.microsoft.com/office/drawing/2014/main" id="{02656420-4CA3-4E1C-BA53-8FE4ADF74AC1}"/>
              </a:ext>
            </a:extLst>
          </p:cNvPr>
          <p:cNvSpPr/>
          <p:nvPr/>
        </p:nvSpPr>
        <p:spPr>
          <a:xfrm>
            <a:off x="338098" y="1035770"/>
            <a:ext cx="6462025" cy="830997"/>
          </a:xfrm>
          <a:prstGeom prst="rect">
            <a:avLst/>
          </a:prstGeom>
        </p:spPr>
        <p:txBody>
          <a:bodyPr wrap="none">
            <a:spAutoFit/>
          </a:bodyPr>
          <a:lstStyle/>
          <a:p>
            <a:r>
              <a:rPr lang="vi-VN" sz="2400" dirty="0">
                <a:latin typeface="Times New Roman" panose="02020603050405020304" pitchFamily="18" charset="0"/>
                <a:cs typeface="Times New Roman" panose="02020603050405020304" pitchFamily="18" charset="0"/>
              </a:rPr>
              <a:t>Kiểu khai báo: </a:t>
            </a:r>
            <a:endParaRPr lang="en-US" sz="2400" dirty="0">
              <a:latin typeface="Times New Roman" panose="02020603050405020304" pitchFamily="18" charset="0"/>
              <a:cs typeface="Times New Roman" panose="02020603050405020304" pitchFamily="18" charset="0"/>
            </a:endParaRPr>
          </a:p>
          <a:p>
            <a:r>
              <a:rPr lang="vi-VN" sz="2400" dirty="0">
                <a:solidFill>
                  <a:srgbClr val="FF0000"/>
                </a:solidFill>
                <a:latin typeface="Times New Roman" panose="02020603050405020304" pitchFamily="18" charset="0"/>
                <a:cs typeface="Times New Roman" panose="02020603050405020304" pitchFamily="18" charset="0"/>
              </a:rPr>
              <a:t>db.Collection_name.</a:t>
            </a:r>
            <a:r>
              <a:rPr lang="en-US" sz="2400" dirty="0">
                <a:solidFill>
                  <a:srgbClr val="FF0000"/>
                </a:solidFill>
                <a:latin typeface="Times New Roman" panose="02020603050405020304" pitchFamily="18" charset="0"/>
                <a:cs typeface="Times New Roman" panose="02020603050405020304" pitchFamily="18" charset="0"/>
              </a:rPr>
              <a:t>aggregate</a:t>
            </a:r>
            <a:r>
              <a:rPr lang="vi-VN"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pipeline,&lt;options&gt;</a:t>
            </a:r>
            <a:r>
              <a:rPr lang="vi-V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338097" y="1451268"/>
            <a:ext cx="6393723" cy="415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25925" y="1866767"/>
            <a:ext cx="7131215" cy="2677656"/>
          </a:xfrm>
          <a:prstGeom prst="rect">
            <a:avLst/>
          </a:prstGeom>
        </p:spPr>
        <p:txBody>
          <a:bodyPr wrap="square">
            <a:spAutoFit/>
          </a:bodyPr>
          <a:lstStyle/>
          <a:p>
            <a:pPr>
              <a:spcBef>
                <a:spcPts val="1800"/>
              </a:spcBef>
            </a:pPr>
            <a:r>
              <a:rPr lang="vi-VN" sz="2400" dirty="0"/>
              <a:t>Aggregation có thể hiểu là sự tập hợp. Các </a:t>
            </a:r>
            <a:r>
              <a:rPr lang="vi-VN" sz="2400" b="1" dirty="0"/>
              <a:t>Aggregation</a:t>
            </a:r>
            <a:r>
              <a:rPr lang="vi-VN" sz="2400" dirty="0"/>
              <a:t> operation xử lý các bản ghi dữ liệu và trả về kết quả đã được tính toán. Các phép toán tập hợp nhóm các giá trị từ nhiều Document lại với nhau, và có thể thực hiện nhiều phép toán đa dạng trên dữ liệu đã được nhóm đó để trả về một kết quả duy nhất.</a:t>
            </a:r>
            <a:endParaRPr lang="en-US" sz="2400" dirty="0">
              <a:effectLst/>
              <a:latin typeface="+mj-lt"/>
              <a:ea typeface="Times New Roman" panose="02020603050405020304" pitchFamily="18" charset="0"/>
            </a:endParaRPr>
          </a:p>
        </p:txBody>
      </p:sp>
    </p:spTree>
    <p:extLst>
      <p:ext uri="{BB962C8B-B14F-4D97-AF65-F5344CB8AC3E}">
        <p14:creationId xmlns:p14="http://schemas.microsoft.com/office/powerpoint/2010/main" val="18160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$sum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1373946" y="1041231"/>
            <a:ext cx="6312961" cy="707886"/>
          </a:xfrm>
          <a:prstGeom prst="rect">
            <a:avLst/>
          </a:prstGeom>
          <a:noFill/>
        </p:spPr>
        <p:txBody>
          <a:bodyPr wrap="square" rtlCol="0">
            <a:spAutoFit/>
          </a:bodyPr>
          <a:lstStyle/>
          <a:p>
            <a:r>
              <a:rPr lang="en-US" sz="2000" dirty="0" err="1"/>
              <a:t>Đếm</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có</a:t>
            </a:r>
            <a:r>
              <a:rPr lang="en-US" sz="2000" dirty="0"/>
              <a:t> </a:t>
            </a:r>
            <a:r>
              <a:rPr lang="en-US" sz="2000" dirty="0" err="1"/>
              <a:t>tổng</a:t>
            </a:r>
            <a:r>
              <a:rPr lang="en-US" sz="2000" dirty="0"/>
              <a:t> </a:t>
            </a:r>
            <a:r>
              <a:rPr lang="en-US" sz="2000" dirty="0" err="1"/>
              <a:t>điểm</a:t>
            </a:r>
            <a:r>
              <a:rPr lang="en-US" sz="2000" dirty="0"/>
              <a:t> </a:t>
            </a:r>
            <a:r>
              <a:rPr lang="en-US" sz="2000" dirty="0" err="1"/>
              <a:t>trên</a:t>
            </a:r>
            <a:r>
              <a:rPr lang="en-US" sz="2000" dirty="0"/>
              <a:t> 18 </a:t>
            </a:r>
            <a:r>
              <a:rPr lang="en-US" sz="2000" dirty="0" err="1"/>
              <a:t>điểm</a:t>
            </a:r>
            <a:r>
              <a:rPr lang="en-US" sz="2000" dirty="0"/>
              <a:t> </a:t>
            </a:r>
            <a:r>
              <a:rPr lang="en-US" sz="2000" dirty="0" err="1"/>
              <a:t>và</a:t>
            </a:r>
            <a:r>
              <a:rPr lang="en-US" sz="2000" dirty="0"/>
              <a:t> </a:t>
            </a:r>
            <a:r>
              <a:rPr lang="en-US" sz="2000" dirty="0" err="1"/>
              <a:t>hiện</a:t>
            </a:r>
            <a:r>
              <a:rPr lang="en-US" sz="2000" dirty="0"/>
              <a:t> </a:t>
            </a:r>
            <a:r>
              <a:rPr lang="en-US" sz="2000" dirty="0" err="1"/>
              <a:t>trong</a:t>
            </a:r>
            <a:r>
              <a:rPr lang="en-US" sz="2000" dirty="0"/>
              <a:t> </a:t>
            </a:r>
            <a:r>
              <a:rPr lang="en-US" sz="2000" dirty="0" err="1"/>
              <a:t>trường</a:t>
            </a:r>
            <a:r>
              <a:rPr lang="en-US" sz="2000" dirty="0"/>
              <a:t> “</a:t>
            </a:r>
            <a:r>
              <a:rPr lang="en-US" sz="2000" dirty="0" err="1"/>
              <a:t>dat</a:t>
            </a:r>
            <a:r>
              <a:rPr lang="en-US" sz="2000" dirty="0"/>
              <a:t>” </a:t>
            </a:r>
          </a:p>
        </p:txBody>
      </p:sp>
      <p:pic>
        <p:nvPicPr>
          <p:cNvPr id="4" name="Picture 3"/>
          <p:cNvPicPr>
            <a:picLocks noChangeAspect="1"/>
          </p:cNvPicPr>
          <p:nvPr/>
        </p:nvPicPr>
        <p:blipFill>
          <a:blip r:embed="rId2"/>
          <a:stretch>
            <a:fillRect/>
          </a:stretch>
        </p:blipFill>
        <p:spPr>
          <a:xfrm>
            <a:off x="0" y="1930528"/>
            <a:ext cx="9144000" cy="2171741"/>
          </a:xfrm>
          <a:prstGeom prst="rect">
            <a:avLst/>
          </a:prstGeom>
        </p:spPr>
      </p:pic>
    </p:spTree>
    <p:extLst>
      <p:ext uri="{BB962C8B-B14F-4D97-AF65-F5344CB8AC3E}">
        <p14:creationId xmlns:p14="http://schemas.microsoft.com/office/powerpoint/2010/main" val="6109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579904-7C60-4CA8-A7E1-D7D4EC8D4A3F}"/>
              </a:ext>
            </a:extLst>
          </p:cNvPr>
          <p:cNvPicPr>
            <a:picLocks noChangeAspect="1"/>
          </p:cNvPicPr>
          <p:nvPr/>
        </p:nvPicPr>
        <p:blipFill>
          <a:blip r:embed="rId2"/>
          <a:stretch>
            <a:fillRect/>
          </a:stretch>
        </p:blipFill>
        <p:spPr>
          <a:xfrm>
            <a:off x="0" y="921657"/>
            <a:ext cx="9144000" cy="4148465"/>
          </a:xfrm>
          <a:prstGeom prst="rect">
            <a:avLst/>
          </a:prstGeom>
        </p:spPr>
      </p:pic>
      <p:sp>
        <p:nvSpPr>
          <p:cNvPr id="3" name="Rectangle 2">
            <a:extLst>
              <a:ext uri="{FF2B5EF4-FFF2-40B4-BE49-F238E27FC236}">
                <a16:creationId xmlns:a16="http://schemas.microsoft.com/office/drawing/2014/main" id="{F4E177B0-3A7A-4F6C-9698-01683557127F}"/>
              </a:ext>
            </a:extLst>
          </p:cNvPr>
          <p:cNvSpPr/>
          <p:nvPr/>
        </p:nvSpPr>
        <p:spPr>
          <a:xfrm>
            <a:off x="130628" y="249111"/>
            <a:ext cx="7961086" cy="707886"/>
          </a:xfrm>
          <a:prstGeom prst="rect">
            <a:avLst/>
          </a:prstGeom>
        </p:spPr>
        <p:txBody>
          <a:bodyPr wrap="square">
            <a:spAutoFit/>
          </a:bodyPr>
          <a:lstStyle/>
          <a:p>
            <a:r>
              <a:rPr lang="en-US" sz="2000" dirty="0" err="1"/>
              <a:t>Đưa</a:t>
            </a:r>
            <a:r>
              <a:rPr lang="en-US" sz="2000" dirty="0"/>
              <a:t> ra </a:t>
            </a:r>
            <a:r>
              <a:rPr lang="en-US" sz="2000" dirty="0" err="1"/>
              <a:t>đầy</a:t>
            </a:r>
            <a:r>
              <a:rPr lang="en-US" sz="2000" dirty="0"/>
              <a:t> </a:t>
            </a:r>
            <a:r>
              <a:rPr lang="en-US" sz="2000" dirty="0" err="1"/>
              <a:t>đủ</a:t>
            </a:r>
            <a:r>
              <a:rPr lang="en-US" sz="2000" dirty="0"/>
              <a:t> </a:t>
            </a:r>
            <a:r>
              <a:rPr lang="en-US" sz="2000" dirty="0" err="1"/>
              <a:t>thông</a:t>
            </a:r>
            <a:r>
              <a:rPr lang="en-US" sz="2000" dirty="0"/>
              <a:t> tin </a:t>
            </a:r>
            <a:r>
              <a:rPr lang="en-US" sz="2000" dirty="0" err="1"/>
              <a:t>và</a:t>
            </a:r>
            <a:r>
              <a:rPr lang="en-US" sz="2000" dirty="0"/>
              <a:t> </a:t>
            </a:r>
            <a:r>
              <a:rPr lang="en-US" sz="2000" dirty="0" err="1"/>
              <a:t>tính</a:t>
            </a:r>
            <a:r>
              <a:rPr lang="en-US" sz="2000" dirty="0"/>
              <a:t> </a:t>
            </a:r>
            <a:r>
              <a:rPr lang="en-US" sz="2000" dirty="0" err="1"/>
              <a:t>tổng</a:t>
            </a:r>
            <a:r>
              <a:rPr lang="en-US" sz="2000" dirty="0"/>
              <a:t> </a:t>
            </a:r>
            <a:r>
              <a:rPr lang="en-US" sz="2000" dirty="0" err="1"/>
              <a:t>điểm</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chỉ</a:t>
            </a:r>
            <a:r>
              <a:rPr lang="en-US" sz="2000" dirty="0"/>
              <a:t> </a:t>
            </a:r>
            <a:r>
              <a:rPr lang="en-US" sz="2000" dirty="0" err="1"/>
              <a:t>xuất</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thi</a:t>
            </a:r>
            <a:r>
              <a:rPr lang="en-US" sz="2000" dirty="0"/>
              <a:t> </a:t>
            </a:r>
            <a:r>
              <a:rPr lang="en-US" sz="2000" dirty="0" err="1"/>
              <a:t>tổng</a:t>
            </a:r>
            <a:r>
              <a:rPr lang="en-US" sz="2000" dirty="0"/>
              <a:t> </a:t>
            </a:r>
            <a:r>
              <a:rPr lang="en-US" sz="2000" dirty="0" err="1"/>
              <a:t>điểm</a:t>
            </a:r>
            <a:r>
              <a:rPr lang="en-US" sz="2000" dirty="0"/>
              <a:t> </a:t>
            </a:r>
            <a:r>
              <a:rPr lang="en-US" sz="2000" dirty="0" err="1"/>
              <a:t>trên</a:t>
            </a:r>
            <a:r>
              <a:rPr lang="en-US" sz="2000" dirty="0"/>
              <a:t> 18 </a:t>
            </a:r>
            <a:r>
              <a:rPr lang="en-US" sz="2000" dirty="0" err="1"/>
              <a:t>điểm</a:t>
            </a:r>
            <a:r>
              <a:rPr lang="en-US" sz="2000" dirty="0"/>
              <a:t> </a:t>
            </a:r>
            <a:r>
              <a:rPr lang="en-US" dirty="0"/>
              <a:t>.</a:t>
            </a:r>
          </a:p>
        </p:txBody>
      </p:sp>
    </p:spTree>
    <p:extLst>
      <p:ext uri="{BB962C8B-B14F-4D97-AF65-F5344CB8AC3E}">
        <p14:creationId xmlns:p14="http://schemas.microsoft.com/office/powerpoint/2010/main" val="6362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avg</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8095" y="1392188"/>
            <a:ext cx="7456076" cy="400110"/>
          </a:xfrm>
          <a:prstGeom prst="rect">
            <a:avLst/>
          </a:prstGeom>
        </p:spPr>
        <p:txBody>
          <a:bodyPr wrap="square">
            <a:spAutoFit/>
          </a:bodyPr>
          <a:lstStyle/>
          <a:p>
            <a:r>
              <a:rPr lang="en-US" sz="2000" dirty="0" err="1"/>
              <a:t>Tìm</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có</a:t>
            </a:r>
            <a:r>
              <a:rPr lang="en-US" sz="2000" dirty="0"/>
              <a:t> </a:t>
            </a:r>
            <a:r>
              <a:rPr lang="en-US" sz="2000" dirty="0" err="1"/>
              <a:t>tổng</a:t>
            </a:r>
            <a:r>
              <a:rPr lang="en-US" sz="2000" dirty="0"/>
              <a:t> </a:t>
            </a:r>
            <a:r>
              <a:rPr lang="en-US" sz="2000" dirty="0" err="1"/>
              <a:t>điểm</a:t>
            </a:r>
            <a:r>
              <a:rPr lang="en-US" sz="2000" dirty="0"/>
              <a:t> </a:t>
            </a:r>
            <a:r>
              <a:rPr lang="en-US" sz="2000" dirty="0" err="1"/>
              <a:t>trung</a:t>
            </a:r>
            <a:r>
              <a:rPr lang="en-US" sz="2000" dirty="0"/>
              <a:t> </a:t>
            </a:r>
            <a:r>
              <a:rPr lang="en-US" sz="2000" dirty="0" err="1"/>
              <a:t>bình</a:t>
            </a:r>
            <a:r>
              <a:rPr lang="en-US" sz="2000" dirty="0"/>
              <a:t> </a:t>
            </a:r>
            <a:r>
              <a:rPr lang="en-US" sz="2000" dirty="0" err="1"/>
              <a:t>các</a:t>
            </a:r>
            <a:r>
              <a:rPr lang="en-US" sz="2000" dirty="0"/>
              <a:t> </a:t>
            </a:r>
            <a:r>
              <a:rPr lang="en-US" sz="2000" dirty="0" err="1"/>
              <a:t>môn</a:t>
            </a:r>
            <a:r>
              <a:rPr lang="en-US" sz="2000" dirty="0"/>
              <a:t> d</a:t>
            </a:r>
            <a:r>
              <a:rPr lang="vi-VN" sz="2000" dirty="0"/>
              <a:t>ư</a:t>
            </a:r>
            <a:r>
              <a:rPr lang="en-US" sz="2000" dirty="0" err="1"/>
              <a:t>ới</a:t>
            </a:r>
            <a:r>
              <a:rPr lang="en-US" sz="2000" dirty="0"/>
              <a:t> 8 </a:t>
            </a:r>
            <a:r>
              <a:rPr lang="en-US" sz="2000" dirty="0" err="1"/>
              <a:t>điểm</a:t>
            </a:r>
            <a:r>
              <a:rPr lang="en-US" sz="2000" dirty="0"/>
              <a:t> .</a:t>
            </a:r>
          </a:p>
        </p:txBody>
      </p:sp>
      <p:pic>
        <p:nvPicPr>
          <p:cNvPr id="5" name="Picture 4"/>
          <p:cNvPicPr>
            <a:picLocks noChangeAspect="1"/>
          </p:cNvPicPr>
          <p:nvPr/>
        </p:nvPicPr>
        <p:blipFill>
          <a:blip r:embed="rId2"/>
          <a:stretch>
            <a:fillRect/>
          </a:stretch>
        </p:blipFill>
        <p:spPr>
          <a:xfrm>
            <a:off x="0" y="1930400"/>
            <a:ext cx="9144000" cy="2982686"/>
          </a:xfrm>
          <a:prstGeom prst="rect">
            <a:avLst/>
          </a:prstGeom>
        </p:spPr>
      </p:pic>
    </p:spTree>
    <p:extLst>
      <p:ext uri="{BB962C8B-B14F-4D97-AF65-F5344CB8AC3E}">
        <p14:creationId xmlns:p14="http://schemas.microsoft.com/office/powerpoint/2010/main" val="39632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404983"/>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$max</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8057" y="1120553"/>
            <a:ext cx="8563429" cy="707886"/>
          </a:xfrm>
          <a:prstGeom prst="rect">
            <a:avLst/>
          </a:prstGeom>
        </p:spPr>
        <p:txBody>
          <a:bodyPr wrap="square">
            <a:spAutoFit/>
          </a:bodyPr>
          <a:lstStyle/>
          <a:p>
            <a:r>
              <a:rPr lang="en-US" sz="2000" dirty="0" err="1"/>
              <a:t>Tìm</a:t>
            </a:r>
            <a:r>
              <a:rPr lang="en-US" sz="2000" dirty="0"/>
              <a:t> </a:t>
            </a:r>
            <a:r>
              <a:rPr lang="en-US" sz="2000" dirty="0" err="1"/>
              <a:t>điểm</a:t>
            </a:r>
            <a:r>
              <a:rPr lang="en-US" sz="2000" dirty="0"/>
              <a:t> </a:t>
            </a:r>
            <a:r>
              <a:rPr lang="en-US" sz="2000" dirty="0" err="1"/>
              <a:t>cao</a:t>
            </a:r>
            <a:r>
              <a:rPr lang="en-US" sz="2000" dirty="0"/>
              <a:t> </a:t>
            </a:r>
            <a:r>
              <a:rPr lang="en-US" sz="2000" dirty="0" err="1"/>
              <a:t>nhất</a:t>
            </a:r>
            <a:r>
              <a:rPr lang="en-US" sz="2000" dirty="0"/>
              <a:t> </a:t>
            </a:r>
            <a:r>
              <a:rPr lang="en-US" sz="2000" dirty="0" err="1"/>
              <a:t>của</a:t>
            </a:r>
            <a:r>
              <a:rPr lang="en-US" sz="2000" dirty="0"/>
              <a:t> </a:t>
            </a:r>
            <a:r>
              <a:rPr lang="en-US" sz="2000" dirty="0" err="1"/>
              <a:t>mỗi</a:t>
            </a:r>
            <a:r>
              <a:rPr lang="en-US" sz="2000" dirty="0"/>
              <a:t> </a:t>
            </a:r>
            <a:r>
              <a:rPr lang="en-US" sz="2000" dirty="0" err="1"/>
              <a:t>thí</a:t>
            </a:r>
            <a:r>
              <a:rPr lang="en-US" sz="2000" dirty="0"/>
              <a:t> </a:t>
            </a:r>
            <a:r>
              <a:rPr lang="en-US" sz="2000" dirty="0" err="1"/>
              <a:t>sinh</a:t>
            </a:r>
            <a:r>
              <a:rPr lang="en-US" sz="2000" dirty="0"/>
              <a:t> </a:t>
            </a:r>
            <a:r>
              <a:rPr lang="en-US" sz="2000" dirty="0" err="1"/>
              <a:t>với</a:t>
            </a:r>
            <a:r>
              <a:rPr lang="en-US" sz="2000" dirty="0"/>
              <a:t> </a:t>
            </a:r>
            <a:r>
              <a:rPr lang="en-US" sz="2000" dirty="0" err="1"/>
              <a:t>điều</a:t>
            </a:r>
            <a:r>
              <a:rPr lang="en-US" sz="2000" dirty="0"/>
              <a:t> </a:t>
            </a:r>
            <a:r>
              <a:rPr lang="en-US" sz="2000" dirty="0" err="1"/>
              <a:t>kiện</a:t>
            </a:r>
            <a:r>
              <a:rPr lang="en-US" sz="2000" dirty="0"/>
              <a:t> </a:t>
            </a:r>
            <a:r>
              <a:rPr lang="en-US" sz="2000" dirty="0" err="1"/>
              <a:t>điểm</a:t>
            </a:r>
            <a:r>
              <a:rPr lang="en-US" sz="2000" dirty="0"/>
              <a:t> </a:t>
            </a:r>
            <a:r>
              <a:rPr lang="en-US" sz="2000" dirty="0" err="1"/>
              <a:t>cao</a:t>
            </a:r>
            <a:r>
              <a:rPr lang="en-US" sz="2000" dirty="0"/>
              <a:t> </a:t>
            </a:r>
            <a:r>
              <a:rPr lang="en-US" sz="2000" dirty="0" err="1"/>
              <a:t>nhất</a:t>
            </a:r>
            <a:r>
              <a:rPr lang="en-US" sz="2000" dirty="0"/>
              <a:t> </a:t>
            </a:r>
            <a:r>
              <a:rPr lang="en-US" sz="2000" dirty="0" err="1"/>
              <a:t>phải</a:t>
            </a:r>
            <a:r>
              <a:rPr lang="en-US" sz="2000" dirty="0"/>
              <a:t> </a:t>
            </a:r>
            <a:r>
              <a:rPr lang="en-US" sz="2000" dirty="0" err="1"/>
              <a:t>trên</a:t>
            </a:r>
            <a:r>
              <a:rPr lang="en-US" sz="2000" dirty="0"/>
              <a:t> 8 </a:t>
            </a:r>
            <a:r>
              <a:rPr lang="en-US" sz="2000" dirty="0" err="1"/>
              <a:t>điểm</a:t>
            </a:r>
            <a:r>
              <a:rPr lang="en-US" sz="2000" dirty="0"/>
              <a:t> </a:t>
            </a:r>
            <a:r>
              <a:rPr lang="en-US" dirty="0"/>
              <a:t>.</a:t>
            </a:r>
          </a:p>
        </p:txBody>
      </p:sp>
      <p:pic>
        <p:nvPicPr>
          <p:cNvPr id="5" name="Picture 4"/>
          <p:cNvPicPr>
            <a:picLocks noChangeAspect="1"/>
          </p:cNvPicPr>
          <p:nvPr/>
        </p:nvPicPr>
        <p:blipFill>
          <a:blip r:embed="rId2"/>
          <a:stretch>
            <a:fillRect/>
          </a:stretch>
        </p:blipFill>
        <p:spPr>
          <a:xfrm>
            <a:off x="0" y="2017486"/>
            <a:ext cx="9144000" cy="3126013"/>
          </a:xfrm>
          <a:prstGeom prst="rect">
            <a:avLst/>
          </a:prstGeom>
        </p:spPr>
      </p:pic>
    </p:spTree>
    <p:extLst>
      <p:ext uri="{BB962C8B-B14F-4D97-AF65-F5344CB8AC3E}">
        <p14:creationId xmlns:p14="http://schemas.microsoft.com/office/powerpoint/2010/main" val="40777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166914" y="715570"/>
            <a:ext cx="8801988" cy="397416"/>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$push </a:t>
            </a:r>
            <a:r>
              <a:rPr lang="en-US" sz="1800"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t>Chèn</a:t>
            </a:r>
            <a:r>
              <a:rPr lang="en-US" sz="1800" dirty="0"/>
              <a:t> </a:t>
            </a:r>
            <a:r>
              <a:rPr lang="en-US" sz="1800" dirty="0" err="1"/>
              <a:t>giá</a:t>
            </a:r>
            <a:r>
              <a:rPr lang="en-US" sz="1800" dirty="0"/>
              <a:t> </a:t>
            </a:r>
            <a:r>
              <a:rPr lang="en-US" sz="1800" dirty="0" err="1"/>
              <a:t>trị</a:t>
            </a:r>
            <a:r>
              <a:rPr lang="en-US" sz="1800" dirty="0"/>
              <a:t> </a:t>
            </a:r>
            <a:r>
              <a:rPr lang="en-US" sz="1800" dirty="0" err="1"/>
              <a:t>vào</a:t>
            </a:r>
            <a:r>
              <a:rPr lang="en-US" sz="1800" dirty="0"/>
              <a:t> </a:t>
            </a:r>
            <a:r>
              <a:rPr lang="en-US" sz="1800" dirty="0" err="1"/>
              <a:t>trong</a:t>
            </a:r>
            <a:r>
              <a:rPr lang="en-US" sz="1800" dirty="0"/>
              <a:t> </a:t>
            </a:r>
            <a:r>
              <a:rPr lang="en-US" sz="1800" dirty="0" err="1"/>
              <a:t>một</a:t>
            </a:r>
            <a:r>
              <a:rPr lang="en-US" sz="1800" dirty="0"/>
              <a:t> </a:t>
            </a:r>
            <a:r>
              <a:rPr lang="en-US" sz="1800" dirty="0" err="1"/>
              <a:t>mảng</a:t>
            </a:r>
            <a:r>
              <a:rPr lang="en-US" sz="1800" dirty="0"/>
              <a:t> </a:t>
            </a:r>
            <a:r>
              <a:rPr lang="en-US" sz="1800" dirty="0" err="1"/>
              <a:t>trong</a:t>
            </a:r>
            <a:r>
              <a:rPr lang="en-US" sz="1800" dirty="0"/>
              <a:t> Document </a:t>
            </a:r>
            <a:r>
              <a:rPr lang="en-US" sz="1800" dirty="0" err="1"/>
              <a:t>kết</a:t>
            </a:r>
            <a:r>
              <a:rPr lang="en-US" sz="1800" dirty="0"/>
              <a:t> </a:t>
            </a:r>
            <a:r>
              <a:rPr lang="en-US" sz="1800" dirty="0" err="1"/>
              <a:t>quả</a:t>
            </a:r>
            <a:r>
              <a:rPr lang="en-US" sz="1800" dirty="0"/>
              <a:t> )</a:t>
            </a:r>
          </a:p>
        </p:txBody>
      </p:sp>
      <p:sp>
        <p:nvSpPr>
          <p:cNvPr id="6" name="Rectangle 5"/>
          <p:cNvSpPr/>
          <p:nvPr/>
        </p:nvSpPr>
        <p:spPr>
          <a:xfrm>
            <a:off x="166914" y="1200321"/>
            <a:ext cx="6993179" cy="707886"/>
          </a:xfrm>
          <a:prstGeom prst="rect">
            <a:avLst/>
          </a:prstGeom>
        </p:spPr>
        <p:txBody>
          <a:bodyPr wrap="square">
            <a:spAutoFit/>
          </a:bodyPr>
          <a:lstStyle/>
          <a:p>
            <a:r>
              <a:rPr lang="en-US" sz="2000" dirty="0" err="1"/>
              <a:t>Xuất</a:t>
            </a:r>
            <a:r>
              <a:rPr lang="en-US" sz="2000" dirty="0"/>
              <a:t> </a:t>
            </a:r>
            <a:r>
              <a:rPr lang="en-US" sz="2000" dirty="0" err="1"/>
              <a:t>ra</a:t>
            </a:r>
            <a:r>
              <a:rPr lang="en-US" sz="2000" dirty="0"/>
              <a:t> </a:t>
            </a:r>
            <a:r>
              <a:rPr lang="en-US" sz="2000" dirty="0" err="1"/>
              <a:t>số</a:t>
            </a:r>
            <a:r>
              <a:rPr lang="en-US" sz="2000" dirty="0"/>
              <a:t> </a:t>
            </a:r>
            <a:r>
              <a:rPr lang="en-US" sz="2000" dirty="0" err="1"/>
              <a:t>lượng</a:t>
            </a:r>
            <a:r>
              <a:rPr lang="en-US" sz="2000" dirty="0"/>
              <a:t> </a:t>
            </a:r>
            <a:r>
              <a:rPr lang="en-US" sz="2000" dirty="0" err="1"/>
              <a:t>học</a:t>
            </a:r>
            <a:r>
              <a:rPr lang="en-US" sz="2000" dirty="0"/>
              <a:t> </a:t>
            </a:r>
            <a:r>
              <a:rPr lang="en-US" sz="2000" dirty="0" err="1"/>
              <a:t>sinh</a:t>
            </a:r>
            <a:r>
              <a:rPr lang="en-US" sz="2000" dirty="0"/>
              <a:t> ở </a:t>
            </a:r>
            <a:r>
              <a:rPr lang="en-US" sz="2000" dirty="0" err="1"/>
              <a:t>mỗi</a:t>
            </a:r>
            <a:r>
              <a:rPr lang="en-US" sz="2000" dirty="0"/>
              <a:t> </a:t>
            </a:r>
            <a:r>
              <a:rPr lang="en-US" sz="2000" dirty="0" err="1"/>
              <a:t>khối</a:t>
            </a:r>
            <a:r>
              <a:rPr lang="en-US" sz="2000" dirty="0"/>
              <a:t> </a:t>
            </a:r>
            <a:r>
              <a:rPr lang="en-US" sz="2000" dirty="0" err="1"/>
              <a:t>và</a:t>
            </a:r>
            <a:r>
              <a:rPr lang="en-US" sz="2000" dirty="0"/>
              <a:t> </a:t>
            </a:r>
            <a:r>
              <a:rPr lang="en-US" sz="2000" dirty="0" err="1"/>
              <a:t>cho</a:t>
            </a:r>
            <a:r>
              <a:rPr lang="en-US" sz="2000" dirty="0"/>
              <a:t> </a:t>
            </a:r>
            <a:r>
              <a:rPr lang="en-US" sz="2000" dirty="0" err="1"/>
              <a:t>biết</a:t>
            </a:r>
            <a:r>
              <a:rPr lang="en-US" sz="2000" dirty="0"/>
              <a:t> </a:t>
            </a:r>
            <a:r>
              <a:rPr lang="en-US" sz="2000" dirty="0" err="1"/>
              <a:t>tên</a:t>
            </a:r>
            <a:r>
              <a:rPr lang="en-US" sz="2000" dirty="0"/>
              <a:t> </a:t>
            </a:r>
            <a:r>
              <a:rPr lang="en-US" sz="2000" dirty="0" err="1"/>
              <a:t>các</a:t>
            </a:r>
            <a:r>
              <a:rPr lang="en-US" sz="2000" dirty="0"/>
              <a:t> </a:t>
            </a:r>
            <a:r>
              <a:rPr lang="en-US" sz="2000" dirty="0" err="1"/>
              <a:t>học</a:t>
            </a:r>
            <a:r>
              <a:rPr lang="en-US" sz="2000" dirty="0"/>
              <a:t> </a:t>
            </a:r>
            <a:r>
              <a:rPr lang="en-US" sz="2000" dirty="0" err="1"/>
              <a:t>sinh</a:t>
            </a:r>
            <a:r>
              <a:rPr lang="en-US" sz="2000" dirty="0"/>
              <a:t> </a:t>
            </a:r>
            <a:r>
              <a:rPr lang="en-US" sz="2000" dirty="0" err="1"/>
              <a:t>đó</a:t>
            </a:r>
            <a:r>
              <a:rPr lang="en-US" sz="2000" dirty="0"/>
              <a:t> (  </a:t>
            </a:r>
            <a:r>
              <a:rPr lang="en-US" sz="2000" dirty="0" err="1"/>
              <a:t>sắp</a:t>
            </a:r>
            <a:r>
              <a:rPr lang="en-US" sz="2000" dirty="0"/>
              <a:t> </a:t>
            </a:r>
            <a:r>
              <a:rPr lang="en-US" sz="2000" dirty="0" err="1"/>
              <a:t>xếp</a:t>
            </a:r>
            <a:r>
              <a:rPr lang="en-US" sz="2000" dirty="0"/>
              <a:t> </a:t>
            </a:r>
            <a:r>
              <a:rPr lang="en-US" sz="2000" dirty="0" err="1"/>
              <a:t>khối</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 .</a:t>
            </a:r>
          </a:p>
        </p:txBody>
      </p:sp>
      <p:pic>
        <p:nvPicPr>
          <p:cNvPr id="4" name="Picture 3"/>
          <p:cNvPicPr>
            <a:picLocks noChangeAspect="1"/>
          </p:cNvPicPr>
          <p:nvPr/>
        </p:nvPicPr>
        <p:blipFill>
          <a:blip r:embed="rId2"/>
          <a:stretch>
            <a:fillRect/>
          </a:stretch>
        </p:blipFill>
        <p:spPr>
          <a:xfrm>
            <a:off x="0" y="2068286"/>
            <a:ext cx="9144000" cy="3075214"/>
          </a:xfrm>
          <a:prstGeom prst="rect">
            <a:avLst/>
          </a:prstGeom>
        </p:spPr>
      </p:pic>
    </p:spTree>
    <p:extLst>
      <p:ext uri="{BB962C8B-B14F-4D97-AF65-F5344CB8AC3E}">
        <p14:creationId xmlns:p14="http://schemas.microsoft.com/office/powerpoint/2010/main" val="284597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6" y="715570"/>
            <a:ext cx="8384663" cy="4660699"/>
          </a:xfrm>
          <a:prstGeom prst="rect">
            <a:avLst/>
          </a:prstGeom>
        </p:spPr>
        <p:txBody>
          <a:bodyPr wrap="square">
            <a:spAutoFit/>
          </a:bodyPr>
          <a:lstStyle/>
          <a:p>
            <a:r>
              <a:rPr lang="vi-VN" sz="2400" b="1" dirty="0"/>
              <a:t>Kết luận</a:t>
            </a:r>
            <a:endParaRPr lang="en-US" sz="2400" b="1" dirty="0"/>
          </a:p>
          <a:p>
            <a:r>
              <a:rPr lang="vi-VN" sz="2400" dirty="0"/>
              <a:t>Aggregation là một trong những tính năng nổi bật và quan trọng trong việc tính toán xử lý dữ liệu trong mongoDb mà hầu hết các hệ thống hiện nay đang dùng. Nắm vững Aggregation Framework khiến chúng ta dễ dàng thao tác xử lý một cách đơn giản data với MongoDB. Aggregation còn rất nhiều tính năng phạm vi bài viết chưa đề cập đến như : cursor(dùng cho việc xử lý dữ liệu quá 16MB) , explain hay allowDiskUse. Trong bài viết kế tiếp mình sẽ đề cập đến các tính năng này. Hẹn gặp lại các bạn trong các bài viết tiếp theo</a:t>
            </a:r>
          </a:p>
          <a:p>
            <a:pPr>
              <a:lnSpc>
                <a:spcPct val="107000"/>
              </a:lnSpc>
              <a:spcBef>
                <a:spcPts val="1800"/>
              </a:spcBef>
              <a:spcAft>
                <a:spcPts val="720"/>
              </a:spcAft>
            </a:pPr>
            <a:endParaRPr lang="en-US" altLang="en-US" sz="1800" dirty="0">
              <a:solidFill>
                <a:schemeClr val="tx1"/>
              </a:solidFill>
              <a:latin typeface="+mj-lt"/>
            </a:endParaRPr>
          </a:p>
        </p:txBody>
      </p:sp>
    </p:spTree>
    <p:extLst>
      <p:ext uri="{BB962C8B-B14F-4D97-AF65-F5344CB8AC3E}">
        <p14:creationId xmlns:p14="http://schemas.microsoft.com/office/powerpoint/2010/main" val="3718146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REMOVE</a:t>
            </a:r>
          </a:p>
        </p:txBody>
      </p:sp>
      <p:sp>
        <p:nvSpPr>
          <p:cNvPr id="3" name="Rectangle 2">
            <a:extLst>
              <a:ext uri="{FF2B5EF4-FFF2-40B4-BE49-F238E27FC236}">
                <a16:creationId xmlns:a16="http://schemas.microsoft.com/office/drawing/2014/main" id="{02656420-4CA3-4E1C-BA53-8FE4ADF74AC1}"/>
              </a:ext>
            </a:extLst>
          </p:cNvPr>
          <p:cNvSpPr/>
          <p:nvPr/>
        </p:nvSpPr>
        <p:spPr>
          <a:xfrm>
            <a:off x="338098" y="1035770"/>
            <a:ext cx="7092006"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a:solidFill>
                  <a:srgbClr val="FF0000"/>
                </a:solidFill>
                <a:latin typeface="Times New Roman" panose="02020603050405020304" pitchFamily="18" charset="0"/>
                <a:cs typeface="Times New Roman" panose="02020603050405020304" pitchFamily="18" charset="0"/>
              </a:rPr>
              <a:t>remove</a:t>
            </a:r>
            <a:r>
              <a:rPr lang="vi-VN" sz="2000" dirty="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&lt;query&gt;,&lt;option&gt;</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2220686" y="1067810"/>
            <a:ext cx="5094514"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8098" y="1581681"/>
            <a:ext cx="6668877" cy="369332"/>
          </a:xfrm>
          <a:prstGeom prst="rect">
            <a:avLst/>
          </a:prstGeom>
        </p:spPr>
        <p:txBody>
          <a:bodyPr wrap="square">
            <a:spAutoFit/>
          </a:bodyPr>
          <a:lstStyle/>
          <a:p>
            <a:r>
              <a:rPr lang="en-US" sz="1800" dirty="0" err="1"/>
              <a:t>Xóa</a:t>
            </a:r>
            <a:r>
              <a:rPr lang="en-US" sz="1800" dirty="0"/>
              <a:t> </a:t>
            </a:r>
            <a:r>
              <a:rPr lang="en-US" sz="1800" dirty="0" err="1"/>
              <a:t>các</a:t>
            </a:r>
            <a:r>
              <a:rPr lang="en-US" sz="1800" dirty="0"/>
              <a:t> document </a:t>
            </a:r>
            <a:r>
              <a:rPr lang="en-US" sz="1800" dirty="0" err="1"/>
              <a:t>không</a:t>
            </a:r>
            <a:r>
              <a:rPr lang="en-US" sz="1800" dirty="0"/>
              <a:t> </a:t>
            </a:r>
            <a:r>
              <a:rPr lang="en-US" sz="1800" dirty="0" err="1"/>
              <a:t>mong</a:t>
            </a:r>
            <a:r>
              <a:rPr lang="en-US" sz="1800" dirty="0"/>
              <a:t> </a:t>
            </a:r>
            <a:r>
              <a:rPr lang="en-US" sz="1800" dirty="0" err="1"/>
              <a:t>muốn</a:t>
            </a:r>
            <a:r>
              <a:rPr lang="en-US" sz="1800" dirty="0"/>
              <a:t> </a:t>
            </a:r>
            <a:r>
              <a:rPr lang="en-US" sz="1800" dirty="0" err="1"/>
              <a:t>ra</a:t>
            </a:r>
            <a:r>
              <a:rPr lang="en-US" sz="1800" dirty="0"/>
              <a:t> </a:t>
            </a:r>
            <a:r>
              <a:rPr lang="en-US" sz="1800" dirty="0" err="1"/>
              <a:t>khỏi</a:t>
            </a:r>
            <a:r>
              <a:rPr lang="en-US" sz="1800" dirty="0"/>
              <a:t> Collection . </a:t>
            </a:r>
          </a:p>
        </p:txBody>
      </p:sp>
      <p:sp>
        <p:nvSpPr>
          <p:cNvPr id="6" name="Rectangle 5"/>
          <p:cNvSpPr/>
          <p:nvPr/>
        </p:nvSpPr>
        <p:spPr>
          <a:xfrm>
            <a:off x="174171" y="2030238"/>
            <a:ext cx="8919029" cy="3354765"/>
          </a:xfrm>
          <a:prstGeom prst="rect">
            <a:avLst/>
          </a:prstGeom>
        </p:spPr>
        <p:txBody>
          <a:bodyPr wrap="square">
            <a:spAutoFit/>
          </a:bodyPr>
          <a:lstStyle/>
          <a:p>
            <a:r>
              <a:rPr lang="en-US" sz="1800" dirty="0">
                <a:solidFill>
                  <a:schemeClr val="tx1"/>
                </a:solidFill>
                <a:latin typeface="+mj-lt"/>
                <a:cs typeface="Times New Roman" panose="02020603050405020304" pitchFamily="18" charset="0"/>
              </a:rPr>
              <a:t>&lt;query&gt; : </a:t>
            </a:r>
            <a:r>
              <a:rPr lang="en-US" sz="1800" dirty="0" err="1">
                <a:solidFill>
                  <a:schemeClr val="tx1"/>
                </a:solidFill>
                <a:latin typeface="+mj-lt"/>
                <a:cs typeface="Times New Roman" panose="02020603050405020304" pitchFamily="18" charset="0"/>
              </a:rPr>
              <a:t>Các</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điều</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kiện</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truy</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vấn</a:t>
            </a:r>
            <a:r>
              <a:rPr lang="en-US" sz="1800" dirty="0">
                <a:solidFill>
                  <a:schemeClr val="tx1"/>
                </a:solidFill>
                <a:latin typeface="+mj-lt"/>
                <a:cs typeface="Times New Roman" panose="02020603050405020304" pitchFamily="18" charset="0"/>
              </a:rPr>
              <a:t> .</a:t>
            </a:r>
          </a:p>
          <a:p>
            <a:endParaRPr lang="en-US" sz="1800" dirty="0">
              <a:solidFill>
                <a:schemeClr val="tx1"/>
              </a:solidFill>
              <a:latin typeface="+mj-lt"/>
              <a:cs typeface="Times New Roman" panose="02020603050405020304" pitchFamily="18" charset="0"/>
            </a:endParaRPr>
          </a:p>
          <a:p>
            <a:r>
              <a:rPr lang="en-US" sz="1800" dirty="0">
                <a:solidFill>
                  <a:schemeClr val="tx1"/>
                </a:solidFill>
                <a:latin typeface="+mj-lt"/>
                <a:cs typeface="Times New Roman" panose="02020603050405020304" pitchFamily="18" charset="0"/>
              </a:rPr>
              <a:t>&lt;option&gt; : </a:t>
            </a:r>
            <a:r>
              <a:rPr lang="en-US" sz="1800" dirty="0" err="1">
                <a:solidFill>
                  <a:schemeClr val="tx1"/>
                </a:solidFill>
                <a:latin typeface="+mj-lt"/>
                <a:cs typeface="Times New Roman" panose="02020603050405020304" pitchFamily="18" charset="0"/>
              </a:rPr>
              <a:t>Không</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bắt</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buộc</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lựa</a:t>
            </a:r>
            <a:r>
              <a:rPr lang="en-US" sz="1800" dirty="0">
                <a:solidFill>
                  <a:schemeClr val="tx1"/>
                </a:solidFill>
                <a:latin typeface="+mj-lt"/>
                <a:cs typeface="Times New Roman" panose="02020603050405020304" pitchFamily="18" charset="0"/>
              </a:rPr>
              <a:t> </a:t>
            </a:r>
            <a:r>
              <a:rPr lang="en-US" sz="1800" dirty="0" err="1">
                <a:solidFill>
                  <a:schemeClr val="tx1"/>
                </a:solidFill>
                <a:latin typeface="+mj-lt"/>
                <a:cs typeface="Times New Roman" panose="02020603050405020304" pitchFamily="18" charset="0"/>
              </a:rPr>
              <a:t>chọn</a:t>
            </a:r>
            <a:r>
              <a:rPr lang="en-US" sz="1800" dirty="0">
                <a:solidFill>
                  <a:schemeClr val="tx1"/>
                </a:solidFill>
                <a:latin typeface="+mj-lt"/>
                <a:cs typeface="Times New Roman" panose="02020603050405020304" pitchFamily="18" charset="0"/>
              </a:rPr>
              <a:t> .</a:t>
            </a:r>
          </a:p>
          <a:p>
            <a:endParaRPr lang="en-US" sz="1800" dirty="0">
              <a:solidFill>
                <a:schemeClr val="tx1"/>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800" dirty="0">
                <a:solidFill>
                  <a:schemeClr val="tx1"/>
                </a:solidFill>
                <a:latin typeface="Source Code Pro"/>
              </a:rPr>
              <a:t>	</a:t>
            </a:r>
            <a:r>
              <a:rPr lang="en-US" altLang="en-US" sz="1800" dirty="0" err="1">
                <a:solidFill>
                  <a:schemeClr val="tx1"/>
                </a:solidFill>
                <a:latin typeface="Source Code Pro"/>
              </a:rPr>
              <a:t>justOne</a:t>
            </a:r>
            <a:r>
              <a:rPr lang="en-US" altLang="en-US" sz="1800" dirty="0">
                <a:solidFill>
                  <a:schemeClr val="tx1"/>
                </a:solidFill>
                <a:latin typeface="Arial" panose="020B0604020202020204" pitchFamily="34" charset="0"/>
              </a:rPr>
              <a:t>:</a:t>
            </a:r>
            <a:r>
              <a:rPr lang="en-US" altLang="en-US" sz="1800" dirty="0">
                <a:solidFill>
                  <a:schemeClr val="tx1"/>
                </a:solidFill>
                <a:latin typeface="Source Code Pro"/>
              </a:rPr>
              <a:t> </a:t>
            </a:r>
            <a:r>
              <a:rPr lang="en-US" altLang="en-US" sz="1800" dirty="0">
                <a:solidFill>
                  <a:schemeClr val="tx1"/>
                </a:solidFill>
                <a:latin typeface="Arial" panose="020B0604020202020204" pitchFamily="34" charset="0"/>
              </a:rPr>
              <a:t>&lt;</a:t>
            </a:r>
            <a:r>
              <a:rPr lang="en-US" altLang="en-US" sz="1800" dirty="0" err="1">
                <a:solidFill>
                  <a:schemeClr val="tx1"/>
                </a:solidFill>
                <a:latin typeface="Source Code Pro"/>
              </a:rPr>
              <a:t>boolean</a:t>
            </a:r>
            <a:r>
              <a:rPr lang="en-US" altLang="en-US" sz="1800" dirty="0">
                <a:solidFill>
                  <a:schemeClr val="tx1"/>
                </a:solidFill>
                <a:latin typeface="Arial" panose="020B0604020202020204" pitchFamily="34" charset="0"/>
              </a:rPr>
              <a:t>&gt; : </a:t>
            </a:r>
            <a:r>
              <a:rPr lang="vi-VN" altLang="en-US" sz="1800" dirty="0">
                <a:solidFill>
                  <a:schemeClr val="tx1"/>
                </a:solidFill>
                <a:latin typeface="inherit"/>
              </a:rPr>
              <a:t>Để giới hạn xóa chỉ một tài liệu, đặt thành</a:t>
            </a:r>
            <a:r>
              <a:rPr lang="en-US" altLang="en-US" sz="1800" dirty="0">
                <a:solidFill>
                  <a:schemeClr val="tx1"/>
                </a:solidFill>
                <a:latin typeface="inherit"/>
              </a:rPr>
              <a:t> true.</a:t>
            </a:r>
            <a:endParaRPr lang="vi-VN" altLang="en-US" sz="1800" dirty="0">
              <a:solidFill>
                <a:schemeClr val="tx1"/>
              </a:solidFill>
              <a:latin typeface="Arial" panose="020B0604020202020204" pitchFamily="34" charset="0"/>
            </a:endParaRPr>
          </a:p>
          <a:p>
            <a:pPr lvl="0" eaLnBrk="0" fontAlgn="base" hangingPunct="0">
              <a:spcBef>
                <a:spcPct val="0"/>
              </a:spcBef>
              <a:spcAft>
                <a:spcPct val="0"/>
              </a:spcAft>
            </a:pPr>
            <a:r>
              <a:rPr lang="en-US" altLang="en-US" sz="1800" dirty="0">
                <a:solidFill>
                  <a:schemeClr val="tx1"/>
                </a:solidFill>
                <a:latin typeface="Arial" panose="020B0604020202020204" pitchFamily="34" charset="0"/>
              </a:rPr>
              <a:t> </a:t>
            </a:r>
            <a:endParaRPr lang="en-US" altLang="en-US" sz="1800" dirty="0">
              <a:solidFill>
                <a:schemeClr val="tx1"/>
              </a:solidFill>
              <a:latin typeface="Source Code Pro"/>
            </a:endParaRPr>
          </a:p>
          <a:p>
            <a:pPr lvl="0" eaLnBrk="0" fontAlgn="base" hangingPunct="0">
              <a:spcBef>
                <a:spcPct val="0"/>
              </a:spcBef>
              <a:spcAft>
                <a:spcPct val="0"/>
              </a:spcAft>
            </a:pPr>
            <a:r>
              <a:rPr lang="en-US" altLang="en-US" sz="1800" dirty="0">
                <a:solidFill>
                  <a:schemeClr val="tx1"/>
                </a:solidFill>
                <a:latin typeface="Source Code Pro"/>
              </a:rPr>
              <a:t>	</a:t>
            </a:r>
            <a:r>
              <a:rPr lang="en-US" altLang="en-US" sz="1800" dirty="0" err="1">
                <a:solidFill>
                  <a:schemeClr val="tx1"/>
                </a:solidFill>
                <a:latin typeface="Source Code Pro"/>
              </a:rPr>
              <a:t>writeConcern</a:t>
            </a:r>
            <a:r>
              <a:rPr lang="en-US" altLang="en-US" sz="1800" dirty="0">
                <a:solidFill>
                  <a:schemeClr val="tx1"/>
                </a:solidFill>
                <a:latin typeface="Arial" panose="020B0604020202020204" pitchFamily="34" charset="0"/>
              </a:rPr>
              <a:t>:</a:t>
            </a:r>
            <a:r>
              <a:rPr lang="en-US" altLang="en-US" sz="1800" dirty="0">
                <a:solidFill>
                  <a:schemeClr val="tx1"/>
                </a:solidFill>
                <a:latin typeface="Source Code Pro"/>
              </a:rPr>
              <a:t> </a:t>
            </a:r>
            <a:r>
              <a:rPr lang="en-US" altLang="en-US" sz="1800" dirty="0">
                <a:solidFill>
                  <a:schemeClr val="tx1"/>
                </a:solidFill>
                <a:latin typeface="Arial" panose="020B0604020202020204" pitchFamily="34" charset="0"/>
              </a:rPr>
              <a:t>&lt;document&gt; : </a:t>
            </a:r>
            <a:r>
              <a:rPr lang="en-US" altLang="en-US" sz="1800" dirty="0" err="1">
                <a:solidFill>
                  <a:schemeClr val="tx1"/>
                </a:solidFill>
                <a:latin typeface="Arial" panose="020B0604020202020204" pitchFamily="34" charset="0"/>
              </a:rPr>
              <a:t>Dùng</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để</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yêu</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cầu</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mongoDB</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xác</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nhận</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một</a:t>
            </a:r>
            <a:r>
              <a:rPr lang="en-US" altLang="en-US" sz="1800" dirty="0">
                <a:solidFill>
                  <a:schemeClr val="tx1"/>
                </a:solidFill>
                <a:latin typeface="Arial" panose="020B0604020202020204" pitchFamily="34" charset="0"/>
              </a:rPr>
              <a:t> write request </a:t>
            </a:r>
            <a:r>
              <a:rPr lang="en-US" altLang="en-US" sz="1800" dirty="0" err="1">
                <a:solidFill>
                  <a:schemeClr val="tx1"/>
                </a:solidFill>
                <a:latin typeface="Arial" panose="020B0604020202020204" pitchFamily="34" charset="0"/>
              </a:rPr>
              <a:t>có</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thành</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công</a:t>
            </a:r>
            <a:r>
              <a:rPr lang="en-US" altLang="en-US" sz="1800" dirty="0">
                <a:solidFill>
                  <a:schemeClr val="tx1"/>
                </a:solidFill>
                <a:latin typeface="Arial" panose="020B0604020202020204" pitchFamily="34" charset="0"/>
              </a:rPr>
              <a:t> hay </a:t>
            </a:r>
            <a:r>
              <a:rPr lang="en-US" altLang="en-US" sz="1800" dirty="0" err="1">
                <a:solidFill>
                  <a:schemeClr val="tx1"/>
                </a:solidFill>
                <a:latin typeface="Arial" panose="020B0604020202020204" pitchFamily="34" charset="0"/>
              </a:rPr>
              <a:t>không</a:t>
            </a:r>
            <a:r>
              <a:rPr lang="en-US" altLang="en-US" sz="1800" dirty="0">
                <a:solidFill>
                  <a:schemeClr val="tx1"/>
                </a:solidFill>
                <a:latin typeface="Arial" panose="020B0604020202020204" pitchFamily="34" charset="0"/>
              </a:rPr>
              <a:t> .</a:t>
            </a:r>
          </a:p>
          <a:p>
            <a:pPr lvl="0" eaLnBrk="0" fontAlgn="base" hangingPunct="0">
              <a:spcBef>
                <a:spcPct val="0"/>
              </a:spcBef>
              <a:spcAft>
                <a:spcPct val="0"/>
              </a:spcAft>
            </a:pPr>
            <a:endParaRPr lang="en-US" altLang="en-US" sz="1800" dirty="0">
              <a:solidFill>
                <a:schemeClr val="tx1"/>
              </a:solidFill>
              <a:latin typeface="Source Code Pro"/>
            </a:endParaRPr>
          </a:p>
          <a:p>
            <a:pPr lvl="0" eaLnBrk="0" fontAlgn="base" hangingPunct="0">
              <a:spcBef>
                <a:spcPct val="0"/>
              </a:spcBef>
              <a:spcAft>
                <a:spcPct val="0"/>
              </a:spcAft>
            </a:pPr>
            <a:r>
              <a:rPr lang="en-US" altLang="en-US" sz="1800" dirty="0">
                <a:solidFill>
                  <a:schemeClr val="tx1"/>
                </a:solidFill>
                <a:latin typeface="Source Code Pro"/>
              </a:rPr>
              <a:t>	collation</a:t>
            </a:r>
            <a:r>
              <a:rPr lang="en-US" altLang="en-US" sz="1800" dirty="0">
                <a:solidFill>
                  <a:schemeClr val="tx1"/>
                </a:solidFill>
                <a:latin typeface="Arial" panose="020B0604020202020204" pitchFamily="34" charset="0"/>
              </a:rPr>
              <a:t>:</a:t>
            </a:r>
            <a:r>
              <a:rPr lang="en-US" altLang="en-US" sz="1800" dirty="0">
                <a:solidFill>
                  <a:schemeClr val="tx1"/>
                </a:solidFill>
                <a:latin typeface="Source Code Pro"/>
              </a:rPr>
              <a:t> </a:t>
            </a:r>
            <a:r>
              <a:rPr lang="en-US" altLang="en-US" sz="1800" dirty="0">
                <a:solidFill>
                  <a:schemeClr val="tx1"/>
                </a:solidFill>
                <a:latin typeface="Arial" panose="020B0604020202020204" pitchFamily="34" charset="0"/>
              </a:rPr>
              <a:t>&lt;document&gt;</a:t>
            </a:r>
            <a:r>
              <a:rPr lang="en-US" altLang="en-US" sz="1800" dirty="0">
                <a:solidFill>
                  <a:schemeClr val="tx1"/>
                </a:solidFill>
              </a:rPr>
              <a:t> : </a:t>
            </a:r>
            <a:r>
              <a:rPr lang="en-US" altLang="en-US" sz="1800" dirty="0" err="1">
                <a:solidFill>
                  <a:schemeClr val="tx1"/>
                </a:solidFill>
              </a:rPr>
              <a:t>Chỉ</a:t>
            </a:r>
            <a:r>
              <a:rPr lang="en-US" altLang="en-US" sz="1800" dirty="0">
                <a:solidFill>
                  <a:schemeClr val="tx1"/>
                </a:solidFill>
              </a:rPr>
              <a:t> </a:t>
            </a:r>
            <a:r>
              <a:rPr lang="en-US" altLang="en-US" sz="1800" dirty="0" err="1">
                <a:solidFill>
                  <a:schemeClr val="tx1"/>
                </a:solidFill>
              </a:rPr>
              <a:t>định</a:t>
            </a:r>
            <a:r>
              <a:rPr lang="en-US" altLang="en-US" sz="1800" dirty="0">
                <a:solidFill>
                  <a:schemeClr val="tx1"/>
                </a:solidFill>
              </a:rPr>
              <a:t> </a:t>
            </a:r>
            <a:r>
              <a:rPr lang="en-US" altLang="en-US" sz="1800" dirty="0" err="1">
                <a:solidFill>
                  <a:schemeClr val="tx1"/>
                </a:solidFill>
              </a:rPr>
              <a:t>các</a:t>
            </a:r>
            <a:r>
              <a:rPr lang="en-US" altLang="en-US" sz="1800" dirty="0">
                <a:solidFill>
                  <a:schemeClr val="tx1"/>
                </a:solidFill>
              </a:rPr>
              <a:t> </a:t>
            </a:r>
            <a:r>
              <a:rPr lang="en-US" altLang="en-US" sz="1800" dirty="0" err="1">
                <a:solidFill>
                  <a:schemeClr val="tx1"/>
                </a:solidFill>
              </a:rPr>
              <a:t>quy</a:t>
            </a:r>
            <a:r>
              <a:rPr lang="en-US" altLang="en-US" sz="1800" dirty="0">
                <a:solidFill>
                  <a:schemeClr val="tx1"/>
                </a:solidFill>
              </a:rPr>
              <a:t> </a:t>
            </a:r>
            <a:r>
              <a:rPr lang="en-US" altLang="en-US" sz="1800" dirty="0" err="1">
                <a:solidFill>
                  <a:schemeClr val="tx1"/>
                </a:solidFill>
              </a:rPr>
              <a:t>tăc</a:t>
            </a:r>
            <a:r>
              <a:rPr lang="en-US" altLang="en-US" sz="1800" dirty="0">
                <a:solidFill>
                  <a:schemeClr val="tx1"/>
                </a:solidFill>
              </a:rPr>
              <a:t> </a:t>
            </a:r>
            <a:r>
              <a:rPr lang="en-US" altLang="en-US" sz="1800" dirty="0" err="1">
                <a:solidFill>
                  <a:schemeClr val="tx1"/>
                </a:solidFill>
              </a:rPr>
              <a:t>dành</a:t>
            </a:r>
            <a:r>
              <a:rPr lang="en-US" altLang="en-US" sz="1800" dirty="0">
                <a:solidFill>
                  <a:schemeClr val="tx1"/>
                </a:solidFill>
              </a:rPr>
              <a:t> </a:t>
            </a:r>
            <a:r>
              <a:rPr lang="en-US" altLang="en-US" sz="1800" dirty="0" err="1">
                <a:solidFill>
                  <a:schemeClr val="tx1"/>
                </a:solidFill>
              </a:rPr>
              <a:t>riêng</a:t>
            </a:r>
            <a:r>
              <a:rPr lang="en-US" altLang="en-US" sz="1800" dirty="0">
                <a:solidFill>
                  <a:schemeClr val="tx1"/>
                </a:solidFill>
              </a:rPr>
              <a:t> </a:t>
            </a:r>
            <a:r>
              <a:rPr lang="en-US" altLang="en-US" sz="1800" dirty="0" err="1">
                <a:solidFill>
                  <a:schemeClr val="tx1"/>
                </a:solidFill>
              </a:rPr>
              <a:t>cho</a:t>
            </a:r>
            <a:r>
              <a:rPr lang="en-US" altLang="en-US" sz="1800" dirty="0">
                <a:solidFill>
                  <a:schemeClr val="tx1"/>
                </a:solidFill>
              </a:rPr>
              <a:t> </a:t>
            </a:r>
            <a:r>
              <a:rPr lang="en-US" altLang="en-US" sz="1800" dirty="0" err="1">
                <a:solidFill>
                  <a:schemeClr val="tx1"/>
                </a:solidFill>
              </a:rPr>
              <a:t>ngôn</a:t>
            </a:r>
            <a:r>
              <a:rPr lang="en-US" altLang="en-US" sz="1800" dirty="0">
                <a:solidFill>
                  <a:schemeClr val="tx1"/>
                </a:solidFill>
              </a:rPr>
              <a:t> </a:t>
            </a:r>
            <a:r>
              <a:rPr lang="en-US" altLang="en-US" sz="1800" dirty="0" err="1">
                <a:solidFill>
                  <a:schemeClr val="tx1"/>
                </a:solidFill>
              </a:rPr>
              <a:t>ngữ</a:t>
            </a:r>
            <a:r>
              <a:rPr lang="en-US" altLang="en-US" sz="1800" dirty="0">
                <a:solidFill>
                  <a:schemeClr val="tx1"/>
                </a:solidFill>
              </a:rPr>
              <a:t> </a:t>
            </a:r>
            <a:r>
              <a:rPr lang="en-US" altLang="en-US" sz="1800" dirty="0" err="1">
                <a:solidFill>
                  <a:schemeClr val="tx1"/>
                </a:solidFill>
              </a:rPr>
              <a:t>để</a:t>
            </a:r>
            <a:r>
              <a:rPr lang="en-US" altLang="en-US" sz="1800" dirty="0">
                <a:solidFill>
                  <a:schemeClr val="tx1"/>
                </a:solidFill>
              </a:rPr>
              <a:t> so </a:t>
            </a:r>
            <a:r>
              <a:rPr lang="en-US" altLang="en-US" sz="1800" dirty="0" err="1">
                <a:solidFill>
                  <a:schemeClr val="tx1"/>
                </a:solidFill>
              </a:rPr>
              <a:t>sánh</a:t>
            </a:r>
            <a:r>
              <a:rPr lang="en-US" altLang="en-US" sz="1800" dirty="0">
                <a:solidFill>
                  <a:schemeClr val="tx1"/>
                </a:solidFill>
              </a:rPr>
              <a:t> </a:t>
            </a:r>
            <a:r>
              <a:rPr lang="en-US" altLang="en-US" sz="1800" dirty="0" err="1">
                <a:solidFill>
                  <a:schemeClr val="tx1"/>
                </a:solidFill>
              </a:rPr>
              <a:t>chuỗi</a:t>
            </a:r>
            <a:r>
              <a:rPr lang="en-US" altLang="en-US" sz="1800" dirty="0">
                <a:solidFill>
                  <a:schemeClr val="tx1"/>
                </a:solidFill>
              </a:rPr>
              <a:t> </a:t>
            </a:r>
            <a:r>
              <a:rPr lang="en-US" altLang="en-US" dirty="0">
                <a:solidFill>
                  <a:schemeClr val="tx1"/>
                </a:solidFill>
              </a:rPr>
              <a:t>.</a:t>
            </a:r>
            <a:endParaRPr lang="en-US" altLang="en-US" dirty="0">
              <a:solidFill>
                <a:schemeClr val="tx1"/>
              </a:solidFill>
              <a:latin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3428812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REMOVE</a:t>
            </a:r>
          </a:p>
        </p:txBody>
      </p:sp>
      <p:pic>
        <p:nvPicPr>
          <p:cNvPr id="3" name="Picture 2"/>
          <p:cNvPicPr>
            <a:picLocks noChangeAspect="1"/>
          </p:cNvPicPr>
          <p:nvPr/>
        </p:nvPicPr>
        <p:blipFill>
          <a:blip r:embed="rId2"/>
          <a:stretch>
            <a:fillRect/>
          </a:stretch>
        </p:blipFill>
        <p:spPr>
          <a:xfrm>
            <a:off x="492759" y="1416764"/>
            <a:ext cx="4986383" cy="593176"/>
          </a:xfrm>
          <a:prstGeom prst="rect">
            <a:avLst/>
          </a:prstGeom>
        </p:spPr>
      </p:pic>
      <p:sp>
        <p:nvSpPr>
          <p:cNvPr id="5" name="Rectangle 4"/>
          <p:cNvSpPr/>
          <p:nvPr/>
        </p:nvSpPr>
        <p:spPr>
          <a:xfrm>
            <a:off x="414938" y="885218"/>
            <a:ext cx="6668877" cy="369332"/>
          </a:xfrm>
          <a:prstGeom prst="rect">
            <a:avLst/>
          </a:prstGeom>
        </p:spPr>
        <p:txBody>
          <a:bodyPr wrap="square">
            <a:spAutoFit/>
          </a:bodyPr>
          <a:lstStyle/>
          <a:p>
            <a:r>
              <a:rPr lang="en-US" sz="1800" dirty="0" err="1"/>
              <a:t>Xoá</a:t>
            </a:r>
            <a:r>
              <a:rPr lang="en-US" sz="1800" dirty="0"/>
              <a:t> </a:t>
            </a:r>
            <a:r>
              <a:rPr lang="en-US" sz="1800" dirty="0" err="1"/>
              <a:t>các</a:t>
            </a:r>
            <a:r>
              <a:rPr lang="en-US" sz="1800" dirty="0"/>
              <a:t> document </a:t>
            </a:r>
            <a:r>
              <a:rPr lang="en-US" sz="1800" dirty="0" err="1"/>
              <a:t>có</a:t>
            </a:r>
            <a:r>
              <a:rPr lang="en-US" sz="1800" dirty="0"/>
              <a:t> </a:t>
            </a:r>
            <a:r>
              <a:rPr lang="en-US" sz="1800" dirty="0" err="1"/>
              <a:t>Khối</a:t>
            </a:r>
            <a:r>
              <a:rPr lang="en-US" sz="1800" dirty="0"/>
              <a:t> </a:t>
            </a:r>
            <a:r>
              <a:rPr lang="en-US" sz="1800" dirty="0" err="1"/>
              <a:t>là</a:t>
            </a:r>
            <a:r>
              <a:rPr lang="en-US" sz="1800" dirty="0"/>
              <a:t> </a:t>
            </a:r>
            <a:r>
              <a:rPr lang="en-US" sz="1800" dirty="0" err="1"/>
              <a:t>khối</a:t>
            </a:r>
            <a:r>
              <a:rPr lang="en-US" sz="1800" dirty="0"/>
              <a:t> C .</a:t>
            </a:r>
          </a:p>
        </p:txBody>
      </p:sp>
      <p:pic>
        <p:nvPicPr>
          <p:cNvPr id="4" name="Picture 3"/>
          <p:cNvPicPr>
            <a:picLocks noChangeAspect="1"/>
          </p:cNvPicPr>
          <p:nvPr/>
        </p:nvPicPr>
        <p:blipFill>
          <a:blip r:embed="rId3"/>
          <a:stretch>
            <a:fillRect/>
          </a:stretch>
        </p:blipFill>
        <p:spPr>
          <a:xfrm>
            <a:off x="65314" y="2277690"/>
            <a:ext cx="9078686" cy="2802310"/>
          </a:xfrm>
          <a:prstGeom prst="rect">
            <a:avLst/>
          </a:prstGeom>
        </p:spPr>
      </p:pic>
    </p:spTree>
    <p:extLst>
      <p:ext uri="{BB962C8B-B14F-4D97-AF65-F5344CB8AC3E}">
        <p14:creationId xmlns:p14="http://schemas.microsoft.com/office/powerpoint/2010/main" val="411431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0" y="-66783"/>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REMOVE</a:t>
            </a:r>
          </a:p>
        </p:txBody>
      </p:sp>
      <p:sp>
        <p:nvSpPr>
          <p:cNvPr id="5" name="Rectangle 4"/>
          <p:cNvSpPr/>
          <p:nvPr/>
        </p:nvSpPr>
        <p:spPr>
          <a:xfrm>
            <a:off x="108902" y="1813113"/>
            <a:ext cx="6668877" cy="369332"/>
          </a:xfrm>
          <a:prstGeom prst="rect">
            <a:avLst/>
          </a:prstGeom>
        </p:spPr>
        <p:txBody>
          <a:bodyPr wrap="square">
            <a:spAutoFit/>
          </a:bodyPr>
          <a:lstStyle/>
          <a:p>
            <a:r>
              <a:rPr lang="en-US" sz="1800" dirty="0" err="1"/>
              <a:t>Xoá</a:t>
            </a:r>
            <a:r>
              <a:rPr lang="en-US" sz="1800" dirty="0"/>
              <a:t> </a:t>
            </a:r>
            <a:r>
              <a:rPr lang="en-US" sz="1800" dirty="0" err="1"/>
              <a:t>một</a:t>
            </a:r>
            <a:r>
              <a:rPr lang="en-US" sz="1800" dirty="0"/>
              <a:t> document </a:t>
            </a:r>
            <a:r>
              <a:rPr lang="en-US" sz="1800" dirty="0" err="1"/>
              <a:t>có</a:t>
            </a:r>
            <a:r>
              <a:rPr lang="en-US" sz="1800" dirty="0"/>
              <a:t> </a:t>
            </a:r>
            <a:r>
              <a:rPr lang="en-US" sz="1800" dirty="0" err="1"/>
              <a:t>Khối</a:t>
            </a:r>
            <a:r>
              <a:rPr lang="en-US" sz="1800" dirty="0"/>
              <a:t> </a:t>
            </a:r>
            <a:r>
              <a:rPr lang="en-US" sz="1800" dirty="0" err="1"/>
              <a:t>là</a:t>
            </a:r>
            <a:r>
              <a:rPr lang="en-US" sz="1800" dirty="0"/>
              <a:t> </a:t>
            </a:r>
            <a:r>
              <a:rPr lang="en-US" sz="1800" dirty="0" err="1"/>
              <a:t>khối</a:t>
            </a:r>
            <a:r>
              <a:rPr lang="en-US" sz="1800" dirty="0"/>
              <a:t> A .</a:t>
            </a:r>
          </a:p>
        </p:txBody>
      </p:sp>
      <p:pic>
        <p:nvPicPr>
          <p:cNvPr id="6" name="Picture 5"/>
          <p:cNvPicPr>
            <a:picLocks noChangeAspect="1"/>
          </p:cNvPicPr>
          <p:nvPr/>
        </p:nvPicPr>
        <p:blipFill>
          <a:blip r:embed="rId2"/>
          <a:stretch>
            <a:fillRect/>
          </a:stretch>
        </p:blipFill>
        <p:spPr>
          <a:xfrm>
            <a:off x="1843183" y="114526"/>
            <a:ext cx="7387903" cy="1676400"/>
          </a:xfrm>
          <a:prstGeom prst="rect">
            <a:avLst/>
          </a:prstGeom>
        </p:spPr>
      </p:pic>
      <p:pic>
        <p:nvPicPr>
          <p:cNvPr id="7" name="Picture 6"/>
          <p:cNvPicPr>
            <a:picLocks noChangeAspect="1"/>
          </p:cNvPicPr>
          <p:nvPr/>
        </p:nvPicPr>
        <p:blipFill>
          <a:blip r:embed="rId3"/>
          <a:stretch>
            <a:fillRect/>
          </a:stretch>
        </p:blipFill>
        <p:spPr>
          <a:xfrm>
            <a:off x="108902" y="2143438"/>
            <a:ext cx="4689104" cy="544541"/>
          </a:xfrm>
          <a:prstGeom prst="rect">
            <a:avLst/>
          </a:prstGeom>
        </p:spPr>
      </p:pic>
      <p:pic>
        <p:nvPicPr>
          <p:cNvPr id="8" name="Picture 7"/>
          <p:cNvPicPr>
            <a:picLocks noChangeAspect="1"/>
          </p:cNvPicPr>
          <p:nvPr/>
        </p:nvPicPr>
        <p:blipFill>
          <a:blip r:embed="rId4"/>
          <a:stretch>
            <a:fillRect/>
          </a:stretch>
        </p:blipFill>
        <p:spPr>
          <a:xfrm>
            <a:off x="18181" y="3034346"/>
            <a:ext cx="9074673" cy="1769883"/>
          </a:xfrm>
          <a:prstGeom prst="rect">
            <a:avLst/>
          </a:prstGeom>
        </p:spPr>
      </p:pic>
      <p:sp>
        <p:nvSpPr>
          <p:cNvPr id="9" name="Rectangle 8"/>
          <p:cNvSpPr/>
          <p:nvPr/>
        </p:nvSpPr>
        <p:spPr>
          <a:xfrm>
            <a:off x="2024788" y="239486"/>
            <a:ext cx="7206298" cy="1818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181" y="3215700"/>
            <a:ext cx="8970175" cy="1500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45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0" y="-39322"/>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REMOVE</a:t>
            </a:r>
          </a:p>
        </p:txBody>
      </p:sp>
      <p:pic>
        <p:nvPicPr>
          <p:cNvPr id="11" name="Picture 10"/>
          <p:cNvPicPr>
            <a:picLocks noChangeAspect="1"/>
          </p:cNvPicPr>
          <p:nvPr/>
        </p:nvPicPr>
        <p:blipFill>
          <a:blip r:embed="rId2"/>
          <a:stretch>
            <a:fillRect/>
          </a:stretch>
        </p:blipFill>
        <p:spPr>
          <a:xfrm>
            <a:off x="248574" y="969302"/>
            <a:ext cx="8786113" cy="3863955"/>
          </a:xfrm>
          <a:prstGeom prst="rect">
            <a:avLst/>
          </a:prstGeom>
        </p:spPr>
      </p:pic>
      <p:sp>
        <p:nvSpPr>
          <p:cNvPr id="12" name="Rectangle 11"/>
          <p:cNvSpPr/>
          <p:nvPr/>
        </p:nvSpPr>
        <p:spPr>
          <a:xfrm>
            <a:off x="248574" y="2235591"/>
            <a:ext cx="8506248" cy="33615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011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a:extLst>
              <a:ext uri="{FF2B5EF4-FFF2-40B4-BE49-F238E27FC236}">
                <a16:creationId xmlns:a16="http://schemas.microsoft.com/office/drawing/2014/main" id="{02656420-4CA3-4E1C-BA53-8FE4ADF74AC1}"/>
              </a:ext>
            </a:extLst>
          </p:cNvPr>
          <p:cNvSpPr/>
          <p:nvPr/>
        </p:nvSpPr>
        <p:spPr>
          <a:xfrm>
            <a:off x="338098" y="1035770"/>
            <a:ext cx="7470315"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a:solidFill>
                  <a:srgbClr val="FF0000"/>
                </a:solidFill>
                <a:latin typeface="Times New Roman" panose="02020603050405020304" pitchFamily="18" charset="0"/>
                <a:cs typeface="Times New Roman" panose="02020603050405020304" pitchFamily="18" charset="0"/>
              </a:rPr>
              <a:t>aggregate</a:t>
            </a:r>
            <a:r>
              <a:rPr lang="vi-VN" sz="2000" dirty="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pipeline,&lt;options&gt;</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2220686" y="1067810"/>
            <a:ext cx="5484932"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5143" y="1553060"/>
            <a:ext cx="8701314" cy="2077492"/>
          </a:xfrm>
          <a:prstGeom prst="rect">
            <a:avLst/>
          </a:prstGeom>
        </p:spPr>
        <p:txBody>
          <a:bodyPr wrap="square">
            <a:spAutoFit/>
          </a:bodyPr>
          <a:lstStyle/>
          <a:p>
            <a:pPr>
              <a:spcBef>
                <a:spcPts val="600"/>
              </a:spcBef>
            </a:pPr>
            <a:r>
              <a:rPr lang="en-US" sz="2400" spc="-5" dirty="0" err="1">
                <a:solidFill>
                  <a:schemeClr val="tx1"/>
                </a:solidFill>
                <a:latin typeface="+mj-lt"/>
                <a:ea typeface="Times New Roman" panose="02020603050405020304" pitchFamily="18" charset="0"/>
              </a:rPr>
              <a:t>Trước</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hết</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là</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về</a:t>
            </a:r>
            <a:r>
              <a:rPr lang="en-US" sz="2400" spc="-5" dirty="0">
                <a:solidFill>
                  <a:schemeClr val="tx1"/>
                </a:solidFill>
                <a:latin typeface="+mj-lt"/>
                <a:ea typeface="Times New Roman" panose="02020603050405020304" pitchFamily="18" charset="0"/>
              </a:rPr>
              <a:t> pipeline, </a:t>
            </a:r>
            <a:r>
              <a:rPr lang="en-US" sz="2400" spc="-5" dirty="0" err="1">
                <a:solidFill>
                  <a:schemeClr val="tx1"/>
                </a:solidFill>
                <a:latin typeface="+mj-lt"/>
                <a:ea typeface="Times New Roman" panose="02020603050405020304" pitchFamily="18" charset="0"/>
              </a:rPr>
              <a:t>nó</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là</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khái</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niệm</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dùng</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để</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miêu</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tả</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sự</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xử</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lí</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truyền</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tải</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dữ</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liệu</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xuôi</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theo</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một</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luồng</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và</a:t>
            </a:r>
            <a:r>
              <a:rPr lang="en-US" sz="2400" spc="-5" dirty="0">
                <a:solidFill>
                  <a:schemeClr val="tx1"/>
                </a:solidFill>
                <a:latin typeface="+mj-lt"/>
                <a:ea typeface="Times New Roman" panose="02020603050405020304" pitchFamily="18" charset="0"/>
              </a:rPr>
              <a:t> Aggregation Pipeline </a:t>
            </a:r>
            <a:r>
              <a:rPr lang="en-US" sz="2400" spc="-5" dirty="0" err="1">
                <a:solidFill>
                  <a:schemeClr val="tx1"/>
                </a:solidFill>
                <a:latin typeface="+mj-lt"/>
                <a:ea typeface="Times New Roman" panose="02020603050405020304" pitchFamily="18" charset="0"/>
              </a:rPr>
              <a:t>là</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một</a:t>
            </a:r>
            <a:r>
              <a:rPr lang="en-US" sz="2400" spc="-5" dirty="0">
                <a:solidFill>
                  <a:schemeClr val="tx1"/>
                </a:solidFill>
                <a:latin typeface="+mj-lt"/>
                <a:ea typeface="Times New Roman" panose="02020603050405020304" pitchFamily="18" charset="0"/>
              </a:rPr>
              <a:t> framework </a:t>
            </a:r>
            <a:r>
              <a:rPr lang="en-US" sz="2400" spc="-5" dirty="0" err="1">
                <a:solidFill>
                  <a:schemeClr val="tx1"/>
                </a:solidFill>
                <a:latin typeface="+mj-lt"/>
                <a:ea typeface="Times New Roman" panose="02020603050405020304" pitchFamily="18" charset="0"/>
              </a:rPr>
              <a:t>dùng</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để</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tổng</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hợp</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lại</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dữ</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liệu</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được</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mô</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hình</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hóa</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dựa</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trên</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kỹ</a:t>
            </a:r>
            <a:r>
              <a:rPr lang="en-US" sz="2400" spc="-5" dirty="0">
                <a:solidFill>
                  <a:schemeClr val="tx1"/>
                </a:solidFill>
                <a:latin typeface="+mj-lt"/>
                <a:ea typeface="Times New Roman" panose="02020603050405020304" pitchFamily="18" charset="0"/>
              </a:rPr>
              <a:t> </a:t>
            </a:r>
            <a:r>
              <a:rPr lang="en-US" sz="2400" spc="-5" dirty="0" err="1">
                <a:solidFill>
                  <a:schemeClr val="tx1"/>
                </a:solidFill>
                <a:latin typeface="+mj-lt"/>
                <a:ea typeface="Times New Roman" panose="02020603050405020304" pitchFamily="18" charset="0"/>
              </a:rPr>
              <a:t>thuật</a:t>
            </a:r>
            <a:r>
              <a:rPr lang="en-US" sz="2400" spc="-5" dirty="0">
                <a:solidFill>
                  <a:schemeClr val="tx1"/>
                </a:solidFill>
                <a:latin typeface="+mj-lt"/>
                <a:ea typeface="Times New Roman" panose="02020603050405020304" pitchFamily="18" charset="0"/>
              </a:rPr>
              <a:t> pipeline.</a:t>
            </a:r>
          </a:p>
          <a:p>
            <a:pPr>
              <a:spcBef>
                <a:spcPts val="1800"/>
              </a:spcBef>
            </a:pP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50004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CA47BD-2D7D-4659-82A3-6E7815CB6EC3}"/>
              </a:ext>
            </a:extLst>
          </p:cNvPr>
          <p:cNvPicPr>
            <a:picLocks noChangeAspect="1"/>
          </p:cNvPicPr>
          <p:nvPr/>
        </p:nvPicPr>
        <p:blipFill>
          <a:blip r:embed="rId2"/>
          <a:stretch>
            <a:fillRect/>
          </a:stretch>
        </p:blipFill>
        <p:spPr>
          <a:xfrm>
            <a:off x="207749" y="707488"/>
            <a:ext cx="8556400" cy="649597"/>
          </a:xfrm>
          <a:prstGeom prst="rect">
            <a:avLst/>
          </a:prstGeom>
        </p:spPr>
      </p:pic>
      <p:sp>
        <p:nvSpPr>
          <p:cNvPr id="3" name="Rectangle 2">
            <a:extLst>
              <a:ext uri="{FF2B5EF4-FFF2-40B4-BE49-F238E27FC236}">
                <a16:creationId xmlns:a16="http://schemas.microsoft.com/office/drawing/2014/main" id="{91D97805-C646-4F14-BDAC-AE7728D46625}"/>
              </a:ext>
            </a:extLst>
          </p:cNvPr>
          <p:cNvSpPr/>
          <p:nvPr/>
        </p:nvSpPr>
        <p:spPr>
          <a:xfrm>
            <a:off x="142569" y="168148"/>
            <a:ext cx="5267789" cy="400110"/>
          </a:xfrm>
          <a:prstGeom prst="rect">
            <a:avLst/>
          </a:prstGeom>
        </p:spPr>
        <p:txBody>
          <a:bodyPr wrap="none">
            <a:spAutoFit/>
          </a:bodyPr>
          <a:lstStyle/>
          <a:p>
            <a:r>
              <a:rPr lang="en-US" sz="2000" dirty="0" err="1"/>
              <a:t>Xoá</a:t>
            </a:r>
            <a:r>
              <a:rPr lang="en-US" sz="2000" dirty="0"/>
              <a:t> </a:t>
            </a:r>
            <a:r>
              <a:rPr lang="en-US" sz="2000" dirty="0" err="1"/>
              <a:t>một</a:t>
            </a:r>
            <a:r>
              <a:rPr lang="en-US" sz="2000" dirty="0"/>
              <a:t> document </a:t>
            </a:r>
            <a:r>
              <a:rPr lang="en-US" sz="2000" dirty="0" err="1"/>
              <a:t>có</a:t>
            </a:r>
            <a:r>
              <a:rPr lang="en-US" sz="2000" dirty="0"/>
              <a:t> </a:t>
            </a:r>
            <a:r>
              <a:rPr lang="en-US" sz="2000" dirty="0" err="1"/>
              <a:t>tên</a:t>
            </a:r>
            <a:r>
              <a:rPr lang="en-US" sz="2000" dirty="0"/>
              <a:t> </a:t>
            </a:r>
            <a:r>
              <a:rPr lang="en-US" sz="2000" dirty="0" err="1"/>
              <a:t>Nguyễn</a:t>
            </a:r>
            <a:r>
              <a:rPr lang="en-US" sz="2000" dirty="0"/>
              <a:t> </a:t>
            </a:r>
            <a:r>
              <a:rPr lang="en-US" sz="2000" dirty="0" err="1"/>
              <a:t>Thị</a:t>
            </a:r>
            <a:r>
              <a:rPr lang="en-US" sz="2000" dirty="0"/>
              <a:t> Long .</a:t>
            </a:r>
          </a:p>
        </p:txBody>
      </p:sp>
      <p:pic>
        <p:nvPicPr>
          <p:cNvPr id="4" name="Picture 3">
            <a:extLst>
              <a:ext uri="{FF2B5EF4-FFF2-40B4-BE49-F238E27FC236}">
                <a16:creationId xmlns:a16="http://schemas.microsoft.com/office/drawing/2014/main" id="{B7091A13-3BFE-4411-AD91-E14DE99A44C0}"/>
              </a:ext>
            </a:extLst>
          </p:cNvPr>
          <p:cNvPicPr>
            <a:picLocks noChangeAspect="1"/>
          </p:cNvPicPr>
          <p:nvPr/>
        </p:nvPicPr>
        <p:blipFill>
          <a:blip r:embed="rId3"/>
          <a:stretch>
            <a:fillRect/>
          </a:stretch>
        </p:blipFill>
        <p:spPr>
          <a:xfrm>
            <a:off x="207749" y="2053299"/>
            <a:ext cx="8824433" cy="2922053"/>
          </a:xfrm>
          <a:prstGeom prst="rect">
            <a:avLst/>
          </a:prstGeom>
        </p:spPr>
      </p:pic>
      <p:sp>
        <p:nvSpPr>
          <p:cNvPr id="5" name="Rectangle 4">
            <a:extLst>
              <a:ext uri="{FF2B5EF4-FFF2-40B4-BE49-F238E27FC236}">
                <a16:creationId xmlns:a16="http://schemas.microsoft.com/office/drawing/2014/main" id="{87B1D883-43AD-496E-A48D-931BA67DFE42}"/>
              </a:ext>
            </a:extLst>
          </p:cNvPr>
          <p:cNvSpPr/>
          <p:nvPr/>
        </p:nvSpPr>
        <p:spPr>
          <a:xfrm>
            <a:off x="207749" y="2946401"/>
            <a:ext cx="8728502" cy="4499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97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a16="http://schemas.microsoft.com/office/drawing/2014/main" id="{02656420-4CA3-4E1C-BA53-8FE4ADF74AC1}"/>
              </a:ext>
            </a:extLst>
          </p:cNvPr>
          <p:cNvSpPr/>
          <p:nvPr/>
        </p:nvSpPr>
        <p:spPr>
          <a:xfrm>
            <a:off x="338098" y="1035770"/>
            <a:ext cx="6338595" cy="461665"/>
          </a:xfrm>
          <a:prstGeom prst="rect">
            <a:avLst/>
          </a:prstGeom>
        </p:spPr>
        <p:txBody>
          <a:bodyPr wrap="none">
            <a:spAutoFit/>
          </a:bodyPr>
          <a:lstStyle/>
          <a:p>
            <a:r>
              <a:rPr lang="vi-VN" sz="2400" dirty="0">
                <a:latin typeface="Times New Roman" panose="02020603050405020304" pitchFamily="18" charset="0"/>
                <a:cs typeface="Times New Roman" panose="02020603050405020304" pitchFamily="18" charset="0"/>
              </a:rPr>
              <a:t>Kiểu khai báo:       </a:t>
            </a:r>
            <a:r>
              <a:rPr lang="vi-VN" sz="2400" dirty="0">
                <a:solidFill>
                  <a:srgbClr val="FF0000"/>
                </a:solidFill>
                <a:latin typeface="Times New Roman" panose="02020603050405020304" pitchFamily="18" charset="0"/>
                <a:cs typeface="Times New Roman" panose="02020603050405020304" pitchFamily="18" charset="0"/>
              </a:rPr>
              <a:t>db.Collection_name.</a:t>
            </a:r>
            <a:r>
              <a:rPr lang="en-US" sz="2400" dirty="0" err="1">
                <a:solidFill>
                  <a:srgbClr val="FF0000"/>
                </a:solidFill>
                <a:latin typeface="Times New Roman" panose="02020603050405020304" pitchFamily="18" charset="0"/>
                <a:cs typeface="Times New Roman" panose="02020603050405020304" pitchFamily="18" charset="0"/>
              </a:rPr>
              <a:t>dataSize</a:t>
            </a:r>
            <a:r>
              <a:rPr lang="vi-V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2460293" y="1035770"/>
            <a:ext cx="4216400" cy="46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4938" y="2409046"/>
            <a:ext cx="6668877" cy="1569660"/>
          </a:xfrm>
          <a:prstGeom prst="rect">
            <a:avLst/>
          </a:prstGeom>
        </p:spPr>
        <p:txBody>
          <a:bodyPr wrap="square">
            <a:spAutoFit/>
          </a:bodyPr>
          <a:lstStyle/>
          <a:p>
            <a:r>
              <a:rPr lang="en-US" sz="2400" dirty="0" err="1"/>
              <a:t>Trả</a:t>
            </a:r>
            <a:r>
              <a:rPr lang="en-US" sz="2400" dirty="0"/>
              <a:t> </a:t>
            </a:r>
            <a:r>
              <a:rPr lang="en-US" sz="2400" dirty="0" err="1"/>
              <a:t>về</a:t>
            </a:r>
            <a:r>
              <a:rPr lang="en-US" sz="2400" dirty="0"/>
              <a:t>: </a:t>
            </a:r>
            <a:r>
              <a:rPr lang="en-US" sz="2400" dirty="0" err="1"/>
              <a:t>Kích</a:t>
            </a:r>
            <a:r>
              <a:rPr lang="en-US" sz="2400" dirty="0"/>
              <a:t> </a:t>
            </a:r>
            <a:r>
              <a:rPr lang="en-US" sz="2400" dirty="0" err="1"/>
              <a:t>thước</a:t>
            </a:r>
            <a:r>
              <a:rPr lang="en-US" sz="2400" dirty="0"/>
              <a:t> </a:t>
            </a:r>
            <a:r>
              <a:rPr lang="en-US" sz="2400" dirty="0" err="1"/>
              <a:t>tính</a:t>
            </a:r>
            <a:r>
              <a:rPr lang="en-US" sz="2400" dirty="0"/>
              <a:t> </a:t>
            </a:r>
            <a:r>
              <a:rPr lang="en-US" sz="2400" dirty="0" err="1"/>
              <a:t>theo</a:t>
            </a:r>
            <a:r>
              <a:rPr lang="en-US" sz="2400" dirty="0"/>
              <a:t> byte </a:t>
            </a:r>
            <a:r>
              <a:rPr lang="en-US" sz="2400" dirty="0" err="1"/>
              <a:t>của</a:t>
            </a:r>
            <a:r>
              <a:rPr lang="en-US" sz="2400" dirty="0"/>
              <a:t> </a:t>
            </a:r>
            <a:r>
              <a:rPr lang="en-US" sz="2400" dirty="0" err="1"/>
              <a:t>bộ</a:t>
            </a:r>
            <a:r>
              <a:rPr lang="en-US" sz="2400" dirty="0"/>
              <a:t> </a:t>
            </a:r>
            <a:r>
              <a:rPr lang="en-US" sz="2400" dirty="0" err="1"/>
              <a:t>sưu</a:t>
            </a:r>
            <a:r>
              <a:rPr lang="en-US" sz="2400" dirty="0"/>
              <a:t> </a:t>
            </a:r>
            <a:r>
              <a:rPr lang="en-US" sz="2400" dirty="0" err="1"/>
              <a:t>tập</a:t>
            </a:r>
            <a:r>
              <a:rPr lang="en-US" sz="2400" dirty="0"/>
              <a:t>.</a:t>
            </a:r>
          </a:p>
          <a:p>
            <a:endParaRPr lang="en-US" sz="2400" dirty="0"/>
          </a:p>
          <a:p>
            <a:r>
              <a:rPr lang="en-US" sz="2400" dirty="0" err="1"/>
              <a:t>Nén</a:t>
            </a:r>
            <a:r>
              <a:rPr lang="en-US" sz="2400" dirty="0"/>
              <a:t> </a:t>
            </a:r>
            <a:r>
              <a:rPr lang="en-US" sz="2400" dirty="0" err="1"/>
              <a:t>dữ</a:t>
            </a:r>
            <a:r>
              <a:rPr lang="en-US" sz="2400" dirty="0"/>
              <a:t> </a:t>
            </a:r>
            <a:r>
              <a:rPr lang="en-US" sz="2400" dirty="0" err="1"/>
              <a:t>liệu</a:t>
            </a:r>
            <a:r>
              <a:rPr lang="en-US" sz="2400" dirty="0"/>
              <a:t> </a:t>
            </a:r>
            <a:r>
              <a:rPr lang="en-US" sz="2400" dirty="0" err="1"/>
              <a:t>không</a:t>
            </a:r>
            <a:r>
              <a:rPr lang="en-US" sz="2400" dirty="0"/>
              <a:t> </a:t>
            </a:r>
            <a:r>
              <a:rPr lang="en-US" sz="2400" dirty="0" err="1"/>
              <a:t>ảnh</a:t>
            </a:r>
            <a:r>
              <a:rPr lang="en-US" sz="2400" dirty="0"/>
              <a:t> </a:t>
            </a:r>
            <a:r>
              <a:rPr lang="en-US" sz="2400" dirty="0" err="1"/>
              <a:t>hưởng</a:t>
            </a:r>
            <a:r>
              <a:rPr lang="en-US" sz="2400" dirty="0"/>
              <a:t> </a:t>
            </a:r>
            <a:r>
              <a:rPr lang="en-US" sz="2400" dirty="0" err="1"/>
              <a:t>đến</a:t>
            </a:r>
            <a:r>
              <a:rPr lang="en-US" sz="2400" dirty="0"/>
              <a:t> </a:t>
            </a:r>
            <a:r>
              <a:rPr lang="en-US" sz="2400" dirty="0" err="1"/>
              <a:t>giá</a:t>
            </a:r>
            <a:r>
              <a:rPr lang="en-US" sz="2400" dirty="0"/>
              <a:t> </a:t>
            </a:r>
            <a:r>
              <a:rPr lang="en-US" sz="2400" dirty="0" err="1"/>
              <a:t>trị</a:t>
            </a:r>
            <a:r>
              <a:rPr lang="en-US" sz="2400" dirty="0"/>
              <a:t> </a:t>
            </a:r>
            <a:r>
              <a:rPr lang="en-US" sz="2400" dirty="0" err="1"/>
              <a:t>này</a:t>
            </a:r>
            <a:r>
              <a:rPr lang="en-US" sz="2400" dirty="0"/>
              <a:t>.</a:t>
            </a:r>
          </a:p>
        </p:txBody>
      </p:sp>
    </p:spTree>
    <p:extLst>
      <p:ext uri="{BB962C8B-B14F-4D97-AF65-F5344CB8AC3E}">
        <p14:creationId xmlns:p14="http://schemas.microsoft.com/office/powerpoint/2010/main" val="105737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a16="http://schemas.microsoft.com/office/drawing/2014/main" id="{02656420-4CA3-4E1C-BA53-8FE4ADF74AC1}"/>
              </a:ext>
            </a:extLst>
          </p:cNvPr>
          <p:cNvSpPr/>
          <p:nvPr/>
        </p:nvSpPr>
        <p:spPr>
          <a:xfrm>
            <a:off x="338098" y="808898"/>
            <a:ext cx="5312673" cy="400110"/>
          </a:xfrm>
          <a:prstGeom prst="rect">
            <a:avLst/>
          </a:prstGeom>
        </p:spPr>
        <p:txBody>
          <a:bodyPr wrap="none">
            <a:spAutoFit/>
          </a:bodyPr>
          <a:lstStyle/>
          <a:p>
            <a:r>
              <a:rPr lang="vi-VN" sz="2000" dirty="0">
                <a:latin typeface="Times New Roman" panose="02020603050405020304" pitchFamily="18" charset="0"/>
                <a:cs typeface="Times New Roman" panose="02020603050405020304" pitchFamily="18" charset="0"/>
              </a:rPr>
              <a:t>Kiểu khai báo:       </a:t>
            </a:r>
            <a:r>
              <a:rPr lang="vi-VN" sz="2000" dirty="0">
                <a:solidFill>
                  <a:srgbClr val="FF0000"/>
                </a:solidFill>
                <a:latin typeface="Times New Roman" panose="02020603050405020304" pitchFamily="18" charset="0"/>
                <a:cs typeface="Times New Roman" panose="02020603050405020304" pitchFamily="18" charset="0"/>
              </a:rPr>
              <a:t>db.Collection_name.</a:t>
            </a:r>
            <a:r>
              <a:rPr lang="en-US" sz="2000" dirty="0" err="1">
                <a:solidFill>
                  <a:srgbClr val="FF0000"/>
                </a:solidFill>
                <a:latin typeface="Times New Roman" panose="02020603050405020304" pitchFamily="18" charset="0"/>
                <a:cs typeface="Times New Roman" panose="02020603050405020304" pitchFamily="18" charset="0"/>
              </a:rPr>
              <a:t>dataSize</a:t>
            </a:r>
            <a:r>
              <a:rPr lang="vi-VN" sz="2000" dirty="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2220686" y="864447"/>
            <a:ext cx="3488551" cy="3360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69583" y="1264557"/>
            <a:ext cx="8972817" cy="2937329"/>
          </a:xfrm>
          <a:prstGeom prst="rect">
            <a:avLst/>
          </a:prstGeom>
        </p:spPr>
      </p:pic>
      <p:pic>
        <p:nvPicPr>
          <p:cNvPr id="6" name="Picture 5"/>
          <p:cNvPicPr>
            <a:picLocks noChangeAspect="1"/>
          </p:cNvPicPr>
          <p:nvPr/>
        </p:nvPicPr>
        <p:blipFill rotWithShape="1">
          <a:blip r:embed="rId3"/>
          <a:srcRect b="9241"/>
          <a:stretch/>
        </p:blipFill>
        <p:spPr>
          <a:xfrm>
            <a:off x="0" y="4334602"/>
            <a:ext cx="5087883" cy="727042"/>
          </a:xfrm>
          <a:prstGeom prst="rect">
            <a:avLst/>
          </a:prstGeom>
        </p:spPr>
      </p:pic>
    </p:spTree>
    <p:extLst>
      <p:ext uri="{BB962C8B-B14F-4D97-AF65-F5344CB8AC3E}">
        <p14:creationId xmlns:p14="http://schemas.microsoft.com/office/powerpoint/2010/main" val="301402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414938"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DATESIZE</a:t>
            </a:r>
          </a:p>
        </p:txBody>
      </p:sp>
      <p:sp>
        <p:nvSpPr>
          <p:cNvPr id="3" name="Rectangle 2">
            <a:extLst>
              <a:ext uri="{FF2B5EF4-FFF2-40B4-BE49-F238E27FC236}">
                <a16:creationId xmlns:a16="http://schemas.microsoft.com/office/drawing/2014/main" id="{02656420-4CA3-4E1C-BA53-8FE4ADF74AC1}"/>
              </a:ext>
            </a:extLst>
          </p:cNvPr>
          <p:cNvSpPr/>
          <p:nvPr/>
        </p:nvSpPr>
        <p:spPr>
          <a:xfrm>
            <a:off x="173114" y="1035770"/>
            <a:ext cx="4155180" cy="1138773"/>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Kiểu khai báo:       </a:t>
            </a:r>
            <a:endParaRPr lang="en-US" sz="2400" dirty="0">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vi-VN" sz="2400" dirty="0">
                <a:solidFill>
                  <a:srgbClr val="FF0000"/>
                </a:solidFill>
                <a:latin typeface="Times New Roman" panose="02020603050405020304" pitchFamily="18" charset="0"/>
                <a:cs typeface="Times New Roman" panose="02020603050405020304" pitchFamily="18" charset="0"/>
              </a:rPr>
              <a:t>db.Collection_name.</a:t>
            </a:r>
            <a:r>
              <a:rPr lang="en-US" sz="2400" dirty="0" err="1">
                <a:solidFill>
                  <a:srgbClr val="FF0000"/>
                </a:solidFill>
                <a:latin typeface="Times New Roman" panose="02020603050405020304" pitchFamily="18" charset="0"/>
                <a:cs typeface="Times New Roman" panose="02020603050405020304" pitchFamily="18" charset="0"/>
              </a:rPr>
              <a:t>dataSize</a:t>
            </a:r>
            <a:r>
              <a:rPr lang="vi-V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F85B624-5EE3-48F2-A2F9-541EE69C981C}"/>
              </a:ext>
            </a:extLst>
          </p:cNvPr>
          <p:cNvSpPr/>
          <p:nvPr/>
        </p:nvSpPr>
        <p:spPr>
          <a:xfrm>
            <a:off x="173113" y="1683797"/>
            <a:ext cx="4093029" cy="566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369815" y="108857"/>
            <a:ext cx="4678280" cy="4942113"/>
          </a:xfrm>
          <a:prstGeom prst="rect">
            <a:avLst/>
          </a:prstGeom>
        </p:spPr>
      </p:pic>
      <p:pic>
        <p:nvPicPr>
          <p:cNvPr id="8" name="Picture 7"/>
          <p:cNvPicPr>
            <a:picLocks noChangeAspect="1"/>
          </p:cNvPicPr>
          <p:nvPr/>
        </p:nvPicPr>
        <p:blipFill rotWithShape="1">
          <a:blip r:embed="rId3"/>
          <a:srcRect b="11249"/>
          <a:stretch/>
        </p:blipFill>
        <p:spPr>
          <a:xfrm>
            <a:off x="1247695" y="4428081"/>
            <a:ext cx="2905632" cy="566435"/>
          </a:xfrm>
          <a:prstGeom prst="rect">
            <a:avLst/>
          </a:prstGeom>
        </p:spPr>
      </p:pic>
    </p:spTree>
    <p:extLst>
      <p:ext uri="{BB962C8B-B14F-4D97-AF65-F5344CB8AC3E}">
        <p14:creationId xmlns:p14="http://schemas.microsoft.com/office/powerpoint/2010/main" val="241048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0E64-3BC1-4FE0-8A46-2F5B63FF7334}"/>
              </a:ext>
            </a:extLst>
          </p:cNvPr>
          <p:cNvSpPr txBox="1"/>
          <p:nvPr/>
        </p:nvSpPr>
        <p:spPr>
          <a:xfrm>
            <a:off x="414939" y="199784"/>
            <a:ext cx="2466575"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LIMIT</a:t>
            </a:r>
          </a:p>
        </p:txBody>
      </p:sp>
      <p:sp>
        <p:nvSpPr>
          <p:cNvPr id="3" name="Rectangle 2">
            <a:extLst>
              <a:ext uri="{FF2B5EF4-FFF2-40B4-BE49-F238E27FC236}">
                <a16:creationId xmlns:a16="http://schemas.microsoft.com/office/drawing/2014/main" id="{DD3B7AA4-5D12-42F6-8401-DA53008D7706}"/>
              </a:ext>
            </a:extLst>
          </p:cNvPr>
          <p:cNvSpPr/>
          <p:nvPr/>
        </p:nvSpPr>
        <p:spPr>
          <a:xfrm>
            <a:off x="338098" y="1035771"/>
            <a:ext cx="7434302" cy="1138773"/>
          </a:xfrm>
          <a:prstGeom prst="rect">
            <a:avLst/>
          </a:prstGeom>
        </p:spPr>
        <p:txBody>
          <a:bodyPr wrap="square">
            <a:spAutoFit/>
          </a:bodyPr>
          <a:lstStyle/>
          <a:p>
            <a:r>
              <a:rPr lang="vi-VN" sz="2000" dirty="0">
                <a:latin typeface="Times New Roman" panose="02020603050405020304" pitchFamily="18" charset="0"/>
                <a:cs typeface="Times New Roman" panose="02020603050405020304" pitchFamily="18" charset="0"/>
              </a:rPr>
              <a:t>Kiểu khai báo:       </a:t>
            </a:r>
            <a:r>
              <a:rPr lang="vi-VN" sz="2400" dirty="0">
                <a:solidFill>
                  <a:srgbClr val="FF0000"/>
                </a:solidFill>
                <a:latin typeface="Times New Roman" panose="02020603050405020304" pitchFamily="18" charset="0"/>
                <a:cs typeface="Times New Roman" panose="02020603050405020304" pitchFamily="18" charset="0"/>
              </a:rPr>
              <a:t>db.Collection_name.</a:t>
            </a:r>
            <a:r>
              <a:rPr lang="en-US" sz="2400" dirty="0">
                <a:solidFill>
                  <a:srgbClr val="FF0000"/>
                </a:solidFill>
                <a:latin typeface="Times New Roman" panose="02020603050405020304" pitchFamily="18" charset="0"/>
                <a:cs typeface="Times New Roman" panose="02020603050405020304" pitchFamily="18" charset="0"/>
              </a:rPr>
              <a:t>find().limit</a:t>
            </a:r>
            <a:r>
              <a:rPr lang="vi-VN" sz="2400" dirty="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number</a:t>
            </a:r>
            <a:r>
              <a:rPr lang="vi-VN" sz="2400" dirty="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3D0544DD-ACCD-43D2-9610-9B7C5CA0A455}"/>
              </a:ext>
            </a:extLst>
          </p:cNvPr>
          <p:cNvSpPr/>
          <p:nvPr/>
        </p:nvSpPr>
        <p:spPr>
          <a:xfrm>
            <a:off x="2220684" y="1067811"/>
            <a:ext cx="5232401" cy="4489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09596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DEFBF2-B1C6-42F5-9A2F-4803E02CBD92}"/>
              </a:ext>
            </a:extLst>
          </p:cNvPr>
          <p:cNvSpPr txBox="1"/>
          <p:nvPr/>
        </p:nvSpPr>
        <p:spPr>
          <a:xfrm>
            <a:off x="806825" y="407255"/>
            <a:ext cx="3642231" cy="369332"/>
          </a:xfrm>
          <a:prstGeom prst="rect">
            <a:avLst/>
          </a:prstGeom>
          <a:noFill/>
        </p:spPr>
        <p:txBody>
          <a:bodyPr wrap="square" rtlCol="0">
            <a:spAutoFit/>
          </a:bodyPr>
          <a:lstStyle/>
          <a:p>
            <a:r>
              <a:rPr lang="en-US" sz="1800" dirty="0" err="1"/>
              <a:t>Ví</a:t>
            </a:r>
            <a:r>
              <a:rPr lang="en-US" sz="1800" dirty="0"/>
              <a:t> </a:t>
            </a:r>
            <a:r>
              <a:rPr lang="en-US" sz="1800" dirty="0" err="1"/>
              <a:t>dụ</a:t>
            </a:r>
            <a:r>
              <a:rPr lang="en-US" sz="1800" dirty="0"/>
              <a:t> :</a:t>
            </a:r>
          </a:p>
        </p:txBody>
      </p:sp>
      <p:pic>
        <p:nvPicPr>
          <p:cNvPr id="5" name="Picture 4"/>
          <p:cNvPicPr>
            <a:picLocks noChangeAspect="1"/>
          </p:cNvPicPr>
          <p:nvPr/>
        </p:nvPicPr>
        <p:blipFill>
          <a:blip r:embed="rId2"/>
          <a:stretch>
            <a:fillRect/>
          </a:stretch>
        </p:blipFill>
        <p:spPr>
          <a:xfrm>
            <a:off x="101600" y="1008114"/>
            <a:ext cx="8859650" cy="3614686"/>
          </a:xfrm>
          <a:prstGeom prst="rect">
            <a:avLst/>
          </a:prstGeom>
        </p:spPr>
      </p:pic>
    </p:spTree>
    <p:extLst>
      <p:ext uri="{BB962C8B-B14F-4D97-AF65-F5344CB8AC3E}">
        <p14:creationId xmlns:p14="http://schemas.microsoft.com/office/powerpoint/2010/main" val="394007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4A7F7-8649-497D-8FA9-6160B06CB26A}"/>
              </a:ext>
            </a:extLst>
          </p:cNvPr>
          <p:cNvSpPr txBox="1"/>
          <p:nvPr/>
        </p:nvSpPr>
        <p:spPr>
          <a:xfrm>
            <a:off x="430307" y="453359"/>
            <a:ext cx="6431536" cy="646331"/>
          </a:xfrm>
          <a:prstGeom prst="rect">
            <a:avLst/>
          </a:prstGeom>
          <a:noFill/>
        </p:spPr>
        <p:txBody>
          <a:bodyPr wrap="square" rtlCol="0">
            <a:spAutoFit/>
          </a:bodyPr>
          <a:lstStyle/>
          <a:p>
            <a:r>
              <a:rPr lang="en-US" sz="1800" dirty="0" err="1"/>
              <a:t>Nếu</a:t>
            </a:r>
            <a:r>
              <a:rPr lang="en-US" sz="1800" dirty="0"/>
              <a:t> </a:t>
            </a:r>
            <a:r>
              <a:rPr lang="en-US" sz="1800" dirty="0" err="1"/>
              <a:t>không</a:t>
            </a:r>
            <a:r>
              <a:rPr lang="en-US" sz="1800" dirty="0"/>
              <a:t> </a:t>
            </a:r>
            <a:r>
              <a:rPr lang="en-US" sz="1800" dirty="0" err="1"/>
              <a:t>xác</a:t>
            </a:r>
            <a:r>
              <a:rPr lang="en-US" sz="1800" dirty="0"/>
              <a:t> </a:t>
            </a:r>
            <a:r>
              <a:rPr lang="en-US" sz="1800" dirty="0" err="1"/>
              <a:t>định</a:t>
            </a:r>
            <a:r>
              <a:rPr lang="en-US" sz="1800" dirty="0"/>
              <a:t> </a:t>
            </a:r>
            <a:r>
              <a:rPr lang="en-US" sz="1800" dirty="0" err="1"/>
              <a:t>tham</a:t>
            </a:r>
            <a:r>
              <a:rPr lang="en-US" sz="1800" dirty="0"/>
              <a:t> </a:t>
            </a:r>
            <a:r>
              <a:rPr lang="en-US" sz="1800" dirty="0" err="1"/>
              <a:t>số</a:t>
            </a:r>
            <a:r>
              <a:rPr lang="en-US" sz="1800" dirty="0"/>
              <a:t> number </a:t>
            </a:r>
            <a:r>
              <a:rPr lang="en-US" sz="1800" dirty="0" err="1"/>
              <a:t>truyền</a:t>
            </a:r>
            <a:r>
              <a:rPr lang="en-US" sz="1800" dirty="0"/>
              <a:t> </a:t>
            </a:r>
            <a:r>
              <a:rPr lang="en-US" sz="1800" dirty="0" err="1"/>
              <a:t>vào</a:t>
            </a:r>
            <a:r>
              <a:rPr lang="en-US" sz="1800" dirty="0"/>
              <a:t> </a:t>
            </a:r>
            <a:r>
              <a:rPr lang="en-US" sz="1800" dirty="0" err="1"/>
              <a:t>thì</a:t>
            </a:r>
            <a:r>
              <a:rPr lang="en-US" sz="1800" dirty="0"/>
              <a:t> </a:t>
            </a:r>
            <a:r>
              <a:rPr lang="en-US" sz="1800" dirty="0" err="1"/>
              <a:t>nó</a:t>
            </a:r>
            <a:r>
              <a:rPr lang="en-US" sz="1800" dirty="0"/>
              <a:t> </a:t>
            </a:r>
            <a:r>
              <a:rPr lang="en-US" sz="1800" dirty="0" err="1"/>
              <a:t>sẽ</a:t>
            </a:r>
            <a:r>
              <a:rPr lang="en-US" sz="1800" dirty="0"/>
              <a:t> </a:t>
            </a:r>
            <a:r>
              <a:rPr lang="en-US" sz="1800" dirty="0" err="1"/>
              <a:t>hiển</a:t>
            </a:r>
            <a:r>
              <a:rPr lang="en-US" sz="1800" dirty="0"/>
              <a:t> </a:t>
            </a:r>
            <a:r>
              <a:rPr lang="en-US" sz="1800" dirty="0" err="1"/>
              <a:t>thị</a:t>
            </a:r>
            <a:r>
              <a:rPr lang="en-US" sz="1800" dirty="0"/>
              <a:t> </a:t>
            </a:r>
            <a:r>
              <a:rPr lang="en-US" sz="1800" dirty="0" err="1"/>
              <a:t>tất</a:t>
            </a:r>
            <a:r>
              <a:rPr lang="en-US" sz="1800" dirty="0"/>
              <a:t> </a:t>
            </a:r>
            <a:r>
              <a:rPr lang="en-US" sz="1800" dirty="0" err="1"/>
              <a:t>cả</a:t>
            </a:r>
            <a:r>
              <a:rPr lang="en-US" sz="1800" dirty="0"/>
              <a:t> </a:t>
            </a:r>
            <a:r>
              <a:rPr lang="en-US" sz="1800" dirty="0" err="1"/>
              <a:t>các</a:t>
            </a:r>
            <a:r>
              <a:rPr lang="en-US" sz="1800" dirty="0"/>
              <a:t> </a:t>
            </a:r>
            <a:r>
              <a:rPr lang="en-US" sz="1800" dirty="0" err="1"/>
              <a:t>Documet</a:t>
            </a:r>
            <a:r>
              <a:rPr lang="en-US" sz="1800" dirty="0"/>
              <a:t> </a:t>
            </a:r>
            <a:r>
              <a:rPr lang="en-US" sz="1800" dirty="0" err="1"/>
              <a:t>trong</a:t>
            </a:r>
            <a:r>
              <a:rPr lang="en-US" sz="1800" dirty="0"/>
              <a:t> Collection</a:t>
            </a:r>
          </a:p>
        </p:txBody>
      </p:sp>
      <p:pic>
        <p:nvPicPr>
          <p:cNvPr id="4" name="Picture 3"/>
          <p:cNvPicPr>
            <a:picLocks noChangeAspect="1"/>
          </p:cNvPicPr>
          <p:nvPr/>
        </p:nvPicPr>
        <p:blipFill>
          <a:blip r:embed="rId2"/>
          <a:stretch>
            <a:fillRect/>
          </a:stretch>
        </p:blipFill>
        <p:spPr>
          <a:xfrm>
            <a:off x="89724" y="1444171"/>
            <a:ext cx="8782813" cy="3309257"/>
          </a:xfrm>
          <a:prstGeom prst="rect">
            <a:avLst/>
          </a:prstGeom>
        </p:spPr>
      </p:pic>
    </p:spTree>
    <p:extLst>
      <p:ext uri="{BB962C8B-B14F-4D97-AF65-F5344CB8AC3E}">
        <p14:creationId xmlns:p14="http://schemas.microsoft.com/office/powerpoint/2010/main" val="2080408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536B6-4D2A-46D5-B74F-92D2672642C6}"/>
              </a:ext>
            </a:extLst>
          </p:cNvPr>
          <p:cNvSpPr txBox="1"/>
          <p:nvPr/>
        </p:nvSpPr>
        <p:spPr>
          <a:xfrm>
            <a:off x="299678" y="345782"/>
            <a:ext cx="4379899" cy="646331"/>
          </a:xfrm>
          <a:prstGeom prst="rect">
            <a:avLst/>
          </a:prstGeom>
          <a:noFill/>
        </p:spPr>
        <p:txBody>
          <a:bodyPr wrap="square" rtlCol="0">
            <a:spAutoFit/>
          </a:bodyPr>
          <a:lstStyle/>
          <a:p>
            <a:endParaRPr lang="en-US" sz="1800" dirty="0"/>
          </a:p>
          <a:p>
            <a:r>
              <a:rPr lang="en-US" sz="1800" dirty="0" err="1"/>
              <a:t>Xuất</a:t>
            </a:r>
            <a:r>
              <a:rPr lang="en-US" sz="1800" dirty="0"/>
              <a:t> 3 document </a:t>
            </a:r>
            <a:r>
              <a:rPr lang="en-US" sz="1800" dirty="0" err="1"/>
              <a:t>đầu</a:t>
            </a:r>
            <a:r>
              <a:rPr lang="en-US" sz="1800" dirty="0"/>
              <a:t> </a:t>
            </a:r>
            <a:r>
              <a:rPr lang="en-US" sz="1800" dirty="0" err="1"/>
              <a:t>trong</a:t>
            </a:r>
            <a:r>
              <a:rPr lang="en-US" sz="1800" dirty="0"/>
              <a:t> collection </a:t>
            </a:r>
          </a:p>
        </p:txBody>
      </p:sp>
      <p:pic>
        <p:nvPicPr>
          <p:cNvPr id="4" name="Picture 3"/>
          <p:cNvPicPr>
            <a:picLocks noChangeAspect="1"/>
          </p:cNvPicPr>
          <p:nvPr/>
        </p:nvPicPr>
        <p:blipFill>
          <a:blip r:embed="rId2"/>
          <a:stretch>
            <a:fillRect/>
          </a:stretch>
        </p:blipFill>
        <p:spPr>
          <a:xfrm>
            <a:off x="4356341" y="95693"/>
            <a:ext cx="4678802" cy="4958195"/>
          </a:xfrm>
          <a:prstGeom prst="rect">
            <a:avLst/>
          </a:prstGeom>
        </p:spPr>
      </p:pic>
    </p:spTree>
    <p:extLst>
      <p:ext uri="{BB962C8B-B14F-4D97-AF65-F5344CB8AC3E}">
        <p14:creationId xmlns:p14="http://schemas.microsoft.com/office/powerpoint/2010/main" val="144259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lá»i káº¿t cho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
            <a:ext cx="4812349"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80624" y="3200401"/>
            <a:ext cx="7075976" cy="369332"/>
          </a:xfrm>
          <a:prstGeom prst="rect">
            <a:avLst/>
          </a:prstGeom>
          <a:noFill/>
        </p:spPr>
        <p:txBody>
          <a:bodyPr wrap="none" rtlCol="0">
            <a:spAutoFit/>
          </a:bodyPr>
          <a:lstStyle/>
          <a:p>
            <a:r>
              <a:rPr lang="en-US" sz="1800" b="1" dirty="0"/>
              <a:t>CẢM ƠN GIẢNG VIÊN VÀ CÁC BẠN ĐÃ CHÚ Ý LẮNG NGHE !</a:t>
            </a:r>
          </a:p>
        </p:txBody>
      </p:sp>
    </p:spTree>
    <p:extLst>
      <p:ext uri="{BB962C8B-B14F-4D97-AF65-F5344CB8AC3E}">
        <p14:creationId xmlns:p14="http://schemas.microsoft.com/office/powerpoint/2010/main" val="1178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AE9F91-491A-4AFF-B1DD-455D088F6609}"/>
              </a:ext>
            </a:extLst>
          </p:cNvPr>
          <p:cNvSpPr/>
          <p:nvPr/>
        </p:nvSpPr>
        <p:spPr>
          <a:xfrm>
            <a:off x="384629" y="639417"/>
            <a:ext cx="6662057" cy="3046988"/>
          </a:xfrm>
          <a:prstGeom prst="rect">
            <a:avLst/>
          </a:prstGeom>
        </p:spPr>
        <p:txBody>
          <a:bodyPr wrap="square">
            <a:spAutoFit/>
          </a:bodyPr>
          <a:lstStyle/>
          <a:p>
            <a:pPr>
              <a:spcBef>
                <a:spcPts val="1800"/>
              </a:spcBef>
            </a:pPr>
            <a:r>
              <a:rPr lang="en-US" sz="2400" dirty="0" err="1"/>
              <a:t>Những</a:t>
            </a:r>
            <a:r>
              <a:rPr lang="en-US" sz="2400" dirty="0"/>
              <a:t> Document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đưa</a:t>
            </a:r>
            <a:r>
              <a:rPr lang="en-US" sz="2400" dirty="0"/>
              <a:t> qua </a:t>
            </a:r>
            <a:r>
              <a:rPr lang="en-US" sz="2400" dirty="0" err="1"/>
              <a:t>một</a:t>
            </a:r>
            <a:r>
              <a:rPr lang="en-US" sz="2400" dirty="0"/>
              <a:t> </a:t>
            </a:r>
            <a:r>
              <a:rPr lang="en-US" sz="2400" dirty="0" err="1"/>
              <a:t>chuỗi</a:t>
            </a:r>
            <a:r>
              <a:rPr lang="en-US" sz="2400" dirty="0"/>
              <a:t> </a:t>
            </a:r>
            <a:r>
              <a:rPr lang="en-US" sz="2400" dirty="0" err="1"/>
              <a:t>các</a:t>
            </a:r>
            <a:r>
              <a:rPr lang="en-US" sz="2400" dirty="0"/>
              <a:t> </a:t>
            </a:r>
            <a:r>
              <a:rPr lang="en-US" sz="2400" dirty="0" err="1"/>
              <a:t>giai</a:t>
            </a:r>
            <a:r>
              <a:rPr lang="en-US" sz="2400" dirty="0"/>
              <a:t> </a:t>
            </a:r>
            <a:r>
              <a:rPr lang="en-US" sz="2400" dirty="0" err="1"/>
              <a:t>đoạn</a:t>
            </a:r>
            <a:r>
              <a:rPr lang="en-US" sz="2400" dirty="0"/>
              <a:t> pipeline </a:t>
            </a:r>
            <a:r>
              <a:rPr lang="en-US" sz="2400" dirty="0" err="1"/>
              <a:t>để</a:t>
            </a:r>
            <a:r>
              <a:rPr lang="en-US" sz="2400" dirty="0"/>
              <a:t> </a:t>
            </a:r>
            <a:r>
              <a:rPr lang="en-US" sz="2400" dirty="0" err="1"/>
              <a:t>biến</a:t>
            </a:r>
            <a:r>
              <a:rPr lang="en-US" sz="2400" dirty="0"/>
              <a:t> </a:t>
            </a:r>
            <a:r>
              <a:rPr lang="en-US" sz="2400" dirty="0" err="1"/>
              <a:t>đổi</a:t>
            </a:r>
            <a:r>
              <a:rPr lang="en-US" sz="2400" dirty="0"/>
              <a:t> </a:t>
            </a:r>
            <a:r>
              <a:rPr lang="en-US" sz="2400" dirty="0" err="1"/>
              <a:t>và</a:t>
            </a:r>
            <a:r>
              <a:rPr lang="en-US" sz="2400" dirty="0"/>
              <a:t> </a:t>
            </a:r>
            <a:r>
              <a:rPr lang="en-US" sz="2400" dirty="0" err="1"/>
              <a:t>kết</a:t>
            </a:r>
            <a:r>
              <a:rPr lang="en-US" sz="2400" dirty="0"/>
              <a:t> </a:t>
            </a:r>
            <a:r>
              <a:rPr lang="en-US" sz="2400" dirty="0" err="1"/>
              <a:t>quả</a:t>
            </a:r>
            <a:r>
              <a:rPr lang="en-US" sz="2400" dirty="0"/>
              <a:t> </a:t>
            </a:r>
            <a:r>
              <a:rPr lang="en-US" sz="2400" dirty="0" err="1"/>
              <a:t>nhận</a:t>
            </a:r>
            <a:r>
              <a:rPr lang="en-US" sz="2400" dirty="0"/>
              <a:t> </a:t>
            </a:r>
            <a:r>
              <a:rPr lang="en-US" sz="2400" dirty="0" err="1"/>
              <a:t>được</a:t>
            </a:r>
            <a:r>
              <a:rPr lang="en-US" sz="2400" dirty="0"/>
              <a:t> </a:t>
            </a:r>
            <a:r>
              <a:rPr lang="en-US" sz="2400" dirty="0" err="1"/>
              <a:t>sẽ</a:t>
            </a:r>
            <a:r>
              <a:rPr lang="en-US" sz="2400" dirty="0"/>
              <a:t> </a:t>
            </a:r>
            <a:r>
              <a:rPr lang="en-US" sz="2400" dirty="0" err="1"/>
              <a:t>là</a:t>
            </a:r>
            <a:r>
              <a:rPr lang="en-US" sz="2400" dirty="0"/>
              <a:t> </a:t>
            </a:r>
            <a:r>
              <a:rPr lang="en-US" sz="2400" dirty="0" err="1"/>
              <a:t>sự</a:t>
            </a:r>
            <a:r>
              <a:rPr lang="en-US" sz="2400" dirty="0"/>
              <a:t> </a:t>
            </a:r>
            <a:r>
              <a:rPr lang="en-US" sz="2400" dirty="0" err="1"/>
              <a:t>tổng</a:t>
            </a:r>
            <a:r>
              <a:rPr lang="en-US" sz="2400" dirty="0"/>
              <a:t> </a:t>
            </a:r>
            <a:r>
              <a:rPr lang="en-US" sz="2400" dirty="0" err="1"/>
              <a:t>hợp</a:t>
            </a:r>
            <a:r>
              <a:rPr lang="en-US" sz="2400" dirty="0"/>
              <a:t> </a:t>
            </a:r>
            <a:r>
              <a:rPr lang="en-US" sz="2400" dirty="0" err="1"/>
              <a:t>của</a:t>
            </a:r>
            <a:r>
              <a:rPr lang="en-US" sz="2400" dirty="0"/>
              <a:t> </a:t>
            </a:r>
            <a:r>
              <a:rPr lang="en-US" sz="2400" dirty="0" err="1"/>
              <a:t>các</a:t>
            </a:r>
            <a:r>
              <a:rPr lang="en-US" sz="2400" dirty="0"/>
              <a:t> so </a:t>
            </a:r>
            <a:r>
              <a:rPr lang="en-US" sz="2400" dirty="0" err="1"/>
              <a:t>sánh</a:t>
            </a:r>
            <a:r>
              <a:rPr lang="en-US" sz="2400" dirty="0"/>
              <a:t>, </a:t>
            </a:r>
            <a:r>
              <a:rPr lang="en-US" sz="2400" dirty="0" err="1"/>
              <a:t>sàng</a:t>
            </a:r>
            <a:r>
              <a:rPr lang="en-US" sz="2400" dirty="0"/>
              <a:t> </a:t>
            </a:r>
            <a:r>
              <a:rPr lang="en-US" sz="2400" dirty="0" err="1"/>
              <a:t>lọc</a:t>
            </a:r>
            <a:r>
              <a:rPr lang="en-US" sz="2400" dirty="0"/>
              <a:t>, </a:t>
            </a:r>
            <a:r>
              <a:rPr lang="en-US" sz="2400" dirty="0" err="1"/>
              <a:t>thêm</a:t>
            </a:r>
            <a:r>
              <a:rPr lang="en-US" sz="2400" dirty="0"/>
              <a:t> </a:t>
            </a:r>
            <a:r>
              <a:rPr lang="en-US" sz="2400" dirty="0" err="1"/>
              <a:t>bớt</a:t>
            </a:r>
            <a:r>
              <a:rPr lang="en-US" sz="2400" dirty="0"/>
              <a:t> </a:t>
            </a:r>
            <a:r>
              <a:rPr lang="en-US" sz="2400" dirty="0" err="1"/>
              <a:t>nội</a:t>
            </a:r>
            <a:r>
              <a:rPr lang="en-US" sz="2400" dirty="0"/>
              <a:t> dung .</a:t>
            </a:r>
            <a:r>
              <a:rPr lang="en-US" sz="2400" dirty="0" err="1"/>
              <a:t>Mỗi</a:t>
            </a:r>
            <a:r>
              <a:rPr lang="en-US" sz="2400" dirty="0"/>
              <a:t> </a:t>
            </a:r>
            <a:r>
              <a:rPr lang="en-US" sz="2400" dirty="0" err="1"/>
              <a:t>giai</a:t>
            </a:r>
            <a:r>
              <a:rPr lang="en-US" sz="2400" dirty="0"/>
              <a:t> </a:t>
            </a:r>
            <a:r>
              <a:rPr lang="en-US" sz="2400" dirty="0" err="1"/>
              <a:t>của</a:t>
            </a:r>
            <a:r>
              <a:rPr lang="en-US" sz="2400" dirty="0"/>
              <a:t> pipeline </a:t>
            </a:r>
            <a:r>
              <a:rPr lang="en-US" sz="2400" dirty="0" err="1"/>
              <a:t>biến</a:t>
            </a:r>
            <a:r>
              <a:rPr lang="en-US" sz="2400" dirty="0"/>
              <a:t> </a:t>
            </a:r>
            <a:r>
              <a:rPr lang="en-US" sz="2400" dirty="0" err="1"/>
              <a:t>đổi</a:t>
            </a:r>
            <a:r>
              <a:rPr lang="en-US" sz="2400" dirty="0"/>
              <a:t> </a:t>
            </a:r>
            <a:r>
              <a:rPr lang="en-US" sz="2400" dirty="0" err="1"/>
              <a:t>các</a:t>
            </a:r>
            <a:r>
              <a:rPr lang="en-US" sz="2400" dirty="0"/>
              <a:t> Document </a:t>
            </a:r>
            <a:r>
              <a:rPr lang="en-US" sz="2400" dirty="0" err="1"/>
              <a:t>khi</a:t>
            </a:r>
            <a:r>
              <a:rPr lang="en-US" sz="2400" dirty="0"/>
              <a:t> </a:t>
            </a:r>
            <a:r>
              <a:rPr lang="en-US" sz="2400" dirty="0" err="1"/>
              <a:t>chúng</a:t>
            </a:r>
            <a:r>
              <a:rPr lang="en-US" sz="2400" dirty="0"/>
              <a:t> </a:t>
            </a:r>
            <a:r>
              <a:rPr lang="en-US" sz="2400" dirty="0" err="1"/>
              <a:t>đi</a:t>
            </a:r>
            <a:r>
              <a:rPr lang="en-US" sz="2400" dirty="0"/>
              <a:t> qua, </a:t>
            </a:r>
            <a:r>
              <a:rPr lang="en-US" sz="2400" dirty="0" err="1"/>
              <a:t>thậm</a:t>
            </a:r>
            <a:r>
              <a:rPr lang="en-US" sz="2400" dirty="0"/>
              <a:t> </a:t>
            </a:r>
            <a:r>
              <a:rPr lang="en-US" sz="2400" dirty="0" err="1"/>
              <a:t>chí</a:t>
            </a:r>
            <a:r>
              <a:rPr lang="en-US" sz="2400" dirty="0"/>
              <a:t> </a:t>
            </a:r>
            <a:r>
              <a:rPr lang="en-US" sz="2400" dirty="0" err="1"/>
              <a:t>là</a:t>
            </a:r>
            <a:r>
              <a:rPr lang="en-US" sz="2400" dirty="0"/>
              <a:t> </a:t>
            </a:r>
            <a:r>
              <a:rPr lang="en-US" sz="2400" dirty="0" err="1"/>
              <a:t>tạo</a:t>
            </a:r>
            <a:r>
              <a:rPr lang="en-US" sz="2400" dirty="0"/>
              <a:t> ra </a:t>
            </a:r>
            <a:r>
              <a:rPr lang="en-US" sz="2400" dirty="0" err="1"/>
              <a:t>loại</a:t>
            </a:r>
            <a:r>
              <a:rPr lang="en-US" sz="2400" dirty="0"/>
              <a:t> Document </a:t>
            </a:r>
            <a:r>
              <a:rPr lang="en-US" sz="2400" dirty="0" err="1"/>
              <a:t>khác</a:t>
            </a:r>
            <a:r>
              <a:rPr lang="en-US" sz="2400" dirty="0"/>
              <a:t> </a:t>
            </a:r>
            <a:r>
              <a:rPr lang="en-US" sz="2400" dirty="0" err="1"/>
              <a:t>hẳn</a:t>
            </a:r>
            <a:r>
              <a:rPr lang="en-US" sz="2400" dirty="0"/>
              <a:t> ban </a:t>
            </a:r>
            <a:r>
              <a:rPr lang="en-US" sz="2400" dirty="0" err="1"/>
              <a:t>đầu</a:t>
            </a:r>
            <a:r>
              <a:rPr lang="en-US" sz="2400" dirty="0"/>
              <a:t>, </a:t>
            </a:r>
            <a:r>
              <a:rPr lang="en-US" sz="2400" dirty="0" err="1"/>
              <a:t>kết</a:t>
            </a:r>
            <a:r>
              <a:rPr lang="en-US" sz="2400" dirty="0"/>
              <a:t> </a:t>
            </a:r>
            <a:r>
              <a:rPr lang="en-US" sz="2400" dirty="0" err="1"/>
              <a:t>quả</a:t>
            </a:r>
            <a:r>
              <a:rPr lang="en-US" sz="2400" dirty="0"/>
              <a:t> </a:t>
            </a:r>
            <a:r>
              <a:rPr lang="en-US" sz="2400" dirty="0" err="1"/>
              <a:t>bước</a:t>
            </a:r>
            <a:r>
              <a:rPr lang="en-US" sz="2400" dirty="0"/>
              <a:t> </a:t>
            </a:r>
            <a:r>
              <a:rPr lang="en-US" sz="2400" dirty="0" err="1"/>
              <a:t>trước</a:t>
            </a:r>
            <a:r>
              <a:rPr lang="en-US" sz="2400" dirty="0"/>
              <a:t> </a:t>
            </a:r>
            <a:r>
              <a:rPr lang="en-US" sz="2400" dirty="0" err="1"/>
              <a:t>làm</a:t>
            </a:r>
            <a:r>
              <a:rPr lang="en-US" sz="2400" dirty="0"/>
              <a:t> </a:t>
            </a:r>
            <a:r>
              <a:rPr lang="en-US" sz="2400" dirty="0" err="1"/>
              <a:t>đầu</a:t>
            </a:r>
            <a:r>
              <a:rPr lang="en-US" sz="2400" dirty="0"/>
              <a:t> </a:t>
            </a:r>
            <a:r>
              <a:rPr lang="en-US" sz="2400" dirty="0" err="1"/>
              <a:t>vào</a:t>
            </a:r>
            <a:r>
              <a:rPr lang="en-US" sz="2400" dirty="0"/>
              <a:t> </a:t>
            </a:r>
            <a:r>
              <a:rPr lang="en-US" sz="2400" dirty="0" err="1"/>
              <a:t>cho</a:t>
            </a:r>
            <a:r>
              <a:rPr lang="en-US" sz="2400" dirty="0"/>
              <a:t> </a:t>
            </a:r>
            <a:r>
              <a:rPr lang="en-US" sz="2400" dirty="0" err="1"/>
              <a:t>bước</a:t>
            </a:r>
            <a:r>
              <a:rPr lang="en-US" sz="2400" dirty="0"/>
              <a:t> </a:t>
            </a:r>
            <a:r>
              <a:rPr lang="en-US" sz="2400" dirty="0" err="1"/>
              <a:t>sau</a:t>
            </a:r>
            <a:r>
              <a:rPr lang="en-US" sz="2400" dirty="0"/>
              <a:t>.</a:t>
            </a:r>
          </a:p>
        </p:txBody>
      </p:sp>
    </p:spTree>
    <p:extLst>
      <p:ext uri="{BB962C8B-B14F-4D97-AF65-F5344CB8AC3E}">
        <p14:creationId xmlns:p14="http://schemas.microsoft.com/office/powerpoint/2010/main" val="390742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5209948"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   OPERATOR</a:t>
            </a:r>
            <a:r>
              <a:rPr lang="en-US" sz="2800" b="1" dirty="0"/>
              <a:t> </a:t>
            </a:r>
          </a:p>
          <a:p>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58645" y="1146457"/>
            <a:ext cx="5189400" cy="2554545"/>
          </a:xfrm>
          <a:prstGeom prst="rect">
            <a:avLst/>
          </a:prstGeom>
        </p:spPr>
        <p:txBody>
          <a:bodyPr wrap="square">
            <a:spAutoFit/>
          </a:bodyPr>
          <a:lstStyle/>
          <a:p>
            <a:r>
              <a:rPr lang="en-US" sz="2400" dirty="0"/>
              <a:t>$</a:t>
            </a:r>
            <a:r>
              <a:rPr lang="en-US" sz="2400" dirty="0" err="1"/>
              <a:t>addFields</a:t>
            </a:r>
            <a:endParaRPr lang="en-US" sz="2400" dirty="0"/>
          </a:p>
          <a:p>
            <a:r>
              <a:rPr lang="en-US" sz="2400" dirty="0"/>
              <a:t>$bucket</a:t>
            </a:r>
          </a:p>
          <a:p>
            <a:r>
              <a:rPr lang="en-US" sz="2400" dirty="0"/>
              <a:t>$count</a:t>
            </a:r>
          </a:p>
          <a:p>
            <a:r>
              <a:rPr lang="en-US" sz="2400" dirty="0"/>
              <a:t>$group</a:t>
            </a:r>
          </a:p>
          <a:p>
            <a:r>
              <a:rPr lang="en-US" sz="2400" dirty="0"/>
              <a:t>$limit</a:t>
            </a:r>
          </a:p>
          <a:p>
            <a:r>
              <a:rPr lang="en-US" sz="2400" dirty="0"/>
              <a:t>$match</a:t>
            </a:r>
          </a:p>
          <a:p>
            <a:endParaRPr lang="en-US" sz="1600" dirty="0"/>
          </a:p>
        </p:txBody>
      </p:sp>
      <p:sp>
        <p:nvSpPr>
          <p:cNvPr id="9" name="Rectangle 8"/>
          <p:cNvSpPr/>
          <p:nvPr/>
        </p:nvSpPr>
        <p:spPr>
          <a:xfrm>
            <a:off x="4324269" y="1146457"/>
            <a:ext cx="4572000" cy="1938992"/>
          </a:xfrm>
          <a:prstGeom prst="rect">
            <a:avLst/>
          </a:prstGeom>
        </p:spPr>
        <p:txBody>
          <a:bodyPr>
            <a:spAutoFit/>
          </a:bodyPr>
          <a:lstStyle/>
          <a:p>
            <a:r>
              <a:rPr lang="en-US" sz="2400" dirty="0"/>
              <a:t>$out</a:t>
            </a:r>
          </a:p>
          <a:p>
            <a:r>
              <a:rPr lang="en-US" sz="2400" dirty="0"/>
              <a:t>$set</a:t>
            </a:r>
          </a:p>
          <a:p>
            <a:r>
              <a:rPr lang="en-US" sz="2400" dirty="0"/>
              <a:t>$skip</a:t>
            </a:r>
          </a:p>
          <a:p>
            <a:r>
              <a:rPr lang="en-US" sz="2400" dirty="0"/>
              <a:t>$sort</a:t>
            </a:r>
          </a:p>
          <a:p>
            <a:r>
              <a:rPr lang="en-US" sz="2400" dirty="0"/>
              <a:t>$unset</a:t>
            </a:r>
          </a:p>
        </p:txBody>
      </p:sp>
    </p:spTree>
    <p:extLst>
      <p:ext uri="{BB962C8B-B14F-4D97-AF65-F5344CB8AC3E}">
        <p14:creationId xmlns:p14="http://schemas.microsoft.com/office/powerpoint/2010/main" val="212877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6" y="192350"/>
            <a:ext cx="7346973"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   EXPRESSION (</a:t>
            </a:r>
            <a:r>
              <a:rPr lang="en-US" sz="2800" b="1" dirty="0" err="1">
                <a:solidFill>
                  <a:srgbClr val="FF0000"/>
                </a:solidFill>
                <a:latin typeface="Times New Roman" panose="02020603050405020304" pitchFamily="18" charset="0"/>
                <a:cs typeface="Times New Roman" panose="02020603050405020304" pitchFamily="18" charset="0"/>
              </a:rPr>
              <a:t>biểu</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thức</a:t>
            </a: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9" name="Rectangle 8"/>
          <p:cNvSpPr/>
          <p:nvPr/>
        </p:nvSpPr>
        <p:spPr>
          <a:xfrm>
            <a:off x="246581" y="715570"/>
            <a:ext cx="8559323" cy="4401205"/>
          </a:xfrm>
          <a:prstGeom prst="rect">
            <a:avLst/>
          </a:prstGeom>
        </p:spPr>
        <p:txBody>
          <a:bodyPr wrap="square">
            <a:spAutoFit/>
          </a:bodyPr>
          <a:lstStyle/>
          <a:p>
            <a:r>
              <a:rPr lang="en-US" sz="2400" dirty="0"/>
              <a:t>$sum : </a:t>
            </a:r>
            <a:r>
              <a:rPr lang="vi-VN" sz="2400" dirty="0"/>
              <a:t>Tổng giá trị được xác định từ tất cả Document trong Collection đó</a:t>
            </a:r>
          </a:p>
          <a:p>
            <a:endParaRPr lang="en-US" sz="2400" dirty="0"/>
          </a:p>
          <a:p>
            <a:r>
              <a:rPr lang="en-US" sz="2400" dirty="0"/>
              <a:t>$</a:t>
            </a:r>
            <a:r>
              <a:rPr lang="en-US" sz="2400" dirty="0" err="1"/>
              <a:t>avg</a:t>
            </a:r>
            <a:r>
              <a:rPr lang="en-US" sz="2400" dirty="0"/>
              <a:t> : </a:t>
            </a:r>
            <a:r>
              <a:rPr lang="en-US" sz="2400" dirty="0" err="1"/>
              <a:t>Tính</a:t>
            </a:r>
            <a:r>
              <a:rPr lang="en-US" sz="2400" dirty="0"/>
              <a:t> </a:t>
            </a:r>
            <a:r>
              <a:rPr lang="en-US" sz="2400" dirty="0" err="1"/>
              <a:t>trung</a:t>
            </a:r>
            <a:r>
              <a:rPr lang="en-US" sz="2400" dirty="0"/>
              <a:t> </a:t>
            </a:r>
            <a:r>
              <a:rPr lang="en-US" sz="2400" dirty="0" err="1"/>
              <a:t>bình</a:t>
            </a:r>
            <a:r>
              <a:rPr lang="en-US" sz="2400" dirty="0"/>
              <a:t> </a:t>
            </a:r>
            <a:r>
              <a:rPr lang="en-US" sz="2400" dirty="0" err="1"/>
              <a:t>của</a:t>
            </a:r>
            <a:r>
              <a:rPr lang="en-US" sz="2400" dirty="0"/>
              <a:t> </a:t>
            </a:r>
            <a:r>
              <a:rPr lang="en-US" sz="2400" dirty="0" err="1"/>
              <a:t>tất</a:t>
            </a:r>
            <a:r>
              <a:rPr lang="en-US" sz="2400" dirty="0"/>
              <a:t> </a:t>
            </a:r>
            <a:r>
              <a:rPr lang="en-US" sz="2400" dirty="0" err="1"/>
              <a:t>cả</a:t>
            </a:r>
            <a:r>
              <a:rPr lang="en-US" sz="2400" dirty="0"/>
              <a:t> </a:t>
            </a:r>
            <a:r>
              <a:rPr lang="en-US" sz="2400" dirty="0" err="1"/>
              <a:t>giá</a:t>
            </a:r>
            <a:r>
              <a:rPr lang="en-US" sz="2400" dirty="0"/>
              <a:t> </a:t>
            </a:r>
            <a:r>
              <a:rPr lang="en-US" sz="2400" dirty="0" err="1"/>
              <a:t>trị</a:t>
            </a:r>
            <a:r>
              <a:rPr lang="en-US" sz="2400" dirty="0"/>
              <a:t> </a:t>
            </a:r>
            <a:r>
              <a:rPr lang="en-US" sz="2400" dirty="0" err="1"/>
              <a:t>đã</a:t>
            </a:r>
            <a:r>
              <a:rPr lang="en-US" sz="2400" dirty="0"/>
              <a:t> </a:t>
            </a:r>
            <a:r>
              <a:rPr lang="en-US" sz="2400" dirty="0" err="1"/>
              <a:t>cho</a:t>
            </a:r>
            <a:r>
              <a:rPr lang="en-US" sz="2400" dirty="0"/>
              <a:t> </a:t>
            </a:r>
            <a:r>
              <a:rPr lang="en-US" sz="2400" dirty="0" err="1"/>
              <a:t>từ</a:t>
            </a:r>
            <a:r>
              <a:rPr lang="en-US" sz="2400" dirty="0"/>
              <a:t> </a:t>
            </a:r>
            <a:r>
              <a:rPr lang="en-US" sz="2400" dirty="0" err="1"/>
              <a:t>tất</a:t>
            </a:r>
            <a:r>
              <a:rPr lang="en-US" sz="2400" dirty="0"/>
              <a:t> </a:t>
            </a:r>
            <a:r>
              <a:rPr lang="en-US" sz="2400" dirty="0" err="1"/>
              <a:t>cả</a:t>
            </a:r>
            <a:r>
              <a:rPr lang="en-US" sz="2400" dirty="0"/>
              <a:t> Document </a:t>
            </a:r>
            <a:r>
              <a:rPr lang="en-US" sz="2400" dirty="0" err="1"/>
              <a:t>trong</a:t>
            </a:r>
            <a:r>
              <a:rPr lang="en-US" sz="2400" dirty="0"/>
              <a:t> Collection </a:t>
            </a:r>
            <a:r>
              <a:rPr lang="en-US" sz="2400" dirty="0" err="1"/>
              <a:t>đó</a:t>
            </a:r>
            <a:endParaRPr lang="en-US" sz="2400" dirty="0"/>
          </a:p>
          <a:p>
            <a:endParaRPr lang="en-US" sz="2400" dirty="0"/>
          </a:p>
          <a:p>
            <a:r>
              <a:rPr lang="en-US" sz="2400" dirty="0"/>
              <a:t>$max : </a:t>
            </a:r>
            <a:r>
              <a:rPr lang="en-US" sz="2400" dirty="0" err="1"/>
              <a:t>Lấy</a:t>
            </a:r>
            <a:r>
              <a:rPr lang="en-US" sz="2400" dirty="0"/>
              <a:t> </a:t>
            </a:r>
            <a:r>
              <a:rPr lang="en-US" sz="2400" dirty="0" err="1"/>
              <a:t>giá</a:t>
            </a:r>
            <a:r>
              <a:rPr lang="en-US" sz="2400" dirty="0"/>
              <a:t> </a:t>
            </a:r>
            <a:r>
              <a:rPr lang="en-US" sz="2400" dirty="0" err="1"/>
              <a:t>trị</a:t>
            </a:r>
            <a:r>
              <a:rPr lang="en-US" sz="2400" dirty="0"/>
              <a:t> </a:t>
            </a:r>
            <a:r>
              <a:rPr lang="en-US" sz="2400" dirty="0" err="1"/>
              <a:t>lớn</a:t>
            </a:r>
            <a:r>
              <a:rPr lang="en-US" sz="2400" dirty="0"/>
              <a:t> </a:t>
            </a:r>
            <a:r>
              <a:rPr lang="en-US" sz="2400" dirty="0" err="1"/>
              <a:t>nhất</a:t>
            </a:r>
            <a:r>
              <a:rPr lang="en-US" sz="2400" dirty="0"/>
              <a:t> </a:t>
            </a:r>
            <a:r>
              <a:rPr lang="en-US" sz="2400" dirty="0" err="1"/>
              <a:t>của</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a:t>
            </a:r>
            <a:r>
              <a:rPr lang="en-US" sz="2400" dirty="0" err="1"/>
              <a:t>tất</a:t>
            </a:r>
            <a:r>
              <a:rPr lang="en-US" sz="2400" dirty="0"/>
              <a:t> </a:t>
            </a:r>
            <a:r>
              <a:rPr lang="en-US" sz="2400" dirty="0" err="1"/>
              <a:t>cả</a:t>
            </a:r>
            <a:r>
              <a:rPr lang="en-US" sz="2400" dirty="0"/>
              <a:t> Document </a:t>
            </a:r>
            <a:r>
              <a:rPr lang="en-US" sz="2400" dirty="0" err="1"/>
              <a:t>trong</a:t>
            </a:r>
            <a:r>
              <a:rPr lang="en-US" sz="2400" dirty="0"/>
              <a:t> Collection </a:t>
            </a:r>
            <a:r>
              <a:rPr lang="en-US" sz="2400" dirty="0" err="1"/>
              <a:t>đó</a:t>
            </a:r>
            <a:r>
              <a:rPr lang="en-US" sz="2400" dirty="0"/>
              <a:t>.</a:t>
            </a:r>
          </a:p>
          <a:p>
            <a:endParaRPr lang="en-US" sz="2400" dirty="0"/>
          </a:p>
          <a:p>
            <a:r>
              <a:rPr lang="en-US" sz="2400" dirty="0"/>
              <a:t>$push : </a:t>
            </a:r>
            <a:r>
              <a:rPr lang="en-US" sz="2400" dirty="0" err="1"/>
              <a:t>Chèn</a:t>
            </a:r>
            <a:r>
              <a:rPr lang="en-US" sz="2400" dirty="0"/>
              <a:t> </a:t>
            </a:r>
            <a:r>
              <a:rPr lang="en-US" sz="2400" dirty="0" err="1"/>
              <a:t>giá</a:t>
            </a:r>
            <a:r>
              <a:rPr lang="en-US" sz="2400" dirty="0"/>
              <a:t> </a:t>
            </a:r>
            <a:r>
              <a:rPr lang="en-US" sz="2400" dirty="0" err="1"/>
              <a:t>trị</a:t>
            </a:r>
            <a:r>
              <a:rPr lang="en-US" sz="2400" dirty="0"/>
              <a:t> </a:t>
            </a:r>
            <a:r>
              <a:rPr lang="en-US" sz="2400" dirty="0" err="1"/>
              <a:t>vào</a:t>
            </a:r>
            <a:r>
              <a:rPr lang="en-US" sz="2400" dirty="0"/>
              <a:t> </a:t>
            </a:r>
            <a:r>
              <a:rPr lang="en-US" sz="2400" dirty="0" err="1"/>
              <a:t>trong</a:t>
            </a:r>
            <a:r>
              <a:rPr lang="en-US" sz="2400" dirty="0"/>
              <a:t> </a:t>
            </a:r>
            <a:r>
              <a:rPr lang="en-US" sz="2400" dirty="0" err="1"/>
              <a:t>một</a:t>
            </a:r>
            <a:r>
              <a:rPr lang="en-US" sz="2400" dirty="0"/>
              <a:t> </a:t>
            </a:r>
            <a:r>
              <a:rPr lang="en-US" sz="2400" dirty="0" err="1"/>
              <a:t>mảng</a:t>
            </a:r>
            <a:r>
              <a:rPr lang="en-US" sz="2400" dirty="0"/>
              <a:t> </a:t>
            </a:r>
            <a:r>
              <a:rPr lang="en-US" sz="2400" dirty="0" err="1"/>
              <a:t>trong</a:t>
            </a:r>
            <a:r>
              <a:rPr lang="en-US" sz="2400" dirty="0"/>
              <a:t> Document </a:t>
            </a:r>
            <a:r>
              <a:rPr lang="en-US" sz="2400" dirty="0" err="1"/>
              <a:t>kết</a:t>
            </a:r>
            <a:r>
              <a:rPr lang="en-US" sz="2400" dirty="0"/>
              <a:t> </a:t>
            </a:r>
            <a:r>
              <a:rPr lang="en-US" sz="2400" dirty="0" err="1"/>
              <a:t>quả</a:t>
            </a:r>
            <a:r>
              <a:rPr lang="en-US" sz="2400" dirty="0"/>
              <a:t> .</a:t>
            </a:r>
          </a:p>
          <a:p>
            <a:endParaRPr lang="en-US" sz="1600" dirty="0"/>
          </a:p>
        </p:txBody>
      </p:sp>
    </p:spTree>
    <p:extLst>
      <p:ext uri="{BB962C8B-B14F-4D97-AF65-F5344CB8AC3E}">
        <p14:creationId xmlns:p14="http://schemas.microsoft.com/office/powerpoint/2010/main" val="145150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92350"/>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pic>
        <p:nvPicPr>
          <p:cNvPr id="3" name="Picture 2"/>
          <p:cNvPicPr>
            <a:picLocks noChangeAspect="1"/>
          </p:cNvPicPr>
          <p:nvPr/>
        </p:nvPicPr>
        <p:blipFill>
          <a:blip r:embed="rId2"/>
          <a:stretch>
            <a:fillRect/>
          </a:stretch>
        </p:blipFill>
        <p:spPr>
          <a:xfrm>
            <a:off x="51095" y="1371599"/>
            <a:ext cx="9075979" cy="3360058"/>
          </a:xfrm>
          <a:prstGeom prst="rect">
            <a:avLst/>
          </a:prstGeom>
        </p:spPr>
      </p:pic>
    </p:spTree>
    <p:extLst>
      <p:ext uri="{BB962C8B-B14F-4D97-AF65-F5344CB8AC3E}">
        <p14:creationId xmlns:p14="http://schemas.microsoft.com/office/powerpoint/2010/main" val="170010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C01EE-82BF-4D15-870B-8BB86B40B1C6}"/>
              </a:ext>
            </a:extLst>
          </p:cNvPr>
          <p:cNvSpPr txBox="1"/>
          <p:nvPr/>
        </p:nvSpPr>
        <p:spPr>
          <a:xfrm>
            <a:off x="338097" y="157907"/>
            <a:ext cx="3093472"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AGGREGATE</a:t>
            </a:r>
          </a:p>
        </p:txBody>
      </p:sp>
      <p:sp>
        <p:nvSpPr>
          <p:cNvPr id="3" name="Rectangle 2"/>
          <p:cNvSpPr/>
          <p:nvPr/>
        </p:nvSpPr>
        <p:spPr>
          <a:xfrm>
            <a:off x="338097" y="715570"/>
            <a:ext cx="6658604" cy="2358081"/>
          </a:xfrm>
          <a:prstGeom prst="rect">
            <a:avLst/>
          </a:prstGeom>
        </p:spPr>
        <p:txBody>
          <a:bodyPr wrap="square">
            <a:spAutoFit/>
          </a:bodyPr>
          <a:lstStyle/>
          <a:p>
            <a:pPr>
              <a:lnSpc>
                <a:spcPct val="107000"/>
              </a:lnSpc>
              <a:spcBef>
                <a:spcPts val="1800"/>
              </a:spcBef>
              <a:spcAft>
                <a:spcPts val="720"/>
              </a:spcAft>
            </a:pP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Toán</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b="1" dirty="0" err="1">
                <a:solidFill>
                  <a:srgbClr val="292B2C"/>
                </a:solidFill>
                <a:latin typeface="Segoe UI" panose="020B0502040204020203" pitchFamily="34" charset="0"/>
                <a:ea typeface="Times New Roman" panose="02020603050405020304" pitchFamily="18" charset="0"/>
                <a:cs typeface="Times New Roman" panose="02020603050405020304" pitchFamily="18" charset="0"/>
              </a:rPr>
              <a:t>tử</a:t>
            </a:r>
            <a:r>
              <a:rPr lang="en-US" sz="2000" b="1" dirty="0">
                <a:solidFill>
                  <a:srgbClr val="292B2C"/>
                </a:solidFill>
                <a:latin typeface="Segoe UI" panose="020B0502040204020203" pitchFamily="34" charset="0"/>
                <a:ea typeface="Times New Roman" panose="02020603050405020304" pitchFamily="18" charset="0"/>
                <a:cs typeface="Times New Roman" panose="02020603050405020304" pitchFamily="18" charset="0"/>
              </a:rPr>
              <a:t> $match</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vi-VN" sz="2000" dirty="0"/>
              <a:t>Lọc các tài liệu để chỉ chuyển các tài liệu phù hợp với (các) điều kiện được chỉ định cho giai đoạn </a:t>
            </a:r>
            <a:r>
              <a:rPr lang="en-US" sz="2000" dirty="0" err="1"/>
              <a:t>tiếp</a:t>
            </a:r>
            <a:r>
              <a:rPr lang="en-US" sz="2000" dirty="0"/>
              <a:t> </a:t>
            </a:r>
            <a:r>
              <a:rPr lang="en-US" sz="2000" dirty="0" err="1"/>
              <a:t>theo.</a:t>
            </a:r>
            <a:endParaRPr lang="en-US" sz="2000" dirty="0"/>
          </a:p>
          <a:p>
            <a:endParaRPr lang="en-US" sz="2000" dirty="0"/>
          </a:p>
          <a:p>
            <a:r>
              <a:rPr lang="en-US" sz="2000" dirty="0" err="1"/>
              <a:t>Cú</a:t>
            </a:r>
            <a:r>
              <a:rPr lang="en-US" sz="2000" dirty="0"/>
              <a:t> </a:t>
            </a:r>
            <a:r>
              <a:rPr lang="en-US" sz="2000" dirty="0" err="1"/>
              <a:t>pháp</a:t>
            </a:r>
            <a:r>
              <a:rPr lang="en-US" sz="2000" dirty="0"/>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latinLnBrk="1"/>
            <a:r>
              <a:rPr lang="en-US" sz="2800" dirty="0">
                <a:latin typeface="Consolas" panose="020B0609020204030204" pitchFamily="49" charset="0"/>
              </a:rPr>
              <a:t>{ $match: { &lt;query&gt; } }</a:t>
            </a:r>
          </a:p>
        </p:txBody>
      </p:sp>
    </p:spTree>
    <p:extLst>
      <p:ext uri="{BB962C8B-B14F-4D97-AF65-F5344CB8AC3E}">
        <p14:creationId xmlns:p14="http://schemas.microsoft.com/office/powerpoint/2010/main" val="1274071444"/>
      </p:ext>
    </p:extLst>
  </p:cSld>
  <p:clrMapOvr>
    <a:masterClrMapping/>
  </p:clrMapOvr>
</p:sld>
</file>

<file path=ppt/theme/theme1.xml><?xml version="1.0" encoding="utf-8"?>
<a:theme xmlns:a="http://schemas.openxmlformats.org/drawingml/2006/main" name="Titan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3009</TotalTime>
  <Words>1483</Words>
  <Application>Microsoft Office PowerPoint</Application>
  <PresentationFormat>On-screen Show (16:9)</PresentationFormat>
  <Paragraphs>212</Paragraphs>
  <Slides>48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inherit</vt:lpstr>
      <vt:lpstr>Consolas</vt:lpstr>
      <vt:lpstr>Muli</vt:lpstr>
      <vt:lpstr>Segoe UI</vt:lpstr>
      <vt:lpstr>Arvo</vt:lpstr>
      <vt:lpstr>Arial</vt:lpstr>
      <vt:lpstr>Times New Roman</vt:lpstr>
      <vt:lpstr>Calibri</vt:lpstr>
      <vt:lpstr>Source Code Pro</vt:lpstr>
      <vt:lpstr>Titania template</vt:lpstr>
      <vt:lpstr>COLLECTION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Asus</cp:lastModifiedBy>
  <cp:revision>107</cp:revision>
  <dcterms:modified xsi:type="dcterms:W3CDTF">2019-10-22T03:21:57Z</dcterms:modified>
</cp:coreProperties>
</file>