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69"/>
  </p:notesMasterIdLst>
  <p:sldIdLst>
    <p:sldId id="423" r:id="rId3"/>
    <p:sldId id="421" r:id="rId4"/>
    <p:sldId id="424" r:id="rId5"/>
    <p:sldId id="282" r:id="rId6"/>
    <p:sldId id="322" r:id="rId7"/>
    <p:sldId id="396" r:id="rId8"/>
    <p:sldId id="430" r:id="rId9"/>
    <p:sldId id="431" r:id="rId10"/>
    <p:sldId id="280" r:id="rId11"/>
    <p:sldId id="432" r:id="rId12"/>
    <p:sldId id="456" r:id="rId13"/>
    <p:sldId id="433" r:id="rId14"/>
    <p:sldId id="426" r:id="rId15"/>
    <p:sldId id="480" r:id="rId16"/>
    <p:sldId id="487" r:id="rId17"/>
    <p:sldId id="434" r:id="rId18"/>
    <p:sldId id="428" r:id="rId19"/>
    <p:sldId id="292" r:id="rId20"/>
    <p:sldId id="435" r:id="rId21"/>
    <p:sldId id="436" r:id="rId22"/>
    <p:sldId id="437" r:id="rId23"/>
    <p:sldId id="488" r:id="rId24"/>
    <p:sldId id="490" r:id="rId25"/>
    <p:sldId id="491" r:id="rId26"/>
    <p:sldId id="438" r:id="rId27"/>
    <p:sldId id="439" r:id="rId28"/>
    <p:sldId id="440" r:id="rId29"/>
    <p:sldId id="441" r:id="rId30"/>
    <p:sldId id="442" r:id="rId31"/>
    <p:sldId id="443" r:id="rId32"/>
    <p:sldId id="444" r:id="rId33"/>
    <p:sldId id="445" r:id="rId34"/>
    <p:sldId id="446" r:id="rId35"/>
    <p:sldId id="398" r:id="rId36"/>
    <p:sldId id="447" r:id="rId37"/>
    <p:sldId id="449" r:id="rId38"/>
    <p:sldId id="492" r:id="rId39"/>
    <p:sldId id="457" r:id="rId40"/>
    <p:sldId id="401" r:id="rId41"/>
    <p:sldId id="453" r:id="rId42"/>
    <p:sldId id="467" r:id="rId43"/>
    <p:sldId id="464" r:id="rId44"/>
    <p:sldId id="469" r:id="rId45"/>
    <p:sldId id="470" r:id="rId46"/>
    <p:sldId id="468" r:id="rId47"/>
    <p:sldId id="493" r:id="rId48"/>
    <p:sldId id="494" r:id="rId49"/>
    <p:sldId id="475" r:id="rId50"/>
    <p:sldId id="472" r:id="rId51"/>
    <p:sldId id="483" r:id="rId52"/>
    <p:sldId id="478" r:id="rId53"/>
    <p:sldId id="455" r:id="rId54"/>
    <p:sldId id="459" r:id="rId55"/>
    <p:sldId id="462" r:id="rId56"/>
    <p:sldId id="473" r:id="rId57"/>
    <p:sldId id="479" r:id="rId58"/>
    <p:sldId id="476" r:id="rId59"/>
    <p:sldId id="477" r:id="rId60"/>
    <p:sldId id="460" r:id="rId61"/>
    <p:sldId id="465" r:id="rId62"/>
    <p:sldId id="466" r:id="rId63"/>
    <p:sldId id="485" r:id="rId64"/>
    <p:sldId id="486" r:id="rId65"/>
    <p:sldId id="495" r:id="rId66"/>
    <p:sldId id="420" r:id="rId67"/>
    <p:sldId id="262" r:id="rId68"/>
  </p:sldIdLst>
  <p:sldSz cx="9144000" cy="5143500" type="screen16x9"/>
  <p:notesSz cx="6858000" cy="9144000"/>
  <p:embeddedFontLst>
    <p:embeddedFont>
      <p:font typeface="Bradley Hand ITC" panose="03070402050302030203" pitchFamily="66" charset="0"/>
      <p:regular r:id="rId70"/>
    </p:embeddedFont>
    <p:embeddedFont>
      <p:font typeface="Droid Serif" panose="020B0604020202020204" charset="0"/>
      <p:regular r:id="rId71"/>
      <p:bold r:id="rId72"/>
      <p:italic r:id="rId73"/>
      <p:boldItalic r:id="rId74"/>
    </p:embeddedFont>
    <p:embeddedFont>
      <p:font typeface="Lora" panose="020B0604020202020204" charset="0"/>
      <p:regular r:id="rId75"/>
      <p:bold r:id="rId76"/>
      <p:italic r:id="rId77"/>
      <p:boldItalic r:id="rId78"/>
    </p:embeddedFont>
    <p:embeddedFont>
      <p:font typeface="Old Standard TT" panose="020B0604020202020204" charset="0"/>
      <p:regular r:id="rId79"/>
      <p:bold r:id="rId80"/>
      <p:italic r:id="rId81"/>
    </p:embeddedFont>
    <p:embeddedFont>
      <p:font typeface="Oswald" panose="020B0604020202020204" charset="0"/>
      <p:regular r:id="rId82"/>
      <p:bold r:id="rId83"/>
    </p:embeddedFont>
    <p:embeddedFont>
      <p:font typeface="Quattrocento Sans" panose="020B060402020202020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D7D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0F44C6-24CD-47BB-AA9A-A0C70CC583C6}">
  <a:tblStyle styleId="{320F44C6-24CD-47BB-AA9A-A0C70CC583C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107" autoAdjust="0"/>
  </p:normalViewPr>
  <p:slideViewPr>
    <p:cSldViewPr snapToGrid="0">
      <p:cViewPr varScale="1">
        <p:scale>
          <a:sx n="90" d="100"/>
          <a:sy n="90"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5.fntdata"/><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font" Target="fonts/font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8.fntdata"/><Relationship Id="rId61" Type="http://schemas.openxmlformats.org/officeDocument/2006/relationships/slide" Target="slides/slide59.xml"/><Relationship Id="rId82" Type="http://schemas.openxmlformats.org/officeDocument/2006/relationships/font" Target="fonts/font13.fntdata"/><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6FA61-F9AC-4A5E-B280-F27257CDB35B}"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6B68D598-493C-4648-9381-0E6E14CF2722}">
      <dgm:prSet phldrT="[Text]" custT="1"/>
      <dgm:spPr/>
      <dgm:t>
        <a:bodyPr/>
        <a:lstStyle/>
        <a:p>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endParaRPr lang="en-US" sz="2800" dirty="0">
            <a:latin typeface="Times New Roman" panose="02020603050405020304" pitchFamily="18" charset="0"/>
            <a:cs typeface="Times New Roman" panose="02020603050405020304" pitchFamily="18" charset="0"/>
          </a:endParaRPr>
        </a:p>
      </dgm:t>
    </dgm:pt>
    <dgm:pt modelId="{5F6BCEA0-FB61-46C9-BDBD-6FAEF1EFB5DD}" type="sibTrans" cxnId="{77AD4F33-69CB-43AB-BCE0-3991852EF73B}">
      <dgm:prSet/>
      <dgm:spPr/>
      <dgm:t>
        <a:bodyPr/>
        <a:lstStyle/>
        <a:p>
          <a:endParaRPr lang="en-US" sz="2400">
            <a:latin typeface="Times New Roman" panose="02020603050405020304" pitchFamily="18" charset="0"/>
            <a:cs typeface="Times New Roman" panose="02020603050405020304" pitchFamily="18" charset="0"/>
          </a:endParaRPr>
        </a:p>
      </dgm:t>
    </dgm:pt>
    <dgm:pt modelId="{0C4A64C3-B90B-4DC5-AA5E-6A5C11BBC9A5}" type="parTrans" cxnId="{77AD4F33-69CB-43AB-BCE0-3991852EF73B}">
      <dgm:prSet/>
      <dgm:spPr/>
      <dgm:t>
        <a:bodyPr/>
        <a:lstStyle/>
        <a:p>
          <a:endParaRPr lang="en-US" sz="2400">
            <a:latin typeface="Times New Roman" panose="02020603050405020304" pitchFamily="18" charset="0"/>
            <a:cs typeface="Times New Roman" panose="02020603050405020304" pitchFamily="18" charset="0"/>
          </a:endParaRPr>
        </a:p>
      </dgm:t>
    </dgm:pt>
    <dgm:pt modelId="{B4A40879-F6AA-4AD7-B214-234B3B86AA39}">
      <dgm:prSet phldrT="[Text]" custT="1"/>
      <dgm:spPr/>
      <dgm:t>
        <a:bodyPr/>
        <a:lstStyle/>
        <a:p>
          <a:r>
            <a:rPr lang="en-US" sz="2400" dirty="0">
              <a:latin typeface="Times New Roman" panose="02020603050405020304" pitchFamily="18" charset="0"/>
              <a:cs typeface="Times New Roman" panose="02020603050405020304" pitchFamily="18" charset="0"/>
            </a:rPr>
            <a:t>2</a:t>
          </a:r>
        </a:p>
      </dgm:t>
    </dgm:pt>
    <dgm:pt modelId="{0177517B-1DAD-47DB-A107-DCC88376F429}" type="parTrans" cxnId="{76744493-15C5-4375-A70E-B4C9EC20063A}">
      <dgm:prSet/>
      <dgm:spPr/>
      <dgm:t>
        <a:bodyPr/>
        <a:lstStyle/>
        <a:p>
          <a:endParaRPr lang="en-US" sz="2400">
            <a:latin typeface="Times New Roman" panose="02020603050405020304" pitchFamily="18" charset="0"/>
            <a:cs typeface="Times New Roman" panose="02020603050405020304" pitchFamily="18" charset="0"/>
          </a:endParaRPr>
        </a:p>
      </dgm:t>
    </dgm:pt>
    <dgm:pt modelId="{8DA7E2D2-31E6-4F7F-AFBB-1C7AF8E59CC6}" type="sibTrans" cxnId="{76744493-15C5-4375-A70E-B4C9EC20063A}">
      <dgm:prSet/>
      <dgm:spPr/>
      <dgm:t>
        <a:bodyPr/>
        <a:lstStyle/>
        <a:p>
          <a:endParaRPr lang="en-US" sz="2400">
            <a:latin typeface="Times New Roman" panose="02020603050405020304" pitchFamily="18" charset="0"/>
            <a:cs typeface="Times New Roman" panose="02020603050405020304" pitchFamily="18" charset="0"/>
          </a:endParaRPr>
        </a:p>
      </dgm:t>
    </dgm:pt>
    <dgm:pt modelId="{B3031E6D-AF6B-47C9-95C1-1691CB805C38}">
      <dgm:prSet phldrT="[Text]" custT="1"/>
      <dgm:spPr/>
      <dgm:t>
        <a:bodyPr/>
        <a:lstStyle/>
        <a:p>
          <a:r>
            <a:rPr lang="en-US" sz="2800" b="0" i="0" dirty="0" err="1">
              <a:latin typeface="Times New Roman" panose="02020603050405020304" pitchFamily="18" charset="0"/>
              <a:cs typeface="Times New Roman" panose="02020603050405020304" pitchFamily="18" charset="0"/>
            </a:rPr>
            <a:t>Phân</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loại</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và</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phân</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tích</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rủi</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ro</a:t>
          </a:r>
          <a:endParaRPr lang="en-US" sz="2800" b="0" dirty="0">
            <a:latin typeface="Times New Roman" panose="02020603050405020304" pitchFamily="18" charset="0"/>
            <a:cs typeface="Times New Roman" panose="02020603050405020304" pitchFamily="18" charset="0"/>
          </a:endParaRPr>
        </a:p>
      </dgm:t>
    </dgm:pt>
    <dgm:pt modelId="{A9C89B78-EAE3-4CEC-8EE2-B9B30E17DB3E}" type="parTrans" cxnId="{1513A787-82FF-4231-BAEF-9126A5E2EB59}">
      <dgm:prSet/>
      <dgm:spPr/>
      <dgm:t>
        <a:bodyPr/>
        <a:lstStyle/>
        <a:p>
          <a:endParaRPr lang="en-US" sz="2400">
            <a:latin typeface="Times New Roman" panose="02020603050405020304" pitchFamily="18" charset="0"/>
            <a:cs typeface="Times New Roman" panose="02020603050405020304" pitchFamily="18" charset="0"/>
          </a:endParaRPr>
        </a:p>
      </dgm:t>
    </dgm:pt>
    <dgm:pt modelId="{D2CF73C0-6EF5-4D0E-89B2-4CE71C5D9AA3}" type="sibTrans" cxnId="{1513A787-82FF-4231-BAEF-9126A5E2EB59}">
      <dgm:prSet/>
      <dgm:spPr/>
      <dgm:t>
        <a:bodyPr/>
        <a:lstStyle/>
        <a:p>
          <a:endParaRPr lang="en-US" sz="2400">
            <a:latin typeface="Times New Roman" panose="02020603050405020304" pitchFamily="18" charset="0"/>
            <a:cs typeface="Times New Roman" panose="02020603050405020304" pitchFamily="18" charset="0"/>
          </a:endParaRPr>
        </a:p>
      </dgm:t>
    </dgm:pt>
    <dgm:pt modelId="{5B4553FA-DACE-45C8-B131-D6278784E50F}">
      <dgm:prSet phldrT="[Text]" custT="1"/>
      <dgm:spPr/>
      <dgm:t>
        <a:bodyPr/>
        <a:lstStyle/>
        <a:p>
          <a:r>
            <a:rPr lang="en-US" sz="2400" dirty="0">
              <a:latin typeface="Times New Roman" panose="02020603050405020304" pitchFamily="18" charset="0"/>
              <a:cs typeface="Times New Roman" panose="02020603050405020304" pitchFamily="18" charset="0"/>
            </a:rPr>
            <a:t>3</a:t>
          </a:r>
        </a:p>
      </dgm:t>
    </dgm:pt>
    <dgm:pt modelId="{32077842-8944-4E83-91E3-B547FA13C5F0}" type="parTrans" cxnId="{2978DBC7-1B21-437B-8400-057A10C23583}">
      <dgm:prSet/>
      <dgm:spPr/>
      <dgm:t>
        <a:bodyPr/>
        <a:lstStyle/>
        <a:p>
          <a:endParaRPr lang="en-US" sz="2400">
            <a:latin typeface="Times New Roman" panose="02020603050405020304" pitchFamily="18" charset="0"/>
            <a:cs typeface="Times New Roman" panose="02020603050405020304" pitchFamily="18" charset="0"/>
          </a:endParaRPr>
        </a:p>
      </dgm:t>
    </dgm:pt>
    <dgm:pt modelId="{9E61BB2B-B13B-408B-B0E3-63D6EFB63A6A}" type="sibTrans" cxnId="{2978DBC7-1B21-437B-8400-057A10C23583}">
      <dgm:prSet/>
      <dgm:spPr/>
      <dgm:t>
        <a:bodyPr/>
        <a:lstStyle/>
        <a:p>
          <a:endParaRPr lang="en-US" sz="2400">
            <a:latin typeface="Times New Roman" panose="02020603050405020304" pitchFamily="18" charset="0"/>
            <a:cs typeface="Times New Roman" panose="02020603050405020304" pitchFamily="18" charset="0"/>
          </a:endParaRPr>
        </a:p>
      </dgm:t>
    </dgm:pt>
    <dgm:pt modelId="{FCF45600-1F69-4E06-86AE-F835C4199C0A}">
      <dgm:prSet phldrT="[Text]" custT="1"/>
      <dgm:spPr/>
      <dgm:t>
        <a:bodyPr/>
        <a:lstStyle/>
        <a:p>
          <a:r>
            <a:rPr lang="en-US" sz="2800" b="0" i="0" dirty="0" err="1">
              <a:latin typeface="Times New Roman" panose="02020603050405020304" pitchFamily="18" charset="0"/>
              <a:cs typeface="Times New Roman" panose="02020603050405020304" pitchFamily="18" charset="0"/>
            </a:rPr>
            <a:t>Kế</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hoạch</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giải</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quyết</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rủi</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ro</a:t>
          </a:r>
          <a:endParaRPr lang="en-US" sz="2800" b="0" dirty="0">
            <a:latin typeface="Times New Roman" panose="02020603050405020304" pitchFamily="18" charset="0"/>
            <a:cs typeface="Times New Roman" panose="02020603050405020304" pitchFamily="18" charset="0"/>
          </a:endParaRPr>
        </a:p>
      </dgm:t>
    </dgm:pt>
    <dgm:pt modelId="{62A0A366-0420-4BF6-96F9-FD9F26742E57}" type="parTrans" cxnId="{D1F6A841-E4A5-451F-B50C-F25B8B2866C1}">
      <dgm:prSet/>
      <dgm:spPr/>
      <dgm:t>
        <a:bodyPr/>
        <a:lstStyle/>
        <a:p>
          <a:endParaRPr lang="en-US" sz="2400">
            <a:latin typeface="Times New Roman" panose="02020603050405020304" pitchFamily="18" charset="0"/>
            <a:cs typeface="Times New Roman" panose="02020603050405020304" pitchFamily="18" charset="0"/>
          </a:endParaRPr>
        </a:p>
      </dgm:t>
    </dgm:pt>
    <dgm:pt modelId="{46E85599-4DC7-4E33-88DA-7EDC52C61902}" type="sibTrans" cxnId="{D1F6A841-E4A5-451F-B50C-F25B8B2866C1}">
      <dgm:prSet/>
      <dgm:spPr/>
      <dgm:t>
        <a:bodyPr/>
        <a:lstStyle/>
        <a:p>
          <a:endParaRPr lang="en-US" sz="2400">
            <a:latin typeface="Times New Roman" panose="02020603050405020304" pitchFamily="18" charset="0"/>
            <a:cs typeface="Times New Roman" panose="02020603050405020304" pitchFamily="18" charset="0"/>
          </a:endParaRPr>
        </a:p>
      </dgm:t>
    </dgm:pt>
    <dgm:pt modelId="{8D818C34-64F5-470F-ADC8-BAD6E975F200}">
      <dgm:prSet phldrT="[Text]" custT="1"/>
      <dgm:spPr/>
      <dgm:t>
        <a:bodyPr/>
        <a:lstStyle/>
        <a:p>
          <a:r>
            <a:rPr lang="en-US" sz="2400" dirty="0">
              <a:latin typeface="Times New Roman" panose="02020603050405020304" pitchFamily="18" charset="0"/>
              <a:cs typeface="Times New Roman" panose="02020603050405020304" pitchFamily="18" charset="0"/>
            </a:rPr>
            <a:t>4</a:t>
          </a:r>
        </a:p>
      </dgm:t>
    </dgm:pt>
    <dgm:pt modelId="{DB4EC8F3-55C8-4A0B-8067-60D6477CF833}" type="parTrans" cxnId="{6E8C09D8-3D1B-4CDA-8978-1FC3C1DCDC62}">
      <dgm:prSet/>
      <dgm:spPr/>
      <dgm:t>
        <a:bodyPr/>
        <a:lstStyle/>
        <a:p>
          <a:endParaRPr lang="en-US" sz="2400">
            <a:latin typeface="Times New Roman" panose="02020603050405020304" pitchFamily="18" charset="0"/>
            <a:cs typeface="Times New Roman" panose="02020603050405020304" pitchFamily="18" charset="0"/>
          </a:endParaRPr>
        </a:p>
      </dgm:t>
    </dgm:pt>
    <dgm:pt modelId="{58BFEF82-823D-41FA-B2CA-251AAF4833D4}" type="sibTrans" cxnId="{6E8C09D8-3D1B-4CDA-8978-1FC3C1DCDC62}">
      <dgm:prSet/>
      <dgm:spPr/>
      <dgm:t>
        <a:bodyPr/>
        <a:lstStyle/>
        <a:p>
          <a:endParaRPr lang="en-US" sz="2400">
            <a:latin typeface="Times New Roman" panose="02020603050405020304" pitchFamily="18" charset="0"/>
            <a:cs typeface="Times New Roman" panose="02020603050405020304" pitchFamily="18" charset="0"/>
          </a:endParaRPr>
        </a:p>
      </dgm:t>
    </dgm:pt>
    <dgm:pt modelId="{AD591958-148B-4815-833C-2D66E4E44EAE}">
      <dgm:prSet phldrT="[Text]" custT="1"/>
      <dgm:spPr/>
      <dgm:t>
        <a:bodyPr/>
        <a:lstStyle/>
        <a:p>
          <a:r>
            <a:rPr lang="en-US" sz="2800" b="0" i="0" dirty="0" err="1">
              <a:latin typeface="Times New Roman" panose="02020603050405020304" pitchFamily="18" charset="0"/>
              <a:cs typeface="Times New Roman" panose="02020603050405020304" pitchFamily="18" charset="0"/>
            </a:rPr>
            <a:t>Một</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số</a:t>
          </a:r>
          <a:r>
            <a:rPr lang="en-US" sz="2800" b="0" i="0" dirty="0">
              <a:latin typeface="Times New Roman" panose="02020603050405020304" pitchFamily="18" charset="0"/>
              <a:cs typeface="Times New Roman" panose="02020603050405020304" pitchFamily="18" charset="0"/>
            </a:rPr>
            <a:t> ý </a:t>
          </a:r>
          <a:r>
            <a:rPr lang="en-US" sz="2800" b="0" i="0" dirty="0" err="1">
              <a:latin typeface="Times New Roman" panose="02020603050405020304" pitchFamily="18" charset="0"/>
              <a:cs typeface="Times New Roman" panose="02020603050405020304" pitchFamily="18" charset="0"/>
            </a:rPr>
            <a:t>kiến</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khách</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quan</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khác</a:t>
          </a:r>
          <a:endParaRPr lang="en-US" sz="2800" b="0" dirty="0">
            <a:latin typeface="Times New Roman" panose="02020603050405020304" pitchFamily="18" charset="0"/>
            <a:cs typeface="Times New Roman" panose="02020603050405020304" pitchFamily="18" charset="0"/>
          </a:endParaRPr>
        </a:p>
      </dgm:t>
    </dgm:pt>
    <dgm:pt modelId="{6FEA0EEF-360B-4CCF-BD6C-B37D01BB02BB}" type="parTrans" cxnId="{CECF682E-F2AA-4B74-9B7E-5167C0EC0342}">
      <dgm:prSet/>
      <dgm:spPr/>
      <dgm:t>
        <a:bodyPr/>
        <a:lstStyle/>
        <a:p>
          <a:endParaRPr lang="en-US" sz="2400">
            <a:latin typeface="Times New Roman" panose="02020603050405020304" pitchFamily="18" charset="0"/>
            <a:cs typeface="Times New Roman" panose="02020603050405020304" pitchFamily="18" charset="0"/>
          </a:endParaRPr>
        </a:p>
      </dgm:t>
    </dgm:pt>
    <dgm:pt modelId="{71EF240C-F9EC-4D31-A489-E92552609890}" type="sibTrans" cxnId="{CECF682E-F2AA-4B74-9B7E-5167C0EC0342}">
      <dgm:prSet/>
      <dgm:spPr/>
      <dgm:t>
        <a:bodyPr/>
        <a:lstStyle/>
        <a:p>
          <a:endParaRPr lang="en-US" sz="2400">
            <a:latin typeface="Times New Roman" panose="02020603050405020304" pitchFamily="18" charset="0"/>
            <a:cs typeface="Times New Roman" panose="02020603050405020304" pitchFamily="18" charset="0"/>
          </a:endParaRPr>
        </a:p>
      </dgm:t>
    </dgm:pt>
    <dgm:pt modelId="{30DB9F0F-4356-4F3C-BC70-9374C15DACB1}">
      <dgm:prSet phldrT="[Text]" custT="1"/>
      <dgm:spPr/>
      <dgm:t>
        <a:bodyPr/>
        <a:lstStyle/>
        <a:p>
          <a:r>
            <a:rPr lang="en-US" sz="2400" dirty="0">
              <a:latin typeface="Times New Roman" panose="02020603050405020304" pitchFamily="18" charset="0"/>
              <a:cs typeface="Times New Roman" panose="02020603050405020304" pitchFamily="18" charset="0"/>
            </a:rPr>
            <a:t>1</a:t>
          </a:r>
          <a:r>
            <a:rPr lang="en-US" sz="2000" dirty="0">
              <a:highlight>
                <a:srgbClr val="FF0000"/>
              </a:highlight>
              <a:latin typeface="Times New Roman" panose="02020603050405020304" pitchFamily="18" charset="0"/>
              <a:cs typeface="Times New Roman" panose="02020603050405020304" pitchFamily="18" charset="0"/>
            </a:rPr>
            <a:t> </a:t>
          </a:r>
        </a:p>
      </dgm:t>
    </dgm:pt>
    <dgm:pt modelId="{9670384C-7228-421B-BBA4-C456110787EE}" type="sibTrans" cxnId="{54626859-729D-464D-932C-B75216EAE9E6}">
      <dgm:prSet/>
      <dgm:spPr/>
      <dgm:t>
        <a:bodyPr/>
        <a:lstStyle/>
        <a:p>
          <a:endParaRPr lang="en-US" sz="2400">
            <a:latin typeface="Times New Roman" panose="02020603050405020304" pitchFamily="18" charset="0"/>
            <a:cs typeface="Times New Roman" panose="02020603050405020304" pitchFamily="18" charset="0"/>
          </a:endParaRPr>
        </a:p>
      </dgm:t>
    </dgm:pt>
    <dgm:pt modelId="{90A8766C-695D-46D8-8A62-AAAE16CF87D8}" type="parTrans" cxnId="{54626859-729D-464D-932C-B75216EAE9E6}">
      <dgm:prSet/>
      <dgm:spPr/>
      <dgm:t>
        <a:bodyPr/>
        <a:lstStyle/>
        <a:p>
          <a:endParaRPr lang="en-US" sz="2400">
            <a:latin typeface="Times New Roman" panose="02020603050405020304" pitchFamily="18" charset="0"/>
            <a:cs typeface="Times New Roman" panose="02020603050405020304" pitchFamily="18" charset="0"/>
          </a:endParaRPr>
        </a:p>
      </dgm:t>
    </dgm:pt>
    <dgm:pt modelId="{196247C2-0932-40B7-B9A1-5B4A3A7EEF52}">
      <dgm:prSet phldrT="[Text]" custT="1"/>
      <dgm:spPr/>
      <dgm:t>
        <a:bodyPr/>
        <a:lstStyle/>
        <a:p>
          <a:r>
            <a:rPr lang="en-US" sz="2400" b="0" dirty="0">
              <a:latin typeface="Times New Roman" panose="02020603050405020304" pitchFamily="18" charset="0"/>
              <a:cs typeface="Times New Roman" panose="02020603050405020304" pitchFamily="18" charset="0"/>
            </a:rPr>
            <a:t>5</a:t>
          </a:r>
        </a:p>
      </dgm:t>
    </dgm:pt>
    <dgm:pt modelId="{8A53EBDB-FE80-418C-9990-EEFE8BB400CB}" type="parTrans" cxnId="{33A4AA57-DB70-47CE-952A-90B680FC2BA9}">
      <dgm:prSet/>
      <dgm:spPr/>
      <dgm:t>
        <a:bodyPr/>
        <a:lstStyle/>
        <a:p>
          <a:endParaRPr lang="en-US"/>
        </a:p>
      </dgm:t>
    </dgm:pt>
    <dgm:pt modelId="{A676FE90-3EB4-4D95-8038-680FD54BB621}" type="sibTrans" cxnId="{33A4AA57-DB70-47CE-952A-90B680FC2BA9}">
      <dgm:prSet/>
      <dgm:spPr/>
      <dgm:t>
        <a:bodyPr/>
        <a:lstStyle/>
        <a:p>
          <a:endParaRPr lang="en-US"/>
        </a:p>
      </dgm:t>
    </dgm:pt>
    <dgm:pt modelId="{135E3536-9E21-41B8-A744-5A2A1FDEB9D9}">
      <dgm:prSet phldrT="[Text]" custT="1"/>
      <dgm:spPr/>
      <dgm:t>
        <a:bodyPr/>
        <a:lstStyle/>
        <a:p>
          <a:r>
            <a:rPr lang="en-US" sz="2800" b="0" dirty="0" err="1">
              <a:latin typeface="Times New Roman" panose="02020603050405020304" pitchFamily="18" charset="0"/>
              <a:cs typeface="Times New Roman" panose="02020603050405020304" pitchFamily="18" charset="0"/>
            </a:rPr>
            <a:t>Tổng</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kết</a:t>
          </a:r>
          <a:endParaRPr lang="en-US" sz="2800" b="0" dirty="0">
            <a:latin typeface="Times New Roman" panose="02020603050405020304" pitchFamily="18" charset="0"/>
            <a:cs typeface="Times New Roman" panose="02020603050405020304" pitchFamily="18" charset="0"/>
          </a:endParaRPr>
        </a:p>
      </dgm:t>
    </dgm:pt>
    <dgm:pt modelId="{0401370D-261C-4395-B788-58351F2F4C11}" type="parTrans" cxnId="{D04B5E78-DF9D-4D88-A6FE-279729804A3C}">
      <dgm:prSet/>
      <dgm:spPr/>
      <dgm:t>
        <a:bodyPr/>
        <a:lstStyle/>
        <a:p>
          <a:endParaRPr lang="en-US"/>
        </a:p>
      </dgm:t>
    </dgm:pt>
    <dgm:pt modelId="{2C69B299-B41E-4C27-A465-9C4095AF6E6E}" type="sibTrans" cxnId="{D04B5E78-DF9D-4D88-A6FE-279729804A3C}">
      <dgm:prSet/>
      <dgm:spPr/>
      <dgm:t>
        <a:bodyPr/>
        <a:lstStyle/>
        <a:p>
          <a:endParaRPr lang="en-US"/>
        </a:p>
      </dgm:t>
    </dgm:pt>
    <dgm:pt modelId="{0606664E-7755-4869-95A7-9A3883518F6D}" type="pres">
      <dgm:prSet presAssocID="{B0E6FA61-F9AC-4A5E-B280-F27257CDB35B}" presName="linearFlow" presStyleCnt="0">
        <dgm:presLayoutVars>
          <dgm:dir/>
          <dgm:animLvl val="lvl"/>
          <dgm:resizeHandles val="exact"/>
        </dgm:presLayoutVars>
      </dgm:prSet>
      <dgm:spPr/>
    </dgm:pt>
    <dgm:pt modelId="{9C0750F3-305E-4A31-93D5-CA3BB1046251}" type="pres">
      <dgm:prSet presAssocID="{30DB9F0F-4356-4F3C-BC70-9374C15DACB1}" presName="composite" presStyleCnt="0"/>
      <dgm:spPr/>
    </dgm:pt>
    <dgm:pt modelId="{BD0C2A0F-467E-464F-8825-44143E95F4E8}" type="pres">
      <dgm:prSet presAssocID="{30DB9F0F-4356-4F3C-BC70-9374C15DACB1}" presName="parentText" presStyleLbl="alignNode1" presStyleIdx="0" presStyleCnt="5">
        <dgm:presLayoutVars>
          <dgm:chMax val="1"/>
          <dgm:bulletEnabled val="1"/>
        </dgm:presLayoutVars>
      </dgm:prSet>
      <dgm:spPr/>
    </dgm:pt>
    <dgm:pt modelId="{34ED1D98-F65A-4492-BC8C-4AD3FC6D5686}" type="pres">
      <dgm:prSet presAssocID="{30DB9F0F-4356-4F3C-BC70-9374C15DACB1}" presName="descendantText" presStyleLbl="alignAcc1" presStyleIdx="0" presStyleCnt="5">
        <dgm:presLayoutVars>
          <dgm:bulletEnabled val="1"/>
        </dgm:presLayoutVars>
      </dgm:prSet>
      <dgm:spPr/>
    </dgm:pt>
    <dgm:pt modelId="{526A20FB-3196-45BC-AA06-3F8B64810240}" type="pres">
      <dgm:prSet presAssocID="{9670384C-7228-421B-BBA4-C456110787EE}" presName="sp" presStyleCnt="0"/>
      <dgm:spPr/>
    </dgm:pt>
    <dgm:pt modelId="{3916441B-3C69-4349-BAAC-348473374F49}" type="pres">
      <dgm:prSet presAssocID="{B4A40879-F6AA-4AD7-B214-234B3B86AA39}" presName="composite" presStyleCnt="0"/>
      <dgm:spPr/>
    </dgm:pt>
    <dgm:pt modelId="{38E328DF-1969-41DD-99FB-1C7B3B8012C3}" type="pres">
      <dgm:prSet presAssocID="{B4A40879-F6AA-4AD7-B214-234B3B86AA39}" presName="parentText" presStyleLbl="alignNode1" presStyleIdx="1" presStyleCnt="5">
        <dgm:presLayoutVars>
          <dgm:chMax val="1"/>
          <dgm:bulletEnabled val="1"/>
        </dgm:presLayoutVars>
      </dgm:prSet>
      <dgm:spPr/>
    </dgm:pt>
    <dgm:pt modelId="{7504E398-9058-4ED2-8448-15103B48C909}" type="pres">
      <dgm:prSet presAssocID="{B4A40879-F6AA-4AD7-B214-234B3B86AA39}" presName="descendantText" presStyleLbl="alignAcc1" presStyleIdx="1" presStyleCnt="5">
        <dgm:presLayoutVars>
          <dgm:bulletEnabled val="1"/>
        </dgm:presLayoutVars>
      </dgm:prSet>
      <dgm:spPr/>
    </dgm:pt>
    <dgm:pt modelId="{EF9F0890-726A-40B9-BD36-3E1E4F84040B}" type="pres">
      <dgm:prSet presAssocID="{8DA7E2D2-31E6-4F7F-AFBB-1C7AF8E59CC6}" presName="sp" presStyleCnt="0"/>
      <dgm:spPr/>
    </dgm:pt>
    <dgm:pt modelId="{97C2D7C3-F043-4FDA-80EE-2B4B8E38EC6A}" type="pres">
      <dgm:prSet presAssocID="{5B4553FA-DACE-45C8-B131-D6278784E50F}" presName="composite" presStyleCnt="0"/>
      <dgm:spPr/>
    </dgm:pt>
    <dgm:pt modelId="{6F8E7F0C-EAEE-4507-B0E3-4F53294AAD5A}" type="pres">
      <dgm:prSet presAssocID="{5B4553FA-DACE-45C8-B131-D6278784E50F}" presName="parentText" presStyleLbl="alignNode1" presStyleIdx="2" presStyleCnt="5">
        <dgm:presLayoutVars>
          <dgm:chMax val="1"/>
          <dgm:bulletEnabled val="1"/>
        </dgm:presLayoutVars>
      </dgm:prSet>
      <dgm:spPr/>
    </dgm:pt>
    <dgm:pt modelId="{36BBCBB0-76FE-49B4-AB2A-6486DCDFA6E3}" type="pres">
      <dgm:prSet presAssocID="{5B4553FA-DACE-45C8-B131-D6278784E50F}" presName="descendantText" presStyleLbl="alignAcc1" presStyleIdx="2" presStyleCnt="5">
        <dgm:presLayoutVars>
          <dgm:bulletEnabled val="1"/>
        </dgm:presLayoutVars>
      </dgm:prSet>
      <dgm:spPr/>
    </dgm:pt>
    <dgm:pt modelId="{BF0EECA0-1AE2-4D3D-9968-C36F143A86F7}" type="pres">
      <dgm:prSet presAssocID="{9E61BB2B-B13B-408B-B0E3-63D6EFB63A6A}" presName="sp" presStyleCnt="0"/>
      <dgm:spPr/>
    </dgm:pt>
    <dgm:pt modelId="{CD870F60-4BAA-4E3D-B3CC-391FBDB18F9F}" type="pres">
      <dgm:prSet presAssocID="{8D818C34-64F5-470F-ADC8-BAD6E975F200}" presName="composite" presStyleCnt="0"/>
      <dgm:spPr/>
    </dgm:pt>
    <dgm:pt modelId="{4B8DCB8C-AF10-4882-8037-DBEEBE4C7109}" type="pres">
      <dgm:prSet presAssocID="{8D818C34-64F5-470F-ADC8-BAD6E975F200}" presName="parentText" presStyleLbl="alignNode1" presStyleIdx="3" presStyleCnt="5">
        <dgm:presLayoutVars>
          <dgm:chMax val="1"/>
          <dgm:bulletEnabled val="1"/>
        </dgm:presLayoutVars>
      </dgm:prSet>
      <dgm:spPr/>
    </dgm:pt>
    <dgm:pt modelId="{17A01436-FAC8-4524-BD13-8FF8630314D8}" type="pres">
      <dgm:prSet presAssocID="{8D818C34-64F5-470F-ADC8-BAD6E975F200}" presName="descendantText" presStyleLbl="alignAcc1" presStyleIdx="3" presStyleCnt="5">
        <dgm:presLayoutVars>
          <dgm:bulletEnabled val="1"/>
        </dgm:presLayoutVars>
      </dgm:prSet>
      <dgm:spPr/>
    </dgm:pt>
    <dgm:pt modelId="{C1087CC1-9876-49D8-A33A-182A056A3E70}" type="pres">
      <dgm:prSet presAssocID="{58BFEF82-823D-41FA-B2CA-251AAF4833D4}" presName="sp" presStyleCnt="0"/>
      <dgm:spPr/>
    </dgm:pt>
    <dgm:pt modelId="{E006F86C-8D55-40BA-977C-C9FA5B1F3715}" type="pres">
      <dgm:prSet presAssocID="{196247C2-0932-40B7-B9A1-5B4A3A7EEF52}" presName="composite" presStyleCnt="0"/>
      <dgm:spPr/>
    </dgm:pt>
    <dgm:pt modelId="{95686949-BC6A-4CA9-A1E9-36672EA5E121}" type="pres">
      <dgm:prSet presAssocID="{196247C2-0932-40B7-B9A1-5B4A3A7EEF52}" presName="parentText" presStyleLbl="alignNode1" presStyleIdx="4" presStyleCnt="5">
        <dgm:presLayoutVars>
          <dgm:chMax val="1"/>
          <dgm:bulletEnabled val="1"/>
        </dgm:presLayoutVars>
      </dgm:prSet>
      <dgm:spPr/>
    </dgm:pt>
    <dgm:pt modelId="{ACFFBF68-698F-4713-B19C-22A15D44F57C}" type="pres">
      <dgm:prSet presAssocID="{196247C2-0932-40B7-B9A1-5B4A3A7EEF52}" presName="descendantText" presStyleLbl="alignAcc1" presStyleIdx="4" presStyleCnt="5">
        <dgm:presLayoutVars>
          <dgm:bulletEnabled val="1"/>
        </dgm:presLayoutVars>
      </dgm:prSet>
      <dgm:spPr/>
    </dgm:pt>
  </dgm:ptLst>
  <dgm:cxnLst>
    <dgm:cxn modelId="{9BD5F20F-BDB6-4AC6-B205-DE064D486724}" type="presOf" srcId="{6B68D598-493C-4648-9381-0E6E14CF2722}" destId="{34ED1D98-F65A-4492-BC8C-4AD3FC6D5686}" srcOrd="0" destOrd="0" presId="urn:microsoft.com/office/officeart/2005/8/layout/chevron2"/>
    <dgm:cxn modelId="{CFE82D12-C9C4-48F8-B5AD-A40C4F352E7E}" type="presOf" srcId="{8D818C34-64F5-470F-ADC8-BAD6E975F200}" destId="{4B8DCB8C-AF10-4882-8037-DBEEBE4C7109}" srcOrd="0" destOrd="0" presId="urn:microsoft.com/office/officeart/2005/8/layout/chevron2"/>
    <dgm:cxn modelId="{253AC523-A469-4239-BE4F-57647FC3402F}" type="presOf" srcId="{B3031E6D-AF6B-47C9-95C1-1691CB805C38}" destId="{7504E398-9058-4ED2-8448-15103B48C909}" srcOrd="0" destOrd="0" presId="urn:microsoft.com/office/officeart/2005/8/layout/chevron2"/>
    <dgm:cxn modelId="{CECF682E-F2AA-4B74-9B7E-5167C0EC0342}" srcId="{8D818C34-64F5-470F-ADC8-BAD6E975F200}" destId="{AD591958-148B-4815-833C-2D66E4E44EAE}" srcOrd="0" destOrd="0" parTransId="{6FEA0EEF-360B-4CCF-BD6C-B37D01BB02BB}" sibTransId="{71EF240C-F9EC-4D31-A489-E92552609890}"/>
    <dgm:cxn modelId="{77AD4F33-69CB-43AB-BCE0-3991852EF73B}" srcId="{30DB9F0F-4356-4F3C-BC70-9374C15DACB1}" destId="{6B68D598-493C-4648-9381-0E6E14CF2722}" srcOrd="0" destOrd="0" parTransId="{0C4A64C3-B90B-4DC5-AA5E-6A5C11BBC9A5}" sibTransId="{5F6BCEA0-FB61-46C9-BDBD-6FAEF1EFB5DD}"/>
    <dgm:cxn modelId="{8527BE5F-EB24-45EF-A058-18C9875CB4BE}" type="presOf" srcId="{5B4553FA-DACE-45C8-B131-D6278784E50F}" destId="{6F8E7F0C-EAEE-4507-B0E3-4F53294AAD5A}" srcOrd="0" destOrd="0" presId="urn:microsoft.com/office/officeart/2005/8/layout/chevron2"/>
    <dgm:cxn modelId="{D1F6A841-E4A5-451F-B50C-F25B8B2866C1}" srcId="{5B4553FA-DACE-45C8-B131-D6278784E50F}" destId="{FCF45600-1F69-4E06-86AE-F835C4199C0A}" srcOrd="0" destOrd="0" parTransId="{62A0A366-0420-4BF6-96F9-FD9F26742E57}" sibTransId="{46E85599-4DC7-4E33-88DA-7EDC52C61902}"/>
    <dgm:cxn modelId="{33A4AA57-DB70-47CE-952A-90B680FC2BA9}" srcId="{B0E6FA61-F9AC-4A5E-B280-F27257CDB35B}" destId="{196247C2-0932-40B7-B9A1-5B4A3A7EEF52}" srcOrd="4" destOrd="0" parTransId="{8A53EBDB-FE80-418C-9990-EEFE8BB400CB}" sibTransId="{A676FE90-3EB4-4D95-8038-680FD54BB621}"/>
    <dgm:cxn modelId="{D04B5E78-DF9D-4D88-A6FE-279729804A3C}" srcId="{196247C2-0932-40B7-B9A1-5B4A3A7EEF52}" destId="{135E3536-9E21-41B8-A744-5A2A1FDEB9D9}" srcOrd="0" destOrd="0" parTransId="{0401370D-261C-4395-B788-58351F2F4C11}" sibTransId="{2C69B299-B41E-4C27-A465-9C4095AF6E6E}"/>
    <dgm:cxn modelId="{BB970579-63B6-4A23-8F74-E7ACCFF13441}" type="presOf" srcId="{B0E6FA61-F9AC-4A5E-B280-F27257CDB35B}" destId="{0606664E-7755-4869-95A7-9A3883518F6D}" srcOrd="0" destOrd="0" presId="urn:microsoft.com/office/officeart/2005/8/layout/chevron2"/>
    <dgm:cxn modelId="{54626859-729D-464D-932C-B75216EAE9E6}" srcId="{B0E6FA61-F9AC-4A5E-B280-F27257CDB35B}" destId="{30DB9F0F-4356-4F3C-BC70-9374C15DACB1}" srcOrd="0" destOrd="0" parTransId="{90A8766C-695D-46D8-8A62-AAAE16CF87D8}" sibTransId="{9670384C-7228-421B-BBA4-C456110787EE}"/>
    <dgm:cxn modelId="{1513A787-82FF-4231-BAEF-9126A5E2EB59}" srcId="{B4A40879-F6AA-4AD7-B214-234B3B86AA39}" destId="{B3031E6D-AF6B-47C9-95C1-1691CB805C38}" srcOrd="0" destOrd="0" parTransId="{A9C89B78-EAE3-4CEC-8EE2-B9B30E17DB3E}" sibTransId="{D2CF73C0-6EF5-4D0E-89B2-4CE71C5D9AA3}"/>
    <dgm:cxn modelId="{3E9AE58B-FA97-4445-8F0A-1C539207C34E}" type="presOf" srcId="{135E3536-9E21-41B8-A744-5A2A1FDEB9D9}" destId="{ACFFBF68-698F-4713-B19C-22A15D44F57C}" srcOrd="0" destOrd="0" presId="urn:microsoft.com/office/officeart/2005/8/layout/chevron2"/>
    <dgm:cxn modelId="{76744493-15C5-4375-A70E-B4C9EC20063A}" srcId="{B0E6FA61-F9AC-4A5E-B280-F27257CDB35B}" destId="{B4A40879-F6AA-4AD7-B214-234B3B86AA39}" srcOrd="1" destOrd="0" parTransId="{0177517B-1DAD-47DB-A107-DCC88376F429}" sibTransId="{8DA7E2D2-31E6-4F7F-AFBB-1C7AF8E59CC6}"/>
    <dgm:cxn modelId="{0F4139A1-4500-4B4D-A5BB-7B0F7E1F019F}" type="presOf" srcId="{B4A40879-F6AA-4AD7-B214-234B3B86AA39}" destId="{38E328DF-1969-41DD-99FB-1C7B3B8012C3}" srcOrd="0" destOrd="0" presId="urn:microsoft.com/office/officeart/2005/8/layout/chevron2"/>
    <dgm:cxn modelId="{124BEFC5-A29A-4E92-9C78-80081A7CB28A}" type="presOf" srcId="{AD591958-148B-4815-833C-2D66E4E44EAE}" destId="{17A01436-FAC8-4524-BD13-8FF8630314D8}" srcOrd="0" destOrd="0" presId="urn:microsoft.com/office/officeart/2005/8/layout/chevron2"/>
    <dgm:cxn modelId="{2978DBC7-1B21-437B-8400-057A10C23583}" srcId="{B0E6FA61-F9AC-4A5E-B280-F27257CDB35B}" destId="{5B4553FA-DACE-45C8-B131-D6278784E50F}" srcOrd="2" destOrd="0" parTransId="{32077842-8944-4E83-91E3-B547FA13C5F0}" sibTransId="{9E61BB2B-B13B-408B-B0E3-63D6EFB63A6A}"/>
    <dgm:cxn modelId="{400A2CCE-A1CE-4B09-B02B-445E3BDA2096}" type="presOf" srcId="{FCF45600-1F69-4E06-86AE-F835C4199C0A}" destId="{36BBCBB0-76FE-49B4-AB2A-6486DCDFA6E3}" srcOrd="0" destOrd="0" presId="urn:microsoft.com/office/officeart/2005/8/layout/chevron2"/>
    <dgm:cxn modelId="{6E8C09D8-3D1B-4CDA-8978-1FC3C1DCDC62}" srcId="{B0E6FA61-F9AC-4A5E-B280-F27257CDB35B}" destId="{8D818C34-64F5-470F-ADC8-BAD6E975F200}" srcOrd="3" destOrd="0" parTransId="{DB4EC8F3-55C8-4A0B-8067-60D6477CF833}" sibTransId="{58BFEF82-823D-41FA-B2CA-251AAF4833D4}"/>
    <dgm:cxn modelId="{2BAE14E6-98BF-44DC-91BF-5D1741BD44EC}" type="presOf" srcId="{30DB9F0F-4356-4F3C-BC70-9374C15DACB1}" destId="{BD0C2A0F-467E-464F-8825-44143E95F4E8}" srcOrd="0" destOrd="0" presId="urn:microsoft.com/office/officeart/2005/8/layout/chevron2"/>
    <dgm:cxn modelId="{CC8910F6-6590-4BE6-9184-697FD47FE517}" type="presOf" srcId="{196247C2-0932-40B7-B9A1-5B4A3A7EEF52}" destId="{95686949-BC6A-4CA9-A1E9-36672EA5E121}" srcOrd="0" destOrd="0" presId="urn:microsoft.com/office/officeart/2005/8/layout/chevron2"/>
    <dgm:cxn modelId="{7BE5E974-A798-42D2-A18E-3BA0CB2FC648}" type="presParOf" srcId="{0606664E-7755-4869-95A7-9A3883518F6D}" destId="{9C0750F3-305E-4A31-93D5-CA3BB1046251}" srcOrd="0" destOrd="0" presId="urn:microsoft.com/office/officeart/2005/8/layout/chevron2"/>
    <dgm:cxn modelId="{1ED164C5-4816-4324-A77A-E4DC6C1C31C2}" type="presParOf" srcId="{9C0750F3-305E-4A31-93D5-CA3BB1046251}" destId="{BD0C2A0F-467E-464F-8825-44143E95F4E8}" srcOrd="0" destOrd="0" presId="urn:microsoft.com/office/officeart/2005/8/layout/chevron2"/>
    <dgm:cxn modelId="{A6F95310-5E10-4FC1-BD09-13EC52F5103E}" type="presParOf" srcId="{9C0750F3-305E-4A31-93D5-CA3BB1046251}" destId="{34ED1D98-F65A-4492-BC8C-4AD3FC6D5686}" srcOrd="1" destOrd="0" presId="urn:microsoft.com/office/officeart/2005/8/layout/chevron2"/>
    <dgm:cxn modelId="{CC62015E-CA6B-4EB3-9BC6-199B1F6B6E4F}" type="presParOf" srcId="{0606664E-7755-4869-95A7-9A3883518F6D}" destId="{526A20FB-3196-45BC-AA06-3F8B64810240}" srcOrd="1" destOrd="0" presId="urn:microsoft.com/office/officeart/2005/8/layout/chevron2"/>
    <dgm:cxn modelId="{89710B1B-49B9-4137-B10F-074764970C52}" type="presParOf" srcId="{0606664E-7755-4869-95A7-9A3883518F6D}" destId="{3916441B-3C69-4349-BAAC-348473374F49}" srcOrd="2" destOrd="0" presId="urn:microsoft.com/office/officeart/2005/8/layout/chevron2"/>
    <dgm:cxn modelId="{77D997AF-09AF-4074-8BEC-13ADDDE9C199}" type="presParOf" srcId="{3916441B-3C69-4349-BAAC-348473374F49}" destId="{38E328DF-1969-41DD-99FB-1C7B3B8012C3}" srcOrd="0" destOrd="0" presId="urn:microsoft.com/office/officeart/2005/8/layout/chevron2"/>
    <dgm:cxn modelId="{B80755DC-37C4-497B-A7B3-9E53BA2F912E}" type="presParOf" srcId="{3916441B-3C69-4349-BAAC-348473374F49}" destId="{7504E398-9058-4ED2-8448-15103B48C909}" srcOrd="1" destOrd="0" presId="urn:microsoft.com/office/officeart/2005/8/layout/chevron2"/>
    <dgm:cxn modelId="{EFC96787-E626-44AB-9B4A-0E40A65FA9E9}" type="presParOf" srcId="{0606664E-7755-4869-95A7-9A3883518F6D}" destId="{EF9F0890-726A-40B9-BD36-3E1E4F84040B}" srcOrd="3" destOrd="0" presId="urn:microsoft.com/office/officeart/2005/8/layout/chevron2"/>
    <dgm:cxn modelId="{92A5593F-06AD-4EB6-969E-8B765C613FAF}" type="presParOf" srcId="{0606664E-7755-4869-95A7-9A3883518F6D}" destId="{97C2D7C3-F043-4FDA-80EE-2B4B8E38EC6A}" srcOrd="4" destOrd="0" presId="urn:microsoft.com/office/officeart/2005/8/layout/chevron2"/>
    <dgm:cxn modelId="{14586A03-054A-4DDD-A07C-90BE99DA90B2}" type="presParOf" srcId="{97C2D7C3-F043-4FDA-80EE-2B4B8E38EC6A}" destId="{6F8E7F0C-EAEE-4507-B0E3-4F53294AAD5A}" srcOrd="0" destOrd="0" presId="urn:microsoft.com/office/officeart/2005/8/layout/chevron2"/>
    <dgm:cxn modelId="{40791113-0057-4D20-90DB-52B764A3B5EF}" type="presParOf" srcId="{97C2D7C3-F043-4FDA-80EE-2B4B8E38EC6A}" destId="{36BBCBB0-76FE-49B4-AB2A-6486DCDFA6E3}" srcOrd="1" destOrd="0" presId="urn:microsoft.com/office/officeart/2005/8/layout/chevron2"/>
    <dgm:cxn modelId="{37072634-490D-4F8D-84B2-02FF38051DC6}" type="presParOf" srcId="{0606664E-7755-4869-95A7-9A3883518F6D}" destId="{BF0EECA0-1AE2-4D3D-9968-C36F143A86F7}" srcOrd="5" destOrd="0" presId="urn:microsoft.com/office/officeart/2005/8/layout/chevron2"/>
    <dgm:cxn modelId="{EDF05344-B877-46F9-9675-D7C675F18C15}" type="presParOf" srcId="{0606664E-7755-4869-95A7-9A3883518F6D}" destId="{CD870F60-4BAA-4E3D-B3CC-391FBDB18F9F}" srcOrd="6" destOrd="0" presId="urn:microsoft.com/office/officeart/2005/8/layout/chevron2"/>
    <dgm:cxn modelId="{CE78A958-7E9F-4C02-822D-BD3A95A6054D}" type="presParOf" srcId="{CD870F60-4BAA-4E3D-B3CC-391FBDB18F9F}" destId="{4B8DCB8C-AF10-4882-8037-DBEEBE4C7109}" srcOrd="0" destOrd="0" presId="urn:microsoft.com/office/officeart/2005/8/layout/chevron2"/>
    <dgm:cxn modelId="{3E37022C-59EE-4C12-8EF8-822ACA3272BB}" type="presParOf" srcId="{CD870F60-4BAA-4E3D-B3CC-391FBDB18F9F}" destId="{17A01436-FAC8-4524-BD13-8FF8630314D8}" srcOrd="1" destOrd="0" presId="urn:microsoft.com/office/officeart/2005/8/layout/chevron2"/>
    <dgm:cxn modelId="{7A197F95-2F64-4567-8AD0-F4037671A1C9}" type="presParOf" srcId="{0606664E-7755-4869-95A7-9A3883518F6D}" destId="{C1087CC1-9876-49D8-A33A-182A056A3E70}" srcOrd="7" destOrd="0" presId="urn:microsoft.com/office/officeart/2005/8/layout/chevron2"/>
    <dgm:cxn modelId="{2EF08B83-1888-4BDC-A8AA-019EE91BDCCD}" type="presParOf" srcId="{0606664E-7755-4869-95A7-9A3883518F6D}" destId="{E006F86C-8D55-40BA-977C-C9FA5B1F3715}" srcOrd="8" destOrd="0" presId="urn:microsoft.com/office/officeart/2005/8/layout/chevron2"/>
    <dgm:cxn modelId="{572BAC0D-11F0-4C62-B048-1B2BE15DF8C8}" type="presParOf" srcId="{E006F86C-8D55-40BA-977C-C9FA5B1F3715}" destId="{95686949-BC6A-4CA9-A1E9-36672EA5E121}" srcOrd="0" destOrd="0" presId="urn:microsoft.com/office/officeart/2005/8/layout/chevron2"/>
    <dgm:cxn modelId="{741A7A26-F301-4B42-A372-FA7EA2B44A73}" type="presParOf" srcId="{E006F86C-8D55-40BA-977C-C9FA5B1F3715}" destId="{ACFFBF68-698F-4713-B19C-22A15D44F5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C2A0F-467E-464F-8825-44143E95F4E8}">
      <dsp:nvSpPr>
        <dsp:cNvPr id="0" name=""/>
        <dsp:cNvSpPr/>
      </dsp:nvSpPr>
      <dsp:spPr>
        <a:xfrm rot="5400000">
          <a:off x="-161132" y="164995"/>
          <a:ext cx="1074214" cy="75195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a:t>
          </a:r>
          <a:r>
            <a:rPr lang="en-US" sz="2000" kern="1200" dirty="0">
              <a:highlight>
                <a:srgbClr val="FF0000"/>
              </a:highlight>
              <a:latin typeface="Times New Roman" panose="02020603050405020304" pitchFamily="18" charset="0"/>
              <a:cs typeface="Times New Roman" panose="02020603050405020304" pitchFamily="18" charset="0"/>
            </a:rPr>
            <a:t> </a:t>
          </a:r>
        </a:p>
      </dsp:txBody>
      <dsp:txXfrm rot="-5400000">
        <a:off x="0" y="379838"/>
        <a:ext cx="751950" cy="322264"/>
      </dsp:txXfrm>
    </dsp:sp>
    <dsp:sp modelId="{34ED1D98-F65A-4492-BC8C-4AD3FC6D5686}">
      <dsp:nvSpPr>
        <dsp:cNvPr id="0" name=""/>
        <dsp:cNvSpPr/>
      </dsp:nvSpPr>
      <dsp:spPr>
        <a:xfrm rot="5400000">
          <a:off x="4007679" y="-3251865"/>
          <a:ext cx="698606" cy="721006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a:latin typeface="Times New Roman" panose="02020603050405020304" pitchFamily="18" charset="0"/>
              <a:cs typeface="Times New Roman" panose="02020603050405020304" pitchFamily="18" charset="0"/>
            </a:rPr>
            <a:t>Tổng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quan</a:t>
          </a:r>
          <a:endParaRPr lang="en-US" sz="2800" kern="1200" dirty="0">
            <a:latin typeface="Times New Roman" panose="02020603050405020304" pitchFamily="18" charset="0"/>
            <a:cs typeface="Times New Roman" panose="02020603050405020304" pitchFamily="18" charset="0"/>
          </a:endParaRPr>
        </a:p>
      </dsp:txBody>
      <dsp:txXfrm rot="-5400000">
        <a:off x="751951" y="37966"/>
        <a:ext cx="7175961" cy="630400"/>
      </dsp:txXfrm>
    </dsp:sp>
    <dsp:sp modelId="{38E328DF-1969-41DD-99FB-1C7B3B8012C3}">
      <dsp:nvSpPr>
        <dsp:cNvPr id="0" name=""/>
        <dsp:cNvSpPr/>
      </dsp:nvSpPr>
      <dsp:spPr>
        <a:xfrm rot="5400000">
          <a:off x="-161132" y="1122014"/>
          <a:ext cx="1074214" cy="751950"/>
        </a:xfrm>
        <a:prstGeom prst="chevron">
          <a:avLst/>
        </a:prstGeom>
        <a:solidFill>
          <a:schemeClr val="accent3">
            <a:hueOff val="1659756"/>
            <a:satOff val="-1365"/>
            <a:lumOff val="1519"/>
            <a:alphaOff val="0"/>
          </a:schemeClr>
        </a:solidFill>
        <a:ln w="25400" cap="flat" cmpd="sng" algn="ctr">
          <a:solidFill>
            <a:schemeClr val="accent3">
              <a:hueOff val="1659756"/>
              <a:satOff val="-1365"/>
              <a:lumOff val="15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a:t>
          </a:r>
        </a:p>
      </dsp:txBody>
      <dsp:txXfrm rot="-5400000">
        <a:off x="0" y="1336857"/>
        <a:ext cx="751950" cy="322264"/>
      </dsp:txXfrm>
    </dsp:sp>
    <dsp:sp modelId="{7504E398-9058-4ED2-8448-15103B48C909}">
      <dsp:nvSpPr>
        <dsp:cNvPr id="0" name=""/>
        <dsp:cNvSpPr/>
      </dsp:nvSpPr>
      <dsp:spPr>
        <a:xfrm rot="5400000">
          <a:off x="4007862" y="-2295030"/>
          <a:ext cx="698239" cy="7210064"/>
        </a:xfrm>
        <a:prstGeom prst="round2SameRect">
          <a:avLst/>
        </a:prstGeom>
        <a:solidFill>
          <a:schemeClr val="lt1">
            <a:alpha val="90000"/>
            <a:hueOff val="0"/>
            <a:satOff val="0"/>
            <a:lumOff val="0"/>
            <a:alphaOff val="0"/>
          </a:schemeClr>
        </a:solidFill>
        <a:ln w="25400" cap="flat" cmpd="sng" algn="ctr">
          <a:solidFill>
            <a:schemeClr val="accent3">
              <a:hueOff val="1659756"/>
              <a:satOff val="-1365"/>
              <a:lumOff val="1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0" i="0" kern="1200" dirty="0" err="1">
              <a:latin typeface="Times New Roman" panose="02020603050405020304" pitchFamily="18" charset="0"/>
              <a:cs typeface="Times New Roman" panose="02020603050405020304" pitchFamily="18" charset="0"/>
            </a:rPr>
            <a:t>Phân</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loại</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và</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phân</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tích</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rủi</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ro</a:t>
          </a:r>
          <a:endParaRPr lang="en-US" sz="2800" b="0" kern="1200" dirty="0">
            <a:latin typeface="Times New Roman" panose="02020603050405020304" pitchFamily="18" charset="0"/>
            <a:cs typeface="Times New Roman" panose="02020603050405020304" pitchFamily="18" charset="0"/>
          </a:endParaRPr>
        </a:p>
      </dsp:txBody>
      <dsp:txXfrm rot="-5400000">
        <a:off x="751950" y="994967"/>
        <a:ext cx="7175979" cy="630069"/>
      </dsp:txXfrm>
    </dsp:sp>
    <dsp:sp modelId="{6F8E7F0C-EAEE-4507-B0E3-4F53294AAD5A}">
      <dsp:nvSpPr>
        <dsp:cNvPr id="0" name=""/>
        <dsp:cNvSpPr/>
      </dsp:nvSpPr>
      <dsp:spPr>
        <a:xfrm rot="5400000">
          <a:off x="-161132" y="2079032"/>
          <a:ext cx="1074214" cy="751950"/>
        </a:xfrm>
        <a:prstGeom prst="chevron">
          <a:avLst/>
        </a:prstGeom>
        <a:solidFill>
          <a:schemeClr val="accent3">
            <a:hueOff val="3319512"/>
            <a:satOff val="-2731"/>
            <a:lumOff val="3039"/>
            <a:alphaOff val="0"/>
          </a:schemeClr>
        </a:solidFill>
        <a:ln w="25400" cap="flat" cmpd="sng" algn="ctr">
          <a:solidFill>
            <a:schemeClr val="accent3">
              <a:hueOff val="3319512"/>
              <a:satOff val="-2731"/>
              <a:lumOff val="3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3</a:t>
          </a:r>
        </a:p>
      </dsp:txBody>
      <dsp:txXfrm rot="-5400000">
        <a:off x="0" y="2293875"/>
        <a:ext cx="751950" cy="322264"/>
      </dsp:txXfrm>
    </dsp:sp>
    <dsp:sp modelId="{36BBCBB0-76FE-49B4-AB2A-6486DCDFA6E3}">
      <dsp:nvSpPr>
        <dsp:cNvPr id="0" name=""/>
        <dsp:cNvSpPr/>
      </dsp:nvSpPr>
      <dsp:spPr>
        <a:xfrm rot="5400000">
          <a:off x="4007862" y="-1338012"/>
          <a:ext cx="698239" cy="7210064"/>
        </a:xfrm>
        <a:prstGeom prst="round2SameRect">
          <a:avLst/>
        </a:prstGeom>
        <a:solidFill>
          <a:schemeClr val="lt1">
            <a:alpha val="90000"/>
            <a:hueOff val="0"/>
            <a:satOff val="0"/>
            <a:lumOff val="0"/>
            <a:alphaOff val="0"/>
          </a:schemeClr>
        </a:solidFill>
        <a:ln w="25400" cap="flat" cmpd="sng" algn="ctr">
          <a:solidFill>
            <a:schemeClr val="accent3">
              <a:hueOff val="3319512"/>
              <a:satOff val="-2731"/>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0" i="0" kern="1200" dirty="0" err="1">
              <a:latin typeface="Times New Roman" panose="02020603050405020304" pitchFamily="18" charset="0"/>
              <a:cs typeface="Times New Roman" panose="02020603050405020304" pitchFamily="18" charset="0"/>
            </a:rPr>
            <a:t>Kế</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hoạch</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giải</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quyết</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rủi</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ro</a:t>
          </a:r>
          <a:endParaRPr lang="en-US" sz="2800" b="0" kern="1200" dirty="0">
            <a:latin typeface="Times New Roman" panose="02020603050405020304" pitchFamily="18" charset="0"/>
            <a:cs typeface="Times New Roman" panose="02020603050405020304" pitchFamily="18" charset="0"/>
          </a:endParaRPr>
        </a:p>
      </dsp:txBody>
      <dsp:txXfrm rot="-5400000">
        <a:off x="751950" y="1951985"/>
        <a:ext cx="7175979" cy="630069"/>
      </dsp:txXfrm>
    </dsp:sp>
    <dsp:sp modelId="{4B8DCB8C-AF10-4882-8037-DBEEBE4C7109}">
      <dsp:nvSpPr>
        <dsp:cNvPr id="0" name=""/>
        <dsp:cNvSpPr/>
      </dsp:nvSpPr>
      <dsp:spPr>
        <a:xfrm rot="5400000">
          <a:off x="-161132" y="3036050"/>
          <a:ext cx="1074214" cy="751950"/>
        </a:xfrm>
        <a:prstGeom prst="chevron">
          <a:avLst/>
        </a:prstGeom>
        <a:solidFill>
          <a:schemeClr val="accent3">
            <a:hueOff val="4979268"/>
            <a:satOff val="-4096"/>
            <a:lumOff val="4558"/>
            <a:alphaOff val="0"/>
          </a:schemeClr>
        </a:solidFill>
        <a:ln w="25400" cap="flat" cmpd="sng" algn="ctr">
          <a:solidFill>
            <a:schemeClr val="accent3">
              <a:hueOff val="4979268"/>
              <a:satOff val="-4096"/>
              <a:lumOff val="45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a:t>
          </a:r>
        </a:p>
      </dsp:txBody>
      <dsp:txXfrm rot="-5400000">
        <a:off x="0" y="3250893"/>
        <a:ext cx="751950" cy="322264"/>
      </dsp:txXfrm>
    </dsp:sp>
    <dsp:sp modelId="{17A01436-FAC8-4524-BD13-8FF8630314D8}">
      <dsp:nvSpPr>
        <dsp:cNvPr id="0" name=""/>
        <dsp:cNvSpPr/>
      </dsp:nvSpPr>
      <dsp:spPr>
        <a:xfrm rot="5400000">
          <a:off x="4007862" y="-380994"/>
          <a:ext cx="698239" cy="7210064"/>
        </a:xfrm>
        <a:prstGeom prst="round2SameRect">
          <a:avLst/>
        </a:prstGeom>
        <a:solidFill>
          <a:schemeClr val="lt1">
            <a:alpha val="90000"/>
            <a:hueOff val="0"/>
            <a:satOff val="0"/>
            <a:lumOff val="0"/>
            <a:alphaOff val="0"/>
          </a:schemeClr>
        </a:solidFill>
        <a:ln w="25400" cap="flat" cmpd="sng" algn="ctr">
          <a:solidFill>
            <a:schemeClr val="accent3">
              <a:hueOff val="4979268"/>
              <a:satOff val="-4096"/>
              <a:lumOff val="45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0" i="0" kern="1200" dirty="0" err="1">
              <a:latin typeface="Times New Roman" panose="02020603050405020304" pitchFamily="18" charset="0"/>
              <a:cs typeface="Times New Roman" panose="02020603050405020304" pitchFamily="18" charset="0"/>
            </a:rPr>
            <a:t>Một</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số</a:t>
          </a:r>
          <a:r>
            <a:rPr lang="en-US" sz="2800" b="0" i="0" kern="1200" dirty="0">
              <a:latin typeface="Times New Roman" panose="02020603050405020304" pitchFamily="18" charset="0"/>
              <a:cs typeface="Times New Roman" panose="02020603050405020304" pitchFamily="18" charset="0"/>
            </a:rPr>
            <a:t> ý </a:t>
          </a:r>
          <a:r>
            <a:rPr lang="en-US" sz="2800" b="0" i="0" kern="1200" dirty="0" err="1">
              <a:latin typeface="Times New Roman" panose="02020603050405020304" pitchFamily="18" charset="0"/>
              <a:cs typeface="Times New Roman" panose="02020603050405020304" pitchFamily="18" charset="0"/>
            </a:rPr>
            <a:t>kiến</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khách</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quan</a:t>
          </a:r>
          <a:r>
            <a:rPr lang="en-US" sz="2800" b="0" i="0" kern="1200" dirty="0">
              <a:latin typeface="Times New Roman" panose="02020603050405020304" pitchFamily="18" charset="0"/>
              <a:cs typeface="Times New Roman" panose="02020603050405020304" pitchFamily="18" charset="0"/>
            </a:rPr>
            <a:t> </a:t>
          </a:r>
          <a:r>
            <a:rPr lang="en-US" sz="2800" b="0" i="0" kern="1200" dirty="0" err="1">
              <a:latin typeface="Times New Roman" panose="02020603050405020304" pitchFamily="18" charset="0"/>
              <a:cs typeface="Times New Roman" panose="02020603050405020304" pitchFamily="18" charset="0"/>
            </a:rPr>
            <a:t>khác</a:t>
          </a:r>
          <a:endParaRPr lang="en-US" sz="2800" b="0" kern="1200" dirty="0">
            <a:latin typeface="Times New Roman" panose="02020603050405020304" pitchFamily="18" charset="0"/>
            <a:cs typeface="Times New Roman" panose="02020603050405020304" pitchFamily="18" charset="0"/>
          </a:endParaRPr>
        </a:p>
      </dsp:txBody>
      <dsp:txXfrm rot="-5400000">
        <a:off x="751950" y="2909003"/>
        <a:ext cx="7175979" cy="630069"/>
      </dsp:txXfrm>
    </dsp:sp>
    <dsp:sp modelId="{95686949-BC6A-4CA9-A1E9-36672EA5E121}">
      <dsp:nvSpPr>
        <dsp:cNvPr id="0" name=""/>
        <dsp:cNvSpPr/>
      </dsp:nvSpPr>
      <dsp:spPr>
        <a:xfrm rot="5400000">
          <a:off x="-161132" y="3993068"/>
          <a:ext cx="1074214" cy="751950"/>
        </a:xfrm>
        <a:prstGeom prst="chevron">
          <a:avLst/>
        </a:prstGeom>
        <a:solidFill>
          <a:schemeClr val="accent3">
            <a:hueOff val="6639025"/>
            <a:satOff val="-5461"/>
            <a:lumOff val="6078"/>
            <a:alphaOff val="0"/>
          </a:schemeClr>
        </a:solidFill>
        <a:ln w="25400" cap="flat" cmpd="sng" algn="ctr">
          <a:solidFill>
            <a:schemeClr val="accent3">
              <a:hueOff val="6639025"/>
              <a:satOff val="-5461"/>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5</a:t>
          </a:r>
        </a:p>
      </dsp:txBody>
      <dsp:txXfrm rot="-5400000">
        <a:off x="0" y="4207911"/>
        <a:ext cx="751950" cy="322264"/>
      </dsp:txXfrm>
    </dsp:sp>
    <dsp:sp modelId="{ACFFBF68-698F-4713-B19C-22A15D44F57C}">
      <dsp:nvSpPr>
        <dsp:cNvPr id="0" name=""/>
        <dsp:cNvSpPr/>
      </dsp:nvSpPr>
      <dsp:spPr>
        <a:xfrm rot="5400000">
          <a:off x="4007862" y="576023"/>
          <a:ext cx="698239" cy="7210064"/>
        </a:xfrm>
        <a:prstGeom prst="round2SameRect">
          <a:avLst/>
        </a:prstGeom>
        <a:solidFill>
          <a:schemeClr val="lt1">
            <a:alpha val="90000"/>
            <a:hueOff val="0"/>
            <a:satOff val="0"/>
            <a:lumOff val="0"/>
            <a:alphaOff val="0"/>
          </a:schemeClr>
        </a:solidFill>
        <a:ln w="25400" cap="flat" cmpd="sng" algn="ctr">
          <a:solidFill>
            <a:schemeClr val="accent3">
              <a:hueOff val="6639025"/>
              <a:satOff val="-5461"/>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0" kern="1200" dirty="0" err="1">
              <a:latin typeface="Times New Roman" panose="02020603050405020304" pitchFamily="18" charset="0"/>
              <a:cs typeface="Times New Roman" panose="02020603050405020304" pitchFamily="18" charset="0"/>
            </a:rPr>
            <a:t>Tổng</a:t>
          </a:r>
          <a:r>
            <a:rPr lang="en-US" sz="2800" b="0" kern="1200" dirty="0">
              <a:latin typeface="Times New Roman" panose="02020603050405020304" pitchFamily="18" charset="0"/>
              <a:cs typeface="Times New Roman" panose="02020603050405020304" pitchFamily="18" charset="0"/>
            </a:rPr>
            <a:t> </a:t>
          </a:r>
          <a:r>
            <a:rPr lang="en-US" sz="2800" b="0" kern="1200" dirty="0" err="1">
              <a:latin typeface="Times New Roman" panose="02020603050405020304" pitchFamily="18" charset="0"/>
              <a:cs typeface="Times New Roman" panose="02020603050405020304" pitchFamily="18" charset="0"/>
            </a:rPr>
            <a:t>kết</a:t>
          </a:r>
          <a:endParaRPr lang="en-US" sz="2800" b="0" kern="1200" dirty="0">
            <a:latin typeface="Times New Roman" panose="02020603050405020304" pitchFamily="18" charset="0"/>
            <a:cs typeface="Times New Roman" panose="02020603050405020304" pitchFamily="18" charset="0"/>
          </a:endParaRPr>
        </a:p>
      </dsp:txBody>
      <dsp:txXfrm rot="-5400000">
        <a:off x="751950" y="3866021"/>
        <a:ext cx="7175979" cy="6300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021994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000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276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961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393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2644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6806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2827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4535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0574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7615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574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42239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554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6324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3468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5660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7549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43940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57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0318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028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7408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55594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6129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4220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4789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8428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8480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526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745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241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14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40312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2997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8310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0314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228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8505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13002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44353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26719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70489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7862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7181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0850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38818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9487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5740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01051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4320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27768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3839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82738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8122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16022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058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2653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171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6409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751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0"/>
        <p:cNvGrpSpPr/>
        <p:nvPr/>
      </p:nvGrpSpPr>
      <p:grpSpPr>
        <a:xfrm>
          <a:off x="0" y="0"/>
          <a:ext cx="0" cy="0"/>
          <a:chOff x="0" y="0"/>
          <a:chExt cx="0" cy="0"/>
        </a:xfrm>
      </p:grpSpPr>
      <p:sp>
        <p:nvSpPr>
          <p:cNvPr id="171" name="Shape 171"/>
          <p:cNvSpPr/>
          <p:nvPr/>
        </p:nvSpPr>
        <p:spPr>
          <a:xfrm rot="2077193">
            <a:off x="1498055" y="3023638"/>
            <a:ext cx="277319" cy="270222"/>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1134205" y="2316151"/>
            <a:ext cx="252892" cy="263137"/>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rot="2852827">
            <a:off x="169596" y="2310035"/>
            <a:ext cx="327167" cy="1117787"/>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rot="1632989">
            <a:off x="-20989" y="2378026"/>
            <a:ext cx="220711" cy="790975"/>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rot="3309944">
            <a:off x="1326" y="3732445"/>
            <a:ext cx="508157" cy="715710"/>
          </a:xfrm>
          <a:custGeom>
            <a:avLst/>
            <a:gdLst/>
            <a:ahLst/>
            <a:cxnLst/>
            <a:rect l="0" t="0" r="0" b="0"/>
            <a:pathLst>
              <a:path w="25585" h="36035" extrusionOk="0">
                <a:moveTo>
                  <a:pt x="13874" y="0"/>
                </a:moveTo>
                <a:lnTo>
                  <a:pt x="13514" y="60"/>
                </a:lnTo>
                <a:lnTo>
                  <a:pt x="13213" y="120"/>
                </a:lnTo>
                <a:lnTo>
                  <a:pt x="12973" y="301"/>
                </a:lnTo>
                <a:lnTo>
                  <a:pt x="12733" y="541"/>
                </a:lnTo>
                <a:lnTo>
                  <a:pt x="12553" y="901"/>
                </a:lnTo>
                <a:lnTo>
                  <a:pt x="12493" y="1262"/>
                </a:lnTo>
                <a:lnTo>
                  <a:pt x="12252" y="2162"/>
                </a:lnTo>
                <a:lnTo>
                  <a:pt x="11952" y="3063"/>
                </a:lnTo>
                <a:lnTo>
                  <a:pt x="11292" y="4805"/>
                </a:lnTo>
                <a:lnTo>
                  <a:pt x="10991" y="5526"/>
                </a:lnTo>
                <a:lnTo>
                  <a:pt x="10631" y="6186"/>
                </a:lnTo>
                <a:lnTo>
                  <a:pt x="10271" y="6787"/>
                </a:lnTo>
                <a:lnTo>
                  <a:pt x="9790" y="7387"/>
                </a:lnTo>
                <a:lnTo>
                  <a:pt x="9550" y="6967"/>
                </a:lnTo>
                <a:lnTo>
                  <a:pt x="9310" y="6547"/>
                </a:lnTo>
                <a:lnTo>
                  <a:pt x="9490" y="6366"/>
                </a:lnTo>
                <a:lnTo>
                  <a:pt x="9610" y="6126"/>
                </a:lnTo>
                <a:lnTo>
                  <a:pt x="9610" y="5886"/>
                </a:lnTo>
                <a:lnTo>
                  <a:pt x="9550" y="5586"/>
                </a:lnTo>
                <a:lnTo>
                  <a:pt x="9730" y="5405"/>
                </a:lnTo>
                <a:lnTo>
                  <a:pt x="9910" y="5225"/>
                </a:lnTo>
                <a:lnTo>
                  <a:pt x="9910" y="5165"/>
                </a:lnTo>
                <a:lnTo>
                  <a:pt x="10030" y="5045"/>
                </a:lnTo>
                <a:lnTo>
                  <a:pt x="10150" y="4685"/>
                </a:lnTo>
                <a:lnTo>
                  <a:pt x="10210" y="4384"/>
                </a:lnTo>
                <a:lnTo>
                  <a:pt x="10210" y="4084"/>
                </a:lnTo>
                <a:lnTo>
                  <a:pt x="10150" y="3844"/>
                </a:lnTo>
                <a:lnTo>
                  <a:pt x="10090" y="3664"/>
                </a:lnTo>
                <a:lnTo>
                  <a:pt x="9970" y="3424"/>
                </a:lnTo>
                <a:lnTo>
                  <a:pt x="9790" y="3183"/>
                </a:lnTo>
                <a:lnTo>
                  <a:pt x="9730" y="3123"/>
                </a:lnTo>
                <a:lnTo>
                  <a:pt x="9550" y="2943"/>
                </a:lnTo>
                <a:lnTo>
                  <a:pt x="9250" y="2823"/>
                </a:lnTo>
                <a:lnTo>
                  <a:pt x="9009" y="2763"/>
                </a:lnTo>
                <a:lnTo>
                  <a:pt x="8709" y="2703"/>
                </a:lnTo>
                <a:lnTo>
                  <a:pt x="8409" y="2763"/>
                </a:lnTo>
                <a:lnTo>
                  <a:pt x="8169" y="2823"/>
                </a:lnTo>
                <a:lnTo>
                  <a:pt x="7868" y="2943"/>
                </a:lnTo>
                <a:lnTo>
                  <a:pt x="7688" y="3123"/>
                </a:lnTo>
                <a:lnTo>
                  <a:pt x="7628" y="3183"/>
                </a:lnTo>
                <a:lnTo>
                  <a:pt x="7388" y="3484"/>
                </a:lnTo>
                <a:lnTo>
                  <a:pt x="7268" y="3784"/>
                </a:lnTo>
                <a:lnTo>
                  <a:pt x="7208" y="4084"/>
                </a:lnTo>
                <a:lnTo>
                  <a:pt x="7208" y="4144"/>
                </a:lnTo>
                <a:lnTo>
                  <a:pt x="6847" y="4324"/>
                </a:lnTo>
                <a:lnTo>
                  <a:pt x="6547" y="4505"/>
                </a:lnTo>
                <a:lnTo>
                  <a:pt x="6427" y="4745"/>
                </a:lnTo>
                <a:lnTo>
                  <a:pt x="6307" y="4985"/>
                </a:lnTo>
                <a:lnTo>
                  <a:pt x="6187" y="5225"/>
                </a:lnTo>
                <a:lnTo>
                  <a:pt x="6187" y="5465"/>
                </a:lnTo>
                <a:lnTo>
                  <a:pt x="6187" y="5706"/>
                </a:lnTo>
                <a:lnTo>
                  <a:pt x="6307" y="5946"/>
                </a:lnTo>
                <a:lnTo>
                  <a:pt x="6367" y="6186"/>
                </a:lnTo>
                <a:lnTo>
                  <a:pt x="6547" y="6426"/>
                </a:lnTo>
                <a:lnTo>
                  <a:pt x="6787" y="6547"/>
                </a:lnTo>
                <a:lnTo>
                  <a:pt x="7027" y="6667"/>
                </a:lnTo>
                <a:lnTo>
                  <a:pt x="7268" y="6787"/>
                </a:lnTo>
                <a:lnTo>
                  <a:pt x="7748" y="6787"/>
                </a:lnTo>
                <a:lnTo>
                  <a:pt x="7988" y="6727"/>
                </a:lnTo>
                <a:lnTo>
                  <a:pt x="8229" y="6607"/>
                </a:lnTo>
                <a:lnTo>
                  <a:pt x="8409" y="6426"/>
                </a:lnTo>
                <a:lnTo>
                  <a:pt x="8589" y="6547"/>
                </a:lnTo>
                <a:lnTo>
                  <a:pt x="8769" y="7327"/>
                </a:lnTo>
                <a:lnTo>
                  <a:pt x="8469" y="7207"/>
                </a:lnTo>
                <a:lnTo>
                  <a:pt x="8169" y="7207"/>
                </a:lnTo>
                <a:lnTo>
                  <a:pt x="7808" y="7147"/>
                </a:lnTo>
                <a:lnTo>
                  <a:pt x="7508" y="7087"/>
                </a:lnTo>
                <a:lnTo>
                  <a:pt x="6787" y="6847"/>
                </a:lnTo>
                <a:lnTo>
                  <a:pt x="6007" y="6667"/>
                </a:lnTo>
                <a:lnTo>
                  <a:pt x="5226" y="6486"/>
                </a:lnTo>
                <a:lnTo>
                  <a:pt x="4565" y="6186"/>
                </a:lnTo>
                <a:lnTo>
                  <a:pt x="3844" y="5886"/>
                </a:lnTo>
                <a:lnTo>
                  <a:pt x="3184" y="5526"/>
                </a:lnTo>
                <a:lnTo>
                  <a:pt x="2463" y="5225"/>
                </a:lnTo>
                <a:lnTo>
                  <a:pt x="1983" y="5165"/>
                </a:lnTo>
                <a:lnTo>
                  <a:pt x="1622" y="5225"/>
                </a:lnTo>
                <a:lnTo>
                  <a:pt x="1262" y="5405"/>
                </a:lnTo>
                <a:lnTo>
                  <a:pt x="962" y="5646"/>
                </a:lnTo>
                <a:lnTo>
                  <a:pt x="722" y="5946"/>
                </a:lnTo>
                <a:lnTo>
                  <a:pt x="541" y="6366"/>
                </a:lnTo>
                <a:lnTo>
                  <a:pt x="481" y="6787"/>
                </a:lnTo>
                <a:lnTo>
                  <a:pt x="481" y="7207"/>
                </a:lnTo>
                <a:lnTo>
                  <a:pt x="722" y="7808"/>
                </a:lnTo>
                <a:lnTo>
                  <a:pt x="962" y="8408"/>
                </a:lnTo>
                <a:lnTo>
                  <a:pt x="1382" y="8889"/>
                </a:lnTo>
                <a:lnTo>
                  <a:pt x="1803" y="9309"/>
                </a:lnTo>
                <a:lnTo>
                  <a:pt x="2343" y="9730"/>
                </a:lnTo>
                <a:lnTo>
                  <a:pt x="2944" y="10030"/>
                </a:lnTo>
                <a:lnTo>
                  <a:pt x="3544" y="10330"/>
                </a:lnTo>
                <a:lnTo>
                  <a:pt x="4145" y="10510"/>
                </a:lnTo>
                <a:lnTo>
                  <a:pt x="4805" y="10690"/>
                </a:lnTo>
                <a:lnTo>
                  <a:pt x="5466" y="10811"/>
                </a:lnTo>
                <a:lnTo>
                  <a:pt x="6007" y="10750"/>
                </a:lnTo>
                <a:lnTo>
                  <a:pt x="6607" y="10690"/>
                </a:lnTo>
                <a:lnTo>
                  <a:pt x="7148" y="10510"/>
                </a:lnTo>
                <a:lnTo>
                  <a:pt x="7688" y="10270"/>
                </a:lnTo>
                <a:lnTo>
                  <a:pt x="8829" y="9609"/>
                </a:lnTo>
                <a:lnTo>
                  <a:pt x="9009" y="9489"/>
                </a:lnTo>
                <a:lnTo>
                  <a:pt x="9190" y="9309"/>
                </a:lnTo>
                <a:lnTo>
                  <a:pt x="9310" y="9129"/>
                </a:lnTo>
                <a:lnTo>
                  <a:pt x="9370" y="8949"/>
                </a:lnTo>
                <a:lnTo>
                  <a:pt x="9670" y="9730"/>
                </a:lnTo>
                <a:lnTo>
                  <a:pt x="10271" y="11411"/>
                </a:lnTo>
                <a:lnTo>
                  <a:pt x="10811" y="13093"/>
                </a:lnTo>
                <a:lnTo>
                  <a:pt x="11472" y="15495"/>
                </a:lnTo>
                <a:lnTo>
                  <a:pt x="12012" y="17957"/>
                </a:lnTo>
                <a:lnTo>
                  <a:pt x="12012" y="17957"/>
                </a:lnTo>
                <a:lnTo>
                  <a:pt x="11832" y="17897"/>
                </a:lnTo>
                <a:lnTo>
                  <a:pt x="11712" y="17957"/>
                </a:lnTo>
                <a:lnTo>
                  <a:pt x="11111" y="18137"/>
                </a:lnTo>
                <a:lnTo>
                  <a:pt x="10511" y="18258"/>
                </a:lnTo>
                <a:lnTo>
                  <a:pt x="9970" y="18258"/>
                </a:lnTo>
                <a:lnTo>
                  <a:pt x="9310" y="18077"/>
                </a:lnTo>
                <a:lnTo>
                  <a:pt x="8769" y="17957"/>
                </a:lnTo>
                <a:lnTo>
                  <a:pt x="8229" y="17837"/>
                </a:lnTo>
                <a:lnTo>
                  <a:pt x="7628" y="17777"/>
                </a:lnTo>
                <a:lnTo>
                  <a:pt x="7088" y="17597"/>
                </a:lnTo>
                <a:lnTo>
                  <a:pt x="6067" y="17177"/>
                </a:lnTo>
                <a:lnTo>
                  <a:pt x="5046" y="16756"/>
                </a:lnTo>
                <a:lnTo>
                  <a:pt x="4025" y="16216"/>
                </a:lnTo>
                <a:lnTo>
                  <a:pt x="3064" y="15675"/>
                </a:lnTo>
                <a:lnTo>
                  <a:pt x="2643" y="15435"/>
                </a:lnTo>
                <a:lnTo>
                  <a:pt x="2283" y="15315"/>
                </a:lnTo>
                <a:lnTo>
                  <a:pt x="1863" y="15315"/>
                </a:lnTo>
                <a:lnTo>
                  <a:pt x="1502" y="15375"/>
                </a:lnTo>
                <a:lnTo>
                  <a:pt x="1142" y="15495"/>
                </a:lnTo>
                <a:lnTo>
                  <a:pt x="842" y="15735"/>
                </a:lnTo>
                <a:lnTo>
                  <a:pt x="601" y="16035"/>
                </a:lnTo>
                <a:lnTo>
                  <a:pt x="361" y="16336"/>
                </a:lnTo>
                <a:lnTo>
                  <a:pt x="181" y="16696"/>
                </a:lnTo>
                <a:lnTo>
                  <a:pt x="61" y="17056"/>
                </a:lnTo>
                <a:lnTo>
                  <a:pt x="1" y="17477"/>
                </a:lnTo>
                <a:lnTo>
                  <a:pt x="61" y="17837"/>
                </a:lnTo>
                <a:lnTo>
                  <a:pt x="181" y="18258"/>
                </a:lnTo>
                <a:lnTo>
                  <a:pt x="361" y="18618"/>
                </a:lnTo>
                <a:lnTo>
                  <a:pt x="601" y="18978"/>
                </a:lnTo>
                <a:lnTo>
                  <a:pt x="962" y="19278"/>
                </a:lnTo>
                <a:lnTo>
                  <a:pt x="1622" y="19699"/>
                </a:lnTo>
                <a:lnTo>
                  <a:pt x="2343" y="19999"/>
                </a:lnTo>
                <a:lnTo>
                  <a:pt x="3064" y="20299"/>
                </a:lnTo>
                <a:lnTo>
                  <a:pt x="3784" y="20540"/>
                </a:lnTo>
                <a:lnTo>
                  <a:pt x="4505" y="20720"/>
                </a:lnTo>
                <a:lnTo>
                  <a:pt x="5286" y="20840"/>
                </a:lnTo>
                <a:lnTo>
                  <a:pt x="6787" y="20840"/>
                </a:lnTo>
                <a:lnTo>
                  <a:pt x="7868" y="20720"/>
                </a:lnTo>
                <a:lnTo>
                  <a:pt x="8409" y="20600"/>
                </a:lnTo>
                <a:lnTo>
                  <a:pt x="8949" y="20480"/>
                </a:lnTo>
                <a:lnTo>
                  <a:pt x="9009" y="20840"/>
                </a:lnTo>
                <a:lnTo>
                  <a:pt x="9129" y="21140"/>
                </a:lnTo>
                <a:lnTo>
                  <a:pt x="9250" y="21441"/>
                </a:lnTo>
                <a:lnTo>
                  <a:pt x="9490" y="21741"/>
                </a:lnTo>
                <a:lnTo>
                  <a:pt x="9790" y="21981"/>
                </a:lnTo>
                <a:lnTo>
                  <a:pt x="10150" y="22161"/>
                </a:lnTo>
                <a:lnTo>
                  <a:pt x="10511" y="22281"/>
                </a:lnTo>
                <a:lnTo>
                  <a:pt x="11231" y="22281"/>
                </a:lnTo>
                <a:lnTo>
                  <a:pt x="11592" y="22161"/>
                </a:lnTo>
                <a:lnTo>
                  <a:pt x="11952" y="21981"/>
                </a:lnTo>
                <a:lnTo>
                  <a:pt x="12252" y="21741"/>
                </a:lnTo>
                <a:lnTo>
                  <a:pt x="12493" y="21380"/>
                </a:lnTo>
                <a:lnTo>
                  <a:pt x="12673" y="23122"/>
                </a:lnTo>
                <a:lnTo>
                  <a:pt x="12733" y="24804"/>
                </a:lnTo>
                <a:lnTo>
                  <a:pt x="12793" y="26485"/>
                </a:lnTo>
                <a:lnTo>
                  <a:pt x="12733" y="28167"/>
                </a:lnTo>
                <a:lnTo>
                  <a:pt x="12613" y="29908"/>
                </a:lnTo>
                <a:lnTo>
                  <a:pt x="12553" y="29908"/>
                </a:lnTo>
                <a:lnTo>
                  <a:pt x="11772" y="29788"/>
                </a:lnTo>
                <a:lnTo>
                  <a:pt x="10991" y="29668"/>
                </a:lnTo>
                <a:lnTo>
                  <a:pt x="10271" y="29428"/>
                </a:lnTo>
                <a:lnTo>
                  <a:pt x="9610" y="29188"/>
                </a:lnTo>
                <a:lnTo>
                  <a:pt x="8949" y="28888"/>
                </a:lnTo>
                <a:lnTo>
                  <a:pt x="8289" y="28527"/>
                </a:lnTo>
                <a:lnTo>
                  <a:pt x="7688" y="28047"/>
                </a:lnTo>
                <a:lnTo>
                  <a:pt x="7088" y="27506"/>
                </a:lnTo>
                <a:lnTo>
                  <a:pt x="7027" y="27506"/>
                </a:lnTo>
                <a:lnTo>
                  <a:pt x="7027" y="27566"/>
                </a:lnTo>
                <a:lnTo>
                  <a:pt x="7508" y="28167"/>
                </a:lnTo>
                <a:lnTo>
                  <a:pt x="8109" y="28767"/>
                </a:lnTo>
                <a:lnTo>
                  <a:pt x="8709" y="29308"/>
                </a:lnTo>
                <a:lnTo>
                  <a:pt x="9430" y="29728"/>
                </a:lnTo>
                <a:lnTo>
                  <a:pt x="10150" y="30089"/>
                </a:lnTo>
                <a:lnTo>
                  <a:pt x="10931" y="30389"/>
                </a:lnTo>
                <a:lnTo>
                  <a:pt x="11712" y="30569"/>
                </a:lnTo>
                <a:lnTo>
                  <a:pt x="12553" y="30629"/>
                </a:lnTo>
                <a:lnTo>
                  <a:pt x="12192" y="33212"/>
                </a:lnTo>
                <a:lnTo>
                  <a:pt x="11892" y="35734"/>
                </a:lnTo>
                <a:lnTo>
                  <a:pt x="11892" y="35854"/>
                </a:lnTo>
                <a:lnTo>
                  <a:pt x="11952" y="35914"/>
                </a:lnTo>
                <a:lnTo>
                  <a:pt x="12072" y="35974"/>
                </a:lnTo>
                <a:lnTo>
                  <a:pt x="12192" y="36034"/>
                </a:lnTo>
                <a:lnTo>
                  <a:pt x="12373" y="35974"/>
                </a:lnTo>
                <a:lnTo>
                  <a:pt x="12493" y="35914"/>
                </a:lnTo>
                <a:lnTo>
                  <a:pt x="12553" y="35794"/>
                </a:lnTo>
                <a:lnTo>
                  <a:pt x="12733" y="35193"/>
                </a:lnTo>
                <a:lnTo>
                  <a:pt x="13153" y="35013"/>
                </a:lnTo>
                <a:lnTo>
                  <a:pt x="13574" y="34833"/>
                </a:lnTo>
                <a:lnTo>
                  <a:pt x="14354" y="34353"/>
                </a:lnTo>
                <a:lnTo>
                  <a:pt x="15075" y="33752"/>
                </a:lnTo>
                <a:lnTo>
                  <a:pt x="15796" y="33152"/>
                </a:lnTo>
                <a:lnTo>
                  <a:pt x="16637" y="32431"/>
                </a:lnTo>
                <a:lnTo>
                  <a:pt x="17357" y="31650"/>
                </a:lnTo>
                <a:lnTo>
                  <a:pt x="17958" y="30809"/>
                </a:lnTo>
                <a:lnTo>
                  <a:pt x="18498" y="29848"/>
                </a:lnTo>
                <a:lnTo>
                  <a:pt x="18558" y="29728"/>
                </a:lnTo>
                <a:lnTo>
                  <a:pt x="18498" y="29548"/>
                </a:lnTo>
                <a:lnTo>
                  <a:pt x="18378" y="29488"/>
                </a:lnTo>
                <a:lnTo>
                  <a:pt x="18198" y="29548"/>
                </a:lnTo>
                <a:lnTo>
                  <a:pt x="17417" y="30149"/>
                </a:lnTo>
                <a:lnTo>
                  <a:pt x="16697" y="30749"/>
                </a:lnTo>
                <a:lnTo>
                  <a:pt x="15255" y="32071"/>
                </a:lnTo>
                <a:lnTo>
                  <a:pt x="14174" y="32911"/>
                </a:lnTo>
                <a:lnTo>
                  <a:pt x="13093" y="33752"/>
                </a:lnTo>
                <a:lnTo>
                  <a:pt x="13393" y="32311"/>
                </a:lnTo>
                <a:lnTo>
                  <a:pt x="13634" y="30869"/>
                </a:lnTo>
                <a:lnTo>
                  <a:pt x="13754" y="29428"/>
                </a:lnTo>
                <a:lnTo>
                  <a:pt x="13814" y="27927"/>
                </a:lnTo>
                <a:lnTo>
                  <a:pt x="13874" y="26425"/>
                </a:lnTo>
                <a:lnTo>
                  <a:pt x="13814" y="24924"/>
                </a:lnTo>
                <a:lnTo>
                  <a:pt x="13754" y="23482"/>
                </a:lnTo>
                <a:lnTo>
                  <a:pt x="13634" y="21981"/>
                </a:lnTo>
                <a:lnTo>
                  <a:pt x="14234" y="21801"/>
                </a:lnTo>
                <a:lnTo>
                  <a:pt x="14835" y="21561"/>
                </a:lnTo>
                <a:lnTo>
                  <a:pt x="15375" y="21200"/>
                </a:lnTo>
                <a:lnTo>
                  <a:pt x="15916" y="20840"/>
                </a:lnTo>
                <a:lnTo>
                  <a:pt x="16456" y="20359"/>
                </a:lnTo>
                <a:lnTo>
                  <a:pt x="16937" y="19879"/>
                </a:lnTo>
                <a:lnTo>
                  <a:pt x="17718" y="18978"/>
                </a:lnTo>
                <a:lnTo>
                  <a:pt x="18378" y="18137"/>
                </a:lnTo>
                <a:lnTo>
                  <a:pt x="18979" y="17116"/>
                </a:lnTo>
                <a:lnTo>
                  <a:pt x="19459" y="17297"/>
                </a:lnTo>
                <a:lnTo>
                  <a:pt x="19880" y="17417"/>
                </a:lnTo>
                <a:lnTo>
                  <a:pt x="20360" y="17477"/>
                </a:lnTo>
                <a:lnTo>
                  <a:pt x="20901" y="17477"/>
                </a:lnTo>
                <a:lnTo>
                  <a:pt x="21381" y="17417"/>
                </a:lnTo>
                <a:lnTo>
                  <a:pt x="21861" y="17297"/>
                </a:lnTo>
                <a:lnTo>
                  <a:pt x="22342" y="17116"/>
                </a:lnTo>
                <a:lnTo>
                  <a:pt x="22762" y="16996"/>
                </a:lnTo>
                <a:lnTo>
                  <a:pt x="23243" y="16756"/>
                </a:lnTo>
                <a:lnTo>
                  <a:pt x="23723" y="16396"/>
                </a:lnTo>
                <a:lnTo>
                  <a:pt x="24204" y="16035"/>
                </a:lnTo>
                <a:lnTo>
                  <a:pt x="24624" y="15675"/>
                </a:lnTo>
                <a:lnTo>
                  <a:pt x="25045" y="15195"/>
                </a:lnTo>
                <a:lnTo>
                  <a:pt x="25345" y="14714"/>
                </a:lnTo>
                <a:lnTo>
                  <a:pt x="25525" y="14174"/>
                </a:lnTo>
                <a:lnTo>
                  <a:pt x="25525" y="13933"/>
                </a:lnTo>
                <a:lnTo>
                  <a:pt x="25585" y="13633"/>
                </a:lnTo>
                <a:lnTo>
                  <a:pt x="25465" y="13213"/>
                </a:lnTo>
                <a:lnTo>
                  <a:pt x="25345" y="12852"/>
                </a:lnTo>
                <a:lnTo>
                  <a:pt x="25105" y="12612"/>
                </a:lnTo>
                <a:lnTo>
                  <a:pt x="24804" y="12372"/>
                </a:lnTo>
                <a:lnTo>
                  <a:pt x="24444" y="12252"/>
                </a:lnTo>
                <a:lnTo>
                  <a:pt x="24084" y="12192"/>
                </a:lnTo>
                <a:lnTo>
                  <a:pt x="23723" y="12192"/>
                </a:lnTo>
                <a:lnTo>
                  <a:pt x="23363" y="12372"/>
                </a:lnTo>
                <a:lnTo>
                  <a:pt x="23063" y="12552"/>
                </a:lnTo>
                <a:lnTo>
                  <a:pt x="22762" y="12792"/>
                </a:lnTo>
                <a:lnTo>
                  <a:pt x="22282" y="13393"/>
                </a:lnTo>
                <a:lnTo>
                  <a:pt x="21801" y="13994"/>
                </a:lnTo>
                <a:lnTo>
                  <a:pt x="21561" y="14294"/>
                </a:lnTo>
                <a:lnTo>
                  <a:pt x="21261" y="14534"/>
                </a:lnTo>
                <a:lnTo>
                  <a:pt x="21081" y="14714"/>
                </a:lnTo>
                <a:lnTo>
                  <a:pt x="21141" y="14414"/>
                </a:lnTo>
                <a:lnTo>
                  <a:pt x="21141" y="14114"/>
                </a:lnTo>
                <a:lnTo>
                  <a:pt x="21081" y="13513"/>
                </a:lnTo>
                <a:lnTo>
                  <a:pt x="20961" y="13213"/>
                </a:lnTo>
                <a:lnTo>
                  <a:pt x="20841" y="12912"/>
                </a:lnTo>
                <a:lnTo>
                  <a:pt x="20660" y="12672"/>
                </a:lnTo>
                <a:lnTo>
                  <a:pt x="20480" y="12432"/>
                </a:lnTo>
                <a:lnTo>
                  <a:pt x="20120" y="12192"/>
                </a:lnTo>
                <a:lnTo>
                  <a:pt x="19699" y="11952"/>
                </a:lnTo>
                <a:lnTo>
                  <a:pt x="19279" y="11831"/>
                </a:lnTo>
                <a:lnTo>
                  <a:pt x="18799" y="11771"/>
                </a:lnTo>
                <a:lnTo>
                  <a:pt x="18318" y="11831"/>
                </a:lnTo>
                <a:lnTo>
                  <a:pt x="17898" y="11952"/>
                </a:lnTo>
                <a:lnTo>
                  <a:pt x="17718" y="12072"/>
                </a:lnTo>
                <a:lnTo>
                  <a:pt x="17718" y="11771"/>
                </a:lnTo>
                <a:lnTo>
                  <a:pt x="17658" y="11351"/>
                </a:lnTo>
                <a:lnTo>
                  <a:pt x="17718" y="10931"/>
                </a:lnTo>
                <a:lnTo>
                  <a:pt x="17718" y="10630"/>
                </a:lnTo>
                <a:lnTo>
                  <a:pt x="17718" y="10270"/>
                </a:lnTo>
                <a:lnTo>
                  <a:pt x="17658" y="9970"/>
                </a:lnTo>
                <a:lnTo>
                  <a:pt x="17537" y="9669"/>
                </a:lnTo>
                <a:lnTo>
                  <a:pt x="17357" y="9429"/>
                </a:lnTo>
                <a:lnTo>
                  <a:pt x="17117" y="9189"/>
                </a:lnTo>
                <a:lnTo>
                  <a:pt x="16877" y="9009"/>
                </a:lnTo>
                <a:lnTo>
                  <a:pt x="16516" y="8889"/>
                </a:lnTo>
                <a:lnTo>
                  <a:pt x="16156" y="8829"/>
                </a:lnTo>
                <a:lnTo>
                  <a:pt x="15856" y="8829"/>
                </a:lnTo>
                <a:lnTo>
                  <a:pt x="15556" y="8889"/>
                </a:lnTo>
                <a:lnTo>
                  <a:pt x="15255" y="9069"/>
                </a:lnTo>
                <a:lnTo>
                  <a:pt x="14955" y="9249"/>
                </a:lnTo>
                <a:lnTo>
                  <a:pt x="14775" y="9489"/>
                </a:lnTo>
                <a:lnTo>
                  <a:pt x="14595" y="9730"/>
                </a:lnTo>
                <a:lnTo>
                  <a:pt x="14414" y="10030"/>
                </a:lnTo>
                <a:lnTo>
                  <a:pt x="14294" y="10510"/>
                </a:lnTo>
                <a:lnTo>
                  <a:pt x="14234" y="10991"/>
                </a:lnTo>
                <a:lnTo>
                  <a:pt x="14174" y="11471"/>
                </a:lnTo>
                <a:lnTo>
                  <a:pt x="14234" y="11952"/>
                </a:lnTo>
                <a:lnTo>
                  <a:pt x="14294" y="12372"/>
                </a:lnTo>
                <a:lnTo>
                  <a:pt x="14414" y="12852"/>
                </a:lnTo>
                <a:lnTo>
                  <a:pt x="14655" y="13273"/>
                </a:lnTo>
                <a:lnTo>
                  <a:pt x="14895" y="13633"/>
                </a:lnTo>
                <a:lnTo>
                  <a:pt x="15315" y="14114"/>
                </a:lnTo>
                <a:lnTo>
                  <a:pt x="15736" y="14594"/>
                </a:lnTo>
                <a:lnTo>
                  <a:pt x="16156" y="14954"/>
                </a:lnTo>
                <a:lnTo>
                  <a:pt x="16456" y="15075"/>
                </a:lnTo>
                <a:lnTo>
                  <a:pt x="16697" y="15195"/>
                </a:lnTo>
                <a:lnTo>
                  <a:pt x="16877" y="15495"/>
                </a:lnTo>
                <a:lnTo>
                  <a:pt x="17117" y="15795"/>
                </a:lnTo>
                <a:lnTo>
                  <a:pt x="17537" y="16095"/>
                </a:lnTo>
                <a:lnTo>
                  <a:pt x="18018" y="16336"/>
                </a:lnTo>
                <a:lnTo>
                  <a:pt x="17417" y="17357"/>
                </a:lnTo>
                <a:lnTo>
                  <a:pt x="17057" y="17897"/>
                </a:lnTo>
                <a:lnTo>
                  <a:pt x="16697" y="18378"/>
                </a:lnTo>
                <a:lnTo>
                  <a:pt x="15916" y="19218"/>
                </a:lnTo>
                <a:lnTo>
                  <a:pt x="15015" y="19999"/>
                </a:lnTo>
                <a:lnTo>
                  <a:pt x="14294" y="20540"/>
                </a:lnTo>
                <a:lnTo>
                  <a:pt x="13514" y="21020"/>
                </a:lnTo>
                <a:lnTo>
                  <a:pt x="13454" y="20420"/>
                </a:lnTo>
                <a:lnTo>
                  <a:pt x="13213" y="18558"/>
                </a:lnTo>
                <a:lnTo>
                  <a:pt x="12853" y="16696"/>
                </a:lnTo>
                <a:lnTo>
                  <a:pt x="12433" y="14834"/>
                </a:lnTo>
                <a:lnTo>
                  <a:pt x="11952" y="13033"/>
                </a:lnTo>
                <a:lnTo>
                  <a:pt x="11352" y="11231"/>
                </a:lnTo>
                <a:lnTo>
                  <a:pt x="10691" y="9429"/>
                </a:lnTo>
                <a:lnTo>
                  <a:pt x="10331" y="8588"/>
                </a:lnTo>
                <a:lnTo>
                  <a:pt x="10811" y="8468"/>
                </a:lnTo>
                <a:lnTo>
                  <a:pt x="11292" y="8228"/>
                </a:lnTo>
                <a:lnTo>
                  <a:pt x="12252" y="7748"/>
                </a:lnTo>
                <a:lnTo>
                  <a:pt x="13093" y="7147"/>
                </a:lnTo>
                <a:lnTo>
                  <a:pt x="13874" y="6486"/>
                </a:lnTo>
                <a:lnTo>
                  <a:pt x="14294" y="6066"/>
                </a:lnTo>
                <a:lnTo>
                  <a:pt x="14655" y="5586"/>
                </a:lnTo>
                <a:lnTo>
                  <a:pt x="14955" y="5045"/>
                </a:lnTo>
                <a:lnTo>
                  <a:pt x="15195" y="4505"/>
                </a:lnTo>
                <a:lnTo>
                  <a:pt x="15435" y="3964"/>
                </a:lnTo>
                <a:lnTo>
                  <a:pt x="15616" y="3364"/>
                </a:lnTo>
                <a:lnTo>
                  <a:pt x="15916" y="2222"/>
                </a:lnTo>
                <a:lnTo>
                  <a:pt x="15916" y="1802"/>
                </a:lnTo>
                <a:lnTo>
                  <a:pt x="15916" y="1442"/>
                </a:lnTo>
                <a:lnTo>
                  <a:pt x="15796" y="1081"/>
                </a:lnTo>
                <a:lnTo>
                  <a:pt x="15616" y="781"/>
                </a:lnTo>
                <a:lnTo>
                  <a:pt x="15375" y="541"/>
                </a:lnTo>
                <a:lnTo>
                  <a:pt x="15135" y="361"/>
                </a:lnTo>
                <a:lnTo>
                  <a:pt x="14835" y="181"/>
                </a:lnTo>
                <a:lnTo>
                  <a:pt x="14475" y="60"/>
                </a:lnTo>
                <a:lnTo>
                  <a:pt x="14174" y="0"/>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flipH="1">
            <a:off x="640433" y="2898555"/>
            <a:ext cx="473641" cy="477216"/>
          </a:xfrm>
          <a:custGeom>
            <a:avLst/>
            <a:gdLst/>
            <a:ahLst/>
            <a:cxnLst/>
            <a:rect l="0" t="0" r="0" b="0"/>
            <a:pathLst>
              <a:path w="23843" h="24023" extrusionOk="0">
                <a:moveTo>
                  <a:pt x="2763" y="10690"/>
                </a:moveTo>
                <a:lnTo>
                  <a:pt x="2883" y="10751"/>
                </a:lnTo>
                <a:lnTo>
                  <a:pt x="3123" y="10931"/>
                </a:lnTo>
                <a:lnTo>
                  <a:pt x="3243" y="11231"/>
                </a:lnTo>
                <a:lnTo>
                  <a:pt x="3303" y="11531"/>
                </a:lnTo>
                <a:lnTo>
                  <a:pt x="3243" y="11832"/>
                </a:lnTo>
                <a:lnTo>
                  <a:pt x="3123" y="12072"/>
                </a:lnTo>
                <a:lnTo>
                  <a:pt x="2883" y="12312"/>
                </a:lnTo>
                <a:lnTo>
                  <a:pt x="2763" y="12372"/>
                </a:lnTo>
                <a:lnTo>
                  <a:pt x="2342" y="12372"/>
                </a:lnTo>
                <a:lnTo>
                  <a:pt x="2162" y="12312"/>
                </a:lnTo>
                <a:lnTo>
                  <a:pt x="2042" y="12192"/>
                </a:lnTo>
                <a:lnTo>
                  <a:pt x="1922" y="12072"/>
                </a:lnTo>
                <a:lnTo>
                  <a:pt x="1742" y="11832"/>
                </a:lnTo>
                <a:lnTo>
                  <a:pt x="1682" y="11531"/>
                </a:lnTo>
                <a:lnTo>
                  <a:pt x="1742" y="11231"/>
                </a:lnTo>
                <a:lnTo>
                  <a:pt x="1922" y="10931"/>
                </a:lnTo>
                <a:lnTo>
                  <a:pt x="2042" y="10811"/>
                </a:lnTo>
                <a:lnTo>
                  <a:pt x="2162" y="10751"/>
                </a:lnTo>
                <a:lnTo>
                  <a:pt x="2342" y="10690"/>
                </a:lnTo>
                <a:close/>
                <a:moveTo>
                  <a:pt x="17236" y="0"/>
                </a:moveTo>
                <a:lnTo>
                  <a:pt x="16816" y="60"/>
                </a:lnTo>
                <a:lnTo>
                  <a:pt x="16335" y="181"/>
                </a:lnTo>
                <a:lnTo>
                  <a:pt x="15915" y="301"/>
                </a:lnTo>
                <a:lnTo>
                  <a:pt x="15495" y="481"/>
                </a:lnTo>
                <a:lnTo>
                  <a:pt x="15074" y="721"/>
                </a:lnTo>
                <a:lnTo>
                  <a:pt x="14714" y="961"/>
                </a:lnTo>
                <a:lnTo>
                  <a:pt x="14294" y="1202"/>
                </a:lnTo>
                <a:lnTo>
                  <a:pt x="13633" y="1862"/>
                </a:lnTo>
                <a:lnTo>
                  <a:pt x="13032" y="2583"/>
                </a:lnTo>
                <a:lnTo>
                  <a:pt x="12552" y="3424"/>
                </a:lnTo>
                <a:lnTo>
                  <a:pt x="12312" y="3964"/>
                </a:lnTo>
                <a:lnTo>
                  <a:pt x="12131" y="4565"/>
                </a:lnTo>
                <a:lnTo>
                  <a:pt x="11951" y="5105"/>
                </a:lnTo>
                <a:lnTo>
                  <a:pt x="11831" y="5646"/>
                </a:lnTo>
                <a:lnTo>
                  <a:pt x="11651" y="6847"/>
                </a:lnTo>
                <a:lnTo>
                  <a:pt x="11591" y="7988"/>
                </a:lnTo>
                <a:lnTo>
                  <a:pt x="11591" y="9129"/>
                </a:lnTo>
                <a:lnTo>
                  <a:pt x="11651" y="10330"/>
                </a:lnTo>
                <a:lnTo>
                  <a:pt x="11831" y="12672"/>
                </a:lnTo>
                <a:lnTo>
                  <a:pt x="11891" y="14114"/>
                </a:lnTo>
                <a:lnTo>
                  <a:pt x="11891" y="15555"/>
                </a:lnTo>
                <a:lnTo>
                  <a:pt x="11831" y="16276"/>
                </a:lnTo>
                <a:lnTo>
                  <a:pt x="11711" y="16996"/>
                </a:lnTo>
                <a:lnTo>
                  <a:pt x="11531" y="17717"/>
                </a:lnTo>
                <a:lnTo>
                  <a:pt x="11291" y="18378"/>
                </a:lnTo>
                <a:lnTo>
                  <a:pt x="10990" y="18918"/>
                </a:lnTo>
                <a:lnTo>
                  <a:pt x="10690" y="19459"/>
                </a:lnTo>
                <a:lnTo>
                  <a:pt x="10330" y="19939"/>
                </a:lnTo>
                <a:lnTo>
                  <a:pt x="9909" y="20360"/>
                </a:lnTo>
                <a:lnTo>
                  <a:pt x="9849" y="20420"/>
                </a:lnTo>
                <a:lnTo>
                  <a:pt x="10330" y="19158"/>
                </a:lnTo>
                <a:lnTo>
                  <a:pt x="10690" y="17837"/>
                </a:lnTo>
                <a:lnTo>
                  <a:pt x="10810" y="17177"/>
                </a:lnTo>
                <a:lnTo>
                  <a:pt x="10870" y="16516"/>
                </a:lnTo>
                <a:lnTo>
                  <a:pt x="10930" y="15795"/>
                </a:lnTo>
                <a:lnTo>
                  <a:pt x="10930" y="15135"/>
                </a:lnTo>
                <a:lnTo>
                  <a:pt x="10870" y="14354"/>
                </a:lnTo>
                <a:lnTo>
                  <a:pt x="10750" y="13513"/>
                </a:lnTo>
                <a:lnTo>
                  <a:pt x="10570" y="12612"/>
                </a:lnTo>
                <a:lnTo>
                  <a:pt x="10270" y="11771"/>
                </a:lnTo>
                <a:lnTo>
                  <a:pt x="9969" y="10871"/>
                </a:lnTo>
                <a:lnTo>
                  <a:pt x="9549" y="10090"/>
                </a:lnTo>
                <a:lnTo>
                  <a:pt x="9069" y="9369"/>
                </a:lnTo>
                <a:lnTo>
                  <a:pt x="8528" y="8769"/>
                </a:lnTo>
                <a:lnTo>
                  <a:pt x="8648" y="8348"/>
                </a:lnTo>
                <a:lnTo>
                  <a:pt x="8768" y="7868"/>
                </a:lnTo>
                <a:lnTo>
                  <a:pt x="8888" y="7327"/>
                </a:lnTo>
                <a:lnTo>
                  <a:pt x="8948" y="6667"/>
                </a:lnTo>
                <a:lnTo>
                  <a:pt x="8888" y="6066"/>
                </a:lnTo>
                <a:lnTo>
                  <a:pt x="8888" y="5766"/>
                </a:lnTo>
                <a:lnTo>
                  <a:pt x="8768" y="5466"/>
                </a:lnTo>
                <a:lnTo>
                  <a:pt x="8648" y="5225"/>
                </a:lnTo>
                <a:lnTo>
                  <a:pt x="8528" y="4985"/>
                </a:lnTo>
                <a:lnTo>
                  <a:pt x="8528" y="4745"/>
                </a:lnTo>
                <a:lnTo>
                  <a:pt x="8468" y="4565"/>
                </a:lnTo>
                <a:lnTo>
                  <a:pt x="8408" y="4445"/>
                </a:lnTo>
                <a:lnTo>
                  <a:pt x="8288" y="4385"/>
                </a:lnTo>
                <a:lnTo>
                  <a:pt x="8048" y="4385"/>
                </a:lnTo>
                <a:lnTo>
                  <a:pt x="7327" y="4685"/>
                </a:lnTo>
                <a:lnTo>
                  <a:pt x="6666" y="5045"/>
                </a:lnTo>
                <a:lnTo>
                  <a:pt x="6066" y="5526"/>
                </a:lnTo>
                <a:lnTo>
                  <a:pt x="5525" y="6066"/>
                </a:lnTo>
                <a:lnTo>
                  <a:pt x="5105" y="6547"/>
                </a:lnTo>
                <a:lnTo>
                  <a:pt x="4624" y="7147"/>
                </a:lnTo>
                <a:lnTo>
                  <a:pt x="4024" y="7207"/>
                </a:lnTo>
                <a:lnTo>
                  <a:pt x="3423" y="7327"/>
                </a:lnTo>
                <a:lnTo>
                  <a:pt x="2943" y="7507"/>
                </a:lnTo>
                <a:lnTo>
                  <a:pt x="2462" y="7688"/>
                </a:lnTo>
                <a:lnTo>
                  <a:pt x="1982" y="7988"/>
                </a:lnTo>
                <a:lnTo>
                  <a:pt x="1622" y="8288"/>
                </a:lnTo>
                <a:lnTo>
                  <a:pt x="1261" y="8588"/>
                </a:lnTo>
                <a:lnTo>
                  <a:pt x="961" y="8949"/>
                </a:lnTo>
                <a:lnTo>
                  <a:pt x="721" y="9309"/>
                </a:lnTo>
                <a:lnTo>
                  <a:pt x="480" y="9730"/>
                </a:lnTo>
                <a:lnTo>
                  <a:pt x="360" y="10150"/>
                </a:lnTo>
                <a:lnTo>
                  <a:pt x="240" y="10570"/>
                </a:lnTo>
                <a:lnTo>
                  <a:pt x="180" y="11051"/>
                </a:lnTo>
                <a:lnTo>
                  <a:pt x="180" y="11471"/>
                </a:lnTo>
                <a:lnTo>
                  <a:pt x="240" y="11892"/>
                </a:lnTo>
                <a:lnTo>
                  <a:pt x="300" y="12312"/>
                </a:lnTo>
                <a:lnTo>
                  <a:pt x="420" y="12552"/>
                </a:lnTo>
                <a:lnTo>
                  <a:pt x="240" y="12732"/>
                </a:lnTo>
                <a:lnTo>
                  <a:pt x="60" y="12973"/>
                </a:lnTo>
                <a:lnTo>
                  <a:pt x="0" y="13093"/>
                </a:lnTo>
                <a:lnTo>
                  <a:pt x="0" y="13273"/>
                </a:lnTo>
                <a:lnTo>
                  <a:pt x="0" y="13453"/>
                </a:lnTo>
                <a:lnTo>
                  <a:pt x="120" y="13633"/>
                </a:lnTo>
                <a:lnTo>
                  <a:pt x="360" y="13994"/>
                </a:lnTo>
                <a:lnTo>
                  <a:pt x="781" y="14294"/>
                </a:lnTo>
                <a:lnTo>
                  <a:pt x="1261" y="14534"/>
                </a:lnTo>
                <a:lnTo>
                  <a:pt x="1802" y="14714"/>
                </a:lnTo>
                <a:lnTo>
                  <a:pt x="2402" y="14834"/>
                </a:lnTo>
                <a:lnTo>
                  <a:pt x="3003" y="14954"/>
                </a:lnTo>
                <a:lnTo>
                  <a:pt x="4144" y="15075"/>
                </a:lnTo>
                <a:lnTo>
                  <a:pt x="3844" y="15615"/>
                </a:lnTo>
                <a:lnTo>
                  <a:pt x="3603" y="16216"/>
                </a:lnTo>
                <a:lnTo>
                  <a:pt x="3603" y="16156"/>
                </a:lnTo>
                <a:lnTo>
                  <a:pt x="3363" y="16035"/>
                </a:lnTo>
                <a:lnTo>
                  <a:pt x="3123" y="15975"/>
                </a:lnTo>
                <a:lnTo>
                  <a:pt x="2943" y="15975"/>
                </a:lnTo>
                <a:lnTo>
                  <a:pt x="2703" y="16035"/>
                </a:lnTo>
                <a:lnTo>
                  <a:pt x="2462" y="16096"/>
                </a:lnTo>
                <a:lnTo>
                  <a:pt x="2282" y="16216"/>
                </a:lnTo>
                <a:lnTo>
                  <a:pt x="2102" y="16396"/>
                </a:lnTo>
                <a:lnTo>
                  <a:pt x="1922" y="16576"/>
                </a:lnTo>
                <a:lnTo>
                  <a:pt x="1862" y="16816"/>
                </a:lnTo>
                <a:lnTo>
                  <a:pt x="1802" y="17056"/>
                </a:lnTo>
                <a:lnTo>
                  <a:pt x="1802" y="17357"/>
                </a:lnTo>
                <a:lnTo>
                  <a:pt x="1862" y="17597"/>
                </a:lnTo>
                <a:lnTo>
                  <a:pt x="1982" y="17837"/>
                </a:lnTo>
                <a:lnTo>
                  <a:pt x="2162" y="18017"/>
                </a:lnTo>
                <a:lnTo>
                  <a:pt x="2402" y="18198"/>
                </a:lnTo>
                <a:lnTo>
                  <a:pt x="2643" y="18318"/>
                </a:lnTo>
                <a:lnTo>
                  <a:pt x="3183" y="18318"/>
                </a:lnTo>
                <a:lnTo>
                  <a:pt x="3183" y="19038"/>
                </a:lnTo>
                <a:lnTo>
                  <a:pt x="3243" y="19699"/>
                </a:lnTo>
                <a:lnTo>
                  <a:pt x="3303" y="20239"/>
                </a:lnTo>
                <a:lnTo>
                  <a:pt x="3423" y="20780"/>
                </a:lnTo>
                <a:lnTo>
                  <a:pt x="3603" y="21320"/>
                </a:lnTo>
                <a:lnTo>
                  <a:pt x="3844" y="21801"/>
                </a:lnTo>
                <a:lnTo>
                  <a:pt x="3303" y="21921"/>
                </a:lnTo>
                <a:lnTo>
                  <a:pt x="2763" y="22041"/>
                </a:lnTo>
                <a:lnTo>
                  <a:pt x="2522" y="22161"/>
                </a:lnTo>
                <a:lnTo>
                  <a:pt x="2342" y="22341"/>
                </a:lnTo>
                <a:lnTo>
                  <a:pt x="2222" y="22582"/>
                </a:lnTo>
                <a:lnTo>
                  <a:pt x="2162" y="22822"/>
                </a:lnTo>
                <a:lnTo>
                  <a:pt x="2222" y="23062"/>
                </a:lnTo>
                <a:lnTo>
                  <a:pt x="2342" y="23302"/>
                </a:lnTo>
                <a:lnTo>
                  <a:pt x="2522" y="23482"/>
                </a:lnTo>
                <a:lnTo>
                  <a:pt x="2763" y="23603"/>
                </a:lnTo>
                <a:lnTo>
                  <a:pt x="3243" y="23723"/>
                </a:lnTo>
                <a:lnTo>
                  <a:pt x="3784" y="23843"/>
                </a:lnTo>
                <a:lnTo>
                  <a:pt x="4925" y="23903"/>
                </a:lnTo>
                <a:lnTo>
                  <a:pt x="6066" y="23963"/>
                </a:lnTo>
                <a:lnTo>
                  <a:pt x="7207" y="23903"/>
                </a:lnTo>
                <a:lnTo>
                  <a:pt x="7807" y="23963"/>
                </a:lnTo>
                <a:lnTo>
                  <a:pt x="8348" y="24023"/>
                </a:lnTo>
                <a:lnTo>
                  <a:pt x="9549" y="24023"/>
                </a:lnTo>
                <a:lnTo>
                  <a:pt x="10690" y="23843"/>
                </a:lnTo>
                <a:lnTo>
                  <a:pt x="11711" y="23663"/>
                </a:lnTo>
                <a:lnTo>
                  <a:pt x="12492" y="23422"/>
                </a:lnTo>
                <a:lnTo>
                  <a:pt x="13212" y="23062"/>
                </a:lnTo>
                <a:lnTo>
                  <a:pt x="13873" y="22702"/>
                </a:lnTo>
                <a:lnTo>
                  <a:pt x="14474" y="22221"/>
                </a:lnTo>
                <a:lnTo>
                  <a:pt x="15014" y="21621"/>
                </a:lnTo>
                <a:lnTo>
                  <a:pt x="15495" y="21020"/>
                </a:lnTo>
                <a:lnTo>
                  <a:pt x="15915" y="20360"/>
                </a:lnTo>
                <a:lnTo>
                  <a:pt x="16275" y="19579"/>
                </a:lnTo>
                <a:lnTo>
                  <a:pt x="16516" y="18738"/>
                </a:lnTo>
                <a:lnTo>
                  <a:pt x="16756" y="17777"/>
                </a:lnTo>
                <a:lnTo>
                  <a:pt x="16876" y="16876"/>
                </a:lnTo>
                <a:lnTo>
                  <a:pt x="16936" y="15975"/>
                </a:lnTo>
                <a:lnTo>
                  <a:pt x="16936" y="14054"/>
                </a:lnTo>
                <a:lnTo>
                  <a:pt x="16996" y="12192"/>
                </a:lnTo>
                <a:lnTo>
                  <a:pt x="17056" y="11171"/>
                </a:lnTo>
                <a:lnTo>
                  <a:pt x="17116" y="10570"/>
                </a:lnTo>
                <a:lnTo>
                  <a:pt x="17236" y="9970"/>
                </a:lnTo>
                <a:lnTo>
                  <a:pt x="17416" y="9429"/>
                </a:lnTo>
                <a:lnTo>
                  <a:pt x="17657" y="8889"/>
                </a:lnTo>
                <a:lnTo>
                  <a:pt x="17957" y="8468"/>
                </a:lnTo>
                <a:lnTo>
                  <a:pt x="18137" y="8228"/>
                </a:lnTo>
                <a:lnTo>
                  <a:pt x="18377" y="8108"/>
                </a:lnTo>
                <a:lnTo>
                  <a:pt x="18678" y="7928"/>
                </a:lnTo>
                <a:lnTo>
                  <a:pt x="18978" y="7868"/>
                </a:lnTo>
                <a:lnTo>
                  <a:pt x="19218" y="7928"/>
                </a:lnTo>
                <a:lnTo>
                  <a:pt x="19458" y="8048"/>
                </a:lnTo>
                <a:lnTo>
                  <a:pt x="19639" y="8168"/>
                </a:lnTo>
                <a:lnTo>
                  <a:pt x="19819" y="8408"/>
                </a:lnTo>
                <a:lnTo>
                  <a:pt x="19939" y="8709"/>
                </a:lnTo>
                <a:lnTo>
                  <a:pt x="19999" y="8949"/>
                </a:lnTo>
                <a:lnTo>
                  <a:pt x="20059" y="9249"/>
                </a:lnTo>
                <a:lnTo>
                  <a:pt x="20059" y="9549"/>
                </a:lnTo>
                <a:lnTo>
                  <a:pt x="19939" y="10150"/>
                </a:lnTo>
                <a:lnTo>
                  <a:pt x="19819" y="10751"/>
                </a:lnTo>
                <a:lnTo>
                  <a:pt x="19699" y="11351"/>
                </a:lnTo>
                <a:lnTo>
                  <a:pt x="19699" y="11471"/>
                </a:lnTo>
                <a:lnTo>
                  <a:pt x="19699" y="11591"/>
                </a:lnTo>
                <a:lnTo>
                  <a:pt x="19819" y="11711"/>
                </a:lnTo>
                <a:lnTo>
                  <a:pt x="19879" y="11771"/>
                </a:lnTo>
                <a:lnTo>
                  <a:pt x="20119" y="11832"/>
                </a:lnTo>
                <a:lnTo>
                  <a:pt x="20479" y="11832"/>
                </a:lnTo>
                <a:lnTo>
                  <a:pt x="20780" y="11771"/>
                </a:lnTo>
                <a:lnTo>
                  <a:pt x="21080" y="11711"/>
                </a:lnTo>
                <a:lnTo>
                  <a:pt x="21260" y="11651"/>
                </a:lnTo>
                <a:lnTo>
                  <a:pt x="21380" y="11591"/>
                </a:lnTo>
                <a:lnTo>
                  <a:pt x="21741" y="11411"/>
                </a:lnTo>
                <a:lnTo>
                  <a:pt x="22101" y="11231"/>
                </a:lnTo>
                <a:lnTo>
                  <a:pt x="22461" y="10931"/>
                </a:lnTo>
                <a:lnTo>
                  <a:pt x="22701" y="10630"/>
                </a:lnTo>
                <a:lnTo>
                  <a:pt x="22942" y="10210"/>
                </a:lnTo>
                <a:lnTo>
                  <a:pt x="23182" y="9790"/>
                </a:lnTo>
                <a:lnTo>
                  <a:pt x="23362" y="9369"/>
                </a:lnTo>
                <a:lnTo>
                  <a:pt x="23542" y="8889"/>
                </a:lnTo>
                <a:lnTo>
                  <a:pt x="23722" y="7868"/>
                </a:lnTo>
                <a:lnTo>
                  <a:pt x="23843" y="6847"/>
                </a:lnTo>
                <a:lnTo>
                  <a:pt x="23843" y="5946"/>
                </a:lnTo>
                <a:lnTo>
                  <a:pt x="23722" y="5165"/>
                </a:lnTo>
                <a:lnTo>
                  <a:pt x="23662" y="4685"/>
                </a:lnTo>
                <a:lnTo>
                  <a:pt x="23482" y="4264"/>
                </a:lnTo>
                <a:lnTo>
                  <a:pt x="23122" y="3364"/>
                </a:lnTo>
                <a:lnTo>
                  <a:pt x="22641" y="2583"/>
                </a:lnTo>
                <a:lnTo>
                  <a:pt x="22041" y="1862"/>
                </a:lnTo>
                <a:lnTo>
                  <a:pt x="21320" y="1262"/>
                </a:lnTo>
                <a:lnTo>
                  <a:pt x="20900" y="961"/>
                </a:lnTo>
                <a:lnTo>
                  <a:pt x="20539" y="721"/>
                </a:lnTo>
                <a:lnTo>
                  <a:pt x="20059" y="481"/>
                </a:lnTo>
                <a:lnTo>
                  <a:pt x="19639" y="361"/>
                </a:lnTo>
                <a:lnTo>
                  <a:pt x="19158" y="181"/>
                </a:lnTo>
                <a:lnTo>
                  <a:pt x="18738" y="60"/>
                </a:lnTo>
                <a:lnTo>
                  <a:pt x="18197"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rot="2952398">
            <a:off x="9995" y="4294378"/>
            <a:ext cx="620190" cy="794870"/>
          </a:xfrm>
          <a:custGeom>
            <a:avLst/>
            <a:gdLst/>
            <a:ahLst/>
            <a:cxnLst/>
            <a:rect l="0" t="0" r="0" b="0"/>
            <a:pathLst>
              <a:path w="37957" h="48647" extrusionOk="0">
                <a:moveTo>
                  <a:pt x="20840" y="1"/>
                </a:moveTo>
                <a:lnTo>
                  <a:pt x="20600" y="61"/>
                </a:lnTo>
                <a:lnTo>
                  <a:pt x="20540" y="181"/>
                </a:lnTo>
                <a:lnTo>
                  <a:pt x="20480" y="241"/>
                </a:lnTo>
                <a:lnTo>
                  <a:pt x="20240" y="1322"/>
                </a:lnTo>
                <a:lnTo>
                  <a:pt x="20119" y="2403"/>
                </a:lnTo>
                <a:lnTo>
                  <a:pt x="19939" y="4625"/>
                </a:lnTo>
                <a:lnTo>
                  <a:pt x="19159" y="3905"/>
                </a:lnTo>
                <a:lnTo>
                  <a:pt x="18738" y="3424"/>
                </a:lnTo>
                <a:lnTo>
                  <a:pt x="18258" y="2884"/>
                </a:lnTo>
                <a:lnTo>
                  <a:pt x="17777" y="2463"/>
                </a:lnTo>
                <a:lnTo>
                  <a:pt x="17477" y="2343"/>
                </a:lnTo>
                <a:lnTo>
                  <a:pt x="17177" y="2223"/>
                </a:lnTo>
                <a:lnTo>
                  <a:pt x="17057" y="2223"/>
                </a:lnTo>
                <a:lnTo>
                  <a:pt x="16996" y="2283"/>
                </a:lnTo>
                <a:lnTo>
                  <a:pt x="16996" y="2343"/>
                </a:lnTo>
                <a:lnTo>
                  <a:pt x="16936" y="2403"/>
                </a:lnTo>
                <a:lnTo>
                  <a:pt x="17057" y="2704"/>
                </a:lnTo>
                <a:lnTo>
                  <a:pt x="17177" y="3004"/>
                </a:lnTo>
                <a:lnTo>
                  <a:pt x="17537" y="3544"/>
                </a:lnTo>
                <a:lnTo>
                  <a:pt x="17957" y="4025"/>
                </a:lnTo>
                <a:lnTo>
                  <a:pt x="18378" y="4505"/>
                </a:lnTo>
                <a:lnTo>
                  <a:pt x="19279" y="5586"/>
                </a:lnTo>
                <a:lnTo>
                  <a:pt x="19579" y="5887"/>
                </a:lnTo>
                <a:lnTo>
                  <a:pt x="19819" y="6127"/>
                </a:lnTo>
                <a:lnTo>
                  <a:pt x="19819" y="6307"/>
                </a:lnTo>
                <a:lnTo>
                  <a:pt x="19579" y="7868"/>
                </a:lnTo>
                <a:lnTo>
                  <a:pt x="19279" y="9370"/>
                </a:lnTo>
                <a:lnTo>
                  <a:pt x="18618" y="12373"/>
                </a:lnTo>
                <a:lnTo>
                  <a:pt x="18017" y="15556"/>
                </a:lnTo>
                <a:lnTo>
                  <a:pt x="17537" y="18739"/>
                </a:lnTo>
                <a:lnTo>
                  <a:pt x="16516" y="17838"/>
                </a:lnTo>
                <a:lnTo>
                  <a:pt x="14414" y="15796"/>
                </a:lnTo>
                <a:lnTo>
                  <a:pt x="13093" y="14415"/>
                </a:lnTo>
                <a:lnTo>
                  <a:pt x="11772" y="12913"/>
                </a:lnTo>
                <a:lnTo>
                  <a:pt x="11952" y="12493"/>
                </a:lnTo>
                <a:lnTo>
                  <a:pt x="12372" y="11171"/>
                </a:lnTo>
                <a:lnTo>
                  <a:pt x="12672" y="9790"/>
                </a:lnTo>
                <a:lnTo>
                  <a:pt x="12973" y="8529"/>
                </a:lnTo>
                <a:lnTo>
                  <a:pt x="13153" y="7208"/>
                </a:lnTo>
                <a:lnTo>
                  <a:pt x="13153" y="6547"/>
                </a:lnTo>
                <a:lnTo>
                  <a:pt x="13213" y="5887"/>
                </a:lnTo>
                <a:lnTo>
                  <a:pt x="13153" y="5226"/>
                </a:lnTo>
                <a:lnTo>
                  <a:pt x="13033" y="4625"/>
                </a:lnTo>
                <a:lnTo>
                  <a:pt x="12973" y="4505"/>
                </a:lnTo>
                <a:lnTo>
                  <a:pt x="12913" y="4385"/>
                </a:lnTo>
                <a:lnTo>
                  <a:pt x="12672" y="4325"/>
                </a:lnTo>
                <a:lnTo>
                  <a:pt x="12492" y="4445"/>
                </a:lnTo>
                <a:lnTo>
                  <a:pt x="12432" y="4505"/>
                </a:lnTo>
                <a:lnTo>
                  <a:pt x="12372" y="4625"/>
                </a:lnTo>
                <a:lnTo>
                  <a:pt x="12192" y="5226"/>
                </a:lnTo>
                <a:lnTo>
                  <a:pt x="12132" y="5826"/>
                </a:lnTo>
                <a:lnTo>
                  <a:pt x="11952" y="7148"/>
                </a:lnTo>
                <a:lnTo>
                  <a:pt x="11832" y="8409"/>
                </a:lnTo>
                <a:lnTo>
                  <a:pt x="11591" y="9670"/>
                </a:lnTo>
                <a:lnTo>
                  <a:pt x="11291" y="10811"/>
                </a:lnTo>
                <a:lnTo>
                  <a:pt x="10991" y="11892"/>
                </a:lnTo>
                <a:lnTo>
                  <a:pt x="10931" y="11772"/>
                </a:lnTo>
                <a:lnTo>
                  <a:pt x="10030" y="10511"/>
                </a:lnTo>
                <a:lnTo>
                  <a:pt x="9249" y="9190"/>
                </a:lnTo>
                <a:lnTo>
                  <a:pt x="8528" y="7868"/>
                </a:lnTo>
                <a:lnTo>
                  <a:pt x="7988" y="6427"/>
                </a:lnTo>
                <a:lnTo>
                  <a:pt x="7748" y="5706"/>
                </a:lnTo>
                <a:lnTo>
                  <a:pt x="7568" y="4926"/>
                </a:lnTo>
                <a:lnTo>
                  <a:pt x="7267" y="3424"/>
                </a:lnTo>
                <a:lnTo>
                  <a:pt x="7027" y="1863"/>
                </a:lnTo>
                <a:lnTo>
                  <a:pt x="6907" y="301"/>
                </a:lnTo>
                <a:lnTo>
                  <a:pt x="6847" y="241"/>
                </a:lnTo>
                <a:lnTo>
                  <a:pt x="6787" y="181"/>
                </a:lnTo>
                <a:lnTo>
                  <a:pt x="6727" y="181"/>
                </a:lnTo>
                <a:lnTo>
                  <a:pt x="6667" y="241"/>
                </a:lnTo>
                <a:lnTo>
                  <a:pt x="6426" y="782"/>
                </a:lnTo>
                <a:lnTo>
                  <a:pt x="6306" y="1322"/>
                </a:lnTo>
                <a:lnTo>
                  <a:pt x="6186" y="1923"/>
                </a:lnTo>
                <a:lnTo>
                  <a:pt x="6066" y="2463"/>
                </a:lnTo>
                <a:lnTo>
                  <a:pt x="6066" y="3064"/>
                </a:lnTo>
                <a:lnTo>
                  <a:pt x="6066" y="3664"/>
                </a:lnTo>
                <a:lnTo>
                  <a:pt x="6126" y="4805"/>
                </a:lnTo>
                <a:lnTo>
                  <a:pt x="6306" y="5947"/>
                </a:lnTo>
                <a:lnTo>
                  <a:pt x="6607" y="7148"/>
                </a:lnTo>
                <a:lnTo>
                  <a:pt x="6967" y="8229"/>
                </a:lnTo>
                <a:lnTo>
                  <a:pt x="7327" y="9310"/>
                </a:lnTo>
                <a:lnTo>
                  <a:pt x="7868" y="10511"/>
                </a:lnTo>
                <a:lnTo>
                  <a:pt x="8468" y="11712"/>
                </a:lnTo>
                <a:lnTo>
                  <a:pt x="9189" y="12793"/>
                </a:lnTo>
                <a:lnTo>
                  <a:pt x="9910" y="13874"/>
                </a:lnTo>
                <a:lnTo>
                  <a:pt x="10691" y="14895"/>
                </a:lnTo>
                <a:lnTo>
                  <a:pt x="11591" y="15856"/>
                </a:lnTo>
                <a:lnTo>
                  <a:pt x="12432" y="16817"/>
                </a:lnTo>
                <a:lnTo>
                  <a:pt x="13333" y="17778"/>
                </a:lnTo>
                <a:lnTo>
                  <a:pt x="13633" y="18018"/>
                </a:lnTo>
                <a:lnTo>
                  <a:pt x="13273" y="18018"/>
                </a:lnTo>
                <a:lnTo>
                  <a:pt x="12913" y="18078"/>
                </a:lnTo>
                <a:lnTo>
                  <a:pt x="12072" y="18198"/>
                </a:lnTo>
                <a:lnTo>
                  <a:pt x="10570" y="18378"/>
                </a:lnTo>
                <a:lnTo>
                  <a:pt x="9069" y="18498"/>
                </a:lnTo>
                <a:lnTo>
                  <a:pt x="8408" y="18498"/>
                </a:lnTo>
                <a:lnTo>
                  <a:pt x="7688" y="18438"/>
                </a:lnTo>
                <a:lnTo>
                  <a:pt x="6246" y="18378"/>
                </a:lnTo>
                <a:lnTo>
                  <a:pt x="5586" y="18318"/>
                </a:lnTo>
                <a:lnTo>
                  <a:pt x="4865" y="18318"/>
                </a:lnTo>
                <a:lnTo>
                  <a:pt x="4204" y="18378"/>
                </a:lnTo>
                <a:lnTo>
                  <a:pt x="3544" y="18498"/>
                </a:lnTo>
                <a:lnTo>
                  <a:pt x="3484" y="18558"/>
                </a:lnTo>
                <a:lnTo>
                  <a:pt x="3484" y="18679"/>
                </a:lnTo>
                <a:lnTo>
                  <a:pt x="4084" y="18979"/>
                </a:lnTo>
                <a:lnTo>
                  <a:pt x="4745" y="19219"/>
                </a:lnTo>
                <a:lnTo>
                  <a:pt x="5466" y="19399"/>
                </a:lnTo>
                <a:lnTo>
                  <a:pt x="6186" y="19519"/>
                </a:lnTo>
                <a:lnTo>
                  <a:pt x="7688" y="19639"/>
                </a:lnTo>
                <a:lnTo>
                  <a:pt x="9069" y="19699"/>
                </a:lnTo>
                <a:lnTo>
                  <a:pt x="9850" y="19760"/>
                </a:lnTo>
                <a:lnTo>
                  <a:pt x="10691" y="19760"/>
                </a:lnTo>
                <a:lnTo>
                  <a:pt x="12312" y="19699"/>
                </a:lnTo>
                <a:lnTo>
                  <a:pt x="12913" y="19639"/>
                </a:lnTo>
                <a:lnTo>
                  <a:pt x="13453" y="19579"/>
                </a:lnTo>
                <a:lnTo>
                  <a:pt x="13753" y="19519"/>
                </a:lnTo>
                <a:lnTo>
                  <a:pt x="13994" y="19399"/>
                </a:lnTo>
                <a:lnTo>
                  <a:pt x="14234" y="19219"/>
                </a:lnTo>
                <a:lnTo>
                  <a:pt x="14474" y="19039"/>
                </a:lnTo>
                <a:lnTo>
                  <a:pt x="14534" y="18919"/>
                </a:lnTo>
                <a:lnTo>
                  <a:pt x="15135" y="19519"/>
                </a:lnTo>
                <a:lnTo>
                  <a:pt x="16036" y="20360"/>
                </a:lnTo>
                <a:lnTo>
                  <a:pt x="16516" y="20720"/>
                </a:lnTo>
                <a:lnTo>
                  <a:pt x="16756" y="20901"/>
                </a:lnTo>
                <a:lnTo>
                  <a:pt x="17057" y="21021"/>
                </a:lnTo>
                <a:lnTo>
                  <a:pt x="17177" y="21021"/>
                </a:lnTo>
                <a:lnTo>
                  <a:pt x="16576" y="24384"/>
                </a:lnTo>
                <a:lnTo>
                  <a:pt x="15375" y="30329"/>
                </a:lnTo>
                <a:lnTo>
                  <a:pt x="14714" y="33272"/>
                </a:lnTo>
                <a:lnTo>
                  <a:pt x="14054" y="36215"/>
                </a:lnTo>
                <a:lnTo>
                  <a:pt x="13753" y="37416"/>
                </a:lnTo>
                <a:lnTo>
                  <a:pt x="13213" y="37056"/>
                </a:lnTo>
                <a:lnTo>
                  <a:pt x="12612" y="36695"/>
                </a:lnTo>
                <a:lnTo>
                  <a:pt x="11591" y="36035"/>
                </a:lnTo>
                <a:lnTo>
                  <a:pt x="9790" y="34714"/>
                </a:lnTo>
                <a:lnTo>
                  <a:pt x="9850" y="34654"/>
                </a:lnTo>
                <a:lnTo>
                  <a:pt x="9910" y="34173"/>
                </a:lnTo>
                <a:lnTo>
                  <a:pt x="9910" y="33753"/>
                </a:lnTo>
                <a:lnTo>
                  <a:pt x="9850" y="33272"/>
                </a:lnTo>
                <a:lnTo>
                  <a:pt x="9730" y="32792"/>
                </a:lnTo>
                <a:lnTo>
                  <a:pt x="9369" y="31891"/>
                </a:lnTo>
                <a:lnTo>
                  <a:pt x="9069" y="31050"/>
                </a:lnTo>
                <a:lnTo>
                  <a:pt x="8769" y="30149"/>
                </a:lnTo>
                <a:lnTo>
                  <a:pt x="8468" y="29248"/>
                </a:lnTo>
                <a:lnTo>
                  <a:pt x="8288" y="28828"/>
                </a:lnTo>
                <a:lnTo>
                  <a:pt x="8048" y="28408"/>
                </a:lnTo>
                <a:lnTo>
                  <a:pt x="7808" y="28047"/>
                </a:lnTo>
                <a:lnTo>
                  <a:pt x="7508" y="27687"/>
                </a:lnTo>
                <a:lnTo>
                  <a:pt x="7387" y="27627"/>
                </a:lnTo>
                <a:lnTo>
                  <a:pt x="7207" y="27627"/>
                </a:lnTo>
                <a:lnTo>
                  <a:pt x="7027" y="27687"/>
                </a:lnTo>
                <a:lnTo>
                  <a:pt x="6967" y="27867"/>
                </a:lnTo>
                <a:lnTo>
                  <a:pt x="6907" y="28348"/>
                </a:lnTo>
                <a:lnTo>
                  <a:pt x="6907" y="28828"/>
                </a:lnTo>
                <a:lnTo>
                  <a:pt x="6967" y="29309"/>
                </a:lnTo>
                <a:lnTo>
                  <a:pt x="7087" y="29789"/>
                </a:lnTo>
                <a:lnTo>
                  <a:pt x="7387" y="30750"/>
                </a:lnTo>
                <a:lnTo>
                  <a:pt x="7688" y="31651"/>
                </a:lnTo>
                <a:lnTo>
                  <a:pt x="7988" y="32612"/>
                </a:lnTo>
                <a:lnTo>
                  <a:pt x="8108" y="33152"/>
                </a:lnTo>
                <a:lnTo>
                  <a:pt x="8288" y="33633"/>
                </a:lnTo>
                <a:lnTo>
                  <a:pt x="7387" y="32972"/>
                </a:lnTo>
                <a:lnTo>
                  <a:pt x="5466" y="31531"/>
                </a:lnTo>
                <a:lnTo>
                  <a:pt x="4565" y="30810"/>
                </a:lnTo>
                <a:lnTo>
                  <a:pt x="3664" y="30029"/>
                </a:lnTo>
                <a:lnTo>
                  <a:pt x="2883" y="29188"/>
                </a:lnTo>
                <a:lnTo>
                  <a:pt x="2042" y="28408"/>
                </a:lnTo>
                <a:lnTo>
                  <a:pt x="1622" y="27987"/>
                </a:lnTo>
                <a:lnTo>
                  <a:pt x="1202" y="27627"/>
                </a:lnTo>
                <a:lnTo>
                  <a:pt x="721" y="27327"/>
                </a:lnTo>
                <a:lnTo>
                  <a:pt x="241" y="27086"/>
                </a:lnTo>
                <a:lnTo>
                  <a:pt x="60" y="27086"/>
                </a:lnTo>
                <a:lnTo>
                  <a:pt x="60" y="27147"/>
                </a:lnTo>
                <a:lnTo>
                  <a:pt x="0" y="27207"/>
                </a:lnTo>
                <a:lnTo>
                  <a:pt x="121" y="27687"/>
                </a:lnTo>
                <a:lnTo>
                  <a:pt x="241" y="28167"/>
                </a:lnTo>
                <a:lnTo>
                  <a:pt x="481" y="28588"/>
                </a:lnTo>
                <a:lnTo>
                  <a:pt x="721" y="29008"/>
                </a:lnTo>
                <a:lnTo>
                  <a:pt x="1322" y="29789"/>
                </a:lnTo>
                <a:lnTo>
                  <a:pt x="2042" y="30510"/>
                </a:lnTo>
                <a:lnTo>
                  <a:pt x="2943" y="31411"/>
                </a:lnTo>
                <a:lnTo>
                  <a:pt x="3904" y="32251"/>
                </a:lnTo>
                <a:lnTo>
                  <a:pt x="5886" y="33933"/>
                </a:lnTo>
                <a:lnTo>
                  <a:pt x="10090" y="37176"/>
                </a:lnTo>
                <a:lnTo>
                  <a:pt x="12312" y="38918"/>
                </a:lnTo>
                <a:lnTo>
                  <a:pt x="12793" y="39278"/>
                </a:lnTo>
                <a:lnTo>
                  <a:pt x="13213" y="39578"/>
                </a:lnTo>
                <a:lnTo>
                  <a:pt x="12552" y="42041"/>
                </a:lnTo>
                <a:lnTo>
                  <a:pt x="12132" y="43422"/>
                </a:lnTo>
                <a:lnTo>
                  <a:pt x="11711" y="44923"/>
                </a:lnTo>
                <a:lnTo>
                  <a:pt x="11531" y="45704"/>
                </a:lnTo>
                <a:lnTo>
                  <a:pt x="11411" y="46485"/>
                </a:lnTo>
                <a:lnTo>
                  <a:pt x="11351" y="47205"/>
                </a:lnTo>
                <a:lnTo>
                  <a:pt x="11411" y="47926"/>
                </a:lnTo>
                <a:lnTo>
                  <a:pt x="11531" y="48166"/>
                </a:lnTo>
                <a:lnTo>
                  <a:pt x="11651" y="48346"/>
                </a:lnTo>
                <a:lnTo>
                  <a:pt x="11892" y="48527"/>
                </a:lnTo>
                <a:lnTo>
                  <a:pt x="12132" y="48587"/>
                </a:lnTo>
                <a:lnTo>
                  <a:pt x="12372" y="48647"/>
                </a:lnTo>
                <a:lnTo>
                  <a:pt x="12612" y="48587"/>
                </a:lnTo>
                <a:lnTo>
                  <a:pt x="12853" y="48527"/>
                </a:lnTo>
                <a:lnTo>
                  <a:pt x="13033" y="48346"/>
                </a:lnTo>
                <a:lnTo>
                  <a:pt x="13453" y="47866"/>
                </a:lnTo>
                <a:lnTo>
                  <a:pt x="13753" y="47325"/>
                </a:lnTo>
                <a:lnTo>
                  <a:pt x="14054" y="46725"/>
                </a:lnTo>
                <a:lnTo>
                  <a:pt x="14294" y="46064"/>
                </a:lnTo>
                <a:lnTo>
                  <a:pt x="15315" y="45524"/>
                </a:lnTo>
                <a:lnTo>
                  <a:pt x="16336" y="44923"/>
                </a:lnTo>
                <a:lnTo>
                  <a:pt x="18318" y="43662"/>
                </a:lnTo>
                <a:lnTo>
                  <a:pt x="22762" y="40899"/>
                </a:lnTo>
                <a:lnTo>
                  <a:pt x="24263" y="39939"/>
                </a:lnTo>
                <a:lnTo>
                  <a:pt x="24323" y="39999"/>
                </a:lnTo>
                <a:lnTo>
                  <a:pt x="24383" y="40059"/>
                </a:lnTo>
                <a:lnTo>
                  <a:pt x="24864" y="40239"/>
                </a:lnTo>
                <a:lnTo>
                  <a:pt x="25344" y="40359"/>
                </a:lnTo>
                <a:lnTo>
                  <a:pt x="26906" y="40359"/>
                </a:lnTo>
                <a:lnTo>
                  <a:pt x="27446" y="40239"/>
                </a:lnTo>
                <a:lnTo>
                  <a:pt x="28467" y="39999"/>
                </a:lnTo>
                <a:lnTo>
                  <a:pt x="29368" y="39698"/>
                </a:lnTo>
                <a:lnTo>
                  <a:pt x="29849" y="39518"/>
                </a:lnTo>
                <a:lnTo>
                  <a:pt x="30389" y="39278"/>
                </a:lnTo>
                <a:lnTo>
                  <a:pt x="30810" y="39038"/>
                </a:lnTo>
                <a:lnTo>
                  <a:pt x="31230" y="38737"/>
                </a:lnTo>
                <a:lnTo>
                  <a:pt x="31530" y="38377"/>
                </a:lnTo>
                <a:lnTo>
                  <a:pt x="31650" y="38137"/>
                </a:lnTo>
                <a:lnTo>
                  <a:pt x="31710" y="37897"/>
                </a:lnTo>
                <a:lnTo>
                  <a:pt x="31650" y="37716"/>
                </a:lnTo>
                <a:lnTo>
                  <a:pt x="31590" y="37656"/>
                </a:lnTo>
                <a:lnTo>
                  <a:pt x="31470" y="37596"/>
                </a:lnTo>
                <a:lnTo>
                  <a:pt x="31110" y="37596"/>
                </a:lnTo>
                <a:lnTo>
                  <a:pt x="30689" y="37656"/>
                </a:lnTo>
                <a:lnTo>
                  <a:pt x="30269" y="37776"/>
                </a:lnTo>
                <a:lnTo>
                  <a:pt x="29909" y="37957"/>
                </a:lnTo>
                <a:lnTo>
                  <a:pt x="29068" y="38377"/>
                </a:lnTo>
                <a:lnTo>
                  <a:pt x="28708" y="38557"/>
                </a:lnTo>
                <a:lnTo>
                  <a:pt x="28347" y="38737"/>
                </a:lnTo>
                <a:lnTo>
                  <a:pt x="27446" y="38978"/>
                </a:lnTo>
                <a:lnTo>
                  <a:pt x="26546" y="39218"/>
                </a:lnTo>
                <a:lnTo>
                  <a:pt x="25645" y="39398"/>
                </a:lnTo>
                <a:lnTo>
                  <a:pt x="24804" y="39638"/>
                </a:lnTo>
                <a:lnTo>
                  <a:pt x="24804" y="39638"/>
                </a:lnTo>
                <a:lnTo>
                  <a:pt x="27146" y="38137"/>
                </a:lnTo>
                <a:lnTo>
                  <a:pt x="28047" y="37536"/>
                </a:lnTo>
                <a:lnTo>
                  <a:pt x="29008" y="36876"/>
                </a:lnTo>
                <a:lnTo>
                  <a:pt x="29428" y="36515"/>
                </a:lnTo>
                <a:lnTo>
                  <a:pt x="29789" y="36095"/>
                </a:lnTo>
                <a:lnTo>
                  <a:pt x="30149" y="35675"/>
                </a:lnTo>
                <a:lnTo>
                  <a:pt x="30389" y="35194"/>
                </a:lnTo>
                <a:lnTo>
                  <a:pt x="30389" y="35074"/>
                </a:lnTo>
                <a:lnTo>
                  <a:pt x="30329" y="35014"/>
                </a:lnTo>
                <a:lnTo>
                  <a:pt x="29789" y="35074"/>
                </a:lnTo>
                <a:lnTo>
                  <a:pt x="29248" y="35134"/>
                </a:lnTo>
                <a:lnTo>
                  <a:pt x="28708" y="35314"/>
                </a:lnTo>
                <a:lnTo>
                  <a:pt x="28167" y="35494"/>
                </a:lnTo>
                <a:lnTo>
                  <a:pt x="27206" y="36035"/>
                </a:lnTo>
                <a:lnTo>
                  <a:pt x="26245" y="36575"/>
                </a:lnTo>
                <a:lnTo>
                  <a:pt x="23903" y="37957"/>
                </a:lnTo>
                <a:lnTo>
                  <a:pt x="21561" y="39398"/>
                </a:lnTo>
                <a:lnTo>
                  <a:pt x="21501" y="39398"/>
                </a:lnTo>
                <a:lnTo>
                  <a:pt x="21561" y="39338"/>
                </a:lnTo>
                <a:lnTo>
                  <a:pt x="21921" y="38377"/>
                </a:lnTo>
                <a:lnTo>
                  <a:pt x="22342" y="37416"/>
                </a:lnTo>
                <a:lnTo>
                  <a:pt x="22762" y="36515"/>
                </a:lnTo>
                <a:lnTo>
                  <a:pt x="22942" y="36035"/>
                </a:lnTo>
                <a:lnTo>
                  <a:pt x="23122" y="35554"/>
                </a:lnTo>
                <a:lnTo>
                  <a:pt x="23062" y="35314"/>
                </a:lnTo>
                <a:lnTo>
                  <a:pt x="22942" y="35194"/>
                </a:lnTo>
                <a:lnTo>
                  <a:pt x="22822" y="35074"/>
                </a:lnTo>
                <a:lnTo>
                  <a:pt x="22702" y="35134"/>
                </a:lnTo>
                <a:lnTo>
                  <a:pt x="22582" y="35134"/>
                </a:lnTo>
                <a:lnTo>
                  <a:pt x="22281" y="35434"/>
                </a:lnTo>
                <a:lnTo>
                  <a:pt x="21981" y="35735"/>
                </a:lnTo>
                <a:lnTo>
                  <a:pt x="21681" y="36095"/>
                </a:lnTo>
                <a:lnTo>
                  <a:pt x="21441" y="36455"/>
                </a:lnTo>
                <a:lnTo>
                  <a:pt x="21080" y="37176"/>
                </a:lnTo>
                <a:lnTo>
                  <a:pt x="20720" y="38017"/>
                </a:lnTo>
                <a:lnTo>
                  <a:pt x="20480" y="38437"/>
                </a:lnTo>
                <a:lnTo>
                  <a:pt x="20240" y="39038"/>
                </a:lnTo>
                <a:lnTo>
                  <a:pt x="20059" y="39698"/>
                </a:lnTo>
                <a:lnTo>
                  <a:pt x="20059" y="39999"/>
                </a:lnTo>
                <a:lnTo>
                  <a:pt x="20059" y="40299"/>
                </a:lnTo>
                <a:lnTo>
                  <a:pt x="17117" y="42041"/>
                </a:lnTo>
                <a:lnTo>
                  <a:pt x="15075" y="43302"/>
                </a:lnTo>
                <a:lnTo>
                  <a:pt x="15195" y="42761"/>
                </a:lnTo>
                <a:lnTo>
                  <a:pt x="15976" y="39878"/>
                </a:lnTo>
                <a:lnTo>
                  <a:pt x="16696" y="36996"/>
                </a:lnTo>
                <a:lnTo>
                  <a:pt x="17597" y="33092"/>
                </a:lnTo>
                <a:lnTo>
                  <a:pt x="18438" y="29248"/>
                </a:lnTo>
                <a:lnTo>
                  <a:pt x="18738" y="29128"/>
                </a:lnTo>
                <a:lnTo>
                  <a:pt x="19038" y="28948"/>
                </a:lnTo>
                <a:lnTo>
                  <a:pt x="19639" y="28528"/>
                </a:lnTo>
                <a:lnTo>
                  <a:pt x="20720" y="27567"/>
                </a:lnTo>
                <a:lnTo>
                  <a:pt x="21981" y="26486"/>
                </a:lnTo>
                <a:lnTo>
                  <a:pt x="22101" y="26666"/>
                </a:lnTo>
                <a:lnTo>
                  <a:pt x="22342" y="26786"/>
                </a:lnTo>
                <a:lnTo>
                  <a:pt x="22762" y="26906"/>
                </a:lnTo>
                <a:lnTo>
                  <a:pt x="23242" y="26966"/>
                </a:lnTo>
                <a:lnTo>
                  <a:pt x="23723" y="26966"/>
                </a:lnTo>
                <a:lnTo>
                  <a:pt x="24744" y="27086"/>
                </a:lnTo>
                <a:lnTo>
                  <a:pt x="26786" y="27086"/>
                </a:lnTo>
                <a:lnTo>
                  <a:pt x="27807" y="26966"/>
                </a:lnTo>
                <a:lnTo>
                  <a:pt x="28708" y="26906"/>
                </a:lnTo>
                <a:lnTo>
                  <a:pt x="29608" y="26726"/>
                </a:lnTo>
                <a:lnTo>
                  <a:pt x="30509" y="26546"/>
                </a:lnTo>
                <a:lnTo>
                  <a:pt x="31410" y="26306"/>
                </a:lnTo>
                <a:lnTo>
                  <a:pt x="32311" y="26065"/>
                </a:lnTo>
                <a:lnTo>
                  <a:pt x="33212" y="25765"/>
                </a:lnTo>
                <a:lnTo>
                  <a:pt x="34953" y="25105"/>
                </a:lnTo>
                <a:lnTo>
                  <a:pt x="35074" y="24984"/>
                </a:lnTo>
                <a:lnTo>
                  <a:pt x="35194" y="24864"/>
                </a:lnTo>
                <a:lnTo>
                  <a:pt x="35314" y="24624"/>
                </a:lnTo>
                <a:lnTo>
                  <a:pt x="35314" y="24384"/>
                </a:lnTo>
                <a:lnTo>
                  <a:pt x="35194" y="24144"/>
                </a:lnTo>
                <a:lnTo>
                  <a:pt x="35014" y="23903"/>
                </a:lnTo>
                <a:lnTo>
                  <a:pt x="34773" y="23723"/>
                </a:lnTo>
                <a:lnTo>
                  <a:pt x="34473" y="23723"/>
                </a:lnTo>
                <a:lnTo>
                  <a:pt x="34173" y="23783"/>
                </a:lnTo>
                <a:lnTo>
                  <a:pt x="33272" y="24144"/>
                </a:lnTo>
                <a:lnTo>
                  <a:pt x="32311" y="24504"/>
                </a:lnTo>
                <a:lnTo>
                  <a:pt x="31350" y="24804"/>
                </a:lnTo>
                <a:lnTo>
                  <a:pt x="30449" y="25045"/>
                </a:lnTo>
                <a:lnTo>
                  <a:pt x="29428" y="25225"/>
                </a:lnTo>
                <a:lnTo>
                  <a:pt x="28467" y="25405"/>
                </a:lnTo>
                <a:lnTo>
                  <a:pt x="27506" y="25525"/>
                </a:lnTo>
                <a:lnTo>
                  <a:pt x="26485" y="25585"/>
                </a:lnTo>
                <a:lnTo>
                  <a:pt x="25645" y="25645"/>
                </a:lnTo>
                <a:lnTo>
                  <a:pt x="24744" y="25585"/>
                </a:lnTo>
                <a:lnTo>
                  <a:pt x="23062" y="25465"/>
                </a:lnTo>
                <a:lnTo>
                  <a:pt x="23663" y="24864"/>
                </a:lnTo>
                <a:lnTo>
                  <a:pt x="24984" y="23483"/>
                </a:lnTo>
                <a:lnTo>
                  <a:pt x="26305" y="21982"/>
                </a:lnTo>
                <a:lnTo>
                  <a:pt x="27506" y="20480"/>
                </a:lnTo>
                <a:lnTo>
                  <a:pt x="28647" y="18919"/>
                </a:lnTo>
                <a:lnTo>
                  <a:pt x="29729" y="17237"/>
                </a:lnTo>
                <a:lnTo>
                  <a:pt x="30749" y="15496"/>
                </a:lnTo>
                <a:lnTo>
                  <a:pt x="30990" y="15556"/>
                </a:lnTo>
                <a:lnTo>
                  <a:pt x="31170" y="15496"/>
                </a:lnTo>
                <a:lnTo>
                  <a:pt x="31290" y="15435"/>
                </a:lnTo>
                <a:lnTo>
                  <a:pt x="32371" y="14715"/>
                </a:lnTo>
                <a:lnTo>
                  <a:pt x="33392" y="13934"/>
                </a:lnTo>
                <a:lnTo>
                  <a:pt x="34353" y="13093"/>
                </a:lnTo>
                <a:lnTo>
                  <a:pt x="35254" y="12252"/>
                </a:lnTo>
                <a:lnTo>
                  <a:pt x="36095" y="11352"/>
                </a:lnTo>
                <a:lnTo>
                  <a:pt x="36875" y="10451"/>
                </a:lnTo>
                <a:lnTo>
                  <a:pt x="37176" y="9970"/>
                </a:lnTo>
                <a:lnTo>
                  <a:pt x="37476" y="9490"/>
                </a:lnTo>
                <a:lnTo>
                  <a:pt x="37776" y="8949"/>
                </a:lnTo>
                <a:lnTo>
                  <a:pt x="37956" y="8409"/>
                </a:lnTo>
                <a:lnTo>
                  <a:pt x="37956" y="8229"/>
                </a:lnTo>
                <a:lnTo>
                  <a:pt x="37836" y="8109"/>
                </a:lnTo>
                <a:lnTo>
                  <a:pt x="37716" y="8049"/>
                </a:lnTo>
                <a:lnTo>
                  <a:pt x="37596" y="8109"/>
                </a:lnTo>
                <a:lnTo>
                  <a:pt x="37115" y="8409"/>
                </a:lnTo>
                <a:lnTo>
                  <a:pt x="36695" y="8769"/>
                </a:lnTo>
                <a:lnTo>
                  <a:pt x="35914" y="9550"/>
                </a:lnTo>
                <a:lnTo>
                  <a:pt x="35194" y="10331"/>
                </a:lnTo>
                <a:lnTo>
                  <a:pt x="34413" y="11111"/>
                </a:lnTo>
                <a:lnTo>
                  <a:pt x="33212" y="12132"/>
                </a:lnTo>
                <a:lnTo>
                  <a:pt x="31951" y="13093"/>
                </a:lnTo>
                <a:lnTo>
                  <a:pt x="32371" y="12132"/>
                </a:lnTo>
                <a:lnTo>
                  <a:pt x="33092" y="10391"/>
                </a:lnTo>
                <a:lnTo>
                  <a:pt x="33752" y="8649"/>
                </a:lnTo>
                <a:lnTo>
                  <a:pt x="34053" y="7928"/>
                </a:lnTo>
                <a:lnTo>
                  <a:pt x="34293" y="7088"/>
                </a:lnTo>
                <a:lnTo>
                  <a:pt x="34353" y="6667"/>
                </a:lnTo>
                <a:lnTo>
                  <a:pt x="34353" y="6247"/>
                </a:lnTo>
                <a:lnTo>
                  <a:pt x="34353" y="5887"/>
                </a:lnTo>
                <a:lnTo>
                  <a:pt x="34233" y="5526"/>
                </a:lnTo>
                <a:lnTo>
                  <a:pt x="34113" y="5466"/>
                </a:lnTo>
                <a:lnTo>
                  <a:pt x="34053" y="5466"/>
                </a:lnTo>
                <a:lnTo>
                  <a:pt x="33752" y="5706"/>
                </a:lnTo>
                <a:lnTo>
                  <a:pt x="33512" y="5947"/>
                </a:lnTo>
                <a:lnTo>
                  <a:pt x="33332" y="6247"/>
                </a:lnTo>
                <a:lnTo>
                  <a:pt x="33152" y="6607"/>
                </a:lnTo>
                <a:lnTo>
                  <a:pt x="32912" y="7268"/>
                </a:lnTo>
                <a:lnTo>
                  <a:pt x="32671" y="7928"/>
                </a:lnTo>
                <a:lnTo>
                  <a:pt x="31951" y="9790"/>
                </a:lnTo>
                <a:lnTo>
                  <a:pt x="31110" y="11592"/>
                </a:lnTo>
                <a:lnTo>
                  <a:pt x="30269" y="13213"/>
                </a:lnTo>
                <a:lnTo>
                  <a:pt x="29308" y="14835"/>
                </a:lnTo>
                <a:lnTo>
                  <a:pt x="28347" y="16396"/>
                </a:lnTo>
                <a:lnTo>
                  <a:pt x="27266" y="17898"/>
                </a:lnTo>
                <a:lnTo>
                  <a:pt x="26365" y="19219"/>
                </a:lnTo>
                <a:lnTo>
                  <a:pt x="25344" y="20420"/>
                </a:lnTo>
                <a:lnTo>
                  <a:pt x="25224" y="19219"/>
                </a:lnTo>
                <a:lnTo>
                  <a:pt x="25104" y="17958"/>
                </a:lnTo>
                <a:lnTo>
                  <a:pt x="24924" y="16757"/>
                </a:lnTo>
                <a:lnTo>
                  <a:pt x="24744" y="16156"/>
                </a:lnTo>
                <a:lnTo>
                  <a:pt x="24564" y="15616"/>
                </a:lnTo>
                <a:lnTo>
                  <a:pt x="24504" y="15435"/>
                </a:lnTo>
                <a:lnTo>
                  <a:pt x="24383" y="15315"/>
                </a:lnTo>
                <a:lnTo>
                  <a:pt x="24203" y="15255"/>
                </a:lnTo>
                <a:lnTo>
                  <a:pt x="24023" y="15255"/>
                </a:lnTo>
                <a:lnTo>
                  <a:pt x="23903" y="15315"/>
                </a:lnTo>
                <a:lnTo>
                  <a:pt x="23783" y="15435"/>
                </a:lnTo>
                <a:lnTo>
                  <a:pt x="23663" y="15556"/>
                </a:lnTo>
                <a:lnTo>
                  <a:pt x="23603" y="15736"/>
                </a:lnTo>
                <a:lnTo>
                  <a:pt x="23543" y="16456"/>
                </a:lnTo>
                <a:lnTo>
                  <a:pt x="23543" y="17237"/>
                </a:lnTo>
                <a:lnTo>
                  <a:pt x="23603" y="18018"/>
                </a:lnTo>
                <a:lnTo>
                  <a:pt x="23663" y="18799"/>
                </a:lnTo>
                <a:lnTo>
                  <a:pt x="23903" y="20300"/>
                </a:lnTo>
                <a:lnTo>
                  <a:pt x="24143" y="21801"/>
                </a:lnTo>
                <a:lnTo>
                  <a:pt x="23302" y="22762"/>
                </a:lnTo>
                <a:lnTo>
                  <a:pt x="22402" y="23663"/>
                </a:lnTo>
                <a:lnTo>
                  <a:pt x="21020" y="24924"/>
                </a:lnTo>
                <a:lnTo>
                  <a:pt x="19639" y="26186"/>
                </a:lnTo>
                <a:lnTo>
                  <a:pt x="18918" y="26726"/>
                </a:lnTo>
                <a:lnTo>
                  <a:pt x="19279" y="24624"/>
                </a:lnTo>
                <a:lnTo>
                  <a:pt x="19819" y="21621"/>
                </a:lnTo>
                <a:lnTo>
                  <a:pt x="20240" y="18558"/>
                </a:lnTo>
                <a:lnTo>
                  <a:pt x="20660" y="15496"/>
                </a:lnTo>
                <a:lnTo>
                  <a:pt x="20780" y="13994"/>
                </a:lnTo>
                <a:lnTo>
                  <a:pt x="20900" y="12493"/>
                </a:lnTo>
                <a:lnTo>
                  <a:pt x="20900" y="10931"/>
                </a:lnTo>
                <a:lnTo>
                  <a:pt x="20900" y="9370"/>
                </a:lnTo>
                <a:lnTo>
                  <a:pt x="20960" y="7868"/>
                </a:lnTo>
                <a:lnTo>
                  <a:pt x="20960" y="6307"/>
                </a:lnTo>
                <a:lnTo>
                  <a:pt x="21200" y="3304"/>
                </a:lnTo>
                <a:lnTo>
                  <a:pt x="21261" y="1743"/>
                </a:lnTo>
                <a:lnTo>
                  <a:pt x="21261" y="1022"/>
                </a:lnTo>
                <a:lnTo>
                  <a:pt x="21200" y="241"/>
                </a:lnTo>
                <a:lnTo>
                  <a:pt x="21140" y="121"/>
                </a:lnTo>
                <a:lnTo>
                  <a:pt x="21080" y="61"/>
                </a:lnTo>
                <a:lnTo>
                  <a:pt x="20960"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flipH="1">
            <a:off x="-34016" y="3332080"/>
            <a:ext cx="1123547" cy="317807"/>
          </a:xfrm>
          <a:custGeom>
            <a:avLst/>
            <a:gdLst/>
            <a:ahLst/>
            <a:cxnLst/>
            <a:rect l="0" t="0" r="0" b="0"/>
            <a:pathLst>
              <a:path w="44803" h="12673" extrusionOk="0">
                <a:moveTo>
                  <a:pt x="25164" y="0"/>
                </a:moveTo>
                <a:lnTo>
                  <a:pt x="25104" y="60"/>
                </a:lnTo>
                <a:lnTo>
                  <a:pt x="25344" y="961"/>
                </a:lnTo>
                <a:lnTo>
                  <a:pt x="25705" y="1802"/>
                </a:lnTo>
                <a:lnTo>
                  <a:pt x="26185" y="2643"/>
                </a:lnTo>
                <a:lnTo>
                  <a:pt x="26666" y="3424"/>
                </a:lnTo>
                <a:lnTo>
                  <a:pt x="27086" y="4084"/>
                </a:lnTo>
                <a:lnTo>
                  <a:pt x="25044" y="3604"/>
                </a:lnTo>
                <a:lnTo>
                  <a:pt x="23062" y="3123"/>
                </a:lnTo>
                <a:lnTo>
                  <a:pt x="20240" y="2583"/>
                </a:lnTo>
                <a:lnTo>
                  <a:pt x="17417" y="2162"/>
                </a:lnTo>
                <a:lnTo>
                  <a:pt x="14594" y="1862"/>
                </a:lnTo>
                <a:lnTo>
                  <a:pt x="11772" y="1622"/>
                </a:lnTo>
                <a:lnTo>
                  <a:pt x="10270" y="1502"/>
                </a:lnTo>
                <a:lnTo>
                  <a:pt x="8769" y="1502"/>
                </a:lnTo>
                <a:lnTo>
                  <a:pt x="7267" y="1442"/>
                </a:lnTo>
                <a:lnTo>
                  <a:pt x="5766" y="1502"/>
                </a:lnTo>
                <a:lnTo>
                  <a:pt x="4385" y="1502"/>
                </a:lnTo>
                <a:lnTo>
                  <a:pt x="2943" y="1562"/>
                </a:lnTo>
                <a:lnTo>
                  <a:pt x="2223" y="1622"/>
                </a:lnTo>
                <a:lnTo>
                  <a:pt x="1502" y="1742"/>
                </a:lnTo>
                <a:lnTo>
                  <a:pt x="781" y="1922"/>
                </a:lnTo>
                <a:lnTo>
                  <a:pt x="181" y="2162"/>
                </a:lnTo>
                <a:lnTo>
                  <a:pt x="61" y="2222"/>
                </a:lnTo>
                <a:lnTo>
                  <a:pt x="1" y="2403"/>
                </a:lnTo>
                <a:lnTo>
                  <a:pt x="1" y="2523"/>
                </a:lnTo>
                <a:lnTo>
                  <a:pt x="181" y="2583"/>
                </a:lnTo>
                <a:lnTo>
                  <a:pt x="781" y="2763"/>
                </a:lnTo>
                <a:lnTo>
                  <a:pt x="1442" y="2823"/>
                </a:lnTo>
                <a:lnTo>
                  <a:pt x="2823" y="2883"/>
                </a:lnTo>
                <a:lnTo>
                  <a:pt x="5586" y="2883"/>
                </a:lnTo>
                <a:lnTo>
                  <a:pt x="8469" y="3063"/>
                </a:lnTo>
                <a:lnTo>
                  <a:pt x="11351" y="3243"/>
                </a:lnTo>
                <a:lnTo>
                  <a:pt x="14174" y="3544"/>
                </a:lnTo>
                <a:lnTo>
                  <a:pt x="16937" y="3904"/>
                </a:lnTo>
                <a:lnTo>
                  <a:pt x="19759" y="4384"/>
                </a:lnTo>
                <a:lnTo>
                  <a:pt x="22522" y="4985"/>
                </a:lnTo>
                <a:lnTo>
                  <a:pt x="24984" y="5586"/>
                </a:lnTo>
                <a:lnTo>
                  <a:pt x="27386" y="6246"/>
                </a:lnTo>
                <a:lnTo>
                  <a:pt x="29789" y="6967"/>
                </a:lnTo>
                <a:lnTo>
                  <a:pt x="32191" y="7808"/>
                </a:lnTo>
                <a:lnTo>
                  <a:pt x="29609" y="7808"/>
                </a:lnTo>
                <a:lnTo>
                  <a:pt x="28347" y="7928"/>
                </a:lnTo>
                <a:lnTo>
                  <a:pt x="27086" y="8048"/>
                </a:lnTo>
                <a:lnTo>
                  <a:pt x="25405" y="8288"/>
                </a:lnTo>
                <a:lnTo>
                  <a:pt x="25344" y="8168"/>
                </a:lnTo>
                <a:lnTo>
                  <a:pt x="25224" y="8108"/>
                </a:lnTo>
                <a:lnTo>
                  <a:pt x="24684" y="7808"/>
                </a:lnTo>
                <a:lnTo>
                  <a:pt x="24083" y="7627"/>
                </a:lnTo>
                <a:lnTo>
                  <a:pt x="23483" y="7447"/>
                </a:lnTo>
                <a:lnTo>
                  <a:pt x="22822" y="7267"/>
                </a:lnTo>
                <a:lnTo>
                  <a:pt x="21501" y="7087"/>
                </a:lnTo>
                <a:lnTo>
                  <a:pt x="20300" y="6847"/>
                </a:lnTo>
                <a:lnTo>
                  <a:pt x="19099" y="6667"/>
                </a:lnTo>
                <a:lnTo>
                  <a:pt x="17897" y="6426"/>
                </a:lnTo>
                <a:lnTo>
                  <a:pt x="17297" y="6366"/>
                </a:lnTo>
                <a:lnTo>
                  <a:pt x="16696" y="6306"/>
                </a:lnTo>
                <a:lnTo>
                  <a:pt x="16156" y="6306"/>
                </a:lnTo>
                <a:lnTo>
                  <a:pt x="15555" y="6366"/>
                </a:lnTo>
                <a:lnTo>
                  <a:pt x="15375" y="6486"/>
                </a:lnTo>
                <a:lnTo>
                  <a:pt x="15315" y="6667"/>
                </a:lnTo>
                <a:lnTo>
                  <a:pt x="15375" y="6787"/>
                </a:lnTo>
                <a:lnTo>
                  <a:pt x="15495" y="6967"/>
                </a:lnTo>
                <a:lnTo>
                  <a:pt x="16036" y="7267"/>
                </a:lnTo>
                <a:lnTo>
                  <a:pt x="16576" y="7507"/>
                </a:lnTo>
                <a:lnTo>
                  <a:pt x="17237" y="7688"/>
                </a:lnTo>
                <a:lnTo>
                  <a:pt x="17837" y="7868"/>
                </a:lnTo>
                <a:lnTo>
                  <a:pt x="19099" y="8108"/>
                </a:lnTo>
                <a:lnTo>
                  <a:pt x="20360" y="8348"/>
                </a:lnTo>
                <a:lnTo>
                  <a:pt x="21501" y="8588"/>
                </a:lnTo>
                <a:lnTo>
                  <a:pt x="22702" y="8829"/>
                </a:lnTo>
                <a:lnTo>
                  <a:pt x="22282" y="8949"/>
                </a:lnTo>
                <a:lnTo>
                  <a:pt x="21141" y="9249"/>
                </a:lnTo>
                <a:lnTo>
                  <a:pt x="19999" y="9609"/>
                </a:lnTo>
                <a:lnTo>
                  <a:pt x="19459" y="9850"/>
                </a:lnTo>
                <a:lnTo>
                  <a:pt x="18918" y="10090"/>
                </a:lnTo>
                <a:lnTo>
                  <a:pt x="18438" y="10390"/>
                </a:lnTo>
                <a:lnTo>
                  <a:pt x="17958" y="10750"/>
                </a:lnTo>
                <a:lnTo>
                  <a:pt x="17897" y="10871"/>
                </a:lnTo>
                <a:lnTo>
                  <a:pt x="17837" y="10991"/>
                </a:lnTo>
                <a:lnTo>
                  <a:pt x="17897" y="11231"/>
                </a:lnTo>
                <a:lnTo>
                  <a:pt x="18018" y="11411"/>
                </a:lnTo>
                <a:lnTo>
                  <a:pt x="18138" y="11471"/>
                </a:lnTo>
                <a:lnTo>
                  <a:pt x="18798" y="11471"/>
                </a:lnTo>
                <a:lnTo>
                  <a:pt x="19399" y="11411"/>
                </a:lnTo>
                <a:lnTo>
                  <a:pt x="20540" y="11231"/>
                </a:lnTo>
                <a:lnTo>
                  <a:pt x="21621" y="10931"/>
                </a:lnTo>
                <a:lnTo>
                  <a:pt x="22762" y="10630"/>
                </a:lnTo>
                <a:lnTo>
                  <a:pt x="25104" y="10210"/>
                </a:lnTo>
                <a:lnTo>
                  <a:pt x="27507" y="9910"/>
                </a:lnTo>
                <a:lnTo>
                  <a:pt x="29849" y="9729"/>
                </a:lnTo>
                <a:lnTo>
                  <a:pt x="32131" y="9669"/>
                </a:lnTo>
                <a:lnTo>
                  <a:pt x="33392" y="9729"/>
                </a:lnTo>
                <a:lnTo>
                  <a:pt x="34593" y="9790"/>
                </a:lnTo>
                <a:lnTo>
                  <a:pt x="35794" y="9850"/>
                </a:lnTo>
                <a:lnTo>
                  <a:pt x="36996" y="9790"/>
                </a:lnTo>
                <a:lnTo>
                  <a:pt x="37176" y="9729"/>
                </a:lnTo>
                <a:lnTo>
                  <a:pt x="38497" y="10330"/>
                </a:lnTo>
                <a:lnTo>
                  <a:pt x="41079" y="11591"/>
                </a:lnTo>
                <a:lnTo>
                  <a:pt x="42461" y="12192"/>
                </a:lnTo>
                <a:lnTo>
                  <a:pt x="43782" y="12672"/>
                </a:lnTo>
                <a:lnTo>
                  <a:pt x="44082" y="12672"/>
                </a:lnTo>
                <a:lnTo>
                  <a:pt x="44262" y="12612"/>
                </a:lnTo>
                <a:lnTo>
                  <a:pt x="44503" y="12492"/>
                </a:lnTo>
                <a:lnTo>
                  <a:pt x="44683" y="12252"/>
                </a:lnTo>
                <a:lnTo>
                  <a:pt x="44743" y="12072"/>
                </a:lnTo>
                <a:lnTo>
                  <a:pt x="44803" y="11831"/>
                </a:lnTo>
                <a:lnTo>
                  <a:pt x="44743" y="11591"/>
                </a:lnTo>
                <a:lnTo>
                  <a:pt x="44563" y="11351"/>
                </a:lnTo>
                <a:lnTo>
                  <a:pt x="43422" y="10510"/>
                </a:lnTo>
                <a:lnTo>
                  <a:pt x="42160" y="9729"/>
                </a:lnTo>
                <a:lnTo>
                  <a:pt x="40899" y="9069"/>
                </a:lnTo>
                <a:lnTo>
                  <a:pt x="39578" y="8408"/>
                </a:lnTo>
                <a:lnTo>
                  <a:pt x="38197" y="7868"/>
                </a:lnTo>
                <a:lnTo>
                  <a:pt x="36815" y="7327"/>
                </a:lnTo>
                <a:lnTo>
                  <a:pt x="34113" y="6306"/>
                </a:lnTo>
                <a:lnTo>
                  <a:pt x="31771" y="5526"/>
                </a:lnTo>
                <a:lnTo>
                  <a:pt x="29428" y="4745"/>
                </a:lnTo>
                <a:lnTo>
                  <a:pt x="29248" y="4444"/>
                </a:lnTo>
                <a:lnTo>
                  <a:pt x="29068" y="4084"/>
                </a:lnTo>
                <a:lnTo>
                  <a:pt x="28648" y="3484"/>
                </a:lnTo>
                <a:lnTo>
                  <a:pt x="27687" y="2343"/>
                </a:lnTo>
                <a:lnTo>
                  <a:pt x="27146" y="1682"/>
                </a:lnTo>
                <a:lnTo>
                  <a:pt x="26546" y="1021"/>
                </a:lnTo>
                <a:lnTo>
                  <a:pt x="25945" y="481"/>
                </a:lnTo>
                <a:lnTo>
                  <a:pt x="25224" y="0"/>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7838240" y="1508293"/>
            <a:ext cx="276627" cy="275022"/>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91425" tIns="91425" rIns="91425" bIns="91425" anchor="ctr" anchorCtr="0">
            <a:noAutofit/>
          </a:bodyPr>
          <a:lstStyle/>
          <a:p>
            <a:pPr lvl="0" rtl="0">
              <a:spcBef>
                <a:spcPts val="0"/>
              </a:spcBef>
              <a:buNone/>
            </a:pPr>
            <a:endParaRPr/>
          </a:p>
        </p:txBody>
      </p:sp>
      <p:sp>
        <p:nvSpPr>
          <p:cNvPr id="180" name="Shape 180"/>
          <p:cNvSpPr/>
          <p:nvPr/>
        </p:nvSpPr>
        <p:spPr>
          <a:xfrm>
            <a:off x="8645810" y="222087"/>
            <a:ext cx="236832" cy="230771"/>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rot="-7785323">
            <a:off x="8863585" y="2718730"/>
            <a:ext cx="286441" cy="749782"/>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8087798" y="622210"/>
            <a:ext cx="290244" cy="414998"/>
          </a:xfrm>
          <a:custGeom>
            <a:avLst/>
            <a:gdLst/>
            <a:ahLst/>
            <a:cxnLst/>
            <a:rect l="0" t="0" r="0" b="0"/>
            <a:pathLst>
              <a:path w="13694" h="19580" extrusionOk="0">
                <a:moveTo>
                  <a:pt x="5946" y="2223"/>
                </a:moveTo>
                <a:lnTo>
                  <a:pt x="6126" y="2343"/>
                </a:lnTo>
                <a:lnTo>
                  <a:pt x="6367" y="2463"/>
                </a:lnTo>
                <a:lnTo>
                  <a:pt x="6487" y="2583"/>
                </a:lnTo>
                <a:lnTo>
                  <a:pt x="6667" y="2763"/>
                </a:lnTo>
                <a:lnTo>
                  <a:pt x="6727" y="3004"/>
                </a:lnTo>
                <a:lnTo>
                  <a:pt x="6787" y="3184"/>
                </a:lnTo>
                <a:lnTo>
                  <a:pt x="6787" y="3424"/>
                </a:lnTo>
                <a:lnTo>
                  <a:pt x="6787" y="3664"/>
                </a:lnTo>
                <a:lnTo>
                  <a:pt x="6727" y="3844"/>
                </a:lnTo>
                <a:lnTo>
                  <a:pt x="6667" y="4085"/>
                </a:lnTo>
                <a:lnTo>
                  <a:pt x="6487" y="4265"/>
                </a:lnTo>
                <a:lnTo>
                  <a:pt x="6367" y="4385"/>
                </a:lnTo>
                <a:lnTo>
                  <a:pt x="6126" y="4505"/>
                </a:lnTo>
                <a:lnTo>
                  <a:pt x="5946" y="4625"/>
                </a:lnTo>
                <a:lnTo>
                  <a:pt x="5346" y="4625"/>
                </a:lnTo>
                <a:lnTo>
                  <a:pt x="5166" y="4505"/>
                </a:lnTo>
                <a:lnTo>
                  <a:pt x="4925" y="4385"/>
                </a:lnTo>
                <a:lnTo>
                  <a:pt x="4805" y="4265"/>
                </a:lnTo>
                <a:lnTo>
                  <a:pt x="4625" y="4085"/>
                </a:lnTo>
                <a:lnTo>
                  <a:pt x="4565" y="3844"/>
                </a:lnTo>
                <a:lnTo>
                  <a:pt x="4505" y="3664"/>
                </a:lnTo>
                <a:lnTo>
                  <a:pt x="4505" y="3424"/>
                </a:lnTo>
                <a:lnTo>
                  <a:pt x="4505" y="3184"/>
                </a:lnTo>
                <a:lnTo>
                  <a:pt x="4565" y="3004"/>
                </a:lnTo>
                <a:lnTo>
                  <a:pt x="4625" y="2763"/>
                </a:lnTo>
                <a:lnTo>
                  <a:pt x="4805" y="2583"/>
                </a:lnTo>
                <a:lnTo>
                  <a:pt x="4925" y="2463"/>
                </a:lnTo>
                <a:lnTo>
                  <a:pt x="5166" y="2343"/>
                </a:lnTo>
                <a:lnTo>
                  <a:pt x="5346" y="2223"/>
                </a:lnTo>
                <a:close/>
                <a:moveTo>
                  <a:pt x="6187" y="1"/>
                </a:moveTo>
                <a:lnTo>
                  <a:pt x="5526" y="121"/>
                </a:lnTo>
                <a:lnTo>
                  <a:pt x="4985" y="241"/>
                </a:lnTo>
                <a:lnTo>
                  <a:pt x="4505" y="481"/>
                </a:lnTo>
                <a:lnTo>
                  <a:pt x="4024" y="722"/>
                </a:lnTo>
                <a:lnTo>
                  <a:pt x="3604" y="1082"/>
                </a:lnTo>
                <a:lnTo>
                  <a:pt x="3184" y="1442"/>
                </a:lnTo>
                <a:lnTo>
                  <a:pt x="2883" y="1863"/>
                </a:lnTo>
                <a:lnTo>
                  <a:pt x="2583" y="2343"/>
                </a:lnTo>
                <a:lnTo>
                  <a:pt x="2403" y="2884"/>
                </a:lnTo>
                <a:lnTo>
                  <a:pt x="1682" y="2763"/>
                </a:lnTo>
                <a:lnTo>
                  <a:pt x="902" y="2703"/>
                </a:lnTo>
                <a:lnTo>
                  <a:pt x="541" y="2703"/>
                </a:lnTo>
                <a:lnTo>
                  <a:pt x="181" y="2823"/>
                </a:lnTo>
                <a:lnTo>
                  <a:pt x="1" y="2944"/>
                </a:lnTo>
                <a:lnTo>
                  <a:pt x="1" y="3124"/>
                </a:lnTo>
                <a:lnTo>
                  <a:pt x="1" y="3304"/>
                </a:lnTo>
                <a:lnTo>
                  <a:pt x="61" y="3484"/>
                </a:lnTo>
                <a:lnTo>
                  <a:pt x="421" y="3724"/>
                </a:lnTo>
                <a:lnTo>
                  <a:pt x="781" y="3844"/>
                </a:lnTo>
                <a:lnTo>
                  <a:pt x="1502" y="4025"/>
                </a:lnTo>
                <a:lnTo>
                  <a:pt x="2223" y="4145"/>
                </a:lnTo>
                <a:lnTo>
                  <a:pt x="2943" y="4265"/>
                </a:lnTo>
                <a:lnTo>
                  <a:pt x="2763" y="4745"/>
                </a:lnTo>
                <a:lnTo>
                  <a:pt x="2643" y="5226"/>
                </a:lnTo>
                <a:lnTo>
                  <a:pt x="2523" y="6187"/>
                </a:lnTo>
                <a:lnTo>
                  <a:pt x="2523" y="7148"/>
                </a:lnTo>
                <a:lnTo>
                  <a:pt x="2583" y="8048"/>
                </a:lnTo>
                <a:lnTo>
                  <a:pt x="2643" y="8709"/>
                </a:lnTo>
                <a:lnTo>
                  <a:pt x="2823" y="9370"/>
                </a:lnTo>
                <a:lnTo>
                  <a:pt x="3004" y="9970"/>
                </a:lnTo>
                <a:lnTo>
                  <a:pt x="3304" y="10631"/>
                </a:lnTo>
                <a:lnTo>
                  <a:pt x="3604" y="11231"/>
                </a:lnTo>
                <a:lnTo>
                  <a:pt x="3964" y="11772"/>
                </a:lnTo>
                <a:lnTo>
                  <a:pt x="4325" y="12312"/>
                </a:lnTo>
                <a:lnTo>
                  <a:pt x="4745" y="12853"/>
                </a:lnTo>
                <a:lnTo>
                  <a:pt x="5226" y="13273"/>
                </a:lnTo>
                <a:lnTo>
                  <a:pt x="5706" y="13634"/>
                </a:lnTo>
                <a:lnTo>
                  <a:pt x="5586" y="14835"/>
                </a:lnTo>
                <a:lnTo>
                  <a:pt x="5586" y="16036"/>
                </a:lnTo>
                <a:lnTo>
                  <a:pt x="5586" y="17237"/>
                </a:lnTo>
                <a:lnTo>
                  <a:pt x="5646" y="17838"/>
                </a:lnTo>
                <a:lnTo>
                  <a:pt x="5766" y="18378"/>
                </a:lnTo>
                <a:lnTo>
                  <a:pt x="5766" y="18498"/>
                </a:lnTo>
                <a:lnTo>
                  <a:pt x="5886" y="18558"/>
                </a:lnTo>
                <a:lnTo>
                  <a:pt x="6066" y="18618"/>
                </a:lnTo>
                <a:lnTo>
                  <a:pt x="6187" y="18498"/>
                </a:lnTo>
                <a:lnTo>
                  <a:pt x="6247" y="18438"/>
                </a:lnTo>
                <a:lnTo>
                  <a:pt x="6307" y="18318"/>
                </a:lnTo>
                <a:lnTo>
                  <a:pt x="6367" y="17237"/>
                </a:lnTo>
                <a:lnTo>
                  <a:pt x="6367" y="16096"/>
                </a:lnTo>
                <a:lnTo>
                  <a:pt x="6247" y="15015"/>
                </a:lnTo>
                <a:lnTo>
                  <a:pt x="6066" y="13934"/>
                </a:lnTo>
                <a:lnTo>
                  <a:pt x="6727" y="14294"/>
                </a:lnTo>
                <a:lnTo>
                  <a:pt x="7388" y="14655"/>
                </a:lnTo>
                <a:lnTo>
                  <a:pt x="8108" y="14895"/>
                </a:lnTo>
                <a:lnTo>
                  <a:pt x="8829" y="15135"/>
                </a:lnTo>
                <a:lnTo>
                  <a:pt x="8709" y="15616"/>
                </a:lnTo>
                <a:lnTo>
                  <a:pt x="8649" y="16156"/>
                </a:lnTo>
                <a:lnTo>
                  <a:pt x="8649" y="16697"/>
                </a:lnTo>
                <a:lnTo>
                  <a:pt x="8649" y="17237"/>
                </a:lnTo>
                <a:lnTo>
                  <a:pt x="8769" y="18318"/>
                </a:lnTo>
                <a:lnTo>
                  <a:pt x="8949" y="19339"/>
                </a:lnTo>
                <a:lnTo>
                  <a:pt x="9009" y="19459"/>
                </a:lnTo>
                <a:lnTo>
                  <a:pt x="9069" y="19579"/>
                </a:lnTo>
                <a:lnTo>
                  <a:pt x="9309" y="19579"/>
                </a:lnTo>
                <a:lnTo>
                  <a:pt x="9430" y="19519"/>
                </a:lnTo>
                <a:lnTo>
                  <a:pt x="9490" y="19459"/>
                </a:lnTo>
                <a:lnTo>
                  <a:pt x="9550" y="19339"/>
                </a:lnTo>
                <a:lnTo>
                  <a:pt x="9550" y="19219"/>
                </a:lnTo>
                <a:lnTo>
                  <a:pt x="9370" y="17958"/>
                </a:lnTo>
                <a:lnTo>
                  <a:pt x="9309" y="16697"/>
                </a:lnTo>
                <a:lnTo>
                  <a:pt x="9370" y="15976"/>
                </a:lnTo>
                <a:lnTo>
                  <a:pt x="9430" y="15255"/>
                </a:lnTo>
                <a:lnTo>
                  <a:pt x="10150" y="15315"/>
                </a:lnTo>
                <a:lnTo>
                  <a:pt x="10811" y="15375"/>
                </a:lnTo>
                <a:lnTo>
                  <a:pt x="11532" y="15375"/>
                </a:lnTo>
                <a:lnTo>
                  <a:pt x="12192" y="15255"/>
                </a:lnTo>
                <a:lnTo>
                  <a:pt x="12793" y="15135"/>
                </a:lnTo>
                <a:lnTo>
                  <a:pt x="13033" y="15015"/>
                </a:lnTo>
                <a:lnTo>
                  <a:pt x="13273" y="14835"/>
                </a:lnTo>
                <a:lnTo>
                  <a:pt x="13453" y="14655"/>
                </a:lnTo>
                <a:lnTo>
                  <a:pt x="13573" y="14234"/>
                </a:lnTo>
                <a:lnTo>
                  <a:pt x="13694" y="13874"/>
                </a:lnTo>
                <a:lnTo>
                  <a:pt x="13694" y="13694"/>
                </a:lnTo>
                <a:lnTo>
                  <a:pt x="13634" y="13634"/>
                </a:lnTo>
                <a:lnTo>
                  <a:pt x="13573" y="13273"/>
                </a:lnTo>
                <a:lnTo>
                  <a:pt x="13453" y="13033"/>
                </a:lnTo>
                <a:lnTo>
                  <a:pt x="13333" y="12913"/>
                </a:lnTo>
                <a:lnTo>
                  <a:pt x="13153" y="12793"/>
                </a:lnTo>
                <a:lnTo>
                  <a:pt x="12312" y="12793"/>
                </a:lnTo>
                <a:lnTo>
                  <a:pt x="11832" y="12733"/>
                </a:lnTo>
                <a:lnTo>
                  <a:pt x="11472" y="12613"/>
                </a:lnTo>
                <a:lnTo>
                  <a:pt x="11171" y="12372"/>
                </a:lnTo>
                <a:lnTo>
                  <a:pt x="10931" y="12132"/>
                </a:lnTo>
                <a:lnTo>
                  <a:pt x="10751" y="11772"/>
                </a:lnTo>
                <a:lnTo>
                  <a:pt x="10631" y="11412"/>
                </a:lnTo>
                <a:lnTo>
                  <a:pt x="10571" y="11051"/>
                </a:lnTo>
                <a:lnTo>
                  <a:pt x="10511" y="10631"/>
                </a:lnTo>
                <a:lnTo>
                  <a:pt x="10511" y="10150"/>
                </a:lnTo>
                <a:lnTo>
                  <a:pt x="10571" y="9310"/>
                </a:lnTo>
                <a:lnTo>
                  <a:pt x="10691" y="8469"/>
                </a:lnTo>
                <a:lnTo>
                  <a:pt x="10811" y="7688"/>
                </a:lnTo>
                <a:lnTo>
                  <a:pt x="10931" y="6967"/>
                </a:lnTo>
                <a:lnTo>
                  <a:pt x="11051" y="6187"/>
                </a:lnTo>
                <a:lnTo>
                  <a:pt x="11111" y="5466"/>
                </a:lnTo>
                <a:lnTo>
                  <a:pt x="11111" y="4685"/>
                </a:lnTo>
                <a:lnTo>
                  <a:pt x="11051" y="3965"/>
                </a:lnTo>
                <a:lnTo>
                  <a:pt x="10871" y="3244"/>
                </a:lnTo>
                <a:lnTo>
                  <a:pt x="10571" y="2583"/>
                </a:lnTo>
                <a:lnTo>
                  <a:pt x="10150" y="1923"/>
                </a:lnTo>
                <a:lnTo>
                  <a:pt x="9730" y="1442"/>
                </a:lnTo>
                <a:lnTo>
                  <a:pt x="9249" y="1022"/>
                </a:lnTo>
                <a:lnTo>
                  <a:pt x="8649" y="661"/>
                </a:lnTo>
                <a:lnTo>
                  <a:pt x="8108" y="361"/>
                </a:lnTo>
                <a:lnTo>
                  <a:pt x="7448" y="121"/>
                </a:lnTo>
                <a:lnTo>
                  <a:pt x="6787" y="61"/>
                </a:lnTo>
                <a:lnTo>
                  <a:pt x="6187" y="1"/>
                </a:lnTo>
                <a:close/>
              </a:path>
            </a:pathLst>
          </a:custGeom>
          <a:solidFill>
            <a:srgbClr val="F56737"/>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7755023" y="2445825"/>
            <a:ext cx="443065" cy="339085"/>
          </a:xfrm>
          <a:custGeom>
            <a:avLst/>
            <a:gdLst/>
            <a:ahLst/>
            <a:cxnLst/>
            <a:rect l="0" t="0" r="0" b="0"/>
            <a:pathLst>
              <a:path w="34293" h="26245" extrusionOk="0">
                <a:moveTo>
                  <a:pt x="12552" y="8949"/>
                </a:moveTo>
                <a:lnTo>
                  <a:pt x="12732" y="9009"/>
                </a:lnTo>
                <a:lnTo>
                  <a:pt x="12973" y="9129"/>
                </a:lnTo>
                <a:lnTo>
                  <a:pt x="13153" y="9309"/>
                </a:lnTo>
                <a:lnTo>
                  <a:pt x="13273" y="9489"/>
                </a:lnTo>
                <a:lnTo>
                  <a:pt x="13393" y="9669"/>
                </a:lnTo>
                <a:lnTo>
                  <a:pt x="13453" y="9909"/>
                </a:lnTo>
                <a:lnTo>
                  <a:pt x="13513" y="10150"/>
                </a:lnTo>
                <a:lnTo>
                  <a:pt x="13453" y="10390"/>
                </a:lnTo>
                <a:lnTo>
                  <a:pt x="13393" y="10570"/>
                </a:lnTo>
                <a:lnTo>
                  <a:pt x="13273" y="10810"/>
                </a:lnTo>
                <a:lnTo>
                  <a:pt x="13153" y="10990"/>
                </a:lnTo>
                <a:lnTo>
                  <a:pt x="13093" y="11050"/>
                </a:lnTo>
                <a:lnTo>
                  <a:pt x="12913" y="11171"/>
                </a:lnTo>
                <a:lnTo>
                  <a:pt x="12732" y="11291"/>
                </a:lnTo>
                <a:lnTo>
                  <a:pt x="12492" y="11351"/>
                </a:lnTo>
                <a:lnTo>
                  <a:pt x="12012" y="11351"/>
                </a:lnTo>
                <a:lnTo>
                  <a:pt x="11832" y="11291"/>
                </a:lnTo>
                <a:lnTo>
                  <a:pt x="11591" y="11171"/>
                </a:lnTo>
                <a:lnTo>
                  <a:pt x="11411" y="11050"/>
                </a:lnTo>
                <a:lnTo>
                  <a:pt x="11291" y="10870"/>
                </a:lnTo>
                <a:lnTo>
                  <a:pt x="11171" y="10630"/>
                </a:lnTo>
                <a:lnTo>
                  <a:pt x="11111" y="10390"/>
                </a:lnTo>
                <a:lnTo>
                  <a:pt x="11051" y="10150"/>
                </a:lnTo>
                <a:lnTo>
                  <a:pt x="11111" y="9969"/>
                </a:lnTo>
                <a:lnTo>
                  <a:pt x="11171" y="9729"/>
                </a:lnTo>
                <a:lnTo>
                  <a:pt x="11291" y="9489"/>
                </a:lnTo>
                <a:lnTo>
                  <a:pt x="11411" y="9309"/>
                </a:lnTo>
                <a:lnTo>
                  <a:pt x="11471" y="9309"/>
                </a:lnTo>
                <a:lnTo>
                  <a:pt x="11651" y="9129"/>
                </a:lnTo>
                <a:lnTo>
                  <a:pt x="11832" y="9009"/>
                </a:lnTo>
                <a:lnTo>
                  <a:pt x="12072" y="8949"/>
                </a:lnTo>
                <a:close/>
                <a:moveTo>
                  <a:pt x="32611" y="0"/>
                </a:moveTo>
                <a:lnTo>
                  <a:pt x="32011" y="60"/>
                </a:lnTo>
                <a:lnTo>
                  <a:pt x="31410" y="120"/>
                </a:lnTo>
                <a:lnTo>
                  <a:pt x="30749" y="300"/>
                </a:lnTo>
                <a:lnTo>
                  <a:pt x="29789" y="601"/>
                </a:lnTo>
                <a:lnTo>
                  <a:pt x="28587" y="1021"/>
                </a:lnTo>
                <a:lnTo>
                  <a:pt x="27446" y="1502"/>
                </a:lnTo>
                <a:lnTo>
                  <a:pt x="26305" y="2102"/>
                </a:lnTo>
                <a:lnTo>
                  <a:pt x="25284" y="2823"/>
                </a:lnTo>
                <a:lnTo>
                  <a:pt x="24323" y="3543"/>
                </a:lnTo>
                <a:lnTo>
                  <a:pt x="23423" y="4324"/>
                </a:lnTo>
                <a:lnTo>
                  <a:pt x="22582" y="5165"/>
                </a:lnTo>
                <a:lnTo>
                  <a:pt x="21801" y="6066"/>
                </a:lnTo>
                <a:lnTo>
                  <a:pt x="21080" y="7027"/>
                </a:lnTo>
                <a:lnTo>
                  <a:pt x="20720" y="7567"/>
                </a:lnTo>
                <a:lnTo>
                  <a:pt x="20420" y="8168"/>
                </a:lnTo>
                <a:lnTo>
                  <a:pt x="19819" y="7687"/>
                </a:lnTo>
                <a:lnTo>
                  <a:pt x="19098" y="7147"/>
                </a:lnTo>
                <a:lnTo>
                  <a:pt x="18258" y="6726"/>
                </a:lnTo>
                <a:lnTo>
                  <a:pt x="17477" y="6426"/>
                </a:lnTo>
                <a:lnTo>
                  <a:pt x="16576" y="6186"/>
                </a:lnTo>
                <a:lnTo>
                  <a:pt x="15735" y="6066"/>
                </a:lnTo>
                <a:lnTo>
                  <a:pt x="14834" y="6066"/>
                </a:lnTo>
                <a:lnTo>
                  <a:pt x="13934" y="6186"/>
                </a:lnTo>
                <a:lnTo>
                  <a:pt x="13033" y="6426"/>
                </a:lnTo>
                <a:lnTo>
                  <a:pt x="12072" y="6726"/>
                </a:lnTo>
                <a:lnTo>
                  <a:pt x="11171" y="7147"/>
                </a:lnTo>
                <a:lnTo>
                  <a:pt x="10270" y="7687"/>
                </a:lnTo>
                <a:lnTo>
                  <a:pt x="9369" y="8288"/>
                </a:lnTo>
                <a:lnTo>
                  <a:pt x="8528" y="8949"/>
                </a:lnTo>
                <a:lnTo>
                  <a:pt x="7748" y="9669"/>
                </a:lnTo>
                <a:lnTo>
                  <a:pt x="7147" y="10450"/>
                </a:lnTo>
                <a:lnTo>
                  <a:pt x="6607" y="11291"/>
                </a:lnTo>
                <a:lnTo>
                  <a:pt x="6607" y="11351"/>
                </a:lnTo>
                <a:lnTo>
                  <a:pt x="6727" y="11411"/>
                </a:lnTo>
                <a:lnTo>
                  <a:pt x="7087" y="11531"/>
                </a:lnTo>
                <a:lnTo>
                  <a:pt x="7688" y="11771"/>
                </a:lnTo>
                <a:lnTo>
                  <a:pt x="8408" y="12071"/>
                </a:lnTo>
                <a:lnTo>
                  <a:pt x="8769" y="12252"/>
                </a:lnTo>
                <a:lnTo>
                  <a:pt x="9129" y="12552"/>
                </a:lnTo>
                <a:lnTo>
                  <a:pt x="9489" y="12852"/>
                </a:lnTo>
                <a:lnTo>
                  <a:pt x="9850" y="13213"/>
                </a:lnTo>
                <a:lnTo>
                  <a:pt x="10150" y="13633"/>
                </a:lnTo>
                <a:lnTo>
                  <a:pt x="10390" y="14173"/>
                </a:lnTo>
                <a:lnTo>
                  <a:pt x="10630" y="14714"/>
                </a:lnTo>
                <a:lnTo>
                  <a:pt x="10751" y="15375"/>
                </a:lnTo>
                <a:lnTo>
                  <a:pt x="10811" y="15615"/>
                </a:lnTo>
                <a:lnTo>
                  <a:pt x="10570" y="15555"/>
                </a:lnTo>
                <a:lnTo>
                  <a:pt x="9850" y="15495"/>
                </a:lnTo>
                <a:lnTo>
                  <a:pt x="9069" y="15555"/>
                </a:lnTo>
                <a:lnTo>
                  <a:pt x="8348" y="15675"/>
                </a:lnTo>
                <a:lnTo>
                  <a:pt x="7628" y="15795"/>
                </a:lnTo>
                <a:lnTo>
                  <a:pt x="6847" y="16035"/>
                </a:lnTo>
                <a:lnTo>
                  <a:pt x="6186" y="16275"/>
                </a:lnTo>
                <a:lnTo>
                  <a:pt x="5466" y="16636"/>
                </a:lnTo>
                <a:lnTo>
                  <a:pt x="4745" y="16936"/>
                </a:lnTo>
                <a:lnTo>
                  <a:pt x="4084" y="17356"/>
                </a:lnTo>
                <a:lnTo>
                  <a:pt x="3484" y="17777"/>
                </a:lnTo>
                <a:lnTo>
                  <a:pt x="2823" y="18257"/>
                </a:lnTo>
                <a:lnTo>
                  <a:pt x="2222" y="18738"/>
                </a:lnTo>
                <a:lnTo>
                  <a:pt x="1682" y="19278"/>
                </a:lnTo>
                <a:lnTo>
                  <a:pt x="1202" y="19819"/>
                </a:lnTo>
                <a:lnTo>
                  <a:pt x="721" y="20359"/>
                </a:lnTo>
                <a:lnTo>
                  <a:pt x="241" y="20960"/>
                </a:lnTo>
                <a:lnTo>
                  <a:pt x="120" y="21140"/>
                </a:lnTo>
                <a:lnTo>
                  <a:pt x="120" y="21200"/>
                </a:lnTo>
                <a:lnTo>
                  <a:pt x="60" y="21260"/>
                </a:lnTo>
                <a:lnTo>
                  <a:pt x="0" y="21380"/>
                </a:lnTo>
                <a:lnTo>
                  <a:pt x="60" y="21620"/>
                </a:lnTo>
                <a:lnTo>
                  <a:pt x="120" y="21801"/>
                </a:lnTo>
                <a:lnTo>
                  <a:pt x="241" y="21981"/>
                </a:lnTo>
                <a:lnTo>
                  <a:pt x="361" y="22161"/>
                </a:lnTo>
                <a:lnTo>
                  <a:pt x="541" y="22281"/>
                </a:lnTo>
                <a:lnTo>
                  <a:pt x="781" y="22341"/>
                </a:lnTo>
                <a:lnTo>
                  <a:pt x="961" y="22401"/>
                </a:lnTo>
                <a:lnTo>
                  <a:pt x="1442" y="22401"/>
                </a:lnTo>
                <a:lnTo>
                  <a:pt x="2162" y="22461"/>
                </a:lnTo>
                <a:lnTo>
                  <a:pt x="2943" y="22401"/>
                </a:lnTo>
                <a:lnTo>
                  <a:pt x="3784" y="22341"/>
                </a:lnTo>
                <a:lnTo>
                  <a:pt x="4505" y="22161"/>
                </a:lnTo>
                <a:lnTo>
                  <a:pt x="4925" y="22822"/>
                </a:lnTo>
                <a:lnTo>
                  <a:pt x="5466" y="23422"/>
                </a:lnTo>
                <a:lnTo>
                  <a:pt x="6006" y="23963"/>
                </a:lnTo>
                <a:lnTo>
                  <a:pt x="6667" y="24443"/>
                </a:lnTo>
                <a:lnTo>
                  <a:pt x="7327" y="24803"/>
                </a:lnTo>
                <a:lnTo>
                  <a:pt x="8048" y="25104"/>
                </a:lnTo>
                <a:lnTo>
                  <a:pt x="8829" y="25344"/>
                </a:lnTo>
                <a:lnTo>
                  <a:pt x="9549" y="25524"/>
                </a:lnTo>
                <a:lnTo>
                  <a:pt x="10330" y="25584"/>
                </a:lnTo>
                <a:lnTo>
                  <a:pt x="11111" y="25584"/>
                </a:lnTo>
                <a:lnTo>
                  <a:pt x="11892" y="25524"/>
                </a:lnTo>
                <a:lnTo>
                  <a:pt x="12672" y="25404"/>
                </a:lnTo>
                <a:lnTo>
                  <a:pt x="13393" y="25164"/>
                </a:lnTo>
                <a:lnTo>
                  <a:pt x="14114" y="24863"/>
                </a:lnTo>
                <a:lnTo>
                  <a:pt x="14774" y="24443"/>
                </a:lnTo>
                <a:lnTo>
                  <a:pt x="15435" y="23963"/>
                </a:lnTo>
                <a:lnTo>
                  <a:pt x="16156" y="24563"/>
                </a:lnTo>
                <a:lnTo>
                  <a:pt x="16996" y="25104"/>
                </a:lnTo>
                <a:lnTo>
                  <a:pt x="17897" y="25524"/>
                </a:lnTo>
                <a:lnTo>
                  <a:pt x="18798" y="25884"/>
                </a:lnTo>
                <a:lnTo>
                  <a:pt x="19339" y="26065"/>
                </a:lnTo>
                <a:lnTo>
                  <a:pt x="19939" y="26185"/>
                </a:lnTo>
                <a:lnTo>
                  <a:pt x="20480" y="26245"/>
                </a:lnTo>
                <a:lnTo>
                  <a:pt x="21621" y="26245"/>
                </a:lnTo>
                <a:lnTo>
                  <a:pt x="22221" y="26185"/>
                </a:lnTo>
                <a:lnTo>
                  <a:pt x="23302" y="26005"/>
                </a:lnTo>
                <a:lnTo>
                  <a:pt x="24443" y="25704"/>
                </a:lnTo>
                <a:lnTo>
                  <a:pt x="25524" y="25284"/>
                </a:lnTo>
                <a:lnTo>
                  <a:pt x="26545" y="24743"/>
                </a:lnTo>
                <a:lnTo>
                  <a:pt x="27506" y="24143"/>
                </a:lnTo>
                <a:lnTo>
                  <a:pt x="27566" y="24083"/>
                </a:lnTo>
                <a:lnTo>
                  <a:pt x="28287" y="24263"/>
                </a:lnTo>
                <a:lnTo>
                  <a:pt x="29008" y="24323"/>
                </a:lnTo>
                <a:lnTo>
                  <a:pt x="29728" y="24323"/>
                </a:lnTo>
                <a:lnTo>
                  <a:pt x="30449" y="24263"/>
                </a:lnTo>
                <a:lnTo>
                  <a:pt x="31110" y="24203"/>
                </a:lnTo>
                <a:lnTo>
                  <a:pt x="31830" y="24083"/>
                </a:lnTo>
                <a:lnTo>
                  <a:pt x="32131" y="23963"/>
                </a:lnTo>
                <a:lnTo>
                  <a:pt x="32431" y="23843"/>
                </a:lnTo>
                <a:lnTo>
                  <a:pt x="32731" y="23602"/>
                </a:lnTo>
                <a:lnTo>
                  <a:pt x="32972" y="23362"/>
                </a:lnTo>
                <a:lnTo>
                  <a:pt x="33032" y="23182"/>
                </a:lnTo>
                <a:lnTo>
                  <a:pt x="32972" y="23002"/>
                </a:lnTo>
                <a:lnTo>
                  <a:pt x="32851" y="22822"/>
                </a:lnTo>
                <a:lnTo>
                  <a:pt x="32671" y="22761"/>
                </a:lnTo>
                <a:lnTo>
                  <a:pt x="32371" y="22641"/>
                </a:lnTo>
                <a:lnTo>
                  <a:pt x="32071" y="22641"/>
                </a:lnTo>
                <a:lnTo>
                  <a:pt x="31410" y="22701"/>
                </a:lnTo>
                <a:lnTo>
                  <a:pt x="30749" y="22882"/>
                </a:lnTo>
                <a:lnTo>
                  <a:pt x="30089" y="23002"/>
                </a:lnTo>
                <a:lnTo>
                  <a:pt x="29428" y="23062"/>
                </a:lnTo>
                <a:lnTo>
                  <a:pt x="28828" y="23062"/>
                </a:lnTo>
                <a:lnTo>
                  <a:pt x="29728" y="22161"/>
                </a:lnTo>
                <a:lnTo>
                  <a:pt x="30569" y="21260"/>
                </a:lnTo>
                <a:lnTo>
                  <a:pt x="31290" y="21200"/>
                </a:lnTo>
                <a:lnTo>
                  <a:pt x="32071" y="21020"/>
                </a:lnTo>
                <a:lnTo>
                  <a:pt x="32791" y="20840"/>
                </a:lnTo>
                <a:lnTo>
                  <a:pt x="33452" y="20599"/>
                </a:lnTo>
                <a:lnTo>
                  <a:pt x="33632" y="20539"/>
                </a:lnTo>
                <a:lnTo>
                  <a:pt x="33812" y="20419"/>
                </a:lnTo>
                <a:lnTo>
                  <a:pt x="33932" y="20239"/>
                </a:lnTo>
                <a:lnTo>
                  <a:pt x="33992" y="20059"/>
                </a:lnTo>
                <a:lnTo>
                  <a:pt x="34053" y="19699"/>
                </a:lnTo>
                <a:lnTo>
                  <a:pt x="33992" y="19579"/>
                </a:lnTo>
                <a:lnTo>
                  <a:pt x="33932" y="19398"/>
                </a:lnTo>
                <a:lnTo>
                  <a:pt x="33752" y="19218"/>
                </a:lnTo>
                <a:lnTo>
                  <a:pt x="33512" y="19098"/>
                </a:lnTo>
                <a:lnTo>
                  <a:pt x="33272" y="19038"/>
                </a:lnTo>
                <a:lnTo>
                  <a:pt x="33032" y="19038"/>
                </a:lnTo>
                <a:lnTo>
                  <a:pt x="32251" y="19158"/>
                </a:lnTo>
                <a:lnTo>
                  <a:pt x="33092" y="17957"/>
                </a:lnTo>
                <a:lnTo>
                  <a:pt x="33512" y="17356"/>
                </a:lnTo>
                <a:lnTo>
                  <a:pt x="33812" y="16756"/>
                </a:lnTo>
                <a:lnTo>
                  <a:pt x="33872" y="16456"/>
                </a:lnTo>
                <a:lnTo>
                  <a:pt x="33812" y="16215"/>
                </a:lnTo>
                <a:lnTo>
                  <a:pt x="33632" y="15915"/>
                </a:lnTo>
                <a:lnTo>
                  <a:pt x="33452" y="15675"/>
                </a:lnTo>
                <a:lnTo>
                  <a:pt x="33032" y="15194"/>
                </a:lnTo>
                <a:lnTo>
                  <a:pt x="32791" y="14954"/>
                </a:lnTo>
                <a:lnTo>
                  <a:pt x="31891" y="14774"/>
                </a:lnTo>
                <a:lnTo>
                  <a:pt x="31050" y="14654"/>
                </a:lnTo>
                <a:lnTo>
                  <a:pt x="30149" y="14534"/>
                </a:lnTo>
                <a:lnTo>
                  <a:pt x="29308" y="14414"/>
                </a:lnTo>
                <a:lnTo>
                  <a:pt x="29728" y="13873"/>
                </a:lnTo>
                <a:lnTo>
                  <a:pt x="30149" y="13273"/>
                </a:lnTo>
                <a:lnTo>
                  <a:pt x="30509" y="12672"/>
                </a:lnTo>
                <a:lnTo>
                  <a:pt x="30809" y="12011"/>
                </a:lnTo>
                <a:lnTo>
                  <a:pt x="30990" y="11351"/>
                </a:lnTo>
                <a:lnTo>
                  <a:pt x="31110" y="10690"/>
                </a:lnTo>
                <a:lnTo>
                  <a:pt x="31170" y="9969"/>
                </a:lnTo>
                <a:lnTo>
                  <a:pt x="31170" y="9309"/>
                </a:lnTo>
                <a:lnTo>
                  <a:pt x="31050" y="8588"/>
                </a:lnTo>
                <a:lnTo>
                  <a:pt x="30870" y="7928"/>
                </a:lnTo>
                <a:lnTo>
                  <a:pt x="30629" y="7267"/>
                </a:lnTo>
                <a:lnTo>
                  <a:pt x="30329" y="6666"/>
                </a:lnTo>
                <a:lnTo>
                  <a:pt x="31110" y="6186"/>
                </a:lnTo>
                <a:lnTo>
                  <a:pt x="31770" y="5585"/>
                </a:lnTo>
                <a:lnTo>
                  <a:pt x="32371" y="4985"/>
                </a:lnTo>
                <a:lnTo>
                  <a:pt x="32911" y="4204"/>
                </a:lnTo>
                <a:lnTo>
                  <a:pt x="33212" y="3724"/>
                </a:lnTo>
                <a:lnTo>
                  <a:pt x="33512" y="3123"/>
                </a:lnTo>
                <a:lnTo>
                  <a:pt x="33692" y="2522"/>
                </a:lnTo>
                <a:lnTo>
                  <a:pt x="33752" y="2222"/>
                </a:lnTo>
                <a:lnTo>
                  <a:pt x="33752" y="1862"/>
                </a:lnTo>
                <a:lnTo>
                  <a:pt x="33992" y="1682"/>
                </a:lnTo>
                <a:lnTo>
                  <a:pt x="34173" y="1441"/>
                </a:lnTo>
                <a:lnTo>
                  <a:pt x="34293" y="1201"/>
                </a:lnTo>
                <a:lnTo>
                  <a:pt x="34293" y="961"/>
                </a:lnTo>
                <a:lnTo>
                  <a:pt x="34233" y="721"/>
                </a:lnTo>
                <a:lnTo>
                  <a:pt x="34053" y="481"/>
                </a:lnTo>
                <a:lnTo>
                  <a:pt x="33872" y="300"/>
                </a:lnTo>
                <a:lnTo>
                  <a:pt x="33692" y="180"/>
                </a:lnTo>
                <a:lnTo>
                  <a:pt x="33452" y="120"/>
                </a:lnTo>
                <a:lnTo>
                  <a:pt x="33212" y="60"/>
                </a:lnTo>
                <a:lnTo>
                  <a:pt x="32611"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rot="-4528896">
            <a:off x="8560581" y="2386617"/>
            <a:ext cx="407286" cy="795941"/>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flipH="1">
            <a:off x="7897676" y="847783"/>
            <a:ext cx="1284547" cy="339112"/>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rot="-4024651" flipH="1">
            <a:off x="8530475" y="1723647"/>
            <a:ext cx="349068" cy="1192612"/>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rot="-2089223">
            <a:off x="8561516" y="1563410"/>
            <a:ext cx="492636" cy="953417"/>
          </a:xfrm>
          <a:custGeom>
            <a:avLst/>
            <a:gdLst/>
            <a:ahLst/>
            <a:cxnLst/>
            <a:rect l="0" t="0" r="0" b="0"/>
            <a:pathLst>
              <a:path w="23243" h="44983" extrusionOk="0">
                <a:moveTo>
                  <a:pt x="11772" y="0"/>
                </a:moveTo>
                <a:lnTo>
                  <a:pt x="11471" y="60"/>
                </a:lnTo>
                <a:lnTo>
                  <a:pt x="11111" y="120"/>
                </a:lnTo>
                <a:lnTo>
                  <a:pt x="10871" y="301"/>
                </a:lnTo>
                <a:lnTo>
                  <a:pt x="10571" y="481"/>
                </a:lnTo>
                <a:lnTo>
                  <a:pt x="10390" y="721"/>
                </a:lnTo>
                <a:lnTo>
                  <a:pt x="10210" y="1021"/>
                </a:lnTo>
                <a:lnTo>
                  <a:pt x="10150" y="1382"/>
                </a:lnTo>
                <a:lnTo>
                  <a:pt x="10090" y="1682"/>
                </a:lnTo>
                <a:lnTo>
                  <a:pt x="10150" y="1982"/>
                </a:lnTo>
                <a:lnTo>
                  <a:pt x="10210" y="2343"/>
                </a:lnTo>
                <a:lnTo>
                  <a:pt x="10390" y="2583"/>
                </a:lnTo>
                <a:lnTo>
                  <a:pt x="10571" y="2883"/>
                </a:lnTo>
                <a:lnTo>
                  <a:pt x="10811" y="3063"/>
                </a:lnTo>
                <a:lnTo>
                  <a:pt x="11051" y="3183"/>
                </a:lnTo>
                <a:lnTo>
                  <a:pt x="11291" y="3303"/>
                </a:lnTo>
                <a:lnTo>
                  <a:pt x="11592" y="3364"/>
                </a:lnTo>
                <a:lnTo>
                  <a:pt x="11471" y="4204"/>
                </a:lnTo>
                <a:lnTo>
                  <a:pt x="11351" y="5045"/>
                </a:lnTo>
                <a:lnTo>
                  <a:pt x="11231" y="6727"/>
                </a:lnTo>
                <a:lnTo>
                  <a:pt x="11051" y="9910"/>
                </a:lnTo>
                <a:lnTo>
                  <a:pt x="10571" y="9129"/>
                </a:lnTo>
                <a:lnTo>
                  <a:pt x="10150" y="8348"/>
                </a:lnTo>
                <a:lnTo>
                  <a:pt x="9850" y="7567"/>
                </a:lnTo>
                <a:lnTo>
                  <a:pt x="9490" y="6787"/>
                </a:lnTo>
                <a:lnTo>
                  <a:pt x="9189" y="6006"/>
                </a:lnTo>
                <a:lnTo>
                  <a:pt x="8769" y="5285"/>
                </a:lnTo>
                <a:lnTo>
                  <a:pt x="9009" y="4925"/>
                </a:lnTo>
                <a:lnTo>
                  <a:pt x="9129" y="4505"/>
                </a:lnTo>
                <a:lnTo>
                  <a:pt x="9129" y="4084"/>
                </a:lnTo>
                <a:lnTo>
                  <a:pt x="9069" y="3664"/>
                </a:lnTo>
                <a:lnTo>
                  <a:pt x="8889" y="3303"/>
                </a:lnTo>
                <a:lnTo>
                  <a:pt x="8589" y="3003"/>
                </a:lnTo>
                <a:lnTo>
                  <a:pt x="8409" y="2883"/>
                </a:lnTo>
                <a:lnTo>
                  <a:pt x="8168" y="2763"/>
                </a:lnTo>
                <a:lnTo>
                  <a:pt x="7928" y="2703"/>
                </a:lnTo>
                <a:lnTo>
                  <a:pt x="7688" y="2703"/>
                </a:lnTo>
                <a:lnTo>
                  <a:pt x="7328" y="2763"/>
                </a:lnTo>
                <a:lnTo>
                  <a:pt x="7027" y="2823"/>
                </a:lnTo>
                <a:lnTo>
                  <a:pt x="6787" y="3003"/>
                </a:lnTo>
                <a:lnTo>
                  <a:pt x="6607" y="3183"/>
                </a:lnTo>
                <a:lnTo>
                  <a:pt x="6427" y="3424"/>
                </a:lnTo>
                <a:lnTo>
                  <a:pt x="6307" y="3664"/>
                </a:lnTo>
                <a:lnTo>
                  <a:pt x="6247" y="3964"/>
                </a:lnTo>
                <a:lnTo>
                  <a:pt x="6247" y="4204"/>
                </a:lnTo>
                <a:lnTo>
                  <a:pt x="6247" y="4505"/>
                </a:lnTo>
                <a:lnTo>
                  <a:pt x="6307" y="4805"/>
                </a:lnTo>
                <a:lnTo>
                  <a:pt x="6427" y="5045"/>
                </a:lnTo>
                <a:lnTo>
                  <a:pt x="6607" y="5285"/>
                </a:lnTo>
                <a:lnTo>
                  <a:pt x="6787" y="5465"/>
                </a:lnTo>
                <a:lnTo>
                  <a:pt x="7027" y="5646"/>
                </a:lnTo>
                <a:lnTo>
                  <a:pt x="7328" y="5706"/>
                </a:lnTo>
                <a:lnTo>
                  <a:pt x="7688" y="5766"/>
                </a:lnTo>
                <a:lnTo>
                  <a:pt x="7808" y="5766"/>
                </a:lnTo>
                <a:lnTo>
                  <a:pt x="7928" y="6607"/>
                </a:lnTo>
                <a:lnTo>
                  <a:pt x="8168" y="7447"/>
                </a:lnTo>
                <a:lnTo>
                  <a:pt x="8469" y="8228"/>
                </a:lnTo>
                <a:lnTo>
                  <a:pt x="8829" y="9009"/>
                </a:lnTo>
                <a:lnTo>
                  <a:pt x="9189" y="9910"/>
                </a:lnTo>
                <a:lnTo>
                  <a:pt x="9670" y="10871"/>
                </a:lnTo>
                <a:lnTo>
                  <a:pt x="9910" y="11291"/>
                </a:lnTo>
                <a:lnTo>
                  <a:pt x="10210" y="11711"/>
                </a:lnTo>
                <a:lnTo>
                  <a:pt x="10571" y="12072"/>
                </a:lnTo>
                <a:lnTo>
                  <a:pt x="10991" y="12312"/>
                </a:lnTo>
                <a:lnTo>
                  <a:pt x="10991" y="12432"/>
                </a:lnTo>
                <a:lnTo>
                  <a:pt x="10991" y="15255"/>
                </a:lnTo>
                <a:lnTo>
                  <a:pt x="11111" y="18017"/>
                </a:lnTo>
                <a:lnTo>
                  <a:pt x="11291" y="20840"/>
                </a:lnTo>
                <a:lnTo>
                  <a:pt x="11652" y="23603"/>
                </a:lnTo>
                <a:lnTo>
                  <a:pt x="11892" y="25464"/>
                </a:lnTo>
                <a:lnTo>
                  <a:pt x="12192" y="27326"/>
                </a:lnTo>
                <a:lnTo>
                  <a:pt x="8769" y="24383"/>
                </a:lnTo>
                <a:lnTo>
                  <a:pt x="7267" y="23182"/>
                </a:lnTo>
                <a:lnTo>
                  <a:pt x="5826" y="21981"/>
                </a:lnTo>
                <a:lnTo>
                  <a:pt x="4325" y="20840"/>
                </a:lnTo>
                <a:lnTo>
                  <a:pt x="2763" y="19699"/>
                </a:lnTo>
                <a:lnTo>
                  <a:pt x="2823" y="19399"/>
                </a:lnTo>
                <a:lnTo>
                  <a:pt x="2883" y="19098"/>
                </a:lnTo>
                <a:lnTo>
                  <a:pt x="2823" y="18798"/>
                </a:lnTo>
                <a:lnTo>
                  <a:pt x="2703" y="18498"/>
                </a:lnTo>
                <a:lnTo>
                  <a:pt x="2403" y="18077"/>
                </a:lnTo>
                <a:lnTo>
                  <a:pt x="2223" y="17837"/>
                </a:lnTo>
                <a:lnTo>
                  <a:pt x="1982" y="17657"/>
                </a:lnTo>
                <a:lnTo>
                  <a:pt x="1742" y="17537"/>
                </a:lnTo>
                <a:lnTo>
                  <a:pt x="1142" y="17537"/>
                </a:lnTo>
                <a:lnTo>
                  <a:pt x="901" y="17657"/>
                </a:lnTo>
                <a:lnTo>
                  <a:pt x="661" y="17837"/>
                </a:lnTo>
                <a:lnTo>
                  <a:pt x="481" y="18077"/>
                </a:lnTo>
                <a:lnTo>
                  <a:pt x="181" y="18498"/>
                </a:lnTo>
                <a:lnTo>
                  <a:pt x="61" y="18858"/>
                </a:lnTo>
                <a:lnTo>
                  <a:pt x="1" y="19218"/>
                </a:lnTo>
                <a:lnTo>
                  <a:pt x="61" y="19579"/>
                </a:lnTo>
                <a:lnTo>
                  <a:pt x="241" y="19939"/>
                </a:lnTo>
                <a:lnTo>
                  <a:pt x="421" y="20239"/>
                </a:lnTo>
                <a:lnTo>
                  <a:pt x="721" y="20420"/>
                </a:lnTo>
                <a:lnTo>
                  <a:pt x="1082" y="20600"/>
                </a:lnTo>
                <a:lnTo>
                  <a:pt x="1442" y="20660"/>
                </a:lnTo>
                <a:lnTo>
                  <a:pt x="1682" y="20600"/>
                </a:lnTo>
                <a:lnTo>
                  <a:pt x="1922" y="20540"/>
                </a:lnTo>
                <a:lnTo>
                  <a:pt x="2163" y="20480"/>
                </a:lnTo>
                <a:lnTo>
                  <a:pt x="2343" y="20299"/>
                </a:lnTo>
                <a:lnTo>
                  <a:pt x="4385" y="22341"/>
                </a:lnTo>
                <a:lnTo>
                  <a:pt x="6487" y="24323"/>
                </a:lnTo>
                <a:lnTo>
                  <a:pt x="5466" y="24984"/>
                </a:lnTo>
                <a:lnTo>
                  <a:pt x="2943" y="26545"/>
                </a:lnTo>
                <a:lnTo>
                  <a:pt x="2823" y="26665"/>
                </a:lnTo>
                <a:lnTo>
                  <a:pt x="2763" y="26786"/>
                </a:lnTo>
                <a:lnTo>
                  <a:pt x="2763" y="26906"/>
                </a:lnTo>
                <a:lnTo>
                  <a:pt x="2823" y="27026"/>
                </a:lnTo>
                <a:lnTo>
                  <a:pt x="2883" y="27146"/>
                </a:lnTo>
                <a:lnTo>
                  <a:pt x="3003" y="27206"/>
                </a:lnTo>
                <a:lnTo>
                  <a:pt x="3304" y="27206"/>
                </a:lnTo>
                <a:lnTo>
                  <a:pt x="5826" y="25945"/>
                </a:lnTo>
                <a:lnTo>
                  <a:pt x="6607" y="25524"/>
                </a:lnTo>
                <a:lnTo>
                  <a:pt x="7027" y="25344"/>
                </a:lnTo>
                <a:lnTo>
                  <a:pt x="7388" y="25104"/>
                </a:lnTo>
                <a:lnTo>
                  <a:pt x="7868" y="25584"/>
                </a:lnTo>
                <a:lnTo>
                  <a:pt x="11111" y="28407"/>
                </a:lnTo>
                <a:lnTo>
                  <a:pt x="11892" y="29068"/>
                </a:lnTo>
                <a:lnTo>
                  <a:pt x="12673" y="29728"/>
                </a:lnTo>
                <a:lnTo>
                  <a:pt x="13153" y="32071"/>
                </a:lnTo>
                <a:lnTo>
                  <a:pt x="13754" y="34353"/>
                </a:lnTo>
                <a:lnTo>
                  <a:pt x="14234" y="36274"/>
                </a:lnTo>
                <a:lnTo>
                  <a:pt x="14835" y="38256"/>
                </a:lnTo>
                <a:lnTo>
                  <a:pt x="15435" y="40118"/>
                </a:lnTo>
                <a:lnTo>
                  <a:pt x="16216" y="42040"/>
                </a:lnTo>
                <a:lnTo>
                  <a:pt x="15796" y="41800"/>
                </a:lnTo>
                <a:lnTo>
                  <a:pt x="15315" y="41740"/>
                </a:lnTo>
                <a:lnTo>
                  <a:pt x="14414" y="41619"/>
                </a:lnTo>
                <a:lnTo>
                  <a:pt x="11952" y="41259"/>
                </a:lnTo>
                <a:lnTo>
                  <a:pt x="10150" y="41019"/>
                </a:lnTo>
                <a:lnTo>
                  <a:pt x="9249" y="40839"/>
                </a:lnTo>
                <a:lnTo>
                  <a:pt x="8409" y="40659"/>
                </a:lnTo>
                <a:lnTo>
                  <a:pt x="8409" y="40358"/>
                </a:lnTo>
                <a:lnTo>
                  <a:pt x="8409" y="40118"/>
                </a:lnTo>
                <a:lnTo>
                  <a:pt x="8348" y="39818"/>
                </a:lnTo>
                <a:lnTo>
                  <a:pt x="8228" y="39578"/>
                </a:lnTo>
                <a:lnTo>
                  <a:pt x="8048" y="39397"/>
                </a:lnTo>
                <a:lnTo>
                  <a:pt x="7808" y="39217"/>
                </a:lnTo>
                <a:lnTo>
                  <a:pt x="7508" y="39157"/>
                </a:lnTo>
                <a:lnTo>
                  <a:pt x="7207" y="39097"/>
                </a:lnTo>
                <a:lnTo>
                  <a:pt x="6907" y="39157"/>
                </a:lnTo>
                <a:lnTo>
                  <a:pt x="6667" y="39217"/>
                </a:lnTo>
                <a:lnTo>
                  <a:pt x="6487" y="39337"/>
                </a:lnTo>
                <a:lnTo>
                  <a:pt x="6307" y="39518"/>
                </a:lnTo>
                <a:lnTo>
                  <a:pt x="6186" y="39698"/>
                </a:lnTo>
                <a:lnTo>
                  <a:pt x="6066" y="39878"/>
                </a:lnTo>
                <a:lnTo>
                  <a:pt x="6006" y="40118"/>
                </a:lnTo>
                <a:lnTo>
                  <a:pt x="6006" y="40358"/>
                </a:lnTo>
                <a:lnTo>
                  <a:pt x="6006" y="40599"/>
                </a:lnTo>
                <a:lnTo>
                  <a:pt x="6066" y="40839"/>
                </a:lnTo>
                <a:lnTo>
                  <a:pt x="6186" y="41019"/>
                </a:lnTo>
                <a:lnTo>
                  <a:pt x="6307" y="41199"/>
                </a:lnTo>
                <a:lnTo>
                  <a:pt x="6487" y="41379"/>
                </a:lnTo>
                <a:lnTo>
                  <a:pt x="6667" y="41499"/>
                </a:lnTo>
                <a:lnTo>
                  <a:pt x="6907" y="41559"/>
                </a:lnTo>
                <a:lnTo>
                  <a:pt x="7207" y="41619"/>
                </a:lnTo>
                <a:lnTo>
                  <a:pt x="7508" y="41559"/>
                </a:lnTo>
                <a:lnTo>
                  <a:pt x="7808" y="41499"/>
                </a:lnTo>
                <a:lnTo>
                  <a:pt x="8048" y="41319"/>
                </a:lnTo>
                <a:lnTo>
                  <a:pt x="8228" y="41079"/>
                </a:lnTo>
                <a:lnTo>
                  <a:pt x="9910" y="41920"/>
                </a:lnTo>
                <a:lnTo>
                  <a:pt x="10811" y="42280"/>
                </a:lnTo>
                <a:lnTo>
                  <a:pt x="11652" y="42580"/>
                </a:lnTo>
                <a:lnTo>
                  <a:pt x="12793" y="42941"/>
                </a:lnTo>
                <a:lnTo>
                  <a:pt x="13393" y="43121"/>
                </a:lnTo>
                <a:lnTo>
                  <a:pt x="13994" y="43241"/>
                </a:lnTo>
                <a:lnTo>
                  <a:pt x="14654" y="43301"/>
                </a:lnTo>
                <a:lnTo>
                  <a:pt x="15255" y="43301"/>
                </a:lnTo>
                <a:lnTo>
                  <a:pt x="15856" y="43241"/>
                </a:lnTo>
                <a:lnTo>
                  <a:pt x="16336" y="43001"/>
                </a:lnTo>
                <a:lnTo>
                  <a:pt x="16456" y="42941"/>
                </a:lnTo>
                <a:lnTo>
                  <a:pt x="16576" y="42821"/>
                </a:lnTo>
                <a:lnTo>
                  <a:pt x="17057" y="43842"/>
                </a:lnTo>
                <a:lnTo>
                  <a:pt x="17597" y="44802"/>
                </a:lnTo>
                <a:lnTo>
                  <a:pt x="17717" y="44923"/>
                </a:lnTo>
                <a:lnTo>
                  <a:pt x="17837" y="44983"/>
                </a:lnTo>
                <a:lnTo>
                  <a:pt x="18138" y="44983"/>
                </a:lnTo>
                <a:lnTo>
                  <a:pt x="18258" y="44863"/>
                </a:lnTo>
                <a:lnTo>
                  <a:pt x="18378" y="44742"/>
                </a:lnTo>
                <a:lnTo>
                  <a:pt x="18378" y="44622"/>
                </a:lnTo>
                <a:lnTo>
                  <a:pt x="18378" y="44442"/>
                </a:lnTo>
                <a:lnTo>
                  <a:pt x="18078" y="43121"/>
                </a:lnTo>
                <a:lnTo>
                  <a:pt x="17657" y="41800"/>
                </a:lnTo>
                <a:lnTo>
                  <a:pt x="16877" y="39157"/>
                </a:lnTo>
                <a:lnTo>
                  <a:pt x="16997" y="39037"/>
                </a:lnTo>
                <a:lnTo>
                  <a:pt x="17477" y="38497"/>
                </a:lnTo>
                <a:lnTo>
                  <a:pt x="17958" y="37956"/>
                </a:lnTo>
                <a:lnTo>
                  <a:pt x="18858" y="36695"/>
                </a:lnTo>
                <a:lnTo>
                  <a:pt x="19639" y="35434"/>
                </a:lnTo>
                <a:lnTo>
                  <a:pt x="20360" y="34112"/>
                </a:lnTo>
                <a:lnTo>
                  <a:pt x="21441" y="32071"/>
                </a:lnTo>
                <a:lnTo>
                  <a:pt x="21981" y="30989"/>
                </a:lnTo>
                <a:lnTo>
                  <a:pt x="22162" y="30449"/>
                </a:lnTo>
                <a:lnTo>
                  <a:pt x="22342" y="29908"/>
                </a:lnTo>
                <a:lnTo>
                  <a:pt x="22522" y="29728"/>
                </a:lnTo>
                <a:lnTo>
                  <a:pt x="22702" y="29488"/>
                </a:lnTo>
                <a:lnTo>
                  <a:pt x="22882" y="29188"/>
                </a:lnTo>
                <a:lnTo>
                  <a:pt x="22942" y="28888"/>
                </a:lnTo>
                <a:lnTo>
                  <a:pt x="23002" y="28587"/>
                </a:lnTo>
                <a:lnTo>
                  <a:pt x="22942" y="28287"/>
                </a:lnTo>
                <a:lnTo>
                  <a:pt x="22882" y="27987"/>
                </a:lnTo>
                <a:lnTo>
                  <a:pt x="22702" y="27686"/>
                </a:lnTo>
                <a:lnTo>
                  <a:pt x="22522" y="27446"/>
                </a:lnTo>
                <a:lnTo>
                  <a:pt x="22282" y="27266"/>
                </a:lnTo>
                <a:lnTo>
                  <a:pt x="21981" y="27086"/>
                </a:lnTo>
                <a:lnTo>
                  <a:pt x="21681" y="27026"/>
                </a:lnTo>
                <a:lnTo>
                  <a:pt x="21381" y="26966"/>
                </a:lnTo>
                <a:lnTo>
                  <a:pt x="21081" y="27026"/>
                </a:lnTo>
                <a:lnTo>
                  <a:pt x="20780" y="27086"/>
                </a:lnTo>
                <a:lnTo>
                  <a:pt x="20480" y="27266"/>
                </a:lnTo>
                <a:lnTo>
                  <a:pt x="20240" y="27446"/>
                </a:lnTo>
                <a:lnTo>
                  <a:pt x="20060" y="27686"/>
                </a:lnTo>
                <a:lnTo>
                  <a:pt x="19879" y="27987"/>
                </a:lnTo>
                <a:lnTo>
                  <a:pt x="19819" y="28287"/>
                </a:lnTo>
                <a:lnTo>
                  <a:pt x="19759" y="28587"/>
                </a:lnTo>
                <a:lnTo>
                  <a:pt x="19819" y="28888"/>
                </a:lnTo>
                <a:lnTo>
                  <a:pt x="19879" y="29188"/>
                </a:lnTo>
                <a:lnTo>
                  <a:pt x="20060" y="29488"/>
                </a:lnTo>
                <a:lnTo>
                  <a:pt x="20240" y="29728"/>
                </a:lnTo>
                <a:lnTo>
                  <a:pt x="20480" y="29908"/>
                </a:lnTo>
                <a:lnTo>
                  <a:pt x="20780" y="30089"/>
                </a:lnTo>
                <a:lnTo>
                  <a:pt x="20360" y="30929"/>
                </a:lnTo>
                <a:lnTo>
                  <a:pt x="20000" y="31770"/>
                </a:lnTo>
                <a:lnTo>
                  <a:pt x="19639" y="32611"/>
                </a:lnTo>
                <a:lnTo>
                  <a:pt x="19219" y="33452"/>
                </a:lnTo>
                <a:lnTo>
                  <a:pt x="19159" y="33572"/>
                </a:lnTo>
                <a:lnTo>
                  <a:pt x="18858" y="32611"/>
                </a:lnTo>
                <a:lnTo>
                  <a:pt x="18618" y="31710"/>
                </a:lnTo>
                <a:lnTo>
                  <a:pt x="18438" y="30749"/>
                </a:lnTo>
                <a:lnTo>
                  <a:pt x="18318" y="29788"/>
                </a:lnTo>
                <a:lnTo>
                  <a:pt x="18198" y="27867"/>
                </a:lnTo>
                <a:lnTo>
                  <a:pt x="18138" y="27746"/>
                </a:lnTo>
                <a:lnTo>
                  <a:pt x="18018" y="27686"/>
                </a:lnTo>
                <a:lnTo>
                  <a:pt x="17898" y="27746"/>
                </a:lnTo>
                <a:lnTo>
                  <a:pt x="17837" y="27806"/>
                </a:lnTo>
                <a:lnTo>
                  <a:pt x="17657" y="28647"/>
                </a:lnTo>
                <a:lnTo>
                  <a:pt x="17537" y="29488"/>
                </a:lnTo>
                <a:lnTo>
                  <a:pt x="17477" y="30449"/>
                </a:lnTo>
                <a:lnTo>
                  <a:pt x="17477" y="31410"/>
                </a:lnTo>
                <a:lnTo>
                  <a:pt x="17537" y="32311"/>
                </a:lnTo>
                <a:lnTo>
                  <a:pt x="17717" y="33212"/>
                </a:lnTo>
                <a:lnTo>
                  <a:pt x="18018" y="34052"/>
                </a:lnTo>
                <a:lnTo>
                  <a:pt x="18198" y="34473"/>
                </a:lnTo>
                <a:lnTo>
                  <a:pt x="18438" y="34833"/>
                </a:lnTo>
                <a:lnTo>
                  <a:pt x="17477" y="36455"/>
                </a:lnTo>
                <a:lnTo>
                  <a:pt x="16516" y="38076"/>
                </a:lnTo>
                <a:lnTo>
                  <a:pt x="15856" y="36034"/>
                </a:lnTo>
                <a:lnTo>
                  <a:pt x="15255" y="33932"/>
                </a:lnTo>
                <a:lnTo>
                  <a:pt x="14835" y="32071"/>
                </a:lnTo>
                <a:lnTo>
                  <a:pt x="14174" y="28888"/>
                </a:lnTo>
                <a:lnTo>
                  <a:pt x="13513" y="25524"/>
                </a:lnTo>
                <a:lnTo>
                  <a:pt x="13153" y="23182"/>
                </a:lnTo>
                <a:lnTo>
                  <a:pt x="12793" y="19879"/>
                </a:lnTo>
                <a:lnTo>
                  <a:pt x="13333" y="19519"/>
                </a:lnTo>
                <a:lnTo>
                  <a:pt x="13814" y="19158"/>
                </a:lnTo>
                <a:lnTo>
                  <a:pt x="14835" y="18318"/>
                </a:lnTo>
                <a:lnTo>
                  <a:pt x="15735" y="17357"/>
                </a:lnTo>
                <a:lnTo>
                  <a:pt x="16696" y="16396"/>
                </a:lnTo>
                <a:lnTo>
                  <a:pt x="17237" y="16696"/>
                </a:lnTo>
                <a:lnTo>
                  <a:pt x="17837" y="16936"/>
                </a:lnTo>
                <a:lnTo>
                  <a:pt x="19039" y="17357"/>
                </a:lnTo>
                <a:lnTo>
                  <a:pt x="20780" y="17957"/>
                </a:lnTo>
                <a:lnTo>
                  <a:pt x="21681" y="18137"/>
                </a:lnTo>
                <a:lnTo>
                  <a:pt x="22162" y="18197"/>
                </a:lnTo>
                <a:lnTo>
                  <a:pt x="22762" y="18197"/>
                </a:lnTo>
                <a:lnTo>
                  <a:pt x="22882" y="18137"/>
                </a:lnTo>
                <a:lnTo>
                  <a:pt x="23002" y="18017"/>
                </a:lnTo>
                <a:lnTo>
                  <a:pt x="23002" y="17897"/>
                </a:lnTo>
                <a:lnTo>
                  <a:pt x="23062" y="17717"/>
                </a:lnTo>
                <a:lnTo>
                  <a:pt x="23002" y="17597"/>
                </a:lnTo>
                <a:lnTo>
                  <a:pt x="22942" y="17477"/>
                </a:lnTo>
                <a:lnTo>
                  <a:pt x="22822" y="17357"/>
                </a:lnTo>
                <a:lnTo>
                  <a:pt x="22462" y="17116"/>
                </a:lnTo>
                <a:lnTo>
                  <a:pt x="22041" y="16936"/>
                </a:lnTo>
                <a:lnTo>
                  <a:pt x="21141" y="16576"/>
                </a:lnTo>
                <a:lnTo>
                  <a:pt x="19339" y="16156"/>
                </a:lnTo>
                <a:lnTo>
                  <a:pt x="18438" y="15855"/>
                </a:lnTo>
                <a:lnTo>
                  <a:pt x="17417" y="15615"/>
                </a:lnTo>
                <a:lnTo>
                  <a:pt x="19519" y="13693"/>
                </a:lnTo>
                <a:lnTo>
                  <a:pt x="20480" y="12612"/>
                </a:lnTo>
                <a:lnTo>
                  <a:pt x="20960" y="12072"/>
                </a:lnTo>
                <a:lnTo>
                  <a:pt x="21381" y="11471"/>
                </a:lnTo>
                <a:lnTo>
                  <a:pt x="21741" y="11411"/>
                </a:lnTo>
                <a:lnTo>
                  <a:pt x="22101" y="11351"/>
                </a:lnTo>
                <a:lnTo>
                  <a:pt x="22402" y="11171"/>
                </a:lnTo>
                <a:lnTo>
                  <a:pt x="22702" y="10931"/>
                </a:lnTo>
                <a:lnTo>
                  <a:pt x="22942" y="10630"/>
                </a:lnTo>
                <a:lnTo>
                  <a:pt x="23062" y="10330"/>
                </a:lnTo>
                <a:lnTo>
                  <a:pt x="23243" y="9970"/>
                </a:lnTo>
                <a:lnTo>
                  <a:pt x="23243" y="9609"/>
                </a:lnTo>
                <a:lnTo>
                  <a:pt x="23183" y="9249"/>
                </a:lnTo>
                <a:lnTo>
                  <a:pt x="23122" y="8889"/>
                </a:lnTo>
                <a:lnTo>
                  <a:pt x="22942" y="8588"/>
                </a:lnTo>
                <a:lnTo>
                  <a:pt x="22702" y="8288"/>
                </a:lnTo>
                <a:lnTo>
                  <a:pt x="22402" y="8048"/>
                </a:lnTo>
                <a:lnTo>
                  <a:pt x="22101" y="7868"/>
                </a:lnTo>
                <a:lnTo>
                  <a:pt x="21741" y="7808"/>
                </a:lnTo>
                <a:lnTo>
                  <a:pt x="21381" y="7748"/>
                </a:lnTo>
                <a:lnTo>
                  <a:pt x="21020" y="7808"/>
                </a:lnTo>
                <a:lnTo>
                  <a:pt x="20660" y="7868"/>
                </a:lnTo>
                <a:lnTo>
                  <a:pt x="20360" y="8048"/>
                </a:lnTo>
                <a:lnTo>
                  <a:pt x="20060" y="8288"/>
                </a:lnTo>
                <a:lnTo>
                  <a:pt x="19819" y="8588"/>
                </a:lnTo>
                <a:lnTo>
                  <a:pt x="19699" y="8889"/>
                </a:lnTo>
                <a:lnTo>
                  <a:pt x="19519" y="9249"/>
                </a:lnTo>
                <a:lnTo>
                  <a:pt x="19519" y="9609"/>
                </a:lnTo>
                <a:lnTo>
                  <a:pt x="19579" y="9970"/>
                </a:lnTo>
                <a:lnTo>
                  <a:pt x="19639" y="10270"/>
                </a:lnTo>
                <a:lnTo>
                  <a:pt x="19819" y="10570"/>
                </a:lnTo>
                <a:lnTo>
                  <a:pt x="20000" y="10871"/>
                </a:lnTo>
                <a:lnTo>
                  <a:pt x="19519" y="11291"/>
                </a:lnTo>
                <a:lnTo>
                  <a:pt x="19039" y="11771"/>
                </a:lnTo>
                <a:lnTo>
                  <a:pt x="18078" y="12792"/>
                </a:lnTo>
                <a:lnTo>
                  <a:pt x="17177" y="13813"/>
                </a:lnTo>
                <a:lnTo>
                  <a:pt x="16336" y="14774"/>
                </a:lnTo>
                <a:lnTo>
                  <a:pt x="15435" y="15675"/>
                </a:lnTo>
                <a:lnTo>
                  <a:pt x="14474" y="16636"/>
                </a:lnTo>
                <a:lnTo>
                  <a:pt x="13513" y="17597"/>
                </a:lnTo>
                <a:lnTo>
                  <a:pt x="13093" y="18077"/>
                </a:lnTo>
                <a:lnTo>
                  <a:pt x="12673" y="18618"/>
                </a:lnTo>
                <a:lnTo>
                  <a:pt x="12492" y="15555"/>
                </a:lnTo>
                <a:lnTo>
                  <a:pt x="12372" y="12432"/>
                </a:lnTo>
                <a:lnTo>
                  <a:pt x="12372" y="9790"/>
                </a:lnTo>
                <a:lnTo>
                  <a:pt x="12432" y="7147"/>
                </a:lnTo>
                <a:lnTo>
                  <a:pt x="12492" y="6186"/>
                </a:lnTo>
                <a:lnTo>
                  <a:pt x="12613" y="5165"/>
                </a:lnTo>
                <a:lnTo>
                  <a:pt x="12673" y="4084"/>
                </a:lnTo>
                <a:lnTo>
                  <a:pt x="12673" y="3063"/>
                </a:lnTo>
                <a:lnTo>
                  <a:pt x="12973" y="2883"/>
                </a:lnTo>
                <a:lnTo>
                  <a:pt x="13153" y="2643"/>
                </a:lnTo>
                <a:lnTo>
                  <a:pt x="13333" y="2343"/>
                </a:lnTo>
                <a:lnTo>
                  <a:pt x="13393" y="1982"/>
                </a:lnTo>
                <a:lnTo>
                  <a:pt x="13453" y="1682"/>
                </a:lnTo>
                <a:lnTo>
                  <a:pt x="13393" y="1382"/>
                </a:lnTo>
                <a:lnTo>
                  <a:pt x="13333" y="1021"/>
                </a:lnTo>
                <a:lnTo>
                  <a:pt x="13153" y="781"/>
                </a:lnTo>
                <a:lnTo>
                  <a:pt x="12973" y="481"/>
                </a:lnTo>
                <a:lnTo>
                  <a:pt x="12673" y="301"/>
                </a:lnTo>
                <a:lnTo>
                  <a:pt x="12432" y="120"/>
                </a:lnTo>
                <a:lnTo>
                  <a:pt x="12072" y="60"/>
                </a:lnTo>
                <a:lnTo>
                  <a:pt x="11772" y="0"/>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0"/>
        <p:cNvGrpSpPr/>
        <p:nvPr/>
      </p:nvGrpSpPr>
      <p:grpSpPr>
        <a:xfrm>
          <a:off x="0" y="0"/>
          <a:ext cx="0" cy="0"/>
          <a:chOff x="0" y="0"/>
          <a:chExt cx="0" cy="0"/>
        </a:xfrm>
      </p:grpSpPr>
      <p:sp>
        <p:nvSpPr>
          <p:cNvPr id="171" name="Shape 171"/>
          <p:cNvSpPr/>
          <p:nvPr/>
        </p:nvSpPr>
        <p:spPr>
          <a:xfrm rot="2077193">
            <a:off x="1498055" y="3023638"/>
            <a:ext cx="277319" cy="270222"/>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1134205" y="2316151"/>
            <a:ext cx="252892" cy="263137"/>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rot="2852827">
            <a:off x="169596" y="2310035"/>
            <a:ext cx="327167" cy="1117787"/>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rot="1632989">
            <a:off x="-20989" y="2378026"/>
            <a:ext cx="220711" cy="790975"/>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rot="3309944">
            <a:off x="1326" y="3732445"/>
            <a:ext cx="508157" cy="715710"/>
          </a:xfrm>
          <a:custGeom>
            <a:avLst/>
            <a:gdLst/>
            <a:ahLst/>
            <a:cxnLst/>
            <a:rect l="0" t="0" r="0" b="0"/>
            <a:pathLst>
              <a:path w="25585" h="36035" extrusionOk="0">
                <a:moveTo>
                  <a:pt x="13874" y="0"/>
                </a:moveTo>
                <a:lnTo>
                  <a:pt x="13514" y="60"/>
                </a:lnTo>
                <a:lnTo>
                  <a:pt x="13213" y="120"/>
                </a:lnTo>
                <a:lnTo>
                  <a:pt x="12973" y="301"/>
                </a:lnTo>
                <a:lnTo>
                  <a:pt x="12733" y="541"/>
                </a:lnTo>
                <a:lnTo>
                  <a:pt x="12553" y="901"/>
                </a:lnTo>
                <a:lnTo>
                  <a:pt x="12493" y="1262"/>
                </a:lnTo>
                <a:lnTo>
                  <a:pt x="12252" y="2162"/>
                </a:lnTo>
                <a:lnTo>
                  <a:pt x="11952" y="3063"/>
                </a:lnTo>
                <a:lnTo>
                  <a:pt x="11292" y="4805"/>
                </a:lnTo>
                <a:lnTo>
                  <a:pt x="10991" y="5526"/>
                </a:lnTo>
                <a:lnTo>
                  <a:pt x="10631" y="6186"/>
                </a:lnTo>
                <a:lnTo>
                  <a:pt x="10271" y="6787"/>
                </a:lnTo>
                <a:lnTo>
                  <a:pt x="9790" y="7387"/>
                </a:lnTo>
                <a:lnTo>
                  <a:pt x="9550" y="6967"/>
                </a:lnTo>
                <a:lnTo>
                  <a:pt x="9310" y="6547"/>
                </a:lnTo>
                <a:lnTo>
                  <a:pt x="9490" y="6366"/>
                </a:lnTo>
                <a:lnTo>
                  <a:pt x="9610" y="6126"/>
                </a:lnTo>
                <a:lnTo>
                  <a:pt x="9610" y="5886"/>
                </a:lnTo>
                <a:lnTo>
                  <a:pt x="9550" y="5586"/>
                </a:lnTo>
                <a:lnTo>
                  <a:pt x="9730" y="5405"/>
                </a:lnTo>
                <a:lnTo>
                  <a:pt x="9910" y="5225"/>
                </a:lnTo>
                <a:lnTo>
                  <a:pt x="9910" y="5165"/>
                </a:lnTo>
                <a:lnTo>
                  <a:pt x="10030" y="5045"/>
                </a:lnTo>
                <a:lnTo>
                  <a:pt x="10150" y="4685"/>
                </a:lnTo>
                <a:lnTo>
                  <a:pt x="10210" y="4384"/>
                </a:lnTo>
                <a:lnTo>
                  <a:pt x="10210" y="4084"/>
                </a:lnTo>
                <a:lnTo>
                  <a:pt x="10150" y="3844"/>
                </a:lnTo>
                <a:lnTo>
                  <a:pt x="10090" y="3664"/>
                </a:lnTo>
                <a:lnTo>
                  <a:pt x="9970" y="3424"/>
                </a:lnTo>
                <a:lnTo>
                  <a:pt x="9790" y="3183"/>
                </a:lnTo>
                <a:lnTo>
                  <a:pt x="9730" y="3123"/>
                </a:lnTo>
                <a:lnTo>
                  <a:pt x="9550" y="2943"/>
                </a:lnTo>
                <a:lnTo>
                  <a:pt x="9250" y="2823"/>
                </a:lnTo>
                <a:lnTo>
                  <a:pt x="9009" y="2763"/>
                </a:lnTo>
                <a:lnTo>
                  <a:pt x="8709" y="2703"/>
                </a:lnTo>
                <a:lnTo>
                  <a:pt x="8409" y="2763"/>
                </a:lnTo>
                <a:lnTo>
                  <a:pt x="8169" y="2823"/>
                </a:lnTo>
                <a:lnTo>
                  <a:pt x="7868" y="2943"/>
                </a:lnTo>
                <a:lnTo>
                  <a:pt x="7688" y="3123"/>
                </a:lnTo>
                <a:lnTo>
                  <a:pt x="7628" y="3183"/>
                </a:lnTo>
                <a:lnTo>
                  <a:pt x="7388" y="3484"/>
                </a:lnTo>
                <a:lnTo>
                  <a:pt x="7268" y="3784"/>
                </a:lnTo>
                <a:lnTo>
                  <a:pt x="7208" y="4084"/>
                </a:lnTo>
                <a:lnTo>
                  <a:pt x="7208" y="4144"/>
                </a:lnTo>
                <a:lnTo>
                  <a:pt x="6847" y="4324"/>
                </a:lnTo>
                <a:lnTo>
                  <a:pt x="6547" y="4505"/>
                </a:lnTo>
                <a:lnTo>
                  <a:pt x="6427" y="4745"/>
                </a:lnTo>
                <a:lnTo>
                  <a:pt x="6307" y="4985"/>
                </a:lnTo>
                <a:lnTo>
                  <a:pt x="6187" y="5225"/>
                </a:lnTo>
                <a:lnTo>
                  <a:pt x="6187" y="5465"/>
                </a:lnTo>
                <a:lnTo>
                  <a:pt x="6187" y="5706"/>
                </a:lnTo>
                <a:lnTo>
                  <a:pt x="6307" y="5946"/>
                </a:lnTo>
                <a:lnTo>
                  <a:pt x="6367" y="6186"/>
                </a:lnTo>
                <a:lnTo>
                  <a:pt x="6547" y="6426"/>
                </a:lnTo>
                <a:lnTo>
                  <a:pt x="6787" y="6547"/>
                </a:lnTo>
                <a:lnTo>
                  <a:pt x="7027" y="6667"/>
                </a:lnTo>
                <a:lnTo>
                  <a:pt x="7268" y="6787"/>
                </a:lnTo>
                <a:lnTo>
                  <a:pt x="7748" y="6787"/>
                </a:lnTo>
                <a:lnTo>
                  <a:pt x="7988" y="6727"/>
                </a:lnTo>
                <a:lnTo>
                  <a:pt x="8229" y="6607"/>
                </a:lnTo>
                <a:lnTo>
                  <a:pt x="8409" y="6426"/>
                </a:lnTo>
                <a:lnTo>
                  <a:pt x="8589" y="6547"/>
                </a:lnTo>
                <a:lnTo>
                  <a:pt x="8769" y="7327"/>
                </a:lnTo>
                <a:lnTo>
                  <a:pt x="8469" y="7207"/>
                </a:lnTo>
                <a:lnTo>
                  <a:pt x="8169" y="7207"/>
                </a:lnTo>
                <a:lnTo>
                  <a:pt x="7808" y="7147"/>
                </a:lnTo>
                <a:lnTo>
                  <a:pt x="7508" y="7087"/>
                </a:lnTo>
                <a:lnTo>
                  <a:pt x="6787" y="6847"/>
                </a:lnTo>
                <a:lnTo>
                  <a:pt x="6007" y="6667"/>
                </a:lnTo>
                <a:lnTo>
                  <a:pt x="5226" y="6486"/>
                </a:lnTo>
                <a:lnTo>
                  <a:pt x="4565" y="6186"/>
                </a:lnTo>
                <a:lnTo>
                  <a:pt x="3844" y="5886"/>
                </a:lnTo>
                <a:lnTo>
                  <a:pt x="3184" y="5526"/>
                </a:lnTo>
                <a:lnTo>
                  <a:pt x="2463" y="5225"/>
                </a:lnTo>
                <a:lnTo>
                  <a:pt x="1983" y="5165"/>
                </a:lnTo>
                <a:lnTo>
                  <a:pt x="1622" y="5225"/>
                </a:lnTo>
                <a:lnTo>
                  <a:pt x="1262" y="5405"/>
                </a:lnTo>
                <a:lnTo>
                  <a:pt x="962" y="5646"/>
                </a:lnTo>
                <a:lnTo>
                  <a:pt x="722" y="5946"/>
                </a:lnTo>
                <a:lnTo>
                  <a:pt x="541" y="6366"/>
                </a:lnTo>
                <a:lnTo>
                  <a:pt x="481" y="6787"/>
                </a:lnTo>
                <a:lnTo>
                  <a:pt x="481" y="7207"/>
                </a:lnTo>
                <a:lnTo>
                  <a:pt x="722" y="7808"/>
                </a:lnTo>
                <a:lnTo>
                  <a:pt x="962" y="8408"/>
                </a:lnTo>
                <a:lnTo>
                  <a:pt x="1382" y="8889"/>
                </a:lnTo>
                <a:lnTo>
                  <a:pt x="1803" y="9309"/>
                </a:lnTo>
                <a:lnTo>
                  <a:pt x="2343" y="9730"/>
                </a:lnTo>
                <a:lnTo>
                  <a:pt x="2944" y="10030"/>
                </a:lnTo>
                <a:lnTo>
                  <a:pt x="3544" y="10330"/>
                </a:lnTo>
                <a:lnTo>
                  <a:pt x="4145" y="10510"/>
                </a:lnTo>
                <a:lnTo>
                  <a:pt x="4805" y="10690"/>
                </a:lnTo>
                <a:lnTo>
                  <a:pt x="5466" y="10811"/>
                </a:lnTo>
                <a:lnTo>
                  <a:pt x="6007" y="10750"/>
                </a:lnTo>
                <a:lnTo>
                  <a:pt x="6607" y="10690"/>
                </a:lnTo>
                <a:lnTo>
                  <a:pt x="7148" y="10510"/>
                </a:lnTo>
                <a:lnTo>
                  <a:pt x="7688" y="10270"/>
                </a:lnTo>
                <a:lnTo>
                  <a:pt x="8829" y="9609"/>
                </a:lnTo>
                <a:lnTo>
                  <a:pt x="9009" y="9489"/>
                </a:lnTo>
                <a:lnTo>
                  <a:pt x="9190" y="9309"/>
                </a:lnTo>
                <a:lnTo>
                  <a:pt x="9310" y="9129"/>
                </a:lnTo>
                <a:lnTo>
                  <a:pt x="9370" y="8949"/>
                </a:lnTo>
                <a:lnTo>
                  <a:pt x="9670" y="9730"/>
                </a:lnTo>
                <a:lnTo>
                  <a:pt x="10271" y="11411"/>
                </a:lnTo>
                <a:lnTo>
                  <a:pt x="10811" y="13093"/>
                </a:lnTo>
                <a:lnTo>
                  <a:pt x="11472" y="15495"/>
                </a:lnTo>
                <a:lnTo>
                  <a:pt x="12012" y="17957"/>
                </a:lnTo>
                <a:lnTo>
                  <a:pt x="12012" y="17957"/>
                </a:lnTo>
                <a:lnTo>
                  <a:pt x="11832" y="17897"/>
                </a:lnTo>
                <a:lnTo>
                  <a:pt x="11712" y="17957"/>
                </a:lnTo>
                <a:lnTo>
                  <a:pt x="11111" y="18137"/>
                </a:lnTo>
                <a:lnTo>
                  <a:pt x="10511" y="18258"/>
                </a:lnTo>
                <a:lnTo>
                  <a:pt x="9970" y="18258"/>
                </a:lnTo>
                <a:lnTo>
                  <a:pt x="9310" y="18077"/>
                </a:lnTo>
                <a:lnTo>
                  <a:pt x="8769" y="17957"/>
                </a:lnTo>
                <a:lnTo>
                  <a:pt x="8229" y="17837"/>
                </a:lnTo>
                <a:lnTo>
                  <a:pt x="7628" y="17777"/>
                </a:lnTo>
                <a:lnTo>
                  <a:pt x="7088" y="17597"/>
                </a:lnTo>
                <a:lnTo>
                  <a:pt x="6067" y="17177"/>
                </a:lnTo>
                <a:lnTo>
                  <a:pt x="5046" y="16756"/>
                </a:lnTo>
                <a:lnTo>
                  <a:pt x="4025" y="16216"/>
                </a:lnTo>
                <a:lnTo>
                  <a:pt x="3064" y="15675"/>
                </a:lnTo>
                <a:lnTo>
                  <a:pt x="2643" y="15435"/>
                </a:lnTo>
                <a:lnTo>
                  <a:pt x="2283" y="15315"/>
                </a:lnTo>
                <a:lnTo>
                  <a:pt x="1863" y="15315"/>
                </a:lnTo>
                <a:lnTo>
                  <a:pt x="1502" y="15375"/>
                </a:lnTo>
                <a:lnTo>
                  <a:pt x="1142" y="15495"/>
                </a:lnTo>
                <a:lnTo>
                  <a:pt x="842" y="15735"/>
                </a:lnTo>
                <a:lnTo>
                  <a:pt x="601" y="16035"/>
                </a:lnTo>
                <a:lnTo>
                  <a:pt x="361" y="16336"/>
                </a:lnTo>
                <a:lnTo>
                  <a:pt x="181" y="16696"/>
                </a:lnTo>
                <a:lnTo>
                  <a:pt x="61" y="17056"/>
                </a:lnTo>
                <a:lnTo>
                  <a:pt x="1" y="17477"/>
                </a:lnTo>
                <a:lnTo>
                  <a:pt x="61" y="17837"/>
                </a:lnTo>
                <a:lnTo>
                  <a:pt x="181" y="18258"/>
                </a:lnTo>
                <a:lnTo>
                  <a:pt x="361" y="18618"/>
                </a:lnTo>
                <a:lnTo>
                  <a:pt x="601" y="18978"/>
                </a:lnTo>
                <a:lnTo>
                  <a:pt x="962" y="19278"/>
                </a:lnTo>
                <a:lnTo>
                  <a:pt x="1622" y="19699"/>
                </a:lnTo>
                <a:lnTo>
                  <a:pt x="2343" y="19999"/>
                </a:lnTo>
                <a:lnTo>
                  <a:pt x="3064" y="20299"/>
                </a:lnTo>
                <a:lnTo>
                  <a:pt x="3784" y="20540"/>
                </a:lnTo>
                <a:lnTo>
                  <a:pt x="4505" y="20720"/>
                </a:lnTo>
                <a:lnTo>
                  <a:pt x="5286" y="20840"/>
                </a:lnTo>
                <a:lnTo>
                  <a:pt x="6787" y="20840"/>
                </a:lnTo>
                <a:lnTo>
                  <a:pt x="7868" y="20720"/>
                </a:lnTo>
                <a:lnTo>
                  <a:pt x="8409" y="20600"/>
                </a:lnTo>
                <a:lnTo>
                  <a:pt x="8949" y="20480"/>
                </a:lnTo>
                <a:lnTo>
                  <a:pt x="9009" y="20840"/>
                </a:lnTo>
                <a:lnTo>
                  <a:pt x="9129" y="21140"/>
                </a:lnTo>
                <a:lnTo>
                  <a:pt x="9250" y="21441"/>
                </a:lnTo>
                <a:lnTo>
                  <a:pt x="9490" y="21741"/>
                </a:lnTo>
                <a:lnTo>
                  <a:pt x="9790" y="21981"/>
                </a:lnTo>
                <a:lnTo>
                  <a:pt x="10150" y="22161"/>
                </a:lnTo>
                <a:lnTo>
                  <a:pt x="10511" y="22281"/>
                </a:lnTo>
                <a:lnTo>
                  <a:pt x="11231" y="22281"/>
                </a:lnTo>
                <a:lnTo>
                  <a:pt x="11592" y="22161"/>
                </a:lnTo>
                <a:lnTo>
                  <a:pt x="11952" y="21981"/>
                </a:lnTo>
                <a:lnTo>
                  <a:pt x="12252" y="21741"/>
                </a:lnTo>
                <a:lnTo>
                  <a:pt x="12493" y="21380"/>
                </a:lnTo>
                <a:lnTo>
                  <a:pt x="12673" y="23122"/>
                </a:lnTo>
                <a:lnTo>
                  <a:pt x="12733" y="24804"/>
                </a:lnTo>
                <a:lnTo>
                  <a:pt x="12793" y="26485"/>
                </a:lnTo>
                <a:lnTo>
                  <a:pt x="12733" y="28167"/>
                </a:lnTo>
                <a:lnTo>
                  <a:pt x="12613" y="29908"/>
                </a:lnTo>
                <a:lnTo>
                  <a:pt x="12553" y="29908"/>
                </a:lnTo>
                <a:lnTo>
                  <a:pt x="11772" y="29788"/>
                </a:lnTo>
                <a:lnTo>
                  <a:pt x="10991" y="29668"/>
                </a:lnTo>
                <a:lnTo>
                  <a:pt x="10271" y="29428"/>
                </a:lnTo>
                <a:lnTo>
                  <a:pt x="9610" y="29188"/>
                </a:lnTo>
                <a:lnTo>
                  <a:pt x="8949" y="28888"/>
                </a:lnTo>
                <a:lnTo>
                  <a:pt x="8289" y="28527"/>
                </a:lnTo>
                <a:lnTo>
                  <a:pt x="7688" y="28047"/>
                </a:lnTo>
                <a:lnTo>
                  <a:pt x="7088" y="27506"/>
                </a:lnTo>
                <a:lnTo>
                  <a:pt x="7027" y="27506"/>
                </a:lnTo>
                <a:lnTo>
                  <a:pt x="7027" y="27566"/>
                </a:lnTo>
                <a:lnTo>
                  <a:pt x="7508" y="28167"/>
                </a:lnTo>
                <a:lnTo>
                  <a:pt x="8109" y="28767"/>
                </a:lnTo>
                <a:lnTo>
                  <a:pt x="8709" y="29308"/>
                </a:lnTo>
                <a:lnTo>
                  <a:pt x="9430" y="29728"/>
                </a:lnTo>
                <a:lnTo>
                  <a:pt x="10150" y="30089"/>
                </a:lnTo>
                <a:lnTo>
                  <a:pt x="10931" y="30389"/>
                </a:lnTo>
                <a:lnTo>
                  <a:pt x="11712" y="30569"/>
                </a:lnTo>
                <a:lnTo>
                  <a:pt x="12553" y="30629"/>
                </a:lnTo>
                <a:lnTo>
                  <a:pt x="12192" y="33212"/>
                </a:lnTo>
                <a:lnTo>
                  <a:pt x="11892" y="35734"/>
                </a:lnTo>
                <a:lnTo>
                  <a:pt x="11892" y="35854"/>
                </a:lnTo>
                <a:lnTo>
                  <a:pt x="11952" y="35914"/>
                </a:lnTo>
                <a:lnTo>
                  <a:pt x="12072" y="35974"/>
                </a:lnTo>
                <a:lnTo>
                  <a:pt x="12192" y="36034"/>
                </a:lnTo>
                <a:lnTo>
                  <a:pt x="12373" y="35974"/>
                </a:lnTo>
                <a:lnTo>
                  <a:pt x="12493" y="35914"/>
                </a:lnTo>
                <a:lnTo>
                  <a:pt x="12553" y="35794"/>
                </a:lnTo>
                <a:lnTo>
                  <a:pt x="12733" y="35193"/>
                </a:lnTo>
                <a:lnTo>
                  <a:pt x="13153" y="35013"/>
                </a:lnTo>
                <a:lnTo>
                  <a:pt x="13574" y="34833"/>
                </a:lnTo>
                <a:lnTo>
                  <a:pt x="14354" y="34353"/>
                </a:lnTo>
                <a:lnTo>
                  <a:pt x="15075" y="33752"/>
                </a:lnTo>
                <a:lnTo>
                  <a:pt x="15796" y="33152"/>
                </a:lnTo>
                <a:lnTo>
                  <a:pt x="16637" y="32431"/>
                </a:lnTo>
                <a:lnTo>
                  <a:pt x="17357" y="31650"/>
                </a:lnTo>
                <a:lnTo>
                  <a:pt x="17958" y="30809"/>
                </a:lnTo>
                <a:lnTo>
                  <a:pt x="18498" y="29848"/>
                </a:lnTo>
                <a:lnTo>
                  <a:pt x="18558" y="29728"/>
                </a:lnTo>
                <a:lnTo>
                  <a:pt x="18498" y="29548"/>
                </a:lnTo>
                <a:lnTo>
                  <a:pt x="18378" y="29488"/>
                </a:lnTo>
                <a:lnTo>
                  <a:pt x="18198" y="29548"/>
                </a:lnTo>
                <a:lnTo>
                  <a:pt x="17417" y="30149"/>
                </a:lnTo>
                <a:lnTo>
                  <a:pt x="16697" y="30749"/>
                </a:lnTo>
                <a:lnTo>
                  <a:pt x="15255" y="32071"/>
                </a:lnTo>
                <a:lnTo>
                  <a:pt x="14174" y="32911"/>
                </a:lnTo>
                <a:lnTo>
                  <a:pt x="13093" y="33752"/>
                </a:lnTo>
                <a:lnTo>
                  <a:pt x="13393" y="32311"/>
                </a:lnTo>
                <a:lnTo>
                  <a:pt x="13634" y="30869"/>
                </a:lnTo>
                <a:lnTo>
                  <a:pt x="13754" y="29428"/>
                </a:lnTo>
                <a:lnTo>
                  <a:pt x="13814" y="27927"/>
                </a:lnTo>
                <a:lnTo>
                  <a:pt x="13874" y="26425"/>
                </a:lnTo>
                <a:lnTo>
                  <a:pt x="13814" y="24924"/>
                </a:lnTo>
                <a:lnTo>
                  <a:pt x="13754" y="23482"/>
                </a:lnTo>
                <a:lnTo>
                  <a:pt x="13634" y="21981"/>
                </a:lnTo>
                <a:lnTo>
                  <a:pt x="14234" y="21801"/>
                </a:lnTo>
                <a:lnTo>
                  <a:pt x="14835" y="21561"/>
                </a:lnTo>
                <a:lnTo>
                  <a:pt x="15375" y="21200"/>
                </a:lnTo>
                <a:lnTo>
                  <a:pt x="15916" y="20840"/>
                </a:lnTo>
                <a:lnTo>
                  <a:pt x="16456" y="20359"/>
                </a:lnTo>
                <a:lnTo>
                  <a:pt x="16937" y="19879"/>
                </a:lnTo>
                <a:lnTo>
                  <a:pt x="17718" y="18978"/>
                </a:lnTo>
                <a:lnTo>
                  <a:pt x="18378" y="18137"/>
                </a:lnTo>
                <a:lnTo>
                  <a:pt x="18979" y="17116"/>
                </a:lnTo>
                <a:lnTo>
                  <a:pt x="19459" y="17297"/>
                </a:lnTo>
                <a:lnTo>
                  <a:pt x="19880" y="17417"/>
                </a:lnTo>
                <a:lnTo>
                  <a:pt x="20360" y="17477"/>
                </a:lnTo>
                <a:lnTo>
                  <a:pt x="20901" y="17477"/>
                </a:lnTo>
                <a:lnTo>
                  <a:pt x="21381" y="17417"/>
                </a:lnTo>
                <a:lnTo>
                  <a:pt x="21861" y="17297"/>
                </a:lnTo>
                <a:lnTo>
                  <a:pt x="22342" y="17116"/>
                </a:lnTo>
                <a:lnTo>
                  <a:pt x="22762" y="16996"/>
                </a:lnTo>
                <a:lnTo>
                  <a:pt x="23243" y="16756"/>
                </a:lnTo>
                <a:lnTo>
                  <a:pt x="23723" y="16396"/>
                </a:lnTo>
                <a:lnTo>
                  <a:pt x="24204" y="16035"/>
                </a:lnTo>
                <a:lnTo>
                  <a:pt x="24624" y="15675"/>
                </a:lnTo>
                <a:lnTo>
                  <a:pt x="25045" y="15195"/>
                </a:lnTo>
                <a:lnTo>
                  <a:pt x="25345" y="14714"/>
                </a:lnTo>
                <a:lnTo>
                  <a:pt x="25525" y="14174"/>
                </a:lnTo>
                <a:lnTo>
                  <a:pt x="25525" y="13933"/>
                </a:lnTo>
                <a:lnTo>
                  <a:pt x="25585" y="13633"/>
                </a:lnTo>
                <a:lnTo>
                  <a:pt x="25465" y="13213"/>
                </a:lnTo>
                <a:lnTo>
                  <a:pt x="25345" y="12852"/>
                </a:lnTo>
                <a:lnTo>
                  <a:pt x="25105" y="12612"/>
                </a:lnTo>
                <a:lnTo>
                  <a:pt x="24804" y="12372"/>
                </a:lnTo>
                <a:lnTo>
                  <a:pt x="24444" y="12252"/>
                </a:lnTo>
                <a:lnTo>
                  <a:pt x="24084" y="12192"/>
                </a:lnTo>
                <a:lnTo>
                  <a:pt x="23723" y="12192"/>
                </a:lnTo>
                <a:lnTo>
                  <a:pt x="23363" y="12372"/>
                </a:lnTo>
                <a:lnTo>
                  <a:pt x="23063" y="12552"/>
                </a:lnTo>
                <a:lnTo>
                  <a:pt x="22762" y="12792"/>
                </a:lnTo>
                <a:lnTo>
                  <a:pt x="22282" y="13393"/>
                </a:lnTo>
                <a:lnTo>
                  <a:pt x="21801" y="13994"/>
                </a:lnTo>
                <a:lnTo>
                  <a:pt x="21561" y="14294"/>
                </a:lnTo>
                <a:lnTo>
                  <a:pt x="21261" y="14534"/>
                </a:lnTo>
                <a:lnTo>
                  <a:pt x="21081" y="14714"/>
                </a:lnTo>
                <a:lnTo>
                  <a:pt x="21141" y="14414"/>
                </a:lnTo>
                <a:lnTo>
                  <a:pt x="21141" y="14114"/>
                </a:lnTo>
                <a:lnTo>
                  <a:pt x="21081" y="13513"/>
                </a:lnTo>
                <a:lnTo>
                  <a:pt x="20961" y="13213"/>
                </a:lnTo>
                <a:lnTo>
                  <a:pt x="20841" y="12912"/>
                </a:lnTo>
                <a:lnTo>
                  <a:pt x="20660" y="12672"/>
                </a:lnTo>
                <a:lnTo>
                  <a:pt x="20480" y="12432"/>
                </a:lnTo>
                <a:lnTo>
                  <a:pt x="20120" y="12192"/>
                </a:lnTo>
                <a:lnTo>
                  <a:pt x="19699" y="11952"/>
                </a:lnTo>
                <a:lnTo>
                  <a:pt x="19279" y="11831"/>
                </a:lnTo>
                <a:lnTo>
                  <a:pt x="18799" y="11771"/>
                </a:lnTo>
                <a:lnTo>
                  <a:pt x="18318" y="11831"/>
                </a:lnTo>
                <a:lnTo>
                  <a:pt x="17898" y="11952"/>
                </a:lnTo>
                <a:lnTo>
                  <a:pt x="17718" y="12072"/>
                </a:lnTo>
                <a:lnTo>
                  <a:pt x="17718" y="11771"/>
                </a:lnTo>
                <a:lnTo>
                  <a:pt x="17658" y="11351"/>
                </a:lnTo>
                <a:lnTo>
                  <a:pt x="17718" y="10931"/>
                </a:lnTo>
                <a:lnTo>
                  <a:pt x="17718" y="10630"/>
                </a:lnTo>
                <a:lnTo>
                  <a:pt x="17718" y="10270"/>
                </a:lnTo>
                <a:lnTo>
                  <a:pt x="17658" y="9970"/>
                </a:lnTo>
                <a:lnTo>
                  <a:pt x="17537" y="9669"/>
                </a:lnTo>
                <a:lnTo>
                  <a:pt x="17357" y="9429"/>
                </a:lnTo>
                <a:lnTo>
                  <a:pt x="17117" y="9189"/>
                </a:lnTo>
                <a:lnTo>
                  <a:pt x="16877" y="9009"/>
                </a:lnTo>
                <a:lnTo>
                  <a:pt x="16516" y="8889"/>
                </a:lnTo>
                <a:lnTo>
                  <a:pt x="16156" y="8829"/>
                </a:lnTo>
                <a:lnTo>
                  <a:pt x="15856" y="8829"/>
                </a:lnTo>
                <a:lnTo>
                  <a:pt x="15556" y="8889"/>
                </a:lnTo>
                <a:lnTo>
                  <a:pt x="15255" y="9069"/>
                </a:lnTo>
                <a:lnTo>
                  <a:pt x="14955" y="9249"/>
                </a:lnTo>
                <a:lnTo>
                  <a:pt x="14775" y="9489"/>
                </a:lnTo>
                <a:lnTo>
                  <a:pt x="14595" y="9730"/>
                </a:lnTo>
                <a:lnTo>
                  <a:pt x="14414" y="10030"/>
                </a:lnTo>
                <a:lnTo>
                  <a:pt x="14294" y="10510"/>
                </a:lnTo>
                <a:lnTo>
                  <a:pt x="14234" y="10991"/>
                </a:lnTo>
                <a:lnTo>
                  <a:pt x="14174" y="11471"/>
                </a:lnTo>
                <a:lnTo>
                  <a:pt x="14234" y="11952"/>
                </a:lnTo>
                <a:lnTo>
                  <a:pt x="14294" y="12372"/>
                </a:lnTo>
                <a:lnTo>
                  <a:pt x="14414" y="12852"/>
                </a:lnTo>
                <a:lnTo>
                  <a:pt x="14655" y="13273"/>
                </a:lnTo>
                <a:lnTo>
                  <a:pt x="14895" y="13633"/>
                </a:lnTo>
                <a:lnTo>
                  <a:pt x="15315" y="14114"/>
                </a:lnTo>
                <a:lnTo>
                  <a:pt x="15736" y="14594"/>
                </a:lnTo>
                <a:lnTo>
                  <a:pt x="16156" y="14954"/>
                </a:lnTo>
                <a:lnTo>
                  <a:pt x="16456" y="15075"/>
                </a:lnTo>
                <a:lnTo>
                  <a:pt x="16697" y="15195"/>
                </a:lnTo>
                <a:lnTo>
                  <a:pt x="16877" y="15495"/>
                </a:lnTo>
                <a:lnTo>
                  <a:pt x="17117" y="15795"/>
                </a:lnTo>
                <a:lnTo>
                  <a:pt x="17537" y="16095"/>
                </a:lnTo>
                <a:lnTo>
                  <a:pt x="18018" y="16336"/>
                </a:lnTo>
                <a:lnTo>
                  <a:pt x="17417" y="17357"/>
                </a:lnTo>
                <a:lnTo>
                  <a:pt x="17057" y="17897"/>
                </a:lnTo>
                <a:lnTo>
                  <a:pt x="16697" y="18378"/>
                </a:lnTo>
                <a:lnTo>
                  <a:pt x="15916" y="19218"/>
                </a:lnTo>
                <a:lnTo>
                  <a:pt x="15015" y="19999"/>
                </a:lnTo>
                <a:lnTo>
                  <a:pt x="14294" y="20540"/>
                </a:lnTo>
                <a:lnTo>
                  <a:pt x="13514" y="21020"/>
                </a:lnTo>
                <a:lnTo>
                  <a:pt x="13454" y="20420"/>
                </a:lnTo>
                <a:lnTo>
                  <a:pt x="13213" y="18558"/>
                </a:lnTo>
                <a:lnTo>
                  <a:pt x="12853" y="16696"/>
                </a:lnTo>
                <a:lnTo>
                  <a:pt x="12433" y="14834"/>
                </a:lnTo>
                <a:lnTo>
                  <a:pt x="11952" y="13033"/>
                </a:lnTo>
                <a:lnTo>
                  <a:pt x="11352" y="11231"/>
                </a:lnTo>
                <a:lnTo>
                  <a:pt x="10691" y="9429"/>
                </a:lnTo>
                <a:lnTo>
                  <a:pt x="10331" y="8588"/>
                </a:lnTo>
                <a:lnTo>
                  <a:pt x="10811" y="8468"/>
                </a:lnTo>
                <a:lnTo>
                  <a:pt x="11292" y="8228"/>
                </a:lnTo>
                <a:lnTo>
                  <a:pt x="12252" y="7748"/>
                </a:lnTo>
                <a:lnTo>
                  <a:pt x="13093" y="7147"/>
                </a:lnTo>
                <a:lnTo>
                  <a:pt x="13874" y="6486"/>
                </a:lnTo>
                <a:lnTo>
                  <a:pt x="14294" y="6066"/>
                </a:lnTo>
                <a:lnTo>
                  <a:pt x="14655" y="5586"/>
                </a:lnTo>
                <a:lnTo>
                  <a:pt x="14955" y="5045"/>
                </a:lnTo>
                <a:lnTo>
                  <a:pt x="15195" y="4505"/>
                </a:lnTo>
                <a:lnTo>
                  <a:pt x="15435" y="3964"/>
                </a:lnTo>
                <a:lnTo>
                  <a:pt x="15616" y="3364"/>
                </a:lnTo>
                <a:lnTo>
                  <a:pt x="15916" y="2222"/>
                </a:lnTo>
                <a:lnTo>
                  <a:pt x="15916" y="1802"/>
                </a:lnTo>
                <a:lnTo>
                  <a:pt x="15916" y="1442"/>
                </a:lnTo>
                <a:lnTo>
                  <a:pt x="15796" y="1081"/>
                </a:lnTo>
                <a:lnTo>
                  <a:pt x="15616" y="781"/>
                </a:lnTo>
                <a:lnTo>
                  <a:pt x="15375" y="541"/>
                </a:lnTo>
                <a:lnTo>
                  <a:pt x="15135" y="361"/>
                </a:lnTo>
                <a:lnTo>
                  <a:pt x="14835" y="181"/>
                </a:lnTo>
                <a:lnTo>
                  <a:pt x="14475" y="60"/>
                </a:lnTo>
                <a:lnTo>
                  <a:pt x="14174" y="0"/>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flipH="1">
            <a:off x="640433" y="2898555"/>
            <a:ext cx="473641" cy="477216"/>
          </a:xfrm>
          <a:custGeom>
            <a:avLst/>
            <a:gdLst/>
            <a:ahLst/>
            <a:cxnLst/>
            <a:rect l="0" t="0" r="0" b="0"/>
            <a:pathLst>
              <a:path w="23843" h="24023" extrusionOk="0">
                <a:moveTo>
                  <a:pt x="2763" y="10690"/>
                </a:moveTo>
                <a:lnTo>
                  <a:pt x="2883" y="10751"/>
                </a:lnTo>
                <a:lnTo>
                  <a:pt x="3123" y="10931"/>
                </a:lnTo>
                <a:lnTo>
                  <a:pt x="3243" y="11231"/>
                </a:lnTo>
                <a:lnTo>
                  <a:pt x="3303" y="11531"/>
                </a:lnTo>
                <a:lnTo>
                  <a:pt x="3243" y="11832"/>
                </a:lnTo>
                <a:lnTo>
                  <a:pt x="3123" y="12072"/>
                </a:lnTo>
                <a:lnTo>
                  <a:pt x="2883" y="12312"/>
                </a:lnTo>
                <a:lnTo>
                  <a:pt x="2763" y="12372"/>
                </a:lnTo>
                <a:lnTo>
                  <a:pt x="2342" y="12372"/>
                </a:lnTo>
                <a:lnTo>
                  <a:pt x="2162" y="12312"/>
                </a:lnTo>
                <a:lnTo>
                  <a:pt x="2042" y="12192"/>
                </a:lnTo>
                <a:lnTo>
                  <a:pt x="1922" y="12072"/>
                </a:lnTo>
                <a:lnTo>
                  <a:pt x="1742" y="11832"/>
                </a:lnTo>
                <a:lnTo>
                  <a:pt x="1682" y="11531"/>
                </a:lnTo>
                <a:lnTo>
                  <a:pt x="1742" y="11231"/>
                </a:lnTo>
                <a:lnTo>
                  <a:pt x="1922" y="10931"/>
                </a:lnTo>
                <a:lnTo>
                  <a:pt x="2042" y="10811"/>
                </a:lnTo>
                <a:lnTo>
                  <a:pt x="2162" y="10751"/>
                </a:lnTo>
                <a:lnTo>
                  <a:pt x="2342" y="10690"/>
                </a:lnTo>
                <a:close/>
                <a:moveTo>
                  <a:pt x="17236" y="0"/>
                </a:moveTo>
                <a:lnTo>
                  <a:pt x="16816" y="60"/>
                </a:lnTo>
                <a:lnTo>
                  <a:pt x="16335" y="181"/>
                </a:lnTo>
                <a:lnTo>
                  <a:pt x="15915" y="301"/>
                </a:lnTo>
                <a:lnTo>
                  <a:pt x="15495" y="481"/>
                </a:lnTo>
                <a:lnTo>
                  <a:pt x="15074" y="721"/>
                </a:lnTo>
                <a:lnTo>
                  <a:pt x="14714" y="961"/>
                </a:lnTo>
                <a:lnTo>
                  <a:pt x="14294" y="1202"/>
                </a:lnTo>
                <a:lnTo>
                  <a:pt x="13633" y="1862"/>
                </a:lnTo>
                <a:lnTo>
                  <a:pt x="13032" y="2583"/>
                </a:lnTo>
                <a:lnTo>
                  <a:pt x="12552" y="3424"/>
                </a:lnTo>
                <a:lnTo>
                  <a:pt x="12312" y="3964"/>
                </a:lnTo>
                <a:lnTo>
                  <a:pt x="12131" y="4565"/>
                </a:lnTo>
                <a:lnTo>
                  <a:pt x="11951" y="5105"/>
                </a:lnTo>
                <a:lnTo>
                  <a:pt x="11831" y="5646"/>
                </a:lnTo>
                <a:lnTo>
                  <a:pt x="11651" y="6847"/>
                </a:lnTo>
                <a:lnTo>
                  <a:pt x="11591" y="7988"/>
                </a:lnTo>
                <a:lnTo>
                  <a:pt x="11591" y="9129"/>
                </a:lnTo>
                <a:lnTo>
                  <a:pt x="11651" y="10330"/>
                </a:lnTo>
                <a:lnTo>
                  <a:pt x="11831" y="12672"/>
                </a:lnTo>
                <a:lnTo>
                  <a:pt x="11891" y="14114"/>
                </a:lnTo>
                <a:lnTo>
                  <a:pt x="11891" y="15555"/>
                </a:lnTo>
                <a:lnTo>
                  <a:pt x="11831" y="16276"/>
                </a:lnTo>
                <a:lnTo>
                  <a:pt x="11711" y="16996"/>
                </a:lnTo>
                <a:lnTo>
                  <a:pt x="11531" y="17717"/>
                </a:lnTo>
                <a:lnTo>
                  <a:pt x="11291" y="18378"/>
                </a:lnTo>
                <a:lnTo>
                  <a:pt x="10990" y="18918"/>
                </a:lnTo>
                <a:lnTo>
                  <a:pt x="10690" y="19459"/>
                </a:lnTo>
                <a:lnTo>
                  <a:pt x="10330" y="19939"/>
                </a:lnTo>
                <a:lnTo>
                  <a:pt x="9909" y="20360"/>
                </a:lnTo>
                <a:lnTo>
                  <a:pt x="9849" y="20420"/>
                </a:lnTo>
                <a:lnTo>
                  <a:pt x="10330" y="19158"/>
                </a:lnTo>
                <a:lnTo>
                  <a:pt x="10690" y="17837"/>
                </a:lnTo>
                <a:lnTo>
                  <a:pt x="10810" y="17177"/>
                </a:lnTo>
                <a:lnTo>
                  <a:pt x="10870" y="16516"/>
                </a:lnTo>
                <a:lnTo>
                  <a:pt x="10930" y="15795"/>
                </a:lnTo>
                <a:lnTo>
                  <a:pt x="10930" y="15135"/>
                </a:lnTo>
                <a:lnTo>
                  <a:pt x="10870" y="14354"/>
                </a:lnTo>
                <a:lnTo>
                  <a:pt x="10750" y="13513"/>
                </a:lnTo>
                <a:lnTo>
                  <a:pt x="10570" y="12612"/>
                </a:lnTo>
                <a:lnTo>
                  <a:pt x="10270" y="11771"/>
                </a:lnTo>
                <a:lnTo>
                  <a:pt x="9969" y="10871"/>
                </a:lnTo>
                <a:lnTo>
                  <a:pt x="9549" y="10090"/>
                </a:lnTo>
                <a:lnTo>
                  <a:pt x="9069" y="9369"/>
                </a:lnTo>
                <a:lnTo>
                  <a:pt x="8528" y="8769"/>
                </a:lnTo>
                <a:lnTo>
                  <a:pt x="8648" y="8348"/>
                </a:lnTo>
                <a:lnTo>
                  <a:pt x="8768" y="7868"/>
                </a:lnTo>
                <a:lnTo>
                  <a:pt x="8888" y="7327"/>
                </a:lnTo>
                <a:lnTo>
                  <a:pt x="8948" y="6667"/>
                </a:lnTo>
                <a:lnTo>
                  <a:pt x="8888" y="6066"/>
                </a:lnTo>
                <a:lnTo>
                  <a:pt x="8888" y="5766"/>
                </a:lnTo>
                <a:lnTo>
                  <a:pt x="8768" y="5466"/>
                </a:lnTo>
                <a:lnTo>
                  <a:pt x="8648" y="5225"/>
                </a:lnTo>
                <a:lnTo>
                  <a:pt x="8528" y="4985"/>
                </a:lnTo>
                <a:lnTo>
                  <a:pt x="8528" y="4745"/>
                </a:lnTo>
                <a:lnTo>
                  <a:pt x="8468" y="4565"/>
                </a:lnTo>
                <a:lnTo>
                  <a:pt x="8408" y="4445"/>
                </a:lnTo>
                <a:lnTo>
                  <a:pt x="8288" y="4385"/>
                </a:lnTo>
                <a:lnTo>
                  <a:pt x="8048" y="4385"/>
                </a:lnTo>
                <a:lnTo>
                  <a:pt x="7327" y="4685"/>
                </a:lnTo>
                <a:lnTo>
                  <a:pt x="6666" y="5045"/>
                </a:lnTo>
                <a:lnTo>
                  <a:pt x="6066" y="5526"/>
                </a:lnTo>
                <a:lnTo>
                  <a:pt x="5525" y="6066"/>
                </a:lnTo>
                <a:lnTo>
                  <a:pt x="5105" y="6547"/>
                </a:lnTo>
                <a:lnTo>
                  <a:pt x="4624" y="7147"/>
                </a:lnTo>
                <a:lnTo>
                  <a:pt x="4024" y="7207"/>
                </a:lnTo>
                <a:lnTo>
                  <a:pt x="3423" y="7327"/>
                </a:lnTo>
                <a:lnTo>
                  <a:pt x="2943" y="7507"/>
                </a:lnTo>
                <a:lnTo>
                  <a:pt x="2462" y="7688"/>
                </a:lnTo>
                <a:lnTo>
                  <a:pt x="1982" y="7988"/>
                </a:lnTo>
                <a:lnTo>
                  <a:pt x="1622" y="8288"/>
                </a:lnTo>
                <a:lnTo>
                  <a:pt x="1261" y="8588"/>
                </a:lnTo>
                <a:lnTo>
                  <a:pt x="961" y="8949"/>
                </a:lnTo>
                <a:lnTo>
                  <a:pt x="721" y="9309"/>
                </a:lnTo>
                <a:lnTo>
                  <a:pt x="480" y="9730"/>
                </a:lnTo>
                <a:lnTo>
                  <a:pt x="360" y="10150"/>
                </a:lnTo>
                <a:lnTo>
                  <a:pt x="240" y="10570"/>
                </a:lnTo>
                <a:lnTo>
                  <a:pt x="180" y="11051"/>
                </a:lnTo>
                <a:lnTo>
                  <a:pt x="180" y="11471"/>
                </a:lnTo>
                <a:lnTo>
                  <a:pt x="240" y="11892"/>
                </a:lnTo>
                <a:lnTo>
                  <a:pt x="300" y="12312"/>
                </a:lnTo>
                <a:lnTo>
                  <a:pt x="420" y="12552"/>
                </a:lnTo>
                <a:lnTo>
                  <a:pt x="240" y="12732"/>
                </a:lnTo>
                <a:lnTo>
                  <a:pt x="60" y="12973"/>
                </a:lnTo>
                <a:lnTo>
                  <a:pt x="0" y="13093"/>
                </a:lnTo>
                <a:lnTo>
                  <a:pt x="0" y="13273"/>
                </a:lnTo>
                <a:lnTo>
                  <a:pt x="0" y="13453"/>
                </a:lnTo>
                <a:lnTo>
                  <a:pt x="120" y="13633"/>
                </a:lnTo>
                <a:lnTo>
                  <a:pt x="360" y="13994"/>
                </a:lnTo>
                <a:lnTo>
                  <a:pt x="781" y="14294"/>
                </a:lnTo>
                <a:lnTo>
                  <a:pt x="1261" y="14534"/>
                </a:lnTo>
                <a:lnTo>
                  <a:pt x="1802" y="14714"/>
                </a:lnTo>
                <a:lnTo>
                  <a:pt x="2402" y="14834"/>
                </a:lnTo>
                <a:lnTo>
                  <a:pt x="3003" y="14954"/>
                </a:lnTo>
                <a:lnTo>
                  <a:pt x="4144" y="15075"/>
                </a:lnTo>
                <a:lnTo>
                  <a:pt x="3844" y="15615"/>
                </a:lnTo>
                <a:lnTo>
                  <a:pt x="3603" y="16216"/>
                </a:lnTo>
                <a:lnTo>
                  <a:pt x="3603" y="16156"/>
                </a:lnTo>
                <a:lnTo>
                  <a:pt x="3363" y="16035"/>
                </a:lnTo>
                <a:lnTo>
                  <a:pt x="3123" y="15975"/>
                </a:lnTo>
                <a:lnTo>
                  <a:pt x="2943" y="15975"/>
                </a:lnTo>
                <a:lnTo>
                  <a:pt x="2703" y="16035"/>
                </a:lnTo>
                <a:lnTo>
                  <a:pt x="2462" y="16096"/>
                </a:lnTo>
                <a:lnTo>
                  <a:pt x="2282" y="16216"/>
                </a:lnTo>
                <a:lnTo>
                  <a:pt x="2102" y="16396"/>
                </a:lnTo>
                <a:lnTo>
                  <a:pt x="1922" y="16576"/>
                </a:lnTo>
                <a:lnTo>
                  <a:pt x="1862" y="16816"/>
                </a:lnTo>
                <a:lnTo>
                  <a:pt x="1802" y="17056"/>
                </a:lnTo>
                <a:lnTo>
                  <a:pt x="1802" y="17357"/>
                </a:lnTo>
                <a:lnTo>
                  <a:pt x="1862" y="17597"/>
                </a:lnTo>
                <a:lnTo>
                  <a:pt x="1982" y="17837"/>
                </a:lnTo>
                <a:lnTo>
                  <a:pt x="2162" y="18017"/>
                </a:lnTo>
                <a:lnTo>
                  <a:pt x="2402" y="18198"/>
                </a:lnTo>
                <a:lnTo>
                  <a:pt x="2643" y="18318"/>
                </a:lnTo>
                <a:lnTo>
                  <a:pt x="3183" y="18318"/>
                </a:lnTo>
                <a:lnTo>
                  <a:pt x="3183" y="19038"/>
                </a:lnTo>
                <a:lnTo>
                  <a:pt x="3243" y="19699"/>
                </a:lnTo>
                <a:lnTo>
                  <a:pt x="3303" y="20239"/>
                </a:lnTo>
                <a:lnTo>
                  <a:pt x="3423" y="20780"/>
                </a:lnTo>
                <a:lnTo>
                  <a:pt x="3603" y="21320"/>
                </a:lnTo>
                <a:lnTo>
                  <a:pt x="3844" y="21801"/>
                </a:lnTo>
                <a:lnTo>
                  <a:pt x="3303" y="21921"/>
                </a:lnTo>
                <a:lnTo>
                  <a:pt x="2763" y="22041"/>
                </a:lnTo>
                <a:lnTo>
                  <a:pt x="2522" y="22161"/>
                </a:lnTo>
                <a:lnTo>
                  <a:pt x="2342" y="22341"/>
                </a:lnTo>
                <a:lnTo>
                  <a:pt x="2222" y="22582"/>
                </a:lnTo>
                <a:lnTo>
                  <a:pt x="2162" y="22822"/>
                </a:lnTo>
                <a:lnTo>
                  <a:pt x="2222" y="23062"/>
                </a:lnTo>
                <a:lnTo>
                  <a:pt x="2342" y="23302"/>
                </a:lnTo>
                <a:lnTo>
                  <a:pt x="2522" y="23482"/>
                </a:lnTo>
                <a:lnTo>
                  <a:pt x="2763" y="23603"/>
                </a:lnTo>
                <a:lnTo>
                  <a:pt x="3243" y="23723"/>
                </a:lnTo>
                <a:lnTo>
                  <a:pt x="3784" y="23843"/>
                </a:lnTo>
                <a:lnTo>
                  <a:pt x="4925" y="23903"/>
                </a:lnTo>
                <a:lnTo>
                  <a:pt x="6066" y="23963"/>
                </a:lnTo>
                <a:lnTo>
                  <a:pt x="7207" y="23903"/>
                </a:lnTo>
                <a:lnTo>
                  <a:pt x="7807" y="23963"/>
                </a:lnTo>
                <a:lnTo>
                  <a:pt x="8348" y="24023"/>
                </a:lnTo>
                <a:lnTo>
                  <a:pt x="9549" y="24023"/>
                </a:lnTo>
                <a:lnTo>
                  <a:pt x="10690" y="23843"/>
                </a:lnTo>
                <a:lnTo>
                  <a:pt x="11711" y="23663"/>
                </a:lnTo>
                <a:lnTo>
                  <a:pt x="12492" y="23422"/>
                </a:lnTo>
                <a:lnTo>
                  <a:pt x="13212" y="23062"/>
                </a:lnTo>
                <a:lnTo>
                  <a:pt x="13873" y="22702"/>
                </a:lnTo>
                <a:lnTo>
                  <a:pt x="14474" y="22221"/>
                </a:lnTo>
                <a:lnTo>
                  <a:pt x="15014" y="21621"/>
                </a:lnTo>
                <a:lnTo>
                  <a:pt x="15495" y="21020"/>
                </a:lnTo>
                <a:lnTo>
                  <a:pt x="15915" y="20360"/>
                </a:lnTo>
                <a:lnTo>
                  <a:pt x="16275" y="19579"/>
                </a:lnTo>
                <a:lnTo>
                  <a:pt x="16516" y="18738"/>
                </a:lnTo>
                <a:lnTo>
                  <a:pt x="16756" y="17777"/>
                </a:lnTo>
                <a:lnTo>
                  <a:pt x="16876" y="16876"/>
                </a:lnTo>
                <a:lnTo>
                  <a:pt x="16936" y="15975"/>
                </a:lnTo>
                <a:lnTo>
                  <a:pt x="16936" y="14054"/>
                </a:lnTo>
                <a:lnTo>
                  <a:pt x="16996" y="12192"/>
                </a:lnTo>
                <a:lnTo>
                  <a:pt x="17056" y="11171"/>
                </a:lnTo>
                <a:lnTo>
                  <a:pt x="17116" y="10570"/>
                </a:lnTo>
                <a:lnTo>
                  <a:pt x="17236" y="9970"/>
                </a:lnTo>
                <a:lnTo>
                  <a:pt x="17416" y="9429"/>
                </a:lnTo>
                <a:lnTo>
                  <a:pt x="17657" y="8889"/>
                </a:lnTo>
                <a:lnTo>
                  <a:pt x="17957" y="8468"/>
                </a:lnTo>
                <a:lnTo>
                  <a:pt x="18137" y="8228"/>
                </a:lnTo>
                <a:lnTo>
                  <a:pt x="18377" y="8108"/>
                </a:lnTo>
                <a:lnTo>
                  <a:pt x="18678" y="7928"/>
                </a:lnTo>
                <a:lnTo>
                  <a:pt x="18978" y="7868"/>
                </a:lnTo>
                <a:lnTo>
                  <a:pt x="19218" y="7928"/>
                </a:lnTo>
                <a:lnTo>
                  <a:pt x="19458" y="8048"/>
                </a:lnTo>
                <a:lnTo>
                  <a:pt x="19639" y="8168"/>
                </a:lnTo>
                <a:lnTo>
                  <a:pt x="19819" y="8408"/>
                </a:lnTo>
                <a:lnTo>
                  <a:pt x="19939" y="8709"/>
                </a:lnTo>
                <a:lnTo>
                  <a:pt x="19999" y="8949"/>
                </a:lnTo>
                <a:lnTo>
                  <a:pt x="20059" y="9249"/>
                </a:lnTo>
                <a:lnTo>
                  <a:pt x="20059" y="9549"/>
                </a:lnTo>
                <a:lnTo>
                  <a:pt x="19939" y="10150"/>
                </a:lnTo>
                <a:lnTo>
                  <a:pt x="19819" y="10751"/>
                </a:lnTo>
                <a:lnTo>
                  <a:pt x="19699" y="11351"/>
                </a:lnTo>
                <a:lnTo>
                  <a:pt x="19699" y="11471"/>
                </a:lnTo>
                <a:lnTo>
                  <a:pt x="19699" y="11591"/>
                </a:lnTo>
                <a:lnTo>
                  <a:pt x="19819" y="11711"/>
                </a:lnTo>
                <a:lnTo>
                  <a:pt x="19879" y="11771"/>
                </a:lnTo>
                <a:lnTo>
                  <a:pt x="20119" y="11832"/>
                </a:lnTo>
                <a:lnTo>
                  <a:pt x="20479" y="11832"/>
                </a:lnTo>
                <a:lnTo>
                  <a:pt x="20780" y="11771"/>
                </a:lnTo>
                <a:lnTo>
                  <a:pt x="21080" y="11711"/>
                </a:lnTo>
                <a:lnTo>
                  <a:pt x="21260" y="11651"/>
                </a:lnTo>
                <a:lnTo>
                  <a:pt x="21380" y="11591"/>
                </a:lnTo>
                <a:lnTo>
                  <a:pt x="21741" y="11411"/>
                </a:lnTo>
                <a:lnTo>
                  <a:pt x="22101" y="11231"/>
                </a:lnTo>
                <a:lnTo>
                  <a:pt x="22461" y="10931"/>
                </a:lnTo>
                <a:lnTo>
                  <a:pt x="22701" y="10630"/>
                </a:lnTo>
                <a:lnTo>
                  <a:pt x="22942" y="10210"/>
                </a:lnTo>
                <a:lnTo>
                  <a:pt x="23182" y="9790"/>
                </a:lnTo>
                <a:lnTo>
                  <a:pt x="23362" y="9369"/>
                </a:lnTo>
                <a:lnTo>
                  <a:pt x="23542" y="8889"/>
                </a:lnTo>
                <a:lnTo>
                  <a:pt x="23722" y="7868"/>
                </a:lnTo>
                <a:lnTo>
                  <a:pt x="23843" y="6847"/>
                </a:lnTo>
                <a:lnTo>
                  <a:pt x="23843" y="5946"/>
                </a:lnTo>
                <a:lnTo>
                  <a:pt x="23722" y="5165"/>
                </a:lnTo>
                <a:lnTo>
                  <a:pt x="23662" y="4685"/>
                </a:lnTo>
                <a:lnTo>
                  <a:pt x="23482" y="4264"/>
                </a:lnTo>
                <a:lnTo>
                  <a:pt x="23122" y="3364"/>
                </a:lnTo>
                <a:lnTo>
                  <a:pt x="22641" y="2583"/>
                </a:lnTo>
                <a:lnTo>
                  <a:pt x="22041" y="1862"/>
                </a:lnTo>
                <a:lnTo>
                  <a:pt x="21320" y="1262"/>
                </a:lnTo>
                <a:lnTo>
                  <a:pt x="20900" y="961"/>
                </a:lnTo>
                <a:lnTo>
                  <a:pt x="20539" y="721"/>
                </a:lnTo>
                <a:lnTo>
                  <a:pt x="20059" y="481"/>
                </a:lnTo>
                <a:lnTo>
                  <a:pt x="19639" y="361"/>
                </a:lnTo>
                <a:lnTo>
                  <a:pt x="19158" y="181"/>
                </a:lnTo>
                <a:lnTo>
                  <a:pt x="18738" y="60"/>
                </a:lnTo>
                <a:lnTo>
                  <a:pt x="18197"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rot="2952398">
            <a:off x="9995" y="4294378"/>
            <a:ext cx="620190" cy="794870"/>
          </a:xfrm>
          <a:custGeom>
            <a:avLst/>
            <a:gdLst/>
            <a:ahLst/>
            <a:cxnLst/>
            <a:rect l="0" t="0" r="0" b="0"/>
            <a:pathLst>
              <a:path w="37957" h="48647" extrusionOk="0">
                <a:moveTo>
                  <a:pt x="20840" y="1"/>
                </a:moveTo>
                <a:lnTo>
                  <a:pt x="20600" y="61"/>
                </a:lnTo>
                <a:lnTo>
                  <a:pt x="20540" y="181"/>
                </a:lnTo>
                <a:lnTo>
                  <a:pt x="20480" y="241"/>
                </a:lnTo>
                <a:lnTo>
                  <a:pt x="20240" y="1322"/>
                </a:lnTo>
                <a:lnTo>
                  <a:pt x="20119" y="2403"/>
                </a:lnTo>
                <a:lnTo>
                  <a:pt x="19939" y="4625"/>
                </a:lnTo>
                <a:lnTo>
                  <a:pt x="19159" y="3905"/>
                </a:lnTo>
                <a:lnTo>
                  <a:pt x="18738" y="3424"/>
                </a:lnTo>
                <a:lnTo>
                  <a:pt x="18258" y="2884"/>
                </a:lnTo>
                <a:lnTo>
                  <a:pt x="17777" y="2463"/>
                </a:lnTo>
                <a:lnTo>
                  <a:pt x="17477" y="2343"/>
                </a:lnTo>
                <a:lnTo>
                  <a:pt x="17177" y="2223"/>
                </a:lnTo>
                <a:lnTo>
                  <a:pt x="17057" y="2223"/>
                </a:lnTo>
                <a:lnTo>
                  <a:pt x="16996" y="2283"/>
                </a:lnTo>
                <a:lnTo>
                  <a:pt x="16996" y="2343"/>
                </a:lnTo>
                <a:lnTo>
                  <a:pt x="16936" y="2403"/>
                </a:lnTo>
                <a:lnTo>
                  <a:pt x="17057" y="2704"/>
                </a:lnTo>
                <a:lnTo>
                  <a:pt x="17177" y="3004"/>
                </a:lnTo>
                <a:lnTo>
                  <a:pt x="17537" y="3544"/>
                </a:lnTo>
                <a:lnTo>
                  <a:pt x="17957" y="4025"/>
                </a:lnTo>
                <a:lnTo>
                  <a:pt x="18378" y="4505"/>
                </a:lnTo>
                <a:lnTo>
                  <a:pt x="19279" y="5586"/>
                </a:lnTo>
                <a:lnTo>
                  <a:pt x="19579" y="5887"/>
                </a:lnTo>
                <a:lnTo>
                  <a:pt x="19819" y="6127"/>
                </a:lnTo>
                <a:lnTo>
                  <a:pt x="19819" y="6307"/>
                </a:lnTo>
                <a:lnTo>
                  <a:pt x="19579" y="7868"/>
                </a:lnTo>
                <a:lnTo>
                  <a:pt x="19279" y="9370"/>
                </a:lnTo>
                <a:lnTo>
                  <a:pt x="18618" y="12373"/>
                </a:lnTo>
                <a:lnTo>
                  <a:pt x="18017" y="15556"/>
                </a:lnTo>
                <a:lnTo>
                  <a:pt x="17537" y="18739"/>
                </a:lnTo>
                <a:lnTo>
                  <a:pt x="16516" y="17838"/>
                </a:lnTo>
                <a:lnTo>
                  <a:pt x="14414" y="15796"/>
                </a:lnTo>
                <a:lnTo>
                  <a:pt x="13093" y="14415"/>
                </a:lnTo>
                <a:lnTo>
                  <a:pt x="11772" y="12913"/>
                </a:lnTo>
                <a:lnTo>
                  <a:pt x="11952" y="12493"/>
                </a:lnTo>
                <a:lnTo>
                  <a:pt x="12372" y="11171"/>
                </a:lnTo>
                <a:lnTo>
                  <a:pt x="12672" y="9790"/>
                </a:lnTo>
                <a:lnTo>
                  <a:pt x="12973" y="8529"/>
                </a:lnTo>
                <a:lnTo>
                  <a:pt x="13153" y="7208"/>
                </a:lnTo>
                <a:lnTo>
                  <a:pt x="13153" y="6547"/>
                </a:lnTo>
                <a:lnTo>
                  <a:pt x="13213" y="5887"/>
                </a:lnTo>
                <a:lnTo>
                  <a:pt x="13153" y="5226"/>
                </a:lnTo>
                <a:lnTo>
                  <a:pt x="13033" y="4625"/>
                </a:lnTo>
                <a:lnTo>
                  <a:pt x="12973" y="4505"/>
                </a:lnTo>
                <a:lnTo>
                  <a:pt x="12913" y="4385"/>
                </a:lnTo>
                <a:lnTo>
                  <a:pt x="12672" y="4325"/>
                </a:lnTo>
                <a:lnTo>
                  <a:pt x="12492" y="4445"/>
                </a:lnTo>
                <a:lnTo>
                  <a:pt x="12432" y="4505"/>
                </a:lnTo>
                <a:lnTo>
                  <a:pt x="12372" y="4625"/>
                </a:lnTo>
                <a:lnTo>
                  <a:pt x="12192" y="5226"/>
                </a:lnTo>
                <a:lnTo>
                  <a:pt x="12132" y="5826"/>
                </a:lnTo>
                <a:lnTo>
                  <a:pt x="11952" y="7148"/>
                </a:lnTo>
                <a:lnTo>
                  <a:pt x="11832" y="8409"/>
                </a:lnTo>
                <a:lnTo>
                  <a:pt x="11591" y="9670"/>
                </a:lnTo>
                <a:lnTo>
                  <a:pt x="11291" y="10811"/>
                </a:lnTo>
                <a:lnTo>
                  <a:pt x="10991" y="11892"/>
                </a:lnTo>
                <a:lnTo>
                  <a:pt x="10931" y="11772"/>
                </a:lnTo>
                <a:lnTo>
                  <a:pt x="10030" y="10511"/>
                </a:lnTo>
                <a:lnTo>
                  <a:pt x="9249" y="9190"/>
                </a:lnTo>
                <a:lnTo>
                  <a:pt x="8528" y="7868"/>
                </a:lnTo>
                <a:lnTo>
                  <a:pt x="7988" y="6427"/>
                </a:lnTo>
                <a:lnTo>
                  <a:pt x="7748" y="5706"/>
                </a:lnTo>
                <a:lnTo>
                  <a:pt x="7568" y="4926"/>
                </a:lnTo>
                <a:lnTo>
                  <a:pt x="7267" y="3424"/>
                </a:lnTo>
                <a:lnTo>
                  <a:pt x="7027" y="1863"/>
                </a:lnTo>
                <a:lnTo>
                  <a:pt x="6907" y="301"/>
                </a:lnTo>
                <a:lnTo>
                  <a:pt x="6847" y="241"/>
                </a:lnTo>
                <a:lnTo>
                  <a:pt x="6787" y="181"/>
                </a:lnTo>
                <a:lnTo>
                  <a:pt x="6727" y="181"/>
                </a:lnTo>
                <a:lnTo>
                  <a:pt x="6667" y="241"/>
                </a:lnTo>
                <a:lnTo>
                  <a:pt x="6426" y="782"/>
                </a:lnTo>
                <a:lnTo>
                  <a:pt x="6306" y="1322"/>
                </a:lnTo>
                <a:lnTo>
                  <a:pt x="6186" y="1923"/>
                </a:lnTo>
                <a:lnTo>
                  <a:pt x="6066" y="2463"/>
                </a:lnTo>
                <a:lnTo>
                  <a:pt x="6066" y="3064"/>
                </a:lnTo>
                <a:lnTo>
                  <a:pt x="6066" y="3664"/>
                </a:lnTo>
                <a:lnTo>
                  <a:pt x="6126" y="4805"/>
                </a:lnTo>
                <a:lnTo>
                  <a:pt x="6306" y="5947"/>
                </a:lnTo>
                <a:lnTo>
                  <a:pt x="6607" y="7148"/>
                </a:lnTo>
                <a:lnTo>
                  <a:pt x="6967" y="8229"/>
                </a:lnTo>
                <a:lnTo>
                  <a:pt x="7327" y="9310"/>
                </a:lnTo>
                <a:lnTo>
                  <a:pt x="7868" y="10511"/>
                </a:lnTo>
                <a:lnTo>
                  <a:pt x="8468" y="11712"/>
                </a:lnTo>
                <a:lnTo>
                  <a:pt x="9189" y="12793"/>
                </a:lnTo>
                <a:lnTo>
                  <a:pt x="9910" y="13874"/>
                </a:lnTo>
                <a:lnTo>
                  <a:pt x="10691" y="14895"/>
                </a:lnTo>
                <a:lnTo>
                  <a:pt x="11591" y="15856"/>
                </a:lnTo>
                <a:lnTo>
                  <a:pt x="12432" y="16817"/>
                </a:lnTo>
                <a:lnTo>
                  <a:pt x="13333" y="17778"/>
                </a:lnTo>
                <a:lnTo>
                  <a:pt x="13633" y="18018"/>
                </a:lnTo>
                <a:lnTo>
                  <a:pt x="13273" y="18018"/>
                </a:lnTo>
                <a:lnTo>
                  <a:pt x="12913" y="18078"/>
                </a:lnTo>
                <a:lnTo>
                  <a:pt x="12072" y="18198"/>
                </a:lnTo>
                <a:lnTo>
                  <a:pt x="10570" y="18378"/>
                </a:lnTo>
                <a:lnTo>
                  <a:pt x="9069" y="18498"/>
                </a:lnTo>
                <a:lnTo>
                  <a:pt x="8408" y="18498"/>
                </a:lnTo>
                <a:lnTo>
                  <a:pt x="7688" y="18438"/>
                </a:lnTo>
                <a:lnTo>
                  <a:pt x="6246" y="18378"/>
                </a:lnTo>
                <a:lnTo>
                  <a:pt x="5586" y="18318"/>
                </a:lnTo>
                <a:lnTo>
                  <a:pt x="4865" y="18318"/>
                </a:lnTo>
                <a:lnTo>
                  <a:pt x="4204" y="18378"/>
                </a:lnTo>
                <a:lnTo>
                  <a:pt x="3544" y="18498"/>
                </a:lnTo>
                <a:lnTo>
                  <a:pt x="3484" y="18558"/>
                </a:lnTo>
                <a:lnTo>
                  <a:pt x="3484" y="18679"/>
                </a:lnTo>
                <a:lnTo>
                  <a:pt x="4084" y="18979"/>
                </a:lnTo>
                <a:lnTo>
                  <a:pt x="4745" y="19219"/>
                </a:lnTo>
                <a:lnTo>
                  <a:pt x="5466" y="19399"/>
                </a:lnTo>
                <a:lnTo>
                  <a:pt x="6186" y="19519"/>
                </a:lnTo>
                <a:lnTo>
                  <a:pt x="7688" y="19639"/>
                </a:lnTo>
                <a:lnTo>
                  <a:pt x="9069" y="19699"/>
                </a:lnTo>
                <a:lnTo>
                  <a:pt x="9850" y="19760"/>
                </a:lnTo>
                <a:lnTo>
                  <a:pt x="10691" y="19760"/>
                </a:lnTo>
                <a:lnTo>
                  <a:pt x="12312" y="19699"/>
                </a:lnTo>
                <a:lnTo>
                  <a:pt x="12913" y="19639"/>
                </a:lnTo>
                <a:lnTo>
                  <a:pt x="13453" y="19579"/>
                </a:lnTo>
                <a:lnTo>
                  <a:pt x="13753" y="19519"/>
                </a:lnTo>
                <a:lnTo>
                  <a:pt x="13994" y="19399"/>
                </a:lnTo>
                <a:lnTo>
                  <a:pt x="14234" y="19219"/>
                </a:lnTo>
                <a:lnTo>
                  <a:pt x="14474" y="19039"/>
                </a:lnTo>
                <a:lnTo>
                  <a:pt x="14534" y="18919"/>
                </a:lnTo>
                <a:lnTo>
                  <a:pt x="15135" y="19519"/>
                </a:lnTo>
                <a:lnTo>
                  <a:pt x="16036" y="20360"/>
                </a:lnTo>
                <a:lnTo>
                  <a:pt x="16516" y="20720"/>
                </a:lnTo>
                <a:lnTo>
                  <a:pt x="16756" y="20901"/>
                </a:lnTo>
                <a:lnTo>
                  <a:pt x="17057" y="21021"/>
                </a:lnTo>
                <a:lnTo>
                  <a:pt x="17177" y="21021"/>
                </a:lnTo>
                <a:lnTo>
                  <a:pt x="16576" y="24384"/>
                </a:lnTo>
                <a:lnTo>
                  <a:pt x="15375" y="30329"/>
                </a:lnTo>
                <a:lnTo>
                  <a:pt x="14714" y="33272"/>
                </a:lnTo>
                <a:lnTo>
                  <a:pt x="14054" y="36215"/>
                </a:lnTo>
                <a:lnTo>
                  <a:pt x="13753" y="37416"/>
                </a:lnTo>
                <a:lnTo>
                  <a:pt x="13213" y="37056"/>
                </a:lnTo>
                <a:lnTo>
                  <a:pt x="12612" y="36695"/>
                </a:lnTo>
                <a:lnTo>
                  <a:pt x="11591" y="36035"/>
                </a:lnTo>
                <a:lnTo>
                  <a:pt x="9790" y="34714"/>
                </a:lnTo>
                <a:lnTo>
                  <a:pt x="9850" y="34654"/>
                </a:lnTo>
                <a:lnTo>
                  <a:pt x="9910" y="34173"/>
                </a:lnTo>
                <a:lnTo>
                  <a:pt x="9910" y="33753"/>
                </a:lnTo>
                <a:lnTo>
                  <a:pt x="9850" y="33272"/>
                </a:lnTo>
                <a:lnTo>
                  <a:pt x="9730" y="32792"/>
                </a:lnTo>
                <a:lnTo>
                  <a:pt x="9369" y="31891"/>
                </a:lnTo>
                <a:lnTo>
                  <a:pt x="9069" y="31050"/>
                </a:lnTo>
                <a:lnTo>
                  <a:pt x="8769" y="30149"/>
                </a:lnTo>
                <a:lnTo>
                  <a:pt x="8468" y="29248"/>
                </a:lnTo>
                <a:lnTo>
                  <a:pt x="8288" y="28828"/>
                </a:lnTo>
                <a:lnTo>
                  <a:pt x="8048" y="28408"/>
                </a:lnTo>
                <a:lnTo>
                  <a:pt x="7808" y="28047"/>
                </a:lnTo>
                <a:lnTo>
                  <a:pt x="7508" y="27687"/>
                </a:lnTo>
                <a:lnTo>
                  <a:pt x="7387" y="27627"/>
                </a:lnTo>
                <a:lnTo>
                  <a:pt x="7207" y="27627"/>
                </a:lnTo>
                <a:lnTo>
                  <a:pt x="7027" y="27687"/>
                </a:lnTo>
                <a:lnTo>
                  <a:pt x="6967" y="27867"/>
                </a:lnTo>
                <a:lnTo>
                  <a:pt x="6907" y="28348"/>
                </a:lnTo>
                <a:lnTo>
                  <a:pt x="6907" y="28828"/>
                </a:lnTo>
                <a:lnTo>
                  <a:pt x="6967" y="29309"/>
                </a:lnTo>
                <a:lnTo>
                  <a:pt x="7087" y="29789"/>
                </a:lnTo>
                <a:lnTo>
                  <a:pt x="7387" y="30750"/>
                </a:lnTo>
                <a:lnTo>
                  <a:pt x="7688" y="31651"/>
                </a:lnTo>
                <a:lnTo>
                  <a:pt x="7988" y="32612"/>
                </a:lnTo>
                <a:lnTo>
                  <a:pt x="8108" y="33152"/>
                </a:lnTo>
                <a:lnTo>
                  <a:pt x="8288" y="33633"/>
                </a:lnTo>
                <a:lnTo>
                  <a:pt x="7387" y="32972"/>
                </a:lnTo>
                <a:lnTo>
                  <a:pt x="5466" y="31531"/>
                </a:lnTo>
                <a:lnTo>
                  <a:pt x="4565" y="30810"/>
                </a:lnTo>
                <a:lnTo>
                  <a:pt x="3664" y="30029"/>
                </a:lnTo>
                <a:lnTo>
                  <a:pt x="2883" y="29188"/>
                </a:lnTo>
                <a:lnTo>
                  <a:pt x="2042" y="28408"/>
                </a:lnTo>
                <a:lnTo>
                  <a:pt x="1622" y="27987"/>
                </a:lnTo>
                <a:lnTo>
                  <a:pt x="1202" y="27627"/>
                </a:lnTo>
                <a:lnTo>
                  <a:pt x="721" y="27327"/>
                </a:lnTo>
                <a:lnTo>
                  <a:pt x="241" y="27086"/>
                </a:lnTo>
                <a:lnTo>
                  <a:pt x="60" y="27086"/>
                </a:lnTo>
                <a:lnTo>
                  <a:pt x="60" y="27147"/>
                </a:lnTo>
                <a:lnTo>
                  <a:pt x="0" y="27207"/>
                </a:lnTo>
                <a:lnTo>
                  <a:pt x="121" y="27687"/>
                </a:lnTo>
                <a:lnTo>
                  <a:pt x="241" y="28167"/>
                </a:lnTo>
                <a:lnTo>
                  <a:pt x="481" y="28588"/>
                </a:lnTo>
                <a:lnTo>
                  <a:pt x="721" y="29008"/>
                </a:lnTo>
                <a:lnTo>
                  <a:pt x="1322" y="29789"/>
                </a:lnTo>
                <a:lnTo>
                  <a:pt x="2042" y="30510"/>
                </a:lnTo>
                <a:lnTo>
                  <a:pt x="2943" y="31411"/>
                </a:lnTo>
                <a:lnTo>
                  <a:pt x="3904" y="32251"/>
                </a:lnTo>
                <a:lnTo>
                  <a:pt x="5886" y="33933"/>
                </a:lnTo>
                <a:lnTo>
                  <a:pt x="10090" y="37176"/>
                </a:lnTo>
                <a:lnTo>
                  <a:pt x="12312" y="38918"/>
                </a:lnTo>
                <a:lnTo>
                  <a:pt x="12793" y="39278"/>
                </a:lnTo>
                <a:lnTo>
                  <a:pt x="13213" y="39578"/>
                </a:lnTo>
                <a:lnTo>
                  <a:pt x="12552" y="42041"/>
                </a:lnTo>
                <a:lnTo>
                  <a:pt x="12132" y="43422"/>
                </a:lnTo>
                <a:lnTo>
                  <a:pt x="11711" y="44923"/>
                </a:lnTo>
                <a:lnTo>
                  <a:pt x="11531" y="45704"/>
                </a:lnTo>
                <a:lnTo>
                  <a:pt x="11411" y="46485"/>
                </a:lnTo>
                <a:lnTo>
                  <a:pt x="11351" y="47205"/>
                </a:lnTo>
                <a:lnTo>
                  <a:pt x="11411" y="47926"/>
                </a:lnTo>
                <a:lnTo>
                  <a:pt x="11531" y="48166"/>
                </a:lnTo>
                <a:lnTo>
                  <a:pt x="11651" y="48346"/>
                </a:lnTo>
                <a:lnTo>
                  <a:pt x="11892" y="48527"/>
                </a:lnTo>
                <a:lnTo>
                  <a:pt x="12132" y="48587"/>
                </a:lnTo>
                <a:lnTo>
                  <a:pt x="12372" y="48647"/>
                </a:lnTo>
                <a:lnTo>
                  <a:pt x="12612" y="48587"/>
                </a:lnTo>
                <a:lnTo>
                  <a:pt x="12853" y="48527"/>
                </a:lnTo>
                <a:lnTo>
                  <a:pt x="13033" y="48346"/>
                </a:lnTo>
                <a:lnTo>
                  <a:pt x="13453" y="47866"/>
                </a:lnTo>
                <a:lnTo>
                  <a:pt x="13753" y="47325"/>
                </a:lnTo>
                <a:lnTo>
                  <a:pt x="14054" y="46725"/>
                </a:lnTo>
                <a:lnTo>
                  <a:pt x="14294" y="46064"/>
                </a:lnTo>
                <a:lnTo>
                  <a:pt x="15315" y="45524"/>
                </a:lnTo>
                <a:lnTo>
                  <a:pt x="16336" y="44923"/>
                </a:lnTo>
                <a:lnTo>
                  <a:pt x="18318" y="43662"/>
                </a:lnTo>
                <a:lnTo>
                  <a:pt x="22762" y="40899"/>
                </a:lnTo>
                <a:lnTo>
                  <a:pt x="24263" y="39939"/>
                </a:lnTo>
                <a:lnTo>
                  <a:pt x="24323" y="39999"/>
                </a:lnTo>
                <a:lnTo>
                  <a:pt x="24383" y="40059"/>
                </a:lnTo>
                <a:lnTo>
                  <a:pt x="24864" y="40239"/>
                </a:lnTo>
                <a:lnTo>
                  <a:pt x="25344" y="40359"/>
                </a:lnTo>
                <a:lnTo>
                  <a:pt x="26906" y="40359"/>
                </a:lnTo>
                <a:lnTo>
                  <a:pt x="27446" y="40239"/>
                </a:lnTo>
                <a:lnTo>
                  <a:pt x="28467" y="39999"/>
                </a:lnTo>
                <a:lnTo>
                  <a:pt x="29368" y="39698"/>
                </a:lnTo>
                <a:lnTo>
                  <a:pt x="29849" y="39518"/>
                </a:lnTo>
                <a:lnTo>
                  <a:pt x="30389" y="39278"/>
                </a:lnTo>
                <a:lnTo>
                  <a:pt x="30810" y="39038"/>
                </a:lnTo>
                <a:lnTo>
                  <a:pt x="31230" y="38737"/>
                </a:lnTo>
                <a:lnTo>
                  <a:pt x="31530" y="38377"/>
                </a:lnTo>
                <a:lnTo>
                  <a:pt x="31650" y="38137"/>
                </a:lnTo>
                <a:lnTo>
                  <a:pt x="31710" y="37897"/>
                </a:lnTo>
                <a:lnTo>
                  <a:pt x="31650" y="37716"/>
                </a:lnTo>
                <a:lnTo>
                  <a:pt x="31590" y="37656"/>
                </a:lnTo>
                <a:lnTo>
                  <a:pt x="31470" y="37596"/>
                </a:lnTo>
                <a:lnTo>
                  <a:pt x="31110" y="37596"/>
                </a:lnTo>
                <a:lnTo>
                  <a:pt x="30689" y="37656"/>
                </a:lnTo>
                <a:lnTo>
                  <a:pt x="30269" y="37776"/>
                </a:lnTo>
                <a:lnTo>
                  <a:pt x="29909" y="37957"/>
                </a:lnTo>
                <a:lnTo>
                  <a:pt x="29068" y="38377"/>
                </a:lnTo>
                <a:lnTo>
                  <a:pt x="28708" y="38557"/>
                </a:lnTo>
                <a:lnTo>
                  <a:pt x="28347" y="38737"/>
                </a:lnTo>
                <a:lnTo>
                  <a:pt x="27446" y="38978"/>
                </a:lnTo>
                <a:lnTo>
                  <a:pt x="26546" y="39218"/>
                </a:lnTo>
                <a:lnTo>
                  <a:pt x="25645" y="39398"/>
                </a:lnTo>
                <a:lnTo>
                  <a:pt x="24804" y="39638"/>
                </a:lnTo>
                <a:lnTo>
                  <a:pt x="24804" y="39638"/>
                </a:lnTo>
                <a:lnTo>
                  <a:pt x="27146" y="38137"/>
                </a:lnTo>
                <a:lnTo>
                  <a:pt x="28047" y="37536"/>
                </a:lnTo>
                <a:lnTo>
                  <a:pt x="29008" y="36876"/>
                </a:lnTo>
                <a:lnTo>
                  <a:pt x="29428" y="36515"/>
                </a:lnTo>
                <a:lnTo>
                  <a:pt x="29789" y="36095"/>
                </a:lnTo>
                <a:lnTo>
                  <a:pt x="30149" y="35675"/>
                </a:lnTo>
                <a:lnTo>
                  <a:pt x="30389" y="35194"/>
                </a:lnTo>
                <a:lnTo>
                  <a:pt x="30389" y="35074"/>
                </a:lnTo>
                <a:lnTo>
                  <a:pt x="30329" y="35014"/>
                </a:lnTo>
                <a:lnTo>
                  <a:pt x="29789" y="35074"/>
                </a:lnTo>
                <a:lnTo>
                  <a:pt x="29248" y="35134"/>
                </a:lnTo>
                <a:lnTo>
                  <a:pt x="28708" y="35314"/>
                </a:lnTo>
                <a:lnTo>
                  <a:pt x="28167" y="35494"/>
                </a:lnTo>
                <a:lnTo>
                  <a:pt x="27206" y="36035"/>
                </a:lnTo>
                <a:lnTo>
                  <a:pt x="26245" y="36575"/>
                </a:lnTo>
                <a:lnTo>
                  <a:pt x="23903" y="37957"/>
                </a:lnTo>
                <a:lnTo>
                  <a:pt x="21561" y="39398"/>
                </a:lnTo>
                <a:lnTo>
                  <a:pt x="21501" y="39398"/>
                </a:lnTo>
                <a:lnTo>
                  <a:pt x="21561" y="39338"/>
                </a:lnTo>
                <a:lnTo>
                  <a:pt x="21921" y="38377"/>
                </a:lnTo>
                <a:lnTo>
                  <a:pt x="22342" y="37416"/>
                </a:lnTo>
                <a:lnTo>
                  <a:pt x="22762" y="36515"/>
                </a:lnTo>
                <a:lnTo>
                  <a:pt x="22942" y="36035"/>
                </a:lnTo>
                <a:lnTo>
                  <a:pt x="23122" y="35554"/>
                </a:lnTo>
                <a:lnTo>
                  <a:pt x="23062" y="35314"/>
                </a:lnTo>
                <a:lnTo>
                  <a:pt x="22942" y="35194"/>
                </a:lnTo>
                <a:lnTo>
                  <a:pt x="22822" y="35074"/>
                </a:lnTo>
                <a:lnTo>
                  <a:pt x="22702" y="35134"/>
                </a:lnTo>
                <a:lnTo>
                  <a:pt x="22582" y="35134"/>
                </a:lnTo>
                <a:lnTo>
                  <a:pt x="22281" y="35434"/>
                </a:lnTo>
                <a:lnTo>
                  <a:pt x="21981" y="35735"/>
                </a:lnTo>
                <a:lnTo>
                  <a:pt x="21681" y="36095"/>
                </a:lnTo>
                <a:lnTo>
                  <a:pt x="21441" y="36455"/>
                </a:lnTo>
                <a:lnTo>
                  <a:pt x="21080" y="37176"/>
                </a:lnTo>
                <a:lnTo>
                  <a:pt x="20720" y="38017"/>
                </a:lnTo>
                <a:lnTo>
                  <a:pt x="20480" y="38437"/>
                </a:lnTo>
                <a:lnTo>
                  <a:pt x="20240" y="39038"/>
                </a:lnTo>
                <a:lnTo>
                  <a:pt x="20059" y="39698"/>
                </a:lnTo>
                <a:lnTo>
                  <a:pt x="20059" y="39999"/>
                </a:lnTo>
                <a:lnTo>
                  <a:pt x="20059" y="40299"/>
                </a:lnTo>
                <a:lnTo>
                  <a:pt x="17117" y="42041"/>
                </a:lnTo>
                <a:lnTo>
                  <a:pt x="15075" y="43302"/>
                </a:lnTo>
                <a:lnTo>
                  <a:pt x="15195" y="42761"/>
                </a:lnTo>
                <a:lnTo>
                  <a:pt x="15976" y="39878"/>
                </a:lnTo>
                <a:lnTo>
                  <a:pt x="16696" y="36996"/>
                </a:lnTo>
                <a:lnTo>
                  <a:pt x="17597" y="33092"/>
                </a:lnTo>
                <a:lnTo>
                  <a:pt x="18438" y="29248"/>
                </a:lnTo>
                <a:lnTo>
                  <a:pt x="18738" y="29128"/>
                </a:lnTo>
                <a:lnTo>
                  <a:pt x="19038" y="28948"/>
                </a:lnTo>
                <a:lnTo>
                  <a:pt x="19639" y="28528"/>
                </a:lnTo>
                <a:lnTo>
                  <a:pt x="20720" y="27567"/>
                </a:lnTo>
                <a:lnTo>
                  <a:pt x="21981" y="26486"/>
                </a:lnTo>
                <a:lnTo>
                  <a:pt x="22101" y="26666"/>
                </a:lnTo>
                <a:lnTo>
                  <a:pt x="22342" y="26786"/>
                </a:lnTo>
                <a:lnTo>
                  <a:pt x="22762" y="26906"/>
                </a:lnTo>
                <a:lnTo>
                  <a:pt x="23242" y="26966"/>
                </a:lnTo>
                <a:lnTo>
                  <a:pt x="23723" y="26966"/>
                </a:lnTo>
                <a:lnTo>
                  <a:pt x="24744" y="27086"/>
                </a:lnTo>
                <a:lnTo>
                  <a:pt x="26786" y="27086"/>
                </a:lnTo>
                <a:lnTo>
                  <a:pt x="27807" y="26966"/>
                </a:lnTo>
                <a:lnTo>
                  <a:pt x="28708" y="26906"/>
                </a:lnTo>
                <a:lnTo>
                  <a:pt x="29608" y="26726"/>
                </a:lnTo>
                <a:lnTo>
                  <a:pt x="30509" y="26546"/>
                </a:lnTo>
                <a:lnTo>
                  <a:pt x="31410" y="26306"/>
                </a:lnTo>
                <a:lnTo>
                  <a:pt x="32311" y="26065"/>
                </a:lnTo>
                <a:lnTo>
                  <a:pt x="33212" y="25765"/>
                </a:lnTo>
                <a:lnTo>
                  <a:pt x="34953" y="25105"/>
                </a:lnTo>
                <a:lnTo>
                  <a:pt x="35074" y="24984"/>
                </a:lnTo>
                <a:lnTo>
                  <a:pt x="35194" y="24864"/>
                </a:lnTo>
                <a:lnTo>
                  <a:pt x="35314" y="24624"/>
                </a:lnTo>
                <a:lnTo>
                  <a:pt x="35314" y="24384"/>
                </a:lnTo>
                <a:lnTo>
                  <a:pt x="35194" y="24144"/>
                </a:lnTo>
                <a:lnTo>
                  <a:pt x="35014" y="23903"/>
                </a:lnTo>
                <a:lnTo>
                  <a:pt x="34773" y="23723"/>
                </a:lnTo>
                <a:lnTo>
                  <a:pt x="34473" y="23723"/>
                </a:lnTo>
                <a:lnTo>
                  <a:pt x="34173" y="23783"/>
                </a:lnTo>
                <a:lnTo>
                  <a:pt x="33272" y="24144"/>
                </a:lnTo>
                <a:lnTo>
                  <a:pt x="32311" y="24504"/>
                </a:lnTo>
                <a:lnTo>
                  <a:pt x="31350" y="24804"/>
                </a:lnTo>
                <a:lnTo>
                  <a:pt x="30449" y="25045"/>
                </a:lnTo>
                <a:lnTo>
                  <a:pt x="29428" y="25225"/>
                </a:lnTo>
                <a:lnTo>
                  <a:pt x="28467" y="25405"/>
                </a:lnTo>
                <a:lnTo>
                  <a:pt x="27506" y="25525"/>
                </a:lnTo>
                <a:lnTo>
                  <a:pt x="26485" y="25585"/>
                </a:lnTo>
                <a:lnTo>
                  <a:pt x="25645" y="25645"/>
                </a:lnTo>
                <a:lnTo>
                  <a:pt x="24744" y="25585"/>
                </a:lnTo>
                <a:lnTo>
                  <a:pt x="23062" y="25465"/>
                </a:lnTo>
                <a:lnTo>
                  <a:pt x="23663" y="24864"/>
                </a:lnTo>
                <a:lnTo>
                  <a:pt x="24984" y="23483"/>
                </a:lnTo>
                <a:lnTo>
                  <a:pt x="26305" y="21982"/>
                </a:lnTo>
                <a:lnTo>
                  <a:pt x="27506" y="20480"/>
                </a:lnTo>
                <a:lnTo>
                  <a:pt x="28647" y="18919"/>
                </a:lnTo>
                <a:lnTo>
                  <a:pt x="29729" y="17237"/>
                </a:lnTo>
                <a:lnTo>
                  <a:pt x="30749" y="15496"/>
                </a:lnTo>
                <a:lnTo>
                  <a:pt x="30990" y="15556"/>
                </a:lnTo>
                <a:lnTo>
                  <a:pt x="31170" y="15496"/>
                </a:lnTo>
                <a:lnTo>
                  <a:pt x="31290" y="15435"/>
                </a:lnTo>
                <a:lnTo>
                  <a:pt x="32371" y="14715"/>
                </a:lnTo>
                <a:lnTo>
                  <a:pt x="33392" y="13934"/>
                </a:lnTo>
                <a:lnTo>
                  <a:pt x="34353" y="13093"/>
                </a:lnTo>
                <a:lnTo>
                  <a:pt x="35254" y="12252"/>
                </a:lnTo>
                <a:lnTo>
                  <a:pt x="36095" y="11352"/>
                </a:lnTo>
                <a:lnTo>
                  <a:pt x="36875" y="10451"/>
                </a:lnTo>
                <a:lnTo>
                  <a:pt x="37176" y="9970"/>
                </a:lnTo>
                <a:lnTo>
                  <a:pt x="37476" y="9490"/>
                </a:lnTo>
                <a:lnTo>
                  <a:pt x="37776" y="8949"/>
                </a:lnTo>
                <a:lnTo>
                  <a:pt x="37956" y="8409"/>
                </a:lnTo>
                <a:lnTo>
                  <a:pt x="37956" y="8229"/>
                </a:lnTo>
                <a:lnTo>
                  <a:pt x="37836" y="8109"/>
                </a:lnTo>
                <a:lnTo>
                  <a:pt x="37716" y="8049"/>
                </a:lnTo>
                <a:lnTo>
                  <a:pt x="37596" y="8109"/>
                </a:lnTo>
                <a:lnTo>
                  <a:pt x="37115" y="8409"/>
                </a:lnTo>
                <a:lnTo>
                  <a:pt x="36695" y="8769"/>
                </a:lnTo>
                <a:lnTo>
                  <a:pt x="35914" y="9550"/>
                </a:lnTo>
                <a:lnTo>
                  <a:pt x="35194" y="10331"/>
                </a:lnTo>
                <a:lnTo>
                  <a:pt x="34413" y="11111"/>
                </a:lnTo>
                <a:lnTo>
                  <a:pt x="33212" y="12132"/>
                </a:lnTo>
                <a:lnTo>
                  <a:pt x="31951" y="13093"/>
                </a:lnTo>
                <a:lnTo>
                  <a:pt x="32371" y="12132"/>
                </a:lnTo>
                <a:lnTo>
                  <a:pt x="33092" y="10391"/>
                </a:lnTo>
                <a:lnTo>
                  <a:pt x="33752" y="8649"/>
                </a:lnTo>
                <a:lnTo>
                  <a:pt x="34053" y="7928"/>
                </a:lnTo>
                <a:lnTo>
                  <a:pt x="34293" y="7088"/>
                </a:lnTo>
                <a:lnTo>
                  <a:pt x="34353" y="6667"/>
                </a:lnTo>
                <a:lnTo>
                  <a:pt x="34353" y="6247"/>
                </a:lnTo>
                <a:lnTo>
                  <a:pt x="34353" y="5887"/>
                </a:lnTo>
                <a:lnTo>
                  <a:pt x="34233" y="5526"/>
                </a:lnTo>
                <a:lnTo>
                  <a:pt x="34113" y="5466"/>
                </a:lnTo>
                <a:lnTo>
                  <a:pt x="34053" y="5466"/>
                </a:lnTo>
                <a:lnTo>
                  <a:pt x="33752" y="5706"/>
                </a:lnTo>
                <a:lnTo>
                  <a:pt x="33512" y="5947"/>
                </a:lnTo>
                <a:lnTo>
                  <a:pt x="33332" y="6247"/>
                </a:lnTo>
                <a:lnTo>
                  <a:pt x="33152" y="6607"/>
                </a:lnTo>
                <a:lnTo>
                  <a:pt x="32912" y="7268"/>
                </a:lnTo>
                <a:lnTo>
                  <a:pt x="32671" y="7928"/>
                </a:lnTo>
                <a:lnTo>
                  <a:pt x="31951" y="9790"/>
                </a:lnTo>
                <a:lnTo>
                  <a:pt x="31110" y="11592"/>
                </a:lnTo>
                <a:lnTo>
                  <a:pt x="30269" y="13213"/>
                </a:lnTo>
                <a:lnTo>
                  <a:pt x="29308" y="14835"/>
                </a:lnTo>
                <a:lnTo>
                  <a:pt x="28347" y="16396"/>
                </a:lnTo>
                <a:lnTo>
                  <a:pt x="27266" y="17898"/>
                </a:lnTo>
                <a:lnTo>
                  <a:pt x="26365" y="19219"/>
                </a:lnTo>
                <a:lnTo>
                  <a:pt x="25344" y="20420"/>
                </a:lnTo>
                <a:lnTo>
                  <a:pt x="25224" y="19219"/>
                </a:lnTo>
                <a:lnTo>
                  <a:pt x="25104" y="17958"/>
                </a:lnTo>
                <a:lnTo>
                  <a:pt x="24924" y="16757"/>
                </a:lnTo>
                <a:lnTo>
                  <a:pt x="24744" y="16156"/>
                </a:lnTo>
                <a:lnTo>
                  <a:pt x="24564" y="15616"/>
                </a:lnTo>
                <a:lnTo>
                  <a:pt x="24504" y="15435"/>
                </a:lnTo>
                <a:lnTo>
                  <a:pt x="24383" y="15315"/>
                </a:lnTo>
                <a:lnTo>
                  <a:pt x="24203" y="15255"/>
                </a:lnTo>
                <a:lnTo>
                  <a:pt x="24023" y="15255"/>
                </a:lnTo>
                <a:lnTo>
                  <a:pt x="23903" y="15315"/>
                </a:lnTo>
                <a:lnTo>
                  <a:pt x="23783" y="15435"/>
                </a:lnTo>
                <a:lnTo>
                  <a:pt x="23663" y="15556"/>
                </a:lnTo>
                <a:lnTo>
                  <a:pt x="23603" y="15736"/>
                </a:lnTo>
                <a:lnTo>
                  <a:pt x="23543" y="16456"/>
                </a:lnTo>
                <a:lnTo>
                  <a:pt x="23543" y="17237"/>
                </a:lnTo>
                <a:lnTo>
                  <a:pt x="23603" y="18018"/>
                </a:lnTo>
                <a:lnTo>
                  <a:pt x="23663" y="18799"/>
                </a:lnTo>
                <a:lnTo>
                  <a:pt x="23903" y="20300"/>
                </a:lnTo>
                <a:lnTo>
                  <a:pt x="24143" y="21801"/>
                </a:lnTo>
                <a:lnTo>
                  <a:pt x="23302" y="22762"/>
                </a:lnTo>
                <a:lnTo>
                  <a:pt x="22402" y="23663"/>
                </a:lnTo>
                <a:lnTo>
                  <a:pt x="21020" y="24924"/>
                </a:lnTo>
                <a:lnTo>
                  <a:pt x="19639" y="26186"/>
                </a:lnTo>
                <a:lnTo>
                  <a:pt x="18918" y="26726"/>
                </a:lnTo>
                <a:lnTo>
                  <a:pt x="19279" y="24624"/>
                </a:lnTo>
                <a:lnTo>
                  <a:pt x="19819" y="21621"/>
                </a:lnTo>
                <a:lnTo>
                  <a:pt x="20240" y="18558"/>
                </a:lnTo>
                <a:lnTo>
                  <a:pt x="20660" y="15496"/>
                </a:lnTo>
                <a:lnTo>
                  <a:pt x="20780" y="13994"/>
                </a:lnTo>
                <a:lnTo>
                  <a:pt x="20900" y="12493"/>
                </a:lnTo>
                <a:lnTo>
                  <a:pt x="20900" y="10931"/>
                </a:lnTo>
                <a:lnTo>
                  <a:pt x="20900" y="9370"/>
                </a:lnTo>
                <a:lnTo>
                  <a:pt x="20960" y="7868"/>
                </a:lnTo>
                <a:lnTo>
                  <a:pt x="20960" y="6307"/>
                </a:lnTo>
                <a:lnTo>
                  <a:pt x="21200" y="3304"/>
                </a:lnTo>
                <a:lnTo>
                  <a:pt x="21261" y="1743"/>
                </a:lnTo>
                <a:lnTo>
                  <a:pt x="21261" y="1022"/>
                </a:lnTo>
                <a:lnTo>
                  <a:pt x="21200" y="241"/>
                </a:lnTo>
                <a:lnTo>
                  <a:pt x="21140" y="121"/>
                </a:lnTo>
                <a:lnTo>
                  <a:pt x="21080" y="61"/>
                </a:lnTo>
                <a:lnTo>
                  <a:pt x="20960"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flipH="1">
            <a:off x="-34016" y="3332080"/>
            <a:ext cx="1123547" cy="317807"/>
          </a:xfrm>
          <a:custGeom>
            <a:avLst/>
            <a:gdLst/>
            <a:ahLst/>
            <a:cxnLst/>
            <a:rect l="0" t="0" r="0" b="0"/>
            <a:pathLst>
              <a:path w="44803" h="12673" extrusionOk="0">
                <a:moveTo>
                  <a:pt x="25164" y="0"/>
                </a:moveTo>
                <a:lnTo>
                  <a:pt x="25104" y="60"/>
                </a:lnTo>
                <a:lnTo>
                  <a:pt x="25344" y="961"/>
                </a:lnTo>
                <a:lnTo>
                  <a:pt x="25705" y="1802"/>
                </a:lnTo>
                <a:lnTo>
                  <a:pt x="26185" y="2643"/>
                </a:lnTo>
                <a:lnTo>
                  <a:pt x="26666" y="3424"/>
                </a:lnTo>
                <a:lnTo>
                  <a:pt x="27086" y="4084"/>
                </a:lnTo>
                <a:lnTo>
                  <a:pt x="25044" y="3604"/>
                </a:lnTo>
                <a:lnTo>
                  <a:pt x="23062" y="3123"/>
                </a:lnTo>
                <a:lnTo>
                  <a:pt x="20240" y="2583"/>
                </a:lnTo>
                <a:lnTo>
                  <a:pt x="17417" y="2162"/>
                </a:lnTo>
                <a:lnTo>
                  <a:pt x="14594" y="1862"/>
                </a:lnTo>
                <a:lnTo>
                  <a:pt x="11772" y="1622"/>
                </a:lnTo>
                <a:lnTo>
                  <a:pt x="10270" y="1502"/>
                </a:lnTo>
                <a:lnTo>
                  <a:pt x="8769" y="1502"/>
                </a:lnTo>
                <a:lnTo>
                  <a:pt x="7267" y="1442"/>
                </a:lnTo>
                <a:lnTo>
                  <a:pt x="5766" y="1502"/>
                </a:lnTo>
                <a:lnTo>
                  <a:pt x="4385" y="1502"/>
                </a:lnTo>
                <a:lnTo>
                  <a:pt x="2943" y="1562"/>
                </a:lnTo>
                <a:lnTo>
                  <a:pt x="2223" y="1622"/>
                </a:lnTo>
                <a:lnTo>
                  <a:pt x="1502" y="1742"/>
                </a:lnTo>
                <a:lnTo>
                  <a:pt x="781" y="1922"/>
                </a:lnTo>
                <a:lnTo>
                  <a:pt x="181" y="2162"/>
                </a:lnTo>
                <a:lnTo>
                  <a:pt x="61" y="2222"/>
                </a:lnTo>
                <a:lnTo>
                  <a:pt x="1" y="2403"/>
                </a:lnTo>
                <a:lnTo>
                  <a:pt x="1" y="2523"/>
                </a:lnTo>
                <a:lnTo>
                  <a:pt x="181" y="2583"/>
                </a:lnTo>
                <a:lnTo>
                  <a:pt x="781" y="2763"/>
                </a:lnTo>
                <a:lnTo>
                  <a:pt x="1442" y="2823"/>
                </a:lnTo>
                <a:lnTo>
                  <a:pt x="2823" y="2883"/>
                </a:lnTo>
                <a:lnTo>
                  <a:pt x="5586" y="2883"/>
                </a:lnTo>
                <a:lnTo>
                  <a:pt x="8469" y="3063"/>
                </a:lnTo>
                <a:lnTo>
                  <a:pt x="11351" y="3243"/>
                </a:lnTo>
                <a:lnTo>
                  <a:pt x="14174" y="3544"/>
                </a:lnTo>
                <a:lnTo>
                  <a:pt x="16937" y="3904"/>
                </a:lnTo>
                <a:lnTo>
                  <a:pt x="19759" y="4384"/>
                </a:lnTo>
                <a:lnTo>
                  <a:pt x="22522" y="4985"/>
                </a:lnTo>
                <a:lnTo>
                  <a:pt x="24984" y="5586"/>
                </a:lnTo>
                <a:lnTo>
                  <a:pt x="27386" y="6246"/>
                </a:lnTo>
                <a:lnTo>
                  <a:pt x="29789" y="6967"/>
                </a:lnTo>
                <a:lnTo>
                  <a:pt x="32191" y="7808"/>
                </a:lnTo>
                <a:lnTo>
                  <a:pt x="29609" y="7808"/>
                </a:lnTo>
                <a:lnTo>
                  <a:pt x="28347" y="7928"/>
                </a:lnTo>
                <a:lnTo>
                  <a:pt x="27086" y="8048"/>
                </a:lnTo>
                <a:lnTo>
                  <a:pt x="25405" y="8288"/>
                </a:lnTo>
                <a:lnTo>
                  <a:pt x="25344" y="8168"/>
                </a:lnTo>
                <a:lnTo>
                  <a:pt x="25224" y="8108"/>
                </a:lnTo>
                <a:lnTo>
                  <a:pt x="24684" y="7808"/>
                </a:lnTo>
                <a:lnTo>
                  <a:pt x="24083" y="7627"/>
                </a:lnTo>
                <a:lnTo>
                  <a:pt x="23483" y="7447"/>
                </a:lnTo>
                <a:lnTo>
                  <a:pt x="22822" y="7267"/>
                </a:lnTo>
                <a:lnTo>
                  <a:pt x="21501" y="7087"/>
                </a:lnTo>
                <a:lnTo>
                  <a:pt x="20300" y="6847"/>
                </a:lnTo>
                <a:lnTo>
                  <a:pt x="19099" y="6667"/>
                </a:lnTo>
                <a:lnTo>
                  <a:pt x="17897" y="6426"/>
                </a:lnTo>
                <a:lnTo>
                  <a:pt x="17297" y="6366"/>
                </a:lnTo>
                <a:lnTo>
                  <a:pt x="16696" y="6306"/>
                </a:lnTo>
                <a:lnTo>
                  <a:pt x="16156" y="6306"/>
                </a:lnTo>
                <a:lnTo>
                  <a:pt x="15555" y="6366"/>
                </a:lnTo>
                <a:lnTo>
                  <a:pt x="15375" y="6486"/>
                </a:lnTo>
                <a:lnTo>
                  <a:pt x="15315" y="6667"/>
                </a:lnTo>
                <a:lnTo>
                  <a:pt x="15375" y="6787"/>
                </a:lnTo>
                <a:lnTo>
                  <a:pt x="15495" y="6967"/>
                </a:lnTo>
                <a:lnTo>
                  <a:pt x="16036" y="7267"/>
                </a:lnTo>
                <a:lnTo>
                  <a:pt x="16576" y="7507"/>
                </a:lnTo>
                <a:lnTo>
                  <a:pt x="17237" y="7688"/>
                </a:lnTo>
                <a:lnTo>
                  <a:pt x="17837" y="7868"/>
                </a:lnTo>
                <a:lnTo>
                  <a:pt x="19099" y="8108"/>
                </a:lnTo>
                <a:lnTo>
                  <a:pt x="20360" y="8348"/>
                </a:lnTo>
                <a:lnTo>
                  <a:pt x="21501" y="8588"/>
                </a:lnTo>
                <a:lnTo>
                  <a:pt x="22702" y="8829"/>
                </a:lnTo>
                <a:lnTo>
                  <a:pt x="22282" y="8949"/>
                </a:lnTo>
                <a:lnTo>
                  <a:pt x="21141" y="9249"/>
                </a:lnTo>
                <a:lnTo>
                  <a:pt x="19999" y="9609"/>
                </a:lnTo>
                <a:lnTo>
                  <a:pt x="19459" y="9850"/>
                </a:lnTo>
                <a:lnTo>
                  <a:pt x="18918" y="10090"/>
                </a:lnTo>
                <a:lnTo>
                  <a:pt x="18438" y="10390"/>
                </a:lnTo>
                <a:lnTo>
                  <a:pt x="17958" y="10750"/>
                </a:lnTo>
                <a:lnTo>
                  <a:pt x="17897" y="10871"/>
                </a:lnTo>
                <a:lnTo>
                  <a:pt x="17837" y="10991"/>
                </a:lnTo>
                <a:lnTo>
                  <a:pt x="17897" y="11231"/>
                </a:lnTo>
                <a:lnTo>
                  <a:pt x="18018" y="11411"/>
                </a:lnTo>
                <a:lnTo>
                  <a:pt x="18138" y="11471"/>
                </a:lnTo>
                <a:lnTo>
                  <a:pt x="18798" y="11471"/>
                </a:lnTo>
                <a:lnTo>
                  <a:pt x="19399" y="11411"/>
                </a:lnTo>
                <a:lnTo>
                  <a:pt x="20540" y="11231"/>
                </a:lnTo>
                <a:lnTo>
                  <a:pt x="21621" y="10931"/>
                </a:lnTo>
                <a:lnTo>
                  <a:pt x="22762" y="10630"/>
                </a:lnTo>
                <a:lnTo>
                  <a:pt x="25104" y="10210"/>
                </a:lnTo>
                <a:lnTo>
                  <a:pt x="27507" y="9910"/>
                </a:lnTo>
                <a:lnTo>
                  <a:pt x="29849" y="9729"/>
                </a:lnTo>
                <a:lnTo>
                  <a:pt x="32131" y="9669"/>
                </a:lnTo>
                <a:lnTo>
                  <a:pt x="33392" y="9729"/>
                </a:lnTo>
                <a:lnTo>
                  <a:pt x="34593" y="9790"/>
                </a:lnTo>
                <a:lnTo>
                  <a:pt x="35794" y="9850"/>
                </a:lnTo>
                <a:lnTo>
                  <a:pt x="36996" y="9790"/>
                </a:lnTo>
                <a:lnTo>
                  <a:pt x="37176" y="9729"/>
                </a:lnTo>
                <a:lnTo>
                  <a:pt x="38497" y="10330"/>
                </a:lnTo>
                <a:lnTo>
                  <a:pt x="41079" y="11591"/>
                </a:lnTo>
                <a:lnTo>
                  <a:pt x="42461" y="12192"/>
                </a:lnTo>
                <a:lnTo>
                  <a:pt x="43782" y="12672"/>
                </a:lnTo>
                <a:lnTo>
                  <a:pt x="44082" y="12672"/>
                </a:lnTo>
                <a:lnTo>
                  <a:pt x="44262" y="12612"/>
                </a:lnTo>
                <a:lnTo>
                  <a:pt x="44503" y="12492"/>
                </a:lnTo>
                <a:lnTo>
                  <a:pt x="44683" y="12252"/>
                </a:lnTo>
                <a:lnTo>
                  <a:pt x="44743" y="12072"/>
                </a:lnTo>
                <a:lnTo>
                  <a:pt x="44803" y="11831"/>
                </a:lnTo>
                <a:lnTo>
                  <a:pt x="44743" y="11591"/>
                </a:lnTo>
                <a:lnTo>
                  <a:pt x="44563" y="11351"/>
                </a:lnTo>
                <a:lnTo>
                  <a:pt x="43422" y="10510"/>
                </a:lnTo>
                <a:lnTo>
                  <a:pt x="42160" y="9729"/>
                </a:lnTo>
                <a:lnTo>
                  <a:pt x="40899" y="9069"/>
                </a:lnTo>
                <a:lnTo>
                  <a:pt x="39578" y="8408"/>
                </a:lnTo>
                <a:lnTo>
                  <a:pt x="38197" y="7868"/>
                </a:lnTo>
                <a:lnTo>
                  <a:pt x="36815" y="7327"/>
                </a:lnTo>
                <a:lnTo>
                  <a:pt x="34113" y="6306"/>
                </a:lnTo>
                <a:lnTo>
                  <a:pt x="31771" y="5526"/>
                </a:lnTo>
                <a:lnTo>
                  <a:pt x="29428" y="4745"/>
                </a:lnTo>
                <a:lnTo>
                  <a:pt x="29248" y="4444"/>
                </a:lnTo>
                <a:lnTo>
                  <a:pt x="29068" y="4084"/>
                </a:lnTo>
                <a:lnTo>
                  <a:pt x="28648" y="3484"/>
                </a:lnTo>
                <a:lnTo>
                  <a:pt x="27687" y="2343"/>
                </a:lnTo>
                <a:lnTo>
                  <a:pt x="27146" y="1682"/>
                </a:lnTo>
                <a:lnTo>
                  <a:pt x="26546" y="1021"/>
                </a:lnTo>
                <a:lnTo>
                  <a:pt x="25945" y="481"/>
                </a:lnTo>
                <a:lnTo>
                  <a:pt x="25224" y="0"/>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7838240" y="1508293"/>
            <a:ext cx="276627" cy="275022"/>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91425" tIns="91425" rIns="91425" bIns="91425" anchor="ctr" anchorCtr="0">
            <a:noAutofit/>
          </a:bodyPr>
          <a:lstStyle/>
          <a:p>
            <a:pPr lvl="0" rtl="0">
              <a:spcBef>
                <a:spcPts val="0"/>
              </a:spcBef>
              <a:buNone/>
            </a:pPr>
            <a:endParaRPr/>
          </a:p>
        </p:txBody>
      </p:sp>
      <p:sp>
        <p:nvSpPr>
          <p:cNvPr id="180" name="Shape 180"/>
          <p:cNvSpPr/>
          <p:nvPr/>
        </p:nvSpPr>
        <p:spPr>
          <a:xfrm>
            <a:off x="8645810" y="222087"/>
            <a:ext cx="236832" cy="230771"/>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rot="-7785323">
            <a:off x="8863585" y="2718730"/>
            <a:ext cx="286441" cy="749782"/>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8087798" y="622210"/>
            <a:ext cx="290244" cy="414998"/>
          </a:xfrm>
          <a:custGeom>
            <a:avLst/>
            <a:gdLst/>
            <a:ahLst/>
            <a:cxnLst/>
            <a:rect l="0" t="0" r="0" b="0"/>
            <a:pathLst>
              <a:path w="13694" h="19580" extrusionOk="0">
                <a:moveTo>
                  <a:pt x="5946" y="2223"/>
                </a:moveTo>
                <a:lnTo>
                  <a:pt x="6126" y="2343"/>
                </a:lnTo>
                <a:lnTo>
                  <a:pt x="6367" y="2463"/>
                </a:lnTo>
                <a:lnTo>
                  <a:pt x="6487" y="2583"/>
                </a:lnTo>
                <a:lnTo>
                  <a:pt x="6667" y="2763"/>
                </a:lnTo>
                <a:lnTo>
                  <a:pt x="6727" y="3004"/>
                </a:lnTo>
                <a:lnTo>
                  <a:pt x="6787" y="3184"/>
                </a:lnTo>
                <a:lnTo>
                  <a:pt x="6787" y="3424"/>
                </a:lnTo>
                <a:lnTo>
                  <a:pt x="6787" y="3664"/>
                </a:lnTo>
                <a:lnTo>
                  <a:pt x="6727" y="3844"/>
                </a:lnTo>
                <a:lnTo>
                  <a:pt x="6667" y="4085"/>
                </a:lnTo>
                <a:lnTo>
                  <a:pt x="6487" y="4265"/>
                </a:lnTo>
                <a:lnTo>
                  <a:pt x="6367" y="4385"/>
                </a:lnTo>
                <a:lnTo>
                  <a:pt x="6126" y="4505"/>
                </a:lnTo>
                <a:lnTo>
                  <a:pt x="5946" y="4625"/>
                </a:lnTo>
                <a:lnTo>
                  <a:pt x="5346" y="4625"/>
                </a:lnTo>
                <a:lnTo>
                  <a:pt x="5166" y="4505"/>
                </a:lnTo>
                <a:lnTo>
                  <a:pt x="4925" y="4385"/>
                </a:lnTo>
                <a:lnTo>
                  <a:pt x="4805" y="4265"/>
                </a:lnTo>
                <a:lnTo>
                  <a:pt x="4625" y="4085"/>
                </a:lnTo>
                <a:lnTo>
                  <a:pt x="4565" y="3844"/>
                </a:lnTo>
                <a:lnTo>
                  <a:pt x="4505" y="3664"/>
                </a:lnTo>
                <a:lnTo>
                  <a:pt x="4505" y="3424"/>
                </a:lnTo>
                <a:lnTo>
                  <a:pt x="4505" y="3184"/>
                </a:lnTo>
                <a:lnTo>
                  <a:pt x="4565" y="3004"/>
                </a:lnTo>
                <a:lnTo>
                  <a:pt x="4625" y="2763"/>
                </a:lnTo>
                <a:lnTo>
                  <a:pt x="4805" y="2583"/>
                </a:lnTo>
                <a:lnTo>
                  <a:pt x="4925" y="2463"/>
                </a:lnTo>
                <a:lnTo>
                  <a:pt x="5166" y="2343"/>
                </a:lnTo>
                <a:lnTo>
                  <a:pt x="5346" y="2223"/>
                </a:lnTo>
                <a:close/>
                <a:moveTo>
                  <a:pt x="6187" y="1"/>
                </a:moveTo>
                <a:lnTo>
                  <a:pt x="5526" y="121"/>
                </a:lnTo>
                <a:lnTo>
                  <a:pt x="4985" y="241"/>
                </a:lnTo>
                <a:lnTo>
                  <a:pt x="4505" y="481"/>
                </a:lnTo>
                <a:lnTo>
                  <a:pt x="4024" y="722"/>
                </a:lnTo>
                <a:lnTo>
                  <a:pt x="3604" y="1082"/>
                </a:lnTo>
                <a:lnTo>
                  <a:pt x="3184" y="1442"/>
                </a:lnTo>
                <a:lnTo>
                  <a:pt x="2883" y="1863"/>
                </a:lnTo>
                <a:lnTo>
                  <a:pt x="2583" y="2343"/>
                </a:lnTo>
                <a:lnTo>
                  <a:pt x="2403" y="2884"/>
                </a:lnTo>
                <a:lnTo>
                  <a:pt x="1682" y="2763"/>
                </a:lnTo>
                <a:lnTo>
                  <a:pt x="902" y="2703"/>
                </a:lnTo>
                <a:lnTo>
                  <a:pt x="541" y="2703"/>
                </a:lnTo>
                <a:lnTo>
                  <a:pt x="181" y="2823"/>
                </a:lnTo>
                <a:lnTo>
                  <a:pt x="1" y="2944"/>
                </a:lnTo>
                <a:lnTo>
                  <a:pt x="1" y="3124"/>
                </a:lnTo>
                <a:lnTo>
                  <a:pt x="1" y="3304"/>
                </a:lnTo>
                <a:lnTo>
                  <a:pt x="61" y="3484"/>
                </a:lnTo>
                <a:lnTo>
                  <a:pt x="421" y="3724"/>
                </a:lnTo>
                <a:lnTo>
                  <a:pt x="781" y="3844"/>
                </a:lnTo>
                <a:lnTo>
                  <a:pt x="1502" y="4025"/>
                </a:lnTo>
                <a:lnTo>
                  <a:pt x="2223" y="4145"/>
                </a:lnTo>
                <a:lnTo>
                  <a:pt x="2943" y="4265"/>
                </a:lnTo>
                <a:lnTo>
                  <a:pt x="2763" y="4745"/>
                </a:lnTo>
                <a:lnTo>
                  <a:pt x="2643" y="5226"/>
                </a:lnTo>
                <a:lnTo>
                  <a:pt x="2523" y="6187"/>
                </a:lnTo>
                <a:lnTo>
                  <a:pt x="2523" y="7148"/>
                </a:lnTo>
                <a:lnTo>
                  <a:pt x="2583" y="8048"/>
                </a:lnTo>
                <a:lnTo>
                  <a:pt x="2643" y="8709"/>
                </a:lnTo>
                <a:lnTo>
                  <a:pt x="2823" y="9370"/>
                </a:lnTo>
                <a:lnTo>
                  <a:pt x="3004" y="9970"/>
                </a:lnTo>
                <a:lnTo>
                  <a:pt x="3304" y="10631"/>
                </a:lnTo>
                <a:lnTo>
                  <a:pt x="3604" y="11231"/>
                </a:lnTo>
                <a:lnTo>
                  <a:pt x="3964" y="11772"/>
                </a:lnTo>
                <a:lnTo>
                  <a:pt x="4325" y="12312"/>
                </a:lnTo>
                <a:lnTo>
                  <a:pt x="4745" y="12853"/>
                </a:lnTo>
                <a:lnTo>
                  <a:pt x="5226" y="13273"/>
                </a:lnTo>
                <a:lnTo>
                  <a:pt x="5706" y="13634"/>
                </a:lnTo>
                <a:lnTo>
                  <a:pt x="5586" y="14835"/>
                </a:lnTo>
                <a:lnTo>
                  <a:pt x="5586" y="16036"/>
                </a:lnTo>
                <a:lnTo>
                  <a:pt x="5586" y="17237"/>
                </a:lnTo>
                <a:lnTo>
                  <a:pt x="5646" y="17838"/>
                </a:lnTo>
                <a:lnTo>
                  <a:pt x="5766" y="18378"/>
                </a:lnTo>
                <a:lnTo>
                  <a:pt x="5766" y="18498"/>
                </a:lnTo>
                <a:lnTo>
                  <a:pt x="5886" y="18558"/>
                </a:lnTo>
                <a:lnTo>
                  <a:pt x="6066" y="18618"/>
                </a:lnTo>
                <a:lnTo>
                  <a:pt x="6187" y="18498"/>
                </a:lnTo>
                <a:lnTo>
                  <a:pt x="6247" y="18438"/>
                </a:lnTo>
                <a:lnTo>
                  <a:pt x="6307" y="18318"/>
                </a:lnTo>
                <a:lnTo>
                  <a:pt x="6367" y="17237"/>
                </a:lnTo>
                <a:lnTo>
                  <a:pt x="6367" y="16096"/>
                </a:lnTo>
                <a:lnTo>
                  <a:pt x="6247" y="15015"/>
                </a:lnTo>
                <a:lnTo>
                  <a:pt x="6066" y="13934"/>
                </a:lnTo>
                <a:lnTo>
                  <a:pt x="6727" y="14294"/>
                </a:lnTo>
                <a:lnTo>
                  <a:pt x="7388" y="14655"/>
                </a:lnTo>
                <a:lnTo>
                  <a:pt x="8108" y="14895"/>
                </a:lnTo>
                <a:lnTo>
                  <a:pt x="8829" y="15135"/>
                </a:lnTo>
                <a:lnTo>
                  <a:pt x="8709" y="15616"/>
                </a:lnTo>
                <a:lnTo>
                  <a:pt x="8649" y="16156"/>
                </a:lnTo>
                <a:lnTo>
                  <a:pt x="8649" y="16697"/>
                </a:lnTo>
                <a:lnTo>
                  <a:pt x="8649" y="17237"/>
                </a:lnTo>
                <a:lnTo>
                  <a:pt x="8769" y="18318"/>
                </a:lnTo>
                <a:lnTo>
                  <a:pt x="8949" y="19339"/>
                </a:lnTo>
                <a:lnTo>
                  <a:pt x="9009" y="19459"/>
                </a:lnTo>
                <a:lnTo>
                  <a:pt x="9069" y="19579"/>
                </a:lnTo>
                <a:lnTo>
                  <a:pt x="9309" y="19579"/>
                </a:lnTo>
                <a:lnTo>
                  <a:pt x="9430" y="19519"/>
                </a:lnTo>
                <a:lnTo>
                  <a:pt x="9490" y="19459"/>
                </a:lnTo>
                <a:lnTo>
                  <a:pt x="9550" y="19339"/>
                </a:lnTo>
                <a:lnTo>
                  <a:pt x="9550" y="19219"/>
                </a:lnTo>
                <a:lnTo>
                  <a:pt x="9370" y="17958"/>
                </a:lnTo>
                <a:lnTo>
                  <a:pt x="9309" y="16697"/>
                </a:lnTo>
                <a:lnTo>
                  <a:pt x="9370" y="15976"/>
                </a:lnTo>
                <a:lnTo>
                  <a:pt x="9430" y="15255"/>
                </a:lnTo>
                <a:lnTo>
                  <a:pt x="10150" y="15315"/>
                </a:lnTo>
                <a:lnTo>
                  <a:pt x="10811" y="15375"/>
                </a:lnTo>
                <a:lnTo>
                  <a:pt x="11532" y="15375"/>
                </a:lnTo>
                <a:lnTo>
                  <a:pt x="12192" y="15255"/>
                </a:lnTo>
                <a:lnTo>
                  <a:pt x="12793" y="15135"/>
                </a:lnTo>
                <a:lnTo>
                  <a:pt x="13033" y="15015"/>
                </a:lnTo>
                <a:lnTo>
                  <a:pt x="13273" y="14835"/>
                </a:lnTo>
                <a:lnTo>
                  <a:pt x="13453" y="14655"/>
                </a:lnTo>
                <a:lnTo>
                  <a:pt x="13573" y="14234"/>
                </a:lnTo>
                <a:lnTo>
                  <a:pt x="13694" y="13874"/>
                </a:lnTo>
                <a:lnTo>
                  <a:pt x="13694" y="13694"/>
                </a:lnTo>
                <a:lnTo>
                  <a:pt x="13634" y="13634"/>
                </a:lnTo>
                <a:lnTo>
                  <a:pt x="13573" y="13273"/>
                </a:lnTo>
                <a:lnTo>
                  <a:pt x="13453" y="13033"/>
                </a:lnTo>
                <a:lnTo>
                  <a:pt x="13333" y="12913"/>
                </a:lnTo>
                <a:lnTo>
                  <a:pt x="13153" y="12793"/>
                </a:lnTo>
                <a:lnTo>
                  <a:pt x="12312" y="12793"/>
                </a:lnTo>
                <a:lnTo>
                  <a:pt x="11832" y="12733"/>
                </a:lnTo>
                <a:lnTo>
                  <a:pt x="11472" y="12613"/>
                </a:lnTo>
                <a:lnTo>
                  <a:pt x="11171" y="12372"/>
                </a:lnTo>
                <a:lnTo>
                  <a:pt x="10931" y="12132"/>
                </a:lnTo>
                <a:lnTo>
                  <a:pt x="10751" y="11772"/>
                </a:lnTo>
                <a:lnTo>
                  <a:pt x="10631" y="11412"/>
                </a:lnTo>
                <a:lnTo>
                  <a:pt x="10571" y="11051"/>
                </a:lnTo>
                <a:lnTo>
                  <a:pt x="10511" y="10631"/>
                </a:lnTo>
                <a:lnTo>
                  <a:pt x="10511" y="10150"/>
                </a:lnTo>
                <a:lnTo>
                  <a:pt x="10571" y="9310"/>
                </a:lnTo>
                <a:lnTo>
                  <a:pt x="10691" y="8469"/>
                </a:lnTo>
                <a:lnTo>
                  <a:pt x="10811" y="7688"/>
                </a:lnTo>
                <a:lnTo>
                  <a:pt x="10931" y="6967"/>
                </a:lnTo>
                <a:lnTo>
                  <a:pt x="11051" y="6187"/>
                </a:lnTo>
                <a:lnTo>
                  <a:pt x="11111" y="5466"/>
                </a:lnTo>
                <a:lnTo>
                  <a:pt x="11111" y="4685"/>
                </a:lnTo>
                <a:lnTo>
                  <a:pt x="11051" y="3965"/>
                </a:lnTo>
                <a:lnTo>
                  <a:pt x="10871" y="3244"/>
                </a:lnTo>
                <a:lnTo>
                  <a:pt x="10571" y="2583"/>
                </a:lnTo>
                <a:lnTo>
                  <a:pt x="10150" y="1923"/>
                </a:lnTo>
                <a:lnTo>
                  <a:pt x="9730" y="1442"/>
                </a:lnTo>
                <a:lnTo>
                  <a:pt x="9249" y="1022"/>
                </a:lnTo>
                <a:lnTo>
                  <a:pt x="8649" y="661"/>
                </a:lnTo>
                <a:lnTo>
                  <a:pt x="8108" y="361"/>
                </a:lnTo>
                <a:lnTo>
                  <a:pt x="7448" y="121"/>
                </a:lnTo>
                <a:lnTo>
                  <a:pt x="6787" y="61"/>
                </a:lnTo>
                <a:lnTo>
                  <a:pt x="6187" y="1"/>
                </a:lnTo>
                <a:close/>
              </a:path>
            </a:pathLst>
          </a:custGeom>
          <a:solidFill>
            <a:srgbClr val="F56737"/>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7755023" y="2445825"/>
            <a:ext cx="443065" cy="339085"/>
          </a:xfrm>
          <a:custGeom>
            <a:avLst/>
            <a:gdLst/>
            <a:ahLst/>
            <a:cxnLst/>
            <a:rect l="0" t="0" r="0" b="0"/>
            <a:pathLst>
              <a:path w="34293" h="26245" extrusionOk="0">
                <a:moveTo>
                  <a:pt x="12552" y="8949"/>
                </a:moveTo>
                <a:lnTo>
                  <a:pt x="12732" y="9009"/>
                </a:lnTo>
                <a:lnTo>
                  <a:pt x="12973" y="9129"/>
                </a:lnTo>
                <a:lnTo>
                  <a:pt x="13153" y="9309"/>
                </a:lnTo>
                <a:lnTo>
                  <a:pt x="13273" y="9489"/>
                </a:lnTo>
                <a:lnTo>
                  <a:pt x="13393" y="9669"/>
                </a:lnTo>
                <a:lnTo>
                  <a:pt x="13453" y="9909"/>
                </a:lnTo>
                <a:lnTo>
                  <a:pt x="13513" y="10150"/>
                </a:lnTo>
                <a:lnTo>
                  <a:pt x="13453" y="10390"/>
                </a:lnTo>
                <a:lnTo>
                  <a:pt x="13393" y="10570"/>
                </a:lnTo>
                <a:lnTo>
                  <a:pt x="13273" y="10810"/>
                </a:lnTo>
                <a:lnTo>
                  <a:pt x="13153" y="10990"/>
                </a:lnTo>
                <a:lnTo>
                  <a:pt x="13093" y="11050"/>
                </a:lnTo>
                <a:lnTo>
                  <a:pt x="12913" y="11171"/>
                </a:lnTo>
                <a:lnTo>
                  <a:pt x="12732" y="11291"/>
                </a:lnTo>
                <a:lnTo>
                  <a:pt x="12492" y="11351"/>
                </a:lnTo>
                <a:lnTo>
                  <a:pt x="12012" y="11351"/>
                </a:lnTo>
                <a:lnTo>
                  <a:pt x="11832" y="11291"/>
                </a:lnTo>
                <a:lnTo>
                  <a:pt x="11591" y="11171"/>
                </a:lnTo>
                <a:lnTo>
                  <a:pt x="11411" y="11050"/>
                </a:lnTo>
                <a:lnTo>
                  <a:pt x="11291" y="10870"/>
                </a:lnTo>
                <a:lnTo>
                  <a:pt x="11171" y="10630"/>
                </a:lnTo>
                <a:lnTo>
                  <a:pt x="11111" y="10390"/>
                </a:lnTo>
                <a:lnTo>
                  <a:pt x="11051" y="10150"/>
                </a:lnTo>
                <a:lnTo>
                  <a:pt x="11111" y="9969"/>
                </a:lnTo>
                <a:lnTo>
                  <a:pt x="11171" y="9729"/>
                </a:lnTo>
                <a:lnTo>
                  <a:pt x="11291" y="9489"/>
                </a:lnTo>
                <a:lnTo>
                  <a:pt x="11411" y="9309"/>
                </a:lnTo>
                <a:lnTo>
                  <a:pt x="11471" y="9309"/>
                </a:lnTo>
                <a:lnTo>
                  <a:pt x="11651" y="9129"/>
                </a:lnTo>
                <a:lnTo>
                  <a:pt x="11832" y="9009"/>
                </a:lnTo>
                <a:lnTo>
                  <a:pt x="12072" y="8949"/>
                </a:lnTo>
                <a:close/>
                <a:moveTo>
                  <a:pt x="32611" y="0"/>
                </a:moveTo>
                <a:lnTo>
                  <a:pt x="32011" y="60"/>
                </a:lnTo>
                <a:lnTo>
                  <a:pt x="31410" y="120"/>
                </a:lnTo>
                <a:lnTo>
                  <a:pt x="30749" y="300"/>
                </a:lnTo>
                <a:lnTo>
                  <a:pt x="29789" y="601"/>
                </a:lnTo>
                <a:lnTo>
                  <a:pt x="28587" y="1021"/>
                </a:lnTo>
                <a:lnTo>
                  <a:pt x="27446" y="1502"/>
                </a:lnTo>
                <a:lnTo>
                  <a:pt x="26305" y="2102"/>
                </a:lnTo>
                <a:lnTo>
                  <a:pt x="25284" y="2823"/>
                </a:lnTo>
                <a:lnTo>
                  <a:pt x="24323" y="3543"/>
                </a:lnTo>
                <a:lnTo>
                  <a:pt x="23423" y="4324"/>
                </a:lnTo>
                <a:lnTo>
                  <a:pt x="22582" y="5165"/>
                </a:lnTo>
                <a:lnTo>
                  <a:pt x="21801" y="6066"/>
                </a:lnTo>
                <a:lnTo>
                  <a:pt x="21080" y="7027"/>
                </a:lnTo>
                <a:lnTo>
                  <a:pt x="20720" y="7567"/>
                </a:lnTo>
                <a:lnTo>
                  <a:pt x="20420" y="8168"/>
                </a:lnTo>
                <a:lnTo>
                  <a:pt x="19819" y="7687"/>
                </a:lnTo>
                <a:lnTo>
                  <a:pt x="19098" y="7147"/>
                </a:lnTo>
                <a:lnTo>
                  <a:pt x="18258" y="6726"/>
                </a:lnTo>
                <a:lnTo>
                  <a:pt x="17477" y="6426"/>
                </a:lnTo>
                <a:lnTo>
                  <a:pt x="16576" y="6186"/>
                </a:lnTo>
                <a:lnTo>
                  <a:pt x="15735" y="6066"/>
                </a:lnTo>
                <a:lnTo>
                  <a:pt x="14834" y="6066"/>
                </a:lnTo>
                <a:lnTo>
                  <a:pt x="13934" y="6186"/>
                </a:lnTo>
                <a:lnTo>
                  <a:pt x="13033" y="6426"/>
                </a:lnTo>
                <a:lnTo>
                  <a:pt x="12072" y="6726"/>
                </a:lnTo>
                <a:lnTo>
                  <a:pt x="11171" y="7147"/>
                </a:lnTo>
                <a:lnTo>
                  <a:pt x="10270" y="7687"/>
                </a:lnTo>
                <a:lnTo>
                  <a:pt x="9369" y="8288"/>
                </a:lnTo>
                <a:lnTo>
                  <a:pt x="8528" y="8949"/>
                </a:lnTo>
                <a:lnTo>
                  <a:pt x="7748" y="9669"/>
                </a:lnTo>
                <a:lnTo>
                  <a:pt x="7147" y="10450"/>
                </a:lnTo>
                <a:lnTo>
                  <a:pt x="6607" y="11291"/>
                </a:lnTo>
                <a:lnTo>
                  <a:pt x="6607" y="11351"/>
                </a:lnTo>
                <a:lnTo>
                  <a:pt x="6727" y="11411"/>
                </a:lnTo>
                <a:lnTo>
                  <a:pt x="7087" y="11531"/>
                </a:lnTo>
                <a:lnTo>
                  <a:pt x="7688" y="11771"/>
                </a:lnTo>
                <a:lnTo>
                  <a:pt x="8408" y="12071"/>
                </a:lnTo>
                <a:lnTo>
                  <a:pt x="8769" y="12252"/>
                </a:lnTo>
                <a:lnTo>
                  <a:pt x="9129" y="12552"/>
                </a:lnTo>
                <a:lnTo>
                  <a:pt x="9489" y="12852"/>
                </a:lnTo>
                <a:lnTo>
                  <a:pt x="9850" y="13213"/>
                </a:lnTo>
                <a:lnTo>
                  <a:pt x="10150" y="13633"/>
                </a:lnTo>
                <a:lnTo>
                  <a:pt x="10390" y="14173"/>
                </a:lnTo>
                <a:lnTo>
                  <a:pt x="10630" y="14714"/>
                </a:lnTo>
                <a:lnTo>
                  <a:pt x="10751" y="15375"/>
                </a:lnTo>
                <a:lnTo>
                  <a:pt x="10811" y="15615"/>
                </a:lnTo>
                <a:lnTo>
                  <a:pt x="10570" y="15555"/>
                </a:lnTo>
                <a:lnTo>
                  <a:pt x="9850" y="15495"/>
                </a:lnTo>
                <a:lnTo>
                  <a:pt x="9069" y="15555"/>
                </a:lnTo>
                <a:lnTo>
                  <a:pt x="8348" y="15675"/>
                </a:lnTo>
                <a:lnTo>
                  <a:pt x="7628" y="15795"/>
                </a:lnTo>
                <a:lnTo>
                  <a:pt x="6847" y="16035"/>
                </a:lnTo>
                <a:lnTo>
                  <a:pt x="6186" y="16275"/>
                </a:lnTo>
                <a:lnTo>
                  <a:pt x="5466" y="16636"/>
                </a:lnTo>
                <a:lnTo>
                  <a:pt x="4745" y="16936"/>
                </a:lnTo>
                <a:lnTo>
                  <a:pt x="4084" y="17356"/>
                </a:lnTo>
                <a:lnTo>
                  <a:pt x="3484" y="17777"/>
                </a:lnTo>
                <a:lnTo>
                  <a:pt x="2823" y="18257"/>
                </a:lnTo>
                <a:lnTo>
                  <a:pt x="2222" y="18738"/>
                </a:lnTo>
                <a:lnTo>
                  <a:pt x="1682" y="19278"/>
                </a:lnTo>
                <a:lnTo>
                  <a:pt x="1202" y="19819"/>
                </a:lnTo>
                <a:lnTo>
                  <a:pt x="721" y="20359"/>
                </a:lnTo>
                <a:lnTo>
                  <a:pt x="241" y="20960"/>
                </a:lnTo>
                <a:lnTo>
                  <a:pt x="120" y="21140"/>
                </a:lnTo>
                <a:lnTo>
                  <a:pt x="120" y="21200"/>
                </a:lnTo>
                <a:lnTo>
                  <a:pt x="60" y="21260"/>
                </a:lnTo>
                <a:lnTo>
                  <a:pt x="0" y="21380"/>
                </a:lnTo>
                <a:lnTo>
                  <a:pt x="60" y="21620"/>
                </a:lnTo>
                <a:lnTo>
                  <a:pt x="120" y="21801"/>
                </a:lnTo>
                <a:lnTo>
                  <a:pt x="241" y="21981"/>
                </a:lnTo>
                <a:lnTo>
                  <a:pt x="361" y="22161"/>
                </a:lnTo>
                <a:lnTo>
                  <a:pt x="541" y="22281"/>
                </a:lnTo>
                <a:lnTo>
                  <a:pt x="781" y="22341"/>
                </a:lnTo>
                <a:lnTo>
                  <a:pt x="961" y="22401"/>
                </a:lnTo>
                <a:lnTo>
                  <a:pt x="1442" y="22401"/>
                </a:lnTo>
                <a:lnTo>
                  <a:pt x="2162" y="22461"/>
                </a:lnTo>
                <a:lnTo>
                  <a:pt x="2943" y="22401"/>
                </a:lnTo>
                <a:lnTo>
                  <a:pt x="3784" y="22341"/>
                </a:lnTo>
                <a:lnTo>
                  <a:pt x="4505" y="22161"/>
                </a:lnTo>
                <a:lnTo>
                  <a:pt x="4925" y="22822"/>
                </a:lnTo>
                <a:lnTo>
                  <a:pt x="5466" y="23422"/>
                </a:lnTo>
                <a:lnTo>
                  <a:pt x="6006" y="23963"/>
                </a:lnTo>
                <a:lnTo>
                  <a:pt x="6667" y="24443"/>
                </a:lnTo>
                <a:lnTo>
                  <a:pt x="7327" y="24803"/>
                </a:lnTo>
                <a:lnTo>
                  <a:pt x="8048" y="25104"/>
                </a:lnTo>
                <a:lnTo>
                  <a:pt x="8829" y="25344"/>
                </a:lnTo>
                <a:lnTo>
                  <a:pt x="9549" y="25524"/>
                </a:lnTo>
                <a:lnTo>
                  <a:pt x="10330" y="25584"/>
                </a:lnTo>
                <a:lnTo>
                  <a:pt x="11111" y="25584"/>
                </a:lnTo>
                <a:lnTo>
                  <a:pt x="11892" y="25524"/>
                </a:lnTo>
                <a:lnTo>
                  <a:pt x="12672" y="25404"/>
                </a:lnTo>
                <a:lnTo>
                  <a:pt x="13393" y="25164"/>
                </a:lnTo>
                <a:lnTo>
                  <a:pt x="14114" y="24863"/>
                </a:lnTo>
                <a:lnTo>
                  <a:pt x="14774" y="24443"/>
                </a:lnTo>
                <a:lnTo>
                  <a:pt x="15435" y="23963"/>
                </a:lnTo>
                <a:lnTo>
                  <a:pt x="16156" y="24563"/>
                </a:lnTo>
                <a:lnTo>
                  <a:pt x="16996" y="25104"/>
                </a:lnTo>
                <a:lnTo>
                  <a:pt x="17897" y="25524"/>
                </a:lnTo>
                <a:lnTo>
                  <a:pt x="18798" y="25884"/>
                </a:lnTo>
                <a:lnTo>
                  <a:pt x="19339" y="26065"/>
                </a:lnTo>
                <a:lnTo>
                  <a:pt x="19939" y="26185"/>
                </a:lnTo>
                <a:lnTo>
                  <a:pt x="20480" y="26245"/>
                </a:lnTo>
                <a:lnTo>
                  <a:pt x="21621" y="26245"/>
                </a:lnTo>
                <a:lnTo>
                  <a:pt x="22221" y="26185"/>
                </a:lnTo>
                <a:lnTo>
                  <a:pt x="23302" y="26005"/>
                </a:lnTo>
                <a:lnTo>
                  <a:pt x="24443" y="25704"/>
                </a:lnTo>
                <a:lnTo>
                  <a:pt x="25524" y="25284"/>
                </a:lnTo>
                <a:lnTo>
                  <a:pt x="26545" y="24743"/>
                </a:lnTo>
                <a:lnTo>
                  <a:pt x="27506" y="24143"/>
                </a:lnTo>
                <a:lnTo>
                  <a:pt x="27566" y="24083"/>
                </a:lnTo>
                <a:lnTo>
                  <a:pt x="28287" y="24263"/>
                </a:lnTo>
                <a:lnTo>
                  <a:pt x="29008" y="24323"/>
                </a:lnTo>
                <a:lnTo>
                  <a:pt x="29728" y="24323"/>
                </a:lnTo>
                <a:lnTo>
                  <a:pt x="30449" y="24263"/>
                </a:lnTo>
                <a:lnTo>
                  <a:pt x="31110" y="24203"/>
                </a:lnTo>
                <a:lnTo>
                  <a:pt x="31830" y="24083"/>
                </a:lnTo>
                <a:lnTo>
                  <a:pt x="32131" y="23963"/>
                </a:lnTo>
                <a:lnTo>
                  <a:pt x="32431" y="23843"/>
                </a:lnTo>
                <a:lnTo>
                  <a:pt x="32731" y="23602"/>
                </a:lnTo>
                <a:lnTo>
                  <a:pt x="32972" y="23362"/>
                </a:lnTo>
                <a:lnTo>
                  <a:pt x="33032" y="23182"/>
                </a:lnTo>
                <a:lnTo>
                  <a:pt x="32972" y="23002"/>
                </a:lnTo>
                <a:lnTo>
                  <a:pt x="32851" y="22822"/>
                </a:lnTo>
                <a:lnTo>
                  <a:pt x="32671" y="22761"/>
                </a:lnTo>
                <a:lnTo>
                  <a:pt x="32371" y="22641"/>
                </a:lnTo>
                <a:lnTo>
                  <a:pt x="32071" y="22641"/>
                </a:lnTo>
                <a:lnTo>
                  <a:pt x="31410" y="22701"/>
                </a:lnTo>
                <a:lnTo>
                  <a:pt x="30749" y="22882"/>
                </a:lnTo>
                <a:lnTo>
                  <a:pt x="30089" y="23002"/>
                </a:lnTo>
                <a:lnTo>
                  <a:pt x="29428" y="23062"/>
                </a:lnTo>
                <a:lnTo>
                  <a:pt x="28828" y="23062"/>
                </a:lnTo>
                <a:lnTo>
                  <a:pt x="29728" y="22161"/>
                </a:lnTo>
                <a:lnTo>
                  <a:pt x="30569" y="21260"/>
                </a:lnTo>
                <a:lnTo>
                  <a:pt x="31290" y="21200"/>
                </a:lnTo>
                <a:lnTo>
                  <a:pt x="32071" y="21020"/>
                </a:lnTo>
                <a:lnTo>
                  <a:pt x="32791" y="20840"/>
                </a:lnTo>
                <a:lnTo>
                  <a:pt x="33452" y="20599"/>
                </a:lnTo>
                <a:lnTo>
                  <a:pt x="33632" y="20539"/>
                </a:lnTo>
                <a:lnTo>
                  <a:pt x="33812" y="20419"/>
                </a:lnTo>
                <a:lnTo>
                  <a:pt x="33932" y="20239"/>
                </a:lnTo>
                <a:lnTo>
                  <a:pt x="33992" y="20059"/>
                </a:lnTo>
                <a:lnTo>
                  <a:pt x="34053" y="19699"/>
                </a:lnTo>
                <a:lnTo>
                  <a:pt x="33992" y="19579"/>
                </a:lnTo>
                <a:lnTo>
                  <a:pt x="33932" y="19398"/>
                </a:lnTo>
                <a:lnTo>
                  <a:pt x="33752" y="19218"/>
                </a:lnTo>
                <a:lnTo>
                  <a:pt x="33512" y="19098"/>
                </a:lnTo>
                <a:lnTo>
                  <a:pt x="33272" y="19038"/>
                </a:lnTo>
                <a:lnTo>
                  <a:pt x="33032" y="19038"/>
                </a:lnTo>
                <a:lnTo>
                  <a:pt x="32251" y="19158"/>
                </a:lnTo>
                <a:lnTo>
                  <a:pt x="33092" y="17957"/>
                </a:lnTo>
                <a:lnTo>
                  <a:pt x="33512" y="17356"/>
                </a:lnTo>
                <a:lnTo>
                  <a:pt x="33812" y="16756"/>
                </a:lnTo>
                <a:lnTo>
                  <a:pt x="33872" y="16456"/>
                </a:lnTo>
                <a:lnTo>
                  <a:pt x="33812" y="16215"/>
                </a:lnTo>
                <a:lnTo>
                  <a:pt x="33632" y="15915"/>
                </a:lnTo>
                <a:lnTo>
                  <a:pt x="33452" y="15675"/>
                </a:lnTo>
                <a:lnTo>
                  <a:pt x="33032" y="15194"/>
                </a:lnTo>
                <a:lnTo>
                  <a:pt x="32791" y="14954"/>
                </a:lnTo>
                <a:lnTo>
                  <a:pt x="31891" y="14774"/>
                </a:lnTo>
                <a:lnTo>
                  <a:pt x="31050" y="14654"/>
                </a:lnTo>
                <a:lnTo>
                  <a:pt x="30149" y="14534"/>
                </a:lnTo>
                <a:lnTo>
                  <a:pt x="29308" y="14414"/>
                </a:lnTo>
                <a:lnTo>
                  <a:pt x="29728" y="13873"/>
                </a:lnTo>
                <a:lnTo>
                  <a:pt x="30149" y="13273"/>
                </a:lnTo>
                <a:lnTo>
                  <a:pt x="30509" y="12672"/>
                </a:lnTo>
                <a:lnTo>
                  <a:pt x="30809" y="12011"/>
                </a:lnTo>
                <a:lnTo>
                  <a:pt x="30990" y="11351"/>
                </a:lnTo>
                <a:lnTo>
                  <a:pt x="31110" y="10690"/>
                </a:lnTo>
                <a:lnTo>
                  <a:pt x="31170" y="9969"/>
                </a:lnTo>
                <a:lnTo>
                  <a:pt x="31170" y="9309"/>
                </a:lnTo>
                <a:lnTo>
                  <a:pt x="31050" y="8588"/>
                </a:lnTo>
                <a:lnTo>
                  <a:pt x="30870" y="7928"/>
                </a:lnTo>
                <a:lnTo>
                  <a:pt x="30629" y="7267"/>
                </a:lnTo>
                <a:lnTo>
                  <a:pt x="30329" y="6666"/>
                </a:lnTo>
                <a:lnTo>
                  <a:pt x="31110" y="6186"/>
                </a:lnTo>
                <a:lnTo>
                  <a:pt x="31770" y="5585"/>
                </a:lnTo>
                <a:lnTo>
                  <a:pt x="32371" y="4985"/>
                </a:lnTo>
                <a:lnTo>
                  <a:pt x="32911" y="4204"/>
                </a:lnTo>
                <a:lnTo>
                  <a:pt x="33212" y="3724"/>
                </a:lnTo>
                <a:lnTo>
                  <a:pt x="33512" y="3123"/>
                </a:lnTo>
                <a:lnTo>
                  <a:pt x="33692" y="2522"/>
                </a:lnTo>
                <a:lnTo>
                  <a:pt x="33752" y="2222"/>
                </a:lnTo>
                <a:lnTo>
                  <a:pt x="33752" y="1862"/>
                </a:lnTo>
                <a:lnTo>
                  <a:pt x="33992" y="1682"/>
                </a:lnTo>
                <a:lnTo>
                  <a:pt x="34173" y="1441"/>
                </a:lnTo>
                <a:lnTo>
                  <a:pt x="34293" y="1201"/>
                </a:lnTo>
                <a:lnTo>
                  <a:pt x="34293" y="961"/>
                </a:lnTo>
                <a:lnTo>
                  <a:pt x="34233" y="721"/>
                </a:lnTo>
                <a:lnTo>
                  <a:pt x="34053" y="481"/>
                </a:lnTo>
                <a:lnTo>
                  <a:pt x="33872" y="300"/>
                </a:lnTo>
                <a:lnTo>
                  <a:pt x="33692" y="180"/>
                </a:lnTo>
                <a:lnTo>
                  <a:pt x="33452" y="120"/>
                </a:lnTo>
                <a:lnTo>
                  <a:pt x="33212" y="60"/>
                </a:lnTo>
                <a:lnTo>
                  <a:pt x="32611"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rot="-4528896">
            <a:off x="8560581" y="2386617"/>
            <a:ext cx="407286" cy="795941"/>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flipH="1">
            <a:off x="7897676" y="847783"/>
            <a:ext cx="1284547" cy="339112"/>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rot="-4024651" flipH="1">
            <a:off x="8530475" y="1723647"/>
            <a:ext cx="349068" cy="1192612"/>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rot="-2089223">
            <a:off x="8561516" y="1563410"/>
            <a:ext cx="492636" cy="953417"/>
          </a:xfrm>
          <a:custGeom>
            <a:avLst/>
            <a:gdLst/>
            <a:ahLst/>
            <a:cxnLst/>
            <a:rect l="0" t="0" r="0" b="0"/>
            <a:pathLst>
              <a:path w="23243" h="44983" extrusionOk="0">
                <a:moveTo>
                  <a:pt x="11772" y="0"/>
                </a:moveTo>
                <a:lnTo>
                  <a:pt x="11471" y="60"/>
                </a:lnTo>
                <a:lnTo>
                  <a:pt x="11111" y="120"/>
                </a:lnTo>
                <a:lnTo>
                  <a:pt x="10871" y="301"/>
                </a:lnTo>
                <a:lnTo>
                  <a:pt x="10571" y="481"/>
                </a:lnTo>
                <a:lnTo>
                  <a:pt x="10390" y="721"/>
                </a:lnTo>
                <a:lnTo>
                  <a:pt x="10210" y="1021"/>
                </a:lnTo>
                <a:lnTo>
                  <a:pt x="10150" y="1382"/>
                </a:lnTo>
                <a:lnTo>
                  <a:pt x="10090" y="1682"/>
                </a:lnTo>
                <a:lnTo>
                  <a:pt x="10150" y="1982"/>
                </a:lnTo>
                <a:lnTo>
                  <a:pt x="10210" y="2343"/>
                </a:lnTo>
                <a:lnTo>
                  <a:pt x="10390" y="2583"/>
                </a:lnTo>
                <a:lnTo>
                  <a:pt x="10571" y="2883"/>
                </a:lnTo>
                <a:lnTo>
                  <a:pt x="10811" y="3063"/>
                </a:lnTo>
                <a:lnTo>
                  <a:pt x="11051" y="3183"/>
                </a:lnTo>
                <a:lnTo>
                  <a:pt x="11291" y="3303"/>
                </a:lnTo>
                <a:lnTo>
                  <a:pt x="11592" y="3364"/>
                </a:lnTo>
                <a:lnTo>
                  <a:pt x="11471" y="4204"/>
                </a:lnTo>
                <a:lnTo>
                  <a:pt x="11351" y="5045"/>
                </a:lnTo>
                <a:lnTo>
                  <a:pt x="11231" y="6727"/>
                </a:lnTo>
                <a:lnTo>
                  <a:pt x="11051" y="9910"/>
                </a:lnTo>
                <a:lnTo>
                  <a:pt x="10571" y="9129"/>
                </a:lnTo>
                <a:lnTo>
                  <a:pt x="10150" y="8348"/>
                </a:lnTo>
                <a:lnTo>
                  <a:pt x="9850" y="7567"/>
                </a:lnTo>
                <a:lnTo>
                  <a:pt x="9490" y="6787"/>
                </a:lnTo>
                <a:lnTo>
                  <a:pt x="9189" y="6006"/>
                </a:lnTo>
                <a:lnTo>
                  <a:pt x="8769" y="5285"/>
                </a:lnTo>
                <a:lnTo>
                  <a:pt x="9009" y="4925"/>
                </a:lnTo>
                <a:lnTo>
                  <a:pt x="9129" y="4505"/>
                </a:lnTo>
                <a:lnTo>
                  <a:pt x="9129" y="4084"/>
                </a:lnTo>
                <a:lnTo>
                  <a:pt x="9069" y="3664"/>
                </a:lnTo>
                <a:lnTo>
                  <a:pt x="8889" y="3303"/>
                </a:lnTo>
                <a:lnTo>
                  <a:pt x="8589" y="3003"/>
                </a:lnTo>
                <a:lnTo>
                  <a:pt x="8409" y="2883"/>
                </a:lnTo>
                <a:lnTo>
                  <a:pt x="8168" y="2763"/>
                </a:lnTo>
                <a:lnTo>
                  <a:pt x="7928" y="2703"/>
                </a:lnTo>
                <a:lnTo>
                  <a:pt x="7688" y="2703"/>
                </a:lnTo>
                <a:lnTo>
                  <a:pt x="7328" y="2763"/>
                </a:lnTo>
                <a:lnTo>
                  <a:pt x="7027" y="2823"/>
                </a:lnTo>
                <a:lnTo>
                  <a:pt x="6787" y="3003"/>
                </a:lnTo>
                <a:lnTo>
                  <a:pt x="6607" y="3183"/>
                </a:lnTo>
                <a:lnTo>
                  <a:pt x="6427" y="3424"/>
                </a:lnTo>
                <a:lnTo>
                  <a:pt x="6307" y="3664"/>
                </a:lnTo>
                <a:lnTo>
                  <a:pt x="6247" y="3964"/>
                </a:lnTo>
                <a:lnTo>
                  <a:pt x="6247" y="4204"/>
                </a:lnTo>
                <a:lnTo>
                  <a:pt x="6247" y="4505"/>
                </a:lnTo>
                <a:lnTo>
                  <a:pt x="6307" y="4805"/>
                </a:lnTo>
                <a:lnTo>
                  <a:pt x="6427" y="5045"/>
                </a:lnTo>
                <a:lnTo>
                  <a:pt x="6607" y="5285"/>
                </a:lnTo>
                <a:lnTo>
                  <a:pt x="6787" y="5465"/>
                </a:lnTo>
                <a:lnTo>
                  <a:pt x="7027" y="5646"/>
                </a:lnTo>
                <a:lnTo>
                  <a:pt x="7328" y="5706"/>
                </a:lnTo>
                <a:lnTo>
                  <a:pt x="7688" y="5766"/>
                </a:lnTo>
                <a:lnTo>
                  <a:pt x="7808" y="5766"/>
                </a:lnTo>
                <a:lnTo>
                  <a:pt x="7928" y="6607"/>
                </a:lnTo>
                <a:lnTo>
                  <a:pt x="8168" y="7447"/>
                </a:lnTo>
                <a:lnTo>
                  <a:pt x="8469" y="8228"/>
                </a:lnTo>
                <a:lnTo>
                  <a:pt x="8829" y="9009"/>
                </a:lnTo>
                <a:lnTo>
                  <a:pt x="9189" y="9910"/>
                </a:lnTo>
                <a:lnTo>
                  <a:pt x="9670" y="10871"/>
                </a:lnTo>
                <a:lnTo>
                  <a:pt x="9910" y="11291"/>
                </a:lnTo>
                <a:lnTo>
                  <a:pt x="10210" y="11711"/>
                </a:lnTo>
                <a:lnTo>
                  <a:pt x="10571" y="12072"/>
                </a:lnTo>
                <a:lnTo>
                  <a:pt x="10991" y="12312"/>
                </a:lnTo>
                <a:lnTo>
                  <a:pt x="10991" y="12432"/>
                </a:lnTo>
                <a:lnTo>
                  <a:pt x="10991" y="15255"/>
                </a:lnTo>
                <a:lnTo>
                  <a:pt x="11111" y="18017"/>
                </a:lnTo>
                <a:lnTo>
                  <a:pt x="11291" y="20840"/>
                </a:lnTo>
                <a:lnTo>
                  <a:pt x="11652" y="23603"/>
                </a:lnTo>
                <a:lnTo>
                  <a:pt x="11892" y="25464"/>
                </a:lnTo>
                <a:lnTo>
                  <a:pt x="12192" y="27326"/>
                </a:lnTo>
                <a:lnTo>
                  <a:pt x="8769" y="24383"/>
                </a:lnTo>
                <a:lnTo>
                  <a:pt x="7267" y="23182"/>
                </a:lnTo>
                <a:lnTo>
                  <a:pt x="5826" y="21981"/>
                </a:lnTo>
                <a:lnTo>
                  <a:pt x="4325" y="20840"/>
                </a:lnTo>
                <a:lnTo>
                  <a:pt x="2763" y="19699"/>
                </a:lnTo>
                <a:lnTo>
                  <a:pt x="2823" y="19399"/>
                </a:lnTo>
                <a:lnTo>
                  <a:pt x="2883" y="19098"/>
                </a:lnTo>
                <a:lnTo>
                  <a:pt x="2823" y="18798"/>
                </a:lnTo>
                <a:lnTo>
                  <a:pt x="2703" y="18498"/>
                </a:lnTo>
                <a:lnTo>
                  <a:pt x="2403" y="18077"/>
                </a:lnTo>
                <a:lnTo>
                  <a:pt x="2223" y="17837"/>
                </a:lnTo>
                <a:lnTo>
                  <a:pt x="1982" y="17657"/>
                </a:lnTo>
                <a:lnTo>
                  <a:pt x="1742" y="17537"/>
                </a:lnTo>
                <a:lnTo>
                  <a:pt x="1142" y="17537"/>
                </a:lnTo>
                <a:lnTo>
                  <a:pt x="901" y="17657"/>
                </a:lnTo>
                <a:lnTo>
                  <a:pt x="661" y="17837"/>
                </a:lnTo>
                <a:lnTo>
                  <a:pt x="481" y="18077"/>
                </a:lnTo>
                <a:lnTo>
                  <a:pt x="181" y="18498"/>
                </a:lnTo>
                <a:lnTo>
                  <a:pt x="61" y="18858"/>
                </a:lnTo>
                <a:lnTo>
                  <a:pt x="1" y="19218"/>
                </a:lnTo>
                <a:lnTo>
                  <a:pt x="61" y="19579"/>
                </a:lnTo>
                <a:lnTo>
                  <a:pt x="241" y="19939"/>
                </a:lnTo>
                <a:lnTo>
                  <a:pt x="421" y="20239"/>
                </a:lnTo>
                <a:lnTo>
                  <a:pt x="721" y="20420"/>
                </a:lnTo>
                <a:lnTo>
                  <a:pt x="1082" y="20600"/>
                </a:lnTo>
                <a:lnTo>
                  <a:pt x="1442" y="20660"/>
                </a:lnTo>
                <a:lnTo>
                  <a:pt x="1682" y="20600"/>
                </a:lnTo>
                <a:lnTo>
                  <a:pt x="1922" y="20540"/>
                </a:lnTo>
                <a:lnTo>
                  <a:pt x="2163" y="20480"/>
                </a:lnTo>
                <a:lnTo>
                  <a:pt x="2343" y="20299"/>
                </a:lnTo>
                <a:lnTo>
                  <a:pt x="4385" y="22341"/>
                </a:lnTo>
                <a:lnTo>
                  <a:pt x="6487" y="24323"/>
                </a:lnTo>
                <a:lnTo>
                  <a:pt x="5466" y="24984"/>
                </a:lnTo>
                <a:lnTo>
                  <a:pt x="2943" y="26545"/>
                </a:lnTo>
                <a:lnTo>
                  <a:pt x="2823" y="26665"/>
                </a:lnTo>
                <a:lnTo>
                  <a:pt x="2763" y="26786"/>
                </a:lnTo>
                <a:lnTo>
                  <a:pt x="2763" y="26906"/>
                </a:lnTo>
                <a:lnTo>
                  <a:pt x="2823" y="27026"/>
                </a:lnTo>
                <a:lnTo>
                  <a:pt x="2883" y="27146"/>
                </a:lnTo>
                <a:lnTo>
                  <a:pt x="3003" y="27206"/>
                </a:lnTo>
                <a:lnTo>
                  <a:pt x="3304" y="27206"/>
                </a:lnTo>
                <a:lnTo>
                  <a:pt x="5826" y="25945"/>
                </a:lnTo>
                <a:lnTo>
                  <a:pt x="6607" y="25524"/>
                </a:lnTo>
                <a:lnTo>
                  <a:pt x="7027" y="25344"/>
                </a:lnTo>
                <a:lnTo>
                  <a:pt x="7388" y="25104"/>
                </a:lnTo>
                <a:lnTo>
                  <a:pt x="7868" y="25584"/>
                </a:lnTo>
                <a:lnTo>
                  <a:pt x="11111" y="28407"/>
                </a:lnTo>
                <a:lnTo>
                  <a:pt x="11892" y="29068"/>
                </a:lnTo>
                <a:lnTo>
                  <a:pt x="12673" y="29728"/>
                </a:lnTo>
                <a:lnTo>
                  <a:pt x="13153" y="32071"/>
                </a:lnTo>
                <a:lnTo>
                  <a:pt x="13754" y="34353"/>
                </a:lnTo>
                <a:lnTo>
                  <a:pt x="14234" y="36274"/>
                </a:lnTo>
                <a:lnTo>
                  <a:pt x="14835" y="38256"/>
                </a:lnTo>
                <a:lnTo>
                  <a:pt x="15435" y="40118"/>
                </a:lnTo>
                <a:lnTo>
                  <a:pt x="16216" y="42040"/>
                </a:lnTo>
                <a:lnTo>
                  <a:pt x="15796" y="41800"/>
                </a:lnTo>
                <a:lnTo>
                  <a:pt x="15315" y="41740"/>
                </a:lnTo>
                <a:lnTo>
                  <a:pt x="14414" y="41619"/>
                </a:lnTo>
                <a:lnTo>
                  <a:pt x="11952" y="41259"/>
                </a:lnTo>
                <a:lnTo>
                  <a:pt x="10150" y="41019"/>
                </a:lnTo>
                <a:lnTo>
                  <a:pt x="9249" y="40839"/>
                </a:lnTo>
                <a:lnTo>
                  <a:pt x="8409" y="40659"/>
                </a:lnTo>
                <a:lnTo>
                  <a:pt x="8409" y="40358"/>
                </a:lnTo>
                <a:lnTo>
                  <a:pt x="8409" y="40118"/>
                </a:lnTo>
                <a:lnTo>
                  <a:pt x="8348" y="39818"/>
                </a:lnTo>
                <a:lnTo>
                  <a:pt x="8228" y="39578"/>
                </a:lnTo>
                <a:lnTo>
                  <a:pt x="8048" y="39397"/>
                </a:lnTo>
                <a:lnTo>
                  <a:pt x="7808" y="39217"/>
                </a:lnTo>
                <a:lnTo>
                  <a:pt x="7508" y="39157"/>
                </a:lnTo>
                <a:lnTo>
                  <a:pt x="7207" y="39097"/>
                </a:lnTo>
                <a:lnTo>
                  <a:pt x="6907" y="39157"/>
                </a:lnTo>
                <a:lnTo>
                  <a:pt x="6667" y="39217"/>
                </a:lnTo>
                <a:lnTo>
                  <a:pt x="6487" y="39337"/>
                </a:lnTo>
                <a:lnTo>
                  <a:pt x="6307" y="39518"/>
                </a:lnTo>
                <a:lnTo>
                  <a:pt x="6186" y="39698"/>
                </a:lnTo>
                <a:lnTo>
                  <a:pt x="6066" y="39878"/>
                </a:lnTo>
                <a:lnTo>
                  <a:pt x="6006" y="40118"/>
                </a:lnTo>
                <a:lnTo>
                  <a:pt x="6006" y="40358"/>
                </a:lnTo>
                <a:lnTo>
                  <a:pt x="6006" y="40599"/>
                </a:lnTo>
                <a:lnTo>
                  <a:pt x="6066" y="40839"/>
                </a:lnTo>
                <a:lnTo>
                  <a:pt x="6186" y="41019"/>
                </a:lnTo>
                <a:lnTo>
                  <a:pt x="6307" y="41199"/>
                </a:lnTo>
                <a:lnTo>
                  <a:pt x="6487" y="41379"/>
                </a:lnTo>
                <a:lnTo>
                  <a:pt x="6667" y="41499"/>
                </a:lnTo>
                <a:lnTo>
                  <a:pt x="6907" y="41559"/>
                </a:lnTo>
                <a:lnTo>
                  <a:pt x="7207" y="41619"/>
                </a:lnTo>
                <a:lnTo>
                  <a:pt x="7508" y="41559"/>
                </a:lnTo>
                <a:lnTo>
                  <a:pt x="7808" y="41499"/>
                </a:lnTo>
                <a:lnTo>
                  <a:pt x="8048" y="41319"/>
                </a:lnTo>
                <a:lnTo>
                  <a:pt x="8228" y="41079"/>
                </a:lnTo>
                <a:lnTo>
                  <a:pt x="9910" y="41920"/>
                </a:lnTo>
                <a:lnTo>
                  <a:pt x="10811" y="42280"/>
                </a:lnTo>
                <a:lnTo>
                  <a:pt x="11652" y="42580"/>
                </a:lnTo>
                <a:lnTo>
                  <a:pt x="12793" y="42941"/>
                </a:lnTo>
                <a:lnTo>
                  <a:pt x="13393" y="43121"/>
                </a:lnTo>
                <a:lnTo>
                  <a:pt x="13994" y="43241"/>
                </a:lnTo>
                <a:lnTo>
                  <a:pt x="14654" y="43301"/>
                </a:lnTo>
                <a:lnTo>
                  <a:pt x="15255" y="43301"/>
                </a:lnTo>
                <a:lnTo>
                  <a:pt x="15856" y="43241"/>
                </a:lnTo>
                <a:lnTo>
                  <a:pt x="16336" y="43001"/>
                </a:lnTo>
                <a:lnTo>
                  <a:pt x="16456" y="42941"/>
                </a:lnTo>
                <a:lnTo>
                  <a:pt x="16576" y="42821"/>
                </a:lnTo>
                <a:lnTo>
                  <a:pt x="17057" y="43842"/>
                </a:lnTo>
                <a:lnTo>
                  <a:pt x="17597" y="44802"/>
                </a:lnTo>
                <a:lnTo>
                  <a:pt x="17717" y="44923"/>
                </a:lnTo>
                <a:lnTo>
                  <a:pt x="17837" y="44983"/>
                </a:lnTo>
                <a:lnTo>
                  <a:pt x="18138" y="44983"/>
                </a:lnTo>
                <a:lnTo>
                  <a:pt x="18258" y="44863"/>
                </a:lnTo>
                <a:lnTo>
                  <a:pt x="18378" y="44742"/>
                </a:lnTo>
                <a:lnTo>
                  <a:pt x="18378" y="44622"/>
                </a:lnTo>
                <a:lnTo>
                  <a:pt x="18378" y="44442"/>
                </a:lnTo>
                <a:lnTo>
                  <a:pt x="18078" y="43121"/>
                </a:lnTo>
                <a:lnTo>
                  <a:pt x="17657" y="41800"/>
                </a:lnTo>
                <a:lnTo>
                  <a:pt x="16877" y="39157"/>
                </a:lnTo>
                <a:lnTo>
                  <a:pt x="16997" y="39037"/>
                </a:lnTo>
                <a:lnTo>
                  <a:pt x="17477" y="38497"/>
                </a:lnTo>
                <a:lnTo>
                  <a:pt x="17958" y="37956"/>
                </a:lnTo>
                <a:lnTo>
                  <a:pt x="18858" y="36695"/>
                </a:lnTo>
                <a:lnTo>
                  <a:pt x="19639" y="35434"/>
                </a:lnTo>
                <a:lnTo>
                  <a:pt x="20360" y="34112"/>
                </a:lnTo>
                <a:lnTo>
                  <a:pt x="21441" y="32071"/>
                </a:lnTo>
                <a:lnTo>
                  <a:pt x="21981" y="30989"/>
                </a:lnTo>
                <a:lnTo>
                  <a:pt x="22162" y="30449"/>
                </a:lnTo>
                <a:lnTo>
                  <a:pt x="22342" y="29908"/>
                </a:lnTo>
                <a:lnTo>
                  <a:pt x="22522" y="29728"/>
                </a:lnTo>
                <a:lnTo>
                  <a:pt x="22702" y="29488"/>
                </a:lnTo>
                <a:lnTo>
                  <a:pt x="22882" y="29188"/>
                </a:lnTo>
                <a:lnTo>
                  <a:pt x="22942" y="28888"/>
                </a:lnTo>
                <a:lnTo>
                  <a:pt x="23002" y="28587"/>
                </a:lnTo>
                <a:lnTo>
                  <a:pt x="22942" y="28287"/>
                </a:lnTo>
                <a:lnTo>
                  <a:pt x="22882" y="27987"/>
                </a:lnTo>
                <a:lnTo>
                  <a:pt x="22702" y="27686"/>
                </a:lnTo>
                <a:lnTo>
                  <a:pt x="22522" y="27446"/>
                </a:lnTo>
                <a:lnTo>
                  <a:pt x="22282" y="27266"/>
                </a:lnTo>
                <a:lnTo>
                  <a:pt x="21981" y="27086"/>
                </a:lnTo>
                <a:lnTo>
                  <a:pt x="21681" y="27026"/>
                </a:lnTo>
                <a:lnTo>
                  <a:pt x="21381" y="26966"/>
                </a:lnTo>
                <a:lnTo>
                  <a:pt x="21081" y="27026"/>
                </a:lnTo>
                <a:lnTo>
                  <a:pt x="20780" y="27086"/>
                </a:lnTo>
                <a:lnTo>
                  <a:pt x="20480" y="27266"/>
                </a:lnTo>
                <a:lnTo>
                  <a:pt x="20240" y="27446"/>
                </a:lnTo>
                <a:lnTo>
                  <a:pt x="20060" y="27686"/>
                </a:lnTo>
                <a:lnTo>
                  <a:pt x="19879" y="27987"/>
                </a:lnTo>
                <a:lnTo>
                  <a:pt x="19819" y="28287"/>
                </a:lnTo>
                <a:lnTo>
                  <a:pt x="19759" y="28587"/>
                </a:lnTo>
                <a:lnTo>
                  <a:pt x="19819" y="28888"/>
                </a:lnTo>
                <a:lnTo>
                  <a:pt x="19879" y="29188"/>
                </a:lnTo>
                <a:lnTo>
                  <a:pt x="20060" y="29488"/>
                </a:lnTo>
                <a:lnTo>
                  <a:pt x="20240" y="29728"/>
                </a:lnTo>
                <a:lnTo>
                  <a:pt x="20480" y="29908"/>
                </a:lnTo>
                <a:lnTo>
                  <a:pt x="20780" y="30089"/>
                </a:lnTo>
                <a:lnTo>
                  <a:pt x="20360" y="30929"/>
                </a:lnTo>
                <a:lnTo>
                  <a:pt x="20000" y="31770"/>
                </a:lnTo>
                <a:lnTo>
                  <a:pt x="19639" y="32611"/>
                </a:lnTo>
                <a:lnTo>
                  <a:pt x="19219" y="33452"/>
                </a:lnTo>
                <a:lnTo>
                  <a:pt x="19159" y="33572"/>
                </a:lnTo>
                <a:lnTo>
                  <a:pt x="18858" y="32611"/>
                </a:lnTo>
                <a:lnTo>
                  <a:pt x="18618" y="31710"/>
                </a:lnTo>
                <a:lnTo>
                  <a:pt x="18438" y="30749"/>
                </a:lnTo>
                <a:lnTo>
                  <a:pt x="18318" y="29788"/>
                </a:lnTo>
                <a:lnTo>
                  <a:pt x="18198" y="27867"/>
                </a:lnTo>
                <a:lnTo>
                  <a:pt x="18138" y="27746"/>
                </a:lnTo>
                <a:lnTo>
                  <a:pt x="18018" y="27686"/>
                </a:lnTo>
                <a:lnTo>
                  <a:pt x="17898" y="27746"/>
                </a:lnTo>
                <a:lnTo>
                  <a:pt x="17837" y="27806"/>
                </a:lnTo>
                <a:lnTo>
                  <a:pt x="17657" y="28647"/>
                </a:lnTo>
                <a:lnTo>
                  <a:pt x="17537" y="29488"/>
                </a:lnTo>
                <a:lnTo>
                  <a:pt x="17477" y="30449"/>
                </a:lnTo>
                <a:lnTo>
                  <a:pt x="17477" y="31410"/>
                </a:lnTo>
                <a:lnTo>
                  <a:pt x="17537" y="32311"/>
                </a:lnTo>
                <a:lnTo>
                  <a:pt x="17717" y="33212"/>
                </a:lnTo>
                <a:lnTo>
                  <a:pt x="18018" y="34052"/>
                </a:lnTo>
                <a:lnTo>
                  <a:pt x="18198" y="34473"/>
                </a:lnTo>
                <a:lnTo>
                  <a:pt x="18438" y="34833"/>
                </a:lnTo>
                <a:lnTo>
                  <a:pt x="17477" y="36455"/>
                </a:lnTo>
                <a:lnTo>
                  <a:pt x="16516" y="38076"/>
                </a:lnTo>
                <a:lnTo>
                  <a:pt x="15856" y="36034"/>
                </a:lnTo>
                <a:lnTo>
                  <a:pt x="15255" y="33932"/>
                </a:lnTo>
                <a:lnTo>
                  <a:pt x="14835" y="32071"/>
                </a:lnTo>
                <a:lnTo>
                  <a:pt x="14174" y="28888"/>
                </a:lnTo>
                <a:lnTo>
                  <a:pt x="13513" y="25524"/>
                </a:lnTo>
                <a:lnTo>
                  <a:pt x="13153" y="23182"/>
                </a:lnTo>
                <a:lnTo>
                  <a:pt x="12793" y="19879"/>
                </a:lnTo>
                <a:lnTo>
                  <a:pt x="13333" y="19519"/>
                </a:lnTo>
                <a:lnTo>
                  <a:pt x="13814" y="19158"/>
                </a:lnTo>
                <a:lnTo>
                  <a:pt x="14835" y="18318"/>
                </a:lnTo>
                <a:lnTo>
                  <a:pt x="15735" y="17357"/>
                </a:lnTo>
                <a:lnTo>
                  <a:pt x="16696" y="16396"/>
                </a:lnTo>
                <a:lnTo>
                  <a:pt x="17237" y="16696"/>
                </a:lnTo>
                <a:lnTo>
                  <a:pt x="17837" y="16936"/>
                </a:lnTo>
                <a:lnTo>
                  <a:pt x="19039" y="17357"/>
                </a:lnTo>
                <a:lnTo>
                  <a:pt x="20780" y="17957"/>
                </a:lnTo>
                <a:lnTo>
                  <a:pt x="21681" y="18137"/>
                </a:lnTo>
                <a:lnTo>
                  <a:pt x="22162" y="18197"/>
                </a:lnTo>
                <a:lnTo>
                  <a:pt x="22762" y="18197"/>
                </a:lnTo>
                <a:lnTo>
                  <a:pt x="22882" y="18137"/>
                </a:lnTo>
                <a:lnTo>
                  <a:pt x="23002" y="18017"/>
                </a:lnTo>
                <a:lnTo>
                  <a:pt x="23002" y="17897"/>
                </a:lnTo>
                <a:lnTo>
                  <a:pt x="23062" y="17717"/>
                </a:lnTo>
                <a:lnTo>
                  <a:pt x="23002" y="17597"/>
                </a:lnTo>
                <a:lnTo>
                  <a:pt x="22942" y="17477"/>
                </a:lnTo>
                <a:lnTo>
                  <a:pt x="22822" y="17357"/>
                </a:lnTo>
                <a:lnTo>
                  <a:pt x="22462" y="17116"/>
                </a:lnTo>
                <a:lnTo>
                  <a:pt x="22041" y="16936"/>
                </a:lnTo>
                <a:lnTo>
                  <a:pt x="21141" y="16576"/>
                </a:lnTo>
                <a:lnTo>
                  <a:pt x="19339" y="16156"/>
                </a:lnTo>
                <a:lnTo>
                  <a:pt x="18438" y="15855"/>
                </a:lnTo>
                <a:lnTo>
                  <a:pt x="17417" y="15615"/>
                </a:lnTo>
                <a:lnTo>
                  <a:pt x="19519" y="13693"/>
                </a:lnTo>
                <a:lnTo>
                  <a:pt x="20480" y="12612"/>
                </a:lnTo>
                <a:lnTo>
                  <a:pt x="20960" y="12072"/>
                </a:lnTo>
                <a:lnTo>
                  <a:pt x="21381" y="11471"/>
                </a:lnTo>
                <a:lnTo>
                  <a:pt x="21741" y="11411"/>
                </a:lnTo>
                <a:lnTo>
                  <a:pt x="22101" y="11351"/>
                </a:lnTo>
                <a:lnTo>
                  <a:pt x="22402" y="11171"/>
                </a:lnTo>
                <a:lnTo>
                  <a:pt x="22702" y="10931"/>
                </a:lnTo>
                <a:lnTo>
                  <a:pt x="22942" y="10630"/>
                </a:lnTo>
                <a:lnTo>
                  <a:pt x="23062" y="10330"/>
                </a:lnTo>
                <a:lnTo>
                  <a:pt x="23243" y="9970"/>
                </a:lnTo>
                <a:lnTo>
                  <a:pt x="23243" y="9609"/>
                </a:lnTo>
                <a:lnTo>
                  <a:pt x="23183" y="9249"/>
                </a:lnTo>
                <a:lnTo>
                  <a:pt x="23122" y="8889"/>
                </a:lnTo>
                <a:lnTo>
                  <a:pt x="22942" y="8588"/>
                </a:lnTo>
                <a:lnTo>
                  <a:pt x="22702" y="8288"/>
                </a:lnTo>
                <a:lnTo>
                  <a:pt x="22402" y="8048"/>
                </a:lnTo>
                <a:lnTo>
                  <a:pt x="22101" y="7868"/>
                </a:lnTo>
                <a:lnTo>
                  <a:pt x="21741" y="7808"/>
                </a:lnTo>
                <a:lnTo>
                  <a:pt x="21381" y="7748"/>
                </a:lnTo>
                <a:lnTo>
                  <a:pt x="21020" y="7808"/>
                </a:lnTo>
                <a:lnTo>
                  <a:pt x="20660" y="7868"/>
                </a:lnTo>
                <a:lnTo>
                  <a:pt x="20360" y="8048"/>
                </a:lnTo>
                <a:lnTo>
                  <a:pt x="20060" y="8288"/>
                </a:lnTo>
                <a:lnTo>
                  <a:pt x="19819" y="8588"/>
                </a:lnTo>
                <a:lnTo>
                  <a:pt x="19699" y="8889"/>
                </a:lnTo>
                <a:lnTo>
                  <a:pt x="19519" y="9249"/>
                </a:lnTo>
                <a:lnTo>
                  <a:pt x="19519" y="9609"/>
                </a:lnTo>
                <a:lnTo>
                  <a:pt x="19579" y="9970"/>
                </a:lnTo>
                <a:lnTo>
                  <a:pt x="19639" y="10270"/>
                </a:lnTo>
                <a:lnTo>
                  <a:pt x="19819" y="10570"/>
                </a:lnTo>
                <a:lnTo>
                  <a:pt x="20000" y="10871"/>
                </a:lnTo>
                <a:lnTo>
                  <a:pt x="19519" y="11291"/>
                </a:lnTo>
                <a:lnTo>
                  <a:pt x="19039" y="11771"/>
                </a:lnTo>
                <a:lnTo>
                  <a:pt x="18078" y="12792"/>
                </a:lnTo>
                <a:lnTo>
                  <a:pt x="17177" y="13813"/>
                </a:lnTo>
                <a:lnTo>
                  <a:pt x="16336" y="14774"/>
                </a:lnTo>
                <a:lnTo>
                  <a:pt x="15435" y="15675"/>
                </a:lnTo>
                <a:lnTo>
                  <a:pt x="14474" y="16636"/>
                </a:lnTo>
                <a:lnTo>
                  <a:pt x="13513" y="17597"/>
                </a:lnTo>
                <a:lnTo>
                  <a:pt x="13093" y="18077"/>
                </a:lnTo>
                <a:lnTo>
                  <a:pt x="12673" y="18618"/>
                </a:lnTo>
                <a:lnTo>
                  <a:pt x="12492" y="15555"/>
                </a:lnTo>
                <a:lnTo>
                  <a:pt x="12372" y="12432"/>
                </a:lnTo>
                <a:lnTo>
                  <a:pt x="12372" y="9790"/>
                </a:lnTo>
                <a:lnTo>
                  <a:pt x="12432" y="7147"/>
                </a:lnTo>
                <a:lnTo>
                  <a:pt x="12492" y="6186"/>
                </a:lnTo>
                <a:lnTo>
                  <a:pt x="12613" y="5165"/>
                </a:lnTo>
                <a:lnTo>
                  <a:pt x="12673" y="4084"/>
                </a:lnTo>
                <a:lnTo>
                  <a:pt x="12673" y="3063"/>
                </a:lnTo>
                <a:lnTo>
                  <a:pt x="12973" y="2883"/>
                </a:lnTo>
                <a:lnTo>
                  <a:pt x="13153" y="2643"/>
                </a:lnTo>
                <a:lnTo>
                  <a:pt x="13333" y="2343"/>
                </a:lnTo>
                <a:lnTo>
                  <a:pt x="13393" y="1982"/>
                </a:lnTo>
                <a:lnTo>
                  <a:pt x="13453" y="1682"/>
                </a:lnTo>
                <a:lnTo>
                  <a:pt x="13393" y="1382"/>
                </a:lnTo>
                <a:lnTo>
                  <a:pt x="13333" y="1021"/>
                </a:lnTo>
                <a:lnTo>
                  <a:pt x="13153" y="781"/>
                </a:lnTo>
                <a:lnTo>
                  <a:pt x="12973" y="481"/>
                </a:lnTo>
                <a:lnTo>
                  <a:pt x="12673" y="301"/>
                </a:lnTo>
                <a:lnTo>
                  <a:pt x="12432" y="120"/>
                </a:lnTo>
                <a:lnTo>
                  <a:pt x="12072" y="60"/>
                </a:lnTo>
                <a:lnTo>
                  <a:pt x="11772" y="0"/>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11166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6"/>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8"/>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1"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2"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2" y="2077632"/>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2" y="3031151"/>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2" y="4059251"/>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extLst>
      <p:ext uri="{BB962C8B-B14F-4D97-AF65-F5344CB8AC3E}">
        <p14:creationId xmlns:p14="http://schemas.microsoft.com/office/powerpoint/2010/main" val="411522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8076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237014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899"/>
          </a:xfrm>
          <a:prstGeom prst="rect">
            <a:avLst/>
          </a:prstGeom>
        </p:spPr>
        <p:txBody>
          <a:bodyPr lIns="91425" tIns="91425" rIns="91425" bIns="91425" anchor="b" anchorCtr="0"/>
          <a:lstStyle>
            <a:lvl1pPr lvl="0" algn="ctr" rtl="0">
              <a:spcBef>
                <a:spcPts val="0"/>
              </a:spcBef>
              <a:buSzPct val="100000"/>
              <a:buFont typeface="Lora"/>
              <a:defRPr sz="24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2400" i="1">
                <a:latin typeface="Lora"/>
                <a:ea typeface="Lora"/>
                <a:cs typeface="Lora"/>
                <a:sym typeface="Lora"/>
              </a:defRPr>
            </a:lvl4pPr>
            <a:lvl5pPr lvl="4" algn="ctr" rtl="0">
              <a:spcBef>
                <a:spcPts val="0"/>
              </a:spcBef>
              <a:buSzPct val="100000"/>
              <a:buFont typeface="Lora"/>
              <a:defRPr sz="2400" i="1">
                <a:latin typeface="Lora"/>
                <a:ea typeface="Lora"/>
                <a:cs typeface="Lora"/>
                <a:sym typeface="Lora"/>
              </a:defRPr>
            </a:lvl5pPr>
            <a:lvl6pPr lvl="5" algn="ctr" rtl="0">
              <a:spcBef>
                <a:spcPts val="0"/>
              </a:spcBef>
              <a:buSzPct val="100000"/>
              <a:buFont typeface="Lora"/>
              <a:defRPr sz="2400" i="1">
                <a:latin typeface="Lora"/>
                <a:ea typeface="Lora"/>
                <a:cs typeface="Lora"/>
                <a:sym typeface="Lora"/>
              </a:defRPr>
            </a:lvl6pPr>
            <a:lvl7pPr lvl="6" algn="ctr" rtl="0">
              <a:spcBef>
                <a:spcPts val="0"/>
              </a:spcBef>
              <a:buSzPct val="100000"/>
              <a:buFont typeface="Lora"/>
              <a:defRPr sz="2400" i="1">
                <a:latin typeface="Lora"/>
                <a:ea typeface="Lora"/>
                <a:cs typeface="Lora"/>
                <a:sym typeface="Lora"/>
              </a:defRPr>
            </a:lvl7pPr>
            <a:lvl8pPr lvl="7" algn="ctr" rtl="0">
              <a:spcBef>
                <a:spcPts val="0"/>
              </a:spcBef>
              <a:buSzPct val="100000"/>
              <a:buFont typeface="Lora"/>
              <a:defRPr sz="2400" i="1">
                <a:latin typeface="Lora"/>
                <a:ea typeface="Lora"/>
                <a:cs typeface="Lora"/>
                <a:sym typeface="Lora"/>
              </a:defRPr>
            </a:lvl8pPr>
            <a:lvl9pPr lvl="8" algn="ctr">
              <a:spcBef>
                <a:spcPts val="0"/>
              </a:spcBef>
              <a:buSzPct val="100000"/>
              <a:buFont typeface="Lora"/>
              <a:defRPr sz="2400" i="1">
                <a:latin typeface="Lora"/>
                <a:ea typeface="Lora"/>
                <a:cs typeface="Lora"/>
                <a:sym typeface="Lora"/>
              </a:defRPr>
            </a:lvl9pPr>
          </a:lstStyle>
          <a:p>
            <a:endParaRPr/>
          </a:p>
        </p:txBody>
      </p:sp>
      <p:cxnSp>
        <p:nvCxnSpPr>
          <p:cNvPr id="20" name="Shape 20"/>
          <p:cNvCxnSpPr/>
          <p:nvPr/>
        </p:nvCxnSpPr>
        <p:spPr>
          <a:xfrm>
            <a:off x="4584075" y="3676500"/>
            <a:ext cx="0" cy="14804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2" name="Shape 22"/>
          <p:cNvSpPr txBox="1"/>
          <p:nvPr/>
        </p:nvSpPr>
        <p:spPr>
          <a:xfrm>
            <a:off x="3593400" y="3412651"/>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3600" b="1">
                <a:latin typeface="Lora"/>
                <a:ea typeface="Lora"/>
                <a:cs typeface="Lora"/>
                <a:sym typeface="Lora"/>
              </a:rPr>
              <a:t>“</a:t>
            </a:r>
          </a:p>
        </p:txBody>
      </p:sp>
    </p:spTree>
    <p:extLst>
      <p:ext uri="{BB962C8B-B14F-4D97-AF65-F5344CB8AC3E}">
        <p14:creationId xmlns:p14="http://schemas.microsoft.com/office/powerpoint/2010/main" val="37639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93265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48203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990450" y="4037375"/>
            <a:ext cx="5162999" cy="519599"/>
          </a:xfrm>
          <a:prstGeom prst="rect">
            <a:avLst/>
          </a:prstGeom>
        </p:spPr>
        <p:txBody>
          <a:bodyPr lIns="91425" tIns="91425" rIns="91425" bIns="91425" anchor="b" anchorCtr="0"/>
          <a:lstStyle>
            <a:lvl1pPr lvl="0" algn="ctr">
              <a:spcBef>
                <a:spcPts val="360"/>
              </a:spcBef>
              <a:buSzPct val="100000"/>
              <a:buFont typeface="Lora"/>
              <a:buNone/>
              <a:defRPr sz="1400" i="1">
                <a:latin typeface="Lora"/>
                <a:ea typeface="Lora"/>
                <a:cs typeface="Lora"/>
                <a:sym typeface="Lora"/>
              </a:defRPr>
            </a:lvl1pPr>
          </a:lstStyle>
          <a:p>
            <a:endParaRPr/>
          </a:p>
        </p:txBody>
      </p:sp>
      <p:cxnSp>
        <p:nvCxnSpPr>
          <p:cNvPr id="51" name="Shape 51"/>
          <p:cNvCxnSpPr/>
          <p:nvPr/>
        </p:nvCxnSpPr>
        <p:spPr>
          <a:xfrm>
            <a:off x="-6025" y="4666128"/>
            <a:ext cx="9161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4457400" y="4551496"/>
            <a:ext cx="229199" cy="2291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65877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404655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57712" y="1070700"/>
            <a:ext cx="5428499" cy="452999"/>
          </a:xfrm>
          <a:prstGeom prst="rect">
            <a:avLst/>
          </a:prstGeom>
          <a:noFill/>
          <a:ln>
            <a:noFill/>
          </a:ln>
        </p:spPr>
        <p:txBody>
          <a:bodyPr lIns="91425" tIns="91425" rIns="91425" bIns="91425" anchor="t" anchorCtr="0"/>
          <a:lstStyle>
            <a:lvl1pPr lvl="0"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1857787" y="1510125"/>
            <a:ext cx="5428499" cy="2394600"/>
          </a:xfrm>
          <a:prstGeom prst="rect">
            <a:avLst/>
          </a:prstGeom>
          <a:noFill/>
          <a:ln>
            <a:noFill/>
          </a:ln>
        </p:spPr>
        <p:txBody>
          <a:bodyPr lIns="91425" tIns="91425" rIns="91425" bIns="91425" anchor="t" anchorCtr="0"/>
          <a:lstStyle>
            <a:lvl1pPr lvl="0">
              <a:spcBef>
                <a:spcPts val="600"/>
              </a:spcBef>
              <a:buClr>
                <a:srgbClr val="134F5C"/>
              </a:buClr>
              <a:buSzPct val="100000"/>
              <a:buFont typeface="Droid Serif"/>
              <a:buChar char="❄"/>
              <a:defRPr sz="1800">
                <a:solidFill>
                  <a:srgbClr val="134F5C"/>
                </a:solidFill>
                <a:latin typeface="Droid Serif"/>
                <a:ea typeface="Droid Serif"/>
                <a:cs typeface="Droid Serif"/>
                <a:sym typeface="Droid Serif"/>
              </a:defRPr>
            </a:lvl1pPr>
            <a:lvl2pPr lvl="1">
              <a:spcBef>
                <a:spcPts val="480"/>
              </a:spcBef>
              <a:buClr>
                <a:srgbClr val="134F5C"/>
              </a:buClr>
              <a:buSzPct val="100000"/>
              <a:buFont typeface="Droid Serif"/>
              <a:buChar char="☆"/>
              <a:defRPr sz="1800">
                <a:solidFill>
                  <a:srgbClr val="134F5C"/>
                </a:solidFill>
                <a:latin typeface="Droid Serif"/>
                <a:ea typeface="Droid Serif"/>
                <a:cs typeface="Droid Serif"/>
                <a:sym typeface="Droid Serif"/>
              </a:defRPr>
            </a:lvl2pPr>
            <a:lvl3pPr lvl="2">
              <a:spcBef>
                <a:spcPts val="480"/>
              </a:spcBef>
              <a:buClr>
                <a:srgbClr val="134F5C"/>
              </a:buClr>
              <a:buSzPct val="100000"/>
              <a:buFont typeface="Droid Serif"/>
              <a:defRPr sz="1800">
                <a:solidFill>
                  <a:srgbClr val="134F5C"/>
                </a:solidFill>
                <a:latin typeface="Droid Serif"/>
                <a:ea typeface="Droid Serif"/>
                <a:cs typeface="Droid Serif"/>
                <a:sym typeface="Droid Serif"/>
              </a:defRPr>
            </a:lvl3pPr>
            <a:lvl4pPr lvl="3">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4pPr>
            <a:lvl5pPr lvl="4">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5pPr>
            <a:lvl6pPr lvl="5">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6pPr>
            <a:lvl7pPr lvl="6">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7pPr>
            <a:lvl8pPr lvl="7">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8pPr>
            <a:lvl9pPr lvl="8">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7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extLst>
      <p:ext uri="{BB962C8B-B14F-4D97-AF65-F5344CB8AC3E}">
        <p14:creationId xmlns:p14="http://schemas.microsoft.com/office/powerpoint/2010/main" val="21100586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70"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TÌNH HUỐNG</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056167" y="848478"/>
            <a:ext cx="6776484" cy="2400657"/>
          </a:xfrm>
          <a:prstGeom prst="rect">
            <a:avLst/>
          </a:prstGeom>
          <a:solidFill>
            <a:schemeClr val="bg1"/>
          </a:solidFill>
          <a:ln w="19050">
            <a:solidFill>
              <a:srgbClr val="C00000"/>
            </a:solidFill>
          </a:ln>
        </p:spPr>
        <p:txBody>
          <a:bodyPr wrap="square" lIns="274320" tIns="274320" rIns="274320" bIns="274320" rtlCol="0">
            <a:spAutoFit/>
          </a:bodyPr>
          <a:lstStyle/>
          <a:p>
            <a:r>
              <a:rPr lang="vi-VN" sz="2400" dirty="0">
                <a:latin typeface="+mj-lt"/>
              </a:rPr>
              <a:t>Nhiều dự án CNTT thất bại vì rủi ro công nghệ. Một</a:t>
            </a:r>
            <a:r>
              <a:rPr lang="en-US" sz="2400" dirty="0">
                <a:latin typeface="+mj-lt"/>
              </a:rPr>
              <a:t> </a:t>
            </a:r>
            <a:r>
              <a:rPr lang="vi-VN" sz="2400" dirty="0">
                <a:latin typeface="+mj-lt"/>
              </a:rPr>
              <a:t>quản lý dự án phần mềm được một bài học quan trọng trong một dự án CNTT lớn:</a:t>
            </a:r>
            <a:r>
              <a:rPr lang="vi-VN" sz="2400" b="1" dirty="0">
                <a:latin typeface="+mj-lt"/>
              </a:rPr>
              <a:t> Tập trung vào yêu cầu nghiệp vụ trước, chứ không phải là công nghệ. </a:t>
            </a:r>
            <a:endParaRPr lang="en-US" sz="2400" b="1" dirty="0">
              <a:latin typeface="+mj-lt"/>
            </a:endParaRPr>
          </a:p>
        </p:txBody>
      </p:sp>
      <p:pic>
        <p:nvPicPr>
          <p:cNvPr id="1028" name="Picture 4" descr="Hồng Tuyết: Những Dấu Chấm Câu">
            <a:extLst>
              <a:ext uri="{FF2B5EF4-FFF2-40B4-BE49-F238E27FC236}">
                <a16:creationId xmlns:a16="http://schemas.microsoft.com/office/drawing/2014/main" id="{ADC1CE55-9DBD-4776-95AA-FD4A5035D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42" y="3480004"/>
            <a:ext cx="1561657" cy="15616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B0676C-8259-4E0A-AB36-1D0668084C1F}"/>
              </a:ext>
            </a:extLst>
          </p:cNvPr>
          <p:cNvSpPr/>
          <p:nvPr/>
        </p:nvSpPr>
        <p:spPr>
          <a:xfrm>
            <a:off x="2762028" y="3657600"/>
            <a:ext cx="5382512" cy="1222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dirty="0">
                <a:latin typeface="+mj-lt"/>
              </a:rPr>
              <a:t>Vậy quản lý các rủi ro là gì? </a:t>
            </a:r>
            <a:endParaRPr lang="en-US" sz="2400" dirty="0">
              <a:latin typeface="+mj-lt"/>
            </a:endParaRPr>
          </a:p>
          <a:p>
            <a:pPr algn="ctr"/>
            <a:r>
              <a:rPr lang="vi-VN" sz="2400" dirty="0">
                <a:latin typeface="+mj-lt"/>
              </a:rPr>
              <a:t>Vai trò, hoạt động và ảnh hưởng của nó tới dự án phần mềm ra sao?</a:t>
            </a:r>
            <a:endParaRPr lang="en-US" sz="2400" dirty="0">
              <a:latin typeface="+mj-lt"/>
            </a:endParaRPr>
          </a:p>
        </p:txBody>
      </p:sp>
    </p:spTree>
    <p:extLst>
      <p:ext uri="{BB962C8B-B14F-4D97-AF65-F5344CB8AC3E}">
        <p14:creationId xmlns:p14="http://schemas.microsoft.com/office/powerpoint/2010/main" val="40883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541101" y="1403882"/>
            <a:ext cx="8156725" cy="3370299"/>
          </a:xfrm>
          <a:prstGeom prst="rect">
            <a:avLst/>
          </a:prstGeom>
          <a:noFill/>
          <a:ln>
            <a:noFill/>
          </a:ln>
        </p:spPr>
        <p:txBody>
          <a:bodyPr lIns="91425" tIns="91425" rIns="91425" bIns="91425" anchor="t" anchorCtr="0">
            <a:noAutofit/>
          </a:bodyPr>
          <a:lstStyle/>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Độ không chắc chắn được thể hiện qua một xác suất xảy ra nằm trong khoảng 0 đến 1.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Một hậu quả mất mát liên quan</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Khả năng quản lý rủi ro đó – hay một số hành động để có thể kiểm soát rủi ro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Thể hiện mức độ của rủi ro được tính bằng tích của xác suất xảy ra của rủi ro với hậu quả mất mát tiềm năng.</a:t>
            </a:r>
            <a:endParaRPr lang="en" sz="2600" dirty="0">
              <a:solidFill>
                <a:schemeClr val="dk1"/>
              </a:solidFill>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36321" y="68960"/>
            <a:ext cx="6510551" cy="1159799"/>
          </a:xfrm>
          <a:prstGeom prst="rect">
            <a:avLst/>
          </a:prstGeom>
          <a:noFill/>
          <a:ln>
            <a:noFill/>
          </a:ln>
        </p:spPr>
        <p:txBody>
          <a:bodyPr lIns="91425" tIns="91425" rIns="91425" bIns="91425" anchor="ctr" anchorCtr="0">
            <a:noAutofit/>
          </a:bodyPr>
          <a:lstStyle/>
          <a:p>
            <a:pPr lvl="0"/>
            <a:r>
              <a:rPr lang="vi-VN" sz="3600" dirty="0">
                <a:latin typeface="+mj-lt"/>
              </a:rPr>
              <a:t>Các đặc trưng của Rủi ro </a:t>
            </a:r>
            <a:r>
              <a:rPr lang="en-US" sz="3600" dirty="0" err="1">
                <a:latin typeface="Times New Roman" panose="02020603050405020304" pitchFamily="18" charset="0"/>
                <a:cs typeface="Times New Roman" panose="02020603050405020304" pitchFamily="18" charset="0"/>
              </a:rPr>
              <a:t>trong</a:t>
            </a:r>
            <a:r>
              <a:rPr lang="vi-VN" sz="3600" dirty="0">
                <a:latin typeface="+mj-lt"/>
              </a:rPr>
              <a:t> một dự án</a:t>
            </a:r>
            <a:endParaRPr lang="en" sz="3600" dirty="0">
              <a:latin typeface="+mj-lt"/>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04180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circle(in)">
                                      <p:cBhvr>
                                        <p:cTn id="7" dur="20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circle(in)">
                                      <p:cBhvr>
                                        <p:cTn id="12" dur="20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circle(in)">
                                      <p:cBhvr>
                                        <p:cTn id="17" dur="20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circle(in)">
                                      <p:cBhvr>
                                        <p:cTn id="22" dur="2000"/>
                                        <p:tgtEl>
                                          <p:spTgt spid="3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649996" y="3660326"/>
            <a:ext cx="5844007" cy="1159799"/>
          </a:xfrm>
          <a:prstGeom prst="rect">
            <a:avLst/>
          </a:prstGeom>
        </p:spPr>
        <p:txBody>
          <a:bodyPr lIns="91425" tIns="91425" rIns="91425" bIns="91425" anchor="b" anchorCtr="0">
            <a:noAutofit/>
          </a:bodyPr>
          <a:lstStyle/>
          <a:p>
            <a:pPr lvl="0"/>
            <a:r>
              <a:rPr lang="en-US" b="1" i="0" dirty="0">
                <a:latin typeface="Times New Roman" panose="02020603050405020304" pitchFamily="18" charset="0"/>
                <a:cs typeface="Times New Roman" panose="02020603050405020304" pitchFamily="18" charset="0"/>
              </a:rPr>
              <a:t>PHÂN LOẠI VÀ PHÂN TÍCH RỦI RO</a:t>
            </a:r>
          </a:p>
        </p:txBody>
      </p:sp>
      <p:sp>
        <p:nvSpPr>
          <p:cNvPr id="475" name="Shape 475"/>
          <p:cNvSpPr txBox="1"/>
          <p:nvPr/>
        </p:nvSpPr>
        <p:spPr>
          <a:xfrm>
            <a:off x="7383601" y="3051544"/>
            <a:ext cx="1760399" cy="2073417"/>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2</a:t>
            </a:r>
          </a:p>
        </p:txBody>
      </p:sp>
      <p:pic>
        <p:nvPicPr>
          <p:cNvPr id="2050" name="Picture 2" descr="Understand stakeholders risk attitude | UCI">
            <a:extLst>
              <a:ext uri="{FF2B5EF4-FFF2-40B4-BE49-F238E27FC236}">
                <a16:creationId xmlns:a16="http://schemas.microsoft.com/office/drawing/2014/main" id="{A921739E-846E-4136-87CE-4496901CB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0" y="244549"/>
            <a:ext cx="4571839" cy="29389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81208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510402" y="1298366"/>
            <a:ext cx="8156725" cy="3065997"/>
          </a:xfrm>
          <a:prstGeom prst="rect">
            <a:avLst/>
          </a:prstGeom>
          <a:noFill/>
          <a:ln>
            <a:noFill/>
          </a:ln>
        </p:spPr>
        <p:txBody>
          <a:bodyPr lIns="91425" tIns="91425" rIns="91425" bIns="91425" anchor="t" anchorCtr="0">
            <a:no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Rủi ro về lịch thực hiện các công việc của dự án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Rủi ro về chi phí</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Rủi ro về quản lý các yêu cầu của dự án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Rủi ro về chất lượng dự án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Rủi ro về thao tác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Rủi ro nếu dự án mắc nhiều lỗi cơ bản</a:t>
            </a:r>
            <a:endParaRPr lang="en" sz="2800" dirty="0">
              <a:solidFill>
                <a:schemeClr val="dk1"/>
              </a:solidFill>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36321" y="68960"/>
            <a:ext cx="6510551"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loại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endParaRPr lang="en" sz="36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013013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circle(in)">
                                      <p:cBhvr>
                                        <p:cTn id="7" dur="20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circle(in)">
                                      <p:cBhvr>
                                        <p:cTn id="12" dur="20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circle(in)">
                                      <p:cBhvr>
                                        <p:cTn id="17" dur="20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circle(in)">
                                      <p:cBhvr>
                                        <p:cTn id="22" dur="2000"/>
                                        <p:tgtEl>
                                          <p:spTgt spid="3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76">
                                            <p:txEl>
                                              <p:pRg st="4" end="4"/>
                                            </p:txEl>
                                          </p:spTgt>
                                        </p:tgtEl>
                                        <p:attrNameLst>
                                          <p:attrName>style.visibility</p:attrName>
                                        </p:attrNameLst>
                                      </p:cBhvr>
                                      <p:to>
                                        <p:strVal val="visible"/>
                                      </p:to>
                                    </p:set>
                                    <p:animEffect transition="in" filter="circle(in)">
                                      <p:cBhvr>
                                        <p:cTn id="27" dur="2000"/>
                                        <p:tgtEl>
                                          <p:spTgt spid="3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76">
                                            <p:txEl>
                                              <p:pRg st="5" end="5"/>
                                            </p:txEl>
                                          </p:spTgt>
                                        </p:tgtEl>
                                        <p:attrNameLst>
                                          <p:attrName>style.visibility</p:attrName>
                                        </p:attrNameLst>
                                      </p:cBhvr>
                                      <p:to>
                                        <p:strVal val="visible"/>
                                      </p:to>
                                    </p:set>
                                    <p:animEffect transition="in" filter="circle(in)">
                                      <p:cBhvr>
                                        <p:cTn id="32" dur="2000"/>
                                        <p:tgtEl>
                                          <p:spTgt spid="3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PHÂN LOẠI</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217533"/>
            <a:ext cx="6776484" cy="2708434"/>
          </a:xfrm>
          <a:prstGeom prst="rect">
            <a:avLst/>
          </a:prstGeom>
          <a:solidFill>
            <a:schemeClr val="bg1"/>
          </a:solidFill>
          <a:ln w="19050">
            <a:solidFill>
              <a:srgbClr val="C00000"/>
            </a:solidFill>
          </a:ln>
        </p:spPr>
        <p:txBody>
          <a:bodyPr wrap="square" lIns="274320" tIns="274320" rIns="274320" bIns="274320" rtlCol="0">
            <a:spAutoFit/>
          </a:bodyPr>
          <a:lstStyle/>
          <a:p>
            <a:pPr marL="457200" indent="-457200">
              <a:buFont typeface="Arial" panose="020B0604020202020204" pitchFamily="34" charset="0"/>
              <a:buChar char="•"/>
            </a:pPr>
            <a:r>
              <a:rPr lang="vi-VN" sz="2800" dirty="0">
                <a:latin typeface="+mj-lt"/>
              </a:rPr>
              <a:t>Các rủi ro biết trước</a:t>
            </a:r>
            <a:endParaRPr lang="en-US" sz="2800" dirty="0">
              <a:latin typeface="+mj-lt"/>
            </a:endParaRPr>
          </a:p>
          <a:p>
            <a:pPr marL="457200" indent="-457200">
              <a:buFont typeface="Arial" panose="020B0604020202020204" pitchFamily="34" charset="0"/>
              <a:buChar char="•"/>
            </a:pPr>
            <a:r>
              <a:rPr lang="vi-VN" sz="2800" dirty="0">
                <a:latin typeface="+mj-lt"/>
              </a:rPr>
              <a:t>Các rủi ro không biết trước nhưng có thể dự đoán được dựa trên kinh nghiệm</a:t>
            </a:r>
            <a:endParaRPr lang="en-US" sz="2800" dirty="0">
              <a:latin typeface="+mj-lt"/>
            </a:endParaRPr>
          </a:p>
          <a:p>
            <a:pPr marL="457200" indent="-457200">
              <a:buFont typeface="Arial" panose="020B0604020202020204" pitchFamily="34" charset="0"/>
              <a:buChar char="•"/>
            </a:pPr>
            <a:r>
              <a:rPr lang="vi-VN" sz="2800" dirty="0">
                <a:latin typeface="+mj-lt"/>
              </a:rPr>
              <a:t>Các rủi ro không có khả năng biết trước, tiên đoán trước</a:t>
            </a:r>
            <a:endParaRPr lang="en" sz="1800" dirty="0">
              <a:solidFill>
                <a:schemeClr val="dk1"/>
              </a:solidFill>
              <a:latin typeface="+mj-lt"/>
              <a:cs typeface="Times New Roman" panose="02020603050405020304" pitchFamily="18" charset="0"/>
            </a:endParaRPr>
          </a:p>
        </p:txBody>
      </p:sp>
    </p:spTree>
    <p:extLst>
      <p:ext uri="{BB962C8B-B14F-4D97-AF65-F5344CB8AC3E}">
        <p14:creationId xmlns:p14="http://schemas.microsoft.com/office/powerpoint/2010/main" val="300145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2045377"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PHÂN LOẠI</a:t>
            </a:r>
          </a:p>
        </p:txBody>
      </p:sp>
      <p:pic>
        <p:nvPicPr>
          <p:cNvPr id="4" name="Picture 3">
            <a:extLst>
              <a:ext uri="{FF2B5EF4-FFF2-40B4-BE49-F238E27FC236}">
                <a16:creationId xmlns:a16="http://schemas.microsoft.com/office/drawing/2014/main" id="{C2D7C3E2-43E1-4AF1-ACE6-FC96B98A9E8B}"/>
              </a:ext>
            </a:extLst>
          </p:cNvPr>
          <p:cNvPicPr>
            <a:picLocks noChangeAspect="1"/>
          </p:cNvPicPr>
          <p:nvPr/>
        </p:nvPicPr>
        <p:blipFill>
          <a:blip r:embed="rId3"/>
          <a:stretch>
            <a:fillRect/>
          </a:stretch>
        </p:blipFill>
        <p:spPr>
          <a:xfrm>
            <a:off x="2370406" y="0"/>
            <a:ext cx="6773593" cy="5143500"/>
          </a:xfrm>
          <a:prstGeom prst="rect">
            <a:avLst/>
          </a:prstGeom>
        </p:spPr>
      </p:pic>
    </p:spTree>
    <p:extLst>
      <p:ext uri="{BB962C8B-B14F-4D97-AF65-F5344CB8AC3E}">
        <p14:creationId xmlns:p14="http://schemas.microsoft.com/office/powerpoint/2010/main" val="281550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PHÂN LOẠI</a:t>
            </a:r>
          </a:p>
        </p:txBody>
      </p:sp>
      <p:graphicFrame>
        <p:nvGraphicFramePr>
          <p:cNvPr id="3" name="Table 2">
            <a:extLst>
              <a:ext uri="{FF2B5EF4-FFF2-40B4-BE49-F238E27FC236}">
                <a16:creationId xmlns:a16="http://schemas.microsoft.com/office/drawing/2014/main" id="{9ADAE66E-758C-4F89-BFF5-1757B6300F25}"/>
              </a:ext>
            </a:extLst>
          </p:cNvPr>
          <p:cNvGraphicFramePr>
            <a:graphicFrameLocks noGrp="1"/>
          </p:cNvGraphicFramePr>
          <p:nvPr>
            <p:extLst>
              <p:ext uri="{D42A27DB-BD31-4B8C-83A1-F6EECF244321}">
                <p14:modId xmlns:p14="http://schemas.microsoft.com/office/powerpoint/2010/main" val="3583871216"/>
              </p:ext>
            </p:extLst>
          </p:nvPr>
        </p:nvGraphicFramePr>
        <p:xfrm>
          <a:off x="1244010" y="850605"/>
          <a:ext cx="6655980" cy="3721400"/>
        </p:xfrm>
        <a:graphic>
          <a:graphicData uri="http://schemas.openxmlformats.org/drawingml/2006/table">
            <a:tbl>
              <a:tblPr firstRow="1" firstCol="1" bandRow="1">
                <a:tableStyleId>{616DA210-FB5B-4158-B5E0-FEB733F419BA}</a:tableStyleId>
              </a:tblPr>
              <a:tblGrid>
                <a:gridCol w="853779">
                  <a:extLst>
                    <a:ext uri="{9D8B030D-6E8A-4147-A177-3AD203B41FA5}">
                      <a16:colId xmlns:a16="http://schemas.microsoft.com/office/drawing/2014/main" val="4132574833"/>
                    </a:ext>
                  </a:extLst>
                </a:gridCol>
                <a:gridCol w="5802201">
                  <a:extLst>
                    <a:ext uri="{9D8B030D-6E8A-4147-A177-3AD203B41FA5}">
                      <a16:colId xmlns:a16="http://schemas.microsoft.com/office/drawing/2014/main" val="906459695"/>
                    </a:ext>
                  </a:extLst>
                </a:gridCol>
              </a:tblGrid>
              <a:tr h="372140">
                <a:tc>
                  <a:txBody>
                    <a:bodyPr/>
                    <a:lstStyle/>
                    <a:p>
                      <a:pPr marL="0" marR="0" algn="ctr">
                        <a:lnSpc>
                          <a:spcPct val="107000"/>
                        </a:lnSpc>
                        <a:spcBef>
                          <a:spcPts val="0"/>
                        </a:spcBef>
                        <a:spcAft>
                          <a:spcPts val="0"/>
                        </a:spcAft>
                      </a:pPr>
                      <a:r>
                        <a:rPr lang="en-US" sz="2400" b="1" dirty="0">
                          <a:effectLst/>
                          <a:latin typeface="Times New Roman" panose="02020603050405020304" pitchFamily="18" charset="0"/>
                          <a:cs typeface="Times New Roman" panose="02020603050405020304" pitchFamily="18" charset="0"/>
                        </a:rPr>
                        <a:t>STT</a:t>
                      </a:r>
                      <a:endParaRPr lang="en-US" sz="2400" b="1"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b="1" dirty="0" err="1">
                          <a:effectLst/>
                          <a:latin typeface="Times New Roman" panose="02020603050405020304" pitchFamily="18" charset="0"/>
                          <a:cs typeface="Times New Roman" panose="02020603050405020304" pitchFamily="18" charset="0"/>
                        </a:rPr>
                        <a:t>Lĩnh</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vực</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xảy</a:t>
                      </a:r>
                      <a:r>
                        <a:rPr lang="en-US" sz="2400" b="1" dirty="0">
                          <a:effectLst/>
                          <a:latin typeface="Times New Roman" panose="02020603050405020304" pitchFamily="18" charset="0"/>
                          <a:cs typeface="Times New Roman" panose="02020603050405020304" pitchFamily="18" charset="0"/>
                        </a:rPr>
                        <a:t> ra </a:t>
                      </a:r>
                      <a:r>
                        <a:rPr lang="en-US" sz="2400" b="1" dirty="0" err="1">
                          <a:effectLst/>
                          <a:latin typeface="Times New Roman" panose="02020603050405020304" pitchFamily="18" charset="0"/>
                          <a:cs typeface="Times New Roman" panose="02020603050405020304" pitchFamily="18" charset="0"/>
                        </a:rPr>
                        <a:t>rủi</a:t>
                      </a:r>
                      <a:r>
                        <a:rPr lang="en-US" sz="2400" b="1" dirty="0">
                          <a:effectLst/>
                          <a:latin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cs typeface="Times New Roman" panose="02020603050405020304" pitchFamily="18" charset="0"/>
                        </a:rPr>
                        <a:t>ro</a:t>
                      </a:r>
                      <a:endParaRPr lang="en-US" sz="2400" b="1"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136865"/>
                  </a:ext>
                </a:extLst>
              </a:tr>
              <a:tr h="372140">
                <a:tc>
                  <a:txBody>
                    <a:bodyPr/>
                    <a:lstStyle/>
                    <a:p>
                      <a:pPr marL="0" marR="0" algn="ctr">
                        <a:lnSpc>
                          <a:spcPct val="107000"/>
                        </a:lnSpc>
                        <a:spcBef>
                          <a:spcPts val="0"/>
                        </a:spcBef>
                        <a:spcAft>
                          <a:spcPts val="0"/>
                        </a:spcAft>
                      </a:pPr>
                      <a:r>
                        <a:rPr lang="en-US" sz="2400" b="0" dirty="0">
                          <a:effectLst/>
                          <a:latin typeface="Times New Roman" panose="02020603050405020304" pitchFamily="18" charset="0"/>
                          <a:cs typeface="Times New Roman" panose="02020603050405020304" pitchFamily="18" charset="0"/>
                        </a:rPr>
                        <a:t>1</a:t>
                      </a:r>
                      <a:endParaRPr lang="en-US" sz="24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Lập kế hoạch dự án</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766507"/>
                  </a:ext>
                </a:extLst>
              </a:tr>
              <a:tr h="372140">
                <a:tc>
                  <a:txBody>
                    <a:bodyPr/>
                    <a:lstStyle/>
                    <a:p>
                      <a:pPr marL="0" marR="0" algn="ctr">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2</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Xác định yêu cầu</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006778"/>
                  </a:ext>
                </a:extLst>
              </a:tr>
              <a:tr h="372140">
                <a:tc>
                  <a:txBody>
                    <a:bodyPr/>
                    <a:lstStyle/>
                    <a:p>
                      <a:pPr marL="0" marR="0" algn="ctr">
                        <a:lnSpc>
                          <a:spcPct val="107000"/>
                        </a:lnSpc>
                        <a:spcBef>
                          <a:spcPts val="0"/>
                        </a:spcBef>
                        <a:spcAft>
                          <a:spcPts val="0"/>
                        </a:spcAft>
                      </a:pPr>
                      <a:r>
                        <a:rPr lang="en-US" sz="2400" b="0" dirty="0">
                          <a:effectLst/>
                          <a:latin typeface="Times New Roman" panose="02020603050405020304" pitchFamily="18" charset="0"/>
                          <a:cs typeface="Times New Roman" panose="02020603050405020304" pitchFamily="18" charset="0"/>
                        </a:rPr>
                        <a:t>3</a:t>
                      </a:r>
                      <a:endParaRPr lang="en-US" sz="24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dirty="0" err="1">
                          <a:effectLst/>
                          <a:latin typeface="Times New Roman" panose="02020603050405020304" pitchFamily="18" charset="0"/>
                          <a:cs typeface="Times New Roman" panose="02020603050405020304" pitchFamily="18" charset="0"/>
                        </a:rPr>
                        <a:t>Chất</a:t>
                      </a: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lượng</a:t>
                      </a: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dự</a:t>
                      </a: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án</a:t>
                      </a:r>
                      <a:endParaRPr lang="en-US" sz="24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2060752"/>
                  </a:ext>
                </a:extLst>
              </a:tr>
              <a:tr h="372140">
                <a:tc>
                  <a:txBody>
                    <a:bodyPr/>
                    <a:lstStyle/>
                    <a:p>
                      <a:pPr marL="0" marR="0" algn="ctr">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4</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Chi phí dự án</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2227621"/>
                  </a:ext>
                </a:extLst>
              </a:tr>
              <a:tr h="372140">
                <a:tc>
                  <a:txBody>
                    <a:bodyPr/>
                    <a:lstStyle/>
                    <a:p>
                      <a:pPr marL="0" marR="0" algn="ctr">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5</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Cài đặt</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47469"/>
                  </a:ext>
                </a:extLst>
              </a:tr>
              <a:tr h="372140">
                <a:tc>
                  <a:txBody>
                    <a:bodyPr/>
                    <a:lstStyle/>
                    <a:p>
                      <a:pPr marL="0" marR="0" algn="ctr">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6</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Lĩnh vực liên quan đến tiến trình</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6148231"/>
                  </a:ext>
                </a:extLst>
              </a:tr>
              <a:tr h="372140">
                <a:tc>
                  <a:txBody>
                    <a:bodyPr/>
                    <a:lstStyle/>
                    <a:p>
                      <a:pPr marL="0" marR="0" algn="ctr">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7</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Lĩnh vực liên quan đến con người</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079797"/>
                  </a:ext>
                </a:extLst>
              </a:tr>
              <a:tr h="372140">
                <a:tc>
                  <a:txBody>
                    <a:bodyPr/>
                    <a:lstStyle/>
                    <a:p>
                      <a:pPr marL="0" marR="0" algn="ctr">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8</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a:effectLst/>
                          <a:latin typeface="Times New Roman" panose="02020603050405020304" pitchFamily="18" charset="0"/>
                          <a:cs typeface="Times New Roman" panose="02020603050405020304" pitchFamily="18" charset="0"/>
                        </a:rPr>
                        <a:t>Lĩnh vực liên quan đến công nghệ</a:t>
                      </a:r>
                      <a:endParaRPr lang="en-US" sz="24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543986"/>
                  </a:ext>
                </a:extLst>
              </a:tr>
              <a:tr h="372140">
                <a:tc>
                  <a:txBody>
                    <a:bodyPr/>
                    <a:lstStyle/>
                    <a:p>
                      <a:pPr marL="0" marR="0" algn="ctr">
                        <a:lnSpc>
                          <a:spcPct val="107000"/>
                        </a:lnSpc>
                        <a:spcBef>
                          <a:spcPts val="0"/>
                        </a:spcBef>
                        <a:spcAft>
                          <a:spcPts val="0"/>
                        </a:spcAft>
                      </a:pPr>
                      <a:r>
                        <a:rPr lang="en-US" sz="2400" b="0" dirty="0">
                          <a:effectLst/>
                          <a:latin typeface="Times New Roman" panose="02020603050405020304" pitchFamily="18" charset="0"/>
                          <a:cs typeface="Times New Roman" panose="02020603050405020304" pitchFamily="18" charset="0"/>
                        </a:rPr>
                        <a:t>9</a:t>
                      </a:r>
                      <a:endParaRPr lang="en-US" sz="24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dirty="0" err="1">
                          <a:effectLst/>
                          <a:latin typeface="Times New Roman" panose="02020603050405020304" pitchFamily="18" charset="0"/>
                          <a:cs typeface="Times New Roman" panose="02020603050405020304" pitchFamily="18" charset="0"/>
                        </a:rPr>
                        <a:t>Các</a:t>
                      </a: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lĩnh</a:t>
                      </a: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vực</a:t>
                      </a: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khác</a:t>
                      </a:r>
                      <a:endParaRPr lang="en-US" sz="24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371660"/>
                  </a:ext>
                </a:extLst>
              </a:tr>
            </a:tbl>
          </a:graphicData>
        </a:graphic>
      </p:graphicFrame>
    </p:spTree>
    <p:extLst>
      <p:ext uri="{BB962C8B-B14F-4D97-AF65-F5344CB8AC3E}">
        <p14:creationId xmlns:p14="http://schemas.microsoft.com/office/powerpoint/2010/main" val="11883661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ĐỊNH NGHĨA</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217533"/>
            <a:ext cx="6776484" cy="2708434"/>
          </a:xfrm>
          <a:prstGeom prst="rect">
            <a:avLst/>
          </a:prstGeom>
          <a:solidFill>
            <a:schemeClr val="bg1"/>
          </a:solidFill>
          <a:ln w="19050">
            <a:solidFill>
              <a:srgbClr val="C00000"/>
            </a:solidFill>
          </a:ln>
        </p:spPr>
        <p:txBody>
          <a:bodyPr wrap="square" lIns="274320" tIns="274320" rIns="274320" bIns="274320" rtlCol="0">
            <a:spAutoFit/>
          </a:bodyPr>
          <a:lstStyle/>
          <a:p>
            <a:r>
              <a:rPr lang="en-US" sz="2800">
                <a:latin typeface="Times New Roman" panose="02020603050405020304" pitchFamily="18" charset="0"/>
                <a:cs typeface="Times New Roman" panose="02020603050405020304" pitchFamily="18" charset="0"/>
              </a:rPr>
              <a:t>Các xử lý mang tính hệ thống việc xác định, phân tích và đáp ứng tới các rủi ro của dự án. Nó cũng bao gồm việc làm tối thiểu hóa các hậu quả tới mục tiêu của dự án do rủi ro mang lại.</a:t>
            </a:r>
            <a:endParaRPr lang="en" sz="18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5457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29928" y="1551766"/>
            <a:ext cx="8633598" cy="3126095"/>
          </a:xfrm>
          <a:prstGeom prst="rect">
            <a:avLst/>
          </a:prstGeom>
          <a:noFill/>
          <a:ln>
            <a:noFill/>
          </a:ln>
        </p:spPr>
        <p:txBody>
          <a:bodyPr lIns="91425" tIns="91425" rIns="91425" bIns="91425" anchor="t" anchorCtr="0">
            <a:no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Lập kế hoạch quản lý rủi ro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Xác định các rủi ro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Phân tích các rủi ro tìm được ở bước trước đó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Lập kế hoạch để giải quyết những rủi ro có thể xảy ra</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đó</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 Kiểm soát và theo dõi việc xử lý các rủi ro đó. </a:t>
            </a:r>
            <a:endParaRPr lang="en" sz="1800" dirty="0">
              <a:solidFill>
                <a:schemeClr val="dk1"/>
              </a:solidFill>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36321" y="68960"/>
            <a:ext cx="8226660" cy="1159799"/>
          </a:xfrm>
          <a:prstGeom prst="rect">
            <a:avLst/>
          </a:prstGeom>
          <a:noFill/>
          <a:ln>
            <a:noFill/>
          </a:ln>
        </p:spPr>
        <p:txBody>
          <a:bodyPr lIns="91425" tIns="91425" rIns="91425" bIns="91425" anchor="ctr" anchorCtr="0">
            <a:noAutofit/>
          </a:bodyPr>
          <a:lstStyle/>
          <a:p>
            <a:pPr lvl="0"/>
            <a:r>
              <a:rPr lang="vi-VN" sz="3600" dirty="0">
                <a:latin typeface="+mj-lt"/>
              </a:rPr>
              <a:t>Các bước cho việc quản lý rủi ro</a:t>
            </a:r>
            <a:endParaRPr lang="en" sz="3400" dirty="0">
              <a:latin typeface="+mj-lt"/>
              <a:cs typeface="Times New Roman" panose="02020603050405020304" pitchFamily="18" charset="0"/>
            </a:endParaRPr>
          </a:p>
        </p:txBody>
      </p:sp>
      <p:cxnSp>
        <p:nvCxnSpPr>
          <p:cNvPr id="379" name="Shape 379"/>
          <p:cNvCxnSpPr>
            <a:cxnSpLocks/>
          </p:cNvCxnSpPr>
          <p:nvPr/>
        </p:nvCxnSpPr>
        <p:spPr>
          <a:xfrm>
            <a:off x="1073739" y="964978"/>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948042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circle(in)">
                                      <p:cBhvr>
                                        <p:cTn id="7" dur="20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circle(in)">
                                      <p:cBhvr>
                                        <p:cTn id="12" dur="20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circle(in)">
                                      <p:cBhvr>
                                        <p:cTn id="17" dur="20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circle(in)">
                                      <p:cBhvr>
                                        <p:cTn id="22" dur="2000"/>
                                        <p:tgtEl>
                                          <p:spTgt spid="3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76">
                                            <p:txEl>
                                              <p:pRg st="4" end="4"/>
                                            </p:txEl>
                                          </p:spTgt>
                                        </p:tgtEl>
                                        <p:attrNameLst>
                                          <p:attrName>style.visibility</p:attrName>
                                        </p:attrNameLst>
                                      </p:cBhvr>
                                      <p:to>
                                        <p:strVal val="visible"/>
                                      </p:to>
                                    </p:set>
                                    <p:animEffect transition="in" filter="circle(in)">
                                      <p:cBhvr>
                                        <p:cTn id="27" dur="2000"/>
                                        <p:tgtEl>
                                          <p:spTgt spid="3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173E096-BB55-472B-BC17-90588069DAE9}"/>
              </a:ext>
            </a:extLst>
          </p:cNvPr>
          <p:cNvSpPr txBox="1"/>
          <p:nvPr/>
        </p:nvSpPr>
        <p:spPr>
          <a:xfrm>
            <a:off x="4767633" y="247815"/>
            <a:ext cx="4168026" cy="954107"/>
          </a:xfrm>
          <a:prstGeom prst="rect">
            <a:avLst/>
          </a:prstGeom>
          <a:solidFill>
            <a:schemeClr val="bg1"/>
          </a:solidFill>
          <a:ln w="19050">
            <a:solidFill>
              <a:srgbClr val="C00000"/>
            </a:solidFill>
          </a:ln>
        </p:spPr>
        <p:txBody>
          <a:bodyPr wrap="square" rtlCol="0">
            <a:spAutoFit/>
          </a:bodyPr>
          <a:lstStyle/>
          <a:p>
            <a:pPr algn="r"/>
            <a:r>
              <a:rPr lang="en-US" sz="2800" b="1" dirty="0">
                <a:solidFill>
                  <a:srgbClr val="C00000"/>
                </a:solidFill>
                <a:latin typeface="Times New Roman" panose="02020603050405020304" pitchFamily="18" charset="0"/>
                <a:cs typeface="Times New Roman" panose="02020603050405020304" pitchFamily="18" charset="0"/>
              </a:rPr>
              <a:t>LẬP KẾ HOẠCH QUẢN LÝ RỦI RO:</a:t>
            </a:r>
          </a:p>
        </p:txBody>
      </p:sp>
      <p:grpSp>
        <p:nvGrpSpPr>
          <p:cNvPr id="111" name="Group 110">
            <a:extLst>
              <a:ext uri="{FF2B5EF4-FFF2-40B4-BE49-F238E27FC236}">
                <a16:creationId xmlns:a16="http://schemas.microsoft.com/office/drawing/2014/main" id="{268DA095-5AA6-45CB-914D-549D391484B4}"/>
              </a:ext>
            </a:extLst>
          </p:cNvPr>
          <p:cNvGrpSpPr/>
          <p:nvPr/>
        </p:nvGrpSpPr>
        <p:grpSpPr>
          <a:xfrm>
            <a:off x="-4023239" y="8952"/>
            <a:ext cx="8046478" cy="5143501"/>
            <a:chOff x="10234877" y="49460"/>
            <a:chExt cx="10728637"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0234877" y="49460"/>
              <a:ext cx="10728637" cy="6858000"/>
              <a:chOff x="-4129529" y="49460"/>
              <a:chExt cx="10728637"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29529" y="49460"/>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18045" y="2893308"/>
                <a:ext cx="881063" cy="954107"/>
                <a:chOff x="8385045" y="3548346"/>
                <a:chExt cx="881063" cy="954107"/>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384697" y="3584869"/>
                  <a:ext cx="881759"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756F21-0986-45B4-9493-6206B3F28A73}"/>
                    </a:ext>
                  </a:extLst>
                </p:cNvPr>
                <p:cNvSpPr txBox="1"/>
                <p:nvPr/>
              </p:nvSpPr>
              <p:spPr>
                <a:xfrm>
                  <a:off x="8496444" y="3548346"/>
                  <a:ext cx="674370" cy="954107"/>
                </a:xfrm>
                <a:prstGeom prst="rect">
                  <a:avLst/>
                </a:prstGeom>
                <a:noFill/>
              </p:spPr>
              <p:txBody>
                <a:bodyPr wrap="square" rtlCol="0">
                  <a:spAutoFit/>
                </a:bodyPr>
                <a:lstStyle/>
                <a:p>
                  <a:pPr algn="ctr"/>
                  <a:r>
                    <a:rPr lang="en-US" sz="4050" b="1" dirty="0">
                      <a:solidFill>
                        <a:srgbClr val="84AF9B"/>
                      </a:solidFill>
                      <a:latin typeface="Times New Roman" panose="02020603050405020304" pitchFamily="18" charset="0"/>
                      <a:cs typeface="Times New Roman" panose="02020603050405020304" pitchFamily="18" charset="0"/>
                    </a:rPr>
                    <a:t>A</a:t>
                  </a:r>
                </a:p>
              </p:txBody>
            </p:sp>
          </p:grpSp>
        </p:grpSp>
        <p:sp>
          <p:nvSpPr>
            <p:cNvPr id="49" name="TextBox 48">
              <a:extLst>
                <a:ext uri="{FF2B5EF4-FFF2-40B4-BE49-F238E27FC236}">
                  <a16:creationId xmlns:a16="http://schemas.microsoft.com/office/drawing/2014/main" id="{395F4D23-23FA-409E-A146-57262624239E}"/>
                </a:ext>
              </a:extLst>
            </p:cNvPr>
            <p:cNvSpPr txBox="1"/>
            <p:nvPr/>
          </p:nvSpPr>
          <p:spPr>
            <a:xfrm>
              <a:off x="13426132" y="755751"/>
              <a:ext cx="6020680" cy="3406059"/>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rủi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án</a:t>
              </a:r>
              <a:r>
                <a:rPr lang="en-US" sz="3200" dirty="0">
                  <a:latin typeface="Times New Roman" panose="02020603050405020304" pitchFamily="18" charset="0"/>
                  <a:cs typeface="Times New Roman" panose="02020603050405020304" pitchFamily="18" charset="0"/>
                </a:rPr>
                <a:t>.</a:t>
              </a:r>
              <a:endParaRPr lang="en-US" sz="4800" b="1" dirty="0">
                <a:solidFill>
                  <a:srgbClr val="C00000"/>
                </a:solidFill>
                <a:latin typeface="Times New Roman" panose="02020603050405020304" pitchFamily="18" charset="0"/>
                <a:cs typeface="Times New Roman" panose="02020603050405020304" pitchFamily="18" charset="0"/>
              </a:endParaRPr>
            </a:p>
          </p:txBody>
        </p:sp>
      </p:grpSp>
      <p:grpSp>
        <p:nvGrpSpPr>
          <p:cNvPr id="224" name="Group 223">
            <a:extLst>
              <a:ext uri="{FF2B5EF4-FFF2-40B4-BE49-F238E27FC236}">
                <a16:creationId xmlns:a16="http://schemas.microsoft.com/office/drawing/2014/main" id="{7BD0F8CB-278A-496F-BBAC-6FC9B9EC1783}"/>
              </a:ext>
            </a:extLst>
          </p:cNvPr>
          <p:cNvGrpSpPr/>
          <p:nvPr/>
        </p:nvGrpSpPr>
        <p:grpSpPr>
          <a:xfrm>
            <a:off x="-4733031" y="8952"/>
            <a:ext cx="8012881" cy="5143501"/>
            <a:chOff x="-14964" y="-8450"/>
            <a:chExt cx="10683841"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14964" y="-8450"/>
              <a:ext cx="10683841" cy="6858000"/>
              <a:chOff x="-5234664" y="-8450"/>
              <a:chExt cx="10683841"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34664" y="-8450"/>
                <a:ext cx="9848851"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568114" y="2793154"/>
                <a:ext cx="881063" cy="954108"/>
                <a:chOff x="8340014" y="3889070"/>
                <a:chExt cx="881063" cy="954108"/>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339667" y="3925594"/>
                  <a:ext cx="881757" cy="881063"/>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456715B-D0FD-4499-8AFC-ED7C0F550A86}"/>
                    </a:ext>
                  </a:extLst>
                </p:cNvPr>
                <p:cNvSpPr txBox="1"/>
                <p:nvPr/>
              </p:nvSpPr>
              <p:spPr>
                <a:xfrm>
                  <a:off x="8386086" y="3889070"/>
                  <a:ext cx="674370" cy="954108"/>
                </a:xfrm>
                <a:prstGeom prst="rect">
                  <a:avLst/>
                </a:prstGeom>
                <a:noFill/>
              </p:spPr>
              <p:txBody>
                <a:bodyPr wrap="square" rtlCol="0">
                  <a:spAutoFit/>
                </a:bodyPr>
                <a:lstStyle/>
                <a:p>
                  <a:pPr algn="ctr"/>
                  <a:r>
                    <a:rPr lang="en-US" sz="4050" b="1" dirty="0">
                      <a:solidFill>
                        <a:srgbClr val="C8C7A8"/>
                      </a:solidFill>
                      <a:latin typeface="Times New Roman" panose="02020603050405020304" pitchFamily="18" charset="0"/>
                      <a:cs typeface="Times New Roman" panose="02020603050405020304" pitchFamily="18" charset="0"/>
                    </a:rPr>
                    <a:t>B</a:t>
                  </a:r>
                </a:p>
              </p:txBody>
            </p:sp>
          </p:grpSp>
        </p:grpSp>
        <p:sp>
          <p:nvSpPr>
            <p:cNvPr id="39" name="TextBox 38">
              <a:extLst>
                <a:ext uri="{FF2B5EF4-FFF2-40B4-BE49-F238E27FC236}">
                  <a16:creationId xmlns:a16="http://schemas.microsoft.com/office/drawing/2014/main" id="{8469AAC1-7343-4418-AD30-FED6DE56D3B3}"/>
                </a:ext>
              </a:extLst>
            </p:cNvPr>
            <p:cNvSpPr txBox="1"/>
            <p:nvPr/>
          </p:nvSpPr>
          <p:spPr>
            <a:xfrm>
              <a:off x="3256979" y="805941"/>
              <a:ext cx="6007021" cy="5047535"/>
            </a:xfrm>
            <a:prstGeom prst="rect">
              <a:avLst/>
            </a:prstGeom>
            <a:noFill/>
          </p:spPr>
          <p:txBody>
            <a:bodyPr wrap="square" rtlCol="0">
              <a:spAutoFit/>
            </a:bodyPr>
            <a:lstStyle/>
            <a:p>
              <a:r>
                <a:rPr lang="vi-VN" sz="2400" dirty="0">
                  <a:latin typeface="+mj-lt"/>
                </a:rPr>
                <a:t>Đầu vào bao gồm: </a:t>
              </a:r>
              <a:endParaRPr lang="en-US" sz="2400" dirty="0">
                <a:latin typeface="+mj-lt"/>
              </a:endParaRPr>
            </a:p>
            <a:p>
              <a:r>
                <a:rPr lang="vi-VN" sz="2400" dirty="0">
                  <a:latin typeface="+mj-lt"/>
                </a:rPr>
                <a:t>+ Chính sách quản lý rủi ro của một tổ chức </a:t>
              </a:r>
              <a:endParaRPr lang="en-US" sz="2400" dirty="0">
                <a:latin typeface="+mj-lt"/>
              </a:endParaRPr>
            </a:p>
            <a:p>
              <a:r>
                <a:rPr lang="vi-VN" sz="2400" dirty="0">
                  <a:latin typeface="+mj-lt"/>
                </a:rPr>
                <a:t>+ Trách nhiệm và vai trò của các thành viên trong đội đã được định nghĩa trước </a:t>
              </a:r>
              <a:endParaRPr lang="en-US" sz="2400" dirty="0">
                <a:latin typeface="+mj-lt"/>
              </a:endParaRPr>
            </a:p>
            <a:p>
              <a:r>
                <a:rPr lang="vi-VN" sz="2400" dirty="0">
                  <a:latin typeface="+mj-lt"/>
                </a:rPr>
                <a:t>+ Khả năng chấp nhận rủi ro của những người tham gia dự án </a:t>
              </a:r>
              <a:endParaRPr lang="en-US" sz="2400" dirty="0">
                <a:latin typeface="+mj-lt"/>
              </a:endParaRPr>
            </a:p>
            <a:p>
              <a:r>
                <a:rPr lang="vi-VN" sz="2400" dirty="0">
                  <a:latin typeface="+mj-lt"/>
                </a:rPr>
                <a:t>+ Cấu trúc phân rã công việc của dự án</a:t>
              </a:r>
              <a:endParaRPr lang="en-US" sz="2400" b="1" dirty="0">
                <a:solidFill>
                  <a:srgbClr val="C00000"/>
                </a:solidFill>
                <a:latin typeface="+mj-lt"/>
                <a:cs typeface="Times New Roman" panose="02020603050405020304" pitchFamily="18" charset="0"/>
              </a:endParaRPr>
            </a:p>
          </p:txBody>
        </p:sp>
      </p:grpSp>
      <p:grpSp>
        <p:nvGrpSpPr>
          <p:cNvPr id="18" name="Group 17">
            <a:extLst>
              <a:ext uri="{FF2B5EF4-FFF2-40B4-BE49-F238E27FC236}">
                <a16:creationId xmlns:a16="http://schemas.microsoft.com/office/drawing/2014/main" id="{8862DA4D-2AE5-45DD-B4F9-96616F065437}"/>
              </a:ext>
            </a:extLst>
          </p:cNvPr>
          <p:cNvGrpSpPr/>
          <p:nvPr/>
        </p:nvGrpSpPr>
        <p:grpSpPr>
          <a:xfrm>
            <a:off x="-5513114" y="0"/>
            <a:ext cx="8046254" cy="5143501"/>
            <a:chOff x="-85920" y="-110685"/>
            <a:chExt cx="10728339" cy="6858000"/>
          </a:xfrm>
          <a:gradFill flip="none" rotWithShape="1">
            <a:gsLst>
              <a:gs pos="0">
                <a:schemeClr val="accent3">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grpSpPr>
        <p:grpSp>
          <p:nvGrpSpPr>
            <p:cNvPr id="19" name="Group 18">
              <a:extLst>
                <a:ext uri="{FF2B5EF4-FFF2-40B4-BE49-F238E27FC236}">
                  <a16:creationId xmlns:a16="http://schemas.microsoft.com/office/drawing/2014/main" id="{BA009760-FF64-4010-9B56-90C440DF2BAB}"/>
                </a:ext>
              </a:extLst>
            </p:cNvPr>
            <p:cNvGrpSpPr/>
            <p:nvPr/>
          </p:nvGrpSpPr>
          <p:grpSpPr>
            <a:xfrm>
              <a:off x="-85920" y="-110685"/>
              <a:ext cx="10728339" cy="6858000"/>
              <a:chOff x="-5305620" y="-110685"/>
              <a:chExt cx="10728339" cy="6858000"/>
            </a:xfrm>
            <a:grpFill/>
            <a:effectLst>
              <a:outerShdw blurRad="254000" dist="88900" algn="l" rotWithShape="0">
                <a:prstClr val="black">
                  <a:alpha val="51000"/>
                </a:prstClr>
              </a:outerShdw>
            </a:effectLst>
          </p:grpSpPr>
          <p:sp>
            <p:nvSpPr>
              <p:cNvPr id="21" name="Rectangle 20">
                <a:extLst>
                  <a:ext uri="{FF2B5EF4-FFF2-40B4-BE49-F238E27FC236}">
                    <a16:creationId xmlns:a16="http://schemas.microsoft.com/office/drawing/2014/main" id="{65EFE5D4-CFB1-4F51-AA48-27D6B3D97B1B}"/>
                  </a:ext>
                </a:extLst>
              </p:cNvPr>
              <p:cNvSpPr/>
              <p:nvPr/>
            </p:nvSpPr>
            <p:spPr>
              <a:xfrm>
                <a:off x="-5305620" y="-110685"/>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08D79C81-7595-4D7D-A0BB-6A383442B0B7}"/>
                  </a:ext>
                </a:extLst>
              </p:cNvPr>
              <p:cNvGrpSpPr/>
              <p:nvPr/>
            </p:nvGrpSpPr>
            <p:grpSpPr>
              <a:xfrm>
                <a:off x="4541656" y="2654747"/>
                <a:ext cx="881063" cy="966036"/>
                <a:chOff x="8313556" y="3750663"/>
                <a:chExt cx="881063" cy="966036"/>
              </a:xfrm>
              <a:grpFill/>
            </p:grpSpPr>
            <p:sp>
              <p:nvSpPr>
                <p:cNvPr id="24" name="Rectangle: Top Corners Rounded 23">
                  <a:extLst>
                    <a:ext uri="{FF2B5EF4-FFF2-40B4-BE49-F238E27FC236}">
                      <a16:creationId xmlns:a16="http://schemas.microsoft.com/office/drawing/2014/main" id="{A9D8E157-C045-4C54-8ADA-69BD3A2B4932}"/>
                    </a:ext>
                  </a:extLst>
                </p:cNvPr>
                <p:cNvSpPr/>
                <p:nvPr/>
              </p:nvSpPr>
              <p:spPr>
                <a:xfrm rot="5400000">
                  <a:off x="8271070" y="3793149"/>
                  <a:ext cx="966036" cy="8810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A39FD88-22BB-4A0A-A35F-269335A6C1B2}"/>
                    </a:ext>
                  </a:extLst>
                </p:cNvPr>
                <p:cNvSpPr txBox="1"/>
                <p:nvPr/>
              </p:nvSpPr>
              <p:spPr>
                <a:xfrm>
                  <a:off x="8376055" y="3750663"/>
                  <a:ext cx="674370" cy="954108"/>
                </a:xfrm>
                <a:prstGeom prst="rect">
                  <a:avLst/>
                </a:prstGeom>
                <a:grpFill/>
              </p:spPr>
              <p:txBody>
                <a:bodyPr wrap="square" rtlCol="0">
                  <a:spAutoFit/>
                </a:bodyPr>
                <a:lstStyle/>
                <a:p>
                  <a:pPr algn="ctr"/>
                  <a:r>
                    <a:rPr lang="en-US" sz="4050" b="1" dirty="0">
                      <a:solidFill>
                        <a:schemeClr val="accent4">
                          <a:lumMod val="75000"/>
                        </a:schemeClr>
                      </a:solidFill>
                      <a:latin typeface="Times New Roman" panose="02020603050405020304" pitchFamily="18" charset="0"/>
                      <a:cs typeface="Times New Roman" panose="02020603050405020304" pitchFamily="18" charset="0"/>
                    </a:rPr>
                    <a:t>C</a:t>
                  </a:r>
                </a:p>
              </p:txBody>
            </p:sp>
          </p:grpSp>
        </p:grpSp>
        <p:sp>
          <p:nvSpPr>
            <p:cNvPr id="20" name="TextBox 19">
              <a:extLst>
                <a:ext uri="{FF2B5EF4-FFF2-40B4-BE49-F238E27FC236}">
                  <a16:creationId xmlns:a16="http://schemas.microsoft.com/office/drawing/2014/main" id="{F97E7083-8F91-4831-B03F-ABCD3FAEFA5F}"/>
                </a:ext>
              </a:extLst>
            </p:cNvPr>
            <p:cNvSpPr txBox="1"/>
            <p:nvPr/>
          </p:nvSpPr>
          <p:spPr>
            <a:xfrm>
              <a:off x="3061776" y="805941"/>
              <a:ext cx="6202224" cy="2092880"/>
            </a:xfrm>
            <a:prstGeom prst="rect">
              <a:avLst/>
            </a:prstGeom>
            <a:grp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buổi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endParaRPr lang="en-US" sz="3200" b="1" dirty="0">
                <a:solidFill>
                  <a:srgbClr val="C00000"/>
                </a:solidFill>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5192315C-4B32-4105-B849-2923D9484B83}"/>
              </a:ext>
            </a:extLst>
          </p:cNvPr>
          <p:cNvGrpSpPr/>
          <p:nvPr/>
        </p:nvGrpSpPr>
        <p:grpSpPr>
          <a:xfrm>
            <a:off x="-6235183" y="0"/>
            <a:ext cx="8046254" cy="5143501"/>
            <a:chOff x="-85920" y="-110685"/>
            <a:chExt cx="10728339" cy="6858000"/>
          </a:xfrm>
          <a:gradFill flip="none" rotWithShape="1">
            <a:gsLst>
              <a:gs pos="0">
                <a:schemeClr val="accent3">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grpSpPr>
        <p:grpSp>
          <p:nvGrpSpPr>
            <p:cNvPr id="27" name="Group 26">
              <a:extLst>
                <a:ext uri="{FF2B5EF4-FFF2-40B4-BE49-F238E27FC236}">
                  <a16:creationId xmlns:a16="http://schemas.microsoft.com/office/drawing/2014/main" id="{3DE15216-41E4-479A-930A-202DA4CB0D24}"/>
                </a:ext>
              </a:extLst>
            </p:cNvPr>
            <p:cNvGrpSpPr/>
            <p:nvPr/>
          </p:nvGrpSpPr>
          <p:grpSpPr>
            <a:xfrm>
              <a:off x="-85920" y="-110685"/>
              <a:ext cx="10728339" cy="6858000"/>
              <a:chOff x="-5305620" y="-110685"/>
              <a:chExt cx="10728339" cy="6858000"/>
            </a:xfrm>
            <a:grpFill/>
            <a:effectLst>
              <a:outerShdw blurRad="254000" dist="88900" algn="l" rotWithShape="0">
                <a:prstClr val="black">
                  <a:alpha val="51000"/>
                </a:prstClr>
              </a:outerShdw>
            </a:effectLst>
          </p:grpSpPr>
          <p:sp>
            <p:nvSpPr>
              <p:cNvPr id="30" name="Rectangle 29">
                <a:extLst>
                  <a:ext uri="{FF2B5EF4-FFF2-40B4-BE49-F238E27FC236}">
                    <a16:creationId xmlns:a16="http://schemas.microsoft.com/office/drawing/2014/main" id="{10DCCCFB-2D5C-415E-B881-2EF55F96B6B5}"/>
                  </a:ext>
                </a:extLst>
              </p:cNvPr>
              <p:cNvSpPr/>
              <p:nvPr/>
            </p:nvSpPr>
            <p:spPr>
              <a:xfrm>
                <a:off x="-5305620" y="-110685"/>
                <a:ext cx="9848850"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Times New Roman" panose="02020603050405020304" pitchFamily="18" charset="0"/>
                  <a:cs typeface="Times New Roman" panose="02020603050405020304" pitchFamily="18" charset="0"/>
                </a:endParaRPr>
              </a:p>
            </p:txBody>
          </p:sp>
          <p:grpSp>
            <p:nvGrpSpPr>
              <p:cNvPr id="31" name="Group 30">
                <a:extLst>
                  <a:ext uri="{FF2B5EF4-FFF2-40B4-BE49-F238E27FC236}">
                    <a16:creationId xmlns:a16="http://schemas.microsoft.com/office/drawing/2014/main" id="{EF9AAE80-C657-40F8-A73E-2A5B1A9F66B0}"/>
                  </a:ext>
                </a:extLst>
              </p:cNvPr>
              <p:cNvGrpSpPr/>
              <p:nvPr/>
            </p:nvGrpSpPr>
            <p:grpSpPr>
              <a:xfrm>
                <a:off x="4541656" y="2654747"/>
                <a:ext cx="881063" cy="966036"/>
                <a:chOff x="8313556" y="3750663"/>
                <a:chExt cx="881063" cy="966036"/>
              </a:xfrm>
              <a:grpFill/>
            </p:grpSpPr>
            <p:sp>
              <p:nvSpPr>
                <p:cNvPr id="33" name="Rectangle: Top Corners Rounded 32">
                  <a:extLst>
                    <a:ext uri="{FF2B5EF4-FFF2-40B4-BE49-F238E27FC236}">
                      <a16:creationId xmlns:a16="http://schemas.microsoft.com/office/drawing/2014/main" id="{5FA45CC5-7DB5-414D-A937-3745C458DB21}"/>
                    </a:ext>
                  </a:extLst>
                </p:cNvPr>
                <p:cNvSpPr/>
                <p:nvPr/>
              </p:nvSpPr>
              <p:spPr>
                <a:xfrm rot="5400000">
                  <a:off x="8271070" y="3793149"/>
                  <a:ext cx="966036" cy="881063"/>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3F8BB784-47DD-4779-B72E-E6FBA8BBD4A6}"/>
                    </a:ext>
                  </a:extLst>
                </p:cNvPr>
                <p:cNvSpPr txBox="1"/>
                <p:nvPr/>
              </p:nvSpPr>
              <p:spPr>
                <a:xfrm>
                  <a:off x="8376055" y="3750663"/>
                  <a:ext cx="674370" cy="954108"/>
                </a:xfrm>
                <a:prstGeom prst="rect">
                  <a:avLst/>
                </a:prstGeom>
                <a:solidFill>
                  <a:schemeClr val="accent6">
                    <a:lumMod val="40000"/>
                    <a:lumOff val="60000"/>
                  </a:schemeClr>
                </a:solidFill>
              </p:spPr>
              <p:txBody>
                <a:bodyPr wrap="square" rtlCol="0">
                  <a:spAutoFit/>
                </a:bodyPr>
                <a:lstStyle/>
                <a:p>
                  <a:pPr algn="ctr"/>
                  <a:r>
                    <a:rPr lang="en-US" sz="4050" b="1" dirty="0">
                      <a:solidFill>
                        <a:schemeClr val="accent4">
                          <a:lumMod val="75000"/>
                        </a:schemeClr>
                      </a:solidFill>
                      <a:latin typeface="Times New Roman" panose="02020603050405020304" pitchFamily="18" charset="0"/>
                      <a:cs typeface="Times New Roman" panose="02020603050405020304" pitchFamily="18" charset="0"/>
                    </a:rPr>
                    <a:t>D</a:t>
                  </a:r>
                </a:p>
              </p:txBody>
            </p:sp>
          </p:grpSp>
        </p:grpSp>
        <p:sp>
          <p:nvSpPr>
            <p:cNvPr id="28" name="TextBox 27">
              <a:extLst>
                <a:ext uri="{FF2B5EF4-FFF2-40B4-BE49-F238E27FC236}">
                  <a16:creationId xmlns:a16="http://schemas.microsoft.com/office/drawing/2014/main" id="{B730F8F5-5325-4753-AFEF-CF2B519CDEB9}"/>
                </a:ext>
              </a:extLst>
            </p:cNvPr>
            <p:cNvSpPr txBox="1"/>
            <p:nvPr/>
          </p:nvSpPr>
          <p:spPr>
            <a:xfrm>
              <a:off x="3061776" y="805941"/>
              <a:ext cx="6202224" cy="4719239"/>
            </a:xfrm>
            <a:prstGeom prst="rect">
              <a:avLst/>
            </a:prstGeom>
            <a:solidFill>
              <a:schemeClr val="accent6">
                <a:lumMod val="40000"/>
                <a:lumOff val="60000"/>
              </a:schemeClr>
            </a:solidFill>
          </p:spPr>
          <p:txBody>
            <a:bodyPr wrap="square" rtlCol="0">
              <a:spAutoFit/>
            </a:bodyPr>
            <a:lstStyle/>
            <a:p>
              <a:r>
                <a:rPr lang="vi-VN" sz="2800" dirty="0">
                  <a:latin typeface="+mj-lt"/>
                </a:rPr>
                <a:t>Đầu ra bao gồm: </a:t>
              </a:r>
              <a:endParaRPr lang="en-US" sz="2800" dirty="0">
                <a:latin typeface="+mj-lt"/>
              </a:endParaRPr>
            </a:p>
            <a:p>
              <a:r>
                <a:rPr lang="vi-VN" sz="2800" dirty="0">
                  <a:latin typeface="+mj-lt"/>
                </a:rPr>
                <a:t>+ Phương pháp luận </a:t>
              </a:r>
              <a:endParaRPr lang="en-US" sz="2800" dirty="0">
                <a:latin typeface="+mj-lt"/>
              </a:endParaRPr>
            </a:p>
            <a:p>
              <a:r>
                <a:rPr lang="vi-VN" sz="2800" dirty="0">
                  <a:latin typeface="+mj-lt"/>
                </a:rPr>
                <a:t>+ Đặt thời gian </a:t>
              </a:r>
              <a:endParaRPr lang="en-US" sz="2800" dirty="0">
                <a:latin typeface="+mj-lt"/>
              </a:endParaRPr>
            </a:p>
            <a:p>
              <a:r>
                <a:rPr lang="vi-VN" sz="2800" dirty="0">
                  <a:latin typeface="+mj-lt"/>
                </a:rPr>
                <a:t>+ Xác định mức độ rủi ro thông qua định lượng và chuyển sang định tính </a:t>
              </a:r>
              <a:endParaRPr lang="en-US" sz="2800" dirty="0">
                <a:latin typeface="+mj-lt"/>
              </a:endParaRPr>
            </a:p>
            <a:p>
              <a:r>
                <a:rPr lang="vi-VN" sz="2800" dirty="0">
                  <a:latin typeface="+mj-lt"/>
                </a:rPr>
                <a:t>+ Các ngưỡng chịu đựng </a:t>
              </a:r>
              <a:endParaRPr lang="en-US" sz="2800" dirty="0">
                <a:latin typeface="+mj-lt"/>
              </a:endParaRPr>
            </a:p>
            <a:p>
              <a:r>
                <a:rPr lang="vi-VN" sz="2800" dirty="0">
                  <a:latin typeface="+mj-lt"/>
                </a:rPr>
                <a:t>+ Các định dạng báo cáo </a:t>
              </a:r>
              <a:endParaRPr lang="en-US" sz="2800" b="1" dirty="0">
                <a:solidFill>
                  <a:srgbClr val="C00000"/>
                </a:solidFill>
                <a:latin typeface="+mj-lt"/>
                <a:cs typeface="Times New Roman" panose="02020603050405020304" pitchFamily="18" charset="0"/>
              </a:endParaRPr>
            </a:p>
          </p:txBody>
        </p:sp>
      </p:grpSp>
    </p:spTree>
    <p:extLst>
      <p:ext uri="{BB962C8B-B14F-4D97-AF65-F5344CB8AC3E}">
        <p14:creationId xmlns:p14="http://schemas.microsoft.com/office/powerpoint/2010/main" val="56845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1.85185E-6 L 0.54392 -1.85185E-6 " pathEditMode="relative" rAng="0" ptsTypes="AA">
                                      <p:cBhvr>
                                        <p:cTn id="6" dur="1250" fill="hold"/>
                                        <p:tgtEl>
                                          <p:spTgt spid="111"/>
                                        </p:tgtEl>
                                        <p:attrNameLst>
                                          <p:attrName>ppt_x</p:attrName>
                                          <p:attrName>ppt_y</p:attrName>
                                        </p:attrNameLst>
                                      </p:cBhvr>
                                      <p:rCtr x="27187"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2.77778E-7 -1.85185E-6 L 0.5474 -1.85185E-6 " pathEditMode="relative" rAng="0" ptsTypes="AA">
                                      <p:cBhvr>
                                        <p:cTn id="10" dur="1250" fill="hold"/>
                                        <p:tgtEl>
                                          <p:spTgt spid="224"/>
                                        </p:tgtEl>
                                        <p:attrNameLst>
                                          <p:attrName>ppt_x</p:attrName>
                                          <p:attrName>ppt_y</p:attrName>
                                        </p:attrNameLst>
                                      </p:cBhvr>
                                      <p:rCtr x="27361"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77778E-6 0 L 0.5474 0 " pathEditMode="relative" rAng="0" ptsTypes="AA">
                                      <p:cBhvr>
                                        <p:cTn id="14" dur="1250" fill="hold"/>
                                        <p:tgtEl>
                                          <p:spTgt spid="18"/>
                                        </p:tgtEl>
                                        <p:attrNameLst>
                                          <p:attrName>ppt_x</p:attrName>
                                          <p:attrName>ppt_y</p:attrName>
                                        </p:attrNameLst>
                                      </p:cBhvr>
                                      <p:rCtr x="27361"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77778E-7 0 L 0.5474 0 " pathEditMode="relative" rAng="0" ptsTypes="AA">
                                      <p:cBhvr>
                                        <p:cTn id="18" dur="1250" fill="hold"/>
                                        <p:tgtEl>
                                          <p:spTgt spid="26"/>
                                        </p:tgtEl>
                                        <p:attrNameLst>
                                          <p:attrName>ppt_x</p:attrName>
                                          <p:attrName>ppt_y</p:attrName>
                                        </p:attrNameLst>
                                      </p:cBhvr>
                                      <p:rCtr x="273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1" y="68960"/>
            <a:ext cx="8226660"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Xác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định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 </a:t>
            </a:r>
            <a:endParaRPr lang="en" sz="34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1073739" y="964978"/>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 name="TextBox 14">
            <a:extLst>
              <a:ext uri="{FF2B5EF4-FFF2-40B4-BE49-F238E27FC236}">
                <a16:creationId xmlns:a16="http://schemas.microsoft.com/office/drawing/2014/main" id="{08F5C358-4DED-4480-80BC-42F113C33435}"/>
              </a:ext>
            </a:extLst>
          </p:cNvPr>
          <p:cNvSpPr txBox="1">
            <a:spLocks/>
          </p:cNvSpPr>
          <p:nvPr/>
        </p:nvSpPr>
        <p:spPr>
          <a:xfrm>
            <a:off x="5796125" y="138097"/>
            <a:ext cx="3210717" cy="2400657"/>
          </a:xfrm>
          <a:prstGeom prst="rect">
            <a:avLst/>
          </a:prstGeom>
          <a:solidFill>
            <a:schemeClr val="bg1">
              <a:lumMod val="95000"/>
            </a:schemeClr>
          </a:solidFill>
          <a:ln w="19050">
            <a:solidFill>
              <a:srgbClr val="FF0000"/>
            </a:solidFill>
          </a:ln>
        </p:spPr>
        <p:txBody>
          <a:bodyPr wrap="square" lIns="274320" tIns="274320" rIns="274320" bIns="274320" rtlCol="0">
            <a:spAutoFit/>
          </a:bodyPr>
          <a:lstStyle/>
          <a:p>
            <a:pPr algn="ct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rủi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xảy</a:t>
            </a:r>
            <a:r>
              <a:rPr lang="en-US" sz="3000" dirty="0">
                <a:latin typeface="Times New Roman" panose="02020603050405020304" pitchFamily="18" charset="0"/>
                <a:cs typeface="Times New Roman" panose="02020603050405020304" pitchFamily="18" charset="0"/>
              </a:rPr>
              <a:t> ra </a:t>
            </a:r>
            <a:endParaRPr lang="en" sz="3000" dirty="0">
              <a:solidFill>
                <a:schemeClr val="dk1"/>
              </a:solidFill>
              <a:latin typeface="Times New Roman" panose="02020603050405020304" pitchFamily="18" charset="0"/>
              <a:cs typeface="Times New Roman" panose="02020603050405020304" pitchFamily="18" charset="0"/>
            </a:endParaRPr>
          </a:p>
        </p:txBody>
      </p:sp>
      <p:sp>
        <p:nvSpPr>
          <p:cNvPr id="17" name="Shape 376">
            <a:extLst>
              <a:ext uri="{FF2B5EF4-FFF2-40B4-BE49-F238E27FC236}">
                <a16:creationId xmlns:a16="http://schemas.microsoft.com/office/drawing/2014/main" id="{69BB9CE4-498E-49A8-8932-3E3B4961C9C2}"/>
              </a:ext>
            </a:extLst>
          </p:cNvPr>
          <p:cNvSpPr txBox="1">
            <a:spLocks/>
          </p:cNvSpPr>
          <p:nvPr/>
        </p:nvSpPr>
        <p:spPr>
          <a:xfrm>
            <a:off x="229928" y="1231808"/>
            <a:ext cx="8594211" cy="31260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rtl val="0"/>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9pPr>
          </a:lstStyle>
          <a:p>
            <a:pPr>
              <a:buNone/>
            </a:pPr>
            <a:r>
              <a:rPr lang="vi-VN" sz="3200" dirty="0">
                <a:latin typeface="+mj-lt"/>
                <a:cs typeface="Times New Roman" panose="02020603050405020304" pitchFamily="18" charset="0"/>
              </a:rPr>
              <a:t>Các yếu tố ảnh hưởng bao gồm:</a:t>
            </a:r>
            <a:endParaRPr lang="en-US" sz="3200" dirty="0">
              <a:latin typeface="+mj-lt"/>
              <a:cs typeface="Times New Roman" panose="02020603050405020304" pitchFamily="18" charset="0"/>
            </a:endParaRPr>
          </a:p>
          <a:p>
            <a:r>
              <a:rPr lang="en-US" sz="3200" dirty="0">
                <a:latin typeface="+mj-lt"/>
                <a:cs typeface="Times New Roman" panose="02020603050405020304" pitchFamily="18" charset="0"/>
              </a:rPr>
              <a:t> </a:t>
            </a:r>
            <a:r>
              <a:rPr lang="vi-VN" sz="3200" dirty="0">
                <a:latin typeface="+mj-lt"/>
                <a:cs typeface="Times New Roman" panose="02020603050405020304" pitchFamily="18" charset="0"/>
              </a:rPr>
              <a:t>Mục tiêu của dự án </a:t>
            </a:r>
            <a:endParaRPr lang="en-US" sz="3200" dirty="0">
              <a:latin typeface="+mj-lt"/>
              <a:cs typeface="Times New Roman" panose="02020603050405020304" pitchFamily="18" charset="0"/>
            </a:endParaRPr>
          </a:p>
          <a:p>
            <a:r>
              <a:rPr lang="en-US" sz="3200" dirty="0">
                <a:latin typeface="+mj-lt"/>
                <a:cs typeface="Times New Roman" panose="02020603050405020304" pitchFamily="18" charset="0"/>
              </a:rPr>
              <a:t> </a:t>
            </a:r>
            <a:r>
              <a:rPr lang="vi-VN" sz="3200" dirty="0">
                <a:latin typeface="+mj-lt"/>
                <a:cs typeface="Times New Roman" panose="02020603050405020304" pitchFamily="18" charset="0"/>
              </a:rPr>
              <a:t>Định nghĩa sản phẩm </a:t>
            </a:r>
            <a:endParaRPr lang="en-US" sz="3200" dirty="0">
              <a:latin typeface="+mj-lt"/>
              <a:cs typeface="Times New Roman" panose="02020603050405020304" pitchFamily="18" charset="0"/>
            </a:endParaRPr>
          </a:p>
          <a:p>
            <a:r>
              <a:rPr lang="en-US" sz="3200" dirty="0">
                <a:latin typeface="+mj-lt"/>
                <a:cs typeface="Times New Roman" panose="02020603050405020304" pitchFamily="18" charset="0"/>
              </a:rPr>
              <a:t> </a:t>
            </a:r>
            <a:r>
              <a:rPr lang="vi-VN" sz="3200" dirty="0">
                <a:latin typeface="+mj-lt"/>
                <a:cs typeface="Times New Roman" panose="02020603050405020304" pitchFamily="18" charset="0"/>
              </a:rPr>
              <a:t>Cấu trúc phân rã công việc của dự án </a:t>
            </a:r>
            <a:endParaRPr lang="en-US" sz="3200" dirty="0">
              <a:latin typeface="+mj-lt"/>
              <a:cs typeface="Times New Roman" panose="02020603050405020304" pitchFamily="18" charset="0"/>
            </a:endParaRPr>
          </a:p>
          <a:p>
            <a:r>
              <a:rPr lang="en-US" sz="3200" dirty="0">
                <a:latin typeface="+mj-lt"/>
                <a:cs typeface="Times New Roman" panose="02020603050405020304" pitchFamily="18" charset="0"/>
              </a:rPr>
              <a:t> </a:t>
            </a:r>
            <a:r>
              <a:rPr lang="vi-VN" sz="3200" dirty="0">
                <a:latin typeface="+mj-lt"/>
                <a:cs typeface="Times New Roman" panose="02020603050405020304" pitchFamily="18" charset="0"/>
              </a:rPr>
              <a:t>Kinh nghiệm của người tham gia dự án </a:t>
            </a:r>
            <a:endParaRPr lang="en-US" sz="3200" dirty="0">
              <a:latin typeface="+mj-lt"/>
              <a:cs typeface="Times New Roman" panose="02020603050405020304" pitchFamily="18" charset="0"/>
            </a:endParaRPr>
          </a:p>
          <a:p>
            <a:r>
              <a:rPr lang="en-US" sz="3200" dirty="0">
                <a:latin typeface="+mj-lt"/>
                <a:cs typeface="Times New Roman" panose="02020603050405020304" pitchFamily="18" charset="0"/>
              </a:rPr>
              <a:t> </a:t>
            </a:r>
            <a:r>
              <a:rPr lang="vi-VN" sz="3200" dirty="0">
                <a:latin typeface="+mj-lt"/>
                <a:cs typeface="Times New Roman" panose="02020603050405020304" pitchFamily="18" charset="0"/>
              </a:rPr>
              <a:t>Bảng danh sách các rủi ro cần kiểm tra</a:t>
            </a:r>
            <a:endParaRPr lang="en" sz="2000" dirty="0">
              <a:solidFill>
                <a:schemeClr val="dk1"/>
              </a:solidFill>
              <a:latin typeface="+mj-lt"/>
              <a:cs typeface="Times New Roman" panose="02020603050405020304" pitchFamily="18" charset="0"/>
            </a:endParaRPr>
          </a:p>
        </p:txBody>
      </p:sp>
    </p:spTree>
    <p:extLst>
      <p:ext uri="{BB962C8B-B14F-4D97-AF65-F5344CB8AC3E}">
        <p14:creationId xmlns:p14="http://schemas.microsoft.com/office/powerpoint/2010/main" val="29946596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8FE0D7-0E7F-4534-B026-9169C82C732A}"/>
              </a:ext>
            </a:extLst>
          </p:cNvPr>
          <p:cNvSpPr txBox="1">
            <a:spLocks/>
          </p:cNvSpPr>
          <p:nvPr/>
        </p:nvSpPr>
        <p:spPr>
          <a:xfrm>
            <a:off x="501501" y="86454"/>
            <a:ext cx="8140997" cy="4970591"/>
          </a:xfrm>
          <a:prstGeom prst="rect">
            <a:avLst/>
          </a:prstGeom>
          <a:solidFill>
            <a:schemeClr val="bg1"/>
          </a:solidFill>
          <a:ln w="47625" cmpd="thickThin">
            <a:solidFill>
              <a:srgbClr val="C00000"/>
            </a:solidFill>
          </a:ln>
        </p:spPr>
        <p:txBody>
          <a:bodyPr wrap="square" lIns="274320" tIns="274320" rIns="274320" bIns="0" rtlCol="0">
            <a:spAutoFit/>
          </a:bodyPr>
          <a:lstStyle/>
          <a:p>
            <a:pPr algn="ctr"/>
            <a:r>
              <a:rPr lang="vi-VN" sz="2000" b="1" dirty="0">
                <a:solidFill>
                  <a:schemeClr val="tx1"/>
                </a:solidFill>
                <a:latin typeface="Times New Roman" panose="02020603050405020304" pitchFamily="18" charset="0"/>
                <a:cs typeface="Times New Roman" panose="02020603050405020304" pitchFamily="18" charset="0"/>
              </a:rPr>
              <a:t>Trường Đại Học Tài Nguyên và Môi Trường</a:t>
            </a:r>
            <a:r>
              <a:rPr lang="en-US" sz="2000" b="1" dirty="0">
                <a:solidFill>
                  <a:schemeClr val="tx1"/>
                </a:solidFill>
                <a:latin typeface="Times New Roman" panose="02020603050405020304" pitchFamily="18" charset="0"/>
                <a:cs typeface="Times New Roman" panose="02020603050405020304" pitchFamily="18" charset="0"/>
              </a:rPr>
              <a:t> </a:t>
            </a:r>
            <a:r>
              <a:rPr lang="vi-VN" sz="2000" b="1" dirty="0">
                <a:solidFill>
                  <a:schemeClr val="tx1"/>
                </a:solidFill>
                <a:latin typeface="Times New Roman" panose="02020603050405020304" pitchFamily="18" charset="0"/>
                <a:cs typeface="Times New Roman" panose="02020603050405020304" pitchFamily="18" charset="0"/>
              </a:rPr>
              <a:t>TPHCM</a:t>
            </a:r>
          </a:p>
          <a:p>
            <a:pPr algn="ctr"/>
            <a:r>
              <a:rPr lang="en-US" sz="2000" b="1" dirty="0">
                <a:solidFill>
                  <a:schemeClr val="tx1"/>
                </a:solidFill>
                <a:latin typeface="Times New Roman" panose="02020603050405020304" pitchFamily="18" charset="0"/>
                <a:cs typeface="Times New Roman" panose="02020603050405020304" pitchFamily="18" charset="0"/>
              </a:rPr>
              <a:t>Khoa </a:t>
            </a:r>
            <a:r>
              <a:rPr lang="en-US" sz="2000" b="1" dirty="0" err="1">
                <a:solidFill>
                  <a:schemeClr val="tx1"/>
                </a:solidFill>
                <a:latin typeface="Times New Roman" panose="02020603050405020304" pitchFamily="18" charset="0"/>
                <a:cs typeface="Times New Roman" panose="02020603050405020304" pitchFamily="18" charset="0"/>
              </a:rPr>
              <a:t>Hệ</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Thống</a:t>
            </a:r>
            <a:r>
              <a:rPr lang="en-US" sz="2000" b="1" dirty="0">
                <a:solidFill>
                  <a:schemeClr val="tx1"/>
                </a:solidFill>
                <a:latin typeface="Times New Roman" panose="02020603050405020304" pitchFamily="18" charset="0"/>
                <a:cs typeface="Times New Roman" panose="02020603050405020304" pitchFamily="18" charset="0"/>
              </a:rPr>
              <a:t> </a:t>
            </a:r>
            <a:r>
              <a:rPr lang="vi-VN" sz="2000" b="1" dirty="0">
                <a:solidFill>
                  <a:schemeClr val="tx1"/>
                </a:solidFill>
                <a:latin typeface="Times New Roman" panose="02020603050405020304" pitchFamily="18" charset="0"/>
                <a:cs typeface="Times New Roman" panose="02020603050405020304" pitchFamily="18" charset="0"/>
              </a:rPr>
              <a:t>T</a:t>
            </a:r>
            <a:r>
              <a:rPr lang="en-US" sz="2000" b="1" dirty="0" err="1">
                <a:solidFill>
                  <a:schemeClr val="tx1"/>
                </a:solidFill>
                <a:latin typeface="Times New Roman" panose="02020603050405020304" pitchFamily="18" charset="0"/>
                <a:cs typeface="Times New Roman" panose="02020603050405020304" pitchFamily="18" charset="0"/>
              </a:rPr>
              <a:t>hông</a:t>
            </a:r>
            <a:r>
              <a:rPr lang="en-US" sz="2000" b="1" dirty="0">
                <a:solidFill>
                  <a:schemeClr val="tx1"/>
                </a:solidFill>
                <a:latin typeface="Times New Roman" panose="02020603050405020304" pitchFamily="18" charset="0"/>
                <a:cs typeface="Times New Roman" panose="02020603050405020304" pitchFamily="18" charset="0"/>
              </a:rPr>
              <a:t> Tin </a:t>
            </a:r>
            <a:r>
              <a:rPr lang="en-US" sz="2000" b="1" dirty="0" err="1">
                <a:solidFill>
                  <a:schemeClr val="tx1"/>
                </a:solidFill>
                <a:latin typeface="Times New Roman" panose="02020603050405020304" pitchFamily="18" charset="0"/>
                <a:cs typeface="Times New Roman" panose="02020603050405020304" pitchFamily="18" charset="0"/>
              </a:rPr>
              <a:t>và</a:t>
            </a:r>
            <a:r>
              <a:rPr lang="en-US" sz="2000" b="1" dirty="0">
                <a:solidFill>
                  <a:schemeClr val="tx1"/>
                </a:solidFill>
                <a:latin typeface="Times New Roman" panose="02020603050405020304" pitchFamily="18" charset="0"/>
                <a:cs typeface="Times New Roman" panose="02020603050405020304" pitchFamily="18" charset="0"/>
              </a:rPr>
              <a:t> </a:t>
            </a:r>
            <a:r>
              <a:rPr lang="vi-VN" sz="2000" b="1" dirty="0">
                <a:solidFill>
                  <a:schemeClr val="tx1"/>
                </a:solidFill>
                <a:latin typeface="Times New Roman" panose="02020603050405020304" pitchFamily="18" charset="0"/>
                <a:cs typeface="Times New Roman" panose="02020603050405020304" pitchFamily="18" charset="0"/>
              </a:rPr>
              <a:t>V</a:t>
            </a:r>
            <a:r>
              <a:rPr lang="en-US" sz="2000" b="1" dirty="0" err="1">
                <a:solidFill>
                  <a:schemeClr val="tx1"/>
                </a:solidFill>
                <a:latin typeface="Times New Roman" panose="02020603050405020304" pitchFamily="18" charset="0"/>
                <a:cs typeface="Times New Roman" panose="02020603050405020304" pitchFamily="18" charset="0"/>
              </a:rPr>
              <a:t>iễn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Thám</a:t>
            </a: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vi-VN" sz="2000" b="1" i="1" dirty="0">
              <a:solidFill>
                <a:schemeClr val="tx1"/>
              </a:solidFill>
              <a:latin typeface="Times New Roman" panose="02020603050405020304" pitchFamily="18" charset="0"/>
              <a:cs typeface="Times New Roman" panose="02020603050405020304" pitchFamily="18" charset="0"/>
            </a:endParaRPr>
          </a:p>
          <a:p>
            <a:pPr lvl="0" algn="ctr">
              <a:spcBef>
                <a:spcPts val="600"/>
              </a:spcBef>
            </a:pPr>
            <a:r>
              <a:rPr lang="en-US" sz="3200" b="1" dirty="0">
                <a:solidFill>
                  <a:srgbClr val="FF0000"/>
                </a:solidFill>
                <a:latin typeface="Times New Roman" panose="02020603050405020304" pitchFamily="18" charset="0"/>
                <a:ea typeface="Droid Serif"/>
                <a:cs typeface="Times New Roman" panose="02020603050405020304" pitchFamily="18" charset="0"/>
                <a:sym typeface="Droid Serif"/>
              </a:rPr>
              <a:t>QUẢN LÝ RỦI RO DỰ ÁN</a:t>
            </a:r>
          </a:p>
          <a:p>
            <a:pPr lvl="0" algn="ctr">
              <a:spcBef>
                <a:spcPts val="600"/>
              </a:spcBef>
            </a:pPr>
            <a:endParaRPr lang="vi-VN" sz="2000" dirty="0">
              <a:solidFill>
                <a:srgbClr val="134F5C"/>
              </a:solidFill>
              <a:latin typeface="+mj-lt"/>
              <a:ea typeface="Old Standard TT" panose="020B0604020202020204" charset="0"/>
              <a:cs typeface="Old Standard TT" panose="020B0604020202020204" charset="0"/>
              <a:sym typeface="Droid Serif"/>
            </a:endParaRPr>
          </a:p>
          <a:p>
            <a:pPr lvl="2">
              <a:spcBef>
                <a:spcPts val="600"/>
              </a:spcBef>
            </a:pPr>
            <a:r>
              <a:rPr lang="vi-VN" sz="2400" dirty="0">
                <a:solidFill>
                  <a:schemeClr val="tx1">
                    <a:lumMod val="75000"/>
                    <a:lumOff val="25000"/>
                  </a:schemeClr>
                </a:solidFill>
                <a:latin typeface="+mj-lt"/>
                <a:ea typeface="Old Standard TT" panose="020B0604020202020204" charset="0"/>
                <a:cs typeface="Old Standard TT" panose="020B0604020202020204" charset="0"/>
                <a:sym typeface="Droid Serif"/>
              </a:rPr>
              <a:t>		</a:t>
            </a:r>
            <a:r>
              <a:rPr lang="en-US" sz="2400" dirty="0">
                <a:solidFill>
                  <a:schemeClr val="tx1">
                    <a:lumMod val="75000"/>
                    <a:lumOff val="25000"/>
                  </a:schemeClr>
                </a:solidFill>
                <a:latin typeface="+mj-lt"/>
                <a:ea typeface="Old Standard TT" panose="020B0604020202020204" charset="0"/>
                <a:cs typeface="Old Standard TT" panose="020B0604020202020204" charset="0"/>
                <a:sym typeface="Droid Serif"/>
              </a:rPr>
              <a:t>	</a:t>
            </a:r>
            <a:r>
              <a:rPr lang="vi-VN" sz="2400" dirty="0">
                <a:solidFill>
                  <a:schemeClr val="tx1"/>
                </a:solidFill>
                <a:latin typeface="+mj-lt"/>
                <a:ea typeface="Old Standard TT" panose="020B0604020202020204" charset="0"/>
                <a:cs typeface="Old Standard TT" panose="020B0604020202020204" charset="0"/>
                <a:sym typeface="Droid Serif"/>
              </a:rPr>
              <a:t>Giảng viên : ThS. </a:t>
            </a:r>
            <a:r>
              <a:rPr lang="en-US" sz="24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Hà</a:t>
            </a:r>
            <a:r>
              <a:rPr lang="en-US" sz="24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Thanh </a:t>
            </a:r>
            <a:r>
              <a:rPr lang="en-US" sz="24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Dũng</a:t>
            </a:r>
            <a:endParaRPr lang="vi-VN" sz="24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endParaRPr>
          </a:p>
          <a:p>
            <a:pPr lvl="2">
              <a:spcBef>
                <a:spcPts val="600"/>
              </a:spcBef>
            </a:pPr>
            <a:r>
              <a:rPr lang="vi-VN" sz="2400" dirty="0">
                <a:solidFill>
                  <a:schemeClr val="tx1"/>
                </a:solidFill>
                <a:latin typeface="+mj-lt"/>
                <a:ea typeface="Old Standard TT" panose="020B0604020202020204" charset="0"/>
                <a:cs typeface="Old Standard TT" panose="020B0604020202020204" charset="0"/>
                <a:sym typeface="Droid Serif"/>
              </a:rPr>
              <a:t>	</a:t>
            </a:r>
            <a:r>
              <a:rPr lang="en-US" sz="2400" dirty="0">
                <a:solidFill>
                  <a:schemeClr val="tx1"/>
                </a:solidFill>
                <a:latin typeface="+mj-lt"/>
                <a:ea typeface="Old Standard TT" panose="020B0604020202020204" charset="0"/>
                <a:cs typeface="Old Standard TT" panose="020B0604020202020204"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Sinh</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Viên</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Trần</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Gia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Huy</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p>
          <a:p>
            <a:pPr lvl="2">
              <a:spcBef>
                <a:spcPts val="600"/>
              </a:spcBef>
            </a:pP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Lê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Phương</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Hiền</a:t>
            </a:r>
            <a:endPar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endParaRPr>
          </a:p>
          <a:p>
            <a:pPr lvl="2">
              <a:spcBef>
                <a:spcPts val="600"/>
              </a:spcBef>
            </a:pP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Võ</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Tấn</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Đạt</a:t>
            </a:r>
            <a:endPar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endParaRPr>
          </a:p>
          <a:p>
            <a:pPr lvl="2">
              <a:spcBef>
                <a:spcPts val="600"/>
              </a:spcBef>
            </a:pP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Nguyễn</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Văn</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Hoài</a:t>
            </a:r>
            <a:endPar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endParaRPr>
          </a:p>
          <a:p>
            <a:pPr lvl="2">
              <a:spcBef>
                <a:spcPts val="600"/>
              </a:spcBef>
            </a:pP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Thái</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Trần</a:t>
            </a:r>
            <a:r>
              <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 Thanh </a:t>
            </a:r>
            <a:r>
              <a:rPr lang="en-US" sz="2000" dirty="0" err="1">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rPr>
              <a:t>Trọng</a:t>
            </a:r>
            <a:endPar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endParaRPr>
          </a:p>
          <a:p>
            <a:pPr lvl="2">
              <a:spcBef>
                <a:spcPts val="600"/>
              </a:spcBef>
            </a:pPr>
            <a:endParaRPr lang="en-US" sz="2000" dirty="0">
              <a:solidFill>
                <a:schemeClr val="tx1"/>
              </a:solidFill>
              <a:latin typeface="Times New Roman" panose="02020603050405020304" pitchFamily="18" charset="0"/>
              <a:ea typeface="Old Standard TT" panose="020B0604020202020204" charset="0"/>
              <a:cs typeface="Times New Roman" panose="02020603050405020304" pitchFamily="18" charset="0"/>
              <a:sym typeface="Droid Serif"/>
            </a:endParaRPr>
          </a:p>
        </p:txBody>
      </p:sp>
      <p:pic>
        <p:nvPicPr>
          <p:cNvPr id="3" name="Picture 2" descr="Description: Logo_DH_TNMT">
            <a:extLst>
              <a:ext uri="{FF2B5EF4-FFF2-40B4-BE49-F238E27FC236}">
                <a16:creationId xmlns:a16="http://schemas.microsoft.com/office/drawing/2014/main" id="{3C373A21-3184-49F3-9709-549A407337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6959" y="226714"/>
            <a:ext cx="944526" cy="926999"/>
          </a:xfrm>
          <a:prstGeom prst="rect">
            <a:avLst/>
          </a:prstGeom>
          <a:noFill/>
          <a:ln>
            <a:noFill/>
          </a:ln>
        </p:spPr>
      </p:pic>
      <p:pic>
        <p:nvPicPr>
          <p:cNvPr id="1026" name="Picture 2" descr="Increasing Risk Complexity Outpaces ERM Oversight | World Risk Management">
            <a:extLst>
              <a:ext uri="{FF2B5EF4-FFF2-40B4-BE49-F238E27FC236}">
                <a16:creationId xmlns:a16="http://schemas.microsoft.com/office/drawing/2014/main" id="{2B37D2F0-D026-41DB-814C-D88E54D4BB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89" b="8115"/>
          <a:stretch/>
        </p:blipFill>
        <p:spPr bwMode="auto">
          <a:xfrm>
            <a:off x="771155" y="2339163"/>
            <a:ext cx="2695059" cy="230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27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1" y="68960"/>
            <a:ext cx="8226660"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Kỹ</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thuật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định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a:t>
            </a:r>
            <a:endParaRPr lang="en" sz="34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1073739" y="964978"/>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 name="Shape 376">
            <a:extLst>
              <a:ext uri="{FF2B5EF4-FFF2-40B4-BE49-F238E27FC236}">
                <a16:creationId xmlns:a16="http://schemas.microsoft.com/office/drawing/2014/main" id="{69BB9CE4-498E-49A8-8932-3E3B4961C9C2}"/>
              </a:ext>
            </a:extLst>
          </p:cNvPr>
          <p:cNvSpPr txBox="1">
            <a:spLocks/>
          </p:cNvSpPr>
          <p:nvPr/>
        </p:nvSpPr>
        <p:spPr>
          <a:xfrm>
            <a:off x="744279" y="1022659"/>
            <a:ext cx="7965238" cy="397815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rtl val="0"/>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9pPr>
          </a:lstStyle>
          <a:p>
            <a:pPr>
              <a:buNone/>
            </a:pPr>
            <a:r>
              <a:rPr lang="vi-VN" sz="2800" dirty="0">
                <a:latin typeface="+mj-lt"/>
                <a:cs typeface="Times New Roman" panose="02020603050405020304" pitchFamily="18" charset="0"/>
              </a:rPr>
              <a:t>Các yếu tố ảnh hưởng bao gồm:</a:t>
            </a:r>
            <a:endParaRPr lang="en-US" sz="2800" dirty="0">
              <a:latin typeface="+mj-lt"/>
              <a:cs typeface="Times New Roman" panose="02020603050405020304" pitchFamily="18" charset="0"/>
            </a:endParaRPr>
          </a:p>
          <a:p>
            <a:r>
              <a:rPr lang="en-US" sz="2800" dirty="0">
                <a:latin typeface="+mj-lt"/>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rủi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rủi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Phỏng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cốt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án</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trúc</a:t>
            </a:r>
            <a:endParaRPr lang="en" sz="18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93429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ircle(in)">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circle(in)">
                                      <p:cBhvr>
                                        <p:cTn id="12" dur="20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circle(in)">
                                      <p:cBhvr>
                                        <p:cTn id="17" dur="20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circle(in)">
                                      <p:cBhvr>
                                        <p:cTn id="22" dur="20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circle(in)">
                                      <p:cBhvr>
                                        <p:cTn id="27" dur="20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1" y="68960"/>
            <a:ext cx="8226660"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sự</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a:t>
            </a:r>
            <a:endParaRPr lang="en" sz="34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1073739" y="964978"/>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 name="Shape 376">
            <a:extLst>
              <a:ext uri="{FF2B5EF4-FFF2-40B4-BE49-F238E27FC236}">
                <a16:creationId xmlns:a16="http://schemas.microsoft.com/office/drawing/2014/main" id="{69BB9CE4-498E-49A8-8932-3E3B4961C9C2}"/>
              </a:ext>
            </a:extLst>
          </p:cNvPr>
          <p:cNvSpPr txBox="1">
            <a:spLocks/>
          </p:cNvSpPr>
          <p:nvPr/>
        </p:nvSpPr>
        <p:spPr>
          <a:xfrm>
            <a:off x="229928" y="1482159"/>
            <a:ext cx="8594211" cy="151991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rtl val="0"/>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9pPr>
          </a:lstStyle>
          <a:p>
            <a:r>
              <a:rPr lang="en-US" sz="2800" dirty="0">
                <a:latin typeface="Times New Roman" panose="02020603050405020304" pitchFamily="18" charset="0"/>
                <a:cs typeface="Times New Roman" panose="02020603050405020304" pitchFamily="18" charset="0"/>
              </a:rPr>
              <a:t> G</a:t>
            </a:r>
            <a:r>
              <a:rPr lang="vi-VN" sz="2800" dirty="0">
                <a:latin typeface="Times New Roman" panose="02020603050405020304" pitchFamily="18" charset="0"/>
                <a:cs typeface="Times New Roman" panose="02020603050405020304" pitchFamily="18" charset="0"/>
              </a:rPr>
              <a:t>ắn chặt với các mục tiêu của dự án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Liên quan tới cấu trúc phân rã công việc của dự án (WBS) </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Việc xác định thứ tự ưu tiên ban đầu.</a:t>
            </a:r>
            <a:endParaRPr lang="en" sz="28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050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ircle(in)">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circle(in)">
                                      <p:cBhvr>
                                        <p:cTn id="12" dur="20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circle(in)">
                                      <p:cBhvr>
                                        <p:cTn id="17"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341142" y="85065"/>
            <a:ext cx="1434495" cy="361506"/>
          </a:xfrm>
          <a:prstGeom prst="rect">
            <a:avLst/>
          </a:prstGeom>
          <a:noFill/>
          <a:ln>
            <a:noFill/>
          </a:ln>
        </p:spPr>
        <p:txBody>
          <a:bodyPr lIns="91425" tIns="91425" rIns="91425" bIns="91425" anchor="ctr" anchorCtr="0">
            <a:noAutofit/>
          </a:bodyPr>
          <a:lstStyle/>
          <a:p>
            <a:pPr lvl="0"/>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a:t>
            </a:r>
            <a:endParaRPr lang="en" sz="28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341142" y="465244"/>
            <a:ext cx="8368375" cy="0"/>
          </a:xfrm>
          <a:prstGeom prst="straightConnector1">
            <a:avLst/>
          </a:prstGeom>
          <a:noFill/>
          <a:ln w="9525" cap="flat" cmpd="sng">
            <a:solidFill>
              <a:srgbClr val="CCCCCC"/>
            </a:solidFill>
            <a:prstDash val="solid"/>
            <a:round/>
            <a:headEnd type="none" w="lg" len="lg"/>
            <a:tailEnd type="none" w="lg" len="lg"/>
          </a:ln>
        </p:spPr>
      </p:cxnSp>
      <p:graphicFrame>
        <p:nvGraphicFramePr>
          <p:cNvPr id="3" name="Table 2">
            <a:extLst>
              <a:ext uri="{FF2B5EF4-FFF2-40B4-BE49-F238E27FC236}">
                <a16:creationId xmlns:a16="http://schemas.microsoft.com/office/drawing/2014/main" id="{BE37BEF7-5115-4403-883F-9B151CD19E03}"/>
              </a:ext>
            </a:extLst>
          </p:cNvPr>
          <p:cNvGraphicFramePr>
            <a:graphicFrameLocks noGrp="1"/>
          </p:cNvGraphicFramePr>
          <p:nvPr>
            <p:extLst>
              <p:ext uri="{D42A27DB-BD31-4B8C-83A1-F6EECF244321}">
                <p14:modId xmlns:p14="http://schemas.microsoft.com/office/powerpoint/2010/main" val="2442534211"/>
              </p:ext>
            </p:extLst>
          </p:nvPr>
        </p:nvGraphicFramePr>
        <p:xfrm>
          <a:off x="341142" y="673864"/>
          <a:ext cx="8368375" cy="4334270"/>
        </p:xfrm>
        <a:graphic>
          <a:graphicData uri="http://schemas.openxmlformats.org/drawingml/2006/table">
            <a:tbl>
              <a:tblPr firstRow="1" firstCol="1" bandRow="1">
                <a:tableStyleId>{320F44C6-24CD-47BB-AA9A-A0C70CC583C6}</a:tableStyleId>
              </a:tblPr>
              <a:tblGrid>
                <a:gridCol w="1827900">
                  <a:extLst>
                    <a:ext uri="{9D8B030D-6E8A-4147-A177-3AD203B41FA5}">
                      <a16:colId xmlns:a16="http://schemas.microsoft.com/office/drawing/2014/main" val="3805712493"/>
                    </a:ext>
                  </a:extLst>
                </a:gridCol>
                <a:gridCol w="754911">
                  <a:extLst>
                    <a:ext uri="{9D8B030D-6E8A-4147-A177-3AD203B41FA5}">
                      <a16:colId xmlns:a16="http://schemas.microsoft.com/office/drawing/2014/main" val="3230778444"/>
                    </a:ext>
                  </a:extLst>
                </a:gridCol>
                <a:gridCol w="5785564">
                  <a:extLst>
                    <a:ext uri="{9D8B030D-6E8A-4147-A177-3AD203B41FA5}">
                      <a16:colId xmlns:a16="http://schemas.microsoft.com/office/drawing/2014/main" val="226720659"/>
                    </a:ext>
                  </a:extLst>
                </a:gridCol>
              </a:tblGrid>
              <a:tr h="188872">
                <a:tc>
                  <a:txBody>
                    <a:bodyPr/>
                    <a:lstStyle/>
                    <a:p>
                      <a:pPr marL="0" marR="0" algn="ctr">
                        <a:lnSpc>
                          <a:spcPct val="107000"/>
                        </a:lnSpc>
                        <a:spcBef>
                          <a:spcPts val="0"/>
                        </a:spcBef>
                        <a:spcAft>
                          <a:spcPts val="0"/>
                        </a:spcAft>
                      </a:pPr>
                      <a:r>
                        <a:rPr lang="en-US" sz="2200" b="1" dirty="0" err="1">
                          <a:effectLst/>
                          <a:latin typeface="Times New Roman" panose="02020603050405020304" pitchFamily="18" charset="0"/>
                          <a:cs typeface="Times New Roman" panose="02020603050405020304" pitchFamily="18" charset="0"/>
                        </a:rPr>
                        <a:t>Lĩnh</a:t>
                      </a:r>
                      <a:r>
                        <a:rPr lang="en-US" sz="2200" b="1" dirty="0">
                          <a:effectLst/>
                          <a:latin typeface="Times New Roman" panose="02020603050405020304" pitchFamily="18" charset="0"/>
                          <a:cs typeface="Times New Roman" panose="02020603050405020304" pitchFamily="18" charset="0"/>
                        </a:rPr>
                        <a:t> </a:t>
                      </a:r>
                      <a:r>
                        <a:rPr lang="en-US" sz="2200" b="1" dirty="0" err="1">
                          <a:effectLst/>
                          <a:latin typeface="Times New Roman" panose="02020603050405020304" pitchFamily="18" charset="0"/>
                          <a:cs typeface="Times New Roman" panose="02020603050405020304" pitchFamily="18" charset="0"/>
                        </a:rPr>
                        <a:t>vực</a:t>
                      </a:r>
                      <a:r>
                        <a:rPr lang="en-US" sz="2200" b="1" dirty="0">
                          <a:effectLst/>
                          <a:latin typeface="Times New Roman" panose="02020603050405020304" pitchFamily="18" charset="0"/>
                          <a:cs typeface="Times New Roman" panose="02020603050405020304" pitchFamily="18" charset="0"/>
                        </a:rPr>
                        <a:t> </a:t>
                      </a:r>
                      <a:r>
                        <a:rPr lang="en-US" sz="2200" b="1" dirty="0" err="1">
                          <a:effectLst/>
                          <a:latin typeface="Times New Roman" panose="02020603050405020304" pitchFamily="18" charset="0"/>
                          <a:cs typeface="Times New Roman" panose="02020603050405020304" pitchFamily="18" charset="0"/>
                        </a:rPr>
                        <a:t>xảy</a:t>
                      </a:r>
                      <a:r>
                        <a:rPr lang="en-US" sz="2200" b="1" dirty="0">
                          <a:effectLst/>
                          <a:latin typeface="Times New Roman" panose="02020603050405020304" pitchFamily="18" charset="0"/>
                          <a:cs typeface="Times New Roman" panose="02020603050405020304" pitchFamily="18" charset="0"/>
                        </a:rPr>
                        <a:t> ra </a:t>
                      </a:r>
                      <a:r>
                        <a:rPr lang="en-US" sz="2200" b="1" dirty="0" err="1">
                          <a:effectLst/>
                          <a:latin typeface="Times New Roman" panose="02020603050405020304" pitchFamily="18" charset="0"/>
                          <a:cs typeface="Times New Roman" panose="02020603050405020304" pitchFamily="18" charset="0"/>
                        </a:rPr>
                        <a:t>rủi</a:t>
                      </a:r>
                      <a:r>
                        <a:rPr lang="en-US" sz="2200" b="1" dirty="0">
                          <a:effectLst/>
                          <a:latin typeface="Times New Roman" panose="02020603050405020304" pitchFamily="18" charset="0"/>
                          <a:cs typeface="Times New Roman" panose="02020603050405020304" pitchFamily="18" charset="0"/>
                        </a:rPr>
                        <a:t> </a:t>
                      </a:r>
                      <a:r>
                        <a:rPr lang="en-US" sz="2200" b="1" dirty="0" err="1">
                          <a:effectLst/>
                          <a:latin typeface="Times New Roman" panose="02020603050405020304" pitchFamily="18" charset="0"/>
                          <a:cs typeface="Times New Roman" panose="02020603050405020304" pitchFamily="18" charset="0"/>
                        </a:rPr>
                        <a:t>ro</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b="1" dirty="0">
                          <a:effectLst/>
                          <a:latin typeface="Times New Roman" panose="02020603050405020304" pitchFamily="18" charset="0"/>
                          <a:cs typeface="Times New Roman" panose="02020603050405020304" pitchFamily="18" charset="0"/>
                        </a:rPr>
                        <a:t>STT</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b="1" dirty="0" err="1">
                          <a:effectLst/>
                          <a:latin typeface="Times New Roman" panose="02020603050405020304" pitchFamily="18" charset="0"/>
                          <a:cs typeface="Times New Roman" panose="02020603050405020304" pitchFamily="18" charset="0"/>
                        </a:rPr>
                        <a:t>Rủi</a:t>
                      </a:r>
                      <a:r>
                        <a:rPr lang="en-US" sz="2200" b="1" dirty="0">
                          <a:effectLst/>
                          <a:latin typeface="Times New Roman" panose="02020603050405020304" pitchFamily="18" charset="0"/>
                          <a:cs typeface="Times New Roman" panose="02020603050405020304" pitchFamily="18" charset="0"/>
                        </a:rPr>
                        <a:t> </a:t>
                      </a:r>
                      <a:r>
                        <a:rPr lang="en-US" sz="2200" b="1" dirty="0" err="1">
                          <a:effectLst/>
                          <a:latin typeface="Times New Roman" panose="02020603050405020304" pitchFamily="18" charset="0"/>
                          <a:cs typeface="Times New Roman" panose="02020603050405020304" pitchFamily="18" charset="0"/>
                        </a:rPr>
                        <a:t>ro</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785774261"/>
                  </a:ext>
                </a:extLst>
              </a:tr>
              <a:tr h="188872">
                <a:tc rowSpan="2">
                  <a:txBody>
                    <a:bodyPr/>
                    <a:lstStyle/>
                    <a:p>
                      <a:pPr marL="0" marR="0" algn="ctr">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Lập</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kế</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hoạch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dự</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án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Lập lịch trễ, không hợp lý</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708179492"/>
                  </a:ext>
                </a:extLst>
              </a:tr>
              <a:tr h="188872">
                <a:tc vMerge="1">
                  <a:txBody>
                    <a:bodyPr/>
                    <a:lstStyle/>
                    <a:p>
                      <a:endParaRPr lang="en-US"/>
                    </a:p>
                  </a:txBody>
                  <a:tcPr/>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Các tài liệu dự án hoàn thành chậm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976468778"/>
                  </a:ext>
                </a:extLst>
              </a:tr>
              <a:tr h="387745">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Chi phí dự án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Ước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lượng</a:t>
                      </a:r>
                      <a:r>
                        <a:rPr lang="en-US" sz="2200" dirty="0">
                          <a:effectLst/>
                          <a:latin typeface="Times New Roman" panose="02020603050405020304" pitchFamily="18" charset="0"/>
                          <a:cs typeface="Times New Roman" panose="02020603050405020304" pitchFamily="18" charset="0"/>
                        </a:rPr>
                        <a:t> chi </a:t>
                      </a:r>
                      <a:r>
                        <a:rPr lang="en-US" sz="2200" dirty="0" err="1">
                          <a:effectLst/>
                          <a:latin typeface="Times New Roman" panose="02020603050405020304" pitchFamily="18" charset="0"/>
                          <a:cs typeface="Times New Roman" panose="02020603050405020304" pitchFamily="18" charset="0"/>
                        </a:rPr>
                        <a:t>phí</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phù</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hợp</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với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ngân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sách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thường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là</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thiếu</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hụt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ngân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sách</a:t>
                      </a:r>
                      <a:r>
                        <a:rPr lang="en-US" sz="2200" dirty="0">
                          <a:effectLst/>
                          <a:latin typeface="Times New Roman" panose="02020603050405020304" pitchFamily="18" charset="0"/>
                          <a:cs typeface="Times New Roman" panose="02020603050405020304" pitchFamily="18" charset="0"/>
                        </a:rPr>
                        <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3252982468"/>
                  </a:ext>
                </a:extLst>
              </a:tr>
              <a:tr h="387745">
                <a:tc rowSpan="4">
                  <a:txBody>
                    <a:bodyPr/>
                    <a:lstStyle/>
                    <a:p>
                      <a:pPr marL="0" marR="0" algn="ctr">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Xác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định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yêu</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cầu</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Khách hàng thay đổi yêu cầu trong quá trình thực hiện dự án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3720488118"/>
                  </a:ext>
                </a:extLst>
              </a:tr>
              <a:tr h="387745">
                <a:tc vMerge="1">
                  <a:txBody>
                    <a:bodyPr/>
                    <a:lstStyle/>
                    <a:p>
                      <a:endParaRPr lang="en-US"/>
                    </a:p>
                  </a:txBody>
                  <a:tcPr/>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Hiểu chưa đầy đủ về yêu cầu của khách hàng</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858302619"/>
                  </a:ext>
                </a:extLst>
              </a:tr>
              <a:tr h="188872">
                <a:tc vMerge="1">
                  <a:txBody>
                    <a:bodyPr/>
                    <a:lstStyle/>
                    <a:p>
                      <a:endParaRPr lang="en-US"/>
                    </a:p>
                  </a:txBody>
                  <a:tcPr/>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Yêu cầu của khách hàng quá phức tạp.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1192375402"/>
                  </a:ext>
                </a:extLst>
              </a:tr>
              <a:tr h="387745">
                <a:tc vMerge="1">
                  <a:txBody>
                    <a:bodyPr/>
                    <a:lstStyle/>
                    <a:p>
                      <a:endParaRPr lang="en-US"/>
                    </a:p>
                  </a:txBody>
                  <a:tcPr/>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4</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Xung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đột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giữa</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khách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hàng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và</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đội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dự</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án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phát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triển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dự</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án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1104400844"/>
                  </a:ext>
                </a:extLst>
              </a:tr>
            </a:tbl>
          </a:graphicData>
        </a:graphic>
      </p:graphicFrame>
    </p:spTree>
    <p:extLst>
      <p:ext uri="{BB962C8B-B14F-4D97-AF65-F5344CB8AC3E}">
        <p14:creationId xmlns:p14="http://schemas.microsoft.com/office/powerpoint/2010/main" val="233760684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circle(in)">
                                      <p:cBhvr>
                                        <p:cTn id="7" dur="2000"/>
                                        <p:tgtEl>
                                          <p:spTgt spid="378"/>
                                        </p:tgtEl>
                                      </p:cBhvr>
                                    </p:animEffect>
                                  </p:childTnLst>
                                </p:cTn>
                              </p:par>
                              <p:par>
                                <p:cTn id="8" presetID="6" presetClass="entr" presetSubtype="16" fill="hold" nodeType="withEffect">
                                  <p:stCondLst>
                                    <p:cond delay="0"/>
                                  </p:stCondLst>
                                  <p:childTnLst>
                                    <p:set>
                                      <p:cBhvr>
                                        <p:cTn id="9" dur="1" fill="hold">
                                          <p:stCondLst>
                                            <p:cond delay="0"/>
                                          </p:stCondLst>
                                        </p:cTn>
                                        <p:tgtEl>
                                          <p:spTgt spid="379"/>
                                        </p:tgtEl>
                                        <p:attrNameLst>
                                          <p:attrName>style.visibility</p:attrName>
                                        </p:attrNameLst>
                                      </p:cBhvr>
                                      <p:to>
                                        <p:strVal val="visible"/>
                                      </p:to>
                                    </p:set>
                                    <p:animEffect transition="in" filter="circle(in)">
                                      <p:cBhvr>
                                        <p:cTn id="10" dur="20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EDC4C5-AA75-41F5-9DA4-1CEB9EF7E36B}"/>
              </a:ext>
            </a:extLst>
          </p:cNvPr>
          <p:cNvGraphicFramePr>
            <a:graphicFrameLocks noGrp="1"/>
          </p:cNvGraphicFramePr>
          <p:nvPr>
            <p:extLst>
              <p:ext uri="{D42A27DB-BD31-4B8C-83A1-F6EECF244321}">
                <p14:modId xmlns:p14="http://schemas.microsoft.com/office/powerpoint/2010/main" val="1694344709"/>
              </p:ext>
            </p:extLst>
          </p:nvPr>
        </p:nvGraphicFramePr>
        <p:xfrm>
          <a:off x="222730" y="372140"/>
          <a:ext cx="8698539" cy="4691215"/>
        </p:xfrm>
        <a:graphic>
          <a:graphicData uri="http://schemas.openxmlformats.org/drawingml/2006/table">
            <a:tbl>
              <a:tblPr firstRow="1" firstCol="1" bandRow="1">
                <a:tableStyleId>{320F44C6-24CD-47BB-AA9A-A0C70CC583C6}</a:tableStyleId>
              </a:tblPr>
              <a:tblGrid>
                <a:gridCol w="2232069">
                  <a:extLst>
                    <a:ext uri="{9D8B030D-6E8A-4147-A177-3AD203B41FA5}">
                      <a16:colId xmlns:a16="http://schemas.microsoft.com/office/drawing/2014/main" val="4105884632"/>
                    </a:ext>
                  </a:extLst>
                </a:gridCol>
                <a:gridCol w="448443">
                  <a:extLst>
                    <a:ext uri="{9D8B030D-6E8A-4147-A177-3AD203B41FA5}">
                      <a16:colId xmlns:a16="http://schemas.microsoft.com/office/drawing/2014/main" val="794530845"/>
                    </a:ext>
                  </a:extLst>
                </a:gridCol>
                <a:gridCol w="6018027">
                  <a:extLst>
                    <a:ext uri="{9D8B030D-6E8A-4147-A177-3AD203B41FA5}">
                      <a16:colId xmlns:a16="http://schemas.microsoft.com/office/drawing/2014/main" val="108063107"/>
                    </a:ext>
                  </a:extLst>
                </a:gridCol>
              </a:tblGrid>
              <a:tr h="611014">
                <a:tc rowSpan="2">
                  <a:txBody>
                    <a:bodyPr/>
                    <a:lstStyle/>
                    <a:p>
                      <a:pPr marL="0" marR="0" algn="ctr">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Chất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lượng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dự</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án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Hệ</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thống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thực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hiện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đúng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các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chức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năng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yêu</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cầu</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512893439"/>
                  </a:ext>
                </a:extLst>
              </a:tr>
              <a:tr h="295674">
                <a:tc vMerge="1">
                  <a:txBody>
                    <a:bodyPr/>
                    <a:lstStyle/>
                    <a:p>
                      <a:endParaRPr lang="en-US"/>
                    </a:p>
                  </a:txBody>
                  <a:tcPr/>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Tốc độ xử lý dữ liệu chậm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1053480609"/>
                  </a:ext>
                </a:extLst>
              </a:tr>
              <a:tr h="607005">
                <a:tc rowSpan="3">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Cài đặt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Phần mềm không tương thích với hệ thống</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1572374403"/>
                  </a:ext>
                </a:extLst>
              </a:tr>
              <a:tr h="611014">
                <a:tc vMerge="1">
                  <a:txBody>
                    <a:bodyPr/>
                    <a:lstStyle/>
                    <a:p>
                      <a:endParaRPr lang="en-US"/>
                    </a:p>
                  </a:txBody>
                  <a:tcPr/>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Code không có vấn đề dẫn đến phải chỉnh sửa cài đặt lại nhiều lần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666675689"/>
                  </a:ext>
                </a:extLst>
              </a:tr>
              <a:tr h="295674">
                <a:tc vMerge="1">
                  <a:txBody>
                    <a:bodyPr/>
                    <a:lstStyle/>
                    <a:p>
                      <a:endParaRPr lang="en-US"/>
                    </a:p>
                  </a:txBody>
                  <a:tcPr/>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Code chậm so với dự án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696514760"/>
                  </a:ext>
                </a:extLst>
              </a:tr>
              <a:tr h="607005">
                <a:tc rowSpan="3">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Con </a:t>
                      </a:r>
                      <a:r>
                        <a:rPr lang="en-US" sz="2200" dirty="0" err="1">
                          <a:effectLst/>
                          <a:latin typeface="Times New Roman" panose="02020603050405020304" pitchFamily="18" charset="0"/>
                          <a:cs typeface="Times New Roman" panose="02020603050405020304" pitchFamily="18" charset="0"/>
                        </a:rPr>
                        <a:t>người</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Các thành viên của đội dự án ốm đau, bệnh tật…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3455310398"/>
                  </a:ext>
                </a:extLst>
              </a:tr>
              <a:tr h="607005">
                <a:tc vMerge="1">
                  <a:txBody>
                    <a:bodyPr/>
                    <a:lstStyle/>
                    <a:p>
                      <a:endParaRPr lang="en-US"/>
                    </a:p>
                  </a:txBody>
                  <a:tcPr/>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Mâu thuẫn giữa các thành viên trong đội dự án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338768066"/>
                  </a:ext>
                </a:extLst>
              </a:tr>
              <a:tr h="611014">
                <a:tc vMerge="1">
                  <a:txBody>
                    <a:bodyPr/>
                    <a:lstStyle/>
                    <a:p>
                      <a:endParaRPr lang="en-US"/>
                    </a:p>
                  </a:txBody>
                  <a:tcPr/>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Trình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độ</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chuyên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môn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kinh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nghiệm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của</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một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số</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thành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viên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chưa</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cao</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644017535"/>
                  </a:ext>
                </a:extLst>
              </a:tr>
            </a:tbl>
          </a:graphicData>
        </a:graphic>
      </p:graphicFrame>
    </p:spTree>
    <p:extLst>
      <p:ext uri="{BB962C8B-B14F-4D97-AF65-F5344CB8AC3E}">
        <p14:creationId xmlns:p14="http://schemas.microsoft.com/office/powerpoint/2010/main" val="2265405102"/>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2171F58-200B-4E9F-8CC3-A41BB139B270}"/>
              </a:ext>
            </a:extLst>
          </p:cNvPr>
          <p:cNvGraphicFramePr>
            <a:graphicFrameLocks noGrp="1"/>
          </p:cNvGraphicFramePr>
          <p:nvPr>
            <p:extLst>
              <p:ext uri="{D42A27DB-BD31-4B8C-83A1-F6EECF244321}">
                <p14:modId xmlns:p14="http://schemas.microsoft.com/office/powerpoint/2010/main" val="1235324491"/>
              </p:ext>
            </p:extLst>
          </p:nvPr>
        </p:nvGraphicFramePr>
        <p:xfrm>
          <a:off x="414669" y="230860"/>
          <a:ext cx="8314661" cy="4681780"/>
        </p:xfrm>
        <a:graphic>
          <a:graphicData uri="http://schemas.openxmlformats.org/drawingml/2006/table">
            <a:tbl>
              <a:tblPr firstRow="1" firstCol="1" bandRow="1">
                <a:tableStyleId>{320F44C6-24CD-47BB-AA9A-A0C70CC583C6}</a:tableStyleId>
              </a:tblPr>
              <a:tblGrid>
                <a:gridCol w="2089912">
                  <a:extLst>
                    <a:ext uri="{9D8B030D-6E8A-4147-A177-3AD203B41FA5}">
                      <a16:colId xmlns:a16="http://schemas.microsoft.com/office/drawing/2014/main" val="400275762"/>
                    </a:ext>
                  </a:extLst>
                </a:gridCol>
                <a:gridCol w="457624">
                  <a:extLst>
                    <a:ext uri="{9D8B030D-6E8A-4147-A177-3AD203B41FA5}">
                      <a16:colId xmlns:a16="http://schemas.microsoft.com/office/drawing/2014/main" val="2046744924"/>
                    </a:ext>
                  </a:extLst>
                </a:gridCol>
                <a:gridCol w="5767125">
                  <a:extLst>
                    <a:ext uri="{9D8B030D-6E8A-4147-A177-3AD203B41FA5}">
                      <a16:colId xmlns:a16="http://schemas.microsoft.com/office/drawing/2014/main" val="3362747008"/>
                    </a:ext>
                  </a:extLst>
                </a:gridCol>
              </a:tblGrid>
              <a:tr h="498613">
                <a:tc rowSpan="2">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Công nghệ</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Lựa chọn công nghệ mới không phù hợp.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867598826"/>
                  </a:ext>
                </a:extLst>
              </a:tr>
              <a:tr h="924050">
                <a:tc vMerge="1">
                  <a:txBody>
                    <a:bodyPr/>
                    <a:lstStyle/>
                    <a:p>
                      <a:endParaRPr lang="en-US"/>
                    </a:p>
                  </a:txBody>
                  <a:tcPr/>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Công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nghệ</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quá</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mới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các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thành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viên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chưa</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quen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sử</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dụng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430469332"/>
                  </a:ext>
                </a:extLst>
              </a:tr>
              <a:tr h="498613">
                <a:tc rowSpan="3">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Tiến trình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Xung đột giữa các thành phần trong hệ thống</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3553046795"/>
                  </a:ext>
                </a:extLst>
              </a:tr>
              <a:tr h="445947">
                <a:tc vMerge="1">
                  <a:txBody>
                    <a:bodyPr/>
                    <a:lstStyle/>
                    <a:p>
                      <a:endParaRPr lang="en-US"/>
                    </a:p>
                  </a:txBody>
                  <a:tcPr/>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Nhiều tính năng không cần thiết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591013205"/>
                  </a:ext>
                </a:extLst>
              </a:tr>
              <a:tr h="498613">
                <a:tc vMerge="1">
                  <a:txBody>
                    <a:bodyPr/>
                    <a:lstStyle/>
                    <a:p>
                      <a:endParaRPr lang="en-US"/>
                    </a:p>
                  </a:txBody>
                  <a:tcPr/>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Sản phẩm hoàn thành không đúng thời hạn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920617672"/>
                  </a:ext>
                </a:extLst>
              </a:tr>
              <a:tr h="445947">
                <a:tc rowSpan="3">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Các lĩnh vực khác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Thiếu cơ sở vật chất phục vụ cho dự án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821906609"/>
                  </a:ext>
                </a:extLst>
              </a:tr>
              <a:tr h="445947">
                <a:tc vMerge="1">
                  <a:txBody>
                    <a:bodyPr/>
                    <a:lstStyle/>
                    <a:p>
                      <a:endParaRPr lang="en-US"/>
                    </a:p>
                  </a:txBody>
                  <a:tcPr/>
                </a:tc>
                <a:tc>
                  <a:txBody>
                    <a:bodyPr/>
                    <a:lstStyle/>
                    <a:p>
                      <a:pPr marL="0" marR="0" algn="ctr">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Tài nguyên dự án không có sẵn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735848960"/>
                  </a:ext>
                </a:extLst>
              </a:tr>
              <a:tr h="924050">
                <a:tc vMerge="1">
                  <a:txBody>
                    <a:bodyPr/>
                    <a:lstStyle/>
                    <a:p>
                      <a:endParaRPr lang="en-US"/>
                    </a:p>
                  </a:txBody>
                  <a:tcPr/>
                </a:tc>
                <a:tc>
                  <a:txBody>
                    <a:bodyPr/>
                    <a:lstStyle/>
                    <a:p>
                      <a:pPr marL="0" marR="0" algn="ctr">
                        <a:lnSpc>
                          <a:spcPct val="107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Kế</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hoạch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truyền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và</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giao</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tiếp</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chưa</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tốt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sản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phẩm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được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ứng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dụng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nhiều</a:t>
                      </a:r>
                      <a:r>
                        <a:rPr lang="en-US" sz="2200" dirty="0">
                          <a:effectLst/>
                          <a:latin typeface="Times New Roman" panose="02020603050405020304" pitchFamily="18" charset="0"/>
                          <a:cs typeface="Times New Roman" panose="02020603050405020304" pitchFamily="18" charset="0"/>
                        </a:rPr>
                        <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064" marR="62064" marT="0" marB="0"/>
                </a:tc>
                <a:extLst>
                  <a:ext uri="{0D108BD9-81ED-4DB2-BD59-A6C34878D82A}">
                    <a16:rowId xmlns:a16="http://schemas.microsoft.com/office/drawing/2014/main" val="2958501778"/>
                  </a:ext>
                </a:extLst>
              </a:tr>
            </a:tbl>
          </a:graphicData>
        </a:graphic>
      </p:graphicFrame>
    </p:spTree>
    <p:extLst>
      <p:ext uri="{BB962C8B-B14F-4D97-AF65-F5344CB8AC3E}">
        <p14:creationId xmlns:p14="http://schemas.microsoft.com/office/powerpoint/2010/main" val="2853928647"/>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ĐỊNH NGHĨA</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217533"/>
            <a:ext cx="6776484" cy="3139321"/>
          </a:xfrm>
          <a:prstGeom prst="rect">
            <a:avLst/>
          </a:prstGeom>
          <a:solidFill>
            <a:schemeClr val="bg1"/>
          </a:solidFill>
          <a:ln w="19050">
            <a:solidFill>
              <a:srgbClr val="C00000"/>
            </a:solidFill>
          </a:ln>
        </p:spPr>
        <p:txBody>
          <a:bodyPr wrap="square" lIns="274320" tIns="274320" rIns="274320" bIns="274320" rtlCol="0">
            <a:spAutoFit/>
          </a:bodyPr>
          <a:lstStyle/>
          <a:p>
            <a:pPr algn="just"/>
            <a:r>
              <a:rPr lang="en-US" sz="2800" dirty="0">
                <a:latin typeface="+mj-lt"/>
              </a:rPr>
              <a:t>    </a:t>
            </a:r>
            <a:r>
              <a:rPr lang="vi-VN" sz="2800" dirty="0">
                <a:latin typeface="+mj-lt"/>
              </a:rPr>
              <a:t>Kỹ thuật phân rã để xác định các rủi ro một cách hệ thống: Xuất phát từ ba mục tiêu cơ bản của dự án là: dự án thành công (Win), dự án được thực hiện trong ngân sách cho phép (Budget), dự án làm hài lòng khách hàng (Satisfy).</a:t>
            </a:r>
            <a:endParaRPr lang="en" sz="1800" dirty="0">
              <a:solidFill>
                <a:schemeClr val="dk1"/>
              </a:solidFill>
              <a:latin typeface="+mj-lt"/>
              <a:cs typeface="Times New Roman" panose="02020603050405020304" pitchFamily="18" charset="0"/>
            </a:endParaRPr>
          </a:p>
        </p:txBody>
      </p:sp>
    </p:spTree>
    <p:extLst>
      <p:ext uri="{BB962C8B-B14F-4D97-AF65-F5344CB8AC3E}">
        <p14:creationId xmlns:p14="http://schemas.microsoft.com/office/powerpoint/2010/main" val="420353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4AB5BB-7CA5-4AAC-8611-5214011E5B26}"/>
              </a:ext>
            </a:extLst>
          </p:cNvPr>
          <p:cNvPicPr>
            <a:picLocks noChangeAspect="1"/>
          </p:cNvPicPr>
          <p:nvPr/>
        </p:nvPicPr>
        <p:blipFill>
          <a:blip r:embed="rId3"/>
          <a:stretch>
            <a:fillRect/>
          </a:stretch>
        </p:blipFill>
        <p:spPr>
          <a:xfrm>
            <a:off x="68131" y="706330"/>
            <a:ext cx="8884483" cy="2530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FOCUS AREA</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441251" y="3325563"/>
            <a:ext cx="8261498" cy="1661993"/>
          </a:xfrm>
          <a:prstGeom prst="rect">
            <a:avLst/>
          </a:prstGeom>
          <a:solidFill>
            <a:schemeClr val="bg1"/>
          </a:solidFill>
          <a:ln w="19050">
            <a:solidFill>
              <a:srgbClr val="C00000"/>
            </a:solidFill>
          </a:ln>
        </p:spPr>
        <p:txBody>
          <a:bodyPr wrap="square" lIns="274320" tIns="274320" rIns="274320" bIns="274320" rtlCol="0">
            <a:spAutoFit/>
          </a:bodyPr>
          <a:lstStyle/>
          <a:p>
            <a:r>
              <a:rPr lang="vi-VN" sz="2400" dirty="0">
                <a:latin typeface="+mj-lt"/>
              </a:rPr>
              <a:t>Bản chất của các lĩnh vực cần quan tâm này là các nguồn gốc tiềm năng của các rủi ro. Mỗi nguồn gốc của sự rủi ro lại được phân rã thành các tác nhân gây ra rủi ro (risk driver). </a:t>
            </a:r>
            <a:endParaRPr lang="en" sz="1600" dirty="0">
              <a:solidFill>
                <a:schemeClr val="dk1"/>
              </a:solidFill>
              <a:latin typeface="+mj-lt"/>
              <a:cs typeface="Times New Roman" panose="02020603050405020304" pitchFamily="18" charset="0"/>
            </a:endParaRPr>
          </a:p>
        </p:txBody>
      </p:sp>
    </p:spTree>
    <p:extLst>
      <p:ext uri="{BB962C8B-B14F-4D97-AF65-F5344CB8AC3E}">
        <p14:creationId xmlns:p14="http://schemas.microsoft.com/office/powerpoint/2010/main" val="103592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5975497" y="151987"/>
            <a:ext cx="2783957"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FOCUS AREA</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308344" y="3244460"/>
            <a:ext cx="8559209" cy="1754326"/>
          </a:xfrm>
          <a:prstGeom prst="rect">
            <a:avLst/>
          </a:prstGeom>
          <a:solidFill>
            <a:schemeClr val="bg1"/>
          </a:solidFill>
          <a:ln w="19050">
            <a:solidFill>
              <a:srgbClr val="C00000"/>
            </a:solidFill>
          </a:ln>
        </p:spPr>
        <p:txBody>
          <a:bodyPr wrap="square" lIns="274320" tIns="274320" rIns="274320" bIns="274320" rtlCol="0">
            <a:spAutoFit/>
          </a:bodyPr>
          <a:lstStyle/>
          <a:p>
            <a:r>
              <a:rPr lang="vi-VN" sz="2600" dirty="0">
                <a:latin typeface="+mj-lt"/>
              </a:rPr>
              <a:t>Bản chất của các tác nhân gây ra rủi ro là điều kiện làm tăng xác suất một sự kiện rủi ro sẽ xảy ra. Mỗi tác nhân gây ra rủi ro sẽ được phân rã thành các sự kiện rủi ro liên quan</a:t>
            </a:r>
            <a:endParaRPr lang="en" sz="2600" dirty="0">
              <a:solidFill>
                <a:schemeClr val="dk1"/>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61DC333A-FA63-48D1-8049-E00F8B5CD253}"/>
              </a:ext>
            </a:extLst>
          </p:cNvPr>
          <p:cNvPicPr>
            <a:picLocks noChangeAspect="1"/>
          </p:cNvPicPr>
          <p:nvPr/>
        </p:nvPicPr>
        <p:blipFill>
          <a:blip r:embed="rId3"/>
          <a:stretch>
            <a:fillRect/>
          </a:stretch>
        </p:blipFill>
        <p:spPr>
          <a:xfrm>
            <a:off x="497957" y="97152"/>
            <a:ext cx="5271976" cy="30588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041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1" y="68960"/>
            <a:ext cx="8226660"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 </a:t>
            </a:r>
            <a:endParaRPr lang="en" sz="34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1073739" y="964978"/>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 name="Shape 376">
            <a:extLst>
              <a:ext uri="{FF2B5EF4-FFF2-40B4-BE49-F238E27FC236}">
                <a16:creationId xmlns:a16="http://schemas.microsoft.com/office/drawing/2014/main" id="{69BB9CE4-498E-49A8-8932-3E3B4961C9C2}"/>
              </a:ext>
            </a:extLst>
          </p:cNvPr>
          <p:cNvSpPr txBox="1">
            <a:spLocks/>
          </p:cNvSpPr>
          <p:nvPr/>
        </p:nvSpPr>
        <p:spPr>
          <a:xfrm>
            <a:off x="229928" y="1330694"/>
            <a:ext cx="8594211" cy="325053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rtl val="0"/>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9pPr>
          </a:lstStyle>
          <a:p>
            <a:r>
              <a:rPr lang="en-US" sz="3200" dirty="0">
                <a:latin typeface="Times New Roman" panose="02020603050405020304" pitchFamily="18" charset="0"/>
                <a:cs typeface="Times New Roman" panose="02020603050405020304" pitchFamily="18" charset="0"/>
              </a:rPr>
              <a:t> X</a:t>
            </a:r>
            <a:r>
              <a:rPr lang="vi-VN" sz="3200" dirty="0">
                <a:latin typeface="Times New Roman" panose="02020603050405020304" pitchFamily="18" charset="0"/>
                <a:cs typeface="Times New Roman" panose="02020603050405020304" pitchFamily="18" charset="0"/>
              </a:rPr>
              <a:t>ác định xác suất xảy ra rủi ro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Xác định ảnh hưởng của rủi ro đó tới các mục tiêu của dự án trong trường hợp rủi ro đó xảy ra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Xác định độ nguy hiểm của rủi ro = tích của xác suất xuất hiện rủi ro đó với mức độ ảnh hưởng của nó tới các mục tiêu của dự án. </a:t>
            </a:r>
            <a:endParaRPr lang="en" sz="20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6013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ircle(in)">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circle(in)">
                                      <p:cBhvr>
                                        <p:cTn id="12" dur="20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circle(in)">
                                      <p:cBhvr>
                                        <p:cTn id="17"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1" y="68960"/>
            <a:ext cx="8226660"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 </a:t>
            </a:r>
            <a:endParaRPr lang="en" sz="34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1073739" y="964978"/>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 name="Shape 376">
            <a:extLst>
              <a:ext uri="{FF2B5EF4-FFF2-40B4-BE49-F238E27FC236}">
                <a16:creationId xmlns:a16="http://schemas.microsoft.com/office/drawing/2014/main" id="{69BB9CE4-498E-49A8-8932-3E3B4961C9C2}"/>
              </a:ext>
            </a:extLst>
          </p:cNvPr>
          <p:cNvSpPr txBox="1">
            <a:spLocks/>
          </p:cNvSpPr>
          <p:nvPr/>
        </p:nvSpPr>
        <p:spPr>
          <a:xfrm>
            <a:off x="274894" y="1330694"/>
            <a:ext cx="8594211" cy="325053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rtl val="0"/>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rtl val="0"/>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rtl val="0"/>
              </a:defRPr>
            </a:lvl9pPr>
          </a:lstStyle>
          <a:p>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Việc phân tích rủi ro này chia làm hai loại:</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định tính (dựa trên các con số ước lượng và mô phỏng) và định lượng. Hai cách phân tích này thực hiện có thể chuyển đổi lẫn nhau, tức là từ định tính sang định lượng hoặc ngược lại theo một quan hệ</a:t>
            </a:r>
            <a:r>
              <a:rPr lang="en-US" sz="3000" dirty="0">
                <a:latin typeface="Times New Roman" panose="02020603050405020304" pitchFamily="18" charset="0"/>
                <a:cs typeface="Times New Roman" panose="02020603050405020304" pitchFamily="18" charset="0"/>
              </a:rPr>
              <a:t>.</a:t>
            </a:r>
            <a:endParaRPr lang="en" sz="30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7432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ircle(in)">
                                      <p:cBhvr>
                                        <p:cTn id="7"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78">
            <a:extLst>
              <a:ext uri="{FF2B5EF4-FFF2-40B4-BE49-F238E27FC236}">
                <a16:creationId xmlns:a16="http://schemas.microsoft.com/office/drawing/2014/main" id="{4623CECA-663E-4D98-8A2E-A8F3F8D091B6}"/>
              </a:ext>
            </a:extLst>
          </p:cNvPr>
          <p:cNvSpPr>
            <a:spLocks noChangeArrowheads="1"/>
          </p:cNvSpPr>
          <p:nvPr/>
        </p:nvSpPr>
        <p:spPr bwMode="auto">
          <a:xfrm>
            <a:off x="777503" y="-576"/>
            <a:ext cx="8323970" cy="5144076"/>
          </a:xfrm>
          <a:prstGeom prst="roundRect">
            <a:avLst>
              <a:gd name="adj" fmla="val 3481"/>
            </a:avLst>
          </a:prstGeom>
          <a:noFill/>
          <a:ln w="19050" cap="rnd">
            <a:solidFill>
              <a:schemeClr val="bg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algn="ctr" eaLnBrk="1" hangingPunct="1">
              <a:spcBef>
                <a:spcPct val="0"/>
              </a:spcBef>
              <a:buClrTx/>
              <a:buFontTx/>
              <a:buNone/>
            </a:pPr>
            <a:endParaRPr lang="en-US" altLang="en-US" sz="1800" b="0">
              <a:solidFill>
                <a:schemeClr val="tx1"/>
              </a:solidFill>
            </a:endParaRPr>
          </a:p>
        </p:txBody>
      </p:sp>
      <p:sp>
        <p:nvSpPr>
          <p:cNvPr id="60" name="AutoShape 80">
            <a:extLst>
              <a:ext uri="{FF2B5EF4-FFF2-40B4-BE49-F238E27FC236}">
                <a16:creationId xmlns:a16="http://schemas.microsoft.com/office/drawing/2014/main" id="{BCE26E0D-660C-4D05-8CCF-659E707E7462}"/>
              </a:ext>
            </a:extLst>
          </p:cNvPr>
          <p:cNvSpPr>
            <a:spLocks noChangeArrowheads="1"/>
          </p:cNvSpPr>
          <p:nvPr/>
        </p:nvSpPr>
        <p:spPr bwMode="gray">
          <a:xfrm>
            <a:off x="926567" y="140712"/>
            <a:ext cx="7949158" cy="1133475"/>
          </a:xfrm>
          <a:prstGeom prst="roundRect">
            <a:avLst>
              <a:gd name="adj" fmla="val 10889"/>
            </a:avLst>
          </a:prstGeom>
          <a:ln w="38100">
            <a:solidFill>
              <a:schemeClr val="accent4"/>
            </a:solidFill>
            <a:round/>
            <a:headEnd/>
            <a:tailEnd/>
          </a:ln>
          <a:extLs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algn="ctr" eaLnBrk="1" hangingPunct="1">
              <a:defRPr/>
            </a:pPr>
            <a:endParaRPr lang="en-US" dirty="0">
              <a:latin typeface="Arial" charset="0"/>
            </a:endParaRPr>
          </a:p>
        </p:txBody>
      </p:sp>
      <p:sp>
        <p:nvSpPr>
          <p:cNvPr id="55" name="Text Box 90">
            <a:extLst>
              <a:ext uri="{FF2B5EF4-FFF2-40B4-BE49-F238E27FC236}">
                <a16:creationId xmlns:a16="http://schemas.microsoft.com/office/drawing/2014/main" id="{8ABEC137-0337-4BBE-A885-DAF52E05605D}"/>
              </a:ext>
            </a:extLst>
          </p:cNvPr>
          <p:cNvSpPr txBox="1">
            <a:spLocks noChangeArrowheads="1"/>
          </p:cNvSpPr>
          <p:nvPr/>
        </p:nvSpPr>
        <p:spPr bwMode="gray">
          <a:xfrm>
            <a:off x="1613894" y="291950"/>
            <a:ext cx="65745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eaLnBrk="1" hangingPunct="1"/>
            <a:r>
              <a:rPr lang="en-US" sz="2400" i="0" dirty="0" err="1">
                <a:latin typeface="Times New Roman" panose="02020603050405020304" pitchFamily="18" charset="0"/>
                <a:cs typeface="Times New Roman" panose="02020603050405020304" pitchFamily="18" charset="0"/>
              </a:rPr>
              <a:t>Trình</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bày</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khái</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niệm</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rủi</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ro</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và</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tầm</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quan</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trọng</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của</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quản</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lý</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rủi</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ro</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của</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dự</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án</a:t>
            </a:r>
            <a:r>
              <a:rPr lang="en-US" sz="2400" i="0" dirty="0">
                <a:latin typeface="Times New Roman" panose="02020603050405020304" pitchFamily="18" charset="0"/>
                <a:cs typeface="Times New Roman" panose="02020603050405020304" pitchFamily="18" charset="0"/>
              </a:rPr>
              <a:t>. </a:t>
            </a:r>
            <a:endParaRPr lang="en-US" altLang="en-US" sz="2400" i="0" dirty="0">
              <a:latin typeface="Times New Roman" panose="02020603050405020304" pitchFamily="18" charset="0"/>
              <a:cs typeface="Times New Roman" panose="02020603050405020304" pitchFamily="18" charset="0"/>
            </a:endParaRPr>
          </a:p>
        </p:txBody>
      </p:sp>
      <p:sp>
        <p:nvSpPr>
          <p:cNvPr id="63" name="AutoShape 80">
            <a:extLst>
              <a:ext uri="{FF2B5EF4-FFF2-40B4-BE49-F238E27FC236}">
                <a16:creationId xmlns:a16="http://schemas.microsoft.com/office/drawing/2014/main" id="{F75286C3-EAF2-4ACB-8F6D-64E4C8E84786}"/>
              </a:ext>
            </a:extLst>
          </p:cNvPr>
          <p:cNvSpPr>
            <a:spLocks noChangeArrowheads="1"/>
          </p:cNvSpPr>
          <p:nvPr/>
        </p:nvSpPr>
        <p:spPr bwMode="gray">
          <a:xfrm>
            <a:off x="926567" y="1415475"/>
            <a:ext cx="7949158" cy="1133475"/>
          </a:xfrm>
          <a:prstGeom prst="roundRect">
            <a:avLst>
              <a:gd name="adj" fmla="val 10889"/>
            </a:avLst>
          </a:prstGeom>
          <a:ln w="38100">
            <a:solidFill>
              <a:schemeClr val="accent6">
                <a:lumMod val="40000"/>
                <a:lumOff val="60000"/>
              </a:schemeClr>
            </a:solidFill>
            <a:round/>
            <a:headEnd/>
            <a:tailEnd/>
          </a:ln>
          <a:extLs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algn="ctr" eaLnBrk="1" hangingPunct="1">
              <a:defRPr/>
            </a:pPr>
            <a:endParaRPr lang="en-US" dirty="0">
              <a:latin typeface="Arial" charset="0"/>
            </a:endParaRPr>
          </a:p>
        </p:txBody>
      </p:sp>
      <p:sp>
        <p:nvSpPr>
          <p:cNvPr id="65" name="Text Box 90">
            <a:extLst>
              <a:ext uri="{FF2B5EF4-FFF2-40B4-BE49-F238E27FC236}">
                <a16:creationId xmlns:a16="http://schemas.microsoft.com/office/drawing/2014/main" id="{E14EB2CC-8F5E-4B7C-A937-BF73047BD2D3}"/>
              </a:ext>
            </a:extLst>
          </p:cNvPr>
          <p:cNvSpPr txBox="1">
            <a:spLocks noChangeArrowheads="1"/>
          </p:cNvSpPr>
          <p:nvPr/>
        </p:nvSpPr>
        <p:spPr bwMode="gray">
          <a:xfrm>
            <a:off x="1613894" y="1566713"/>
            <a:ext cx="71270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eaLnBrk="1" hangingPunct="1"/>
            <a:r>
              <a:rPr lang="vi-VN" sz="2400" i="0" dirty="0">
                <a:latin typeface="+mj-lt"/>
              </a:rPr>
              <a:t>Liệt kê các nguyên nhân thường gặp của rủi ro và những thành quả của việc quản lý tốt rủi ro dự án.</a:t>
            </a:r>
            <a:endParaRPr lang="en-US" altLang="en-US" sz="2400" i="0" dirty="0">
              <a:latin typeface="+mj-lt"/>
              <a:cs typeface="Times New Roman" panose="02020603050405020304" pitchFamily="18" charset="0"/>
            </a:endParaRPr>
          </a:p>
        </p:txBody>
      </p:sp>
      <p:sp>
        <p:nvSpPr>
          <p:cNvPr id="67" name="AutoShape 80">
            <a:extLst>
              <a:ext uri="{FF2B5EF4-FFF2-40B4-BE49-F238E27FC236}">
                <a16:creationId xmlns:a16="http://schemas.microsoft.com/office/drawing/2014/main" id="{FB006AD1-681C-4905-8CAE-E5CCA190BEEE}"/>
              </a:ext>
            </a:extLst>
          </p:cNvPr>
          <p:cNvSpPr>
            <a:spLocks noChangeArrowheads="1"/>
          </p:cNvSpPr>
          <p:nvPr/>
        </p:nvSpPr>
        <p:spPr bwMode="gray">
          <a:xfrm>
            <a:off x="926567" y="2658531"/>
            <a:ext cx="7949158" cy="1133475"/>
          </a:xfrm>
          <a:prstGeom prst="roundRect">
            <a:avLst>
              <a:gd name="adj" fmla="val 10889"/>
            </a:avLst>
          </a:prstGeom>
          <a:ln w="38100">
            <a:solidFill>
              <a:srgbClr val="FFC000"/>
            </a:solidFill>
            <a:round/>
            <a:headEnd/>
            <a:tailEnd/>
          </a:ln>
          <a:extLs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style>
          <a:lnRef idx="2">
            <a:schemeClr val="accent3"/>
          </a:lnRef>
          <a:fillRef idx="1">
            <a:schemeClr val="lt1"/>
          </a:fillRef>
          <a:effectRef idx="0">
            <a:schemeClr val="accent3"/>
          </a:effectRef>
          <a:fontRef idx="minor">
            <a:schemeClr val="dk1"/>
          </a:fontRef>
        </p:style>
        <p:txBody>
          <a:bodyPr wrap="none" anchor="ct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algn="ctr" eaLnBrk="1" hangingPunct="1">
              <a:defRPr/>
            </a:pPr>
            <a:endParaRPr lang="en-US" dirty="0">
              <a:latin typeface="Arial" charset="0"/>
            </a:endParaRPr>
          </a:p>
        </p:txBody>
      </p:sp>
      <p:sp>
        <p:nvSpPr>
          <p:cNvPr id="69" name="Text Box 90">
            <a:extLst>
              <a:ext uri="{FF2B5EF4-FFF2-40B4-BE49-F238E27FC236}">
                <a16:creationId xmlns:a16="http://schemas.microsoft.com/office/drawing/2014/main" id="{20F9B93A-07E6-49EF-81F7-17CBCEEECB6D}"/>
              </a:ext>
            </a:extLst>
          </p:cNvPr>
          <p:cNvSpPr txBox="1">
            <a:spLocks noChangeArrowheads="1"/>
          </p:cNvSpPr>
          <p:nvPr/>
        </p:nvSpPr>
        <p:spPr bwMode="gray">
          <a:xfrm>
            <a:off x="1652234" y="2809769"/>
            <a:ext cx="71270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eaLnBrk="1" hangingPunct="1"/>
            <a:r>
              <a:rPr lang="en-US" sz="2400" i="0" dirty="0" err="1">
                <a:latin typeface="Times New Roman" panose="02020603050405020304" pitchFamily="18" charset="0"/>
                <a:cs typeface="Times New Roman" panose="02020603050405020304" pitchFamily="18" charset="0"/>
              </a:rPr>
              <a:t>Mô</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tả</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quy</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trình</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xác</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định</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rủi</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ro</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các</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công</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cụ</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và</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kỹ</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thuật</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giúp</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xác</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định</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rủi</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ro</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dự</a:t>
            </a:r>
            <a:r>
              <a:rPr lang="en-US" sz="2400"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án</a:t>
            </a:r>
            <a:r>
              <a:rPr lang="en-US" sz="2400" i="0" dirty="0">
                <a:latin typeface="Times New Roman" panose="02020603050405020304" pitchFamily="18" charset="0"/>
                <a:cs typeface="Times New Roman" panose="02020603050405020304" pitchFamily="18" charset="0"/>
              </a:rPr>
              <a:t>.</a:t>
            </a:r>
            <a:endParaRPr lang="en-US" altLang="en-US" sz="2400" i="0" dirty="0">
              <a:latin typeface="Times New Roman" panose="02020603050405020304" pitchFamily="18" charset="0"/>
              <a:cs typeface="Times New Roman" panose="02020603050405020304" pitchFamily="18" charset="0"/>
            </a:endParaRPr>
          </a:p>
        </p:txBody>
      </p:sp>
      <p:sp>
        <p:nvSpPr>
          <p:cNvPr id="74" name="AutoShape 80">
            <a:extLst>
              <a:ext uri="{FF2B5EF4-FFF2-40B4-BE49-F238E27FC236}">
                <a16:creationId xmlns:a16="http://schemas.microsoft.com/office/drawing/2014/main" id="{E5E65BE1-DA63-46C1-92C5-AE86899C1640}"/>
              </a:ext>
            </a:extLst>
          </p:cNvPr>
          <p:cNvSpPr>
            <a:spLocks noChangeArrowheads="1"/>
          </p:cNvSpPr>
          <p:nvPr/>
        </p:nvSpPr>
        <p:spPr bwMode="gray">
          <a:xfrm>
            <a:off x="926567" y="3937988"/>
            <a:ext cx="7949158" cy="1133475"/>
          </a:xfrm>
          <a:prstGeom prst="roundRect">
            <a:avLst>
              <a:gd name="adj" fmla="val 10889"/>
            </a:avLst>
          </a:prstGeom>
          <a:ln w="38100">
            <a:solidFill>
              <a:srgbClr val="7030A0"/>
            </a:solidFill>
            <a:round/>
            <a:headEnd/>
            <a:tailEnd/>
          </a:ln>
          <a:extLs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style>
          <a:lnRef idx="2">
            <a:schemeClr val="accent4"/>
          </a:lnRef>
          <a:fillRef idx="1">
            <a:schemeClr val="lt1"/>
          </a:fillRef>
          <a:effectRef idx="0">
            <a:schemeClr val="accent4"/>
          </a:effectRef>
          <a:fontRef idx="minor">
            <a:schemeClr val="dk1"/>
          </a:fontRef>
        </p:style>
        <p:txBody>
          <a:bodyPr wrap="none" anchor="ct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algn="ctr" eaLnBrk="1" hangingPunct="1">
              <a:defRPr/>
            </a:pPr>
            <a:endParaRPr lang="en-US" dirty="0">
              <a:latin typeface="Arial" charset="0"/>
            </a:endParaRPr>
          </a:p>
        </p:txBody>
      </p:sp>
      <p:sp>
        <p:nvSpPr>
          <p:cNvPr id="76" name="Text Box 90">
            <a:extLst>
              <a:ext uri="{FF2B5EF4-FFF2-40B4-BE49-F238E27FC236}">
                <a16:creationId xmlns:a16="http://schemas.microsoft.com/office/drawing/2014/main" id="{88C98646-BD12-42CC-AADF-96BE9B235D48}"/>
              </a:ext>
            </a:extLst>
          </p:cNvPr>
          <p:cNvSpPr txBox="1">
            <a:spLocks noChangeArrowheads="1"/>
          </p:cNvSpPr>
          <p:nvPr/>
        </p:nvSpPr>
        <p:spPr bwMode="gray">
          <a:xfrm>
            <a:off x="1652234" y="4089226"/>
            <a:ext cx="7127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a:lstStyle>
          <a:p>
            <a:pPr eaLnBrk="1" hangingPunct="1"/>
            <a:r>
              <a:rPr lang="vi-VN" sz="2400" i="0" dirty="0">
                <a:latin typeface="+mj-lt"/>
              </a:rPr>
              <a:t>Giải thích quy trình phân tích rủi ro định lượng</a:t>
            </a:r>
            <a:endParaRPr lang="en-US" altLang="en-US" sz="2400" i="0" dirty="0">
              <a:latin typeface="+mj-lt"/>
              <a:cs typeface="Times New Roman" panose="02020603050405020304" pitchFamily="18" charset="0"/>
            </a:endParaRPr>
          </a:p>
        </p:txBody>
      </p:sp>
      <p:sp>
        <p:nvSpPr>
          <p:cNvPr id="77" name="TextBox 76">
            <a:extLst>
              <a:ext uri="{FF2B5EF4-FFF2-40B4-BE49-F238E27FC236}">
                <a16:creationId xmlns:a16="http://schemas.microsoft.com/office/drawing/2014/main" id="{5B5C98B3-688F-4AEE-97D0-8F707E4626D5}"/>
              </a:ext>
            </a:extLst>
          </p:cNvPr>
          <p:cNvSpPr txBox="1"/>
          <p:nvPr/>
        </p:nvSpPr>
        <p:spPr>
          <a:xfrm>
            <a:off x="61904" y="76917"/>
            <a:ext cx="641522" cy="5016758"/>
          </a:xfrm>
          <a:prstGeom prst="rect">
            <a:avLst/>
          </a:prstGeom>
          <a:solidFill>
            <a:schemeClr val="accent2">
              <a:lumMod val="40000"/>
              <a:lumOff val="60000"/>
            </a:schemeClr>
          </a:solidFill>
        </p:spPr>
        <p:txBody>
          <a:bodyPr wrap="none" rtlCol="0">
            <a:spAutoFit/>
          </a:bodyPr>
          <a:lstStyle/>
          <a:p>
            <a:pPr algn="ctr"/>
            <a:r>
              <a:rPr lang="en-US" sz="4000" dirty="0">
                <a:highlight>
                  <a:srgbClr val="FFFF00"/>
                </a:highlight>
                <a:latin typeface="Times New Roman" panose="02020603050405020304" pitchFamily="18" charset="0"/>
                <a:cs typeface="Times New Roman" panose="02020603050405020304" pitchFamily="18" charset="0"/>
              </a:rPr>
              <a:t>M</a:t>
            </a:r>
          </a:p>
          <a:p>
            <a:pPr algn="ctr"/>
            <a:r>
              <a:rPr lang="en-US" sz="4000" dirty="0">
                <a:highlight>
                  <a:srgbClr val="FFFF00"/>
                </a:highlight>
                <a:latin typeface="Times New Roman" panose="02020603050405020304" pitchFamily="18" charset="0"/>
                <a:cs typeface="Times New Roman" panose="02020603050405020304" pitchFamily="18" charset="0"/>
              </a:rPr>
              <a:t>Ụ</a:t>
            </a:r>
          </a:p>
          <a:p>
            <a:pPr algn="ctr"/>
            <a:r>
              <a:rPr lang="en-US" sz="4000" dirty="0">
                <a:highlight>
                  <a:srgbClr val="FFFF00"/>
                </a:highlight>
                <a:latin typeface="Times New Roman" panose="02020603050405020304" pitchFamily="18" charset="0"/>
                <a:cs typeface="Times New Roman" panose="02020603050405020304" pitchFamily="18" charset="0"/>
              </a:rPr>
              <a:t>C</a:t>
            </a:r>
          </a:p>
          <a:p>
            <a:pPr algn="ctr"/>
            <a:r>
              <a:rPr lang="en-US" sz="4000" dirty="0">
                <a:highlight>
                  <a:srgbClr val="FFFF00"/>
                </a:highlight>
                <a:latin typeface="Times New Roman" panose="02020603050405020304" pitchFamily="18" charset="0"/>
                <a:cs typeface="Times New Roman" panose="02020603050405020304" pitchFamily="18" charset="0"/>
              </a:rPr>
              <a:t> </a:t>
            </a:r>
          </a:p>
          <a:p>
            <a:pPr algn="ctr"/>
            <a:r>
              <a:rPr lang="en-US" sz="4000" dirty="0">
                <a:highlight>
                  <a:srgbClr val="FFFF00"/>
                </a:highlight>
                <a:latin typeface="Times New Roman" panose="02020603050405020304" pitchFamily="18" charset="0"/>
                <a:cs typeface="Times New Roman" panose="02020603050405020304" pitchFamily="18" charset="0"/>
              </a:rPr>
              <a:t>T</a:t>
            </a:r>
          </a:p>
          <a:p>
            <a:pPr algn="ctr"/>
            <a:r>
              <a:rPr lang="en-US" sz="4000" dirty="0">
                <a:highlight>
                  <a:srgbClr val="FFFF00"/>
                </a:highlight>
                <a:latin typeface="Times New Roman" panose="02020603050405020304" pitchFamily="18" charset="0"/>
                <a:cs typeface="Times New Roman" panose="02020603050405020304" pitchFamily="18" charset="0"/>
              </a:rPr>
              <a:t>I</a:t>
            </a:r>
          </a:p>
          <a:p>
            <a:pPr algn="ctr"/>
            <a:r>
              <a:rPr lang="en-US" sz="4000" dirty="0">
                <a:highlight>
                  <a:srgbClr val="FFFF00"/>
                </a:highlight>
                <a:latin typeface="Times New Roman" panose="02020603050405020304" pitchFamily="18" charset="0"/>
                <a:cs typeface="Times New Roman" panose="02020603050405020304" pitchFamily="18" charset="0"/>
              </a:rPr>
              <a:t>Ê</a:t>
            </a:r>
          </a:p>
          <a:p>
            <a:pPr algn="ctr"/>
            <a:r>
              <a:rPr lang="en-US" sz="4000" dirty="0">
                <a:highlight>
                  <a:srgbClr val="FFFF00"/>
                </a:highlight>
                <a:latin typeface="Times New Roman" panose="02020603050405020304" pitchFamily="18" charset="0"/>
                <a:cs typeface="Times New Roman" panose="02020603050405020304" pitchFamily="18" charset="0"/>
              </a:rPr>
              <a:t>U</a:t>
            </a:r>
          </a:p>
        </p:txBody>
      </p:sp>
    </p:spTree>
    <p:extLst>
      <p:ext uri="{BB962C8B-B14F-4D97-AF65-F5344CB8AC3E}">
        <p14:creationId xmlns:p14="http://schemas.microsoft.com/office/powerpoint/2010/main" val="46802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randombar(horizontal)">
                                      <p:cBhvr>
                                        <p:cTn id="7" dur="500"/>
                                        <p:tgtEl>
                                          <p:spTgt spid="5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randombar(horizontal)">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randombar(horizontal)">
                                      <p:cBhvr>
                                        <p:cTn id="15" dur="500"/>
                                        <p:tgtEl>
                                          <p:spTgt spid="6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randombar(horizontal)">
                                      <p:cBhvr>
                                        <p:cTn id="18" dur="5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randombar(horizontal)">
                                      <p:cBhvr>
                                        <p:cTn id="23" dur="500"/>
                                        <p:tgtEl>
                                          <p:spTgt spid="6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randombar(horizontal)">
                                      <p:cBhvr>
                                        <p:cTn id="31" dur="500"/>
                                        <p:tgtEl>
                                          <p:spTgt spid="7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randombar(horizontal)">
                                      <p:cBhvr>
                                        <p:cTn id="3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5" grpId="0"/>
      <p:bldP spid="63" grpId="0" animBg="1"/>
      <p:bldP spid="65" grpId="0"/>
      <p:bldP spid="67" grpId="0" animBg="1"/>
      <p:bldP spid="69" grpId="0"/>
      <p:bldP spid="74" grpId="0" animBg="1"/>
      <p:bldP spid="7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0" y="0"/>
            <a:ext cx="8226660"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tiêu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suất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xảy</a:t>
            </a:r>
            <a:r>
              <a:rPr lang="en-US" sz="3600" dirty="0">
                <a:latin typeface="Times New Roman" panose="02020603050405020304" pitchFamily="18" charset="0"/>
                <a:cs typeface="Times New Roman" panose="02020603050405020304" pitchFamily="18" charset="0"/>
              </a:rPr>
              <a:t> ra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a:t>
            </a:r>
            <a:endParaRPr lang="en" sz="34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1073739" y="890547"/>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167261"/>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31294"/>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2" name="Table 1">
            <a:extLst>
              <a:ext uri="{FF2B5EF4-FFF2-40B4-BE49-F238E27FC236}">
                <a16:creationId xmlns:a16="http://schemas.microsoft.com/office/drawing/2014/main" id="{D39CA87B-1FEA-4A2C-BF5F-FF7AD38F3208}"/>
              </a:ext>
            </a:extLst>
          </p:cNvPr>
          <p:cNvGraphicFramePr>
            <a:graphicFrameLocks noGrp="1"/>
          </p:cNvGraphicFramePr>
          <p:nvPr>
            <p:extLst>
              <p:ext uri="{D42A27DB-BD31-4B8C-83A1-F6EECF244321}">
                <p14:modId xmlns:p14="http://schemas.microsoft.com/office/powerpoint/2010/main" val="1809188708"/>
              </p:ext>
            </p:extLst>
          </p:nvPr>
        </p:nvGraphicFramePr>
        <p:xfrm>
          <a:off x="159487" y="1070232"/>
          <a:ext cx="8825025" cy="3933124"/>
        </p:xfrm>
        <a:graphic>
          <a:graphicData uri="http://schemas.openxmlformats.org/drawingml/2006/table">
            <a:tbl>
              <a:tblPr firstRow="1" bandRow="1">
                <a:tableStyleId>{320F44C6-24CD-47BB-AA9A-A0C70CC583C6}</a:tableStyleId>
              </a:tblPr>
              <a:tblGrid>
                <a:gridCol w="2392327">
                  <a:extLst>
                    <a:ext uri="{9D8B030D-6E8A-4147-A177-3AD203B41FA5}">
                      <a16:colId xmlns:a16="http://schemas.microsoft.com/office/drawing/2014/main" val="4187522544"/>
                    </a:ext>
                  </a:extLst>
                </a:gridCol>
                <a:gridCol w="2232837">
                  <a:extLst>
                    <a:ext uri="{9D8B030D-6E8A-4147-A177-3AD203B41FA5}">
                      <a16:colId xmlns:a16="http://schemas.microsoft.com/office/drawing/2014/main" val="3202423556"/>
                    </a:ext>
                  </a:extLst>
                </a:gridCol>
                <a:gridCol w="4199861">
                  <a:extLst>
                    <a:ext uri="{9D8B030D-6E8A-4147-A177-3AD203B41FA5}">
                      <a16:colId xmlns:a16="http://schemas.microsoft.com/office/drawing/2014/main" val="234243709"/>
                    </a:ext>
                  </a:extLst>
                </a:gridCol>
              </a:tblGrid>
              <a:tr h="808157">
                <a:tc>
                  <a:txBody>
                    <a:bodyPr/>
                    <a:lstStyle/>
                    <a:p>
                      <a:pPr algn="ct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p>
                  </a:txBody>
                  <a:tcPr/>
                </a:tc>
                <a:tc>
                  <a:txBody>
                    <a:bodyPr/>
                    <a:lstStyle/>
                    <a:p>
                      <a:pPr algn="ctr"/>
                      <a:r>
                        <a:rPr lang="vi-VN" sz="2400" dirty="0">
                          <a:latin typeface="Times New Roman" panose="02020603050405020304" pitchFamily="18" charset="0"/>
                          <a:cs typeface="Times New Roman" panose="02020603050405020304" pitchFamily="18" charset="0"/>
                        </a:rPr>
                        <a:t>Đánh giá về định lượng</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483619993"/>
                  </a:ext>
                </a:extLst>
              </a:tr>
              <a:tr h="808157">
                <a:tc>
                  <a:txBody>
                    <a:bodyPr/>
                    <a:lstStyle/>
                    <a:p>
                      <a:pPr algn="ct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&gt; 84%</a:t>
                      </a:r>
                    </a:p>
                  </a:txBody>
                  <a:tcPr/>
                </a:tc>
                <a:tc>
                  <a:txBody>
                    <a:bodyPr/>
                    <a:lstStyle/>
                    <a:p>
                      <a:pPr algn="ctr"/>
                      <a:r>
                        <a:rPr lang="vi-VN" sz="2400" dirty="0">
                          <a:latin typeface="Times New Roman" panose="02020603050405020304" pitchFamily="18" charset="0"/>
                          <a:cs typeface="Times New Roman" panose="02020603050405020304" pitchFamily="18" charset="0"/>
                        </a:rPr>
                        <a:t>Gần như chắc chắn xảy ra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56299"/>
                  </a:ext>
                </a:extLst>
              </a:tr>
              <a:tr h="808157">
                <a:tc>
                  <a:txBody>
                    <a:bodyPr/>
                    <a:lstStyle/>
                    <a:p>
                      <a:pPr algn="ctr"/>
                      <a:r>
                        <a:rPr lang="en-US" sz="2400" dirty="0">
                          <a:latin typeface="Times New Roman" panose="02020603050405020304" pitchFamily="18" charset="0"/>
                          <a:cs typeface="Times New Roman" panose="02020603050405020304" pitchFamily="18" charset="0"/>
                        </a:rPr>
                        <a:t>Cao</a:t>
                      </a:r>
                    </a:p>
                  </a:txBody>
                  <a:tcPr/>
                </a:tc>
                <a:tc>
                  <a:txBody>
                    <a:bodyPr/>
                    <a:lstStyle/>
                    <a:p>
                      <a:pPr algn="ctr"/>
                      <a:r>
                        <a:rPr lang="en-US" sz="2400" dirty="0">
                          <a:latin typeface="Times New Roman" panose="02020603050405020304" pitchFamily="18" charset="0"/>
                          <a:cs typeface="Times New Roman" panose="02020603050405020304" pitchFamily="18" charset="0"/>
                        </a:rPr>
                        <a:t>60 – 84%</a:t>
                      </a:r>
                    </a:p>
                  </a:txBody>
                  <a:tcPr/>
                </a:tc>
                <a:tc>
                  <a:txBody>
                    <a:bodyPr/>
                    <a:lstStyle/>
                    <a:p>
                      <a:pPr algn="ct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 </a:t>
                      </a:r>
                    </a:p>
                  </a:txBody>
                  <a:tcPr/>
                </a:tc>
                <a:extLst>
                  <a:ext uri="{0D108BD9-81ED-4DB2-BD59-A6C34878D82A}">
                    <a16:rowId xmlns:a16="http://schemas.microsoft.com/office/drawing/2014/main" val="2652306798"/>
                  </a:ext>
                </a:extLst>
              </a:tr>
              <a:tr h="685693">
                <a:tc>
                  <a:txBody>
                    <a:bodyPr/>
                    <a:lstStyle/>
                    <a:p>
                      <a:pPr algn="ct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Bình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35 – 59%</a:t>
                      </a:r>
                    </a:p>
                  </a:txBody>
                  <a:tcPr/>
                </a:tc>
                <a:tc>
                  <a:txBody>
                    <a:bodyPr/>
                    <a:lstStyle/>
                    <a:p>
                      <a:pPr algn="ctr"/>
                      <a:r>
                        <a:rPr lang="vi-VN" sz="2400" dirty="0">
                          <a:latin typeface="Times New Roman" panose="02020603050405020304" pitchFamily="18" charset="0"/>
                          <a:cs typeface="Times New Roman" panose="02020603050405020304" pitchFamily="18" charset="0"/>
                        </a:rPr>
                        <a:t>Có vẻ như sẽ xảy ra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093154"/>
                  </a:ext>
                </a:extLst>
              </a:tr>
              <a:tr h="808157">
                <a:tc>
                  <a:txBody>
                    <a:bodyPr/>
                    <a:lstStyle/>
                    <a:p>
                      <a:pPr algn="ctr"/>
                      <a:r>
                        <a:rPr lang="en-US" sz="2400" dirty="0" err="1">
                          <a:latin typeface="Times New Roman" panose="02020603050405020304" pitchFamily="18" charset="0"/>
                          <a:cs typeface="Times New Roman" panose="02020603050405020304" pitchFamily="18" charset="0"/>
                        </a:rPr>
                        <a:t>Thấp</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10 – 34%</a:t>
                      </a:r>
                    </a:p>
                  </a:txBody>
                  <a:tcPr/>
                </a:tc>
                <a:tc>
                  <a:txBody>
                    <a:bodyPr/>
                    <a:lstStyle/>
                    <a:p>
                      <a:pPr algn="ct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 </a:t>
                      </a:r>
                    </a:p>
                  </a:txBody>
                  <a:tcPr/>
                </a:tc>
                <a:extLst>
                  <a:ext uri="{0D108BD9-81ED-4DB2-BD59-A6C34878D82A}">
                    <a16:rowId xmlns:a16="http://schemas.microsoft.com/office/drawing/2014/main" val="49865849"/>
                  </a:ext>
                </a:extLst>
              </a:tr>
            </a:tbl>
          </a:graphicData>
        </a:graphic>
      </p:graphicFrame>
    </p:spTree>
    <p:extLst>
      <p:ext uri="{BB962C8B-B14F-4D97-AF65-F5344CB8AC3E}">
        <p14:creationId xmlns:p14="http://schemas.microsoft.com/office/powerpoint/2010/main" val="254072661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0" y="0"/>
            <a:ext cx="8226660" cy="1159799"/>
          </a:xfrm>
          <a:prstGeom prst="rect">
            <a:avLst/>
          </a:prstGeom>
          <a:noFill/>
          <a:ln>
            <a:noFill/>
          </a:ln>
        </p:spPr>
        <p:txBody>
          <a:bodyPr lIns="91425" tIns="91425" rIns="91425" bIns="91425" anchor="ctr" anchorCtr="0">
            <a:noAutofit/>
          </a:bodyPr>
          <a:lstStyle/>
          <a:p>
            <a:pPr lvl="0"/>
            <a:r>
              <a:rPr lang="vi-VN" sz="3600" dirty="0">
                <a:latin typeface="+mj-lt"/>
              </a:rPr>
              <a:t>Về tiêu chí độ ảnh hưởng</a:t>
            </a:r>
            <a:endParaRPr lang="en" sz="3400" dirty="0">
              <a:latin typeface="+mj-lt"/>
              <a:cs typeface="Times New Roman" panose="02020603050405020304" pitchFamily="18" charset="0"/>
            </a:endParaRPr>
          </a:p>
        </p:txBody>
      </p:sp>
      <p:cxnSp>
        <p:nvCxnSpPr>
          <p:cNvPr id="379" name="Shape 379"/>
          <p:cNvCxnSpPr>
            <a:cxnSpLocks/>
          </p:cNvCxnSpPr>
          <p:nvPr/>
        </p:nvCxnSpPr>
        <p:spPr>
          <a:xfrm>
            <a:off x="1073739" y="890547"/>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167261"/>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31294"/>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2" name="Table 1">
            <a:extLst>
              <a:ext uri="{FF2B5EF4-FFF2-40B4-BE49-F238E27FC236}">
                <a16:creationId xmlns:a16="http://schemas.microsoft.com/office/drawing/2014/main" id="{D39CA87B-1FEA-4A2C-BF5F-FF7AD38F3208}"/>
              </a:ext>
            </a:extLst>
          </p:cNvPr>
          <p:cNvGraphicFramePr>
            <a:graphicFrameLocks noGrp="1"/>
          </p:cNvGraphicFramePr>
          <p:nvPr>
            <p:extLst>
              <p:ext uri="{D42A27DB-BD31-4B8C-83A1-F6EECF244321}">
                <p14:modId xmlns:p14="http://schemas.microsoft.com/office/powerpoint/2010/main" val="2003336920"/>
              </p:ext>
            </p:extLst>
          </p:nvPr>
        </p:nvGraphicFramePr>
        <p:xfrm>
          <a:off x="308344" y="1420368"/>
          <a:ext cx="8401173" cy="2819837"/>
        </p:xfrm>
        <a:graphic>
          <a:graphicData uri="http://schemas.openxmlformats.org/drawingml/2006/table">
            <a:tbl>
              <a:tblPr firstRow="1" bandRow="1">
                <a:tableStyleId>{320F44C6-24CD-47BB-AA9A-A0C70CC583C6}</a:tableStyleId>
              </a:tblPr>
              <a:tblGrid>
                <a:gridCol w="1698215">
                  <a:extLst>
                    <a:ext uri="{9D8B030D-6E8A-4147-A177-3AD203B41FA5}">
                      <a16:colId xmlns:a16="http://schemas.microsoft.com/office/drawing/2014/main" val="4187522544"/>
                    </a:ext>
                  </a:extLst>
                </a:gridCol>
                <a:gridCol w="6702958">
                  <a:extLst>
                    <a:ext uri="{9D8B030D-6E8A-4147-A177-3AD203B41FA5}">
                      <a16:colId xmlns:a16="http://schemas.microsoft.com/office/drawing/2014/main" val="234243709"/>
                    </a:ext>
                  </a:extLst>
                </a:gridCol>
              </a:tblGrid>
              <a:tr h="808157">
                <a:tc>
                  <a:txBody>
                    <a:bodyPr/>
                    <a:lstStyle/>
                    <a:p>
                      <a:pPr algn="ct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p>
                  </a:txBody>
                  <a:tcPr/>
                </a:tc>
                <a:tc>
                  <a:txBody>
                    <a:bodyPr/>
                    <a:lstStyle/>
                    <a:p>
                      <a:pPr algn="ct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483619993"/>
                  </a:ext>
                </a:extLst>
              </a:tr>
              <a:tr h="808157">
                <a:tc>
                  <a:txBody>
                    <a:bodyPr/>
                    <a:lstStyle/>
                    <a:p>
                      <a:pPr algn="ct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09856299"/>
                  </a:ext>
                </a:extLst>
              </a:tr>
              <a:tr h="808157">
                <a:tc>
                  <a:txBody>
                    <a:bodyPr/>
                    <a:lstStyle/>
                    <a:p>
                      <a:pPr algn="ctr"/>
                      <a:r>
                        <a:rPr lang="en-US" sz="2400" dirty="0">
                          <a:latin typeface="Times New Roman" panose="02020603050405020304" pitchFamily="18" charset="0"/>
                          <a:cs typeface="Times New Roman" panose="02020603050405020304" pitchFamily="18" charset="0"/>
                        </a:rPr>
                        <a:t>Cao</a:t>
                      </a:r>
                    </a:p>
                  </a:txBody>
                  <a:tcPr/>
                </a:tc>
                <a:tc>
                  <a:txBody>
                    <a:bodyPr/>
                    <a:lstStyle/>
                    <a:p>
                      <a:pPr algn="l"/>
                      <a:r>
                        <a:rPr lang="vi-VN" sz="2400" dirty="0">
                          <a:latin typeface="Times New Roman" panose="02020603050405020304" pitchFamily="18" charset="0"/>
                          <a:cs typeface="Times New Roman" panose="02020603050405020304" pitchFamily="18" charset="0"/>
                        </a:rPr>
                        <a:t>Có vẻ như sẽ gây ra sự gián đoạn đáng kể đối với lịch thực hiện dự án, hoặc làm tăng chi phí dự án hoặc làm giảm năng suất làm việc một cách đáng kể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2306798"/>
                  </a:ext>
                </a:extLst>
              </a:tr>
            </a:tbl>
          </a:graphicData>
        </a:graphic>
      </p:graphicFrame>
    </p:spTree>
    <p:extLst>
      <p:ext uri="{BB962C8B-B14F-4D97-AF65-F5344CB8AC3E}">
        <p14:creationId xmlns:p14="http://schemas.microsoft.com/office/powerpoint/2010/main" val="2601250300"/>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0" y="0"/>
            <a:ext cx="8226660" cy="1159799"/>
          </a:xfrm>
          <a:prstGeom prst="rect">
            <a:avLst/>
          </a:prstGeom>
          <a:noFill/>
          <a:ln>
            <a:noFill/>
          </a:ln>
        </p:spPr>
        <p:txBody>
          <a:bodyPr lIns="91425" tIns="91425" rIns="91425" bIns="91425" anchor="ctr" anchorCtr="0">
            <a:noAutofit/>
          </a:bodyPr>
          <a:lstStyle/>
          <a:p>
            <a:pPr lvl="0"/>
            <a:r>
              <a:rPr lang="vi-VN" sz="3600" dirty="0">
                <a:latin typeface="+mj-lt"/>
              </a:rPr>
              <a:t>Về tiêu chí độ ảnh hưởng</a:t>
            </a:r>
            <a:endParaRPr lang="en" sz="3400" dirty="0">
              <a:latin typeface="+mj-lt"/>
              <a:cs typeface="Times New Roman" panose="02020603050405020304" pitchFamily="18" charset="0"/>
            </a:endParaRPr>
          </a:p>
        </p:txBody>
      </p:sp>
      <p:cxnSp>
        <p:nvCxnSpPr>
          <p:cNvPr id="379" name="Shape 379"/>
          <p:cNvCxnSpPr>
            <a:cxnSpLocks/>
          </p:cNvCxnSpPr>
          <p:nvPr/>
        </p:nvCxnSpPr>
        <p:spPr>
          <a:xfrm>
            <a:off x="1073739" y="890547"/>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167261"/>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31294"/>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3" name="Table 2">
            <a:extLst>
              <a:ext uri="{FF2B5EF4-FFF2-40B4-BE49-F238E27FC236}">
                <a16:creationId xmlns:a16="http://schemas.microsoft.com/office/drawing/2014/main" id="{9D896E83-FEFA-4D93-826F-8D39BDFA5464}"/>
              </a:ext>
            </a:extLst>
          </p:cNvPr>
          <p:cNvGraphicFramePr>
            <a:graphicFrameLocks noGrp="1"/>
          </p:cNvGraphicFramePr>
          <p:nvPr>
            <p:extLst>
              <p:ext uri="{D42A27DB-BD31-4B8C-83A1-F6EECF244321}">
                <p14:modId xmlns:p14="http://schemas.microsoft.com/office/powerpoint/2010/main" val="3546241597"/>
              </p:ext>
            </p:extLst>
          </p:nvPr>
        </p:nvGraphicFramePr>
        <p:xfrm>
          <a:off x="229928" y="1586451"/>
          <a:ext cx="8479589" cy="2377440"/>
        </p:xfrm>
        <a:graphic>
          <a:graphicData uri="http://schemas.openxmlformats.org/drawingml/2006/table">
            <a:tbl>
              <a:tblPr firstRow="1" bandRow="1">
                <a:tableStyleId>{320F44C6-24CD-47BB-AA9A-A0C70CC583C6}</a:tableStyleId>
              </a:tblPr>
              <a:tblGrid>
                <a:gridCol w="1208089">
                  <a:extLst>
                    <a:ext uri="{9D8B030D-6E8A-4147-A177-3AD203B41FA5}">
                      <a16:colId xmlns:a16="http://schemas.microsoft.com/office/drawing/2014/main" val="1812228566"/>
                    </a:ext>
                  </a:extLst>
                </a:gridCol>
                <a:gridCol w="7271500">
                  <a:extLst>
                    <a:ext uri="{9D8B030D-6E8A-4147-A177-3AD203B41FA5}">
                      <a16:colId xmlns:a16="http://schemas.microsoft.com/office/drawing/2014/main" val="1225499186"/>
                    </a:ext>
                  </a:extLst>
                </a:gridCol>
              </a:tblGrid>
              <a:tr h="685693">
                <a:tc>
                  <a:txBody>
                    <a:bodyPr/>
                    <a:lstStyle/>
                    <a:p>
                      <a:pPr algn="ct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Bình</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vi-VN" sz="2400" dirty="0">
                          <a:latin typeface="Times New Roman" panose="02020603050405020304" pitchFamily="18" charset="0"/>
                          <a:cs typeface="Times New Roman" panose="02020603050405020304" pitchFamily="18" charset="0"/>
                        </a:rPr>
                        <a:t>Có vẻ như sẽ gây ra một sự gián đoạn với lịch thực hiện dự án, hoặc làm tăng chi phí dự án hoặc làm giảm năng suất làm việc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2696366"/>
                  </a:ext>
                </a:extLst>
              </a:tr>
              <a:tr h="808157">
                <a:tc>
                  <a:txBody>
                    <a:bodyPr/>
                    <a:lstStyle/>
                    <a:p>
                      <a:pPr algn="ctr"/>
                      <a:r>
                        <a:rPr lang="en-US" sz="2400" dirty="0" err="1">
                          <a:latin typeface="Times New Roman" panose="02020603050405020304" pitchFamily="18" charset="0"/>
                          <a:cs typeface="Times New Roman" panose="02020603050405020304" pitchFamily="18" charset="0"/>
                        </a:rPr>
                        <a:t>Thấp</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vi-VN" sz="2400" dirty="0">
                          <a:latin typeface="Times New Roman" panose="02020603050405020304" pitchFamily="18" charset="0"/>
                          <a:cs typeface="Times New Roman" panose="02020603050405020304" pitchFamily="18" charset="0"/>
                        </a:rPr>
                        <a:t>Có vẻ như sẽ gây ra một sự gián đoạn không đáng kể với lịch thực hiện dự án, hoặc làm tăng chi phí dự án hoặc làm giảm năng suất làm việc một cách không đáng kể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6892022"/>
                  </a:ext>
                </a:extLst>
              </a:tr>
            </a:tbl>
          </a:graphicData>
        </a:graphic>
      </p:graphicFrame>
    </p:spTree>
    <p:extLst>
      <p:ext uri="{BB962C8B-B14F-4D97-AF65-F5344CB8AC3E}">
        <p14:creationId xmlns:p14="http://schemas.microsoft.com/office/powerpoint/2010/main" val="4262857956"/>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0" y="0"/>
            <a:ext cx="8226660"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Mức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độ</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nghiêm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trọng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nguy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hiểm</a:t>
            </a:r>
            <a:r>
              <a:rPr lang="en-US" sz="3600" dirty="0">
                <a:latin typeface="Times New Roman" panose="02020603050405020304" pitchFamily="18" charset="0"/>
                <a:cs typeface="Times New Roman" panose="02020603050405020304" pitchFamily="18" charset="0"/>
              </a:rPr>
              <a:t>) :</a:t>
            </a:r>
            <a:endParaRPr lang="en" sz="34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1073739" y="890547"/>
            <a:ext cx="7635778"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167261"/>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Times New Roman (Headings)"/>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31294"/>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Headings)"/>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Headings)"/>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Headings)"/>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Headings)"/>
              </a:endParaRPr>
            </a:p>
          </p:txBody>
        </p:sp>
      </p:grpSp>
      <p:graphicFrame>
        <p:nvGraphicFramePr>
          <p:cNvPr id="3" name="Table 2">
            <a:extLst>
              <a:ext uri="{FF2B5EF4-FFF2-40B4-BE49-F238E27FC236}">
                <a16:creationId xmlns:a16="http://schemas.microsoft.com/office/drawing/2014/main" id="{D988CFAD-AC51-4B90-83B7-9C6F14F031E9}"/>
              </a:ext>
            </a:extLst>
          </p:cNvPr>
          <p:cNvGraphicFramePr>
            <a:graphicFrameLocks noGrp="1"/>
          </p:cNvGraphicFramePr>
          <p:nvPr>
            <p:extLst>
              <p:ext uri="{D42A27DB-BD31-4B8C-83A1-F6EECF244321}">
                <p14:modId xmlns:p14="http://schemas.microsoft.com/office/powerpoint/2010/main" val="1151761577"/>
              </p:ext>
            </p:extLst>
          </p:nvPr>
        </p:nvGraphicFramePr>
        <p:xfrm>
          <a:off x="458670" y="1048966"/>
          <a:ext cx="8226660" cy="3952098"/>
        </p:xfrm>
        <a:graphic>
          <a:graphicData uri="http://schemas.openxmlformats.org/drawingml/2006/table">
            <a:tbl>
              <a:tblPr firstRow="1" bandRow="1">
                <a:tableStyleId>{320F44C6-24CD-47BB-AA9A-A0C70CC583C6}</a:tableStyleId>
              </a:tblPr>
              <a:tblGrid>
                <a:gridCol w="1371110">
                  <a:extLst>
                    <a:ext uri="{9D8B030D-6E8A-4147-A177-3AD203B41FA5}">
                      <a16:colId xmlns:a16="http://schemas.microsoft.com/office/drawing/2014/main" val="3554437595"/>
                    </a:ext>
                  </a:extLst>
                </a:gridCol>
                <a:gridCol w="1371110">
                  <a:extLst>
                    <a:ext uri="{9D8B030D-6E8A-4147-A177-3AD203B41FA5}">
                      <a16:colId xmlns:a16="http://schemas.microsoft.com/office/drawing/2014/main" val="2814538127"/>
                    </a:ext>
                  </a:extLst>
                </a:gridCol>
                <a:gridCol w="1371110">
                  <a:extLst>
                    <a:ext uri="{9D8B030D-6E8A-4147-A177-3AD203B41FA5}">
                      <a16:colId xmlns:a16="http://schemas.microsoft.com/office/drawing/2014/main" val="78531758"/>
                    </a:ext>
                  </a:extLst>
                </a:gridCol>
                <a:gridCol w="1371110">
                  <a:extLst>
                    <a:ext uri="{9D8B030D-6E8A-4147-A177-3AD203B41FA5}">
                      <a16:colId xmlns:a16="http://schemas.microsoft.com/office/drawing/2014/main" val="2133305148"/>
                    </a:ext>
                  </a:extLst>
                </a:gridCol>
                <a:gridCol w="1371110">
                  <a:extLst>
                    <a:ext uri="{9D8B030D-6E8A-4147-A177-3AD203B41FA5}">
                      <a16:colId xmlns:a16="http://schemas.microsoft.com/office/drawing/2014/main" val="466563588"/>
                    </a:ext>
                  </a:extLst>
                </a:gridCol>
                <a:gridCol w="1371110">
                  <a:extLst>
                    <a:ext uri="{9D8B030D-6E8A-4147-A177-3AD203B41FA5}">
                      <a16:colId xmlns:a16="http://schemas.microsoft.com/office/drawing/2014/main" val="100223892"/>
                    </a:ext>
                  </a:extLst>
                </a:gridCol>
              </a:tblGrid>
              <a:tr h="609235">
                <a:tc rowSpan="2" gridSpan="2">
                  <a:txBody>
                    <a:bodyPr/>
                    <a:lstStyle/>
                    <a:p>
                      <a:pPr algn="ctr"/>
                      <a:r>
                        <a:rPr lang="vi-VN" sz="2400" dirty="0">
                          <a:latin typeface="+mj-lt"/>
                        </a:rPr>
                        <a:t>Mức độ nghiêm</a:t>
                      </a:r>
                      <a:r>
                        <a:rPr lang="en-US" sz="2400" dirty="0">
                          <a:latin typeface="+mj-lt"/>
                        </a:rPr>
                        <a:t> </a:t>
                      </a:r>
                      <a:r>
                        <a:rPr lang="en-US" sz="2400" dirty="0" err="1">
                          <a:latin typeface="Times New Roman" panose="02020603050405020304" pitchFamily="18" charset="0"/>
                          <a:cs typeface="Times New Roman" panose="02020603050405020304" pitchFamily="18" charset="0"/>
                        </a:rPr>
                        <a:t>trọng</a:t>
                      </a:r>
                      <a:endParaRPr lang="en-US" sz="2400" dirty="0">
                        <a:latin typeface="Times New Roman" panose="02020603050405020304" pitchFamily="18" charset="0"/>
                        <a:cs typeface="Times New Roman" panose="02020603050405020304" pitchFamily="18" charset="0"/>
                      </a:endParaRPr>
                    </a:p>
                  </a:txBody>
                  <a:tcPr/>
                </a:tc>
                <a:tc rowSpan="2" hMerge="1">
                  <a:txBody>
                    <a:bodyPr/>
                    <a:lstStyle/>
                    <a:p>
                      <a:endParaRPr lang="en-US" dirty="0"/>
                    </a:p>
                  </a:txBody>
                  <a:tcPr/>
                </a:tc>
                <a:tc gridSpan="4">
                  <a:txBody>
                    <a:bodyPr/>
                    <a:lstStyle/>
                    <a:p>
                      <a:pPr algn="ctr"/>
                      <a:r>
                        <a:rPr lang="vi-VN" sz="2400" dirty="0">
                          <a:latin typeface="+mj-lt"/>
                        </a:rPr>
                        <a:t>Mức độ ảnh hưởng</a:t>
                      </a:r>
                      <a:endParaRPr lang="en-US" sz="2400" dirty="0">
                        <a:latin typeface="+mj-lt"/>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74677118"/>
                  </a:ext>
                </a:extLst>
              </a:tr>
              <a:tr h="501172">
                <a:tc gridSpan="2" vMerge="1">
                  <a:txBody>
                    <a:bodyPr/>
                    <a:lstStyle/>
                    <a:p>
                      <a:endParaRPr lang="en-US" dirty="0"/>
                    </a:p>
                  </a:txBody>
                  <a:tcPr/>
                </a:tc>
                <a:tc hMerge="1" vMerge="1">
                  <a:txBody>
                    <a:bodyPr/>
                    <a:lstStyle/>
                    <a:p>
                      <a:endParaRPr lang="en-US" dirty="0"/>
                    </a:p>
                  </a:txBody>
                  <a:tcPr/>
                </a:tc>
                <a:tc>
                  <a:txBody>
                    <a:bodyPr/>
                    <a:lstStyle/>
                    <a:p>
                      <a:pPr algn="ct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a:latin typeface="Times New Roman" panose="02020603050405020304" pitchFamily="18" charset="0"/>
                          <a:cs typeface="Times New Roman" panose="02020603050405020304" pitchFamily="18" charset="0"/>
                        </a:rPr>
                        <a:t>TB</a:t>
                      </a:r>
                    </a:p>
                  </a:txBody>
                  <a:tcPr/>
                </a:tc>
                <a:tc>
                  <a:txBody>
                    <a:bodyPr/>
                    <a:lstStyle/>
                    <a:p>
                      <a:pPr algn="ct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787895396"/>
                  </a:ext>
                </a:extLst>
              </a:tr>
              <a:tr h="1013986">
                <a:tc rowSpan="4">
                  <a:txBody>
                    <a:bodyPr/>
                    <a:lstStyle/>
                    <a:p>
                      <a:pPr algn="ct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p>
                  </a:txBody>
                  <a:tcPr/>
                </a:tc>
                <a:tc>
                  <a:txBody>
                    <a:bodyPr/>
                    <a:lstStyle/>
                    <a:p>
                      <a:pPr algn="ctr"/>
                      <a:r>
                        <a:rPr lang="vi-VN" sz="2000" dirty="0">
                          <a:latin typeface="Times New Roman" panose="02020603050405020304" pitchFamily="18" charset="0"/>
                          <a:cs typeface="Times New Roman" panose="02020603050405020304" pitchFamily="18" charset="0"/>
                        </a:rPr>
                        <a:t>Không chấp nhận được </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extLst>
                  <a:ext uri="{0D108BD9-81ED-4DB2-BD59-A6C34878D82A}">
                    <a16:rowId xmlns:a16="http://schemas.microsoft.com/office/drawing/2014/main" val="807917537"/>
                  </a:ext>
                </a:extLst>
              </a:tr>
              <a:tr h="609235">
                <a:tc vMerge="1">
                  <a:txBody>
                    <a:bodyPr/>
                    <a:lstStyle/>
                    <a:p>
                      <a:endParaRPr lang="en-US" dirty="0"/>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a:latin typeface="Times New Roman" panose="02020603050405020304" pitchFamily="18" charset="0"/>
                          <a:cs typeface="Times New Roman" panose="02020603050405020304" pitchFamily="18" charset="0"/>
                        </a:rPr>
                        <a:t>TB</a:t>
                      </a:r>
                    </a:p>
                  </a:txBody>
                  <a:tcPr/>
                </a:tc>
                <a:extLst>
                  <a:ext uri="{0D108BD9-81ED-4DB2-BD59-A6C34878D82A}">
                    <a16:rowId xmlns:a16="http://schemas.microsoft.com/office/drawing/2014/main" val="2866471492"/>
                  </a:ext>
                </a:extLst>
              </a:tr>
              <a:tr h="609235">
                <a:tc vMerge="1">
                  <a:txBody>
                    <a:bodyPr/>
                    <a:lstStyle/>
                    <a:p>
                      <a:endParaRPr lang="en-US" dirty="0"/>
                    </a:p>
                  </a:txBody>
                  <a:tcPr/>
                </a:tc>
                <a:tc>
                  <a:txBody>
                    <a:bodyPr/>
                    <a:lstStyle/>
                    <a:p>
                      <a:pPr algn="ctr"/>
                      <a:r>
                        <a:rPr lang="en-US" sz="2400" dirty="0">
                          <a:latin typeface="Times New Roman" panose="02020603050405020304" pitchFamily="18" charset="0"/>
                          <a:cs typeface="Times New Roman" panose="02020603050405020304" pitchFamily="18" charset="0"/>
                        </a:rPr>
                        <a:t>TB</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a:latin typeface="Times New Roman" panose="02020603050405020304" pitchFamily="18" charset="0"/>
                          <a:cs typeface="Times New Roman" panose="02020603050405020304" pitchFamily="18" charset="0"/>
                        </a:rPr>
                        <a:t>TB</a:t>
                      </a:r>
                    </a:p>
                  </a:txBody>
                  <a:tcPr/>
                </a:tc>
                <a:tc>
                  <a:txBody>
                    <a:bodyPr/>
                    <a:lstStyle/>
                    <a:p>
                      <a:pPr algn="ctr"/>
                      <a:r>
                        <a:rPr lang="en-US" sz="2400" dirty="0">
                          <a:latin typeface="Times New Roman" panose="02020603050405020304" pitchFamily="18" charset="0"/>
                          <a:cs typeface="Times New Roman" panose="02020603050405020304" pitchFamily="18" charset="0"/>
                        </a:rPr>
                        <a:t>TB</a:t>
                      </a:r>
                    </a:p>
                  </a:txBody>
                  <a:tcPr/>
                </a:tc>
                <a:extLst>
                  <a:ext uri="{0D108BD9-81ED-4DB2-BD59-A6C34878D82A}">
                    <a16:rowId xmlns:a16="http://schemas.microsoft.com/office/drawing/2014/main" val="1070172894"/>
                  </a:ext>
                </a:extLst>
              </a:tr>
              <a:tr h="609235">
                <a:tc vMerge="1">
                  <a:txBody>
                    <a:bodyPr/>
                    <a:lstStyle/>
                    <a:p>
                      <a:endParaRPr lang="en-US" dirty="0"/>
                    </a:p>
                  </a:txBody>
                  <a:tcPr/>
                </a:tc>
                <a:tc>
                  <a:txBody>
                    <a:bodyPr/>
                    <a:lstStyle/>
                    <a:p>
                      <a:pPr algn="ct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p>
                  </a:txBody>
                  <a:tcPr/>
                </a:tc>
                <a:tc>
                  <a:txBody>
                    <a:bodyPr/>
                    <a:lstStyle/>
                    <a:p>
                      <a:pPr algn="ctr"/>
                      <a:r>
                        <a:rPr lang="en-US" sz="2400" dirty="0">
                          <a:latin typeface="Times New Roman" panose="02020603050405020304" pitchFamily="18" charset="0"/>
                          <a:cs typeface="Times New Roman" panose="02020603050405020304" pitchFamily="18" charset="0"/>
                        </a:rPr>
                        <a:t>Cao </a:t>
                      </a:r>
                    </a:p>
                  </a:txBody>
                  <a:tcPr/>
                </a:tc>
                <a:tc>
                  <a:txBody>
                    <a:bodyPr/>
                    <a:lstStyle/>
                    <a:p>
                      <a:pPr algn="ctr"/>
                      <a:r>
                        <a:rPr lang="en-US" sz="2400" dirty="0">
                          <a:latin typeface="Times New Roman" panose="02020603050405020304" pitchFamily="18" charset="0"/>
                          <a:cs typeface="Times New Roman" panose="02020603050405020304" pitchFamily="18" charset="0"/>
                        </a:rPr>
                        <a:t>TB</a:t>
                      </a:r>
                    </a:p>
                  </a:txBody>
                  <a:tcPr/>
                </a:tc>
                <a:tc>
                  <a:txBody>
                    <a:bodyPr/>
                    <a:lstStyle/>
                    <a:p>
                      <a:pPr algn="ctr"/>
                      <a:r>
                        <a:rPr lang="en-US" sz="2400" dirty="0">
                          <a:latin typeface="Times New Roman" panose="02020603050405020304" pitchFamily="18" charset="0"/>
                          <a:cs typeface="Times New Roman" panose="02020603050405020304" pitchFamily="18" charset="0"/>
                        </a:rPr>
                        <a:t>TB</a:t>
                      </a:r>
                    </a:p>
                  </a:txBody>
                  <a:tcPr/>
                </a:tc>
                <a:tc>
                  <a:txBody>
                    <a:bodyPr/>
                    <a:lstStyle/>
                    <a:p>
                      <a:pPr algn="ct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316472083"/>
                  </a:ext>
                </a:extLst>
              </a:tr>
            </a:tbl>
          </a:graphicData>
        </a:graphic>
      </p:graphicFrame>
    </p:spTree>
    <p:extLst>
      <p:ext uri="{BB962C8B-B14F-4D97-AF65-F5344CB8AC3E}">
        <p14:creationId xmlns:p14="http://schemas.microsoft.com/office/powerpoint/2010/main" val="2153727467"/>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74894" y="1212908"/>
            <a:ext cx="8594211" cy="3126095"/>
          </a:xfrm>
          <a:prstGeom prst="rect">
            <a:avLst/>
          </a:prstGeom>
          <a:noFill/>
          <a:ln>
            <a:noFill/>
          </a:ln>
        </p:spPr>
        <p:txBody>
          <a:bodyPr lIns="91425" tIns="91425" rIns="91425" bIns="91425" anchor="t" anchorCtr="0">
            <a:noAutofit/>
          </a:bodyPr>
          <a:lstStyle/>
          <a:p>
            <a:r>
              <a:rPr lang="en-US" sz="2800" dirty="0">
                <a:latin typeface="Times New Roman (Headings)"/>
              </a:rPr>
              <a:t> </a:t>
            </a:r>
            <a:r>
              <a:rPr lang="en-US" sz="2800" dirty="0">
                <a:latin typeface="Times New Roman" panose="02020603050405020304" pitchFamily="18" charset="0"/>
                <a:cs typeface="Times New Roman" panose="02020603050405020304" pitchFamily="18" charset="0"/>
              </a:rPr>
              <a:t>M</a:t>
            </a:r>
            <a:r>
              <a:rPr lang="vi-VN" sz="2800" dirty="0">
                <a:latin typeface="Times New Roman" panose="02020603050405020304" pitchFamily="18" charset="0"/>
                <a:cs typeface="Times New Roman" panose="02020603050405020304" pitchFamily="18" charset="0"/>
              </a:rPr>
              <a:t>ức độ nghiêm trọng của rủi ro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hời gian rủi ro bắt đầu xuất hiện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K</a:t>
            </a:r>
            <a:r>
              <a:rPr lang="vi-VN" sz="2800" dirty="0">
                <a:latin typeface="Times New Roman" panose="02020603050405020304" pitchFamily="18" charset="0"/>
                <a:cs typeface="Times New Roman" panose="02020603050405020304" pitchFamily="18" charset="0"/>
              </a:rPr>
              <a:t>hoảng thời gian cần thiết để làm giảm hay loại bỏ rủi ro (chỉ là ước lượng ban đầu)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M</a:t>
            </a:r>
            <a:r>
              <a:rPr lang="vi-VN" sz="2800" dirty="0">
                <a:latin typeface="Times New Roman" panose="02020603050405020304" pitchFamily="18" charset="0"/>
                <a:cs typeface="Times New Roman" panose="02020603050405020304" pitchFamily="18" charset="0"/>
              </a:rPr>
              <a:t>ột số các tiêu chí khác tùy theo từng dự án </a:t>
            </a:r>
            <a:endParaRPr lang="en" sz="1800" dirty="0">
              <a:solidFill>
                <a:schemeClr val="dk1"/>
              </a:solidFill>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36321" y="68960"/>
            <a:ext cx="6510551"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a:t>
            </a:r>
            <a:endParaRPr lang="en" sz="36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7217206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barn(inVertical)">
                                      <p:cBhvr>
                                        <p:cTn id="22" dur="500"/>
                                        <p:tgtEl>
                                          <p:spTgt spid="3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74894" y="1212908"/>
            <a:ext cx="8594211" cy="3126095"/>
          </a:xfrm>
          <a:prstGeom prst="rect">
            <a:avLst/>
          </a:prstGeom>
          <a:noFill/>
          <a:ln>
            <a:noFill/>
          </a:ln>
        </p:spPr>
        <p:txBody>
          <a:bodyPr lIns="91425" tIns="91425" rIns="91425" bIns="91425" anchor="t" anchorCtr="0">
            <a:noAutofit/>
          </a:bodyPr>
          <a:lstStyle/>
          <a:p>
            <a:pPr>
              <a:buNone/>
            </a:pPr>
            <a:r>
              <a:rPr lang="vi-VN" sz="2800" dirty="0">
                <a:latin typeface="Times New Roman" panose="02020603050405020304" pitchFamily="18" charset="0"/>
                <a:cs typeface="Times New Roman" panose="02020603050405020304" pitchFamily="18" charset="0"/>
              </a:rPr>
              <a:t>Sau khi xếp hạng các rủi ro ta nên áp dụng cách tiếp cận xác định 10 rủi ro đứng đầu danh sách xếp hạng với mục đích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ập trung phát triển các chiến lược để làm giảm hoặc loại bỏ 10 rủi ro đó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Đưa danh sách 10 rủi ro đó vào các mục cần bàn luận trong các buổi họp dự án </a:t>
            </a:r>
            <a:endParaRPr lang="en" sz="1800" dirty="0">
              <a:solidFill>
                <a:schemeClr val="dk1"/>
              </a:solidFill>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36321" y="68960"/>
            <a:ext cx="6510551" cy="1159799"/>
          </a:xfrm>
          <a:prstGeom prst="rect">
            <a:avLst/>
          </a:prstGeom>
          <a:noFill/>
          <a:ln>
            <a:noFill/>
          </a:ln>
        </p:spPr>
        <p:txBody>
          <a:bodyPr lIns="91425" tIns="91425" rIns="91425" bIns="91425" anchor="ctr" anchorCtr="0">
            <a:noAutofit/>
          </a:bodyPr>
          <a:lstStyle/>
          <a:p>
            <a:pPr lvl="0"/>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a:t>
            </a:r>
            <a:endParaRPr lang="en" sz="36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8522264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1" y="68960"/>
            <a:ext cx="7901253" cy="1159799"/>
          </a:xfrm>
          <a:prstGeom prst="rect">
            <a:avLst/>
          </a:prstGeom>
          <a:noFill/>
          <a:ln>
            <a:noFill/>
          </a:ln>
        </p:spPr>
        <p:txBody>
          <a:bodyPr lIns="91425" tIns="91425" rIns="91425" bIns="91425" anchor="ctr" anchorCtr="0">
            <a:noAutofit/>
          </a:bodyPr>
          <a:lstStyle/>
          <a:p>
            <a:pPr lvl="0"/>
            <a:r>
              <a:rPr lang="vi-VN" sz="2400" dirty="0">
                <a:latin typeface="+mj-lt"/>
              </a:rPr>
              <a:t>Các thông tin tổng hợp liên quan tới quản lý rủi ro được thể hiện trong bảng dưới đây. </a:t>
            </a:r>
            <a:endParaRPr lang="en" sz="2400" dirty="0">
              <a:latin typeface="+mj-lt"/>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2" name="Table 1">
            <a:extLst>
              <a:ext uri="{FF2B5EF4-FFF2-40B4-BE49-F238E27FC236}">
                <a16:creationId xmlns:a16="http://schemas.microsoft.com/office/drawing/2014/main" id="{68D56C18-4726-45D1-BC22-68F33FCB5326}"/>
              </a:ext>
            </a:extLst>
          </p:cNvPr>
          <p:cNvGraphicFramePr>
            <a:graphicFrameLocks noGrp="1"/>
          </p:cNvGraphicFramePr>
          <p:nvPr>
            <p:extLst>
              <p:ext uri="{D42A27DB-BD31-4B8C-83A1-F6EECF244321}">
                <p14:modId xmlns:p14="http://schemas.microsoft.com/office/powerpoint/2010/main" val="3135440177"/>
              </p:ext>
            </p:extLst>
          </p:nvPr>
        </p:nvGraphicFramePr>
        <p:xfrm>
          <a:off x="510402" y="1259458"/>
          <a:ext cx="7901250" cy="3654942"/>
        </p:xfrm>
        <a:graphic>
          <a:graphicData uri="http://schemas.openxmlformats.org/drawingml/2006/table">
            <a:tbl>
              <a:tblPr firstRow="1" bandRow="1">
                <a:tableStyleId>{320F44C6-24CD-47BB-AA9A-A0C70CC583C6}</a:tableStyleId>
              </a:tblPr>
              <a:tblGrid>
                <a:gridCol w="1580250">
                  <a:extLst>
                    <a:ext uri="{9D8B030D-6E8A-4147-A177-3AD203B41FA5}">
                      <a16:colId xmlns:a16="http://schemas.microsoft.com/office/drawing/2014/main" val="3090323496"/>
                    </a:ext>
                  </a:extLst>
                </a:gridCol>
                <a:gridCol w="1580250">
                  <a:extLst>
                    <a:ext uri="{9D8B030D-6E8A-4147-A177-3AD203B41FA5}">
                      <a16:colId xmlns:a16="http://schemas.microsoft.com/office/drawing/2014/main" val="4223364756"/>
                    </a:ext>
                  </a:extLst>
                </a:gridCol>
                <a:gridCol w="1580250">
                  <a:extLst>
                    <a:ext uri="{9D8B030D-6E8A-4147-A177-3AD203B41FA5}">
                      <a16:colId xmlns:a16="http://schemas.microsoft.com/office/drawing/2014/main" val="3130411802"/>
                    </a:ext>
                  </a:extLst>
                </a:gridCol>
                <a:gridCol w="1761593">
                  <a:extLst>
                    <a:ext uri="{9D8B030D-6E8A-4147-A177-3AD203B41FA5}">
                      <a16:colId xmlns:a16="http://schemas.microsoft.com/office/drawing/2014/main" val="3361497898"/>
                    </a:ext>
                  </a:extLst>
                </a:gridCol>
                <a:gridCol w="1398907">
                  <a:extLst>
                    <a:ext uri="{9D8B030D-6E8A-4147-A177-3AD203B41FA5}">
                      <a16:colId xmlns:a16="http://schemas.microsoft.com/office/drawing/2014/main" val="4089089268"/>
                    </a:ext>
                  </a:extLst>
                </a:gridCol>
              </a:tblGrid>
              <a:tr h="852554">
                <a:tc>
                  <a:txBody>
                    <a:bodyPr/>
                    <a:lstStyle/>
                    <a:p>
                      <a:pPr algn="ctr"/>
                      <a:r>
                        <a:rPr lang="vi-VN" sz="2200" dirty="0">
                          <a:latin typeface="Times New Roman" panose="02020603050405020304" pitchFamily="18" charset="0"/>
                          <a:cs typeface="Times New Roman" panose="02020603050405020304" pitchFamily="18" charset="0"/>
                        </a:rPr>
                        <a:t>Ngày ảnh hưởng dự kiến </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rủi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ro</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vi-VN" sz="2200" dirty="0">
                          <a:latin typeface="Times New Roman" panose="02020603050405020304" pitchFamily="18" charset="0"/>
                          <a:cs typeface="Times New Roman" panose="02020603050405020304" pitchFamily="18" charset="0"/>
                        </a:rPr>
                        <a:t>Ảnh hưởng của rủi ro </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err="1">
                          <a:latin typeface="Times New Roman" panose="02020603050405020304" pitchFamily="18" charset="0"/>
                          <a:cs typeface="Times New Roman" panose="02020603050405020304" pitchFamily="18" charset="0"/>
                        </a:rPr>
                        <a:t>Mức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p>
                  </a:txBody>
                  <a:tcPr/>
                </a:tc>
                <a:tc>
                  <a:txBody>
                    <a:bodyPr/>
                    <a:lstStyle/>
                    <a:p>
                      <a:pPr algn="ctr"/>
                      <a:r>
                        <a:rPr lang="en-US" sz="2200" dirty="0" err="1">
                          <a:latin typeface="Times New Roman" panose="02020603050405020304" pitchFamily="18" charset="0"/>
                          <a:cs typeface="Times New Roman" panose="02020603050405020304" pitchFamily="18" charset="0"/>
                        </a:rPr>
                        <a:t>Xếp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hạng</a:t>
                      </a:r>
                      <a:r>
                        <a:rPr lang="en-US" sz="2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635804504"/>
                  </a:ext>
                </a:extLst>
              </a:tr>
              <a:tr h="852554">
                <a:tc>
                  <a:txBody>
                    <a:bodyPr/>
                    <a:lstStyle/>
                    <a:p>
                      <a:pPr algn="ctr"/>
                      <a:r>
                        <a:rPr lang="en-US" sz="2200" dirty="0">
                          <a:latin typeface="Times New Roman" panose="02020603050405020304" pitchFamily="18" charset="0"/>
                          <a:cs typeface="Times New Roman" panose="02020603050405020304" pitchFamily="18" charset="0"/>
                        </a:rPr>
                        <a:t>20.07.2009 </a:t>
                      </a:r>
                    </a:p>
                  </a:txBody>
                  <a:tcPr/>
                </a:tc>
                <a:tc>
                  <a:txBody>
                    <a:bodyPr/>
                    <a:lstStyle/>
                    <a:p>
                      <a:pPr algn="ctr"/>
                      <a:r>
                        <a:rPr lang="en-US" sz="2200" dirty="0">
                          <a:latin typeface="Times New Roman" panose="02020603050405020304" pitchFamily="18" charset="0"/>
                          <a:cs typeface="Times New Roman" panose="02020603050405020304" pitchFamily="18" charset="0"/>
                        </a:rPr>
                        <a:t>Cao </a:t>
                      </a:r>
                    </a:p>
                  </a:txBody>
                  <a:tcPr/>
                </a:tc>
                <a:tc>
                  <a:txBody>
                    <a:bodyPr/>
                    <a:lstStyle/>
                    <a:p>
                      <a:pPr algn="ctr"/>
                      <a:r>
                        <a:rPr lang="en-US" sz="2200" dirty="0" err="1">
                          <a:latin typeface="Times New Roman" panose="02020603050405020304" pitchFamily="18" charset="0"/>
                          <a:cs typeface="Times New Roman" panose="02020603050405020304" pitchFamily="18" charset="0"/>
                        </a:rPr>
                        <a:t>Rất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p>
                  </a:txBody>
                  <a:tcPr/>
                </a:tc>
                <a:tc>
                  <a:txBody>
                    <a:bodyPr/>
                    <a:lstStyle/>
                    <a:p>
                      <a:pPr algn="ctr"/>
                      <a:r>
                        <a:rPr lang="en-US" sz="2200" dirty="0" err="1">
                          <a:latin typeface="Times New Roman" panose="02020603050405020304" pitchFamily="18" charset="0"/>
                          <a:cs typeface="Times New Roman" panose="02020603050405020304" pitchFamily="18" charset="0"/>
                        </a:rPr>
                        <a:t>Rất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p>
                  </a:txBody>
                  <a:tcPr/>
                </a:tc>
                <a:tc>
                  <a:txBody>
                    <a:bodyPr/>
                    <a:lstStyle/>
                    <a:p>
                      <a:pPr algn="ctr"/>
                      <a:r>
                        <a:rPr lang="en-US" sz="2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74987285"/>
                  </a:ext>
                </a:extLst>
              </a:tr>
              <a:tr h="852554">
                <a:tc>
                  <a:txBody>
                    <a:bodyPr/>
                    <a:lstStyle/>
                    <a:p>
                      <a:pPr algn="ctr"/>
                      <a:endParaRPr lang="en-US" sz="2200">
                        <a:latin typeface="Times New Roman (Headings)"/>
                      </a:endParaRPr>
                    </a:p>
                  </a:txBody>
                  <a:tcPr/>
                </a:tc>
                <a:tc>
                  <a:txBody>
                    <a:bodyPr/>
                    <a:lstStyle/>
                    <a:p>
                      <a:pPr algn="ctr"/>
                      <a:endParaRPr lang="en-US" sz="2200">
                        <a:latin typeface="Times New Roman (Headings)"/>
                      </a:endParaRPr>
                    </a:p>
                  </a:txBody>
                  <a:tcPr/>
                </a:tc>
                <a:tc>
                  <a:txBody>
                    <a:bodyPr/>
                    <a:lstStyle/>
                    <a:p>
                      <a:pPr algn="ctr"/>
                      <a:endParaRPr lang="en-US" sz="2200">
                        <a:latin typeface="Times New Roman (Headings)"/>
                      </a:endParaRPr>
                    </a:p>
                  </a:txBody>
                  <a:tcPr/>
                </a:tc>
                <a:tc>
                  <a:txBody>
                    <a:bodyPr/>
                    <a:lstStyle/>
                    <a:p>
                      <a:pPr algn="ctr"/>
                      <a:endParaRPr lang="en-US" sz="2200">
                        <a:latin typeface="Times New Roman (Headings)"/>
                      </a:endParaRPr>
                    </a:p>
                  </a:txBody>
                  <a:tcPr/>
                </a:tc>
                <a:tc>
                  <a:txBody>
                    <a:bodyPr/>
                    <a:lstStyle/>
                    <a:p>
                      <a:pPr algn="ctr"/>
                      <a:endParaRPr lang="en-US" sz="2200">
                        <a:latin typeface="Times New Roman (Headings)"/>
                      </a:endParaRPr>
                    </a:p>
                  </a:txBody>
                  <a:tcPr/>
                </a:tc>
                <a:extLst>
                  <a:ext uri="{0D108BD9-81ED-4DB2-BD59-A6C34878D82A}">
                    <a16:rowId xmlns:a16="http://schemas.microsoft.com/office/drawing/2014/main" val="3314799194"/>
                  </a:ext>
                </a:extLst>
              </a:tr>
              <a:tr h="852554">
                <a:tc>
                  <a:txBody>
                    <a:bodyPr/>
                    <a:lstStyle/>
                    <a:p>
                      <a:pPr algn="ctr"/>
                      <a:endParaRPr lang="en-US" sz="2200" dirty="0">
                        <a:latin typeface="Times New Roman (Headings)"/>
                      </a:endParaRPr>
                    </a:p>
                  </a:txBody>
                  <a:tcPr/>
                </a:tc>
                <a:tc>
                  <a:txBody>
                    <a:bodyPr/>
                    <a:lstStyle/>
                    <a:p>
                      <a:pPr algn="ctr"/>
                      <a:endParaRPr lang="en-US" sz="2200">
                        <a:latin typeface="Times New Roman (Headings)"/>
                      </a:endParaRPr>
                    </a:p>
                  </a:txBody>
                  <a:tcPr/>
                </a:tc>
                <a:tc>
                  <a:txBody>
                    <a:bodyPr/>
                    <a:lstStyle/>
                    <a:p>
                      <a:pPr algn="ctr"/>
                      <a:endParaRPr lang="en-US" sz="2200">
                        <a:latin typeface="Times New Roman (Headings)"/>
                      </a:endParaRPr>
                    </a:p>
                  </a:txBody>
                  <a:tcPr/>
                </a:tc>
                <a:tc>
                  <a:txBody>
                    <a:bodyPr/>
                    <a:lstStyle/>
                    <a:p>
                      <a:pPr algn="ctr"/>
                      <a:endParaRPr lang="en-US" sz="2200">
                        <a:latin typeface="Times New Roman (Headings)"/>
                      </a:endParaRPr>
                    </a:p>
                  </a:txBody>
                  <a:tcPr/>
                </a:tc>
                <a:tc>
                  <a:txBody>
                    <a:bodyPr/>
                    <a:lstStyle/>
                    <a:p>
                      <a:pPr algn="ctr"/>
                      <a:endParaRPr lang="en-US" sz="2200" dirty="0">
                        <a:latin typeface="Times New Roman (Headings)"/>
                      </a:endParaRPr>
                    </a:p>
                  </a:txBody>
                  <a:tcPr/>
                </a:tc>
                <a:extLst>
                  <a:ext uri="{0D108BD9-81ED-4DB2-BD59-A6C34878D82A}">
                    <a16:rowId xmlns:a16="http://schemas.microsoft.com/office/drawing/2014/main" val="4038778340"/>
                  </a:ext>
                </a:extLst>
              </a:tr>
            </a:tbl>
          </a:graphicData>
        </a:graphic>
      </p:graphicFrame>
    </p:spTree>
    <p:extLst>
      <p:ext uri="{BB962C8B-B14F-4D97-AF65-F5344CB8AC3E}">
        <p14:creationId xmlns:p14="http://schemas.microsoft.com/office/powerpoint/2010/main" val="283092703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barn(inVertical)">
                                      <p:cBhvr>
                                        <p:cTn id="7" dur="5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097C064-8A70-40F2-B0E2-10EC7A5532DE}"/>
              </a:ext>
            </a:extLst>
          </p:cNvPr>
          <p:cNvGraphicFramePr>
            <a:graphicFrameLocks noGrp="1"/>
          </p:cNvGraphicFramePr>
          <p:nvPr>
            <p:extLst>
              <p:ext uri="{D42A27DB-BD31-4B8C-83A1-F6EECF244321}">
                <p14:modId xmlns:p14="http://schemas.microsoft.com/office/powerpoint/2010/main" val="2370978033"/>
              </p:ext>
            </p:extLst>
          </p:nvPr>
        </p:nvGraphicFramePr>
        <p:xfrm>
          <a:off x="63796" y="0"/>
          <a:ext cx="9080205" cy="5145784"/>
        </p:xfrm>
        <a:graphic>
          <a:graphicData uri="http://schemas.openxmlformats.org/drawingml/2006/table">
            <a:tbl>
              <a:tblPr firstRow="1" firstCol="1" bandRow="1">
                <a:tableStyleId>{320F44C6-24CD-47BB-AA9A-A0C70CC583C6}</a:tableStyleId>
              </a:tblPr>
              <a:tblGrid>
                <a:gridCol w="545948">
                  <a:extLst>
                    <a:ext uri="{9D8B030D-6E8A-4147-A177-3AD203B41FA5}">
                      <a16:colId xmlns:a16="http://schemas.microsoft.com/office/drawing/2014/main" val="721944714"/>
                    </a:ext>
                  </a:extLst>
                </a:gridCol>
                <a:gridCol w="623633">
                  <a:extLst>
                    <a:ext uri="{9D8B030D-6E8A-4147-A177-3AD203B41FA5}">
                      <a16:colId xmlns:a16="http://schemas.microsoft.com/office/drawing/2014/main" val="2119100778"/>
                    </a:ext>
                  </a:extLst>
                </a:gridCol>
                <a:gridCol w="1541721">
                  <a:extLst>
                    <a:ext uri="{9D8B030D-6E8A-4147-A177-3AD203B41FA5}">
                      <a16:colId xmlns:a16="http://schemas.microsoft.com/office/drawing/2014/main" val="1329455483"/>
                    </a:ext>
                  </a:extLst>
                </a:gridCol>
                <a:gridCol w="988828">
                  <a:extLst>
                    <a:ext uri="{9D8B030D-6E8A-4147-A177-3AD203B41FA5}">
                      <a16:colId xmlns:a16="http://schemas.microsoft.com/office/drawing/2014/main" val="3772013122"/>
                    </a:ext>
                  </a:extLst>
                </a:gridCol>
                <a:gridCol w="946297">
                  <a:extLst>
                    <a:ext uri="{9D8B030D-6E8A-4147-A177-3AD203B41FA5}">
                      <a16:colId xmlns:a16="http://schemas.microsoft.com/office/drawing/2014/main" val="3723957169"/>
                    </a:ext>
                  </a:extLst>
                </a:gridCol>
                <a:gridCol w="1180214">
                  <a:extLst>
                    <a:ext uri="{9D8B030D-6E8A-4147-A177-3AD203B41FA5}">
                      <a16:colId xmlns:a16="http://schemas.microsoft.com/office/drawing/2014/main" val="1824036397"/>
                    </a:ext>
                  </a:extLst>
                </a:gridCol>
                <a:gridCol w="967563">
                  <a:extLst>
                    <a:ext uri="{9D8B030D-6E8A-4147-A177-3AD203B41FA5}">
                      <a16:colId xmlns:a16="http://schemas.microsoft.com/office/drawing/2014/main" val="3880264462"/>
                    </a:ext>
                  </a:extLst>
                </a:gridCol>
                <a:gridCol w="808074">
                  <a:extLst>
                    <a:ext uri="{9D8B030D-6E8A-4147-A177-3AD203B41FA5}">
                      <a16:colId xmlns:a16="http://schemas.microsoft.com/office/drawing/2014/main" val="3547886788"/>
                    </a:ext>
                  </a:extLst>
                </a:gridCol>
                <a:gridCol w="893135">
                  <a:extLst>
                    <a:ext uri="{9D8B030D-6E8A-4147-A177-3AD203B41FA5}">
                      <a16:colId xmlns:a16="http://schemas.microsoft.com/office/drawing/2014/main" val="4271820068"/>
                    </a:ext>
                  </a:extLst>
                </a:gridCol>
                <a:gridCol w="584792">
                  <a:extLst>
                    <a:ext uri="{9D8B030D-6E8A-4147-A177-3AD203B41FA5}">
                      <a16:colId xmlns:a16="http://schemas.microsoft.com/office/drawing/2014/main" val="626567806"/>
                    </a:ext>
                  </a:extLst>
                </a:gridCol>
              </a:tblGrid>
              <a:tr h="117765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 ã rủi ro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hiệu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WBS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Sự kiện rủi ro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chịu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trách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nhiệm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Phạm vi ảnh hưởng ( WBS)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Ngày ảnh hưởng của dự kiến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Xác suất rủi ro xuất hiện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Ảnh hưởng của rủi ro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Mức độ nghiêm trọng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Xếp hạng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extLst>
                  <a:ext uri="{0D108BD9-81ED-4DB2-BD59-A6C34878D82A}">
                    <a16:rowId xmlns:a16="http://schemas.microsoft.com/office/drawing/2014/main" val="4275120524"/>
                  </a:ext>
                </a:extLst>
              </a:tr>
              <a:tr h="87820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Lập trình trễ, không hợp lý</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Giám đốc dự án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1/8/2020 </a:t>
                      </a:r>
                      <a:r>
                        <a:rPr lang="en-US" sz="1800" dirty="0" err="1">
                          <a:effectLst/>
                          <a:latin typeface="Times New Roman" panose="02020603050405020304" pitchFamily="18" charset="0"/>
                          <a:cs typeface="Times New Roman" panose="02020603050405020304" pitchFamily="18" charset="0"/>
                        </a:rPr>
                        <a:t>đến</a:t>
                      </a:r>
                      <a:r>
                        <a:rPr lang="en-US" sz="1800" dirty="0">
                          <a:effectLst/>
                          <a:latin typeface="Times New Roman" panose="02020603050405020304" pitchFamily="18" charset="0"/>
                          <a:cs typeface="Times New Roman" panose="02020603050405020304" pitchFamily="18" charset="0"/>
                        </a:rPr>
                        <a:t> 8/8/2020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Trung bình</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Rất cao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Rất cao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extLst>
                  <a:ext uri="{0D108BD9-81ED-4DB2-BD59-A6C34878D82A}">
                    <a16:rowId xmlns:a16="http://schemas.microsoft.com/office/drawing/2014/main" val="1435036947"/>
                  </a:ext>
                </a:extLst>
              </a:tr>
              <a:tr h="182579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yêu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quá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án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Giám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đốc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án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Từ giai đoạn đầu  đến giai đoạn thiết kế</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Trung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extLst>
                  <a:ext uri="{0D108BD9-81ED-4DB2-BD59-A6C34878D82A}">
                    <a16:rowId xmlns:a16="http://schemas.microsoft.com/office/drawing/2014/main" val="1742633287"/>
                  </a:ext>
                </a:extLst>
              </a:tr>
              <a:tr h="1261843">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Hiểu chưa đầy đủ về yêu cầu của khách hàng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Giám đốc dự án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W/S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21/11/1 1 </a:t>
                      </a:r>
                      <a:r>
                        <a:rPr lang="en-US" sz="1800" dirty="0" err="1">
                          <a:effectLst/>
                          <a:latin typeface="Times New Roman" panose="02020603050405020304" pitchFamily="18" charset="0"/>
                          <a:cs typeface="Times New Roman" panose="02020603050405020304" pitchFamily="18" charset="0"/>
                        </a:rPr>
                        <a:t>đến</a:t>
                      </a:r>
                      <a:r>
                        <a:rPr lang="en-US" sz="1800" dirty="0">
                          <a:effectLst/>
                          <a:latin typeface="Times New Roman" panose="02020603050405020304" pitchFamily="18" charset="0"/>
                          <a:cs typeface="Times New Roman" panose="02020603050405020304" pitchFamily="18" charset="0"/>
                        </a:rPr>
                        <a:t> 21/11/1 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Trung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Rất cao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Rất cao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672" marR="31672" marT="0" marB="0"/>
                </a:tc>
                <a:extLst>
                  <a:ext uri="{0D108BD9-81ED-4DB2-BD59-A6C34878D82A}">
                    <a16:rowId xmlns:a16="http://schemas.microsoft.com/office/drawing/2014/main" val="722138268"/>
                  </a:ext>
                </a:extLst>
              </a:tr>
            </a:tbl>
          </a:graphicData>
        </a:graphic>
      </p:graphicFrame>
    </p:spTree>
    <p:extLst>
      <p:ext uri="{BB962C8B-B14F-4D97-AF65-F5344CB8AC3E}">
        <p14:creationId xmlns:p14="http://schemas.microsoft.com/office/powerpoint/2010/main" val="2797626204"/>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649996" y="3660326"/>
            <a:ext cx="5844007" cy="1159799"/>
          </a:xfrm>
          <a:prstGeom prst="rect">
            <a:avLst/>
          </a:prstGeom>
        </p:spPr>
        <p:txBody>
          <a:bodyPr lIns="91425" tIns="91425" rIns="91425" bIns="91425" anchor="b" anchorCtr="0">
            <a:noAutofit/>
          </a:bodyPr>
          <a:lstStyle/>
          <a:p>
            <a:pPr lvl="0"/>
            <a:r>
              <a:rPr lang="en-US" b="1" i="0" dirty="0">
                <a:latin typeface="Times New Roman" panose="02020603050405020304" pitchFamily="18" charset="0"/>
                <a:cs typeface="Times New Roman" panose="02020603050405020304" pitchFamily="18" charset="0"/>
              </a:rPr>
              <a:t>KẾ HOẠCH GIẢI QUYẾT RỦI RO</a:t>
            </a:r>
          </a:p>
        </p:txBody>
      </p:sp>
      <p:sp>
        <p:nvSpPr>
          <p:cNvPr id="475" name="Shape 475"/>
          <p:cNvSpPr txBox="1"/>
          <p:nvPr/>
        </p:nvSpPr>
        <p:spPr>
          <a:xfrm>
            <a:off x="7383601" y="3051544"/>
            <a:ext cx="1760399" cy="2073417"/>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3</a:t>
            </a:r>
          </a:p>
        </p:txBody>
      </p:sp>
      <p:pic>
        <p:nvPicPr>
          <p:cNvPr id="2050" name="Picture 2" descr="Understand stakeholders risk attitude | UCI">
            <a:extLst>
              <a:ext uri="{FF2B5EF4-FFF2-40B4-BE49-F238E27FC236}">
                <a16:creationId xmlns:a16="http://schemas.microsoft.com/office/drawing/2014/main" id="{A921739E-846E-4136-87CE-4496901CB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0" y="244549"/>
            <a:ext cx="4571839" cy="29389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832049"/>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4507226D-38DD-417E-82D0-7694FDBF806F}"/>
              </a:ext>
            </a:extLst>
          </p:cNvPr>
          <p:cNvSpPr>
            <a:spLocks noChangeArrowheads="1"/>
          </p:cNvSpPr>
          <p:nvPr/>
        </p:nvSpPr>
        <p:spPr bwMode="auto">
          <a:xfrm>
            <a:off x="2710844" y="192313"/>
            <a:ext cx="6187781" cy="4816548"/>
          </a:xfrm>
          <a:prstGeom prst="roundRect">
            <a:avLst>
              <a:gd name="adj" fmla="val 5856"/>
            </a:avLst>
          </a:prstGeom>
          <a:solidFill>
            <a:srgbClr val="FFFFFF"/>
          </a:solidFill>
          <a:ln w="9525">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Arial" panose="020B0604020202020204" pitchFamily="34" charset="0"/>
              </a:defRPr>
            </a:lvl1pPr>
            <a:lvl2pPr marL="742950" indent="-285750" algn="r">
              <a:defRPr>
                <a:solidFill>
                  <a:schemeClr val="tx1"/>
                </a:solidFill>
                <a:latin typeface="Arial" panose="020B0604020202020204" pitchFamily="34" charset="0"/>
              </a:defRPr>
            </a:lvl2pPr>
            <a:lvl3pPr marL="1143000" indent="-228600" algn="r">
              <a:defRPr>
                <a:solidFill>
                  <a:schemeClr val="tx1"/>
                </a:solidFill>
                <a:latin typeface="Arial" panose="020B0604020202020204" pitchFamily="34" charset="0"/>
              </a:defRPr>
            </a:lvl3pPr>
            <a:lvl4pPr marL="1600200" indent="-228600" algn="r">
              <a:defRPr>
                <a:solidFill>
                  <a:schemeClr val="tx1"/>
                </a:solidFill>
                <a:latin typeface="Arial" panose="020B0604020202020204" pitchFamily="34" charset="0"/>
              </a:defRPr>
            </a:lvl4pPr>
            <a:lvl5pPr marL="2057400" indent="-228600" algn="r">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defTabSz="685800" fontAlgn="base">
              <a:spcBef>
                <a:spcPct val="0"/>
              </a:spcBef>
              <a:spcAft>
                <a:spcPct val="0"/>
              </a:spcAft>
            </a:pPr>
            <a:endParaRPr lang="en-US" altLang="en-US" sz="1350" kern="1200">
              <a:solidFill>
                <a:srgbClr val="000000"/>
              </a:solidFill>
              <a:ea typeface="+mn-ea"/>
              <a:cs typeface="+mn-cs"/>
            </a:endParaRPr>
          </a:p>
        </p:txBody>
      </p:sp>
      <p:grpSp>
        <p:nvGrpSpPr>
          <p:cNvPr id="6" name="Group 6">
            <a:extLst>
              <a:ext uri="{FF2B5EF4-FFF2-40B4-BE49-F238E27FC236}">
                <a16:creationId xmlns:a16="http://schemas.microsoft.com/office/drawing/2014/main" id="{D036246A-79B4-4604-991F-5264B3410DB1}"/>
              </a:ext>
            </a:extLst>
          </p:cNvPr>
          <p:cNvGrpSpPr>
            <a:grpSpLocks/>
          </p:cNvGrpSpPr>
          <p:nvPr/>
        </p:nvGrpSpPr>
        <p:grpSpPr bwMode="auto">
          <a:xfrm>
            <a:off x="121896" y="2211571"/>
            <a:ext cx="2121574" cy="1683312"/>
            <a:chOff x="862" y="713"/>
            <a:chExt cx="3780" cy="3136"/>
          </a:xfrm>
        </p:grpSpPr>
        <p:sp>
          <p:nvSpPr>
            <p:cNvPr id="22" name="Freeform 10">
              <a:extLst>
                <a:ext uri="{FF2B5EF4-FFF2-40B4-BE49-F238E27FC236}">
                  <a16:creationId xmlns:a16="http://schemas.microsoft.com/office/drawing/2014/main" id="{F01A151C-B1F9-4204-A188-DF3A3221D0F1}"/>
                </a:ext>
              </a:extLst>
            </p:cNvPr>
            <p:cNvSpPr>
              <a:spLocks/>
            </p:cNvSpPr>
            <p:nvPr/>
          </p:nvSpPr>
          <p:spPr bwMode="gray">
            <a:xfrm>
              <a:off x="1082" y="2210"/>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solidFill>
              <a:srgbClr val="969696"/>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grpSp>
          <p:nvGrpSpPr>
            <p:cNvPr id="8" name="Group 11">
              <a:extLst>
                <a:ext uri="{FF2B5EF4-FFF2-40B4-BE49-F238E27FC236}">
                  <a16:creationId xmlns:a16="http://schemas.microsoft.com/office/drawing/2014/main" id="{58B0255A-4883-4263-8ABE-73688C003581}"/>
                </a:ext>
              </a:extLst>
            </p:cNvPr>
            <p:cNvGrpSpPr>
              <a:grpSpLocks/>
            </p:cNvGrpSpPr>
            <p:nvPr/>
          </p:nvGrpSpPr>
          <p:grpSpPr bwMode="auto">
            <a:xfrm>
              <a:off x="1009" y="1723"/>
              <a:ext cx="3527" cy="1993"/>
              <a:chOff x="1082" y="2355"/>
              <a:chExt cx="3406" cy="1993"/>
            </a:xfrm>
          </p:grpSpPr>
          <p:sp>
            <p:nvSpPr>
              <p:cNvPr id="17" name="Freeform 12">
                <a:extLst>
                  <a:ext uri="{FF2B5EF4-FFF2-40B4-BE49-F238E27FC236}">
                    <a16:creationId xmlns:a16="http://schemas.microsoft.com/office/drawing/2014/main" id="{961D61AB-17BC-4F11-9691-9BDFF05A285B}"/>
                  </a:ext>
                </a:extLst>
              </p:cNvPr>
              <p:cNvSpPr>
                <a:spLocks/>
              </p:cNvSpPr>
              <p:nvPr/>
            </p:nvSpPr>
            <p:spPr bwMode="gray">
              <a:xfrm>
                <a:off x="1082" y="3026"/>
                <a:ext cx="1338" cy="1322"/>
              </a:xfrm>
              <a:custGeom>
                <a:avLst/>
                <a:gdLst>
                  <a:gd name="T0" fmla="*/ 52 w 1323"/>
                  <a:gd name="T1" fmla="*/ 367 h 1322"/>
                  <a:gd name="T2" fmla="*/ 1338 w 1323"/>
                  <a:gd name="T3" fmla="*/ 1322 h 1322"/>
                  <a:gd name="T4" fmla="*/ 1338 w 1323"/>
                  <a:gd name="T5" fmla="*/ 974 h 1322"/>
                  <a:gd name="T6" fmla="*/ 0 w 1323"/>
                  <a:gd name="T7" fmla="*/ 0 h 1322"/>
                  <a:gd name="T8" fmla="*/ 52 w 1323"/>
                  <a:gd name="T9" fmla="*/ 367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 h="1322">
                    <a:moveTo>
                      <a:pt x="51" y="367"/>
                    </a:moveTo>
                    <a:lnTo>
                      <a:pt x="1323" y="1322"/>
                    </a:lnTo>
                    <a:lnTo>
                      <a:pt x="1323" y="974"/>
                    </a:lnTo>
                    <a:lnTo>
                      <a:pt x="0" y="0"/>
                    </a:lnTo>
                    <a:lnTo>
                      <a:pt x="51" y="367"/>
                    </a:lnTo>
                    <a:close/>
                  </a:path>
                </a:pathLst>
              </a:custGeom>
              <a:solidFill>
                <a:srgbClr val="B2B2B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sp>
            <p:nvSpPr>
              <p:cNvPr id="18" name="Freeform 13">
                <a:extLst>
                  <a:ext uri="{FF2B5EF4-FFF2-40B4-BE49-F238E27FC236}">
                    <a16:creationId xmlns:a16="http://schemas.microsoft.com/office/drawing/2014/main" id="{59EE1D95-CC3B-41C4-8CD1-3C8785FAA44C}"/>
                  </a:ext>
                </a:extLst>
              </p:cNvPr>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3" h="1418">
                    <a:moveTo>
                      <a:pt x="0" y="1070"/>
                    </a:moveTo>
                    <a:lnTo>
                      <a:pt x="2083" y="0"/>
                    </a:lnTo>
                    <a:lnTo>
                      <a:pt x="2045" y="355"/>
                    </a:lnTo>
                    <a:lnTo>
                      <a:pt x="7" y="1418"/>
                    </a:lnTo>
                    <a:lnTo>
                      <a:pt x="0" y="1070"/>
                    </a:lnTo>
                    <a:close/>
                  </a:path>
                </a:pathLst>
              </a:custGeom>
              <a:solidFill>
                <a:schemeClr val="accent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sp>
            <p:nvSpPr>
              <p:cNvPr id="19" name="Freeform 14">
                <a:extLst>
                  <a:ext uri="{FF2B5EF4-FFF2-40B4-BE49-F238E27FC236}">
                    <a16:creationId xmlns:a16="http://schemas.microsoft.com/office/drawing/2014/main" id="{02BFBB63-184C-47C7-9440-26BB338C3B62}"/>
                  </a:ext>
                </a:extLst>
              </p:cNvPr>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solidFill>
                <a:srgbClr val="B4B4B4"/>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grpSp>
        <p:grpSp>
          <p:nvGrpSpPr>
            <p:cNvPr id="9" name="Group 15">
              <a:extLst>
                <a:ext uri="{FF2B5EF4-FFF2-40B4-BE49-F238E27FC236}">
                  <a16:creationId xmlns:a16="http://schemas.microsoft.com/office/drawing/2014/main" id="{4385747E-71CE-4836-8A12-BC4DE8676AA5}"/>
                </a:ext>
              </a:extLst>
            </p:cNvPr>
            <p:cNvGrpSpPr>
              <a:grpSpLocks/>
            </p:cNvGrpSpPr>
            <p:nvPr/>
          </p:nvGrpSpPr>
          <p:grpSpPr bwMode="auto">
            <a:xfrm>
              <a:off x="935" y="1219"/>
              <a:ext cx="3653" cy="1993"/>
              <a:chOff x="1082" y="2355"/>
              <a:chExt cx="3406" cy="1993"/>
            </a:xfrm>
          </p:grpSpPr>
          <p:sp>
            <p:nvSpPr>
              <p:cNvPr id="14" name="Freeform 16">
                <a:extLst>
                  <a:ext uri="{FF2B5EF4-FFF2-40B4-BE49-F238E27FC236}">
                    <a16:creationId xmlns:a16="http://schemas.microsoft.com/office/drawing/2014/main" id="{8F2C2EA7-A482-4601-9BDB-AAA97F564916}"/>
                  </a:ext>
                </a:extLst>
              </p:cNvPr>
              <p:cNvSpPr>
                <a:spLocks/>
              </p:cNvSpPr>
              <p:nvPr/>
            </p:nvSpPr>
            <p:spPr bwMode="gray">
              <a:xfrm>
                <a:off x="1082" y="3026"/>
                <a:ext cx="1338" cy="1322"/>
              </a:xfrm>
              <a:custGeom>
                <a:avLst/>
                <a:gdLst>
                  <a:gd name="T0" fmla="*/ 52 w 1323"/>
                  <a:gd name="T1" fmla="*/ 367 h 1322"/>
                  <a:gd name="T2" fmla="*/ 1338 w 1323"/>
                  <a:gd name="T3" fmla="*/ 1322 h 1322"/>
                  <a:gd name="T4" fmla="*/ 1338 w 1323"/>
                  <a:gd name="T5" fmla="*/ 974 h 1322"/>
                  <a:gd name="T6" fmla="*/ 0 w 1323"/>
                  <a:gd name="T7" fmla="*/ 0 h 1322"/>
                  <a:gd name="T8" fmla="*/ 52 w 1323"/>
                  <a:gd name="T9" fmla="*/ 367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 h="1322">
                    <a:moveTo>
                      <a:pt x="51" y="367"/>
                    </a:moveTo>
                    <a:lnTo>
                      <a:pt x="1323" y="1322"/>
                    </a:lnTo>
                    <a:lnTo>
                      <a:pt x="1323" y="974"/>
                    </a:lnTo>
                    <a:lnTo>
                      <a:pt x="0" y="0"/>
                    </a:lnTo>
                    <a:lnTo>
                      <a:pt x="51" y="367"/>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sp>
            <p:nvSpPr>
              <p:cNvPr id="15" name="Freeform 17">
                <a:extLst>
                  <a:ext uri="{FF2B5EF4-FFF2-40B4-BE49-F238E27FC236}">
                    <a16:creationId xmlns:a16="http://schemas.microsoft.com/office/drawing/2014/main" id="{2615B09F-5287-4986-8DA9-5BA9C3154933}"/>
                  </a:ext>
                </a:extLst>
              </p:cNvPr>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3" h="1418">
                    <a:moveTo>
                      <a:pt x="0" y="1070"/>
                    </a:moveTo>
                    <a:lnTo>
                      <a:pt x="2083" y="0"/>
                    </a:lnTo>
                    <a:lnTo>
                      <a:pt x="2045" y="355"/>
                    </a:lnTo>
                    <a:lnTo>
                      <a:pt x="7" y="1418"/>
                    </a:lnTo>
                    <a:lnTo>
                      <a:pt x="0" y="1070"/>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sp>
            <p:nvSpPr>
              <p:cNvPr id="16" name="Freeform 18">
                <a:extLst>
                  <a:ext uri="{FF2B5EF4-FFF2-40B4-BE49-F238E27FC236}">
                    <a16:creationId xmlns:a16="http://schemas.microsoft.com/office/drawing/2014/main" id="{4D7AFF3C-5433-4514-B15D-D3AEC9CF94B1}"/>
                  </a:ext>
                </a:extLst>
              </p:cNvPr>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grpSp>
        <p:grpSp>
          <p:nvGrpSpPr>
            <p:cNvPr id="10" name="Group 19">
              <a:extLst>
                <a:ext uri="{FF2B5EF4-FFF2-40B4-BE49-F238E27FC236}">
                  <a16:creationId xmlns:a16="http://schemas.microsoft.com/office/drawing/2014/main" id="{BB23DB64-EEC6-4083-BE61-78F66B691B1B}"/>
                </a:ext>
              </a:extLst>
            </p:cNvPr>
            <p:cNvGrpSpPr>
              <a:grpSpLocks/>
            </p:cNvGrpSpPr>
            <p:nvPr/>
          </p:nvGrpSpPr>
          <p:grpSpPr bwMode="auto">
            <a:xfrm>
              <a:off x="862" y="713"/>
              <a:ext cx="3780" cy="1993"/>
              <a:chOff x="1082" y="2355"/>
              <a:chExt cx="3406" cy="1993"/>
            </a:xfrm>
          </p:grpSpPr>
          <p:sp>
            <p:nvSpPr>
              <p:cNvPr id="11" name="Freeform 20">
                <a:extLst>
                  <a:ext uri="{FF2B5EF4-FFF2-40B4-BE49-F238E27FC236}">
                    <a16:creationId xmlns:a16="http://schemas.microsoft.com/office/drawing/2014/main" id="{ED641FED-774E-457D-948E-03BC695EDB9B}"/>
                  </a:ext>
                </a:extLst>
              </p:cNvPr>
              <p:cNvSpPr>
                <a:spLocks/>
              </p:cNvSpPr>
              <p:nvPr/>
            </p:nvSpPr>
            <p:spPr bwMode="gray">
              <a:xfrm>
                <a:off x="1082" y="3026"/>
                <a:ext cx="1338" cy="1322"/>
              </a:xfrm>
              <a:custGeom>
                <a:avLst/>
                <a:gdLst>
                  <a:gd name="T0" fmla="*/ 52 w 1323"/>
                  <a:gd name="T1" fmla="*/ 367 h 1322"/>
                  <a:gd name="T2" fmla="*/ 1338 w 1323"/>
                  <a:gd name="T3" fmla="*/ 1322 h 1322"/>
                  <a:gd name="T4" fmla="*/ 1338 w 1323"/>
                  <a:gd name="T5" fmla="*/ 974 h 1322"/>
                  <a:gd name="T6" fmla="*/ 0 w 1323"/>
                  <a:gd name="T7" fmla="*/ 0 h 1322"/>
                  <a:gd name="T8" fmla="*/ 52 w 1323"/>
                  <a:gd name="T9" fmla="*/ 367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 h="1322">
                    <a:moveTo>
                      <a:pt x="51" y="367"/>
                    </a:moveTo>
                    <a:lnTo>
                      <a:pt x="1323" y="1322"/>
                    </a:lnTo>
                    <a:lnTo>
                      <a:pt x="1323" y="974"/>
                    </a:lnTo>
                    <a:lnTo>
                      <a:pt x="0" y="0"/>
                    </a:lnTo>
                    <a:lnTo>
                      <a:pt x="51" y="367"/>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sp>
            <p:nvSpPr>
              <p:cNvPr id="12" name="Freeform 21">
                <a:extLst>
                  <a:ext uri="{FF2B5EF4-FFF2-40B4-BE49-F238E27FC236}">
                    <a16:creationId xmlns:a16="http://schemas.microsoft.com/office/drawing/2014/main" id="{AF9843B0-3163-482D-BF0F-AA2BC6C1611E}"/>
                  </a:ext>
                </a:extLst>
              </p:cNvPr>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3" h="1418">
                    <a:moveTo>
                      <a:pt x="0" y="1070"/>
                    </a:moveTo>
                    <a:lnTo>
                      <a:pt x="2083" y="0"/>
                    </a:lnTo>
                    <a:lnTo>
                      <a:pt x="2045" y="355"/>
                    </a:lnTo>
                    <a:lnTo>
                      <a:pt x="7" y="1418"/>
                    </a:lnTo>
                    <a:lnTo>
                      <a:pt x="0" y="107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a:latin typeface="Arial" panose="020B0604020202020204" pitchFamily="34" charset="0"/>
                  <a:ea typeface="+mn-ea"/>
                  <a:cs typeface="+mn-cs"/>
                </a:endParaRPr>
              </a:p>
            </p:txBody>
          </p:sp>
          <p:sp>
            <p:nvSpPr>
              <p:cNvPr id="13" name="Freeform 22">
                <a:extLst>
                  <a:ext uri="{FF2B5EF4-FFF2-40B4-BE49-F238E27FC236}">
                    <a16:creationId xmlns:a16="http://schemas.microsoft.com/office/drawing/2014/main" id="{36FD85C2-FD33-4B65-B2EF-9AA79DDD8F21}"/>
                  </a:ext>
                </a:extLst>
              </p:cNvPr>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gradFill rotWithShape="1">
                <a:gsLst>
                  <a:gs pos="0">
                    <a:srgbClr val="D6D6D6"/>
                  </a:gs>
                  <a:gs pos="100000">
                    <a:srgbClr val="F8F8F8"/>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pPr>
                <a:endParaRPr lang="en-US" sz="1350" kern="1200" dirty="0">
                  <a:latin typeface="Arial" panose="020B0604020202020204" pitchFamily="34" charset="0"/>
                  <a:ea typeface="+mn-ea"/>
                  <a:cs typeface="+mn-cs"/>
                </a:endParaRPr>
              </a:p>
            </p:txBody>
          </p:sp>
        </p:grpSp>
      </p:grpSp>
      <p:sp>
        <p:nvSpPr>
          <p:cNvPr id="23" name="AutoShape 23">
            <a:extLst>
              <a:ext uri="{FF2B5EF4-FFF2-40B4-BE49-F238E27FC236}">
                <a16:creationId xmlns:a16="http://schemas.microsoft.com/office/drawing/2014/main" id="{3A467631-9FAA-4040-A688-7515C99BC818}"/>
              </a:ext>
            </a:extLst>
          </p:cNvPr>
          <p:cNvSpPr>
            <a:spLocks/>
          </p:cNvSpPr>
          <p:nvPr/>
        </p:nvSpPr>
        <p:spPr bwMode="blackWhite">
          <a:xfrm>
            <a:off x="2786231" y="748276"/>
            <a:ext cx="6112394" cy="505214"/>
          </a:xfrm>
          <a:prstGeom prst="callout2">
            <a:avLst>
              <a:gd name="adj1" fmla="val 57229"/>
              <a:gd name="adj2" fmla="val -1603"/>
              <a:gd name="adj3" fmla="val 58632"/>
              <a:gd name="adj4" fmla="val -4904"/>
              <a:gd name="adj5" fmla="val 465562"/>
              <a:gd name="adj6" fmla="val -12074"/>
            </a:avLst>
          </a:prstGeom>
          <a:noFill/>
          <a:ln w="9525">
            <a:solidFill>
              <a:srgbClr val="000000"/>
            </a:solidFill>
            <a:miter lim="800000"/>
            <a:headEnd type="diamond" w="med" len="med"/>
            <a:tailEnd/>
          </a:ln>
          <a:effectLst/>
          <a:extLst>
            <a:ext uri="{909E8E84-426E-40DD-AFC4-6F175D3DCCD1}">
              <a14:hiddenFill xmlns:a14="http://schemas.microsoft.com/office/drawing/2010/main">
                <a:solidFill>
                  <a:srgbClr val="0033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a:solidFill>
                  <a:schemeClr val="tx1"/>
                </a:solidFill>
                <a:latin typeface="Arial" panose="020B0604020202020204" pitchFamily="34" charset="0"/>
              </a:defRPr>
            </a:lvl1pPr>
            <a:lvl2pPr marL="742950" indent="-285750" algn="r">
              <a:defRPr>
                <a:solidFill>
                  <a:schemeClr val="tx1"/>
                </a:solidFill>
                <a:latin typeface="Arial" panose="020B0604020202020204" pitchFamily="34" charset="0"/>
              </a:defRPr>
            </a:lvl2pPr>
            <a:lvl3pPr marL="1143000" indent="-228600" algn="r">
              <a:defRPr>
                <a:solidFill>
                  <a:schemeClr val="tx1"/>
                </a:solidFill>
                <a:latin typeface="Arial" panose="020B0604020202020204" pitchFamily="34" charset="0"/>
              </a:defRPr>
            </a:lvl3pPr>
            <a:lvl4pPr marL="1600200" indent="-228600" algn="r">
              <a:defRPr>
                <a:solidFill>
                  <a:schemeClr val="tx1"/>
                </a:solidFill>
                <a:latin typeface="Arial" panose="020B0604020202020204" pitchFamily="34" charset="0"/>
              </a:defRPr>
            </a:lvl4pPr>
            <a:lvl5pPr marL="2057400" indent="-228600" algn="r">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defTabSz="685800" eaLnBrk="0" fontAlgn="base" hangingPunct="0">
              <a:spcBef>
                <a:spcPct val="0"/>
              </a:spcBef>
              <a:spcAft>
                <a:spcPct val="0"/>
              </a:spcAft>
            </a:pPr>
            <a:r>
              <a:rPr lang="vi-VN" sz="2500" b="1" dirty="0">
                <a:latin typeface="Times New Roman" panose="02020603050405020304" pitchFamily="18" charset="0"/>
                <a:cs typeface="Times New Roman" panose="02020603050405020304" pitchFamily="18" charset="0"/>
              </a:rPr>
              <a:t>Bước 1: </a:t>
            </a:r>
            <a:r>
              <a:rPr lang="en-US" sz="2500" dirty="0">
                <a:latin typeface="Times New Roman" panose="02020603050405020304" pitchFamily="18" charset="0"/>
                <a:cs typeface="Times New Roman" panose="02020603050405020304" pitchFamily="18" charset="0"/>
              </a:rPr>
              <a:t>T</a:t>
            </a:r>
            <a:r>
              <a:rPr lang="vi-VN" sz="2500" dirty="0">
                <a:latin typeface="Times New Roman" panose="02020603050405020304" pitchFamily="18" charset="0"/>
                <a:cs typeface="Times New Roman" panose="02020603050405020304" pitchFamily="18" charset="0"/>
              </a:rPr>
              <a:t>hiết lập những phương án làm giảm mức độ của rủi ro</a:t>
            </a:r>
            <a:r>
              <a:rPr lang="en-US" sz="2500" dirty="0">
                <a:latin typeface="Times New Roman" panose="02020603050405020304" pitchFamily="18" charset="0"/>
                <a:cs typeface="Times New Roman" panose="02020603050405020304" pitchFamily="18" charset="0"/>
              </a:rPr>
              <a:t>.</a:t>
            </a:r>
            <a:endParaRPr lang="en-US" altLang="en-US" sz="2500" b="1" kern="1200" dirty="0">
              <a:solidFill>
                <a:srgbClr val="1BAFC3"/>
              </a:solidFill>
              <a:latin typeface="Times New Roman" panose="02020603050405020304" pitchFamily="18" charset="0"/>
              <a:ea typeface="+mn-ea"/>
              <a:cs typeface="Times New Roman" panose="02020603050405020304" pitchFamily="18" charset="0"/>
            </a:endParaRPr>
          </a:p>
        </p:txBody>
      </p:sp>
      <p:sp>
        <p:nvSpPr>
          <p:cNvPr id="24" name="AutoShape 24">
            <a:extLst>
              <a:ext uri="{FF2B5EF4-FFF2-40B4-BE49-F238E27FC236}">
                <a16:creationId xmlns:a16="http://schemas.microsoft.com/office/drawing/2014/main" id="{78071116-C38C-49F2-839B-A802E73EED30}"/>
              </a:ext>
            </a:extLst>
          </p:cNvPr>
          <p:cNvSpPr>
            <a:spLocks/>
          </p:cNvSpPr>
          <p:nvPr/>
        </p:nvSpPr>
        <p:spPr bwMode="blackWhite">
          <a:xfrm>
            <a:off x="2797278" y="2209794"/>
            <a:ext cx="6187781" cy="361950"/>
          </a:xfrm>
          <a:prstGeom prst="callout2">
            <a:avLst>
              <a:gd name="adj1" fmla="val 47807"/>
              <a:gd name="adj2" fmla="val -2420"/>
              <a:gd name="adj3" fmla="val 45141"/>
              <a:gd name="adj4" fmla="val -4852"/>
              <a:gd name="adj5" fmla="val 350049"/>
              <a:gd name="adj6" fmla="val -11477"/>
            </a:avLst>
          </a:prstGeom>
          <a:noFill/>
          <a:ln w="9525">
            <a:solidFill>
              <a:srgbClr val="000000"/>
            </a:solidFill>
            <a:miter lim="800000"/>
            <a:headEnd type="diamond" w="med" len="med"/>
            <a:tailEnd/>
          </a:ln>
          <a:effectLst/>
          <a:extLst>
            <a:ext uri="{909E8E84-426E-40DD-AFC4-6F175D3DCCD1}">
              <a14:hiddenFill xmlns:a14="http://schemas.microsoft.com/office/drawing/2010/main">
                <a:solidFill>
                  <a:srgbClr val="0033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a:solidFill>
                  <a:schemeClr val="tx1"/>
                </a:solidFill>
                <a:latin typeface="Arial" panose="020B0604020202020204" pitchFamily="34" charset="0"/>
              </a:defRPr>
            </a:lvl1pPr>
            <a:lvl2pPr marL="742950" indent="-285750" algn="r">
              <a:defRPr>
                <a:solidFill>
                  <a:schemeClr val="tx1"/>
                </a:solidFill>
                <a:latin typeface="Arial" panose="020B0604020202020204" pitchFamily="34" charset="0"/>
              </a:defRPr>
            </a:lvl2pPr>
            <a:lvl3pPr marL="1143000" indent="-228600" algn="r">
              <a:defRPr>
                <a:solidFill>
                  <a:schemeClr val="tx1"/>
                </a:solidFill>
                <a:latin typeface="Arial" panose="020B0604020202020204" pitchFamily="34" charset="0"/>
              </a:defRPr>
            </a:lvl3pPr>
            <a:lvl4pPr marL="1600200" indent="-228600" algn="r">
              <a:defRPr>
                <a:solidFill>
                  <a:schemeClr val="tx1"/>
                </a:solidFill>
                <a:latin typeface="Arial" panose="020B0604020202020204" pitchFamily="34" charset="0"/>
              </a:defRPr>
            </a:lvl4pPr>
            <a:lvl5pPr marL="2057400" indent="-228600" algn="r">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defTabSz="685800" eaLnBrk="0" fontAlgn="base" hangingPunct="0">
              <a:spcBef>
                <a:spcPct val="0"/>
              </a:spcBef>
              <a:spcAft>
                <a:spcPct val="0"/>
              </a:spcAft>
            </a:pPr>
            <a:r>
              <a:rPr lang="vi-VN" sz="2500" b="1" dirty="0">
                <a:latin typeface="+mj-lt"/>
              </a:rPr>
              <a:t>Bước 2: </a:t>
            </a:r>
            <a:r>
              <a:rPr lang="vi-VN" sz="2500" dirty="0">
                <a:latin typeface="+mj-lt"/>
              </a:rPr>
              <a:t>Phát triển kế hoạch thực hiện một phương án trong số những phương án xác định ở bước 1</a:t>
            </a:r>
            <a:r>
              <a:rPr lang="en-US" sz="2500" dirty="0">
                <a:latin typeface="+mj-lt"/>
              </a:rPr>
              <a:t>.</a:t>
            </a:r>
            <a:endParaRPr lang="en-US" altLang="en-US" sz="2500" b="1" kern="1200" dirty="0">
              <a:solidFill>
                <a:srgbClr val="90A8B0"/>
              </a:solidFill>
              <a:latin typeface="+mj-lt"/>
              <a:ea typeface="+mn-ea"/>
              <a:cs typeface="Arial" panose="020B0604020202020204" pitchFamily="34" charset="0"/>
            </a:endParaRPr>
          </a:p>
        </p:txBody>
      </p:sp>
      <p:sp>
        <p:nvSpPr>
          <p:cNvPr id="26" name="AutoShape 26">
            <a:extLst>
              <a:ext uri="{FF2B5EF4-FFF2-40B4-BE49-F238E27FC236}">
                <a16:creationId xmlns:a16="http://schemas.microsoft.com/office/drawing/2014/main" id="{A7BA05F5-15E4-4868-B5F2-EBBCB2AEFB82}"/>
              </a:ext>
            </a:extLst>
          </p:cNvPr>
          <p:cNvSpPr>
            <a:spLocks/>
          </p:cNvSpPr>
          <p:nvPr/>
        </p:nvSpPr>
        <p:spPr bwMode="blackWhite">
          <a:xfrm>
            <a:off x="2797645" y="3534939"/>
            <a:ext cx="6139717" cy="416722"/>
          </a:xfrm>
          <a:prstGeom prst="callout2">
            <a:avLst>
              <a:gd name="adj1" fmla="val 53061"/>
              <a:gd name="adj2" fmla="val -2670"/>
              <a:gd name="adj3" fmla="val 53602"/>
              <a:gd name="adj4" fmla="val -5225"/>
              <a:gd name="adj5" fmla="val -91958"/>
              <a:gd name="adj6" fmla="val -11875"/>
            </a:avLst>
          </a:prstGeom>
          <a:noFill/>
          <a:ln w="9525">
            <a:solidFill>
              <a:srgbClr val="000000"/>
            </a:solidFill>
            <a:miter lim="800000"/>
            <a:headEnd type="diamond" w="med" len="med"/>
            <a:tailEnd/>
          </a:ln>
          <a:effectLst/>
          <a:extLst>
            <a:ext uri="{909E8E84-426E-40DD-AFC4-6F175D3DCCD1}">
              <a14:hiddenFill xmlns:a14="http://schemas.microsoft.com/office/drawing/2010/main">
                <a:solidFill>
                  <a:srgbClr val="0033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a:solidFill>
                  <a:schemeClr val="tx1"/>
                </a:solidFill>
                <a:latin typeface="Arial" panose="020B0604020202020204" pitchFamily="34" charset="0"/>
              </a:defRPr>
            </a:lvl1pPr>
            <a:lvl2pPr marL="742950" indent="-285750" algn="r">
              <a:defRPr>
                <a:solidFill>
                  <a:schemeClr val="tx1"/>
                </a:solidFill>
                <a:latin typeface="Arial" panose="020B0604020202020204" pitchFamily="34" charset="0"/>
              </a:defRPr>
            </a:lvl2pPr>
            <a:lvl3pPr marL="1143000" indent="-228600" algn="r">
              <a:defRPr>
                <a:solidFill>
                  <a:schemeClr val="tx1"/>
                </a:solidFill>
                <a:latin typeface="Arial" panose="020B0604020202020204" pitchFamily="34" charset="0"/>
              </a:defRPr>
            </a:lvl3pPr>
            <a:lvl4pPr marL="1600200" indent="-228600" algn="r">
              <a:defRPr>
                <a:solidFill>
                  <a:schemeClr val="tx1"/>
                </a:solidFill>
                <a:latin typeface="Arial" panose="020B0604020202020204" pitchFamily="34" charset="0"/>
              </a:defRPr>
            </a:lvl4pPr>
            <a:lvl5pPr marL="2057400" indent="-228600" algn="r">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defTabSz="685800" eaLnBrk="0" fontAlgn="base" hangingPunct="0">
              <a:spcBef>
                <a:spcPct val="0"/>
              </a:spcBef>
              <a:spcAft>
                <a:spcPct val="0"/>
              </a:spcAft>
            </a:pPr>
            <a:r>
              <a:rPr lang="vi-VN" sz="2500" b="1" dirty="0">
                <a:latin typeface="+mj-lt"/>
              </a:rPr>
              <a:t>Bước 3: </a:t>
            </a:r>
            <a:r>
              <a:rPr lang="vi-VN" sz="2500" dirty="0">
                <a:latin typeface="+mj-lt"/>
              </a:rPr>
              <a:t>Đánh giá lại rủi ro. Sau đó lại lặp lại bước 1 với tập rủi ro với mức độ mới. </a:t>
            </a:r>
            <a:endParaRPr lang="en-US" altLang="en-US" sz="2500" b="1" kern="1200" dirty="0">
              <a:solidFill>
                <a:srgbClr val="FF0000"/>
              </a:solidFill>
              <a:latin typeface="+mj-lt"/>
              <a:ea typeface="+mn-ea"/>
              <a:cs typeface="Times New Roman" panose="02020603050405020304" pitchFamily="18" charset="0"/>
            </a:endParaRPr>
          </a:p>
        </p:txBody>
      </p:sp>
      <p:sp>
        <p:nvSpPr>
          <p:cNvPr id="30" name="Shape 378">
            <a:extLst>
              <a:ext uri="{FF2B5EF4-FFF2-40B4-BE49-F238E27FC236}">
                <a16:creationId xmlns:a16="http://schemas.microsoft.com/office/drawing/2014/main" id="{4FCBDB25-7B54-4E77-AC0B-324C7D463D60}"/>
              </a:ext>
            </a:extLst>
          </p:cNvPr>
          <p:cNvSpPr txBox="1">
            <a:spLocks/>
          </p:cNvSpPr>
          <p:nvPr/>
        </p:nvSpPr>
        <p:spPr>
          <a:xfrm>
            <a:off x="182770" y="1297017"/>
            <a:ext cx="2042797" cy="136571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2000" b="1" i="0" u="none" strike="noStrike" cap="none">
                <a:solidFill>
                  <a:srgbClr val="000000"/>
                </a:solidFill>
                <a:latin typeface="Lora"/>
                <a:ea typeface="Lora"/>
                <a:cs typeface="Lora"/>
                <a:sym typeface="Lora"/>
                <a:rtl val="0"/>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pPr algn="ctr"/>
            <a:r>
              <a:rPr lang="en-US" sz="3200" dirty="0" err="1">
                <a:solidFill>
                  <a:srgbClr val="FF0000"/>
                </a:solidFill>
                <a:latin typeface="Times New Roman" panose="02020603050405020304" pitchFamily="18" charset="0"/>
                <a:cs typeface="Times New Roman" panose="02020603050405020304" pitchFamily="18" charset="0"/>
              </a:rPr>
              <a:t>Kế</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hoạch</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giải</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quyết</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rủi</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ro</a:t>
            </a:r>
            <a:r>
              <a:rPr lang="en-US" sz="3200" dirty="0">
                <a:solidFill>
                  <a:srgbClr val="FF0000"/>
                </a:solidFill>
                <a:latin typeface="Times New Roman" panose="02020603050405020304" pitchFamily="18" charset="0"/>
                <a:cs typeface="Times New Roman" panose="02020603050405020304" pitchFamily="18" charset="0"/>
              </a:rPr>
              <a:t>:</a:t>
            </a:r>
            <a:endParaRPr lang="e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56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1BFEB339-66F3-496A-B6C9-7BDF5E31440D}"/>
              </a:ext>
            </a:extLst>
          </p:cNvPr>
          <p:cNvGraphicFramePr/>
          <p:nvPr>
            <p:extLst>
              <p:ext uri="{D42A27DB-BD31-4B8C-83A1-F6EECF244321}">
                <p14:modId xmlns:p14="http://schemas.microsoft.com/office/powerpoint/2010/main" val="698493724"/>
              </p:ext>
            </p:extLst>
          </p:nvPr>
        </p:nvGraphicFramePr>
        <p:xfrm>
          <a:off x="931234" y="116742"/>
          <a:ext cx="7962015" cy="4910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 name="TextBox 43">
            <a:extLst>
              <a:ext uri="{FF2B5EF4-FFF2-40B4-BE49-F238E27FC236}">
                <a16:creationId xmlns:a16="http://schemas.microsoft.com/office/drawing/2014/main" id="{B72FED4B-FA04-4FD9-9AEF-1AEDB57932D4}"/>
              </a:ext>
            </a:extLst>
          </p:cNvPr>
          <p:cNvSpPr txBox="1"/>
          <p:nvPr/>
        </p:nvSpPr>
        <p:spPr>
          <a:xfrm>
            <a:off x="107782" y="116742"/>
            <a:ext cx="686406" cy="4832092"/>
          </a:xfrm>
          <a:prstGeom prst="rect">
            <a:avLst/>
          </a:prstGeom>
          <a:solidFill>
            <a:schemeClr val="accent2">
              <a:lumMod val="40000"/>
              <a:lumOff val="60000"/>
            </a:schemeClr>
          </a:solidFill>
        </p:spPr>
        <p:txBody>
          <a:bodyPr wrap="none" rtlCol="0">
            <a:spAutoFit/>
          </a:bodyPr>
          <a:lstStyle/>
          <a:p>
            <a:pPr algn="ctr"/>
            <a:r>
              <a:rPr lang="en-US" sz="4400" dirty="0">
                <a:highlight>
                  <a:srgbClr val="FFFF00"/>
                </a:highlight>
                <a:latin typeface="Times New Roman" panose="02020603050405020304" pitchFamily="18" charset="0"/>
                <a:cs typeface="Times New Roman" panose="02020603050405020304" pitchFamily="18" charset="0"/>
              </a:rPr>
              <a:t>M</a:t>
            </a:r>
          </a:p>
          <a:p>
            <a:pPr algn="ctr"/>
            <a:r>
              <a:rPr lang="en-US" sz="4400" dirty="0">
                <a:highlight>
                  <a:srgbClr val="FFFF00"/>
                </a:highlight>
                <a:latin typeface="Times New Roman" panose="02020603050405020304" pitchFamily="18" charset="0"/>
                <a:cs typeface="Times New Roman" panose="02020603050405020304" pitchFamily="18" charset="0"/>
              </a:rPr>
              <a:t>Ụ</a:t>
            </a:r>
          </a:p>
          <a:p>
            <a:pPr algn="ctr"/>
            <a:r>
              <a:rPr lang="en-US" sz="4400" dirty="0">
                <a:highlight>
                  <a:srgbClr val="FFFF00"/>
                </a:highlight>
                <a:latin typeface="Times New Roman" panose="02020603050405020304" pitchFamily="18" charset="0"/>
                <a:cs typeface="Times New Roman" panose="02020603050405020304" pitchFamily="18" charset="0"/>
              </a:rPr>
              <a:t>C</a:t>
            </a:r>
          </a:p>
          <a:p>
            <a:pPr algn="ctr"/>
            <a:r>
              <a:rPr lang="en-US" sz="4400" dirty="0">
                <a:highlight>
                  <a:srgbClr val="FFFF00"/>
                </a:highlight>
                <a:latin typeface="Times New Roman" panose="02020603050405020304" pitchFamily="18" charset="0"/>
                <a:cs typeface="Times New Roman" panose="02020603050405020304" pitchFamily="18" charset="0"/>
              </a:rPr>
              <a:t> </a:t>
            </a:r>
          </a:p>
          <a:p>
            <a:pPr algn="ctr"/>
            <a:r>
              <a:rPr lang="en-US" sz="4400" dirty="0">
                <a:highlight>
                  <a:srgbClr val="FFFF00"/>
                </a:highlight>
                <a:latin typeface="Times New Roman" panose="02020603050405020304" pitchFamily="18" charset="0"/>
                <a:cs typeface="Times New Roman" panose="02020603050405020304" pitchFamily="18" charset="0"/>
              </a:rPr>
              <a:t>L</a:t>
            </a:r>
          </a:p>
          <a:p>
            <a:pPr algn="ctr"/>
            <a:r>
              <a:rPr lang="en-US" sz="4400" dirty="0">
                <a:highlight>
                  <a:srgbClr val="FFFF00"/>
                </a:highlight>
                <a:latin typeface="Times New Roman" panose="02020603050405020304" pitchFamily="18" charset="0"/>
                <a:cs typeface="Times New Roman" panose="02020603050405020304" pitchFamily="18" charset="0"/>
              </a:rPr>
              <a:t>Ụ</a:t>
            </a:r>
          </a:p>
          <a:p>
            <a:pPr algn="ctr"/>
            <a:r>
              <a:rPr lang="en-US" sz="4400" dirty="0">
                <a:highlight>
                  <a:srgbClr val="FFFF00"/>
                </a:highlight>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84987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GIẢI QUYẾT</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91387" y="970617"/>
            <a:ext cx="4731488" cy="4001095"/>
          </a:xfrm>
          <a:prstGeom prst="rect">
            <a:avLst/>
          </a:prstGeom>
          <a:solidFill>
            <a:schemeClr val="bg1"/>
          </a:solidFill>
          <a:ln w="19050">
            <a:solidFill>
              <a:srgbClr val="C00000"/>
            </a:solidFill>
          </a:ln>
        </p:spPr>
        <p:txBody>
          <a:bodyPr wrap="square" lIns="274320" tIns="274320" rIns="274320" bIns="274320" rtlCol="0">
            <a:spAutoFit/>
          </a:bodyPr>
          <a:lstStyle/>
          <a:p>
            <a:r>
              <a:rPr lang="vi-VN" sz="2800" dirty="0">
                <a:latin typeface="+mj-lt"/>
              </a:rPr>
              <a:t>Kế hoạch giải quyết các rủi ro như chúng ta thấy ở trên chủ yếu liên quan tới các phương án làm giảm nhẹ các rủi ro, chính vì vậy kế hoạch giải quyết rủi ro thường được gọi là việc làm giảm nhẹ các rủi ro. </a:t>
            </a:r>
            <a:endParaRPr lang="en" sz="1800" dirty="0">
              <a:solidFill>
                <a:schemeClr val="dk1"/>
              </a:solidFill>
              <a:latin typeface="+mj-lt"/>
              <a:cs typeface="Times New Roman" panose="02020603050405020304" pitchFamily="18" charset="0"/>
            </a:endParaRPr>
          </a:p>
        </p:txBody>
      </p:sp>
      <p:pic>
        <p:nvPicPr>
          <p:cNvPr id="4" name="Picture 3">
            <a:extLst>
              <a:ext uri="{FF2B5EF4-FFF2-40B4-BE49-F238E27FC236}">
                <a16:creationId xmlns:a16="http://schemas.microsoft.com/office/drawing/2014/main" id="{5DCFDEC4-5E88-42C7-A559-BB1318CC1C2D}"/>
              </a:ext>
            </a:extLst>
          </p:cNvPr>
          <p:cNvPicPr>
            <a:picLocks noChangeAspect="1"/>
          </p:cNvPicPr>
          <p:nvPr/>
        </p:nvPicPr>
        <p:blipFill>
          <a:blip r:embed="rId3"/>
          <a:stretch>
            <a:fillRect/>
          </a:stretch>
        </p:blipFill>
        <p:spPr>
          <a:xfrm>
            <a:off x="5136411" y="1041521"/>
            <a:ext cx="3816202" cy="389340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8505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473579" y="1145581"/>
            <a:ext cx="8023034" cy="3286631"/>
          </a:xfrm>
          <a:prstGeom prst="rect">
            <a:avLst/>
          </a:prstGeom>
          <a:noFill/>
          <a:ln>
            <a:noFill/>
          </a:ln>
        </p:spPr>
        <p:txBody>
          <a:bodyPr lIns="91425" tIns="91425" rIns="91425" bIns="91425" anchor="t" anchorCtr="0">
            <a:noAutofit/>
          </a:bodyPr>
          <a:lstStyle/>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rủi</a:t>
            </a:r>
            <a:r>
              <a:rPr lang="en-US" sz="2600" dirty="0">
                <a:latin typeface="Times New Roman" panose="02020603050405020304" pitchFamily="18" charset="0"/>
                <a:cs typeface="Times New Roman" panose="02020603050405020304" pitchFamily="18" charset="0"/>
              </a:rPr>
              <a:t> ro.</a:t>
            </a: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Thực hiện một hành động cụ thể để làm giảm xác suất xuất hiện rủi ro</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Thiết lập một quỹ phòng 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rủi</a:t>
            </a:r>
            <a:r>
              <a:rPr lang="en-US" sz="2600" dirty="0">
                <a:latin typeface="Times New Roman" panose="02020603050405020304" pitchFamily="18" charset="0"/>
                <a:cs typeface="Times New Roman" panose="02020603050405020304" pitchFamily="18" charset="0"/>
              </a:rPr>
              <a:t> ro.</a:t>
            </a:r>
            <a:endParaRPr lang="vi-VN" sz="2600" dirty="0">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15056" y="-158539"/>
            <a:ext cx="8160461" cy="1159799"/>
          </a:xfrm>
          <a:prstGeom prst="rect">
            <a:avLst/>
          </a:prstGeom>
          <a:noFill/>
          <a:ln>
            <a:noFill/>
          </a:ln>
        </p:spPr>
        <p:txBody>
          <a:bodyPr lIns="91425" tIns="91425" rIns="91425" bIns="91425" anchor="ctr" anchorCtr="0">
            <a:noAutofit/>
          </a:bodyPr>
          <a:lstStyle/>
          <a:p>
            <a:r>
              <a:rPr lang="vi-VN" sz="3200" dirty="0">
                <a:latin typeface="+mj-lt"/>
              </a:rPr>
              <a:t>Các chiến lược làm giảm nhẹ các rủi ro</a:t>
            </a:r>
            <a:r>
              <a:rPr lang="en-US" sz="3200" dirty="0">
                <a:latin typeface="+mj-lt"/>
              </a:rPr>
              <a:t>:</a:t>
            </a:r>
            <a:endParaRPr lang="vi-VN" sz="3200" dirty="0">
              <a:latin typeface="+mj-lt"/>
            </a:endParaRPr>
          </a:p>
        </p:txBody>
      </p:sp>
      <p:cxnSp>
        <p:nvCxnSpPr>
          <p:cNvPr id="379" name="Shape 379"/>
          <p:cNvCxnSpPr>
            <a:cxnSpLocks/>
          </p:cNvCxnSpPr>
          <p:nvPr/>
        </p:nvCxnSpPr>
        <p:spPr>
          <a:xfrm>
            <a:off x="6491499" y="680122"/>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193105" y="76654"/>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473579" y="330054"/>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Tree>
    <p:extLst>
      <p:ext uri="{BB962C8B-B14F-4D97-AF65-F5344CB8AC3E}">
        <p14:creationId xmlns:p14="http://schemas.microsoft.com/office/powerpoint/2010/main" val="17454106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GIẢI QUYẾT</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089943"/>
            <a:ext cx="6776484" cy="3570208"/>
          </a:xfrm>
          <a:prstGeom prst="rect">
            <a:avLst/>
          </a:prstGeom>
          <a:solidFill>
            <a:schemeClr val="bg1"/>
          </a:solidFill>
          <a:ln w="19050">
            <a:solidFill>
              <a:srgbClr val="C00000"/>
            </a:solidFill>
          </a:ln>
        </p:spPr>
        <p:txBody>
          <a:bodyPr wrap="square" lIns="274320" tIns="274320" rIns="274320" bIns="274320" rtlCol="0">
            <a:spAutoFit/>
          </a:bodyPr>
          <a:lstStyle/>
          <a:p>
            <a:r>
              <a:rPr lang="vi-VN" sz="2800" dirty="0">
                <a:latin typeface="+mj-lt"/>
              </a:rPr>
              <a:t>Sau khi xác định xong chiến lược để đáp ứng với các rủi ro, việc thực thi các hoạt động để làm giảm mức độ các rủi ro. </a:t>
            </a:r>
            <a:endParaRPr lang="en-US" sz="2800" dirty="0">
              <a:latin typeface="+mj-lt"/>
            </a:endParaRPr>
          </a:p>
          <a:p>
            <a:r>
              <a:rPr lang="vi-VN" sz="2800" dirty="0">
                <a:latin typeface="+mj-lt"/>
              </a:rPr>
              <a:t>Việc thực thi các công việc giảm nhẹ rủi ro này phải được giám sát một cách chặt chẽ để tránh nhầm lẫn và để có tác dụng hiệu quả nhất.</a:t>
            </a:r>
            <a:endParaRPr lang="vi-VN" sz="2800" dirty="0">
              <a:latin typeface="+mj-lt"/>
              <a:cs typeface="Times New Roman" panose="02020603050405020304" pitchFamily="18" charset="0"/>
            </a:endParaRPr>
          </a:p>
        </p:txBody>
      </p:sp>
    </p:spTree>
    <p:extLst>
      <p:ext uri="{BB962C8B-B14F-4D97-AF65-F5344CB8AC3E}">
        <p14:creationId xmlns:p14="http://schemas.microsoft.com/office/powerpoint/2010/main" val="65505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GIẢI QUYẾT</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004882"/>
            <a:ext cx="6776484" cy="3570208"/>
          </a:xfrm>
          <a:prstGeom prst="rect">
            <a:avLst/>
          </a:prstGeom>
          <a:solidFill>
            <a:schemeClr val="bg1"/>
          </a:solidFill>
          <a:ln w="19050">
            <a:solidFill>
              <a:srgbClr val="C00000"/>
            </a:solidFill>
          </a:ln>
        </p:spPr>
        <p:txBody>
          <a:bodyPr wrap="square" lIns="274320" tIns="274320" rIns="274320" bIns="274320" rtlCol="0">
            <a:spAutoFit/>
          </a:bodyPr>
          <a:lstStyle/>
          <a:p>
            <a:r>
              <a:rPr lang="vi-VN" sz="2800" dirty="0">
                <a:latin typeface="+mj-lt"/>
              </a:rPr>
              <a:t>Các rủi ro phải được đánh giá lại sau khi các hoạt động làm giảm nhẹ kết thúc để đánh giá xem phương án lựa chọn có hiệu quả không. </a:t>
            </a:r>
            <a:endParaRPr lang="en-US" sz="2800" dirty="0">
              <a:latin typeface="+mj-lt"/>
            </a:endParaRPr>
          </a:p>
          <a:p>
            <a:r>
              <a:rPr lang="vi-VN" sz="2800" b="1" dirty="0">
                <a:latin typeface="+mj-lt"/>
              </a:rPr>
              <a:t>Kết quả mà giám đốc dự án mong đợi nhất là mức độ nghiêm trọng của rủi ro được đưa về mức độ thấp nhất. </a:t>
            </a:r>
            <a:endParaRPr lang="vi-VN" sz="2800" b="1" dirty="0">
              <a:latin typeface="+mj-lt"/>
              <a:cs typeface="Times New Roman" panose="02020603050405020304" pitchFamily="18" charset="0"/>
            </a:endParaRPr>
          </a:p>
        </p:txBody>
      </p:sp>
    </p:spTree>
    <p:extLst>
      <p:ext uri="{BB962C8B-B14F-4D97-AF65-F5344CB8AC3E}">
        <p14:creationId xmlns:p14="http://schemas.microsoft.com/office/powerpoint/2010/main" val="186046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443363" y="1330694"/>
            <a:ext cx="8594211" cy="3126095"/>
          </a:xfrm>
          <a:prstGeom prst="rect">
            <a:avLst/>
          </a:prstGeom>
          <a:noFill/>
          <a:ln>
            <a:noFill/>
          </a:ln>
        </p:spPr>
        <p:txBody>
          <a:bodyPr lIns="91425" tIns="91425" rIns="91425" bIns="91425" anchor="t" anchorCtr="0">
            <a:noAutofit/>
          </a:bodyPr>
          <a:lstStyle/>
          <a:p>
            <a:pPr>
              <a:buNone/>
            </a:pP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bước cuối cùng của quá trình quản lý rủi ro. Công việc bao gồm</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Việc cài đặt, kiểm tra từng bước và đánh giá lại các chiến lược làm giảm nhẹ rủi ro. </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Thông báo trạng thái kế hoạch quản lý rủi ro với những người tham gia dự án </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Cập nhật các tài liệu liên quan </a:t>
            </a:r>
          </a:p>
        </p:txBody>
      </p:sp>
      <p:sp>
        <p:nvSpPr>
          <p:cNvPr id="378" name="Shape 378"/>
          <p:cNvSpPr txBox="1">
            <a:spLocks noGrp="1"/>
          </p:cNvSpPr>
          <p:nvPr>
            <p:ph type="ctrTitle" idx="4294967295"/>
          </p:nvPr>
        </p:nvSpPr>
        <p:spPr>
          <a:xfrm>
            <a:off x="1136321" y="68960"/>
            <a:ext cx="6510551" cy="1159799"/>
          </a:xfrm>
          <a:prstGeom prst="rect">
            <a:avLst/>
          </a:prstGeom>
          <a:noFill/>
          <a:ln>
            <a:noFill/>
          </a:ln>
        </p:spPr>
        <p:txBody>
          <a:bodyPr lIns="91425" tIns="91425" rIns="91425" bIns="91425" anchor="ctr" anchorCtr="0">
            <a:noAutofit/>
          </a:bodyPr>
          <a:lstStyle/>
          <a:p>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dõi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rủi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ro</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0538" y="220425"/>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Tree>
    <p:extLst>
      <p:ext uri="{BB962C8B-B14F-4D97-AF65-F5344CB8AC3E}">
        <p14:creationId xmlns:p14="http://schemas.microsoft.com/office/powerpoint/2010/main" val="20261264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barn(inVertical)">
                                      <p:cBhvr>
                                        <p:cTn id="22" dur="500"/>
                                        <p:tgtEl>
                                          <p:spTgt spid="3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ctrTitle" idx="4294967295"/>
          </p:nvPr>
        </p:nvSpPr>
        <p:spPr>
          <a:xfrm>
            <a:off x="1136321" y="68960"/>
            <a:ext cx="7901253" cy="1159799"/>
          </a:xfrm>
          <a:prstGeom prst="rect">
            <a:avLst/>
          </a:prstGeom>
          <a:noFill/>
          <a:ln>
            <a:noFill/>
          </a:ln>
        </p:spPr>
        <p:txBody>
          <a:bodyPr lIns="91425" tIns="91425" rIns="91425" bIns="91425" anchor="ctr" anchorCtr="0">
            <a:noAutofit/>
          </a:bodyPr>
          <a:lstStyle/>
          <a:p>
            <a:pPr lvl="0"/>
            <a:r>
              <a:rPr lang="vi-VN" sz="2400" dirty="0">
                <a:latin typeface="+mj-lt"/>
              </a:rPr>
              <a:t>Các thông tin tổng hợp liên quan tới quản lý rủi ro được thể hiện trong bảng dưới đây. </a:t>
            </a:r>
            <a:endParaRPr lang="en" sz="2400" dirty="0">
              <a:latin typeface="+mj-lt"/>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2" name="Table 1">
            <a:extLst>
              <a:ext uri="{FF2B5EF4-FFF2-40B4-BE49-F238E27FC236}">
                <a16:creationId xmlns:a16="http://schemas.microsoft.com/office/drawing/2014/main" id="{68D56C18-4726-45D1-BC22-68F33FCB5326}"/>
              </a:ext>
            </a:extLst>
          </p:cNvPr>
          <p:cNvGraphicFramePr>
            <a:graphicFrameLocks noGrp="1"/>
          </p:cNvGraphicFramePr>
          <p:nvPr>
            <p:extLst>
              <p:ext uri="{D42A27DB-BD31-4B8C-83A1-F6EECF244321}">
                <p14:modId xmlns:p14="http://schemas.microsoft.com/office/powerpoint/2010/main" val="1259442441"/>
              </p:ext>
            </p:extLst>
          </p:nvPr>
        </p:nvGraphicFramePr>
        <p:xfrm>
          <a:off x="229928" y="1259458"/>
          <a:ext cx="8807645" cy="3410216"/>
        </p:xfrm>
        <a:graphic>
          <a:graphicData uri="http://schemas.openxmlformats.org/drawingml/2006/table">
            <a:tbl>
              <a:tblPr firstRow="1" bandRow="1">
                <a:tableStyleId>{320F44C6-24CD-47BB-AA9A-A0C70CC583C6}</a:tableStyleId>
              </a:tblPr>
              <a:tblGrid>
                <a:gridCol w="1761529">
                  <a:extLst>
                    <a:ext uri="{9D8B030D-6E8A-4147-A177-3AD203B41FA5}">
                      <a16:colId xmlns:a16="http://schemas.microsoft.com/office/drawing/2014/main" val="3090323496"/>
                    </a:ext>
                  </a:extLst>
                </a:gridCol>
                <a:gridCol w="1761529">
                  <a:extLst>
                    <a:ext uri="{9D8B030D-6E8A-4147-A177-3AD203B41FA5}">
                      <a16:colId xmlns:a16="http://schemas.microsoft.com/office/drawing/2014/main" val="4223364756"/>
                    </a:ext>
                  </a:extLst>
                </a:gridCol>
                <a:gridCol w="1761529">
                  <a:extLst>
                    <a:ext uri="{9D8B030D-6E8A-4147-A177-3AD203B41FA5}">
                      <a16:colId xmlns:a16="http://schemas.microsoft.com/office/drawing/2014/main" val="3130411802"/>
                    </a:ext>
                  </a:extLst>
                </a:gridCol>
                <a:gridCol w="1761529">
                  <a:extLst>
                    <a:ext uri="{9D8B030D-6E8A-4147-A177-3AD203B41FA5}">
                      <a16:colId xmlns:a16="http://schemas.microsoft.com/office/drawing/2014/main" val="3361497898"/>
                    </a:ext>
                  </a:extLst>
                </a:gridCol>
                <a:gridCol w="1761529">
                  <a:extLst>
                    <a:ext uri="{9D8B030D-6E8A-4147-A177-3AD203B41FA5}">
                      <a16:colId xmlns:a16="http://schemas.microsoft.com/office/drawing/2014/main" val="4089089268"/>
                    </a:ext>
                  </a:extLst>
                </a:gridCol>
              </a:tblGrid>
              <a:tr h="852554">
                <a:tc>
                  <a:txBody>
                    <a:bodyPr/>
                    <a:lstStyle/>
                    <a:p>
                      <a:pPr algn="ctr"/>
                      <a:r>
                        <a:rPr lang="en-US" sz="2200" dirty="0" err="1">
                          <a:latin typeface="Times New Roman" panose="02020603050405020304" pitchFamily="18" charset="0"/>
                          <a:cs typeface="Times New Roman" panose="02020603050405020304" pitchFamily="18" charset="0"/>
                        </a:rPr>
                        <a:t>Mã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rủi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ro</a:t>
                      </a:r>
                      <a:r>
                        <a:rPr lang="en-US" sz="2200" dirty="0">
                          <a:latin typeface="Times New Roman" panose="02020603050405020304" pitchFamily="18" charset="0"/>
                          <a:cs typeface="Times New Roman" panose="02020603050405020304" pitchFamily="18" charset="0"/>
                        </a:rPr>
                        <a:t> </a:t>
                      </a:r>
                    </a:p>
                  </a:txBody>
                  <a:tcPr/>
                </a:tc>
                <a:tc>
                  <a:txBody>
                    <a:bodyPr/>
                    <a:lstStyle/>
                    <a:p>
                      <a:pPr algn="ctr"/>
                      <a:r>
                        <a:rPr lang="vi-VN" sz="2200" dirty="0">
                          <a:latin typeface="Times New Roman" panose="02020603050405020304" pitchFamily="18" charset="0"/>
                          <a:cs typeface="Times New Roman" panose="02020603050405020304" pitchFamily="18" charset="0"/>
                        </a:rPr>
                        <a:t>Chiến lược làm giảm nhẹ</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nhẹ</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vi-VN" sz="2200" dirty="0">
                          <a:latin typeface="Times New Roman" panose="02020603050405020304" pitchFamily="18" charset="0"/>
                          <a:cs typeface="Times New Roman" panose="02020603050405020304" pitchFamily="18" charset="0"/>
                        </a:rPr>
                        <a:t>Người chịu Trách nhiệm</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err="1">
                          <a:latin typeface="Times New Roman" panose="02020603050405020304" pitchFamily="18" charset="0"/>
                          <a:cs typeface="Times New Roman" panose="02020603050405020304" pitchFamily="18" charset="0"/>
                        </a:rPr>
                        <a:t>Trạng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thái</a:t>
                      </a:r>
                      <a:r>
                        <a:rPr lang="en-US" sz="2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635804504"/>
                  </a:ext>
                </a:extLst>
              </a:tr>
              <a:tr h="852554">
                <a:tc>
                  <a:txBody>
                    <a:bodyPr/>
                    <a:lstStyle/>
                    <a:p>
                      <a:pPr algn="ctr"/>
                      <a:r>
                        <a:rPr lang="en-US" sz="2200" dirty="0">
                          <a:latin typeface="Times New Roman" panose="02020603050405020304" pitchFamily="18" charset="0"/>
                          <a:cs typeface="Times New Roman" panose="02020603050405020304" pitchFamily="18" charset="0"/>
                        </a:rPr>
                        <a:t>20.07.2009 </a:t>
                      </a:r>
                    </a:p>
                  </a:txBody>
                  <a:tcPr/>
                </a:tc>
                <a:tc>
                  <a:txBody>
                    <a:bodyPr/>
                    <a:lstStyle/>
                    <a:p>
                      <a:pPr algn="ct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suất</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chia </a:t>
                      </a:r>
                      <a:r>
                        <a:rPr lang="en-US" sz="2200" dirty="0" err="1">
                          <a:latin typeface="Times New Roman" panose="02020603050405020304" pitchFamily="18" charset="0"/>
                          <a:cs typeface="Times New Roman" panose="02020603050405020304" pitchFamily="18" charset="0"/>
                        </a:rPr>
                        <a:t>giai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p>
                  </a:txBody>
                  <a:tcPr/>
                </a:tc>
                <a:tc>
                  <a:txBody>
                    <a:bodyPr/>
                    <a:lstStyle/>
                    <a:p>
                      <a:pPr algn="ctr"/>
                      <a:r>
                        <a:rPr lang="en-US" sz="2200" dirty="0" err="1">
                          <a:latin typeface="Times New Roman" panose="02020603050405020304" pitchFamily="18" charset="0"/>
                          <a:cs typeface="Times New Roman" panose="02020603050405020304" pitchFamily="18" charset="0"/>
                        </a:rPr>
                        <a:t>Giám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án</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err="1">
                          <a:latin typeface="Times New Roman" panose="02020603050405020304" pitchFamily="18" charset="0"/>
                          <a:cs typeface="Times New Roman" panose="02020603050405020304" pitchFamily="18" charset="0"/>
                        </a:rPr>
                        <a:t>Đang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74987285"/>
                  </a:ext>
                </a:extLst>
              </a:tr>
              <a:tr h="85255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4799194"/>
                  </a:ext>
                </a:extLst>
              </a:tr>
              <a:tr h="85255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778340"/>
                  </a:ext>
                </a:extLst>
              </a:tr>
            </a:tbl>
          </a:graphicData>
        </a:graphic>
      </p:graphicFrame>
    </p:spTree>
    <p:extLst>
      <p:ext uri="{BB962C8B-B14F-4D97-AF65-F5344CB8AC3E}">
        <p14:creationId xmlns:p14="http://schemas.microsoft.com/office/powerpoint/2010/main" val="261737566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barn(inVertical)">
                                      <p:cBhvr>
                                        <p:cTn id="7" dur="5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F027342-B162-412B-B8C4-EA5A0F94FEA5}"/>
              </a:ext>
            </a:extLst>
          </p:cNvPr>
          <p:cNvGraphicFramePr>
            <a:graphicFrameLocks noGrp="1"/>
          </p:cNvGraphicFramePr>
          <p:nvPr>
            <p:extLst>
              <p:ext uri="{D42A27DB-BD31-4B8C-83A1-F6EECF244321}">
                <p14:modId xmlns:p14="http://schemas.microsoft.com/office/powerpoint/2010/main" val="561633937"/>
              </p:ext>
            </p:extLst>
          </p:nvPr>
        </p:nvGraphicFramePr>
        <p:xfrm>
          <a:off x="0" y="0"/>
          <a:ext cx="9144000" cy="5159283"/>
        </p:xfrm>
        <a:graphic>
          <a:graphicData uri="http://schemas.openxmlformats.org/drawingml/2006/table">
            <a:tbl>
              <a:tblPr firstRow="1" firstCol="1" bandRow="1">
                <a:tableStyleId>{320F44C6-24CD-47BB-AA9A-A0C70CC583C6}</a:tableStyleId>
              </a:tblPr>
              <a:tblGrid>
                <a:gridCol w="1265343">
                  <a:extLst>
                    <a:ext uri="{9D8B030D-6E8A-4147-A177-3AD203B41FA5}">
                      <a16:colId xmlns:a16="http://schemas.microsoft.com/office/drawing/2014/main" val="2854881011"/>
                    </a:ext>
                  </a:extLst>
                </a:gridCol>
                <a:gridCol w="2190238">
                  <a:extLst>
                    <a:ext uri="{9D8B030D-6E8A-4147-A177-3AD203B41FA5}">
                      <a16:colId xmlns:a16="http://schemas.microsoft.com/office/drawing/2014/main" val="4182723932"/>
                    </a:ext>
                  </a:extLst>
                </a:gridCol>
                <a:gridCol w="2035145">
                  <a:extLst>
                    <a:ext uri="{9D8B030D-6E8A-4147-A177-3AD203B41FA5}">
                      <a16:colId xmlns:a16="http://schemas.microsoft.com/office/drawing/2014/main" val="193047846"/>
                    </a:ext>
                  </a:extLst>
                </a:gridCol>
                <a:gridCol w="1826637">
                  <a:extLst>
                    <a:ext uri="{9D8B030D-6E8A-4147-A177-3AD203B41FA5}">
                      <a16:colId xmlns:a16="http://schemas.microsoft.com/office/drawing/2014/main" val="2746189084"/>
                    </a:ext>
                  </a:extLst>
                </a:gridCol>
                <a:gridCol w="1826637">
                  <a:extLst>
                    <a:ext uri="{9D8B030D-6E8A-4147-A177-3AD203B41FA5}">
                      <a16:colId xmlns:a16="http://schemas.microsoft.com/office/drawing/2014/main" val="1477865079"/>
                    </a:ext>
                  </a:extLst>
                </a:gridCol>
              </a:tblGrid>
              <a:tr h="677637">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Mã</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rủi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ro</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Chiến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lược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giảm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nhẹ</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Công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việc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cần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làm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Người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chịu</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trách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nhiệm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Trạng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thái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thực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hiện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5139698"/>
                  </a:ext>
                </a:extLst>
              </a:tr>
              <a:tr h="1720331">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Tránh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phát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triển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các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dự</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án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gây</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rủi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ro</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Phân</a:t>
                      </a:r>
                      <a:r>
                        <a:rPr lang="en-US" sz="2200" dirty="0">
                          <a:effectLst/>
                          <a:latin typeface="Times New Roman" panose="02020603050405020304" pitchFamily="18" charset="0"/>
                          <a:cs typeface="Times New Roman" panose="02020603050405020304" pitchFamily="18" charset="0"/>
                        </a:rPr>
                        <a:t> chia </a:t>
                      </a:r>
                      <a:r>
                        <a:rPr lang="en-US" sz="2200" dirty="0" err="1">
                          <a:effectLst/>
                          <a:latin typeface="Times New Roman" panose="02020603050405020304" pitchFamily="18" charset="0"/>
                          <a:cs typeface="Times New Roman" panose="02020603050405020304" pitchFamily="18" charset="0"/>
                        </a:rPr>
                        <a:t>công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việc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yêu</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cầu</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làm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đúng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tiến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độ</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dự</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án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Giám đốc dự án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Đã thực hiện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864290"/>
                  </a:ext>
                </a:extLst>
              </a:tr>
              <a:tr h="1372766">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Làm giảm xác suất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Quan tâm tới khách hàng</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Nhà phân tích nghiệp vụ kinh doanh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Đang thực hiện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7942365"/>
                  </a:ext>
                </a:extLst>
              </a:tr>
              <a:tr h="1372766">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Làm giảm xác suất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Thông nhất với khách hàng ngay từ ban đầu</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a:effectLst/>
                          <a:latin typeface="Times New Roman" panose="02020603050405020304" pitchFamily="18" charset="0"/>
                          <a:cs typeface="Times New Roman" panose="02020603050405020304" pitchFamily="18" charset="0"/>
                        </a:rPr>
                        <a:t>Nhà phân tích nghiệp vụ kinh doanh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Đã</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thực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hiện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8858516"/>
                  </a:ext>
                </a:extLst>
              </a:tr>
            </a:tbl>
          </a:graphicData>
        </a:graphic>
      </p:graphicFrame>
    </p:spTree>
    <p:extLst>
      <p:ext uri="{BB962C8B-B14F-4D97-AF65-F5344CB8AC3E}">
        <p14:creationId xmlns:p14="http://schemas.microsoft.com/office/powerpoint/2010/main" val="3939410733"/>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5F12CA2-35E9-44FC-9371-C3C775554B31}"/>
              </a:ext>
            </a:extLst>
          </p:cNvPr>
          <p:cNvGraphicFramePr>
            <a:graphicFrameLocks noGrp="1"/>
          </p:cNvGraphicFramePr>
          <p:nvPr>
            <p:extLst>
              <p:ext uri="{D42A27DB-BD31-4B8C-83A1-F6EECF244321}">
                <p14:modId xmlns:p14="http://schemas.microsoft.com/office/powerpoint/2010/main" val="110232948"/>
              </p:ext>
            </p:extLst>
          </p:nvPr>
        </p:nvGraphicFramePr>
        <p:xfrm>
          <a:off x="0" y="224245"/>
          <a:ext cx="9144000" cy="4721362"/>
        </p:xfrm>
        <a:graphic>
          <a:graphicData uri="http://schemas.openxmlformats.org/drawingml/2006/table">
            <a:tbl>
              <a:tblPr firstRow="1" firstCol="1" bandRow="1">
                <a:tableStyleId>{320F44C6-24CD-47BB-AA9A-A0C70CC583C6}</a:tableStyleId>
              </a:tblPr>
              <a:tblGrid>
                <a:gridCol w="1265343">
                  <a:extLst>
                    <a:ext uri="{9D8B030D-6E8A-4147-A177-3AD203B41FA5}">
                      <a16:colId xmlns:a16="http://schemas.microsoft.com/office/drawing/2014/main" val="286328824"/>
                    </a:ext>
                  </a:extLst>
                </a:gridCol>
                <a:gridCol w="2419294">
                  <a:extLst>
                    <a:ext uri="{9D8B030D-6E8A-4147-A177-3AD203B41FA5}">
                      <a16:colId xmlns:a16="http://schemas.microsoft.com/office/drawing/2014/main" val="1428282938"/>
                    </a:ext>
                  </a:extLst>
                </a:gridCol>
                <a:gridCol w="1806089">
                  <a:extLst>
                    <a:ext uri="{9D8B030D-6E8A-4147-A177-3AD203B41FA5}">
                      <a16:colId xmlns:a16="http://schemas.microsoft.com/office/drawing/2014/main" val="1766848812"/>
                    </a:ext>
                  </a:extLst>
                </a:gridCol>
                <a:gridCol w="1826637">
                  <a:extLst>
                    <a:ext uri="{9D8B030D-6E8A-4147-A177-3AD203B41FA5}">
                      <a16:colId xmlns:a16="http://schemas.microsoft.com/office/drawing/2014/main" val="3496708903"/>
                    </a:ext>
                  </a:extLst>
                </a:gridCol>
                <a:gridCol w="1826637">
                  <a:extLst>
                    <a:ext uri="{9D8B030D-6E8A-4147-A177-3AD203B41FA5}">
                      <a16:colId xmlns:a16="http://schemas.microsoft.com/office/drawing/2014/main" val="2213391346"/>
                    </a:ext>
                  </a:extLst>
                </a:gridCol>
              </a:tblGrid>
              <a:tr h="894870">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Mã</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rủi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ro</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Chiến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lược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giảm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nhẹ</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Công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việc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cần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làm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Người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chịu</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trách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nhiệm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a:effectLst/>
                          <a:latin typeface="Times New Roman" panose="02020603050405020304" pitchFamily="18" charset="0"/>
                          <a:cs typeface="Times New Roman" panose="02020603050405020304" pitchFamily="18" charset="0"/>
                        </a:rPr>
                        <a:t>Trạng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thái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thực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hiện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3307392"/>
                  </a:ext>
                </a:extLst>
              </a:tr>
              <a:tr h="1221994">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Tránh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xảy</a:t>
                      </a:r>
                      <a:r>
                        <a:rPr lang="en-US" sz="2400" dirty="0">
                          <a:effectLst/>
                          <a:latin typeface="Times New Roman" panose="02020603050405020304" pitchFamily="18" charset="0"/>
                          <a:cs typeface="Times New Roman" panose="02020603050405020304" pitchFamily="18" charset="0"/>
                        </a:rPr>
                        <a:t> ra </a:t>
                      </a:r>
                      <a:r>
                        <a:rPr lang="en-US" sz="2400" dirty="0" err="1">
                          <a:effectLst/>
                          <a:latin typeface="Times New Roman" panose="02020603050405020304" pitchFamily="18" charset="0"/>
                          <a:cs typeface="Times New Roman" panose="02020603050405020304" pitchFamily="18" charset="0"/>
                        </a:rPr>
                        <a:t>rủi</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ro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Kiểm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tra</a:t>
                      </a:r>
                      <a:r>
                        <a:rPr lang="en-US" sz="2400" dirty="0">
                          <a:effectLst/>
                          <a:latin typeface="Times New Roman" panose="02020603050405020304" pitchFamily="18" charset="0"/>
                          <a:cs typeface="Times New Roman" panose="02020603050405020304" pitchFamily="18" charset="0"/>
                        </a:rPr>
                        <a:t> code </a:t>
                      </a:r>
                      <a:r>
                        <a:rPr lang="en-US" sz="2400" dirty="0" err="1">
                          <a:effectLst/>
                          <a:latin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quá</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trình</a:t>
                      </a:r>
                      <a:r>
                        <a:rPr lang="en-US" sz="2400" dirty="0">
                          <a:effectLst/>
                          <a:latin typeface="Times New Roman" panose="02020603050405020304" pitchFamily="18" charset="0"/>
                          <a:cs typeface="Times New Roman" panose="02020603050405020304" pitchFamily="18" charset="0"/>
                        </a:rPr>
                        <a:t> coding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Lập</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trình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viên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Chưa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thực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hiện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687872"/>
                  </a:ext>
                </a:extLst>
              </a:tr>
              <a:tr h="1361300">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Làm giảm xác suất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Thực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hiện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đúng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tiến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dự</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án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Lập</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trình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viên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Chưa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thực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hiện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966173"/>
                  </a:ext>
                </a:extLst>
              </a:tr>
              <a:tr h="899790">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Bổ</a:t>
                      </a:r>
                      <a:r>
                        <a:rPr lang="en-US" sz="2400" dirty="0">
                          <a:effectLst/>
                          <a:latin typeface="Times New Roman" panose="02020603050405020304" pitchFamily="18" charset="0"/>
                          <a:cs typeface="Times New Roman" panose="02020603050405020304" pitchFamily="18" charset="0"/>
                        </a:rPr>
                        <a:t> sung </a:t>
                      </a:r>
                      <a:r>
                        <a:rPr lang="en-US" sz="2400" dirty="0" err="1">
                          <a:effectLst/>
                          <a:latin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dự</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bị</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Thêm thành viên mới</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Giám đốc dự án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Chưa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thực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hiện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4938621"/>
                  </a:ext>
                </a:extLst>
              </a:tr>
            </a:tbl>
          </a:graphicData>
        </a:graphic>
      </p:graphicFrame>
    </p:spTree>
    <p:extLst>
      <p:ext uri="{BB962C8B-B14F-4D97-AF65-F5344CB8AC3E}">
        <p14:creationId xmlns:p14="http://schemas.microsoft.com/office/powerpoint/2010/main" val="486931318"/>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6265685"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TỐI THIỂU HÓA CÁC MỐC MILESTONE </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153737"/>
            <a:ext cx="6776484" cy="2708434"/>
          </a:xfrm>
          <a:prstGeom prst="rect">
            <a:avLst/>
          </a:prstGeom>
          <a:solidFill>
            <a:schemeClr val="bg1"/>
          </a:solidFill>
          <a:ln w="19050">
            <a:solidFill>
              <a:srgbClr val="C00000"/>
            </a:solidFill>
          </a:ln>
        </p:spPr>
        <p:txBody>
          <a:bodyPr wrap="square" lIns="274320" tIns="274320" rIns="274320" bIns="274320" rtlCol="0">
            <a:spAutoFit/>
          </a:bodyPr>
          <a:lstStyle/>
          <a:p>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trọng</a:t>
            </a:r>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án</a:t>
            </a:r>
            <a:r>
              <a:rPr lang="en-US" sz="2800" dirty="0">
                <a:latin typeface="Times New Roman" panose="02020603050405020304" pitchFamily="18" charset="0"/>
                <a:cs typeface="Times New Roman" panose="02020603050405020304" pitchFamily="18" charset="0"/>
              </a:rPr>
              <a:t> (milestones) </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trọng</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5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349272" y="1419132"/>
            <a:ext cx="8445456" cy="3126095"/>
          </a:xfrm>
          <a:prstGeom prst="rect">
            <a:avLst/>
          </a:prstGeom>
          <a:noFill/>
          <a:ln>
            <a:noFill/>
          </a:ln>
        </p:spPr>
        <p:txBody>
          <a:bodyPr lIns="91425" tIns="91425" rIns="91425" bIns="91425" anchor="t" anchorCtr="0">
            <a:no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Khi khách hàng thực hiện những thay đổi về yêu cầu của dự án, thay đổi về đội ngũ lãnh đạo hay thái độ đối với nhóm xây dựng dự án.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Xuất hiện một số vấn đề về mặt 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Khi môi trường thay đổi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Khi có sự thay đổi về tài nguyên, về phạm vi của dự án, và môi trường làm việc. </a:t>
            </a:r>
          </a:p>
        </p:txBody>
      </p:sp>
      <p:sp>
        <p:nvSpPr>
          <p:cNvPr id="378" name="Shape 378"/>
          <p:cNvSpPr txBox="1">
            <a:spLocks noGrp="1"/>
          </p:cNvSpPr>
          <p:nvPr>
            <p:ph type="ctrTitle" idx="4294967295"/>
          </p:nvPr>
        </p:nvSpPr>
        <p:spPr>
          <a:xfrm>
            <a:off x="1136321" y="68960"/>
            <a:ext cx="7901253" cy="1159799"/>
          </a:xfrm>
          <a:prstGeom prst="rect">
            <a:avLst/>
          </a:prstGeom>
          <a:noFill/>
          <a:ln>
            <a:noFill/>
          </a:ln>
        </p:spPr>
        <p:txBody>
          <a:bodyPr lIns="91425" tIns="91425" rIns="91425" bIns="91425" anchor="ctr" anchorCtr="0">
            <a:noAutofit/>
          </a:bodyPr>
          <a:lstStyle/>
          <a:p>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rủi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án</a:t>
            </a:r>
            <a:r>
              <a:rPr lang="en-US" sz="3200" dirty="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Tree>
    <p:extLst>
      <p:ext uri="{BB962C8B-B14F-4D97-AF65-F5344CB8AC3E}">
        <p14:creationId xmlns:p14="http://schemas.microsoft.com/office/powerpoint/2010/main" val="92784683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barn(inVertical)">
                                      <p:cBhvr>
                                        <p:cTn id="22" dur="500"/>
                                        <p:tgtEl>
                                          <p:spTgt spid="3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649996" y="3660326"/>
            <a:ext cx="5844007" cy="1159799"/>
          </a:xfrm>
          <a:prstGeom prst="rect">
            <a:avLst/>
          </a:prstGeom>
        </p:spPr>
        <p:txBody>
          <a:bodyPr lIns="91425" tIns="91425" rIns="91425" bIns="91425" anchor="b" anchorCtr="0">
            <a:noAutofit/>
          </a:bodyPr>
          <a:lstStyle/>
          <a:p>
            <a:pPr lvl="0"/>
            <a:r>
              <a:rPr lang="en-US" b="1" i="0" dirty="0">
                <a:latin typeface="Times New Roman" panose="02020603050405020304" pitchFamily="18" charset="0"/>
                <a:cs typeface="Times New Roman" panose="02020603050405020304" pitchFamily="18" charset="0"/>
              </a:rPr>
              <a:t>TỔNG QUAN</a:t>
            </a:r>
          </a:p>
        </p:txBody>
      </p:sp>
      <p:sp>
        <p:nvSpPr>
          <p:cNvPr id="475" name="Shape 475"/>
          <p:cNvSpPr txBox="1"/>
          <p:nvPr/>
        </p:nvSpPr>
        <p:spPr>
          <a:xfrm>
            <a:off x="7383601" y="3051544"/>
            <a:ext cx="1760399" cy="2073417"/>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1</a:t>
            </a:r>
          </a:p>
        </p:txBody>
      </p:sp>
      <p:pic>
        <p:nvPicPr>
          <p:cNvPr id="2050" name="Picture 2" descr="Understand stakeholders risk attitude | UCI">
            <a:extLst>
              <a:ext uri="{FF2B5EF4-FFF2-40B4-BE49-F238E27FC236}">
                <a16:creationId xmlns:a16="http://schemas.microsoft.com/office/drawing/2014/main" id="{A921739E-846E-4136-87CE-4496901CB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0" y="244549"/>
            <a:ext cx="4571839" cy="29389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RÚT KẾT</a:t>
            </a:r>
          </a:p>
        </p:txBody>
      </p:sp>
      <p:pic>
        <p:nvPicPr>
          <p:cNvPr id="1026" name="Picture 2" descr="Quản trị rủi ro trong dự án phần mềm">
            <a:extLst>
              <a:ext uri="{FF2B5EF4-FFF2-40B4-BE49-F238E27FC236}">
                <a16:creationId xmlns:a16="http://schemas.microsoft.com/office/drawing/2014/main" id="{9BB2BF04-33E4-45C1-B4BD-8D2B8BF0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382" y="754802"/>
            <a:ext cx="7064116" cy="40312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369557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349272" y="1419132"/>
            <a:ext cx="8445456" cy="3126095"/>
          </a:xfrm>
          <a:prstGeom prst="rect">
            <a:avLst/>
          </a:prstGeom>
          <a:noFill/>
          <a:ln>
            <a:noFill/>
          </a:ln>
        </p:spPr>
        <p:txBody>
          <a:bodyPr lIns="91425" tIns="91425" rIns="91425" bIns="91425" anchor="t" anchorCtr="0">
            <a:no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Không giống quản lý khủng hoảng, việc quản lý tốt rủi ro dự án thường không được chú ý.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Một dự án suôn sẻ dường như cần ít nỗ lực, nhưng thực ra phải làm nhiều việc để tiến hành tốt một dự án.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Những nhà quản trị dự án cần cố gắng làm cho công việc của họ có vẻ dễ dàng để phản ánh kết quả của một dự án suôn sẻ. </a:t>
            </a:r>
          </a:p>
        </p:txBody>
      </p:sp>
      <p:sp>
        <p:nvSpPr>
          <p:cNvPr id="378" name="Shape 378"/>
          <p:cNvSpPr txBox="1">
            <a:spLocks noGrp="1"/>
          </p:cNvSpPr>
          <p:nvPr>
            <p:ph type="ctrTitle" idx="4294967295"/>
          </p:nvPr>
        </p:nvSpPr>
        <p:spPr>
          <a:xfrm>
            <a:off x="1136321" y="68960"/>
            <a:ext cx="7901253" cy="1159799"/>
          </a:xfrm>
          <a:prstGeom prst="rect">
            <a:avLst/>
          </a:prstGeom>
          <a:noFill/>
          <a:ln>
            <a:noFill/>
          </a:ln>
        </p:spPr>
        <p:txBody>
          <a:bodyPr lIns="91425" tIns="91425" rIns="91425" bIns="91425" anchor="ctr" anchorCtr="0">
            <a:noAutofit/>
          </a:bodyPr>
          <a:lstStyle/>
          <a:p>
            <a:r>
              <a:rPr lang="en-US" sz="3600" dirty="0" err="1">
                <a:latin typeface="Times New Roman" panose="02020603050405020304" pitchFamily="18" charset="0"/>
                <a:cs typeface="Times New Roman" panose="02020603050405020304" pitchFamily="18" charset="0"/>
              </a:rPr>
              <a:t>Thành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lý</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tốt</a:t>
            </a: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rủi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án</a:t>
            </a:r>
            <a:endParaRPr lang="vi-VN" sz="36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Tree>
    <p:extLst>
      <p:ext uri="{BB962C8B-B14F-4D97-AF65-F5344CB8AC3E}">
        <p14:creationId xmlns:p14="http://schemas.microsoft.com/office/powerpoint/2010/main" val="12286899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649996" y="3660326"/>
            <a:ext cx="5844007" cy="1159799"/>
          </a:xfrm>
          <a:prstGeom prst="rect">
            <a:avLst/>
          </a:prstGeom>
        </p:spPr>
        <p:txBody>
          <a:bodyPr lIns="91425" tIns="91425" rIns="91425" bIns="91425" anchor="b" anchorCtr="0">
            <a:noAutofit/>
          </a:bodyPr>
          <a:lstStyle/>
          <a:p>
            <a:pPr lvl="0"/>
            <a:r>
              <a:rPr lang="en-US" b="1" i="0" dirty="0">
                <a:latin typeface="Times New Roman" panose="02020603050405020304" pitchFamily="18" charset="0"/>
                <a:cs typeface="Times New Roman" panose="02020603050405020304" pitchFamily="18" charset="0"/>
              </a:rPr>
              <a:t>MỘT SỐ Ý KIẾN KHÁCH QUAN KHÁC</a:t>
            </a:r>
          </a:p>
        </p:txBody>
      </p:sp>
      <p:sp>
        <p:nvSpPr>
          <p:cNvPr id="475" name="Shape 475"/>
          <p:cNvSpPr txBox="1"/>
          <p:nvPr/>
        </p:nvSpPr>
        <p:spPr>
          <a:xfrm>
            <a:off x="7383601" y="3051544"/>
            <a:ext cx="1760399" cy="2073417"/>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4</a:t>
            </a:r>
            <a:endParaRPr lang="en" sz="12000" b="1" dirty="0">
              <a:solidFill>
                <a:srgbClr val="3C78D8"/>
              </a:solidFill>
              <a:latin typeface="Oswald"/>
              <a:ea typeface="Oswald"/>
              <a:cs typeface="Oswald"/>
              <a:sym typeface="Oswald"/>
            </a:endParaRPr>
          </a:p>
        </p:txBody>
      </p:sp>
      <p:pic>
        <p:nvPicPr>
          <p:cNvPr id="2050" name="Picture 2" descr="Understand stakeholders risk attitude | UCI">
            <a:extLst>
              <a:ext uri="{FF2B5EF4-FFF2-40B4-BE49-F238E27FC236}">
                <a16:creationId xmlns:a16="http://schemas.microsoft.com/office/drawing/2014/main" id="{A921739E-846E-4136-87CE-4496901CB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0" y="244549"/>
            <a:ext cx="4571839" cy="29389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688510"/>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184964" y="1151990"/>
            <a:ext cx="8804291" cy="3818263"/>
          </a:xfrm>
          <a:prstGeom prst="rect">
            <a:avLst/>
          </a:prstGeom>
          <a:noFill/>
          <a:ln>
            <a:noFill/>
          </a:ln>
        </p:spPr>
        <p:txBody>
          <a:bodyPr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phòng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rủi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hưởng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chặn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ngờ</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xảy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Nâng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xếp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cam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kéo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lịch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phí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mức</a:t>
            </a:r>
            <a:r>
              <a:rPr lang="en-US" sz="2600" dirty="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36321" y="68960"/>
            <a:ext cx="6510551" cy="873575"/>
          </a:xfrm>
          <a:prstGeom prst="rect">
            <a:avLst/>
          </a:prstGeom>
          <a:noFill/>
          <a:ln>
            <a:noFill/>
          </a:ln>
        </p:spPr>
        <p:txBody>
          <a:bodyPr lIns="91425" tIns="91425" rIns="91425" bIns="91425" anchor="ctr" anchorCtr="0">
            <a:noAutofit/>
          </a:bodyPr>
          <a:lstStyle/>
          <a:p>
            <a:r>
              <a:rPr lang="en-US" sz="3200" dirty="0" err="1">
                <a:latin typeface="Times New Roman" panose="02020603050405020304" pitchFamily="18" charset="0"/>
                <a:cs typeface="Times New Roman" panose="02020603050405020304" pitchFamily="18" charset="0"/>
              </a:rPr>
              <a:t>Lợi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rủi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ro</a:t>
            </a:r>
            <a:r>
              <a:rPr lang="vi-VN" sz="3200" dirty="0">
                <a:latin typeface="Times New Roman" panose="02020603050405020304" pitchFamily="18" charset="0"/>
                <a:cs typeface="Times New Roman" panose="02020603050405020304" pitchFamily="18" charset="0"/>
              </a:rPr>
              <a:t>:</a:t>
            </a:r>
          </a:p>
        </p:txBody>
      </p:sp>
      <p:cxnSp>
        <p:nvCxnSpPr>
          <p:cNvPr id="379" name="Shape 379"/>
          <p:cNvCxnSpPr>
            <a:cxnSpLocks/>
          </p:cNvCxnSpPr>
          <p:nvPr/>
        </p:nvCxnSpPr>
        <p:spPr>
          <a:xfrm>
            <a:off x="6606463" y="672274"/>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184964" y="154264"/>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435428" y="407664"/>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Tree>
    <p:extLst>
      <p:ext uri="{BB962C8B-B14F-4D97-AF65-F5344CB8AC3E}">
        <p14:creationId xmlns:p14="http://schemas.microsoft.com/office/powerpoint/2010/main" val="37461886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barn(inVertical)">
                                      <p:cBhvr>
                                        <p:cTn id="22" dur="500"/>
                                        <p:tgtEl>
                                          <p:spTgt spid="3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76">
                                            <p:txEl>
                                              <p:pRg st="4" end="4"/>
                                            </p:txEl>
                                          </p:spTgt>
                                        </p:tgtEl>
                                        <p:attrNameLst>
                                          <p:attrName>style.visibility</p:attrName>
                                        </p:attrNameLst>
                                      </p:cBhvr>
                                      <p:to>
                                        <p:strVal val="visible"/>
                                      </p:to>
                                    </p:set>
                                    <p:animEffect transition="in" filter="barn(inVertical)">
                                      <p:cBhvr>
                                        <p:cTn id="27" dur="500"/>
                                        <p:tgtEl>
                                          <p:spTgt spid="3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5" y="155944"/>
            <a:ext cx="8761227" cy="461665"/>
          </a:xfrm>
          <a:prstGeom prst="rect">
            <a:avLst/>
          </a:prstGeom>
          <a:solidFill>
            <a:schemeClr val="bg1"/>
          </a:solidFill>
          <a:ln w="19050">
            <a:solidFill>
              <a:srgbClr val="C00000"/>
            </a:solidFill>
          </a:ln>
        </p:spPr>
        <p:txBody>
          <a:bodyPr wrap="square" rtlCol="0">
            <a:spAutoFit/>
          </a:bodyPr>
          <a:lstStyle/>
          <a:p>
            <a:pPr algn="ctr"/>
            <a:r>
              <a:rPr lang="vi-VN" sz="2400" b="1" dirty="0">
                <a:solidFill>
                  <a:srgbClr val="C00000"/>
                </a:solidFill>
                <a:latin typeface="+mj-lt"/>
              </a:rPr>
              <a:t>CÁC HÀM TIỆN ÍCH RỦI RO VÀ SỰ ƯA THÍCH RỦI RO</a:t>
            </a:r>
            <a:endParaRPr lang="en-US" sz="2400" b="1" dirty="0">
              <a:solidFill>
                <a:srgbClr val="C00000"/>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3F766382-177B-4EBF-B87B-E9482BC0A220}"/>
              </a:ext>
            </a:extLst>
          </p:cNvPr>
          <p:cNvPicPr>
            <a:picLocks noChangeAspect="1"/>
          </p:cNvPicPr>
          <p:nvPr/>
        </p:nvPicPr>
        <p:blipFill>
          <a:blip r:embed="rId3"/>
          <a:stretch>
            <a:fillRect/>
          </a:stretch>
        </p:blipFill>
        <p:spPr>
          <a:xfrm>
            <a:off x="638175" y="1482159"/>
            <a:ext cx="7867650" cy="2676525"/>
          </a:xfrm>
          <a:prstGeom prst="rect">
            <a:avLst/>
          </a:prstGeom>
        </p:spPr>
      </p:pic>
    </p:spTree>
    <p:extLst>
      <p:ext uri="{BB962C8B-B14F-4D97-AF65-F5344CB8AC3E}">
        <p14:creationId xmlns:p14="http://schemas.microsoft.com/office/powerpoint/2010/main" val="1189313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29928" y="1419131"/>
            <a:ext cx="3470202" cy="3134273"/>
          </a:xfrm>
          <a:prstGeom prst="rect">
            <a:avLst/>
          </a:prstGeom>
          <a:noFill/>
          <a:ln>
            <a:noFill/>
          </a:ln>
        </p:spPr>
        <p:txBody>
          <a:bodyPr lIns="91425" tIns="91425" rIns="91425" bIns="91425" anchor="t" anchorCtr="0">
            <a:noAutofit/>
          </a:bodyPr>
          <a:lstStyle/>
          <a:p>
            <a:pPr algn="just">
              <a:buNone/>
            </a:pPr>
            <a:r>
              <a:rPr lang="en-US" sz="2600" dirty="0" err="1">
                <a:latin typeface="Times New Roman" panose="02020603050405020304" pitchFamily="18" charset="0"/>
                <a:cs typeface="Times New Roman" panose="02020603050405020304" pitchFamily="18" charset="0"/>
              </a:rPr>
              <a:t>Đây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mục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nhỏ</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lịch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giữa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mốc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rút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ngắn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a:t>
            </a:r>
          </a:p>
        </p:txBody>
      </p:sp>
      <p:sp>
        <p:nvSpPr>
          <p:cNvPr id="378" name="Shape 378"/>
          <p:cNvSpPr txBox="1">
            <a:spLocks noGrp="1"/>
          </p:cNvSpPr>
          <p:nvPr>
            <p:ph type="ctrTitle" idx="4294967295"/>
          </p:nvPr>
        </p:nvSpPr>
        <p:spPr>
          <a:xfrm>
            <a:off x="1035986" y="68959"/>
            <a:ext cx="8156535" cy="1159799"/>
          </a:xfrm>
          <a:prstGeom prst="rect">
            <a:avLst/>
          </a:prstGeom>
          <a:noFill/>
          <a:ln>
            <a:noFill/>
          </a:ln>
        </p:spPr>
        <p:txBody>
          <a:bodyPr lIns="91425" tIns="91425" rIns="91425" bIns="91425" anchor="ctr" anchorCtr="0">
            <a:noAutofit/>
          </a:bodyPr>
          <a:lstStyle/>
          <a:p>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rủi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Tối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mốc</a:t>
            </a:r>
            <a:r>
              <a:rPr lang="en-US" sz="2800" dirty="0">
                <a:latin typeface="Times New Roman" panose="02020603050405020304" pitchFamily="18" charset="0"/>
                <a:cs typeface="Times New Roman" panose="02020603050405020304" pitchFamily="18" charset="0"/>
              </a:rPr>
              <a:t> milestone </a:t>
            </a:r>
            <a:endParaRPr lang="vi-VN" sz="28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pic>
        <p:nvPicPr>
          <p:cNvPr id="1028" name="Picture 4" descr="Minimum Viable Product is Not a Milestone, It's a Continuous Journey of  Product Discovery">
            <a:extLst>
              <a:ext uri="{FF2B5EF4-FFF2-40B4-BE49-F238E27FC236}">
                <a16:creationId xmlns:a16="http://schemas.microsoft.com/office/drawing/2014/main" id="{156985F9-B56B-49DB-8976-AE9F22A80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054" y="1360368"/>
            <a:ext cx="4871666" cy="313427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112385264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randombar(horizont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6434497"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TỐI THIỂU HÓA CÁC MỐC MILESTONE </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153737"/>
            <a:ext cx="6776484" cy="2277547"/>
          </a:xfrm>
          <a:prstGeom prst="rect">
            <a:avLst/>
          </a:prstGeom>
          <a:solidFill>
            <a:schemeClr val="bg1"/>
          </a:solidFill>
          <a:ln w="19050">
            <a:solidFill>
              <a:srgbClr val="C00000"/>
            </a:solidFill>
          </a:ln>
        </p:spPr>
        <p:txBody>
          <a:bodyPr wrap="square" lIns="274320" tIns="274320" rIns="274320" bIns="274320" rtlCol="0">
            <a:spAutoFit/>
          </a:bodyPr>
          <a:lstStyle/>
          <a:p>
            <a:r>
              <a:rPr lang="vi-VN" sz="2800" dirty="0">
                <a:latin typeface="Times New Roman" panose="02020603050405020304" pitchFamily="18" charset="0"/>
                <a:cs typeface="Times New Roman" panose="02020603050405020304" pitchFamily="18" charset="0"/>
              </a:rPr>
              <a:t>Hiệu quả của dự án này là làm giảm các loại rủi ro liên quan tới việc t</a:t>
            </a:r>
            <a:r>
              <a:rPr lang="en-US" sz="2800" dirty="0" err="1">
                <a:latin typeface="Times New Roman" panose="02020603050405020304" pitchFamily="18" charset="0"/>
                <a:cs typeface="Times New Roman" panose="02020603050405020304" pitchFamily="18" charset="0"/>
              </a:rPr>
              <a:t>rễ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vi-VN" sz="2800" dirty="0">
                <a:latin typeface="Times New Roman" panose="02020603050405020304" pitchFamily="18" charset="0"/>
                <a:cs typeface="Times New Roman" panose="02020603050405020304" pitchFamily="18" charset="0"/>
              </a:rPr>
              <a:t> thực hiện các công việc của dự án, đây là loại rủi ro khó phát hiện được ngay từ đầu. </a:t>
            </a:r>
          </a:p>
        </p:txBody>
      </p:sp>
    </p:spTree>
    <p:extLst>
      <p:ext uri="{BB962C8B-B14F-4D97-AF65-F5344CB8AC3E}">
        <p14:creationId xmlns:p14="http://schemas.microsoft.com/office/powerpoint/2010/main" val="37112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6343057"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TỐI THIỂU HÓA CÁC MỐC MILESTONE </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153737"/>
            <a:ext cx="6776484" cy="3570208"/>
          </a:xfrm>
          <a:prstGeom prst="rect">
            <a:avLst/>
          </a:prstGeom>
          <a:solidFill>
            <a:schemeClr val="bg1"/>
          </a:solidFill>
          <a:ln w="19050">
            <a:solidFill>
              <a:srgbClr val="C00000"/>
            </a:solidFill>
          </a:ln>
        </p:spPr>
        <p:txBody>
          <a:bodyPr wrap="square" lIns="274320" tIns="274320" rIns="274320" bIns="274320" rtlCol="0">
            <a:spAutoFit/>
          </a:bodyPr>
          <a:lstStyle/>
          <a:p>
            <a:r>
              <a:rPr lang="vi-VN" sz="2800" b="1" dirty="0">
                <a:latin typeface="+mj-lt"/>
              </a:rPr>
              <a:t>Ưu điểm </a:t>
            </a:r>
            <a:r>
              <a:rPr lang="vi-VN" sz="2800" dirty="0">
                <a:latin typeface="+mj-lt"/>
              </a:rPr>
              <a:t>của kỹ thuật này là cải thiện tính trực quan của trạng thái công việc và tốt cho việc khôi phục lại dự án hoặc một phần của dự án. </a:t>
            </a:r>
            <a:endParaRPr lang="en-US" sz="2800" dirty="0">
              <a:latin typeface="+mj-lt"/>
            </a:endParaRPr>
          </a:p>
          <a:p>
            <a:r>
              <a:rPr lang="vi-VN" sz="2800" b="1" dirty="0">
                <a:latin typeface="+mj-lt"/>
              </a:rPr>
              <a:t>Nhược điểm </a:t>
            </a:r>
            <a:r>
              <a:rPr lang="vi-VN" sz="2800" dirty="0">
                <a:latin typeface="+mj-lt"/>
              </a:rPr>
              <a:t>của kỹ thuật này là sẽ phải dùng nhiều côn</a:t>
            </a:r>
            <a:r>
              <a:rPr lang="en-US" sz="2800" dirty="0">
                <a:latin typeface="Times New Roman" panose="02020603050405020304" pitchFamily="18" charset="0"/>
                <a:cs typeface="Times New Roman" panose="02020603050405020304" pitchFamily="18" charset="0"/>
              </a:rPr>
              <a:t>g </a:t>
            </a:r>
            <a:r>
              <a:rPr lang="en-US" sz="2800" dirty="0" err="1">
                <a:latin typeface="Times New Roman" panose="02020603050405020304" pitchFamily="18" charset="0"/>
                <a:cs typeface="Times New Roman" panose="02020603050405020304" pitchFamily="18" charset="0"/>
              </a:rPr>
              <a:t>sức</a:t>
            </a:r>
            <a:r>
              <a:rPr lang="vi-VN" sz="2800" dirty="0">
                <a:latin typeface="+mj-lt"/>
              </a:rPr>
              <a:t> để theo dõi việc thực hiện dự án. </a:t>
            </a:r>
            <a:endParaRPr lang="vi-VN" sz="2800" dirty="0">
              <a:latin typeface="+mj-lt"/>
              <a:cs typeface="Times New Roman" panose="02020603050405020304" pitchFamily="18" charset="0"/>
            </a:endParaRPr>
          </a:p>
        </p:txBody>
      </p:sp>
    </p:spTree>
    <p:extLst>
      <p:ext uri="{BB962C8B-B14F-4D97-AF65-F5344CB8AC3E}">
        <p14:creationId xmlns:p14="http://schemas.microsoft.com/office/powerpoint/2010/main" val="221972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29928" y="1267667"/>
            <a:ext cx="8594211" cy="3126095"/>
          </a:xfrm>
          <a:prstGeom prst="rect">
            <a:avLst/>
          </a:prstGeom>
          <a:noFill/>
          <a:ln>
            <a:noFill/>
          </a:ln>
        </p:spPr>
        <p:txBody>
          <a:bodyPr lIns="91425" tIns="91425" rIns="91425" bIns="91425" anchor="t" anchorCtr="0">
            <a:noAutofit/>
          </a:bodyPr>
          <a:lstStyle/>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Có một lịch </a:t>
            </a:r>
            <a:r>
              <a:rPr lang="en-US" sz="2600" dirty="0" err="1">
                <a:latin typeface="Times New Roman" panose="02020603050405020304" pitchFamily="18" charset="0"/>
                <a:cs typeface="Times New Roman" panose="02020603050405020304" pitchFamily="18" charset="0"/>
              </a:rPr>
              <a:t>biểu</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thực hiện các công việc rất chi tiết </a:t>
            </a:r>
            <a:endParaRPr lang="en-US" sz="2600" dirty="0">
              <a:latin typeface="Times New Roman" panose="02020603050405020304" pitchFamily="18" charset="0"/>
              <a:cs typeface="Times New Roman" panose="02020603050405020304" pitchFamily="18" charset="0"/>
            </a:endParaRPr>
          </a:p>
          <a:p>
            <a:r>
              <a:rPr lang="vi-VN" sz="2600" dirty="0">
                <a:latin typeface="Times New Roman" panose="02020603050405020304" pitchFamily="18" charset="0"/>
                <a:cs typeface="Times New Roman" panose="02020603050405020304" pitchFamily="18" charset="0"/>
              </a:rPr>
              <a:t> Có những mốc kiểm tra xem xét lại dự án (milestones) ngay từ những giai đoạn đầu của dự án.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Khoảng cách giữa hai mốc xem xét của dự án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Rất thích hợp với những dự án phát triển theo mô hình lặp đi lặp lại (iterative)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Sử dụng các mốc kiểm tra theo kiểu nhị phân gồm hai trạng thái làm xong hoặc chưa xong. </a:t>
            </a:r>
          </a:p>
        </p:txBody>
      </p:sp>
      <p:sp>
        <p:nvSpPr>
          <p:cNvPr id="378" name="Shape 378"/>
          <p:cNvSpPr txBox="1">
            <a:spLocks noGrp="1"/>
          </p:cNvSpPr>
          <p:nvPr>
            <p:ph type="ctrTitle" idx="4294967295"/>
          </p:nvPr>
        </p:nvSpPr>
        <p:spPr>
          <a:xfrm>
            <a:off x="1136321" y="68960"/>
            <a:ext cx="7687818" cy="1159799"/>
          </a:xfrm>
          <a:prstGeom prst="rect">
            <a:avLst/>
          </a:prstGeom>
          <a:noFill/>
          <a:ln>
            <a:noFill/>
          </a:ln>
        </p:spPr>
        <p:txBody>
          <a:bodyPr lIns="91425" tIns="91425" rIns="91425" bIns="91425" anchor="ctr" anchorCtr="0">
            <a:noAutofit/>
          </a:bodyPr>
          <a:lstStyle/>
          <a:p>
            <a:r>
              <a:rPr lang="vi-VN" sz="3200" dirty="0">
                <a:latin typeface="+mj-lt"/>
              </a:rPr>
              <a:t>Để thực hiện được đúng kỹ thuật này, phải thực hiện đảm bảo một số yêu cầu :</a:t>
            </a: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Tree>
    <p:extLst>
      <p:ext uri="{BB962C8B-B14F-4D97-AF65-F5344CB8AC3E}">
        <p14:creationId xmlns:p14="http://schemas.microsoft.com/office/powerpoint/2010/main" val="26606243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barn(inVertical)">
                                      <p:cBhvr>
                                        <p:cTn id="7" dur="5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barn(inVertical)">
                                      <p:cBhvr>
                                        <p:cTn id="12" dur="500"/>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barn(inVertical)">
                                      <p:cBhvr>
                                        <p:cTn id="17" dur="500"/>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barn(inVertical)">
                                      <p:cBhvr>
                                        <p:cTn id="22" dur="500"/>
                                        <p:tgtEl>
                                          <p:spTgt spid="3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76">
                                            <p:txEl>
                                              <p:pRg st="4" end="4"/>
                                            </p:txEl>
                                          </p:spTgt>
                                        </p:tgtEl>
                                        <p:attrNameLst>
                                          <p:attrName>style.visibility</p:attrName>
                                        </p:attrNameLst>
                                      </p:cBhvr>
                                      <p:to>
                                        <p:strVal val="visible"/>
                                      </p:to>
                                    </p:set>
                                    <p:animEffect transition="in" filter="barn(inVertical)">
                                      <p:cBhvr>
                                        <p:cTn id="27" dur="500"/>
                                        <p:tgtEl>
                                          <p:spTgt spid="3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649996" y="3660326"/>
            <a:ext cx="5844007" cy="1159799"/>
          </a:xfrm>
          <a:prstGeom prst="rect">
            <a:avLst/>
          </a:prstGeom>
        </p:spPr>
        <p:txBody>
          <a:bodyPr lIns="91425" tIns="91425" rIns="91425" bIns="91425" anchor="b" anchorCtr="0">
            <a:noAutofit/>
          </a:bodyPr>
          <a:lstStyle/>
          <a:p>
            <a:pPr lvl="0"/>
            <a:r>
              <a:rPr lang="en-US" b="1" i="0" dirty="0">
                <a:latin typeface="Times New Roman" panose="02020603050405020304" pitchFamily="18" charset="0"/>
                <a:cs typeface="Times New Roman" panose="02020603050405020304" pitchFamily="18" charset="0"/>
              </a:rPr>
              <a:t>KẾT LUẬN</a:t>
            </a:r>
          </a:p>
        </p:txBody>
      </p:sp>
      <p:sp>
        <p:nvSpPr>
          <p:cNvPr id="475" name="Shape 475"/>
          <p:cNvSpPr txBox="1"/>
          <p:nvPr/>
        </p:nvSpPr>
        <p:spPr>
          <a:xfrm>
            <a:off x="7383601" y="3051544"/>
            <a:ext cx="1760399" cy="2073417"/>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5</a:t>
            </a:r>
          </a:p>
        </p:txBody>
      </p:sp>
      <p:pic>
        <p:nvPicPr>
          <p:cNvPr id="2050" name="Picture 2" descr="Understand stakeholders risk attitude | UCI">
            <a:extLst>
              <a:ext uri="{FF2B5EF4-FFF2-40B4-BE49-F238E27FC236}">
                <a16:creationId xmlns:a16="http://schemas.microsoft.com/office/drawing/2014/main" id="{A921739E-846E-4136-87CE-4496901CB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0" y="244549"/>
            <a:ext cx="4571839" cy="29389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8443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TỔNG QUAN</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002089"/>
            <a:ext cx="6776484" cy="3354765"/>
          </a:xfrm>
          <a:prstGeom prst="rect">
            <a:avLst/>
          </a:prstGeom>
          <a:solidFill>
            <a:schemeClr val="bg1"/>
          </a:solidFill>
          <a:ln w="19050">
            <a:solidFill>
              <a:srgbClr val="C00000"/>
            </a:solidFill>
          </a:ln>
        </p:spPr>
        <p:txBody>
          <a:bodyPr wrap="square" lIns="274320" tIns="274320" rIns="274320" bIns="274320" rtlCol="0">
            <a:spAutoFit/>
          </a:bodyPr>
          <a:lstStyle/>
          <a:p>
            <a:r>
              <a:rPr lang="en-US" sz="2600" dirty="0">
                <a:latin typeface="Times New Roman" panose="02020603050405020304" pitchFamily="18" charset="0"/>
                <a:cs typeface="Times New Roman" panose="02020603050405020304" pitchFamily="18" charset="0"/>
              </a:rPr>
              <a:t>     R</a:t>
            </a:r>
            <a:r>
              <a:rPr lang="vi-VN" sz="2600" dirty="0">
                <a:latin typeface="Times New Roman" panose="02020603050405020304" pitchFamily="18" charset="0"/>
                <a:cs typeface="Times New Roman" panose="02020603050405020304" pitchFamily="18" charset="0"/>
              </a:rPr>
              <a:t>ủi ro là những sự kiện không được lập kế hoạch hoặc những điều kiện làm ảnh hưởng đến sự thành công của dự án. Không phải tất cả mọi rủi ro đều xấu, nhưng chúng hầu như cho thấy một sự đe dọa.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rủi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đổi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hay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a:t>
            </a:r>
            <a:endParaRPr lang="en-US" sz="2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8835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KẾT LUẬN</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217533"/>
            <a:ext cx="6776484" cy="3139321"/>
          </a:xfrm>
          <a:prstGeom prst="rect">
            <a:avLst/>
          </a:prstGeom>
          <a:solidFill>
            <a:schemeClr val="bg1"/>
          </a:solidFill>
          <a:ln w="19050">
            <a:solidFill>
              <a:srgbClr val="C00000"/>
            </a:solidFill>
          </a:ln>
        </p:spPr>
        <p:txBody>
          <a:bodyPr wrap="square" lIns="274320" tIns="274320" rIns="274320" bIns="274320" rtlCol="0">
            <a:spAutoFit/>
          </a:bodyPr>
          <a:lstStyle/>
          <a:p>
            <a:r>
              <a:rPr lang="vi-VN" sz="2800" dirty="0">
                <a:latin typeface="Times New Roman" panose="02020603050405020304" pitchFamily="18" charset="0"/>
                <a:cs typeface="Times New Roman" panose="02020603050405020304" pitchFamily="18" charset="0"/>
              </a:rPr>
              <a:t>Danh ngôn có câu, </a:t>
            </a:r>
            <a:r>
              <a:rPr lang="vi-VN" sz="2800" b="1" dirty="0">
                <a:latin typeface="Times New Roman" panose="02020603050405020304" pitchFamily="18" charset="0"/>
                <a:cs typeface="Times New Roman" panose="02020603050405020304" pitchFamily="18" charset="0"/>
              </a:rPr>
              <a:t>“Cơ hội chỉ đến với những tư tưởng đã sẵn sàng”</a:t>
            </a:r>
            <a:r>
              <a:rPr lang="vi-V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Quản lý rủi ro và xác định rủi ro chính là hai </a:t>
            </a:r>
            <a:r>
              <a:rPr lang="vi-VN" sz="2800" b="1" dirty="0">
                <a:latin typeface="Times New Roman" panose="02020603050405020304" pitchFamily="18" charset="0"/>
                <a:cs typeface="Times New Roman" panose="02020603050405020304" pitchFamily="18" charset="0"/>
              </a:rPr>
              <a:t>“tư tưởng đã sẵn sàng” </a:t>
            </a:r>
            <a:r>
              <a:rPr lang="vi-VN" sz="2800" dirty="0">
                <a:latin typeface="Times New Roman" panose="02020603050405020304" pitchFamily="18" charset="0"/>
                <a:cs typeface="Times New Roman" panose="02020603050405020304" pitchFamily="18" charset="0"/>
              </a:rPr>
              <a:t>cho một dự án, hoặc ít nhất chiếm phần lớn trong số đó. </a:t>
            </a:r>
          </a:p>
        </p:txBody>
      </p:sp>
    </p:spTree>
    <p:extLst>
      <p:ext uri="{BB962C8B-B14F-4D97-AF65-F5344CB8AC3E}">
        <p14:creationId xmlns:p14="http://schemas.microsoft.com/office/powerpoint/2010/main" val="41667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KẾT LUẬN</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910855" y="977332"/>
            <a:ext cx="7322289" cy="3139321"/>
          </a:xfrm>
          <a:prstGeom prst="rect">
            <a:avLst/>
          </a:prstGeom>
          <a:solidFill>
            <a:schemeClr val="bg1"/>
          </a:solidFill>
          <a:ln w="19050">
            <a:solidFill>
              <a:srgbClr val="C00000"/>
            </a:solidFill>
          </a:ln>
        </p:spPr>
        <p:txBody>
          <a:bodyPr wrap="square" lIns="274320" tIns="274320" rIns="274320" bIns="274320" rtlCol="0">
            <a:spAutoFit/>
          </a:bodyPr>
          <a:lstStyle/>
          <a:p>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phải có sự nghiên cứu vận dụng các quá trình</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chiến lược cơ bản đối phó rủi ro vào điều kiện cụ thể của từng dự án, để đảm bảo quản lý thực hiện thành công các dự án, giúp các dự án đạt được các mục tiêu đã định một cách có hiệu quả</a:t>
            </a:r>
          </a:p>
        </p:txBody>
      </p:sp>
    </p:spTree>
    <p:extLst>
      <p:ext uri="{BB962C8B-B14F-4D97-AF65-F5344CB8AC3E}">
        <p14:creationId xmlns:p14="http://schemas.microsoft.com/office/powerpoint/2010/main" val="351569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29928" y="1123332"/>
            <a:ext cx="8807646" cy="3546341"/>
          </a:xfrm>
          <a:prstGeom prst="rect">
            <a:avLst/>
          </a:prstGeom>
          <a:noFill/>
          <a:ln>
            <a:noFill/>
          </a:ln>
        </p:spPr>
        <p:txBody>
          <a:bodyPr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Tiến độ dự án không được xác định hoặc không được hiểu rõ r</a:t>
            </a:r>
            <a:r>
              <a:rPr lang="en-US" dirty="0">
                <a:latin typeface="Times New Roman" panose="02020603050405020304" pitchFamily="18" charset="0"/>
                <a:cs typeface="Times New Roman" panose="02020603050405020304" pitchFamily="18" charset="0"/>
              </a:rPr>
              <a:t>à</a:t>
            </a:r>
            <a:r>
              <a:rPr lang="vi-VN" dirty="0">
                <a:latin typeface="Times New Roman" panose="02020603050405020304" pitchFamily="18" charset="0"/>
                <a:cs typeface="Times New Roman" panose="02020603050405020304" pitchFamily="18" charset="0"/>
              </a:rPr>
              <a:t>ng</a:t>
            </a:r>
            <a:r>
              <a:rPr lang="en-US"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 Không kiểm soát được độ ưu tiên của mỗi nhân viên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lẫn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Cần thêm khối lượng công việc hoặc yêu cầu về thời gian vì định hướng, chính sách hoặc quy chế mới</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Thiên</a:t>
            </a:r>
            <a:r>
              <a:rPr lang="en-US" dirty="0">
                <a:latin typeface="Times New Roman" panose="02020603050405020304" pitchFamily="18" charset="0"/>
                <a:cs typeface="Times New Roman" panose="02020603050405020304" pitchFamily="18" charset="0"/>
              </a:rPr>
              <a:t> tai,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v.v.</a:t>
            </a:r>
          </a:p>
          <a:p>
            <a:endParaRPr lang="en-US"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 </a:t>
            </a:r>
          </a:p>
        </p:txBody>
      </p:sp>
      <p:sp>
        <p:nvSpPr>
          <p:cNvPr id="378" name="Shape 378"/>
          <p:cNvSpPr txBox="1">
            <a:spLocks noGrp="1"/>
          </p:cNvSpPr>
          <p:nvPr>
            <p:ph type="ctrTitle" idx="4294967295"/>
          </p:nvPr>
        </p:nvSpPr>
        <p:spPr>
          <a:xfrm>
            <a:off x="1136321" y="68960"/>
            <a:ext cx="2730829" cy="1159799"/>
          </a:xfrm>
          <a:prstGeom prst="rect">
            <a:avLst/>
          </a:prstGeom>
          <a:noFill/>
          <a:ln>
            <a:noFill/>
          </a:ln>
        </p:spPr>
        <p:txBody>
          <a:bodyPr lIns="91425" tIns="91425" rIns="91425" bIns="91425" anchor="ctr" anchorCtr="0">
            <a:noAutofit/>
          </a:bodyPr>
          <a:lstStyle/>
          <a:p>
            <a:r>
              <a:rPr lang="en-US" sz="3200" dirty="0">
                <a:latin typeface="Times New Roman" panose="02020603050405020304" pitchFamily="18" charset="0"/>
                <a:cs typeface="Times New Roman" panose="02020603050405020304" pitchFamily="18" charset="0"/>
              </a:rPr>
              <a:t>CÂU HỎI</a:t>
            </a:r>
            <a:endParaRPr lang="vi-VN" sz="3200" dirty="0">
              <a:latin typeface="Times New Roman" panose="02020603050405020304" pitchFamily="18" charset="0"/>
              <a:cs typeface="Times New Roman" panose="02020603050405020304" pitchFamily="18" charset="0"/>
            </a:endParaRPr>
          </a:p>
        </p:txBody>
      </p: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srgbClr val="000000"/>
              </a:solidFill>
              <a:effectLst/>
              <a:uLnTx/>
              <a:uFillTx/>
              <a:latin typeface="+mj-lt"/>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Tree>
    <p:extLst>
      <p:ext uri="{BB962C8B-B14F-4D97-AF65-F5344CB8AC3E}">
        <p14:creationId xmlns:p14="http://schemas.microsoft.com/office/powerpoint/2010/main" val="436596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fade">
                                      <p:cBhvr>
                                        <p:cTn id="7" dur="1000"/>
                                        <p:tgtEl>
                                          <p:spTgt spid="376">
                                            <p:txEl>
                                              <p:pRg st="0" end="0"/>
                                            </p:txEl>
                                          </p:spTgt>
                                        </p:tgtEl>
                                      </p:cBhvr>
                                    </p:animEffect>
                                    <p:anim calcmode="lin" valueType="num">
                                      <p:cBhvr>
                                        <p:cTn id="8" dur="1000" fill="hold"/>
                                        <p:tgtEl>
                                          <p:spTgt spid="37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6">
                                            <p:txEl>
                                              <p:pRg st="1" end="1"/>
                                            </p:txEl>
                                          </p:spTgt>
                                        </p:tgtEl>
                                        <p:attrNameLst>
                                          <p:attrName>style.visibility</p:attrName>
                                        </p:attrNameLst>
                                      </p:cBhvr>
                                      <p:to>
                                        <p:strVal val="visible"/>
                                      </p:to>
                                    </p:set>
                                    <p:animEffect transition="in" filter="fade">
                                      <p:cBhvr>
                                        <p:cTn id="14" dur="1000"/>
                                        <p:tgtEl>
                                          <p:spTgt spid="376">
                                            <p:txEl>
                                              <p:pRg st="1" end="1"/>
                                            </p:txEl>
                                          </p:spTgt>
                                        </p:tgtEl>
                                      </p:cBhvr>
                                    </p:animEffect>
                                    <p:anim calcmode="lin" valueType="num">
                                      <p:cBhvr>
                                        <p:cTn id="15" dur="1000" fill="hold"/>
                                        <p:tgtEl>
                                          <p:spTgt spid="37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6">
                                            <p:txEl>
                                              <p:pRg st="2" end="2"/>
                                            </p:txEl>
                                          </p:spTgt>
                                        </p:tgtEl>
                                        <p:attrNameLst>
                                          <p:attrName>style.visibility</p:attrName>
                                        </p:attrNameLst>
                                      </p:cBhvr>
                                      <p:to>
                                        <p:strVal val="visible"/>
                                      </p:to>
                                    </p:set>
                                    <p:animEffect transition="in" filter="fade">
                                      <p:cBhvr>
                                        <p:cTn id="21" dur="1000"/>
                                        <p:tgtEl>
                                          <p:spTgt spid="376">
                                            <p:txEl>
                                              <p:pRg st="2" end="2"/>
                                            </p:txEl>
                                          </p:spTgt>
                                        </p:tgtEl>
                                      </p:cBhvr>
                                    </p:animEffect>
                                    <p:anim calcmode="lin" valueType="num">
                                      <p:cBhvr>
                                        <p:cTn id="22" dur="1000" fill="hold"/>
                                        <p:tgtEl>
                                          <p:spTgt spid="37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76">
                                            <p:txEl>
                                              <p:pRg st="3" end="3"/>
                                            </p:txEl>
                                          </p:spTgt>
                                        </p:tgtEl>
                                        <p:attrNameLst>
                                          <p:attrName>style.visibility</p:attrName>
                                        </p:attrNameLst>
                                      </p:cBhvr>
                                      <p:to>
                                        <p:strVal val="visible"/>
                                      </p:to>
                                    </p:set>
                                    <p:animEffect transition="in" filter="fade">
                                      <p:cBhvr>
                                        <p:cTn id="28" dur="1000"/>
                                        <p:tgtEl>
                                          <p:spTgt spid="376">
                                            <p:txEl>
                                              <p:pRg st="3" end="3"/>
                                            </p:txEl>
                                          </p:spTgt>
                                        </p:tgtEl>
                                      </p:cBhvr>
                                    </p:animEffect>
                                    <p:anim calcmode="lin" valueType="num">
                                      <p:cBhvr>
                                        <p:cTn id="29" dur="1000" fill="hold"/>
                                        <p:tgtEl>
                                          <p:spTgt spid="37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76">
                                            <p:txEl>
                                              <p:pRg st="4" end="4"/>
                                            </p:txEl>
                                          </p:spTgt>
                                        </p:tgtEl>
                                        <p:attrNameLst>
                                          <p:attrName>style.visibility</p:attrName>
                                        </p:attrNameLst>
                                      </p:cBhvr>
                                      <p:to>
                                        <p:strVal val="visible"/>
                                      </p:to>
                                    </p:set>
                                    <p:animEffect transition="in" filter="fade">
                                      <p:cBhvr>
                                        <p:cTn id="35" dur="1000"/>
                                        <p:tgtEl>
                                          <p:spTgt spid="376">
                                            <p:txEl>
                                              <p:pRg st="4" end="4"/>
                                            </p:txEl>
                                          </p:spTgt>
                                        </p:tgtEl>
                                      </p:cBhvr>
                                    </p:animEffect>
                                    <p:anim calcmode="lin" valueType="num">
                                      <p:cBhvr>
                                        <p:cTn id="36" dur="1000" fill="hold"/>
                                        <p:tgtEl>
                                          <p:spTgt spid="37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76">
                                            <p:txEl>
                                              <p:pRg st="5" end="5"/>
                                            </p:txEl>
                                          </p:spTgt>
                                        </p:tgtEl>
                                        <p:attrNameLst>
                                          <p:attrName>style.visibility</p:attrName>
                                        </p:attrNameLst>
                                      </p:cBhvr>
                                      <p:to>
                                        <p:strVal val="visible"/>
                                      </p:to>
                                    </p:set>
                                    <p:animEffect transition="in" filter="fade">
                                      <p:cBhvr>
                                        <p:cTn id="42" dur="1000"/>
                                        <p:tgtEl>
                                          <p:spTgt spid="376">
                                            <p:txEl>
                                              <p:pRg st="5" end="5"/>
                                            </p:txEl>
                                          </p:spTgt>
                                        </p:tgtEl>
                                      </p:cBhvr>
                                    </p:animEffect>
                                    <p:anim calcmode="lin" valueType="num">
                                      <p:cBhvr>
                                        <p:cTn id="43" dur="1000" fill="hold"/>
                                        <p:tgtEl>
                                          <p:spTgt spid="37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7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76">
                                            <p:txEl>
                                              <p:pRg st="8" end="8"/>
                                            </p:txEl>
                                          </p:spTgt>
                                        </p:tgtEl>
                                        <p:attrNameLst>
                                          <p:attrName>style.visibility</p:attrName>
                                        </p:attrNameLst>
                                      </p:cBhvr>
                                      <p:to>
                                        <p:strVal val="visible"/>
                                      </p:to>
                                    </p:set>
                                    <p:animEffect transition="in" filter="fade">
                                      <p:cBhvr>
                                        <p:cTn id="49" dur="1000"/>
                                        <p:tgtEl>
                                          <p:spTgt spid="376">
                                            <p:txEl>
                                              <p:pRg st="8" end="8"/>
                                            </p:txEl>
                                          </p:spTgt>
                                        </p:tgtEl>
                                      </p:cBhvr>
                                    </p:animEffect>
                                    <p:anim calcmode="lin" valueType="num">
                                      <p:cBhvr>
                                        <p:cTn id="50" dur="1000" fill="hold"/>
                                        <p:tgtEl>
                                          <p:spTgt spid="37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7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2" name="Rectangle 1">
            <a:extLst>
              <a:ext uri="{FF2B5EF4-FFF2-40B4-BE49-F238E27FC236}">
                <a16:creationId xmlns:a16="http://schemas.microsoft.com/office/drawing/2014/main" id="{D5953EFA-43E8-426F-9744-4DCFBA07A065}"/>
              </a:ext>
            </a:extLst>
          </p:cNvPr>
          <p:cNvSpPr/>
          <p:nvPr/>
        </p:nvSpPr>
        <p:spPr>
          <a:xfrm>
            <a:off x="3494266" y="111869"/>
            <a:ext cx="2360427" cy="435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a:latin typeface="Times New Roman" panose="02020603050405020304" pitchFamily="18" charset="0"/>
                <a:cs typeface="Times New Roman" panose="02020603050405020304" pitchFamily="18" charset="0"/>
              </a:rPr>
              <a:t>Quản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rủi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ro</a:t>
            </a:r>
            <a:endParaRPr lang="en-US" sz="2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6F1C44D-AE89-4731-AF1C-CC029B3D6301}"/>
              </a:ext>
            </a:extLst>
          </p:cNvPr>
          <p:cNvSpPr/>
          <p:nvPr/>
        </p:nvSpPr>
        <p:spPr>
          <a:xfrm>
            <a:off x="261970" y="672153"/>
            <a:ext cx="4199861" cy="41041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a:latin typeface="Times New Roman" panose="02020603050405020304" pitchFamily="18" charset="0"/>
                <a:ea typeface="Tahoma" panose="020B0604030504040204" pitchFamily="34" charset="0"/>
                <a:cs typeface="Times New Roman" panose="02020603050405020304" pitchFamily="18" charset="0"/>
              </a:rPr>
              <a:t>Nhận</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diện</a:t>
            </a: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ra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kế</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hoạch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khác</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000" dirty="0">
                <a:latin typeface="Times New Roman" panose="02020603050405020304" pitchFamily="18" charset="0"/>
                <a:ea typeface="Tahoma" panose="020B0604030504040204" pitchFamily="34" charset="0"/>
                <a:cs typeface="Times New Roman" panose="02020603050405020304" pitchFamily="18" charset="0"/>
              </a:rPr>
              <a:t> tin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án</a:t>
            </a:r>
            <a:r>
              <a:rPr lang="en-US" sz="2000" dirty="0">
                <a:latin typeface="Times New Roman" panose="02020603050405020304" pitchFamily="18" charset="0"/>
                <a:ea typeface="Tahoma" panose="020B0604030504040204" pitchFamily="34" charset="0"/>
                <a:cs typeface="Times New Roman" panose="02020603050405020304" pitchFamily="18" charset="0"/>
              </a:rPr>
              <a:t> t</a:t>
            </a:r>
            <a:r>
              <a:rPr lang="vi-VN" sz="2000" dirty="0">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latin typeface="Times New Roman" panose="02020603050405020304" pitchFamily="18" charset="0"/>
                <a:ea typeface="Tahoma" panose="020B0604030504040204" pitchFamily="34" charset="0"/>
                <a:cs typeface="Times New Roman" panose="02020603050405020304" pitchFamily="18" charset="0"/>
              </a:rPr>
              <a:t>ơng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tự</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2.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Công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cụ</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kỹ</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thuật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Kỹ</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thuật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nảy</a:t>
            </a:r>
            <a:r>
              <a:rPr lang="en-US" sz="2000" dirty="0">
                <a:latin typeface="Times New Roman" panose="02020603050405020304" pitchFamily="18" charset="0"/>
                <a:ea typeface="Tahoma" panose="020B0604030504040204" pitchFamily="34" charset="0"/>
                <a:cs typeface="Times New Roman" panose="02020603050405020304" pitchFamily="18" charset="0"/>
              </a:rPr>
              <a:t> ý </a:t>
            </a:r>
            <a:r>
              <a:rPr lang="en-US" sz="2000" dirty="0" err="1">
                <a:latin typeface="Times New Roman" panose="02020603050405020304" pitchFamily="18" charset="0"/>
                <a:ea typeface="Tahoma" panose="020B0604030504040204" pitchFamily="34" charset="0"/>
                <a:cs typeface="Times New Roman" panose="02020603050405020304" pitchFamily="18" charset="0"/>
              </a:rPr>
              <a:t>nghĩa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Brainstomy</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Phân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tích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nhân</a:t>
            </a:r>
            <a:r>
              <a:rPr lang="en-US" sz="2000" dirty="0">
                <a:latin typeface="Times New Roman" panose="02020603050405020304" pitchFamily="18" charset="0"/>
                <a:ea typeface="Tahoma" panose="020B0604030504040204" pitchFamily="34" charset="0"/>
                <a:cs typeface="Times New Roman" panose="02020603050405020304" pitchFamily="18" charset="0"/>
              </a:rPr>
              <a:t> – </a:t>
            </a:r>
            <a:r>
              <a:rPr lang="en-US" sz="2000" dirty="0" err="1">
                <a:latin typeface="Times New Roman" panose="02020603050405020304" pitchFamily="18" charset="0"/>
                <a:ea typeface="Tahoma" panose="020B0604030504040204" pitchFamily="34" charset="0"/>
                <a:cs typeface="Times New Roman" panose="02020603050405020304" pitchFamily="18" charset="0"/>
              </a:rPr>
              <a:t>quả</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Phỏng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vấn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3.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ra</a:t>
            </a: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nguồn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sinh</a:t>
            </a:r>
            <a:r>
              <a:rPr lang="en-US" sz="2000" dirty="0">
                <a:latin typeface="Times New Roman" panose="02020603050405020304" pitchFamily="18" charset="0"/>
                <a:ea typeface="Tahoma" panose="020B0604030504040204" pitchFamily="34" charset="0"/>
                <a:cs typeface="Times New Roman" panose="02020603050405020304" pitchFamily="18" charset="0"/>
              </a:rPr>
              <a:t> ra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quy</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trình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khác</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94EDCEB-7ABE-46B5-AC5C-A3102CF0BD74}"/>
              </a:ext>
            </a:extLst>
          </p:cNvPr>
          <p:cNvSpPr/>
          <p:nvPr/>
        </p:nvSpPr>
        <p:spPr>
          <a:xfrm>
            <a:off x="4674480" y="672153"/>
            <a:ext cx="4199861" cy="43515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a:latin typeface="Times New Roman" panose="02020603050405020304" pitchFamily="18" charset="0"/>
                <a:ea typeface="Tahoma" panose="020B0604030504040204" pitchFamily="34" charset="0"/>
                <a:cs typeface="Times New Roman" panose="02020603050405020304" pitchFamily="18" charset="0"/>
              </a:rPr>
              <a:t>Định</a:t>
            </a:r>
            <a:r>
              <a:rPr lang="en-US" sz="2000" b="1" dirty="0">
                <a:latin typeface="Times New Roman" panose="02020603050405020304" pitchFamily="18" charset="0"/>
                <a:ea typeface="Tahoma" panose="020B0604030504040204" pitchFamily="34" charset="0"/>
                <a:cs typeface="Times New Roman" panose="02020603050405020304" pitchFamily="18" charset="0"/>
              </a:rPr>
              <a:t> l</a:t>
            </a:r>
            <a:r>
              <a:rPr lang="vi-VN" sz="2000" b="1" dirty="0">
                <a:latin typeface="Times New Roman" panose="02020603050405020304" pitchFamily="18" charset="0"/>
                <a:ea typeface="Tahoma" panose="020B0604030504040204" pitchFamily="34" charset="0"/>
                <a:cs typeface="Times New Roman" panose="02020603050405020304" pitchFamily="18" charset="0"/>
              </a:rPr>
              <a:t>ư</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ợng</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Sự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chấp</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nhận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bên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nguồn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sinh</a:t>
            </a:r>
            <a:r>
              <a:rPr lang="en-US" sz="2000" dirty="0">
                <a:latin typeface="Times New Roman" panose="02020603050405020304" pitchFamily="18" charset="0"/>
                <a:ea typeface="Tahoma" panose="020B0604030504040204" pitchFamily="34" charset="0"/>
                <a:cs typeface="Times New Roman" panose="02020603050405020304" pitchFamily="18" charset="0"/>
              </a:rPr>
              <a:t> ra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Ước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2000" dirty="0">
                <a:latin typeface="Times New Roman" panose="02020603050405020304" pitchFamily="18" charset="0"/>
                <a:ea typeface="Tahoma" panose="020B0604030504040204" pitchFamily="34" charset="0"/>
                <a:cs typeface="Times New Roman" panose="02020603050405020304" pitchFamily="18" charset="0"/>
              </a:rPr>
              <a:t> chi </a:t>
            </a:r>
            <a:r>
              <a:rPr lang="en-US" sz="2000" dirty="0" err="1">
                <a:latin typeface="Times New Roman" panose="02020603050405020304" pitchFamily="18" charset="0"/>
                <a:ea typeface="Tahoma" panose="020B0604030504040204" pitchFamily="34" charset="0"/>
                <a:cs typeface="Times New Roman" panose="02020603050405020304" pitchFamily="18" charset="0"/>
              </a:rPr>
              <a:t>phí</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thời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gian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2.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Công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cụ</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kỹ</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thuật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Giá</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trị</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tiền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tệ</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mong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đợi</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Tổng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kết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thống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kê</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Đánh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giá</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chuyên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gia</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3.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ra</a:t>
            </a: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c</a:t>
            </a:r>
            <a:r>
              <a:rPr lang="vi-VN" sz="2000" dirty="0">
                <a:latin typeface="Times New Roman" panose="02020603050405020304" pitchFamily="18" charset="0"/>
                <a:ea typeface="Tahoma" panose="020B0604030504040204" pitchFamily="34" charset="0"/>
                <a:cs typeface="Times New Roman" panose="02020603050405020304" pitchFamily="18" charset="0"/>
              </a:rPr>
              <a:t>ơ</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hội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đe</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dọa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chống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lại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c</a:t>
            </a:r>
            <a:r>
              <a:rPr lang="vi-VN" sz="2000" dirty="0">
                <a:latin typeface="Times New Roman" panose="02020603050405020304" pitchFamily="18" charset="0"/>
                <a:ea typeface="Tahoma" panose="020B0604030504040204" pitchFamily="34" charset="0"/>
                <a:cs typeface="Times New Roman" panose="02020603050405020304" pitchFamily="18" charset="0"/>
              </a:rPr>
              <a:t>ơ</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hội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chấp</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nhận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bỏ</a:t>
            </a:r>
            <a:r>
              <a:rPr lang="en-US" sz="2000" dirty="0">
                <a:latin typeface="Times New Roman" panose="02020603050405020304" pitchFamily="18" charset="0"/>
                <a:ea typeface="Tahoma" panose="020B0604030504040204" pitchFamily="34" charset="0"/>
                <a:cs typeface="Times New Roman" panose="02020603050405020304" pitchFamily="18" charset="0"/>
              </a:rPr>
              <a:t> qua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3AA9592A-0BCB-4398-8717-0E6D73DAD080}"/>
              </a:ext>
            </a:extLst>
          </p:cNvPr>
          <p:cNvCxnSpPr>
            <a:cxnSpLocks/>
            <a:stCxn id="2" idx="1"/>
          </p:cNvCxnSpPr>
          <p:nvPr/>
        </p:nvCxnSpPr>
        <p:spPr>
          <a:xfrm flipH="1">
            <a:off x="2361900" y="329565"/>
            <a:ext cx="1132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65D655B-C621-4AC6-B9D3-A7521B1F7CC1}"/>
              </a:ext>
            </a:extLst>
          </p:cNvPr>
          <p:cNvCxnSpPr>
            <a:cxnSpLocks/>
            <a:stCxn id="2" idx="3"/>
          </p:cNvCxnSpPr>
          <p:nvPr/>
        </p:nvCxnSpPr>
        <p:spPr>
          <a:xfrm flipV="1">
            <a:off x="5854693" y="329564"/>
            <a:ext cx="125784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35006A-F40C-48B8-862F-116954AE91B4}"/>
              </a:ext>
            </a:extLst>
          </p:cNvPr>
          <p:cNvCxnSpPr/>
          <p:nvPr/>
        </p:nvCxnSpPr>
        <p:spPr>
          <a:xfrm>
            <a:off x="7112535" y="329564"/>
            <a:ext cx="0" cy="3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29C0BB-E5A9-4027-9F5D-D7A2AD219AC2}"/>
              </a:ext>
            </a:extLst>
          </p:cNvPr>
          <p:cNvCxnSpPr>
            <a:cxnSpLocks/>
            <a:endCxn id="3" idx="0"/>
          </p:cNvCxnSpPr>
          <p:nvPr/>
        </p:nvCxnSpPr>
        <p:spPr>
          <a:xfrm>
            <a:off x="2361900" y="329563"/>
            <a:ext cx="1" cy="34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85091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2" name="Rectangle 1">
            <a:extLst>
              <a:ext uri="{FF2B5EF4-FFF2-40B4-BE49-F238E27FC236}">
                <a16:creationId xmlns:a16="http://schemas.microsoft.com/office/drawing/2014/main" id="{D5953EFA-43E8-426F-9744-4DCFBA07A065}"/>
              </a:ext>
            </a:extLst>
          </p:cNvPr>
          <p:cNvSpPr/>
          <p:nvPr/>
        </p:nvSpPr>
        <p:spPr>
          <a:xfrm>
            <a:off x="3494266" y="111869"/>
            <a:ext cx="2360427" cy="435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a:latin typeface="Times New Roman" panose="02020603050405020304" pitchFamily="18" charset="0"/>
                <a:cs typeface="Times New Roman" panose="02020603050405020304" pitchFamily="18" charset="0"/>
              </a:rPr>
              <a:t>Quản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rủi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ro</a:t>
            </a:r>
            <a:endParaRPr lang="en-US" sz="2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6F1C44D-AE89-4731-AF1C-CC029B3D6301}"/>
              </a:ext>
            </a:extLst>
          </p:cNvPr>
          <p:cNvSpPr/>
          <p:nvPr/>
        </p:nvSpPr>
        <p:spPr>
          <a:xfrm>
            <a:off x="261970" y="672153"/>
            <a:ext cx="4199861" cy="41041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a:latin typeface="Times New Roman" panose="02020603050405020304" pitchFamily="18" charset="0"/>
                <a:ea typeface="Tahoma" panose="020B0604030504040204" pitchFamily="34" charset="0"/>
                <a:cs typeface="Times New Roman" panose="02020603050405020304" pitchFamily="18" charset="0"/>
              </a:rPr>
              <a:t>Nhận</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diện</a:t>
            </a: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c</a:t>
            </a:r>
            <a:r>
              <a:rPr lang="vi-VN" sz="2000" dirty="0">
                <a:latin typeface="Times New Roman" panose="02020603050405020304" pitchFamily="18" charset="0"/>
                <a:ea typeface="Tahoma" panose="020B0604030504040204" pitchFamily="34" charset="0"/>
                <a:cs typeface="Times New Roman" panose="02020603050405020304" pitchFamily="18" charset="0"/>
              </a:rPr>
              <a:t>ơ</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hội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chống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lại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c</a:t>
            </a:r>
            <a:r>
              <a:rPr lang="vi-VN" sz="2000" dirty="0">
                <a:latin typeface="Times New Roman" panose="02020603050405020304" pitchFamily="18" charset="0"/>
                <a:ea typeface="Tahoma" panose="020B0604030504040204" pitchFamily="34" charset="0"/>
                <a:cs typeface="Times New Roman" panose="02020603050405020304" pitchFamily="18" charset="0"/>
              </a:rPr>
              <a:t>ơ</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hội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chấp</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nhận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bỏ</a:t>
            </a:r>
            <a:r>
              <a:rPr lang="en-US" sz="2000" dirty="0">
                <a:latin typeface="Times New Roman" panose="02020603050405020304" pitchFamily="18" charset="0"/>
                <a:ea typeface="Tahoma" panose="020B0604030504040204" pitchFamily="34" charset="0"/>
                <a:cs typeface="Times New Roman" panose="02020603050405020304" pitchFamily="18" charset="0"/>
              </a:rPr>
              <a:t> ra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2.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Công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cụ</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kỹ</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thuật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Mua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hàng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hóa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dịch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vụ</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Phòng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ngừa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mua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bảo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hiểm</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3.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ra</a:t>
            </a: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Kế</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hoạch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quản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lý</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quyết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định</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Kế</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hoạch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hạn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chế</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Hợp</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đồng</a:t>
            </a:r>
            <a:r>
              <a:rPr lang="en-US" sz="2000" dirty="0">
                <a:latin typeface="Times New Roman" panose="02020603050405020304" pitchFamily="18" charset="0"/>
                <a:ea typeface="Tahoma" panose="020B0604030504040204" pitchFamily="34" charset="0"/>
                <a:cs typeface="Times New Roman" panose="02020603050405020304" pitchFamily="18" charset="0"/>
              </a:rPr>
              <a:t> cam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kết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94EDCEB-7ABE-46B5-AC5C-A3102CF0BD74}"/>
              </a:ext>
            </a:extLst>
          </p:cNvPr>
          <p:cNvSpPr/>
          <p:nvPr/>
        </p:nvSpPr>
        <p:spPr>
          <a:xfrm>
            <a:off x="4674480" y="672154"/>
            <a:ext cx="4199861" cy="41041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a:latin typeface="Times New Roman" panose="02020603050405020304" pitchFamily="18" charset="0"/>
                <a:ea typeface="Tahoma" panose="020B0604030504040204" pitchFamily="34" charset="0"/>
                <a:cs typeface="Times New Roman" panose="02020603050405020304" pitchFamily="18" charset="0"/>
              </a:rPr>
              <a:t>Định</a:t>
            </a:r>
            <a:r>
              <a:rPr lang="en-US" sz="2000" b="1" dirty="0">
                <a:latin typeface="Times New Roman" panose="02020603050405020304" pitchFamily="18" charset="0"/>
                <a:ea typeface="Tahoma" panose="020B0604030504040204" pitchFamily="34" charset="0"/>
                <a:cs typeface="Times New Roman" panose="02020603050405020304" pitchFamily="18" charset="0"/>
              </a:rPr>
              <a:t> l</a:t>
            </a:r>
            <a:r>
              <a:rPr lang="vi-VN" sz="2000" b="1" dirty="0">
                <a:latin typeface="Times New Roman" panose="02020603050405020304" pitchFamily="18" charset="0"/>
                <a:ea typeface="Tahoma" panose="020B0604030504040204" pitchFamily="34" charset="0"/>
                <a:cs typeface="Times New Roman" panose="02020603050405020304" pitchFamily="18" charset="0"/>
              </a:rPr>
              <a:t>ư</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ợng</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Kế</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hoạch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quản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lý</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xảy</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xác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định</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2.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Công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cụ</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kỹ</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thuật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Phát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triển</a:t>
            </a:r>
            <a:r>
              <a:rPr lang="en-US" sz="2000" dirty="0">
                <a:latin typeface="Times New Roman" panose="02020603050405020304" pitchFamily="18" charset="0"/>
                <a:ea typeface="Tahoma" panose="020B0604030504040204" pitchFamily="34" charset="0"/>
                <a:cs typeface="Times New Roman" panose="02020603050405020304" pitchFamily="18" charset="0"/>
              </a:rPr>
              <a:t> them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pháp</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chống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rủi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ro</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3.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ra</a:t>
            </a: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Hoạt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động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hiệu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chỉnh</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Tahoma" panose="020B0604030504040204" pitchFamily="34" charset="0"/>
                <a:cs typeface="Times New Roman" panose="02020603050405020304" pitchFamily="18" charset="0"/>
              </a:rPr>
              <a:t>Cập</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nhật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bổ</a:t>
            </a:r>
            <a:r>
              <a:rPr lang="en-US" sz="2000" dirty="0">
                <a:latin typeface="Times New Roman" panose="02020603050405020304" pitchFamily="18" charset="0"/>
                <a:ea typeface="Tahoma" panose="020B0604030504040204" pitchFamily="34" charset="0"/>
                <a:cs typeface="Times New Roman" panose="02020603050405020304" pitchFamily="18" charset="0"/>
              </a:rPr>
              <a:t> sung </a:t>
            </a:r>
            <a:r>
              <a:rPr lang="en-US" sz="2000" dirty="0" err="1">
                <a:latin typeface="Times New Roman" panose="02020603050405020304" pitchFamily="18" charset="0"/>
                <a:ea typeface="Tahoma" panose="020B0604030504040204" pitchFamily="34" charset="0"/>
                <a:cs typeface="Times New Roman" panose="02020603050405020304" pitchFamily="18" charset="0"/>
              </a:rPr>
              <a:t>kế</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hoạch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quản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lý</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3AA9592A-0BCB-4398-8717-0E6D73DAD080}"/>
              </a:ext>
            </a:extLst>
          </p:cNvPr>
          <p:cNvCxnSpPr>
            <a:cxnSpLocks/>
            <a:stCxn id="2" idx="1"/>
          </p:cNvCxnSpPr>
          <p:nvPr/>
        </p:nvCxnSpPr>
        <p:spPr>
          <a:xfrm flipH="1">
            <a:off x="2361900" y="329565"/>
            <a:ext cx="1132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65D655B-C621-4AC6-B9D3-A7521B1F7CC1}"/>
              </a:ext>
            </a:extLst>
          </p:cNvPr>
          <p:cNvCxnSpPr>
            <a:cxnSpLocks/>
            <a:stCxn id="2" idx="3"/>
          </p:cNvCxnSpPr>
          <p:nvPr/>
        </p:nvCxnSpPr>
        <p:spPr>
          <a:xfrm flipV="1">
            <a:off x="5854693" y="329564"/>
            <a:ext cx="125784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35006A-F40C-48B8-862F-116954AE91B4}"/>
              </a:ext>
            </a:extLst>
          </p:cNvPr>
          <p:cNvCxnSpPr/>
          <p:nvPr/>
        </p:nvCxnSpPr>
        <p:spPr>
          <a:xfrm>
            <a:off x="7112535" y="329564"/>
            <a:ext cx="0" cy="3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29C0BB-E5A9-4027-9F5D-D7A2AD219AC2}"/>
              </a:ext>
            </a:extLst>
          </p:cNvPr>
          <p:cNvCxnSpPr>
            <a:cxnSpLocks/>
            <a:endCxn id="3" idx="0"/>
          </p:cNvCxnSpPr>
          <p:nvPr/>
        </p:nvCxnSpPr>
        <p:spPr>
          <a:xfrm>
            <a:off x="2361900" y="329563"/>
            <a:ext cx="1" cy="34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7172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6E694594-40A5-4ACB-B1EA-34B24EAC6A71}"/>
              </a:ext>
            </a:extLst>
          </p:cNvPr>
          <p:cNvSpPr txBox="1">
            <a:spLocks/>
          </p:cNvSpPr>
          <p:nvPr/>
        </p:nvSpPr>
        <p:spPr>
          <a:xfrm>
            <a:off x="248093" y="98753"/>
            <a:ext cx="4527958" cy="646331"/>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vi-VN" sz="3600" b="1" dirty="0">
                <a:solidFill>
                  <a:srgbClr val="C00000"/>
                </a:solidFill>
              </a:rPr>
              <a:t>TỔNG KẾT</a:t>
            </a:r>
            <a:endParaRPr lang="en-US" sz="3600" b="1" dirty="0">
              <a:solidFill>
                <a:srgbClr val="C00000"/>
              </a:solidFill>
            </a:endParaRPr>
          </a:p>
        </p:txBody>
      </p:sp>
      <p:sp>
        <p:nvSpPr>
          <p:cNvPr id="5" name="Title 7">
            <a:extLst>
              <a:ext uri="{FF2B5EF4-FFF2-40B4-BE49-F238E27FC236}">
                <a16:creationId xmlns:a16="http://schemas.microsoft.com/office/drawing/2014/main" id="{9B11975C-F4E4-40F5-9336-64FC29DF89FE}"/>
              </a:ext>
            </a:extLst>
          </p:cNvPr>
          <p:cNvSpPr txBox="1">
            <a:spLocks/>
          </p:cNvSpPr>
          <p:nvPr/>
        </p:nvSpPr>
        <p:spPr>
          <a:xfrm>
            <a:off x="2691663" y="1130628"/>
            <a:ext cx="2998788" cy="585788"/>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3200" b="1" dirty="0">
                <a:solidFill>
                  <a:schemeClr val="bg1">
                    <a:lumMod val="95000"/>
                  </a:schemeClr>
                </a:solidFill>
                <a:latin typeface="Bradley Hand ITC" pitchFamily="66" charset="0"/>
              </a:rPr>
              <a:t>MEASURABLE</a:t>
            </a:r>
          </a:p>
        </p:txBody>
      </p:sp>
      <p:sp>
        <p:nvSpPr>
          <p:cNvPr id="6" name="Rectangle 19">
            <a:extLst>
              <a:ext uri="{FF2B5EF4-FFF2-40B4-BE49-F238E27FC236}">
                <a16:creationId xmlns:a16="http://schemas.microsoft.com/office/drawing/2014/main" id="{C3F42CB9-6F12-4F40-A435-E3EC900D0E93}"/>
              </a:ext>
            </a:extLst>
          </p:cNvPr>
          <p:cNvSpPr/>
          <p:nvPr/>
        </p:nvSpPr>
        <p:spPr>
          <a:xfrm rot="286156">
            <a:off x="1272255" y="869738"/>
            <a:ext cx="952333" cy="837389"/>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DB6AEA"/>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1</a:t>
            </a:r>
          </a:p>
        </p:txBody>
      </p:sp>
      <p:sp>
        <p:nvSpPr>
          <p:cNvPr id="7" name="Rectangle 19">
            <a:extLst>
              <a:ext uri="{FF2B5EF4-FFF2-40B4-BE49-F238E27FC236}">
                <a16:creationId xmlns:a16="http://schemas.microsoft.com/office/drawing/2014/main" id="{5D071B6B-217A-4CFC-98D8-3C1443DE902A}"/>
              </a:ext>
            </a:extLst>
          </p:cNvPr>
          <p:cNvSpPr/>
          <p:nvPr/>
        </p:nvSpPr>
        <p:spPr>
          <a:xfrm rot="21345731">
            <a:off x="1123658" y="1926130"/>
            <a:ext cx="966556" cy="82705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92D05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2</a:t>
            </a:r>
          </a:p>
        </p:txBody>
      </p:sp>
      <p:sp>
        <p:nvSpPr>
          <p:cNvPr id="8" name="Title 7">
            <a:extLst>
              <a:ext uri="{FF2B5EF4-FFF2-40B4-BE49-F238E27FC236}">
                <a16:creationId xmlns:a16="http://schemas.microsoft.com/office/drawing/2014/main" id="{4D3F2375-3933-4A2D-83A6-AD70F7F333A0}"/>
              </a:ext>
            </a:extLst>
          </p:cNvPr>
          <p:cNvSpPr txBox="1">
            <a:spLocks/>
          </p:cNvSpPr>
          <p:nvPr/>
        </p:nvSpPr>
        <p:spPr>
          <a:xfrm>
            <a:off x="2691663" y="2194253"/>
            <a:ext cx="2998788" cy="584200"/>
          </a:xfrm>
          <a:prstGeom prst="rect">
            <a:avLst/>
          </a:prstGeom>
        </p:spPr>
        <p:txBody>
          <a:bodyPr>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3200" b="1" dirty="0">
                <a:solidFill>
                  <a:schemeClr val="bg1">
                    <a:lumMod val="95000"/>
                  </a:schemeClr>
                </a:solidFill>
                <a:latin typeface="Bradley Hand ITC" pitchFamily="66" charset="0"/>
              </a:rPr>
              <a:t>ATTAINABLE</a:t>
            </a:r>
          </a:p>
        </p:txBody>
      </p:sp>
      <p:sp>
        <p:nvSpPr>
          <p:cNvPr id="9" name="Rectangle 19">
            <a:extLst>
              <a:ext uri="{FF2B5EF4-FFF2-40B4-BE49-F238E27FC236}">
                <a16:creationId xmlns:a16="http://schemas.microsoft.com/office/drawing/2014/main" id="{18004D6C-FD84-4EE4-8BA4-06B7A1180F70}"/>
              </a:ext>
            </a:extLst>
          </p:cNvPr>
          <p:cNvSpPr/>
          <p:nvPr/>
        </p:nvSpPr>
        <p:spPr>
          <a:xfrm rot="21540000">
            <a:off x="1438090" y="2943288"/>
            <a:ext cx="1066243" cy="89623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C00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3</a:t>
            </a:r>
          </a:p>
        </p:txBody>
      </p:sp>
      <p:sp>
        <p:nvSpPr>
          <p:cNvPr id="11" name="Rectangle 19">
            <a:extLst>
              <a:ext uri="{FF2B5EF4-FFF2-40B4-BE49-F238E27FC236}">
                <a16:creationId xmlns:a16="http://schemas.microsoft.com/office/drawing/2014/main" id="{79C337AF-B292-40DD-89E9-C86E3C28DEDD}"/>
              </a:ext>
            </a:extLst>
          </p:cNvPr>
          <p:cNvSpPr/>
          <p:nvPr/>
        </p:nvSpPr>
        <p:spPr>
          <a:xfrm rot="352731">
            <a:off x="1137710" y="3936011"/>
            <a:ext cx="1019404" cy="89762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00B0F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4</a:t>
            </a:r>
          </a:p>
        </p:txBody>
      </p:sp>
      <p:sp>
        <p:nvSpPr>
          <p:cNvPr id="14" name="AutoShape 78">
            <a:extLst>
              <a:ext uri="{FF2B5EF4-FFF2-40B4-BE49-F238E27FC236}">
                <a16:creationId xmlns:a16="http://schemas.microsoft.com/office/drawing/2014/main" id="{A958C9BF-B802-4692-8744-3658B333284B}"/>
              </a:ext>
            </a:extLst>
          </p:cNvPr>
          <p:cNvSpPr>
            <a:spLocks noChangeArrowheads="1"/>
          </p:cNvSpPr>
          <p:nvPr/>
        </p:nvSpPr>
        <p:spPr bwMode="auto">
          <a:xfrm>
            <a:off x="2375788" y="1028207"/>
            <a:ext cx="5896342" cy="646331"/>
          </a:xfrm>
          <a:prstGeom prst="roundRect">
            <a:avLst>
              <a:gd name="adj" fmla="val 3481"/>
            </a:avLst>
          </a:prstGeom>
          <a:solidFill>
            <a:schemeClr val="bg1"/>
          </a:solidFill>
          <a:ln w="19050" cap="rnd">
            <a:solidFill>
              <a:schemeClr val="tx1"/>
            </a:solidFill>
            <a:prstDash val="sysDot"/>
            <a:round/>
            <a:headEnd/>
            <a:tailEnd/>
          </a:ln>
          <a:effectLs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350" b="0">
              <a:solidFill>
                <a:schemeClr val="tx1"/>
              </a:solidFill>
            </a:endParaRPr>
          </a:p>
        </p:txBody>
      </p:sp>
      <p:sp>
        <p:nvSpPr>
          <p:cNvPr id="16" name="Rectangle 15">
            <a:extLst>
              <a:ext uri="{FF2B5EF4-FFF2-40B4-BE49-F238E27FC236}">
                <a16:creationId xmlns:a16="http://schemas.microsoft.com/office/drawing/2014/main" id="{4BB45F69-C4AC-413A-ADB4-459690B8FB59}"/>
              </a:ext>
            </a:extLst>
          </p:cNvPr>
          <p:cNvSpPr/>
          <p:nvPr/>
        </p:nvSpPr>
        <p:spPr>
          <a:xfrm>
            <a:off x="2595528" y="1087483"/>
            <a:ext cx="5896342" cy="523220"/>
          </a:xfrm>
          <a:prstGeom prst="rect">
            <a:avLst/>
          </a:prstGeom>
        </p:spPr>
        <p:txBody>
          <a:bodyPr wrap="square">
            <a:spAutoFit/>
          </a:bodyPr>
          <a:lstStyle/>
          <a:p>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endParaRPr lang="en-US" sz="2800" dirty="0"/>
          </a:p>
        </p:txBody>
      </p:sp>
      <p:sp>
        <p:nvSpPr>
          <p:cNvPr id="19" name="AutoShape 78">
            <a:extLst>
              <a:ext uri="{FF2B5EF4-FFF2-40B4-BE49-F238E27FC236}">
                <a16:creationId xmlns:a16="http://schemas.microsoft.com/office/drawing/2014/main" id="{0721946C-46AF-4DF0-BF1E-1597A83C2F2F}"/>
              </a:ext>
            </a:extLst>
          </p:cNvPr>
          <p:cNvSpPr>
            <a:spLocks noChangeArrowheads="1"/>
          </p:cNvSpPr>
          <p:nvPr/>
        </p:nvSpPr>
        <p:spPr bwMode="auto">
          <a:xfrm>
            <a:off x="2439630" y="1930189"/>
            <a:ext cx="5896342" cy="858923"/>
          </a:xfrm>
          <a:prstGeom prst="roundRect">
            <a:avLst>
              <a:gd name="adj" fmla="val 3481"/>
            </a:avLst>
          </a:prstGeom>
          <a:solidFill>
            <a:schemeClr val="bg1"/>
          </a:solidFill>
          <a:ln w="19050" cap="rnd">
            <a:solidFill>
              <a:schemeClr val="tx1"/>
            </a:solidFill>
            <a:prstDash val="sysDot"/>
            <a:round/>
            <a:headEnd/>
            <a:tailEnd/>
          </a:ln>
          <a:effectLs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350" b="0">
              <a:solidFill>
                <a:schemeClr val="tx1"/>
              </a:solidFill>
            </a:endParaRPr>
          </a:p>
        </p:txBody>
      </p:sp>
      <p:sp>
        <p:nvSpPr>
          <p:cNvPr id="20" name="Rectangle 19">
            <a:extLst>
              <a:ext uri="{FF2B5EF4-FFF2-40B4-BE49-F238E27FC236}">
                <a16:creationId xmlns:a16="http://schemas.microsoft.com/office/drawing/2014/main" id="{52057188-858D-4759-9BC2-F5BE8F0E6A23}"/>
              </a:ext>
            </a:extLst>
          </p:cNvPr>
          <p:cNvSpPr/>
          <p:nvPr/>
        </p:nvSpPr>
        <p:spPr>
          <a:xfrm>
            <a:off x="2503472" y="2162122"/>
            <a:ext cx="5768658" cy="523220"/>
          </a:xfrm>
          <a:prstGeom prst="rect">
            <a:avLst/>
          </a:prstGeom>
        </p:spPr>
        <p:txBody>
          <a:bodyPr wrap="square">
            <a:spAutoFit/>
          </a:bodyPr>
          <a:lstStyle/>
          <a:p>
            <a:pPr>
              <a:defRPr/>
            </a:pPr>
            <a:r>
              <a:rPr lang="en-US" sz="2800" dirty="0" err="1">
                <a:solidFill>
                  <a:schemeClr val="tx1"/>
                </a:solidFill>
                <a:latin typeface="Times New Roman" panose="02020603050405020304" pitchFamily="18" charset="0"/>
                <a:cs typeface="Times New Roman" panose="02020603050405020304" pitchFamily="18" charset="0"/>
              </a:rPr>
              <a:t>Định</a:t>
            </a:r>
            <a:r>
              <a:rPr lang="en-US" sz="2800" dirty="0">
                <a:solidFill>
                  <a:schemeClr val="tx1"/>
                </a:solidFill>
                <a:latin typeface="Times New Roman" panose="02020603050405020304" pitchFamily="18" charset="0"/>
                <a:cs typeface="Times New Roman" panose="02020603050405020304" pitchFamily="18" charset="0"/>
              </a:rPr>
              <a:t> l</a:t>
            </a:r>
            <a:r>
              <a:rPr lang="vi-VN" sz="2800" dirty="0">
                <a:solidFill>
                  <a:schemeClr val="tx1"/>
                </a:solidFill>
                <a:latin typeface="Times New Roman" panose="02020603050405020304" pitchFamily="18" charset="0"/>
                <a:cs typeface="Times New Roman" panose="02020603050405020304" pitchFamily="18" charset="0"/>
              </a:rPr>
              <a:t>ư</a:t>
            </a:r>
            <a:r>
              <a:rPr lang="en-US" sz="2800" dirty="0" err="1">
                <a:solidFill>
                  <a:schemeClr val="tx1"/>
                </a:solidFill>
                <a:latin typeface="Times New Roman" panose="02020603050405020304" pitchFamily="18" charset="0"/>
                <a:cs typeface="Times New Roman" panose="02020603050405020304" pitchFamily="18" charset="0"/>
              </a:rPr>
              <a:t>ợng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rủi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ro</a:t>
            </a:r>
            <a:endParaRPr lang="en-US" sz="3600" dirty="0">
              <a:solidFill>
                <a:schemeClr val="tx1"/>
              </a:solidFill>
              <a:latin typeface="Bradley Hand ITC" pitchFamily="66" charset="0"/>
            </a:endParaRPr>
          </a:p>
        </p:txBody>
      </p:sp>
      <p:sp>
        <p:nvSpPr>
          <p:cNvPr id="21" name="AutoShape 78">
            <a:extLst>
              <a:ext uri="{FF2B5EF4-FFF2-40B4-BE49-F238E27FC236}">
                <a16:creationId xmlns:a16="http://schemas.microsoft.com/office/drawing/2014/main" id="{2529E004-1D40-42D5-98D6-3163593CD49C}"/>
              </a:ext>
            </a:extLst>
          </p:cNvPr>
          <p:cNvSpPr>
            <a:spLocks noChangeArrowheads="1"/>
          </p:cNvSpPr>
          <p:nvPr/>
        </p:nvSpPr>
        <p:spPr bwMode="auto">
          <a:xfrm>
            <a:off x="2742280" y="3020994"/>
            <a:ext cx="5896342" cy="858923"/>
          </a:xfrm>
          <a:prstGeom prst="roundRect">
            <a:avLst>
              <a:gd name="adj" fmla="val 3481"/>
            </a:avLst>
          </a:prstGeom>
          <a:solidFill>
            <a:schemeClr val="bg1"/>
          </a:solidFill>
          <a:ln w="19050" cap="rnd">
            <a:solidFill>
              <a:schemeClr val="tx1"/>
            </a:solidFill>
            <a:prstDash val="sysDot"/>
            <a:round/>
            <a:headEnd/>
            <a:tailEnd/>
          </a:ln>
          <a:effectLs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350" b="0">
              <a:solidFill>
                <a:schemeClr val="tx1"/>
              </a:solidFill>
            </a:endParaRPr>
          </a:p>
        </p:txBody>
      </p:sp>
      <p:sp>
        <p:nvSpPr>
          <p:cNvPr id="22" name="Rectangle 21">
            <a:extLst>
              <a:ext uri="{FF2B5EF4-FFF2-40B4-BE49-F238E27FC236}">
                <a16:creationId xmlns:a16="http://schemas.microsoft.com/office/drawing/2014/main" id="{E556077E-A613-4787-8F70-1F347EA7D11D}"/>
              </a:ext>
            </a:extLst>
          </p:cNvPr>
          <p:cNvSpPr/>
          <p:nvPr/>
        </p:nvSpPr>
        <p:spPr>
          <a:xfrm>
            <a:off x="2742280" y="3219622"/>
            <a:ext cx="5896342" cy="523220"/>
          </a:xfrm>
          <a:prstGeom prst="rect">
            <a:avLst/>
          </a:prstGeom>
        </p:spPr>
        <p:txBody>
          <a:bodyPr wrap="square">
            <a:spAutoFit/>
          </a:bodyPr>
          <a:lstStyle/>
          <a:p>
            <a:r>
              <a:rPr lang="en-US" sz="2800" dirty="0" err="1">
                <a:latin typeface="Times New Roman" panose="02020603050405020304" pitchFamily="18" charset="0"/>
                <a:cs typeface="Times New Roman" panose="02020603050405020304" pitchFamily="18" charset="0"/>
              </a:rPr>
              <a:t>Biện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rủi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a:t>
            </a:r>
            <a:endParaRPr lang="en-US" sz="2800" dirty="0">
              <a:latin typeface="Times New Roman" panose="02020603050405020304" pitchFamily="18" charset="0"/>
              <a:cs typeface="Times New Roman" panose="02020603050405020304" pitchFamily="18" charset="0"/>
            </a:endParaRPr>
          </a:p>
        </p:txBody>
      </p:sp>
      <p:sp>
        <p:nvSpPr>
          <p:cNvPr id="23" name="AutoShape 78">
            <a:extLst>
              <a:ext uri="{FF2B5EF4-FFF2-40B4-BE49-F238E27FC236}">
                <a16:creationId xmlns:a16="http://schemas.microsoft.com/office/drawing/2014/main" id="{3FB832F3-5FEC-4FB6-8655-D8620450B115}"/>
              </a:ext>
            </a:extLst>
          </p:cNvPr>
          <p:cNvSpPr>
            <a:spLocks noChangeArrowheads="1"/>
          </p:cNvSpPr>
          <p:nvPr/>
        </p:nvSpPr>
        <p:spPr bwMode="auto">
          <a:xfrm>
            <a:off x="2512072" y="4130739"/>
            <a:ext cx="5896342" cy="765032"/>
          </a:xfrm>
          <a:prstGeom prst="roundRect">
            <a:avLst>
              <a:gd name="adj" fmla="val 3481"/>
            </a:avLst>
          </a:prstGeom>
          <a:solidFill>
            <a:schemeClr val="bg1"/>
          </a:solidFill>
          <a:ln w="19050" cap="rnd">
            <a:solidFill>
              <a:schemeClr val="tx1"/>
            </a:solidFill>
            <a:prstDash val="sysDot"/>
            <a:round/>
            <a:headEnd/>
            <a:tailEnd/>
          </a:ln>
          <a:effectLs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350" b="0">
              <a:solidFill>
                <a:schemeClr val="tx1"/>
              </a:solidFill>
            </a:endParaRPr>
          </a:p>
        </p:txBody>
      </p:sp>
      <p:sp>
        <p:nvSpPr>
          <p:cNvPr id="24" name="Rectangle 23">
            <a:extLst>
              <a:ext uri="{FF2B5EF4-FFF2-40B4-BE49-F238E27FC236}">
                <a16:creationId xmlns:a16="http://schemas.microsoft.com/office/drawing/2014/main" id="{D771DD77-EBC7-44BB-BCED-230D7A71AEB7}"/>
              </a:ext>
            </a:extLst>
          </p:cNvPr>
          <p:cNvSpPr/>
          <p:nvPr/>
        </p:nvSpPr>
        <p:spPr>
          <a:xfrm>
            <a:off x="2512072" y="4251645"/>
            <a:ext cx="5896342" cy="523220"/>
          </a:xfrm>
          <a:prstGeom prst="rect">
            <a:avLst/>
          </a:prstGeom>
        </p:spPr>
        <p:txBody>
          <a:bodyPr wrap="square">
            <a:spAutoFit/>
          </a:bodyPr>
          <a:lstStyle/>
          <a:p>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rủi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6043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ctrTitle" idx="4294967295"/>
          </p:nvPr>
        </p:nvSpPr>
        <p:spPr>
          <a:xfrm>
            <a:off x="666012" y="1386810"/>
            <a:ext cx="7562701" cy="2411287"/>
          </a:xfrm>
          <a:prstGeom prst="rect">
            <a:avLst/>
          </a:prstGeom>
          <a:noFill/>
          <a:ln>
            <a:noFill/>
          </a:ln>
        </p:spPr>
        <p:txBody>
          <a:bodyPr lIns="91425" tIns="91425" rIns="91425" bIns="91425" anchor="t" anchorCtr="0">
            <a:noAutofit/>
          </a:bodyPr>
          <a:lstStyle/>
          <a:p>
            <a:pPr lvl="0" algn="ctr" rtl="0">
              <a:spcBef>
                <a:spcPts val="0"/>
              </a:spcBef>
              <a:buNone/>
            </a:pPr>
            <a:r>
              <a:rPr lang="vi-VN" sz="6000" b="1" dirty="0">
                <a:solidFill>
                  <a:srgbClr val="800000"/>
                </a:solidFill>
                <a:latin typeface="Times New Roman" panose="02020603050405020304" pitchFamily="18" charset="0"/>
                <a:cs typeface="Times New Roman" panose="02020603050405020304" pitchFamily="18" charset="0"/>
              </a:rPr>
              <a:t>Em xin cảm ơn thầy</a:t>
            </a:r>
            <a:r>
              <a:rPr lang="en-US" sz="6000" b="1" dirty="0">
                <a:solidFill>
                  <a:srgbClr val="800000"/>
                </a:solidFill>
                <a:latin typeface="Times New Roman" panose="02020603050405020304" pitchFamily="18" charset="0"/>
                <a:cs typeface="Times New Roman" panose="02020603050405020304" pitchFamily="18" charset="0"/>
              </a:rPr>
              <a:t> </a:t>
            </a:r>
            <a:r>
              <a:rPr lang="en-US" sz="6000" b="1" dirty="0" err="1">
                <a:solidFill>
                  <a:srgbClr val="800000"/>
                </a:solidFill>
                <a:latin typeface="Times New Roman" panose="02020603050405020304" pitchFamily="18" charset="0"/>
                <a:cs typeface="Times New Roman" panose="02020603050405020304" pitchFamily="18" charset="0"/>
              </a:rPr>
              <a:t>và</a:t>
            </a:r>
            <a:r>
              <a:rPr lang="en-US" sz="6000" b="1" dirty="0">
                <a:solidFill>
                  <a:srgbClr val="800000"/>
                </a:solidFill>
                <a:latin typeface="Times New Roman" panose="02020603050405020304" pitchFamily="18" charset="0"/>
                <a:cs typeface="Times New Roman" panose="02020603050405020304" pitchFamily="18" charset="0"/>
              </a:rPr>
              <a:t> </a:t>
            </a:r>
            <a:r>
              <a:rPr lang="en-US" sz="6000" b="1" dirty="0" err="1">
                <a:solidFill>
                  <a:srgbClr val="800000"/>
                </a:solidFill>
                <a:latin typeface="Times New Roman" panose="02020603050405020304" pitchFamily="18" charset="0"/>
                <a:cs typeface="Times New Roman" panose="02020603050405020304" pitchFamily="18" charset="0"/>
              </a:rPr>
              <a:t>các</a:t>
            </a:r>
            <a:r>
              <a:rPr lang="en-US" sz="6000" b="1" dirty="0">
                <a:solidFill>
                  <a:srgbClr val="800000"/>
                </a:solidFill>
                <a:latin typeface="Times New Roman" panose="02020603050405020304" pitchFamily="18" charset="0"/>
                <a:cs typeface="Times New Roman" panose="02020603050405020304" pitchFamily="18" charset="0"/>
              </a:rPr>
              <a:t> </a:t>
            </a:r>
            <a:r>
              <a:rPr lang="en-US" sz="6000" b="1" dirty="0" err="1">
                <a:solidFill>
                  <a:srgbClr val="800000"/>
                </a:solidFill>
                <a:latin typeface="Times New Roman" panose="02020603050405020304" pitchFamily="18" charset="0"/>
                <a:cs typeface="Times New Roman" panose="02020603050405020304" pitchFamily="18" charset="0"/>
              </a:rPr>
              <a:t>bạn</a:t>
            </a:r>
            <a:r>
              <a:rPr lang="vi-VN" sz="6000" b="1" dirty="0">
                <a:solidFill>
                  <a:srgbClr val="800000"/>
                </a:solidFill>
                <a:latin typeface="Times New Roman" panose="02020603050405020304" pitchFamily="18" charset="0"/>
                <a:cs typeface="Times New Roman" panose="02020603050405020304" pitchFamily="18" charset="0"/>
              </a:rPr>
              <a:t> đã lắng nghe</a:t>
            </a:r>
            <a:r>
              <a:rPr lang="en-US" sz="6000" b="1" dirty="0">
                <a:solidFill>
                  <a:srgbClr val="800000"/>
                </a:solidFill>
                <a:latin typeface="Times New Roman" panose="02020603050405020304" pitchFamily="18" charset="0"/>
                <a:cs typeface="Times New Roman" panose="02020603050405020304" pitchFamily="18" charset="0"/>
              </a:rPr>
              <a:t>!</a:t>
            </a:r>
            <a:endParaRPr lang="en" sz="6000" b="1" dirty="0">
              <a:solidFill>
                <a:srgbClr val="800000"/>
              </a:solidFill>
              <a:latin typeface="Times New Roman" panose="02020603050405020304" pitchFamily="18" charset="0"/>
              <a:cs typeface="Times New Roman" panose="02020603050405020304" pitchFamily="18" charset="0"/>
            </a:endParaRPr>
          </a:p>
        </p:txBody>
      </p:sp>
      <p:sp>
        <p:nvSpPr>
          <p:cNvPr id="5" name="Shape 390">
            <a:extLst>
              <a:ext uri="{FF2B5EF4-FFF2-40B4-BE49-F238E27FC236}">
                <a16:creationId xmlns:a16="http://schemas.microsoft.com/office/drawing/2014/main" id="{C33E2AFD-B065-4EE6-95C7-65FFC8817773}"/>
              </a:ext>
            </a:extLst>
          </p:cNvPr>
          <p:cNvSpPr/>
          <p:nvPr/>
        </p:nvSpPr>
        <p:spPr>
          <a:xfrm>
            <a:off x="4198089" y="800099"/>
            <a:ext cx="498549" cy="545305"/>
          </a:xfrm>
          <a:custGeom>
            <a:avLst/>
            <a:gdLst/>
            <a:ahLst/>
            <a:cxnLst/>
            <a:rect l="0" t="0" r="0" b="0"/>
            <a:pathLst>
              <a:path w="30006" h="32825" extrusionOk="0">
                <a:moveTo>
                  <a:pt x="15164" y="13271"/>
                </a:moveTo>
                <a:lnTo>
                  <a:pt x="15406" y="13331"/>
                </a:lnTo>
                <a:lnTo>
                  <a:pt x="15627" y="13432"/>
                </a:lnTo>
                <a:lnTo>
                  <a:pt x="15869" y="13533"/>
                </a:lnTo>
                <a:lnTo>
                  <a:pt x="16070" y="13673"/>
                </a:lnTo>
                <a:lnTo>
                  <a:pt x="16272" y="13814"/>
                </a:lnTo>
                <a:lnTo>
                  <a:pt x="16513" y="14016"/>
                </a:lnTo>
                <a:lnTo>
                  <a:pt x="16735" y="14217"/>
                </a:lnTo>
                <a:lnTo>
                  <a:pt x="16956" y="14439"/>
                </a:lnTo>
                <a:lnTo>
                  <a:pt x="17158" y="14680"/>
                </a:lnTo>
                <a:lnTo>
                  <a:pt x="17319" y="14922"/>
                </a:lnTo>
                <a:lnTo>
                  <a:pt x="17480" y="15184"/>
                </a:lnTo>
                <a:lnTo>
                  <a:pt x="17601" y="15466"/>
                </a:lnTo>
                <a:lnTo>
                  <a:pt x="17701" y="15768"/>
                </a:lnTo>
                <a:lnTo>
                  <a:pt x="17762" y="16070"/>
                </a:lnTo>
                <a:lnTo>
                  <a:pt x="17782" y="16392"/>
                </a:lnTo>
                <a:lnTo>
                  <a:pt x="17782" y="16734"/>
                </a:lnTo>
                <a:lnTo>
                  <a:pt x="17762" y="17057"/>
                </a:lnTo>
                <a:lnTo>
                  <a:pt x="17701" y="17399"/>
                </a:lnTo>
                <a:lnTo>
                  <a:pt x="17621" y="17741"/>
                </a:lnTo>
                <a:lnTo>
                  <a:pt x="17500" y="18063"/>
                </a:lnTo>
                <a:lnTo>
                  <a:pt x="17379" y="18386"/>
                </a:lnTo>
                <a:lnTo>
                  <a:pt x="17218" y="18688"/>
                </a:lnTo>
                <a:lnTo>
                  <a:pt x="17037" y="18990"/>
                </a:lnTo>
                <a:lnTo>
                  <a:pt x="16856" y="19272"/>
                </a:lnTo>
                <a:lnTo>
                  <a:pt x="16634" y="19533"/>
                </a:lnTo>
                <a:lnTo>
                  <a:pt x="16393" y="19755"/>
                </a:lnTo>
                <a:lnTo>
                  <a:pt x="16151" y="19977"/>
                </a:lnTo>
                <a:lnTo>
                  <a:pt x="15869" y="20158"/>
                </a:lnTo>
                <a:lnTo>
                  <a:pt x="15587" y="20299"/>
                </a:lnTo>
                <a:lnTo>
                  <a:pt x="15325" y="20420"/>
                </a:lnTo>
                <a:lnTo>
                  <a:pt x="15063" y="20480"/>
                </a:lnTo>
                <a:lnTo>
                  <a:pt x="14782" y="20540"/>
                </a:lnTo>
                <a:lnTo>
                  <a:pt x="14500" y="20560"/>
                </a:lnTo>
                <a:lnTo>
                  <a:pt x="14218" y="20540"/>
                </a:lnTo>
                <a:lnTo>
                  <a:pt x="13936" y="20520"/>
                </a:lnTo>
                <a:lnTo>
                  <a:pt x="13654" y="20460"/>
                </a:lnTo>
                <a:lnTo>
                  <a:pt x="13372" y="20379"/>
                </a:lnTo>
                <a:lnTo>
                  <a:pt x="13110" y="20279"/>
                </a:lnTo>
                <a:lnTo>
                  <a:pt x="12848" y="20158"/>
                </a:lnTo>
                <a:lnTo>
                  <a:pt x="12607" y="20017"/>
                </a:lnTo>
                <a:lnTo>
                  <a:pt x="12365" y="19836"/>
                </a:lnTo>
                <a:lnTo>
                  <a:pt x="12164" y="19654"/>
                </a:lnTo>
                <a:lnTo>
                  <a:pt x="11962" y="19453"/>
                </a:lnTo>
                <a:lnTo>
                  <a:pt x="11801" y="19231"/>
                </a:lnTo>
                <a:lnTo>
                  <a:pt x="11660" y="18990"/>
                </a:lnTo>
                <a:lnTo>
                  <a:pt x="11560" y="18768"/>
                </a:lnTo>
                <a:lnTo>
                  <a:pt x="11459" y="18567"/>
                </a:lnTo>
                <a:lnTo>
                  <a:pt x="11398" y="18345"/>
                </a:lnTo>
                <a:lnTo>
                  <a:pt x="11358" y="18144"/>
                </a:lnTo>
                <a:lnTo>
                  <a:pt x="11318" y="17922"/>
                </a:lnTo>
                <a:lnTo>
                  <a:pt x="11278" y="17701"/>
                </a:lnTo>
                <a:lnTo>
                  <a:pt x="11278" y="17479"/>
                </a:lnTo>
                <a:lnTo>
                  <a:pt x="11278" y="17258"/>
                </a:lnTo>
                <a:lnTo>
                  <a:pt x="11298" y="17036"/>
                </a:lnTo>
                <a:lnTo>
                  <a:pt x="11318" y="16815"/>
                </a:lnTo>
                <a:lnTo>
                  <a:pt x="11358" y="16593"/>
                </a:lnTo>
                <a:lnTo>
                  <a:pt x="11419" y="16372"/>
                </a:lnTo>
                <a:lnTo>
                  <a:pt x="11560" y="15949"/>
                </a:lnTo>
                <a:lnTo>
                  <a:pt x="11741" y="15526"/>
                </a:lnTo>
                <a:lnTo>
                  <a:pt x="11982" y="15144"/>
                </a:lnTo>
                <a:lnTo>
                  <a:pt x="12244" y="14761"/>
                </a:lnTo>
                <a:lnTo>
                  <a:pt x="12546" y="14439"/>
                </a:lnTo>
                <a:lnTo>
                  <a:pt x="12707" y="14278"/>
                </a:lnTo>
                <a:lnTo>
                  <a:pt x="12868" y="14137"/>
                </a:lnTo>
                <a:lnTo>
                  <a:pt x="13050" y="13996"/>
                </a:lnTo>
                <a:lnTo>
                  <a:pt x="13231" y="13875"/>
                </a:lnTo>
                <a:lnTo>
                  <a:pt x="13412" y="13774"/>
                </a:lnTo>
                <a:lnTo>
                  <a:pt x="13614" y="13673"/>
                </a:lnTo>
                <a:lnTo>
                  <a:pt x="13815" y="13573"/>
                </a:lnTo>
                <a:lnTo>
                  <a:pt x="14036" y="13512"/>
                </a:lnTo>
                <a:lnTo>
                  <a:pt x="14238" y="13452"/>
                </a:lnTo>
                <a:lnTo>
                  <a:pt x="14459" y="13392"/>
                </a:lnTo>
                <a:lnTo>
                  <a:pt x="14580" y="13351"/>
                </a:lnTo>
                <a:lnTo>
                  <a:pt x="14681" y="13311"/>
                </a:lnTo>
                <a:lnTo>
                  <a:pt x="14802" y="13271"/>
                </a:lnTo>
                <a:close/>
                <a:moveTo>
                  <a:pt x="13110" y="22131"/>
                </a:moveTo>
                <a:lnTo>
                  <a:pt x="13070" y="24246"/>
                </a:lnTo>
                <a:lnTo>
                  <a:pt x="13070" y="24689"/>
                </a:lnTo>
                <a:lnTo>
                  <a:pt x="12969" y="24447"/>
                </a:lnTo>
                <a:lnTo>
                  <a:pt x="12868" y="24205"/>
                </a:lnTo>
                <a:lnTo>
                  <a:pt x="12607" y="23742"/>
                </a:lnTo>
                <a:lnTo>
                  <a:pt x="12486" y="23521"/>
                </a:lnTo>
                <a:lnTo>
                  <a:pt x="12425" y="23420"/>
                </a:lnTo>
                <a:lnTo>
                  <a:pt x="12345" y="23319"/>
                </a:lnTo>
                <a:lnTo>
                  <a:pt x="13110" y="22131"/>
                </a:lnTo>
                <a:close/>
                <a:moveTo>
                  <a:pt x="14318" y="0"/>
                </a:moveTo>
                <a:lnTo>
                  <a:pt x="14198" y="20"/>
                </a:lnTo>
                <a:lnTo>
                  <a:pt x="14097" y="61"/>
                </a:lnTo>
                <a:lnTo>
                  <a:pt x="13996" y="141"/>
                </a:lnTo>
                <a:lnTo>
                  <a:pt x="13976" y="202"/>
                </a:lnTo>
                <a:lnTo>
                  <a:pt x="13956" y="262"/>
                </a:lnTo>
                <a:lnTo>
                  <a:pt x="13875" y="483"/>
                </a:lnTo>
                <a:lnTo>
                  <a:pt x="13795" y="705"/>
                </a:lnTo>
                <a:lnTo>
                  <a:pt x="13714" y="927"/>
                </a:lnTo>
                <a:lnTo>
                  <a:pt x="13654" y="1148"/>
                </a:lnTo>
                <a:lnTo>
                  <a:pt x="13593" y="1631"/>
                </a:lnTo>
                <a:lnTo>
                  <a:pt x="13553" y="2094"/>
                </a:lnTo>
                <a:lnTo>
                  <a:pt x="13311" y="1933"/>
                </a:lnTo>
                <a:lnTo>
                  <a:pt x="13090" y="1752"/>
                </a:lnTo>
                <a:lnTo>
                  <a:pt x="12848" y="1510"/>
                </a:lnTo>
                <a:lnTo>
                  <a:pt x="12707" y="1370"/>
                </a:lnTo>
                <a:lnTo>
                  <a:pt x="12546" y="1229"/>
                </a:lnTo>
                <a:lnTo>
                  <a:pt x="12365" y="1128"/>
                </a:lnTo>
                <a:lnTo>
                  <a:pt x="12284" y="1088"/>
                </a:lnTo>
                <a:lnTo>
                  <a:pt x="12204" y="1067"/>
                </a:lnTo>
                <a:lnTo>
                  <a:pt x="12123" y="1067"/>
                </a:lnTo>
                <a:lnTo>
                  <a:pt x="12043" y="1088"/>
                </a:lnTo>
                <a:lnTo>
                  <a:pt x="11962" y="1128"/>
                </a:lnTo>
                <a:lnTo>
                  <a:pt x="11882" y="1188"/>
                </a:lnTo>
                <a:lnTo>
                  <a:pt x="11862" y="1208"/>
                </a:lnTo>
                <a:lnTo>
                  <a:pt x="11801" y="1289"/>
                </a:lnTo>
                <a:lnTo>
                  <a:pt x="11761" y="1410"/>
                </a:lnTo>
                <a:lnTo>
                  <a:pt x="11741" y="1510"/>
                </a:lnTo>
                <a:lnTo>
                  <a:pt x="11761" y="1631"/>
                </a:lnTo>
                <a:lnTo>
                  <a:pt x="11862" y="1913"/>
                </a:lnTo>
                <a:lnTo>
                  <a:pt x="12023" y="2195"/>
                </a:lnTo>
                <a:lnTo>
                  <a:pt x="12204" y="2437"/>
                </a:lnTo>
                <a:lnTo>
                  <a:pt x="12425" y="2678"/>
                </a:lnTo>
                <a:lnTo>
                  <a:pt x="12667" y="2880"/>
                </a:lnTo>
                <a:lnTo>
                  <a:pt x="12929" y="3061"/>
                </a:lnTo>
                <a:lnTo>
                  <a:pt x="13211" y="3242"/>
                </a:lnTo>
                <a:lnTo>
                  <a:pt x="13493" y="3383"/>
                </a:lnTo>
                <a:lnTo>
                  <a:pt x="13473" y="4209"/>
                </a:lnTo>
                <a:lnTo>
                  <a:pt x="13412" y="6021"/>
                </a:lnTo>
                <a:lnTo>
                  <a:pt x="13332" y="5961"/>
                </a:lnTo>
                <a:lnTo>
                  <a:pt x="11781" y="4833"/>
                </a:lnTo>
                <a:lnTo>
                  <a:pt x="10230" y="3726"/>
                </a:lnTo>
                <a:lnTo>
                  <a:pt x="9888" y="3484"/>
                </a:lnTo>
                <a:lnTo>
                  <a:pt x="9707" y="3343"/>
                </a:lnTo>
                <a:lnTo>
                  <a:pt x="9506" y="3222"/>
                </a:lnTo>
                <a:lnTo>
                  <a:pt x="9324" y="3121"/>
                </a:lnTo>
                <a:lnTo>
                  <a:pt x="9103" y="3061"/>
                </a:lnTo>
                <a:lnTo>
                  <a:pt x="8901" y="3041"/>
                </a:lnTo>
                <a:lnTo>
                  <a:pt x="8801" y="3041"/>
                </a:lnTo>
                <a:lnTo>
                  <a:pt x="8680" y="3061"/>
                </a:lnTo>
                <a:lnTo>
                  <a:pt x="8579" y="3101"/>
                </a:lnTo>
                <a:lnTo>
                  <a:pt x="8499" y="3182"/>
                </a:lnTo>
                <a:lnTo>
                  <a:pt x="8438" y="3283"/>
                </a:lnTo>
                <a:lnTo>
                  <a:pt x="8418" y="3343"/>
                </a:lnTo>
                <a:lnTo>
                  <a:pt x="8418" y="3403"/>
                </a:lnTo>
                <a:lnTo>
                  <a:pt x="8438" y="3524"/>
                </a:lnTo>
                <a:lnTo>
                  <a:pt x="8458" y="3625"/>
                </a:lnTo>
                <a:lnTo>
                  <a:pt x="8539" y="3806"/>
                </a:lnTo>
                <a:lnTo>
                  <a:pt x="8660" y="3987"/>
                </a:lnTo>
                <a:lnTo>
                  <a:pt x="8821" y="4148"/>
                </a:lnTo>
                <a:lnTo>
                  <a:pt x="8982" y="4289"/>
                </a:lnTo>
                <a:lnTo>
                  <a:pt x="9143" y="4430"/>
                </a:lnTo>
                <a:lnTo>
                  <a:pt x="9506" y="4672"/>
                </a:lnTo>
                <a:lnTo>
                  <a:pt x="11016" y="5840"/>
                </a:lnTo>
                <a:lnTo>
                  <a:pt x="12546" y="6988"/>
                </a:lnTo>
                <a:lnTo>
                  <a:pt x="13352" y="7612"/>
                </a:lnTo>
                <a:lnTo>
                  <a:pt x="13352" y="8216"/>
                </a:lnTo>
                <a:lnTo>
                  <a:pt x="13271" y="12002"/>
                </a:lnTo>
                <a:lnTo>
                  <a:pt x="12929" y="12163"/>
                </a:lnTo>
                <a:lnTo>
                  <a:pt x="12607" y="12365"/>
                </a:lnTo>
                <a:lnTo>
                  <a:pt x="12043" y="11458"/>
                </a:lnTo>
                <a:lnTo>
                  <a:pt x="11781" y="11035"/>
                </a:lnTo>
                <a:lnTo>
                  <a:pt x="11942" y="10854"/>
                </a:lnTo>
                <a:lnTo>
                  <a:pt x="12083" y="10633"/>
                </a:lnTo>
                <a:lnTo>
                  <a:pt x="12204" y="10391"/>
                </a:lnTo>
                <a:lnTo>
                  <a:pt x="12284" y="10149"/>
                </a:lnTo>
                <a:lnTo>
                  <a:pt x="12325" y="9908"/>
                </a:lnTo>
                <a:lnTo>
                  <a:pt x="12345" y="9646"/>
                </a:lnTo>
                <a:lnTo>
                  <a:pt x="12305" y="9404"/>
                </a:lnTo>
                <a:lnTo>
                  <a:pt x="12244" y="9163"/>
                </a:lnTo>
                <a:lnTo>
                  <a:pt x="12204" y="9102"/>
                </a:lnTo>
                <a:lnTo>
                  <a:pt x="12164" y="9042"/>
                </a:lnTo>
                <a:lnTo>
                  <a:pt x="12043" y="8961"/>
                </a:lnTo>
                <a:lnTo>
                  <a:pt x="11922" y="8901"/>
                </a:lnTo>
                <a:lnTo>
                  <a:pt x="11781" y="8901"/>
                </a:lnTo>
                <a:lnTo>
                  <a:pt x="11660" y="8921"/>
                </a:lnTo>
                <a:lnTo>
                  <a:pt x="11600" y="8961"/>
                </a:lnTo>
                <a:lnTo>
                  <a:pt x="11560" y="9002"/>
                </a:lnTo>
                <a:lnTo>
                  <a:pt x="11519" y="9042"/>
                </a:lnTo>
                <a:lnTo>
                  <a:pt x="11499" y="9102"/>
                </a:lnTo>
                <a:lnTo>
                  <a:pt x="11479" y="9183"/>
                </a:lnTo>
                <a:lnTo>
                  <a:pt x="11479" y="9263"/>
                </a:lnTo>
                <a:lnTo>
                  <a:pt x="11499" y="9545"/>
                </a:lnTo>
                <a:lnTo>
                  <a:pt x="11479" y="9827"/>
                </a:lnTo>
                <a:lnTo>
                  <a:pt x="11439" y="9968"/>
                </a:lnTo>
                <a:lnTo>
                  <a:pt x="11398" y="10109"/>
                </a:lnTo>
                <a:lnTo>
                  <a:pt x="11358" y="10230"/>
                </a:lnTo>
                <a:lnTo>
                  <a:pt x="11278" y="10351"/>
                </a:lnTo>
                <a:lnTo>
                  <a:pt x="11117" y="10170"/>
                </a:lnTo>
                <a:lnTo>
                  <a:pt x="10955" y="10029"/>
                </a:lnTo>
                <a:lnTo>
                  <a:pt x="10754" y="9888"/>
                </a:lnTo>
                <a:lnTo>
                  <a:pt x="10553" y="9787"/>
                </a:lnTo>
                <a:lnTo>
                  <a:pt x="10472" y="9767"/>
                </a:lnTo>
                <a:lnTo>
                  <a:pt x="10412" y="9747"/>
                </a:lnTo>
                <a:lnTo>
                  <a:pt x="10331" y="9767"/>
                </a:lnTo>
                <a:lnTo>
                  <a:pt x="10251" y="9787"/>
                </a:lnTo>
                <a:lnTo>
                  <a:pt x="10210" y="9827"/>
                </a:lnTo>
                <a:lnTo>
                  <a:pt x="10150" y="9888"/>
                </a:lnTo>
                <a:lnTo>
                  <a:pt x="10130" y="9948"/>
                </a:lnTo>
                <a:lnTo>
                  <a:pt x="10110" y="10049"/>
                </a:lnTo>
                <a:lnTo>
                  <a:pt x="10110" y="10250"/>
                </a:lnTo>
                <a:lnTo>
                  <a:pt x="10150" y="10452"/>
                </a:lnTo>
                <a:lnTo>
                  <a:pt x="10210" y="10653"/>
                </a:lnTo>
                <a:lnTo>
                  <a:pt x="10271" y="10834"/>
                </a:lnTo>
                <a:lnTo>
                  <a:pt x="10210" y="10854"/>
                </a:lnTo>
                <a:lnTo>
                  <a:pt x="10049" y="10834"/>
                </a:lnTo>
                <a:lnTo>
                  <a:pt x="9868" y="10814"/>
                </a:lnTo>
                <a:lnTo>
                  <a:pt x="9687" y="10794"/>
                </a:lnTo>
                <a:lnTo>
                  <a:pt x="9526" y="10814"/>
                </a:lnTo>
                <a:lnTo>
                  <a:pt x="9465" y="10834"/>
                </a:lnTo>
                <a:lnTo>
                  <a:pt x="9425" y="10895"/>
                </a:lnTo>
                <a:lnTo>
                  <a:pt x="9405" y="10955"/>
                </a:lnTo>
                <a:lnTo>
                  <a:pt x="9425" y="11015"/>
                </a:lnTo>
                <a:lnTo>
                  <a:pt x="9485" y="11176"/>
                </a:lnTo>
                <a:lnTo>
                  <a:pt x="9606" y="11297"/>
                </a:lnTo>
                <a:lnTo>
                  <a:pt x="9727" y="11398"/>
                </a:lnTo>
                <a:lnTo>
                  <a:pt x="9888" y="11479"/>
                </a:lnTo>
                <a:lnTo>
                  <a:pt x="10069" y="11539"/>
                </a:lnTo>
                <a:lnTo>
                  <a:pt x="10251" y="11559"/>
                </a:lnTo>
                <a:lnTo>
                  <a:pt x="10432" y="11559"/>
                </a:lnTo>
                <a:lnTo>
                  <a:pt x="10633" y="11539"/>
                </a:lnTo>
                <a:lnTo>
                  <a:pt x="10875" y="11962"/>
                </a:lnTo>
                <a:lnTo>
                  <a:pt x="11560" y="13170"/>
                </a:lnTo>
                <a:lnTo>
                  <a:pt x="11318" y="13432"/>
                </a:lnTo>
                <a:lnTo>
                  <a:pt x="11076" y="13694"/>
                </a:lnTo>
                <a:lnTo>
                  <a:pt x="10875" y="13976"/>
                </a:lnTo>
                <a:lnTo>
                  <a:pt x="10673" y="14278"/>
                </a:lnTo>
                <a:lnTo>
                  <a:pt x="9022" y="12928"/>
                </a:lnTo>
                <a:lnTo>
                  <a:pt x="7411" y="11539"/>
                </a:lnTo>
                <a:lnTo>
                  <a:pt x="7411" y="11499"/>
                </a:lnTo>
                <a:lnTo>
                  <a:pt x="7472" y="11156"/>
                </a:lnTo>
                <a:lnTo>
                  <a:pt x="7492" y="10814"/>
                </a:lnTo>
                <a:lnTo>
                  <a:pt x="7492" y="10109"/>
                </a:lnTo>
                <a:lnTo>
                  <a:pt x="7492" y="8538"/>
                </a:lnTo>
                <a:lnTo>
                  <a:pt x="7472" y="7109"/>
                </a:lnTo>
                <a:lnTo>
                  <a:pt x="7492" y="6323"/>
                </a:lnTo>
                <a:lnTo>
                  <a:pt x="7472" y="5941"/>
                </a:lnTo>
                <a:lnTo>
                  <a:pt x="7451" y="5739"/>
                </a:lnTo>
                <a:lnTo>
                  <a:pt x="7411" y="5538"/>
                </a:lnTo>
                <a:lnTo>
                  <a:pt x="7391" y="5457"/>
                </a:lnTo>
                <a:lnTo>
                  <a:pt x="7351" y="5377"/>
                </a:lnTo>
                <a:lnTo>
                  <a:pt x="7290" y="5316"/>
                </a:lnTo>
                <a:lnTo>
                  <a:pt x="7230" y="5256"/>
                </a:lnTo>
                <a:lnTo>
                  <a:pt x="7149" y="5216"/>
                </a:lnTo>
                <a:lnTo>
                  <a:pt x="7069" y="5176"/>
                </a:lnTo>
                <a:lnTo>
                  <a:pt x="6988" y="5155"/>
                </a:lnTo>
                <a:lnTo>
                  <a:pt x="6807" y="5155"/>
                </a:lnTo>
                <a:lnTo>
                  <a:pt x="6706" y="5176"/>
                </a:lnTo>
                <a:lnTo>
                  <a:pt x="6626" y="5216"/>
                </a:lnTo>
                <a:lnTo>
                  <a:pt x="6565" y="5256"/>
                </a:lnTo>
                <a:lnTo>
                  <a:pt x="6485" y="5296"/>
                </a:lnTo>
                <a:lnTo>
                  <a:pt x="6445" y="5377"/>
                </a:lnTo>
                <a:lnTo>
                  <a:pt x="6404" y="5457"/>
                </a:lnTo>
                <a:lnTo>
                  <a:pt x="6364" y="5538"/>
                </a:lnTo>
                <a:lnTo>
                  <a:pt x="6324" y="5900"/>
                </a:lnTo>
                <a:lnTo>
                  <a:pt x="6324" y="6243"/>
                </a:lnTo>
                <a:lnTo>
                  <a:pt x="6344" y="6948"/>
                </a:lnTo>
                <a:lnTo>
                  <a:pt x="6364" y="8538"/>
                </a:lnTo>
                <a:lnTo>
                  <a:pt x="6384" y="9948"/>
                </a:lnTo>
                <a:lnTo>
                  <a:pt x="6404" y="10673"/>
                </a:lnTo>
                <a:lnTo>
                  <a:pt x="6404" y="10673"/>
                </a:lnTo>
                <a:lnTo>
                  <a:pt x="5377" y="9767"/>
                </a:lnTo>
                <a:lnTo>
                  <a:pt x="3907" y="8438"/>
                </a:lnTo>
                <a:lnTo>
                  <a:pt x="4109" y="8156"/>
                </a:lnTo>
                <a:lnTo>
                  <a:pt x="4290" y="7854"/>
                </a:lnTo>
                <a:lnTo>
                  <a:pt x="4431" y="7532"/>
                </a:lnTo>
                <a:lnTo>
                  <a:pt x="4552" y="7209"/>
                </a:lnTo>
                <a:lnTo>
                  <a:pt x="4612" y="6867"/>
                </a:lnTo>
                <a:lnTo>
                  <a:pt x="4612" y="6686"/>
                </a:lnTo>
                <a:lnTo>
                  <a:pt x="4612" y="6525"/>
                </a:lnTo>
                <a:lnTo>
                  <a:pt x="4612" y="6364"/>
                </a:lnTo>
                <a:lnTo>
                  <a:pt x="4572" y="6203"/>
                </a:lnTo>
                <a:lnTo>
                  <a:pt x="4532" y="6041"/>
                </a:lnTo>
                <a:lnTo>
                  <a:pt x="4471" y="5880"/>
                </a:lnTo>
                <a:lnTo>
                  <a:pt x="4431" y="5820"/>
                </a:lnTo>
                <a:lnTo>
                  <a:pt x="4391" y="5759"/>
                </a:lnTo>
                <a:lnTo>
                  <a:pt x="4330" y="5719"/>
                </a:lnTo>
                <a:lnTo>
                  <a:pt x="4270" y="5679"/>
                </a:lnTo>
                <a:lnTo>
                  <a:pt x="4149" y="5639"/>
                </a:lnTo>
                <a:lnTo>
                  <a:pt x="3988" y="5639"/>
                </a:lnTo>
                <a:lnTo>
                  <a:pt x="3847" y="5679"/>
                </a:lnTo>
                <a:lnTo>
                  <a:pt x="3726" y="5759"/>
                </a:lnTo>
                <a:lnTo>
                  <a:pt x="3686" y="5800"/>
                </a:lnTo>
                <a:lnTo>
                  <a:pt x="3646" y="5860"/>
                </a:lnTo>
                <a:lnTo>
                  <a:pt x="3605" y="5921"/>
                </a:lnTo>
                <a:lnTo>
                  <a:pt x="3585" y="6001"/>
                </a:lnTo>
                <a:lnTo>
                  <a:pt x="3565" y="6283"/>
                </a:lnTo>
                <a:lnTo>
                  <a:pt x="3545" y="6585"/>
                </a:lnTo>
                <a:lnTo>
                  <a:pt x="3525" y="6867"/>
                </a:lnTo>
                <a:lnTo>
                  <a:pt x="3484" y="7028"/>
                </a:lnTo>
                <a:lnTo>
                  <a:pt x="3444" y="7169"/>
                </a:lnTo>
                <a:lnTo>
                  <a:pt x="3404" y="7330"/>
                </a:lnTo>
                <a:lnTo>
                  <a:pt x="3323" y="7471"/>
                </a:lnTo>
                <a:lnTo>
                  <a:pt x="3243" y="7612"/>
                </a:lnTo>
                <a:lnTo>
                  <a:pt x="3142" y="7753"/>
                </a:lnTo>
                <a:lnTo>
                  <a:pt x="2759" y="7411"/>
                </a:lnTo>
                <a:lnTo>
                  <a:pt x="2357" y="7129"/>
                </a:lnTo>
                <a:lnTo>
                  <a:pt x="2135" y="6988"/>
                </a:lnTo>
                <a:lnTo>
                  <a:pt x="1914" y="6867"/>
                </a:lnTo>
                <a:lnTo>
                  <a:pt x="1692" y="6766"/>
                </a:lnTo>
                <a:lnTo>
                  <a:pt x="1451" y="6686"/>
                </a:lnTo>
                <a:lnTo>
                  <a:pt x="1370" y="6666"/>
                </a:lnTo>
                <a:lnTo>
                  <a:pt x="1289" y="6686"/>
                </a:lnTo>
                <a:lnTo>
                  <a:pt x="1229" y="6706"/>
                </a:lnTo>
                <a:lnTo>
                  <a:pt x="1169" y="6766"/>
                </a:lnTo>
                <a:lnTo>
                  <a:pt x="1128" y="6827"/>
                </a:lnTo>
                <a:lnTo>
                  <a:pt x="1088" y="6887"/>
                </a:lnTo>
                <a:lnTo>
                  <a:pt x="1088" y="6968"/>
                </a:lnTo>
                <a:lnTo>
                  <a:pt x="1088" y="7028"/>
                </a:lnTo>
                <a:lnTo>
                  <a:pt x="1169" y="7230"/>
                </a:lnTo>
                <a:lnTo>
                  <a:pt x="1249" y="7431"/>
                </a:lnTo>
                <a:lnTo>
                  <a:pt x="1350" y="7612"/>
                </a:lnTo>
                <a:lnTo>
                  <a:pt x="1451" y="7793"/>
                </a:lnTo>
                <a:lnTo>
                  <a:pt x="1692" y="8136"/>
                </a:lnTo>
                <a:lnTo>
                  <a:pt x="1974" y="8458"/>
                </a:lnTo>
                <a:lnTo>
                  <a:pt x="1712" y="8498"/>
                </a:lnTo>
                <a:lnTo>
                  <a:pt x="1451" y="8518"/>
                </a:lnTo>
                <a:lnTo>
                  <a:pt x="1229" y="8538"/>
                </a:lnTo>
                <a:lnTo>
                  <a:pt x="1108" y="8559"/>
                </a:lnTo>
                <a:lnTo>
                  <a:pt x="967" y="8579"/>
                </a:lnTo>
                <a:lnTo>
                  <a:pt x="846" y="8619"/>
                </a:lnTo>
                <a:lnTo>
                  <a:pt x="746" y="8659"/>
                </a:lnTo>
                <a:lnTo>
                  <a:pt x="705" y="8700"/>
                </a:lnTo>
                <a:lnTo>
                  <a:pt x="665" y="8760"/>
                </a:lnTo>
                <a:lnTo>
                  <a:pt x="665" y="8800"/>
                </a:lnTo>
                <a:lnTo>
                  <a:pt x="665" y="8881"/>
                </a:lnTo>
                <a:lnTo>
                  <a:pt x="665" y="8961"/>
                </a:lnTo>
                <a:lnTo>
                  <a:pt x="705" y="9042"/>
                </a:lnTo>
                <a:lnTo>
                  <a:pt x="746" y="9122"/>
                </a:lnTo>
                <a:lnTo>
                  <a:pt x="806" y="9183"/>
                </a:lnTo>
                <a:lnTo>
                  <a:pt x="927" y="9284"/>
                </a:lnTo>
                <a:lnTo>
                  <a:pt x="1108" y="9364"/>
                </a:lnTo>
                <a:lnTo>
                  <a:pt x="1289" y="9404"/>
                </a:lnTo>
                <a:lnTo>
                  <a:pt x="1471" y="9445"/>
                </a:lnTo>
                <a:lnTo>
                  <a:pt x="1813" y="9445"/>
                </a:lnTo>
                <a:lnTo>
                  <a:pt x="2055" y="9424"/>
                </a:lnTo>
                <a:lnTo>
                  <a:pt x="2276" y="9384"/>
                </a:lnTo>
                <a:lnTo>
                  <a:pt x="2518" y="9324"/>
                </a:lnTo>
                <a:lnTo>
                  <a:pt x="2739" y="9243"/>
                </a:lnTo>
                <a:lnTo>
                  <a:pt x="3303" y="9787"/>
                </a:lnTo>
                <a:lnTo>
                  <a:pt x="4310" y="10733"/>
                </a:lnTo>
                <a:lnTo>
                  <a:pt x="5317" y="11680"/>
                </a:lnTo>
                <a:lnTo>
                  <a:pt x="4572" y="11881"/>
                </a:lnTo>
                <a:lnTo>
                  <a:pt x="4169" y="11962"/>
                </a:lnTo>
                <a:lnTo>
                  <a:pt x="3766" y="12042"/>
                </a:lnTo>
                <a:lnTo>
                  <a:pt x="2941" y="12163"/>
                </a:lnTo>
                <a:lnTo>
                  <a:pt x="2538" y="12244"/>
                </a:lnTo>
                <a:lnTo>
                  <a:pt x="2155" y="12324"/>
                </a:lnTo>
                <a:lnTo>
                  <a:pt x="1773" y="12425"/>
                </a:lnTo>
                <a:lnTo>
                  <a:pt x="1370" y="12546"/>
                </a:lnTo>
                <a:lnTo>
                  <a:pt x="1008" y="12667"/>
                </a:lnTo>
                <a:lnTo>
                  <a:pt x="806" y="12747"/>
                </a:lnTo>
                <a:lnTo>
                  <a:pt x="605" y="12828"/>
                </a:lnTo>
                <a:lnTo>
                  <a:pt x="424" y="12928"/>
                </a:lnTo>
                <a:lnTo>
                  <a:pt x="262" y="13069"/>
                </a:lnTo>
                <a:lnTo>
                  <a:pt x="121" y="13210"/>
                </a:lnTo>
                <a:lnTo>
                  <a:pt x="21" y="13371"/>
                </a:lnTo>
                <a:lnTo>
                  <a:pt x="1" y="13452"/>
                </a:lnTo>
                <a:lnTo>
                  <a:pt x="1" y="13512"/>
                </a:lnTo>
                <a:lnTo>
                  <a:pt x="1" y="13573"/>
                </a:lnTo>
                <a:lnTo>
                  <a:pt x="21" y="13633"/>
                </a:lnTo>
                <a:lnTo>
                  <a:pt x="41" y="13694"/>
                </a:lnTo>
                <a:lnTo>
                  <a:pt x="81" y="13754"/>
                </a:lnTo>
                <a:lnTo>
                  <a:pt x="142" y="13794"/>
                </a:lnTo>
                <a:lnTo>
                  <a:pt x="202" y="13814"/>
                </a:lnTo>
                <a:lnTo>
                  <a:pt x="383" y="13855"/>
                </a:lnTo>
                <a:lnTo>
                  <a:pt x="565" y="13875"/>
                </a:lnTo>
                <a:lnTo>
                  <a:pt x="766" y="13855"/>
                </a:lnTo>
                <a:lnTo>
                  <a:pt x="947" y="13835"/>
                </a:lnTo>
                <a:lnTo>
                  <a:pt x="1330" y="13734"/>
                </a:lnTo>
                <a:lnTo>
                  <a:pt x="1672" y="13613"/>
                </a:lnTo>
                <a:lnTo>
                  <a:pt x="2055" y="13512"/>
                </a:lnTo>
                <a:lnTo>
                  <a:pt x="2457" y="13432"/>
                </a:lnTo>
                <a:lnTo>
                  <a:pt x="2840" y="13371"/>
                </a:lnTo>
                <a:lnTo>
                  <a:pt x="3243" y="13331"/>
                </a:lnTo>
                <a:lnTo>
                  <a:pt x="3666" y="13271"/>
                </a:lnTo>
                <a:lnTo>
                  <a:pt x="4068" y="13230"/>
                </a:lnTo>
                <a:lnTo>
                  <a:pt x="4471" y="13150"/>
                </a:lnTo>
                <a:lnTo>
                  <a:pt x="4894" y="13049"/>
                </a:lnTo>
                <a:lnTo>
                  <a:pt x="6384" y="12667"/>
                </a:lnTo>
                <a:lnTo>
                  <a:pt x="8176" y="14278"/>
                </a:lnTo>
                <a:lnTo>
                  <a:pt x="9989" y="15868"/>
                </a:lnTo>
                <a:lnTo>
                  <a:pt x="9908" y="16191"/>
                </a:lnTo>
                <a:lnTo>
                  <a:pt x="9868" y="16513"/>
                </a:lnTo>
                <a:lnTo>
                  <a:pt x="9828" y="16835"/>
                </a:lnTo>
                <a:lnTo>
                  <a:pt x="9808" y="17157"/>
                </a:lnTo>
                <a:lnTo>
                  <a:pt x="8640" y="17177"/>
                </a:lnTo>
                <a:lnTo>
                  <a:pt x="8519" y="17198"/>
                </a:lnTo>
                <a:lnTo>
                  <a:pt x="8479" y="16976"/>
                </a:lnTo>
                <a:lnTo>
                  <a:pt x="8418" y="16755"/>
                </a:lnTo>
                <a:lnTo>
                  <a:pt x="8338" y="16533"/>
                </a:lnTo>
                <a:lnTo>
                  <a:pt x="8257" y="16332"/>
                </a:lnTo>
                <a:lnTo>
                  <a:pt x="8136" y="16150"/>
                </a:lnTo>
                <a:lnTo>
                  <a:pt x="7995" y="15989"/>
                </a:lnTo>
                <a:lnTo>
                  <a:pt x="7834" y="15828"/>
                </a:lnTo>
                <a:lnTo>
                  <a:pt x="7673" y="15707"/>
                </a:lnTo>
                <a:lnTo>
                  <a:pt x="7552" y="15667"/>
                </a:lnTo>
                <a:lnTo>
                  <a:pt x="7431" y="15667"/>
                </a:lnTo>
                <a:lnTo>
                  <a:pt x="7311" y="15687"/>
                </a:lnTo>
                <a:lnTo>
                  <a:pt x="7230" y="15748"/>
                </a:lnTo>
                <a:lnTo>
                  <a:pt x="7149" y="15828"/>
                </a:lnTo>
                <a:lnTo>
                  <a:pt x="7089" y="15929"/>
                </a:lnTo>
                <a:lnTo>
                  <a:pt x="7069" y="16050"/>
                </a:lnTo>
                <a:lnTo>
                  <a:pt x="7069" y="16171"/>
                </a:lnTo>
                <a:lnTo>
                  <a:pt x="7149" y="16473"/>
                </a:lnTo>
                <a:lnTo>
                  <a:pt x="7230" y="16755"/>
                </a:lnTo>
                <a:lnTo>
                  <a:pt x="7311" y="17016"/>
                </a:lnTo>
                <a:lnTo>
                  <a:pt x="7371" y="17298"/>
                </a:lnTo>
                <a:lnTo>
                  <a:pt x="7049" y="17359"/>
                </a:lnTo>
                <a:lnTo>
                  <a:pt x="6888" y="17419"/>
                </a:lnTo>
                <a:lnTo>
                  <a:pt x="6747" y="17479"/>
                </a:lnTo>
                <a:lnTo>
                  <a:pt x="6606" y="17540"/>
                </a:lnTo>
                <a:lnTo>
                  <a:pt x="6465" y="17600"/>
                </a:lnTo>
                <a:lnTo>
                  <a:pt x="6364" y="17641"/>
                </a:lnTo>
                <a:lnTo>
                  <a:pt x="6284" y="17721"/>
                </a:lnTo>
                <a:lnTo>
                  <a:pt x="6223" y="17822"/>
                </a:lnTo>
                <a:lnTo>
                  <a:pt x="6203" y="17943"/>
                </a:lnTo>
                <a:lnTo>
                  <a:pt x="6223" y="18043"/>
                </a:lnTo>
                <a:lnTo>
                  <a:pt x="6263" y="18144"/>
                </a:lnTo>
                <a:lnTo>
                  <a:pt x="6344" y="18225"/>
                </a:lnTo>
                <a:lnTo>
                  <a:pt x="6465" y="18285"/>
                </a:lnTo>
                <a:lnTo>
                  <a:pt x="6666" y="18345"/>
                </a:lnTo>
                <a:lnTo>
                  <a:pt x="6868" y="18406"/>
                </a:lnTo>
                <a:lnTo>
                  <a:pt x="7069" y="18466"/>
                </a:lnTo>
                <a:lnTo>
                  <a:pt x="7270" y="18527"/>
                </a:lnTo>
                <a:lnTo>
                  <a:pt x="7170" y="18748"/>
                </a:lnTo>
                <a:lnTo>
                  <a:pt x="7029" y="18970"/>
                </a:lnTo>
                <a:lnTo>
                  <a:pt x="6888" y="19191"/>
                </a:lnTo>
                <a:lnTo>
                  <a:pt x="6727" y="19372"/>
                </a:lnTo>
                <a:lnTo>
                  <a:pt x="6646" y="19473"/>
                </a:lnTo>
                <a:lnTo>
                  <a:pt x="6586" y="19574"/>
                </a:lnTo>
                <a:lnTo>
                  <a:pt x="6545" y="19695"/>
                </a:lnTo>
                <a:lnTo>
                  <a:pt x="6545" y="19795"/>
                </a:lnTo>
                <a:lnTo>
                  <a:pt x="6565" y="19896"/>
                </a:lnTo>
                <a:lnTo>
                  <a:pt x="6606" y="19977"/>
                </a:lnTo>
                <a:lnTo>
                  <a:pt x="6646" y="20077"/>
                </a:lnTo>
                <a:lnTo>
                  <a:pt x="6727" y="20138"/>
                </a:lnTo>
                <a:lnTo>
                  <a:pt x="6787" y="20218"/>
                </a:lnTo>
                <a:lnTo>
                  <a:pt x="6888" y="20258"/>
                </a:lnTo>
                <a:lnTo>
                  <a:pt x="6988" y="20299"/>
                </a:lnTo>
                <a:lnTo>
                  <a:pt x="7089" y="20319"/>
                </a:lnTo>
                <a:lnTo>
                  <a:pt x="7190" y="20319"/>
                </a:lnTo>
                <a:lnTo>
                  <a:pt x="7290" y="20299"/>
                </a:lnTo>
                <a:lnTo>
                  <a:pt x="7411" y="20238"/>
                </a:lnTo>
                <a:lnTo>
                  <a:pt x="7512" y="20178"/>
                </a:lnTo>
                <a:lnTo>
                  <a:pt x="7673" y="20017"/>
                </a:lnTo>
                <a:lnTo>
                  <a:pt x="7834" y="19836"/>
                </a:lnTo>
                <a:lnTo>
                  <a:pt x="7975" y="19654"/>
                </a:lnTo>
                <a:lnTo>
                  <a:pt x="8096" y="19473"/>
                </a:lnTo>
                <a:lnTo>
                  <a:pt x="8197" y="19272"/>
                </a:lnTo>
                <a:lnTo>
                  <a:pt x="8297" y="19050"/>
                </a:lnTo>
                <a:lnTo>
                  <a:pt x="8378" y="18849"/>
                </a:lnTo>
                <a:lnTo>
                  <a:pt x="8438" y="18627"/>
                </a:lnTo>
                <a:lnTo>
                  <a:pt x="8479" y="18627"/>
                </a:lnTo>
                <a:lnTo>
                  <a:pt x="8861" y="18647"/>
                </a:lnTo>
                <a:lnTo>
                  <a:pt x="9224" y="18647"/>
                </a:lnTo>
                <a:lnTo>
                  <a:pt x="9969" y="18627"/>
                </a:lnTo>
                <a:lnTo>
                  <a:pt x="10069" y="18949"/>
                </a:lnTo>
                <a:lnTo>
                  <a:pt x="10190" y="19272"/>
                </a:lnTo>
                <a:lnTo>
                  <a:pt x="10331" y="19594"/>
                </a:lnTo>
                <a:lnTo>
                  <a:pt x="10492" y="19876"/>
                </a:lnTo>
                <a:lnTo>
                  <a:pt x="7995" y="22010"/>
                </a:lnTo>
                <a:lnTo>
                  <a:pt x="7492" y="22433"/>
                </a:lnTo>
                <a:lnTo>
                  <a:pt x="7311" y="22272"/>
                </a:lnTo>
                <a:lnTo>
                  <a:pt x="7109" y="22131"/>
                </a:lnTo>
                <a:lnTo>
                  <a:pt x="6727" y="21849"/>
                </a:lnTo>
                <a:lnTo>
                  <a:pt x="6344" y="21567"/>
                </a:lnTo>
                <a:lnTo>
                  <a:pt x="5921" y="21306"/>
                </a:lnTo>
                <a:lnTo>
                  <a:pt x="5498" y="21064"/>
                </a:lnTo>
                <a:lnTo>
                  <a:pt x="5055" y="20822"/>
                </a:lnTo>
                <a:lnTo>
                  <a:pt x="4652" y="20621"/>
                </a:lnTo>
                <a:lnTo>
                  <a:pt x="4230" y="20440"/>
                </a:lnTo>
                <a:lnTo>
                  <a:pt x="3786" y="20258"/>
                </a:lnTo>
                <a:lnTo>
                  <a:pt x="3323" y="20097"/>
                </a:lnTo>
                <a:lnTo>
                  <a:pt x="2860" y="19997"/>
                </a:lnTo>
                <a:lnTo>
                  <a:pt x="2619" y="19956"/>
                </a:lnTo>
                <a:lnTo>
                  <a:pt x="2397" y="19916"/>
                </a:lnTo>
                <a:lnTo>
                  <a:pt x="1934" y="19916"/>
                </a:lnTo>
                <a:lnTo>
                  <a:pt x="1692" y="19936"/>
                </a:lnTo>
                <a:lnTo>
                  <a:pt x="1471" y="19977"/>
                </a:lnTo>
                <a:lnTo>
                  <a:pt x="1390" y="19997"/>
                </a:lnTo>
                <a:lnTo>
                  <a:pt x="1330" y="20057"/>
                </a:lnTo>
                <a:lnTo>
                  <a:pt x="1289" y="20138"/>
                </a:lnTo>
                <a:lnTo>
                  <a:pt x="1269" y="20198"/>
                </a:lnTo>
                <a:lnTo>
                  <a:pt x="1269" y="20299"/>
                </a:lnTo>
                <a:lnTo>
                  <a:pt x="1289" y="20379"/>
                </a:lnTo>
                <a:lnTo>
                  <a:pt x="1330" y="20440"/>
                </a:lnTo>
                <a:lnTo>
                  <a:pt x="1410" y="20500"/>
                </a:lnTo>
                <a:lnTo>
                  <a:pt x="1592" y="20601"/>
                </a:lnTo>
                <a:lnTo>
                  <a:pt x="1773" y="20701"/>
                </a:lnTo>
                <a:lnTo>
                  <a:pt x="2155" y="20863"/>
                </a:lnTo>
                <a:lnTo>
                  <a:pt x="2921" y="21165"/>
                </a:lnTo>
                <a:lnTo>
                  <a:pt x="3706" y="21487"/>
                </a:lnTo>
                <a:lnTo>
                  <a:pt x="4089" y="21668"/>
                </a:lnTo>
                <a:lnTo>
                  <a:pt x="4471" y="21849"/>
                </a:lnTo>
                <a:lnTo>
                  <a:pt x="4834" y="22071"/>
                </a:lnTo>
                <a:lnTo>
                  <a:pt x="5196" y="22292"/>
                </a:lnTo>
                <a:lnTo>
                  <a:pt x="5901" y="22776"/>
                </a:lnTo>
                <a:lnTo>
                  <a:pt x="6223" y="23017"/>
                </a:lnTo>
                <a:lnTo>
                  <a:pt x="6525" y="23279"/>
                </a:lnTo>
                <a:lnTo>
                  <a:pt x="4954" y="24628"/>
                </a:lnTo>
                <a:lnTo>
                  <a:pt x="4028" y="25414"/>
                </a:lnTo>
                <a:lnTo>
                  <a:pt x="3766" y="25192"/>
                </a:lnTo>
                <a:lnTo>
                  <a:pt x="3484" y="24971"/>
                </a:lnTo>
                <a:lnTo>
                  <a:pt x="3142" y="24749"/>
                </a:lnTo>
                <a:lnTo>
                  <a:pt x="2961" y="24669"/>
                </a:lnTo>
                <a:lnTo>
                  <a:pt x="2780" y="24588"/>
                </a:lnTo>
                <a:lnTo>
                  <a:pt x="2598" y="24528"/>
                </a:lnTo>
                <a:lnTo>
                  <a:pt x="2437" y="24487"/>
                </a:lnTo>
                <a:lnTo>
                  <a:pt x="2256" y="24467"/>
                </a:lnTo>
                <a:lnTo>
                  <a:pt x="2075" y="24487"/>
                </a:lnTo>
                <a:lnTo>
                  <a:pt x="1914" y="24507"/>
                </a:lnTo>
                <a:lnTo>
                  <a:pt x="1773" y="24588"/>
                </a:lnTo>
                <a:lnTo>
                  <a:pt x="1632" y="24669"/>
                </a:lnTo>
                <a:lnTo>
                  <a:pt x="1511" y="24809"/>
                </a:lnTo>
                <a:lnTo>
                  <a:pt x="1471" y="24850"/>
                </a:lnTo>
                <a:lnTo>
                  <a:pt x="1471" y="24890"/>
                </a:lnTo>
                <a:lnTo>
                  <a:pt x="1491" y="24910"/>
                </a:lnTo>
                <a:lnTo>
                  <a:pt x="1571" y="25011"/>
                </a:lnTo>
                <a:lnTo>
                  <a:pt x="1652" y="25112"/>
                </a:lnTo>
                <a:lnTo>
                  <a:pt x="1853" y="25253"/>
                </a:lnTo>
                <a:lnTo>
                  <a:pt x="2075" y="25393"/>
                </a:lnTo>
                <a:lnTo>
                  <a:pt x="2296" y="25514"/>
                </a:lnTo>
                <a:lnTo>
                  <a:pt x="2518" y="25655"/>
                </a:lnTo>
                <a:lnTo>
                  <a:pt x="2739" y="25816"/>
                </a:lnTo>
                <a:lnTo>
                  <a:pt x="2961" y="25998"/>
                </a:lnTo>
                <a:lnTo>
                  <a:pt x="3142" y="26179"/>
                </a:lnTo>
                <a:lnTo>
                  <a:pt x="2860" y="26481"/>
                </a:lnTo>
                <a:lnTo>
                  <a:pt x="2598" y="26763"/>
                </a:lnTo>
                <a:lnTo>
                  <a:pt x="2337" y="27085"/>
                </a:lnTo>
                <a:lnTo>
                  <a:pt x="2115" y="27407"/>
                </a:lnTo>
                <a:lnTo>
                  <a:pt x="2075" y="27488"/>
                </a:lnTo>
                <a:lnTo>
                  <a:pt x="2055" y="27568"/>
                </a:lnTo>
                <a:lnTo>
                  <a:pt x="2035" y="27649"/>
                </a:lnTo>
                <a:lnTo>
                  <a:pt x="2055" y="27709"/>
                </a:lnTo>
                <a:lnTo>
                  <a:pt x="2075" y="27790"/>
                </a:lnTo>
                <a:lnTo>
                  <a:pt x="2095" y="27850"/>
                </a:lnTo>
                <a:lnTo>
                  <a:pt x="2196" y="27951"/>
                </a:lnTo>
                <a:lnTo>
                  <a:pt x="2316" y="28031"/>
                </a:lnTo>
                <a:lnTo>
                  <a:pt x="2457" y="28092"/>
                </a:lnTo>
                <a:lnTo>
                  <a:pt x="2619" y="28092"/>
                </a:lnTo>
                <a:lnTo>
                  <a:pt x="2699" y="28072"/>
                </a:lnTo>
                <a:lnTo>
                  <a:pt x="2759" y="28052"/>
                </a:lnTo>
                <a:lnTo>
                  <a:pt x="3021" y="27931"/>
                </a:lnTo>
                <a:lnTo>
                  <a:pt x="3283" y="27790"/>
                </a:lnTo>
                <a:lnTo>
                  <a:pt x="3545" y="27629"/>
                </a:lnTo>
                <a:lnTo>
                  <a:pt x="3786" y="27468"/>
                </a:lnTo>
                <a:lnTo>
                  <a:pt x="3867" y="27689"/>
                </a:lnTo>
                <a:lnTo>
                  <a:pt x="3968" y="27891"/>
                </a:lnTo>
                <a:lnTo>
                  <a:pt x="4109" y="28092"/>
                </a:lnTo>
                <a:lnTo>
                  <a:pt x="4270" y="28253"/>
                </a:lnTo>
                <a:lnTo>
                  <a:pt x="4310" y="28293"/>
                </a:lnTo>
                <a:lnTo>
                  <a:pt x="4370" y="28313"/>
                </a:lnTo>
                <a:lnTo>
                  <a:pt x="4431" y="28313"/>
                </a:lnTo>
                <a:lnTo>
                  <a:pt x="4491" y="28293"/>
                </a:lnTo>
                <a:lnTo>
                  <a:pt x="4592" y="28213"/>
                </a:lnTo>
                <a:lnTo>
                  <a:pt x="4693" y="28152"/>
                </a:lnTo>
                <a:lnTo>
                  <a:pt x="4753" y="28072"/>
                </a:lnTo>
                <a:lnTo>
                  <a:pt x="4834" y="27971"/>
                </a:lnTo>
                <a:lnTo>
                  <a:pt x="4874" y="27891"/>
                </a:lnTo>
                <a:lnTo>
                  <a:pt x="4914" y="27790"/>
                </a:lnTo>
                <a:lnTo>
                  <a:pt x="4975" y="27588"/>
                </a:lnTo>
                <a:lnTo>
                  <a:pt x="4975" y="27367"/>
                </a:lnTo>
                <a:lnTo>
                  <a:pt x="4954" y="27125"/>
                </a:lnTo>
                <a:lnTo>
                  <a:pt x="4894" y="26904"/>
                </a:lnTo>
                <a:lnTo>
                  <a:pt x="4813" y="26662"/>
                </a:lnTo>
                <a:lnTo>
                  <a:pt x="5337" y="26199"/>
                </a:lnTo>
                <a:lnTo>
                  <a:pt x="5861" y="25756"/>
                </a:lnTo>
                <a:lnTo>
                  <a:pt x="6767" y="25011"/>
                </a:lnTo>
                <a:lnTo>
                  <a:pt x="6646" y="26259"/>
                </a:lnTo>
                <a:lnTo>
                  <a:pt x="6586" y="27045"/>
                </a:lnTo>
                <a:lnTo>
                  <a:pt x="6525" y="27850"/>
                </a:lnTo>
                <a:lnTo>
                  <a:pt x="6485" y="28233"/>
                </a:lnTo>
                <a:lnTo>
                  <a:pt x="6465" y="28434"/>
                </a:lnTo>
                <a:lnTo>
                  <a:pt x="6465" y="28615"/>
                </a:lnTo>
                <a:lnTo>
                  <a:pt x="6485" y="28817"/>
                </a:lnTo>
                <a:lnTo>
                  <a:pt x="6525" y="28998"/>
                </a:lnTo>
                <a:lnTo>
                  <a:pt x="6606" y="29159"/>
                </a:lnTo>
                <a:lnTo>
                  <a:pt x="6666" y="29220"/>
                </a:lnTo>
                <a:lnTo>
                  <a:pt x="6727" y="29300"/>
                </a:lnTo>
                <a:lnTo>
                  <a:pt x="6847" y="29381"/>
                </a:lnTo>
                <a:lnTo>
                  <a:pt x="6988" y="29421"/>
                </a:lnTo>
                <a:lnTo>
                  <a:pt x="7129" y="29421"/>
                </a:lnTo>
                <a:lnTo>
                  <a:pt x="7210" y="29401"/>
                </a:lnTo>
                <a:lnTo>
                  <a:pt x="7270" y="29361"/>
                </a:lnTo>
                <a:lnTo>
                  <a:pt x="7431" y="29260"/>
                </a:lnTo>
                <a:lnTo>
                  <a:pt x="7532" y="29139"/>
                </a:lnTo>
                <a:lnTo>
                  <a:pt x="7592" y="28998"/>
                </a:lnTo>
                <a:lnTo>
                  <a:pt x="7653" y="28837"/>
                </a:lnTo>
                <a:lnTo>
                  <a:pt x="7673" y="28676"/>
                </a:lnTo>
                <a:lnTo>
                  <a:pt x="7693" y="28515"/>
                </a:lnTo>
                <a:lnTo>
                  <a:pt x="7713" y="28172"/>
                </a:lnTo>
                <a:lnTo>
                  <a:pt x="7794" y="27367"/>
                </a:lnTo>
                <a:lnTo>
                  <a:pt x="7834" y="26582"/>
                </a:lnTo>
                <a:lnTo>
                  <a:pt x="7935" y="24971"/>
                </a:lnTo>
                <a:lnTo>
                  <a:pt x="7975" y="24487"/>
                </a:lnTo>
                <a:lnTo>
                  <a:pt x="7995" y="24246"/>
                </a:lnTo>
                <a:lnTo>
                  <a:pt x="7995" y="23984"/>
                </a:lnTo>
                <a:lnTo>
                  <a:pt x="8942" y="23198"/>
                </a:lnTo>
                <a:lnTo>
                  <a:pt x="11479" y="21044"/>
                </a:lnTo>
                <a:lnTo>
                  <a:pt x="11741" y="21265"/>
                </a:lnTo>
                <a:lnTo>
                  <a:pt x="12023" y="21467"/>
                </a:lnTo>
                <a:lnTo>
                  <a:pt x="11197" y="22816"/>
                </a:lnTo>
                <a:lnTo>
                  <a:pt x="11096" y="22997"/>
                </a:lnTo>
                <a:lnTo>
                  <a:pt x="10855" y="22977"/>
                </a:lnTo>
                <a:lnTo>
                  <a:pt x="10633" y="22977"/>
                </a:lnTo>
                <a:lnTo>
                  <a:pt x="10412" y="23017"/>
                </a:lnTo>
                <a:lnTo>
                  <a:pt x="10190" y="23078"/>
                </a:lnTo>
                <a:lnTo>
                  <a:pt x="10009" y="23178"/>
                </a:lnTo>
                <a:lnTo>
                  <a:pt x="9928" y="23239"/>
                </a:lnTo>
                <a:lnTo>
                  <a:pt x="9848" y="23319"/>
                </a:lnTo>
                <a:lnTo>
                  <a:pt x="9787" y="23420"/>
                </a:lnTo>
                <a:lnTo>
                  <a:pt x="9747" y="23521"/>
                </a:lnTo>
                <a:lnTo>
                  <a:pt x="9747" y="23601"/>
                </a:lnTo>
                <a:lnTo>
                  <a:pt x="9787" y="23702"/>
                </a:lnTo>
                <a:lnTo>
                  <a:pt x="9848" y="23782"/>
                </a:lnTo>
                <a:lnTo>
                  <a:pt x="9928" y="23863"/>
                </a:lnTo>
                <a:lnTo>
                  <a:pt x="10069" y="23964"/>
                </a:lnTo>
                <a:lnTo>
                  <a:pt x="10251" y="24044"/>
                </a:lnTo>
                <a:lnTo>
                  <a:pt x="10432" y="24085"/>
                </a:lnTo>
                <a:lnTo>
                  <a:pt x="10271" y="24467"/>
                </a:lnTo>
                <a:lnTo>
                  <a:pt x="10190" y="24669"/>
                </a:lnTo>
                <a:lnTo>
                  <a:pt x="10130" y="24890"/>
                </a:lnTo>
                <a:lnTo>
                  <a:pt x="10130" y="24991"/>
                </a:lnTo>
                <a:lnTo>
                  <a:pt x="10150" y="25112"/>
                </a:lnTo>
                <a:lnTo>
                  <a:pt x="10210" y="25212"/>
                </a:lnTo>
                <a:lnTo>
                  <a:pt x="10291" y="25293"/>
                </a:lnTo>
                <a:lnTo>
                  <a:pt x="10371" y="25353"/>
                </a:lnTo>
                <a:lnTo>
                  <a:pt x="10492" y="25393"/>
                </a:lnTo>
                <a:lnTo>
                  <a:pt x="10593" y="25373"/>
                </a:lnTo>
                <a:lnTo>
                  <a:pt x="10714" y="25313"/>
                </a:lnTo>
                <a:lnTo>
                  <a:pt x="11096" y="25011"/>
                </a:lnTo>
                <a:lnTo>
                  <a:pt x="11257" y="24850"/>
                </a:lnTo>
                <a:lnTo>
                  <a:pt x="11419" y="24669"/>
                </a:lnTo>
                <a:lnTo>
                  <a:pt x="11580" y="24467"/>
                </a:lnTo>
                <a:lnTo>
                  <a:pt x="11700" y="24729"/>
                </a:lnTo>
                <a:lnTo>
                  <a:pt x="11841" y="24971"/>
                </a:lnTo>
                <a:lnTo>
                  <a:pt x="12003" y="25192"/>
                </a:lnTo>
                <a:lnTo>
                  <a:pt x="12083" y="25293"/>
                </a:lnTo>
                <a:lnTo>
                  <a:pt x="12184" y="25373"/>
                </a:lnTo>
                <a:lnTo>
                  <a:pt x="12284" y="25454"/>
                </a:lnTo>
                <a:lnTo>
                  <a:pt x="12405" y="25494"/>
                </a:lnTo>
                <a:lnTo>
                  <a:pt x="12526" y="25514"/>
                </a:lnTo>
                <a:lnTo>
                  <a:pt x="12647" y="25514"/>
                </a:lnTo>
                <a:lnTo>
                  <a:pt x="12768" y="25494"/>
                </a:lnTo>
                <a:lnTo>
                  <a:pt x="12889" y="25434"/>
                </a:lnTo>
                <a:lnTo>
                  <a:pt x="12969" y="25373"/>
                </a:lnTo>
                <a:lnTo>
                  <a:pt x="13050" y="25273"/>
                </a:lnTo>
                <a:lnTo>
                  <a:pt x="13030" y="26622"/>
                </a:lnTo>
                <a:lnTo>
                  <a:pt x="12828" y="26662"/>
                </a:lnTo>
                <a:lnTo>
                  <a:pt x="12647" y="26723"/>
                </a:lnTo>
                <a:lnTo>
                  <a:pt x="12244" y="26904"/>
                </a:lnTo>
                <a:lnTo>
                  <a:pt x="11862" y="27125"/>
                </a:lnTo>
                <a:lnTo>
                  <a:pt x="11479" y="27347"/>
                </a:lnTo>
                <a:lnTo>
                  <a:pt x="10754" y="27850"/>
                </a:lnTo>
                <a:lnTo>
                  <a:pt x="9344" y="28756"/>
                </a:lnTo>
                <a:lnTo>
                  <a:pt x="7955" y="29683"/>
                </a:lnTo>
                <a:lnTo>
                  <a:pt x="7834" y="29783"/>
                </a:lnTo>
                <a:lnTo>
                  <a:pt x="7754" y="29884"/>
                </a:lnTo>
                <a:lnTo>
                  <a:pt x="7693" y="30005"/>
                </a:lnTo>
                <a:lnTo>
                  <a:pt x="7673" y="30126"/>
                </a:lnTo>
                <a:lnTo>
                  <a:pt x="7653" y="30267"/>
                </a:lnTo>
                <a:lnTo>
                  <a:pt x="7673" y="30388"/>
                </a:lnTo>
                <a:lnTo>
                  <a:pt x="7713" y="30508"/>
                </a:lnTo>
                <a:lnTo>
                  <a:pt x="7754" y="30629"/>
                </a:lnTo>
                <a:lnTo>
                  <a:pt x="7834" y="30730"/>
                </a:lnTo>
                <a:lnTo>
                  <a:pt x="7915" y="30810"/>
                </a:lnTo>
                <a:lnTo>
                  <a:pt x="8015" y="30871"/>
                </a:lnTo>
                <a:lnTo>
                  <a:pt x="8136" y="30931"/>
                </a:lnTo>
                <a:lnTo>
                  <a:pt x="8237" y="30951"/>
                </a:lnTo>
                <a:lnTo>
                  <a:pt x="8378" y="30951"/>
                </a:lnTo>
                <a:lnTo>
                  <a:pt x="8499" y="30911"/>
                </a:lnTo>
                <a:lnTo>
                  <a:pt x="8640" y="30831"/>
                </a:lnTo>
                <a:lnTo>
                  <a:pt x="9888" y="29985"/>
                </a:lnTo>
                <a:lnTo>
                  <a:pt x="11137" y="29139"/>
                </a:lnTo>
                <a:lnTo>
                  <a:pt x="12083" y="28454"/>
                </a:lnTo>
                <a:lnTo>
                  <a:pt x="12566" y="28112"/>
                </a:lnTo>
                <a:lnTo>
                  <a:pt x="13009" y="27750"/>
                </a:lnTo>
                <a:lnTo>
                  <a:pt x="13009" y="28253"/>
                </a:lnTo>
                <a:lnTo>
                  <a:pt x="12969" y="29884"/>
                </a:lnTo>
                <a:lnTo>
                  <a:pt x="12768" y="29924"/>
                </a:lnTo>
                <a:lnTo>
                  <a:pt x="12566" y="29985"/>
                </a:lnTo>
                <a:lnTo>
                  <a:pt x="12365" y="30065"/>
                </a:lnTo>
                <a:lnTo>
                  <a:pt x="12184" y="30146"/>
                </a:lnTo>
                <a:lnTo>
                  <a:pt x="12003" y="30247"/>
                </a:lnTo>
                <a:lnTo>
                  <a:pt x="11841" y="30367"/>
                </a:lnTo>
                <a:lnTo>
                  <a:pt x="11680" y="30508"/>
                </a:lnTo>
                <a:lnTo>
                  <a:pt x="11560" y="30690"/>
                </a:lnTo>
                <a:lnTo>
                  <a:pt x="11519" y="30750"/>
                </a:lnTo>
                <a:lnTo>
                  <a:pt x="11479" y="30810"/>
                </a:lnTo>
                <a:lnTo>
                  <a:pt x="11479" y="30871"/>
                </a:lnTo>
                <a:lnTo>
                  <a:pt x="11479" y="30931"/>
                </a:lnTo>
                <a:lnTo>
                  <a:pt x="11499" y="31052"/>
                </a:lnTo>
                <a:lnTo>
                  <a:pt x="11580" y="31153"/>
                </a:lnTo>
                <a:lnTo>
                  <a:pt x="11680" y="31253"/>
                </a:lnTo>
                <a:lnTo>
                  <a:pt x="11801" y="31314"/>
                </a:lnTo>
                <a:lnTo>
                  <a:pt x="11922" y="31334"/>
                </a:lnTo>
                <a:lnTo>
                  <a:pt x="12043" y="31334"/>
                </a:lnTo>
                <a:lnTo>
                  <a:pt x="12506" y="31233"/>
                </a:lnTo>
                <a:lnTo>
                  <a:pt x="12929" y="31133"/>
                </a:lnTo>
                <a:lnTo>
                  <a:pt x="12929" y="31455"/>
                </a:lnTo>
                <a:lnTo>
                  <a:pt x="12949" y="31777"/>
                </a:lnTo>
                <a:lnTo>
                  <a:pt x="13030" y="32079"/>
                </a:lnTo>
                <a:lnTo>
                  <a:pt x="13070" y="32220"/>
                </a:lnTo>
                <a:lnTo>
                  <a:pt x="13130" y="32361"/>
                </a:lnTo>
                <a:lnTo>
                  <a:pt x="13191" y="32482"/>
                </a:lnTo>
                <a:lnTo>
                  <a:pt x="13251" y="32562"/>
                </a:lnTo>
                <a:lnTo>
                  <a:pt x="13311" y="32623"/>
                </a:lnTo>
                <a:lnTo>
                  <a:pt x="13392" y="32683"/>
                </a:lnTo>
                <a:lnTo>
                  <a:pt x="13473" y="32744"/>
                </a:lnTo>
                <a:lnTo>
                  <a:pt x="13553" y="32784"/>
                </a:lnTo>
                <a:lnTo>
                  <a:pt x="13654" y="32804"/>
                </a:lnTo>
                <a:lnTo>
                  <a:pt x="13835" y="32824"/>
                </a:lnTo>
                <a:lnTo>
                  <a:pt x="14016" y="32804"/>
                </a:lnTo>
                <a:lnTo>
                  <a:pt x="14177" y="32744"/>
                </a:lnTo>
                <a:lnTo>
                  <a:pt x="14258" y="32683"/>
                </a:lnTo>
                <a:lnTo>
                  <a:pt x="14338" y="32623"/>
                </a:lnTo>
                <a:lnTo>
                  <a:pt x="14399" y="32562"/>
                </a:lnTo>
                <a:lnTo>
                  <a:pt x="14459" y="32482"/>
                </a:lnTo>
                <a:lnTo>
                  <a:pt x="14540" y="32341"/>
                </a:lnTo>
                <a:lnTo>
                  <a:pt x="14600" y="32200"/>
                </a:lnTo>
                <a:lnTo>
                  <a:pt x="14681" y="31918"/>
                </a:lnTo>
                <a:lnTo>
                  <a:pt x="14721" y="31616"/>
                </a:lnTo>
                <a:lnTo>
                  <a:pt x="14741" y="31334"/>
                </a:lnTo>
                <a:lnTo>
                  <a:pt x="14963" y="31455"/>
                </a:lnTo>
                <a:lnTo>
                  <a:pt x="15184" y="31616"/>
                </a:lnTo>
                <a:lnTo>
                  <a:pt x="15406" y="31797"/>
                </a:lnTo>
                <a:lnTo>
                  <a:pt x="15607" y="31978"/>
                </a:lnTo>
                <a:lnTo>
                  <a:pt x="15829" y="32160"/>
                </a:lnTo>
                <a:lnTo>
                  <a:pt x="15889" y="32200"/>
                </a:lnTo>
                <a:lnTo>
                  <a:pt x="15970" y="32240"/>
                </a:lnTo>
                <a:lnTo>
                  <a:pt x="16211" y="32240"/>
                </a:lnTo>
                <a:lnTo>
                  <a:pt x="16292" y="32200"/>
                </a:lnTo>
                <a:lnTo>
                  <a:pt x="16433" y="32119"/>
                </a:lnTo>
                <a:lnTo>
                  <a:pt x="16554" y="31999"/>
                </a:lnTo>
                <a:lnTo>
                  <a:pt x="16594" y="31938"/>
                </a:lnTo>
                <a:lnTo>
                  <a:pt x="16634" y="31858"/>
                </a:lnTo>
                <a:lnTo>
                  <a:pt x="16654" y="31777"/>
                </a:lnTo>
                <a:lnTo>
                  <a:pt x="16674" y="31696"/>
                </a:lnTo>
                <a:lnTo>
                  <a:pt x="16654" y="31616"/>
                </a:lnTo>
                <a:lnTo>
                  <a:pt x="16634" y="31535"/>
                </a:lnTo>
                <a:lnTo>
                  <a:pt x="16574" y="31394"/>
                </a:lnTo>
                <a:lnTo>
                  <a:pt x="16513" y="31253"/>
                </a:lnTo>
                <a:lnTo>
                  <a:pt x="16332" y="31012"/>
                </a:lnTo>
                <a:lnTo>
                  <a:pt x="16111" y="30790"/>
                </a:lnTo>
                <a:lnTo>
                  <a:pt x="15889" y="30589"/>
                </a:lnTo>
                <a:lnTo>
                  <a:pt x="15607" y="30408"/>
                </a:lnTo>
                <a:lnTo>
                  <a:pt x="15345" y="30247"/>
                </a:lnTo>
                <a:lnTo>
                  <a:pt x="15043" y="30126"/>
                </a:lnTo>
                <a:lnTo>
                  <a:pt x="14741" y="30025"/>
                </a:lnTo>
                <a:lnTo>
                  <a:pt x="14761" y="28414"/>
                </a:lnTo>
                <a:lnTo>
                  <a:pt x="14782" y="27891"/>
                </a:lnTo>
                <a:lnTo>
                  <a:pt x="15063" y="28092"/>
                </a:lnTo>
                <a:lnTo>
                  <a:pt x="15345" y="28273"/>
                </a:lnTo>
                <a:lnTo>
                  <a:pt x="15647" y="28454"/>
                </a:lnTo>
                <a:lnTo>
                  <a:pt x="15970" y="28615"/>
                </a:lnTo>
                <a:lnTo>
                  <a:pt x="16594" y="28918"/>
                </a:lnTo>
                <a:lnTo>
                  <a:pt x="17218" y="29240"/>
                </a:lnTo>
                <a:lnTo>
                  <a:pt x="17923" y="29663"/>
                </a:lnTo>
                <a:lnTo>
                  <a:pt x="18608" y="30085"/>
                </a:lnTo>
                <a:lnTo>
                  <a:pt x="18789" y="30186"/>
                </a:lnTo>
                <a:lnTo>
                  <a:pt x="18950" y="30287"/>
                </a:lnTo>
                <a:lnTo>
                  <a:pt x="19131" y="30367"/>
                </a:lnTo>
                <a:lnTo>
                  <a:pt x="19232" y="30408"/>
                </a:lnTo>
                <a:lnTo>
                  <a:pt x="19333" y="30408"/>
                </a:lnTo>
                <a:lnTo>
                  <a:pt x="19393" y="30428"/>
                </a:lnTo>
                <a:lnTo>
                  <a:pt x="19433" y="30468"/>
                </a:lnTo>
                <a:lnTo>
                  <a:pt x="19554" y="30549"/>
                </a:lnTo>
                <a:lnTo>
                  <a:pt x="19655" y="30649"/>
                </a:lnTo>
                <a:lnTo>
                  <a:pt x="19755" y="30730"/>
                </a:lnTo>
                <a:lnTo>
                  <a:pt x="19917" y="30790"/>
                </a:lnTo>
                <a:lnTo>
                  <a:pt x="20078" y="30810"/>
                </a:lnTo>
                <a:lnTo>
                  <a:pt x="20239" y="30790"/>
                </a:lnTo>
                <a:lnTo>
                  <a:pt x="20380" y="30730"/>
                </a:lnTo>
                <a:lnTo>
                  <a:pt x="20501" y="30629"/>
                </a:lnTo>
                <a:lnTo>
                  <a:pt x="20601" y="30508"/>
                </a:lnTo>
                <a:lnTo>
                  <a:pt x="20662" y="30367"/>
                </a:lnTo>
                <a:lnTo>
                  <a:pt x="20702" y="30186"/>
                </a:lnTo>
                <a:lnTo>
                  <a:pt x="20702" y="30085"/>
                </a:lnTo>
                <a:lnTo>
                  <a:pt x="20682" y="29965"/>
                </a:lnTo>
                <a:lnTo>
                  <a:pt x="20662" y="29864"/>
                </a:lnTo>
                <a:lnTo>
                  <a:pt x="20621" y="29763"/>
                </a:lnTo>
                <a:lnTo>
                  <a:pt x="20521" y="29602"/>
                </a:lnTo>
                <a:lnTo>
                  <a:pt x="20380" y="29441"/>
                </a:lnTo>
                <a:lnTo>
                  <a:pt x="20219" y="29320"/>
                </a:lnTo>
                <a:lnTo>
                  <a:pt x="20037" y="29199"/>
                </a:lnTo>
                <a:lnTo>
                  <a:pt x="19836" y="29119"/>
                </a:lnTo>
                <a:lnTo>
                  <a:pt x="19635" y="29058"/>
                </a:lnTo>
                <a:lnTo>
                  <a:pt x="19071" y="28716"/>
                </a:lnTo>
                <a:lnTo>
                  <a:pt x="18527" y="28394"/>
                </a:lnTo>
                <a:lnTo>
                  <a:pt x="17963" y="28072"/>
                </a:lnTo>
                <a:lnTo>
                  <a:pt x="17379" y="27770"/>
                </a:lnTo>
                <a:lnTo>
                  <a:pt x="16795" y="27488"/>
                </a:lnTo>
                <a:lnTo>
                  <a:pt x="16493" y="27327"/>
                </a:lnTo>
                <a:lnTo>
                  <a:pt x="16191" y="27206"/>
                </a:lnTo>
                <a:lnTo>
                  <a:pt x="15869" y="27085"/>
                </a:lnTo>
                <a:lnTo>
                  <a:pt x="15547" y="26984"/>
                </a:lnTo>
                <a:lnTo>
                  <a:pt x="15225" y="26924"/>
                </a:lnTo>
                <a:lnTo>
                  <a:pt x="14902" y="26884"/>
                </a:lnTo>
                <a:lnTo>
                  <a:pt x="14802" y="26904"/>
                </a:lnTo>
                <a:lnTo>
                  <a:pt x="14822" y="24407"/>
                </a:lnTo>
                <a:lnTo>
                  <a:pt x="14862" y="22232"/>
                </a:lnTo>
                <a:lnTo>
                  <a:pt x="15084" y="22212"/>
                </a:lnTo>
                <a:lnTo>
                  <a:pt x="15305" y="22171"/>
                </a:lnTo>
                <a:lnTo>
                  <a:pt x="15728" y="22091"/>
                </a:lnTo>
                <a:lnTo>
                  <a:pt x="16151" y="23239"/>
                </a:lnTo>
                <a:lnTo>
                  <a:pt x="16574" y="24407"/>
                </a:lnTo>
                <a:lnTo>
                  <a:pt x="16352" y="24608"/>
                </a:lnTo>
                <a:lnTo>
                  <a:pt x="16171" y="24830"/>
                </a:lnTo>
                <a:lnTo>
                  <a:pt x="16111" y="24950"/>
                </a:lnTo>
                <a:lnTo>
                  <a:pt x="16050" y="25071"/>
                </a:lnTo>
                <a:lnTo>
                  <a:pt x="16010" y="25192"/>
                </a:lnTo>
                <a:lnTo>
                  <a:pt x="15970" y="25313"/>
                </a:lnTo>
                <a:lnTo>
                  <a:pt x="15970" y="25393"/>
                </a:lnTo>
                <a:lnTo>
                  <a:pt x="15970" y="25494"/>
                </a:lnTo>
                <a:lnTo>
                  <a:pt x="15990" y="25575"/>
                </a:lnTo>
                <a:lnTo>
                  <a:pt x="16010" y="25655"/>
                </a:lnTo>
                <a:lnTo>
                  <a:pt x="16070" y="25736"/>
                </a:lnTo>
                <a:lnTo>
                  <a:pt x="16131" y="25796"/>
                </a:lnTo>
                <a:lnTo>
                  <a:pt x="16211" y="25857"/>
                </a:lnTo>
                <a:lnTo>
                  <a:pt x="16292" y="25877"/>
                </a:lnTo>
                <a:lnTo>
                  <a:pt x="16372" y="25897"/>
                </a:lnTo>
                <a:lnTo>
                  <a:pt x="16453" y="25897"/>
                </a:lnTo>
                <a:lnTo>
                  <a:pt x="16554" y="25877"/>
                </a:lnTo>
                <a:lnTo>
                  <a:pt x="16634" y="25857"/>
                </a:lnTo>
                <a:lnTo>
                  <a:pt x="16795" y="25716"/>
                </a:lnTo>
                <a:lnTo>
                  <a:pt x="16956" y="25575"/>
                </a:lnTo>
                <a:lnTo>
                  <a:pt x="17077" y="25897"/>
                </a:lnTo>
                <a:lnTo>
                  <a:pt x="17138" y="26038"/>
                </a:lnTo>
                <a:lnTo>
                  <a:pt x="17218" y="26159"/>
                </a:lnTo>
                <a:lnTo>
                  <a:pt x="17319" y="26259"/>
                </a:lnTo>
                <a:lnTo>
                  <a:pt x="17440" y="26320"/>
                </a:lnTo>
                <a:lnTo>
                  <a:pt x="17560" y="26360"/>
                </a:lnTo>
                <a:lnTo>
                  <a:pt x="17681" y="26380"/>
                </a:lnTo>
                <a:lnTo>
                  <a:pt x="17822" y="26380"/>
                </a:lnTo>
                <a:lnTo>
                  <a:pt x="17943" y="26360"/>
                </a:lnTo>
                <a:lnTo>
                  <a:pt x="18064" y="26320"/>
                </a:lnTo>
                <a:lnTo>
                  <a:pt x="18165" y="26259"/>
                </a:lnTo>
                <a:lnTo>
                  <a:pt x="18265" y="26179"/>
                </a:lnTo>
                <a:lnTo>
                  <a:pt x="18346" y="26078"/>
                </a:lnTo>
                <a:lnTo>
                  <a:pt x="18406" y="25957"/>
                </a:lnTo>
                <a:lnTo>
                  <a:pt x="18447" y="25836"/>
                </a:lnTo>
                <a:lnTo>
                  <a:pt x="18447" y="25675"/>
                </a:lnTo>
                <a:lnTo>
                  <a:pt x="18406" y="25534"/>
                </a:lnTo>
                <a:lnTo>
                  <a:pt x="18265" y="24991"/>
                </a:lnTo>
                <a:lnTo>
                  <a:pt x="18527" y="24971"/>
                </a:lnTo>
                <a:lnTo>
                  <a:pt x="18789" y="24991"/>
                </a:lnTo>
                <a:lnTo>
                  <a:pt x="18910" y="24991"/>
                </a:lnTo>
                <a:lnTo>
                  <a:pt x="19010" y="25011"/>
                </a:lnTo>
                <a:lnTo>
                  <a:pt x="19232" y="25091"/>
                </a:lnTo>
                <a:lnTo>
                  <a:pt x="19433" y="25152"/>
                </a:lnTo>
                <a:lnTo>
                  <a:pt x="19655" y="25212"/>
                </a:lnTo>
                <a:lnTo>
                  <a:pt x="19755" y="25232"/>
                </a:lnTo>
                <a:lnTo>
                  <a:pt x="19856" y="25212"/>
                </a:lnTo>
                <a:lnTo>
                  <a:pt x="19977" y="25192"/>
                </a:lnTo>
                <a:lnTo>
                  <a:pt x="20058" y="25152"/>
                </a:lnTo>
                <a:lnTo>
                  <a:pt x="20158" y="25112"/>
                </a:lnTo>
                <a:lnTo>
                  <a:pt x="20239" y="25051"/>
                </a:lnTo>
                <a:lnTo>
                  <a:pt x="20319" y="24971"/>
                </a:lnTo>
                <a:lnTo>
                  <a:pt x="20380" y="24890"/>
                </a:lnTo>
                <a:lnTo>
                  <a:pt x="20420" y="24809"/>
                </a:lnTo>
                <a:lnTo>
                  <a:pt x="20460" y="24709"/>
                </a:lnTo>
                <a:lnTo>
                  <a:pt x="20480" y="24628"/>
                </a:lnTo>
                <a:lnTo>
                  <a:pt x="20480" y="24528"/>
                </a:lnTo>
                <a:lnTo>
                  <a:pt x="20460" y="24427"/>
                </a:lnTo>
                <a:lnTo>
                  <a:pt x="20420" y="24326"/>
                </a:lnTo>
                <a:lnTo>
                  <a:pt x="20360" y="24246"/>
                </a:lnTo>
                <a:lnTo>
                  <a:pt x="20279" y="24145"/>
                </a:lnTo>
                <a:lnTo>
                  <a:pt x="20158" y="24044"/>
                </a:lnTo>
                <a:lnTo>
                  <a:pt x="20017" y="23964"/>
                </a:lnTo>
                <a:lnTo>
                  <a:pt x="19896" y="23883"/>
                </a:lnTo>
                <a:lnTo>
                  <a:pt x="19755" y="23823"/>
                </a:lnTo>
                <a:lnTo>
                  <a:pt x="19453" y="23742"/>
                </a:lnTo>
                <a:lnTo>
                  <a:pt x="19131" y="23682"/>
                </a:lnTo>
                <a:lnTo>
                  <a:pt x="18809" y="23662"/>
                </a:lnTo>
                <a:lnTo>
                  <a:pt x="18487" y="23682"/>
                </a:lnTo>
                <a:lnTo>
                  <a:pt x="18165" y="23702"/>
                </a:lnTo>
                <a:lnTo>
                  <a:pt x="17863" y="23762"/>
                </a:lnTo>
                <a:lnTo>
                  <a:pt x="17480" y="22655"/>
                </a:lnTo>
                <a:lnTo>
                  <a:pt x="17077" y="21567"/>
                </a:lnTo>
                <a:lnTo>
                  <a:pt x="17077" y="21567"/>
                </a:lnTo>
                <a:lnTo>
                  <a:pt x="18265" y="22453"/>
                </a:lnTo>
                <a:lnTo>
                  <a:pt x="19494" y="23319"/>
                </a:lnTo>
                <a:lnTo>
                  <a:pt x="20722" y="24185"/>
                </a:lnTo>
                <a:lnTo>
                  <a:pt x="21950" y="25031"/>
                </a:lnTo>
                <a:lnTo>
                  <a:pt x="21930" y="25434"/>
                </a:lnTo>
                <a:lnTo>
                  <a:pt x="21930" y="25796"/>
                </a:lnTo>
                <a:lnTo>
                  <a:pt x="21950" y="26823"/>
                </a:lnTo>
                <a:lnTo>
                  <a:pt x="21991" y="27830"/>
                </a:lnTo>
                <a:lnTo>
                  <a:pt x="22051" y="28857"/>
                </a:lnTo>
                <a:lnTo>
                  <a:pt x="22132" y="29864"/>
                </a:lnTo>
                <a:lnTo>
                  <a:pt x="22273" y="30972"/>
                </a:lnTo>
                <a:lnTo>
                  <a:pt x="22353" y="31515"/>
                </a:lnTo>
                <a:lnTo>
                  <a:pt x="22393" y="31797"/>
                </a:lnTo>
                <a:lnTo>
                  <a:pt x="22474" y="32059"/>
                </a:lnTo>
                <a:lnTo>
                  <a:pt x="22534" y="32160"/>
                </a:lnTo>
                <a:lnTo>
                  <a:pt x="22595" y="32260"/>
                </a:lnTo>
                <a:lnTo>
                  <a:pt x="22675" y="32341"/>
                </a:lnTo>
                <a:lnTo>
                  <a:pt x="22776" y="32401"/>
                </a:lnTo>
                <a:lnTo>
                  <a:pt x="22857" y="32442"/>
                </a:lnTo>
                <a:lnTo>
                  <a:pt x="22957" y="32482"/>
                </a:lnTo>
                <a:lnTo>
                  <a:pt x="23159" y="32482"/>
                </a:lnTo>
                <a:lnTo>
                  <a:pt x="23259" y="32462"/>
                </a:lnTo>
                <a:lnTo>
                  <a:pt x="23340" y="32421"/>
                </a:lnTo>
                <a:lnTo>
                  <a:pt x="23441" y="32381"/>
                </a:lnTo>
                <a:lnTo>
                  <a:pt x="23501" y="32301"/>
                </a:lnTo>
                <a:lnTo>
                  <a:pt x="23582" y="32220"/>
                </a:lnTo>
                <a:lnTo>
                  <a:pt x="23622" y="32140"/>
                </a:lnTo>
                <a:lnTo>
                  <a:pt x="23662" y="32019"/>
                </a:lnTo>
                <a:lnTo>
                  <a:pt x="23682" y="31898"/>
                </a:lnTo>
                <a:lnTo>
                  <a:pt x="23682" y="31656"/>
                </a:lnTo>
                <a:lnTo>
                  <a:pt x="23662" y="31415"/>
                </a:lnTo>
                <a:lnTo>
                  <a:pt x="23582" y="30931"/>
                </a:lnTo>
                <a:lnTo>
                  <a:pt x="23441" y="29864"/>
                </a:lnTo>
                <a:lnTo>
                  <a:pt x="23340" y="28857"/>
                </a:lnTo>
                <a:lnTo>
                  <a:pt x="23219" y="27830"/>
                </a:lnTo>
                <a:lnTo>
                  <a:pt x="23139" y="26823"/>
                </a:lnTo>
                <a:lnTo>
                  <a:pt x="23078" y="25796"/>
                </a:lnTo>
                <a:lnTo>
                  <a:pt x="23199" y="25877"/>
                </a:lnTo>
                <a:lnTo>
                  <a:pt x="24427" y="26682"/>
                </a:lnTo>
                <a:lnTo>
                  <a:pt x="25656" y="27468"/>
                </a:lnTo>
                <a:lnTo>
                  <a:pt x="25615" y="27568"/>
                </a:lnTo>
                <a:lnTo>
                  <a:pt x="25474" y="27971"/>
                </a:lnTo>
                <a:lnTo>
                  <a:pt x="25414" y="28193"/>
                </a:lnTo>
                <a:lnTo>
                  <a:pt x="25374" y="28434"/>
                </a:lnTo>
                <a:lnTo>
                  <a:pt x="25334" y="28656"/>
                </a:lnTo>
                <a:lnTo>
                  <a:pt x="25313" y="28877"/>
                </a:lnTo>
                <a:lnTo>
                  <a:pt x="25313" y="29099"/>
                </a:lnTo>
                <a:lnTo>
                  <a:pt x="25374" y="29300"/>
                </a:lnTo>
                <a:lnTo>
                  <a:pt x="25434" y="29441"/>
                </a:lnTo>
                <a:lnTo>
                  <a:pt x="25535" y="29562"/>
                </a:lnTo>
                <a:lnTo>
                  <a:pt x="25656" y="29642"/>
                </a:lnTo>
                <a:lnTo>
                  <a:pt x="25797" y="29723"/>
                </a:lnTo>
                <a:lnTo>
                  <a:pt x="25938" y="29743"/>
                </a:lnTo>
                <a:lnTo>
                  <a:pt x="26099" y="29723"/>
                </a:lnTo>
                <a:lnTo>
                  <a:pt x="26159" y="29703"/>
                </a:lnTo>
                <a:lnTo>
                  <a:pt x="26220" y="29683"/>
                </a:lnTo>
                <a:lnTo>
                  <a:pt x="26300" y="29622"/>
                </a:lnTo>
                <a:lnTo>
                  <a:pt x="26340" y="29562"/>
                </a:lnTo>
                <a:lnTo>
                  <a:pt x="26441" y="29441"/>
                </a:lnTo>
                <a:lnTo>
                  <a:pt x="26522" y="29300"/>
                </a:lnTo>
                <a:lnTo>
                  <a:pt x="26562" y="29159"/>
                </a:lnTo>
                <a:lnTo>
                  <a:pt x="26622" y="29018"/>
                </a:lnTo>
                <a:lnTo>
                  <a:pt x="26703" y="28736"/>
                </a:lnTo>
                <a:lnTo>
                  <a:pt x="26763" y="28434"/>
                </a:lnTo>
                <a:lnTo>
                  <a:pt x="26824" y="28213"/>
                </a:lnTo>
                <a:lnTo>
                  <a:pt x="27750" y="28797"/>
                </a:lnTo>
                <a:lnTo>
                  <a:pt x="27951" y="28877"/>
                </a:lnTo>
                <a:lnTo>
                  <a:pt x="28133" y="28938"/>
                </a:lnTo>
                <a:lnTo>
                  <a:pt x="28334" y="28938"/>
                </a:lnTo>
                <a:lnTo>
                  <a:pt x="28495" y="28897"/>
                </a:lnTo>
                <a:lnTo>
                  <a:pt x="28656" y="28817"/>
                </a:lnTo>
                <a:lnTo>
                  <a:pt x="28797" y="28716"/>
                </a:lnTo>
                <a:lnTo>
                  <a:pt x="28938" y="28595"/>
                </a:lnTo>
                <a:lnTo>
                  <a:pt x="29039" y="28434"/>
                </a:lnTo>
                <a:lnTo>
                  <a:pt x="29119" y="28273"/>
                </a:lnTo>
                <a:lnTo>
                  <a:pt x="29160" y="28112"/>
                </a:lnTo>
                <a:lnTo>
                  <a:pt x="29180" y="27931"/>
                </a:lnTo>
                <a:lnTo>
                  <a:pt x="29180" y="27750"/>
                </a:lnTo>
                <a:lnTo>
                  <a:pt x="29119" y="27568"/>
                </a:lnTo>
                <a:lnTo>
                  <a:pt x="29039" y="27407"/>
                </a:lnTo>
                <a:lnTo>
                  <a:pt x="28898" y="27246"/>
                </a:lnTo>
                <a:lnTo>
                  <a:pt x="28717" y="27125"/>
                </a:lnTo>
                <a:lnTo>
                  <a:pt x="27972" y="26642"/>
                </a:lnTo>
                <a:lnTo>
                  <a:pt x="28193" y="26561"/>
                </a:lnTo>
                <a:lnTo>
                  <a:pt x="28415" y="26481"/>
                </a:lnTo>
                <a:lnTo>
                  <a:pt x="28898" y="26340"/>
                </a:lnTo>
                <a:lnTo>
                  <a:pt x="28999" y="26300"/>
                </a:lnTo>
                <a:lnTo>
                  <a:pt x="29079" y="26219"/>
                </a:lnTo>
                <a:lnTo>
                  <a:pt x="29160" y="26139"/>
                </a:lnTo>
                <a:lnTo>
                  <a:pt x="29200" y="26038"/>
                </a:lnTo>
                <a:lnTo>
                  <a:pt x="29220" y="25917"/>
                </a:lnTo>
                <a:lnTo>
                  <a:pt x="29220" y="25816"/>
                </a:lnTo>
                <a:lnTo>
                  <a:pt x="29180" y="25716"/>
                </a:lnTo>
                <a:lnTo>
                  <a:pt x="29099" y="25615"/>
                </a:lnTo>
                <a:lnTo>
                  <a:pt x="28958" y="25534"/>
                </a:lnTo>
                <a:lnTo>
                  <a:pt x="28817" y="25454"/>
                </a:lnTo>
                <a:lnTo>
                  <a:pt x="28656" y="25393"/>
                </a:lnTo>
                <a:lnTo>
                  <a:pt x="28515" y="25353"/>
                </a:lnTo>
                <a:lnTo>
                  <a:pt x="28354" y="25333"/>
                </a:lnTo>
                <a:lnTo>
                  <a:pt x="28213" y="25313"/>
                </a:lnTo>
                <a:lnTo>
                  <a:pt x="28052" y="25333"/>
                </a:lnTo>
                <a:lnTo>
                  <a:pt x="27911" y="25353"/>
                </a:lnTo>
                <a:lnTo>
                  <a:pt x="27609" y="25414"/>
                </a:lnTo>
                <a:lnTo>
                  <a:pt x="27307" y="25534"/>
                </a:lnTo>
                <a:lnTo>
                  <a:pt x="27025" y="25696"/>
                </a:lnTo>
                <a:lnTo>
                  <a:pt x="26763" y="25877"/>
                </a:lnTo>
                <a:lnTo>
                  <a:pt x="25414" y="25031"/>
                </a:lnTo>
                <a:lnTo>
                  <a:pt x="24085" y="24165"/>
                </a:lnTo>
                <a:lnTo>
                  <a:pt x="24447" y="24044"/>
                </a:lnTo>
                <a:lnTo>
                  <a:pt x="24750" y="23923"/>
                </a:lnTo>
                <a:lnTo>
                  <a:pt x="25213" y="23742"/>
                </a:lnTo>
                <a:lnTo>
                  <a:pt x="25676" y="23541"/>
                </a:lnTo>
                <a:lnTo>
                  <a:pt x="26562" y="23078"/>
                </a:lnTo>
                <a:lnTo>
                  <a:pt x="26985" y="22836"/>
                </a:lnTo>
                <a:lnTo>
                  <a:pt x="27408" y="22574"/>
                </a:lnTo>
                <a:lnTo>
                  <a:pt x="27831" y="22312"/>
                </a:lnTo>
                <a:lnTo>
                  <a:pt x="28253" y="22031"/>
                </a:lnTo>
                <a:lnTo>
                  <a:pt x="28656" y="21749"/>
                </a:lnTo>
                <a:lnTo>
                  <a:pt x="29039" y="21447"/>
                </a:lnTo>
                <a:lnTo>
                  <a:pt x="29824" y="20822"/>
                </a:lnTo>
                <a:lnTo>
                  <a:pt x="29905" y="20722"/>
                </a:lnTo>
                <a:lnTo>
                  <a:pt x="29965" y="20621"/>
                </a:lnTo>
                <a:lnTo>
                  <a:pt x="30005" y="20500"/>
                </a:lnTo>
                <a:lnTo>
                  <a:pt x="30005" y="20359"/>
                </a:lnTo>
                <a:lnTo>
                  <a:pt x="30005" y="20238"/>
                </a:lnTo>
                <a:lnTo>
                  <a:pt x="29965" y="20117"/>
                </a:lnTo>
                <a:lnTo>
                  <a:pt x="29905" y="19997"/>
                </a:lnTo>
                <a:lnTo>
                  <a:pt x="29824" y="19916"/>
                </a:lnTo>
                <a:lnTo>
                  <a:pt x="29723" y="19815"/>
                </a:lnTo>
                <a:lnTo>
                  <a:pt x="29603" y="19775"/>
                </a:lnTo>
                <a:lnTo>
                  <a:pt x="29482" y="19735"/>
                </a:lnTo>
                <a:lnTo>
                  <a:pt x="29260" y="19735"/>
                </a:lnTo>
                <a:lnTo>
                  <a:pt x="29139" y="19775"/>
                </a:lnTo>
                <a:lnTo>
                  <a:pt x="29019" y="19836"/>
                </a:lnTo>
                <a:lnTo>
                  <a:pt x="28918" y="19916"/>
                </a:lnTo>
                <a:lnTo>
                  <a:pt x="28173" y="20500"/>
                </a:lnTo>
                <a:lnTo>
                  <a:pt x="27388" y="21044"/>
                </a:lnTo>
                <a:lnTo>
                  <a:pt x="26602" y="21547"/>
                </a:lnTo>
                <a:lnTo>
                  <a:pt x="25777" y="22031"/>
                </a:lnTo>
                <a:lnTo>
                  <a:pt x="25374" y="22252"/>
                </a:lnTo>
                <a:lnTo>
                  <a:pt x="24971" y="22474"/>
                </a:lnTo>
                <a:lnTo>
                  <a:pt x="24166" y="22896"/>
                </a:lnTo>
                <a:lnTo>
                  <a:pt x="23944" y="22997"/>
                </a:lnTo>
                <a:lnTo>
                  <a:pt x="23662" y="23158"/>
                </a:lnTo>
                <a:lnTo>
                  <a:pt x="23521" y="23239"/>
                </a:lnTo>
                <a:lnTo>
                  <a:pt x="23400" y="23339"/>
                </a:lnTo>
                <a:lnTo>
                  <a:pt x="23279" y="23440"/>
                </a:lnTo>
                <a:lnTo>
                  <a:pt x="23199" y="23561"/>
                </a:lnTo>
                <a:lnTo>
                  <a:pt x="21950" y="22715"/>
                </a:lnTo>
                <a:lnTo>
                  <a:pt x="20722" y="21869"/>
                </a:lnTo>
                <a:lnTo>
                  <a:pt x="19514" y="21004"/>
                </a:lnTo>
                <a:lnTo>
                  <a:pt x="18306" y="20138"/>
                </a:lnTo>
                <a:lnTo>
                  <a:pt x="18547" y="19755"/>
                </a:lnTo>
                <a:lnTo>
                  <a:pt x="18749" y="19332"/>
                </a:lnTo>
                <a:lnTo>
                  <a:pt x="18930" y="18909"/>
                </a:lnTo>
                <a:lnTo>
                  <a:pt x="19071" y="18466"/>
                </a:lnTo>
                <a:lnTo>
                  <a:pt x="22333" y="18426"/>
                </a:lnTo>
                <a:lnTo>
                  <a:pt x="22353" y="18748"/>
                </a:lnTo>
                <a:lnTo>
                  <a:pt x="22414" y="19090"/>
                </a:lnTo>
                <a:lnTo>
                  <a:pt x="22514" y="19413"/>
                </a:lnTo>
                <a:lnTo>
                  <a:pt x="22635" y="19735"/>
                </a:lnTo>
                <a:lnTo>
                  <a:pt x="22716" y="19876"/>
                </a:lnTo>
                <a:lnTo>
                  <a:pt x="22796" y="20017"/>
                </a:lnTo>
                <a:lnTo>
                  <a:pt x="22897" y="20158"/>
                </a:lnTo>
                <a:lnTo>
                  <a:pt x="22998" y="20279"/>
                </a:lnTo>
                <a:lnTo>
                  <a:pt x="23118" y="20379"/>
                </a:lnTo>
                <a:lnTo>
                  <a:pt x="23239" y="20480"/>
                </a:lnTo>
                <a:lnTo>
                  <a:pt x="23380" y="20560"/>
                </a:lnTo>
                <a:lnTo>
                  <a:pt x="23521" y="20621"/>
                </a:lnTo>
                <a:lnTo>
                  <a:pt x="23602" y="20641"/>
                </a:lnTo>
                <a:lnTo>
                  <a:pt x="23662" y="20641"/>
                </a:lnTo>
                <a:lnTo>
                  <a:pt x="23803" y="20621"/>
                </a:lnTo>
                <a:lnTo>
                  <a:pt x="23924" y="20581"/>
                </a:lnTo>
                <a:lnTo>
                  <a:pt x="24045" y="20480"/>
                </a:lnTo>
                <a:lnTo>
                  <a:pt x="24125" y="20379"/>
                </a:lnTo>
                <a:lnTo>
                  <a:pt x="24186" y="20238"/>
                </a:lnTo>
                <a:lnTo>
                  <a:pt x="24206" y="20117"/>
                </a:lnTo>
                <a:lnTo>
                  <a:pt x="24206" y="20037"/>
                </a:lnTo>
                <a:lnTo>
                  <a:pt x="24186" y="19977"/>
                </a:lnTo>
                <a:lnTo>
                  <a:pt x="24125" y="19836"/>
                </a:lnTo>
                <a:lnTo>
                  <a:pt x="24045" y="19715"/>
                </a:lnTo>
                <a:lnTo>
                  <a:pt x="23904" y="19493"/>
                </a:lnTo>
                <a:lnTo>
                  <a:pt x="23743" y="19272"/>
                </a:lnTo>
                <a:lnTo>
                  <a:pt x="23582" y="19030"/>
                </a:lnTo>
                <a:lnTo>
                  <a:pt x="23521" y="18869"/>
                </a:lnTo>
                <a:lnTo>
                  <a:pt x="23461" y="18728"/>
                </a:lnTo>
                <a:lnTo>
                  <a:pt x="23420" y="18567"/>
                </a:lnTo>
                <a:lnTo>
                  <a:pt x="23380" y="18406"/>
                </a:lnTo>
                <a:lnTo>
                  <a:pt x="24045" y="18386"/>
                </a:lnTo>
                <a:lnTo>
                  <a:pt x="24206" y="18366"/>
                </a:lnTo>
                <a:lnTo>
                  <a:pt x="24347" y="18325"/>
                </a:lnTo>
                <a:lnTo>
                  <a:pt x="24488" y="18245"/>
                </a:lnTo>
                <a:lnTo>
                  <a:pt x="24588" y="18144"/>
                </a:lnTo>
                <a:lnTo>
                  <a:pt x="24669" y="18023"/>
                </a:lnTo>
                <a:lnTo>
                  <a:pt x="24709" y="17902"/>
                </a:lnTo>
                <a:lnTo>
                  <a:pt x="24750" y="17761"/>
                </a:lnTo>
                <a:lnTo>
                  <a:pt x="24770" y="17620"/>
                </a:lnTo>
                <a:lnTo>
                  <a:pt x="24750" y="17500"/>
                </a:lnTo>
                <a:lnTo>
                  <a:pt x="24709" y="17359"/>
                </a:lnTo>
                <a:lnTo>
                  <a:pt x="24669" y="17238"/>
                </a:lnTo>
                <a:lnTo>
                  <a:pt x="24588" y="17117"/>
                </a:lnTo>
                <a:lnTo>
                  <a:pt x="24488" y="17036"/>
                </a:lnTo>
                <a:lnTo>
                  <a:pt x="24347" y="16956"/>
                </a:lnTo>
                <a:lnTo>
                  <a:pt x="24206" y="16916"/>
                </a:lnTo>
                <a:lnTo>
                  <a:pt x="24045" y="16895"/>
                </a:lnTo>
                <a:lnTo>
                  <a:pt x="23662" y="16916"/>
                </a:lnTo>
                <a:lnTo>
                  <a:pt x="23662" y="16916"/>
                </a:lnTo>
                <a:lnTo>
                  <a:pt x="23803" y="16694"/>
                </a:lnTo>
                <a:lnTo>
                  <a:pt x="23944" y="16513"/>
                </a:lnTo>
                <a:lnTo>
                  <a:pt x="24085" y="16311"/>
                </a:lnTo>
                <a:lnTo>
                  <a:pt x="24125" y="16191"/>
                </a:lnTo>
                <a:lnTo>
                  <a:pt x="24166" y="16090"/>
                </a:lnTo>
                <a:lnTo>
                  <a:pt x="24186" y="16030"/>
                </a:lnTo>
                <a:lnTo>
                  <a:pt x="24186" y="15989"/>
                </a:lnTo>
                <a:lnTo>
                  <a:pt x="24145" y="15889"/>
                </a:lnTo>
                <a:lnTo>
                  <a:pt x="24065" y="15828"/>
                </a:lnTo>
                <a:lnTo>
                  <a:pt x="24004" y="15808"/>
                </a:lnTo>
                <a:lnTo>
                  <a:pt x="23863" y="15808"/>
                </a:lnTo>
                <a:lnTo>
                  <a:pt x="23743" y="15828"/>
                </a:lnTo>
                <a:lnTo>
                  <a:pt x="23561" y="15889"/>
                </a:lnTo>
                <a:lnTo>
                  <a:pt x="23360" y="16009"/>
                </a:lnTo>
                <a:lnTo>
                  <a:pt x="23199" y="16150"/>
                </a:lnTo>
                <a:lnTo>
                  <a:pt x="23038" y="16311"/>
                </a:lnTo>
                <a:lnTo>
                  <a:pt x="22897" y="16513"/>
                </a:lnTo>
                <a:lnTo>
                  <a:pt x="22776" y="16714"/>
                </a:lnTo>
                <a:lnTo>
                  <a:pt x="22655" y="16916"/>
                </a:lnTo>
                <a:lnTo>
                  <a:pt x="19312" y="16976"/>
                </a:lnTo>
                <a:lnTo>
                  <a:pt x="19312" y="16694"/>
                </a:lnTo>
                <a:lnTo>
                  <a:pt x="19312" y="16412"/>
                </a:lnTo>
                <a:lnTo>
                  <a:pt x="19272" y="16110"/>
                </a:lnTo>
                <a:lnTo>
                  <a:pt x="19252" y="15828"/>
                </a:lnTo>
                <a:lnTo>
                  <a:pt x="19192" y="15546"/>
                </a:lnTo>
                <a:lnTo>
                  <a:pt x="19131" y="15284"/>
                </a:lnTo>
                <a:lnTo>
                  <a:pt x="19051" y="15003"/>
                </a:lnTo>
                <a:lnTo>
                  <a:pt x="18950" y="14741"/>
                </a:lnTo>
                <a:lnTo>
                  <a:pt x="21225" y="12828"/>
                </a:lnTo>
                <a:lnTo>
                  <a:pt x="22474" y="11781"/>
                </a:lnTo>
                <a:lnTo>
                  <a:pt x="22675" y="11861"/>
                </a:lnTo>
                <a:lnTo>
                  <a:pt x="22897" y="11942"/>
                </a:lnTo>
                <a:lnTo>
                  <a:pt x="23320" y="12042"/>
                </a:lnTo>
                <a:lnTo>
                  <a:pt x="25313" y="12586"/>
                </a:lnTo>
                <a:lnTo>
                  <a:pt x="27247" y="13090"/>
                </a:lnTo>
                <a:lnTo>
                  <a:pt x="29180" y="13593"/>
                </a:lnTo>
                <a:lnTo>
                  <a:pt x="29321" y="13613"/>
                </a:lnTo>
                <a:lnTo>
                  <a:pt x="29462" y="13613"/>
                </a:lnTo>
                <a:lnTo>
                  <a:pt x="29562" y="13573"/>
                </a:lnTo>
                <a:lnTo>
                  <a:pt x="29663" y="13512"/>
                </a:lnTo>
                <a:lnTo>
                  <a:pt x="29764" y="13452"/>
                </a:lnTo>
                <a:lnTo>
                  <a:pt x="29824" y="13351"/>
                </a:lnTo>
                <a:lnTo>
                  <a:pt x="29885" y="13251"/>
                </a:lnTo>
                <a:lnTo>
                  <a:pt x="29925" y="13150"/>
                </a:lnTo>
                <a:lnTo>
                  <a:pt x="29945" y="13029"/>
                </a:lnTo>
                <a:lnTo>
                  <a:pt x="29945" y="12928"/>
                </a:lnTo>
                <a:lnTo>
                  <a:pt x="29925" y="12808"/>
                </a:lnTo>
                <a:lnTo>
                  <a:pt x="29885" y="12707"/>
                </a:lnTo>
                <a:lnTo>
                  <a:pt x="29824" y="12606"/>
                </a:lnTo>
                <a:lnTo>
                  <a:pt x="29744" y="12526"/>
                </a:lnTo>
                <a:lnTo>
                  <a:pt x="29643" y="12445"/>
                </a:lnTo>
                <a:lnTo>
                  <a:pt x="29522" y="12405"/>
                </a:lnTo>
                <a:lnTo>
                  <a:pt x="27589" y="11901"/>
                </a:lnTo>
                <a:lnTo>
                  <a:pt x="25656" y="11418"/>
                </a:lnTo>
                <a:lnTo>
                  <a:pt x="23783" y="10955"/>
                </a:lnTo>
                <a:lnTo>
                  <a:pt x="23521" y="10874"/>
                </a:lnTo>
                <a:lnTo>
                  <a:pt x="24286" y="10230"/>
                </a:lnTo>
                <a:lnTo>
                  <a:pt x="25676" y="9082"/>
                </a:lnTo>
                <a:lnTo>
                  <a:pt x="26058" y="9304"/>
                </a:lnTo>
                <a:lnTo>
                  <a:pt x="26441" y="9505"/>
                </a:lnTo>
                <a:lnTo>
                  <a:pt x="26864" y="9686"/>
                </a:lnTo>
                <a:lnTo>
                  <a:pt x="27267" y="9807"/>
                </a:lnTo>
                <a:lnTo>
                  <a:pt x="27508" y="9888"/>
                </a:lnTo>
                <a:lnTo>
                  <a:pt x="27790" y="9948"/>
                </a:lnTo>
                <a:lnTo>
                  <a:pt x="27931" y="9968"/>
                </a:lnTo>
                <a:lnTo>
                  <a:pt x="28052" y="9948"/>
                </a:lnTo>
                <a:lnTo>
                  <a:pt x="28173" y="9928"/>
                </a:lnTo>
                <a:lnTo>
                  <a:pt x="28294" y="9888"/>
                </a:lnTo>
                <a:lnTo>
                  <a:pt x="28415" y="9807"/>
                </a:lnTo>
                <a:lnTo>
                  <a:pt x="28515" y="9706"/>
                </a:lnTo>
                <a:lnTo>
                  <a:pt x="28596" y="9606"/>
                </a:lnTo>
                <a:lnTo>
                  <a:pt x="28676" y="9485"/>
                </a:lnTo>
                <a:lnTo>
                  <a:pt x="28717" y="9364"/>
                </a:lnTo>
                <a:lnTo>
                  <a:pt x="28757" y="9223"/>
                </a:lnTo>
                <a:lnTo>
                  <a:pt x="28777" y="9102"/>
                </a:lnTo>
                <a:lnTo>
                  <a:pt x="28777" y="8961"/>
                </a:lnTo>
                <a:lnTo>
                  <a:pt x="28737" y="8901"/>
                </a:lnTo>
                <a:lnTo>
                  <a:pt x="28696" y="8841"/>
                </a:lnTo>
                <a:lnTo>
                  <a:pt x="28636" y="8800"/>
                </a:lnTo>
                <a:lnTo>
                  <a:pt x="28576" y="8780"/>
                </a:lnTo>
                <a:lnTo>
                  <a:pt x="28435" y="8740"/>
                </a:lnTo>
                <a:lnTo>
                  <a:pt x="28274" y="8760"/>
                </a:lnTo>
                <a:lnTo>
                  <a:pt x="28153" y="8800"/>
                </a:lnTo>
                <a:lnTo>
                  <a:pt x="28012" y="8881"/>
                </a:lnTo>
                <a:lnTo>
                  <a:pt x="27649" y="8740"/>
                </a:lnTo>
                <a:lnTo>
                  <a:pt x="27287" y="8599"/>
                </a:lnTo>
                <a:lnTo>
                  <a:pt x="26924" y="8478"/>
                </a:lnTo>
                <a:lnTo>
                  <a:pt x="26562" y="8317"/>
                </a:lnTo>
                <a:lnTo>
                  <a:pt x="27347" y="7632"/>
                </a:lnTo>
                <a:lnTo>
                  <a:pt x="27448" y="7511"/>
                </a:lnTo>
                <a:lnTo>
                  <a:pt x="27528" y="7370"/>
                </a:lnTo>
                <a:lnTo>
                  <a:pt x="27569" y="7230"/>
                </a:lnTo>
                <a:lnTo>
                  <a:pt x="27589" y="7068"/>
                </a:lnTo>
                <a:lnTo>
                  <a:pt x="27569" y="6907"/>
                </a:lnTo>
                <a:lnTo>
                  <a:pt x="27508" y="6766"/>
                </a:lnTo>
                <a:lnTo>
                  <a:pt x="27448" y="6625"/>
                </a:lnTo>
                <a:lnTo>
                  <a:pt x="27347" y="6505"/>
                </a:lnTo>
                <a:lnTo>
                  <a:pt x="27226" y="6404"/>
                </a:lnTo>
                <a:lnTo>
                  <a:pt x="27085" y="6323"/>
                </a:lnTo>
                <a:lnTo>
                  <a:pt x="26924" y="6283"/>
                </a:lnTo>
                <a:lnTo>
                  <a:pt x="26783" y="6283"/>
                </a:lnTo>
                <a:lnTo>
                  <a:pt x="26642" y="6303"/>
                </a:lnTo>
                <a:lnTo>
                  <a:pt x="26481" y="6343"/>
                </a:lnTo>
                <a:lnTo>
                  <a:pt x="26340" y="6424"/>
                </a:lnTo>
                <a:lnTo>
                  <a:pt x="26220" y="6505"/>
                </a:lnTo>
                <a:lnTo>
                  <a:pt x="25495" y="7089"/>
                </a:lnTo>
                <a:lnTo>
                  <a:pt x="25434" y="6807"/>
                </a:lnTo>
                <a:lnTo>
                  <a:pt x="25394" y="6525"/>
                </a:lnTo>
                <a:lnTo>
                  <a:pt x="25394" y="6223"/>
                </a:lnTo>
                <a:lnTo>
                  <a:pt x="25394" y="5941"/>
                </a:lnTo>
                <a:lnTo>
                  <a:pt x="25394" y="5880"/>
                </a:lnTo>
                <a:lnTo>
                  <a:pt x="25374" y="5820"/>
                </a:lnTo>
                <a:lnTo>
                  <a:pt x="25334" y="5780"/>
                </a:lnTo>
                <a:lnTo>
                  <a:pt x="25293" y="5759"/>
                </a:lnTo>
                <a:lnTo>
                  <a:pt x="25193" y="5739"/>
                </a:lnTo>
                <a:lnTo>
                  <a:pt x="25132" y="5739"/>
                </a:lnTo>
                <a:lnTo>
                  <a:pt x="25072" y="5759"/>
                </a:lnTo>
                <a:lnTo>
                  <a:pt x="24931" y="5840"/>
                </a:lnTo>
                <a:lnTo>
                  <a:pt x="24810" y="5921"/>
                </a:lnTo>
                <a:lnTo>
                  <a:pt x="24709" y="6021"/>
                </a:lnTo>
                <a:lnTo>
                  <a:pt x="24609" y="6142"/>
                </a:lnTo>
                <a:lnTo>
                  <a:pt x="24548" y="6243"/>
                </a:lnTo>
                <a:lnTo>
                  <a:pt x="24488" y="6384"/>
                </a:lnTo>
                <a:lnTo>
                  <a:pt x="24447" y="6505"/>
                </a:lnTo>
                <a:lnTo>
                  <a:pt x="24427" y="6646"/>
                </a:lnTo>
                <a:lnTo>
                  <a:pt x="24407" y="6786"/>
                </a:lnTo>
                <a:lnTo>
                  <a:pt x="24407" y="6927"/>
                </a:lnTo>
                <a:lnTo>
                  <a:pt x="24447" y="7209"/>
                </a:lnTo>
                <a:lnTo>
                  <a:pt x="24528" y="7511"/>
                </a:lnTo>
                <a:lnTo>
                  <a:pt x="24649" y="7814"/>
                </a:lnTo>
                <a:lnTo>
                  <a:pt x="23279" y="9002"/>
                </a:lnTo>
                <a:lnTo>
                  <a:pt x="22877" y="9324"/>
                </a:lnTo>
                <a:lnTo>
                  <a:pt x="22977" y="7491"/>
                </a:lnTo>
                <a:lnTo>
                  <a:pt x="22998" y="6766"/>
                </a:lnTo>
                <a:lnTo>
                  <a:pt x="23018" y="6062"/>
                </a:lnTo>
                <a:lnTo>
                  <a:pt x="23018" y="5679"/>
                </a:lnTo>
                <a:lnTo>
                  <a:pt x="23018" y="5276"/>
                </a:lnTo>
                <a:lnTo>
                  <a:pt x="22998" y="4894"/>
                </a:lnTo>
                <a:lnTo>
                  <a:pt x="22957" y="4692"/>
                </a:lnTo>
                <a:lnTo>
                  <a:pt x="22917" y="4511"/>
                </a:lnTo>
                <a:lnTo>
                  <a:pt x="22897" y="4410"/>
                </a:lnTo>
                <a:lnTo>
                  <a:pt x="22836" y="4330"/>
                </a:lnTo>
                <a:lnTo>
                  <a:pt x="22796" y="4269"/>
                </a:lnTo>
                <a:lnTo>
                  <a:pt x="22736" y="4209"/>
                </a:lnTo>
                <a:lnTo>
                  <a:pt x="22655" y="4189"/>
                </a:lnTo>
                <a:lnTo>
                  <a:pt x="22595" y="4148"/>
                </a:lnTo>
                <a:lnTo>
                  <a:pt x="22434" y="4128"/>
                </a:lnTo>
                <a:lnTo>
                  <a:pt x="22293" y="4169"/>
                </a:lnTo>
                <a:lnTo>
                  <a:pt x="22132" y="4229"/>
                </a:lnTo>
                <a:lnTo>
                  <a:pt x="22071" y="4289"/>
                </a:lnTo>
                <a:lnTo>
                  <a:pt x="22011" y="4350"/>
                </a:lnTo>
                <a:lnTo>
                  <a:pt x="21971" y="4430"/>
                </a:lnTo>
                <a:lnTo>
                  <a:pt x="21930" y="4511"/>
                </a:lnTo>
                <a:lnTo>
                  <a:pt x="21870" y="4672"/>
                </a:lnTo>
                <a:lnTo>
                  <a:pt x="21830" y="4833"/>
                </a:lnTo>
                <a:lnTo>
                  <a:pt x="21769" y="5196"/>
                </a:lnTo>
                <a:lnTo>
                  <a:pt x="21749" y="5558"/>
                </a:lnTo>
                <a:lnTo>
                  <a:pt x="21729" y="5900"/>
                </a:lnTo>
                <a:lnTo>
                  <a:pt x="21669" y="6686"/>
                </a:lnTo>
                <a:lnTo>
                  <a:pt x="21608" y="7491"/>
                </a:lnTo>
                <a:lnTo>
                  <a:pt x="21467" y="10492"/>
                </a:lnTo>
                <a:lnTo>
                  <a:pt x="21467" y="10532"/>
                </a:lnTo>
                <a:lnTo>
                  <a:pt x="20219" y="11599"/>
                </a:lnTo>
                <a:lnTo>
                  <a:pt x="18165" y="13351"/>
                </a:lnTo>
                <a:lnTo>
                  <a:pt x="17903" y="13069"/>
                </a:lnTo>
                <a:lnTo>
                  <a:pt x="18567" y="11579"/>
                </a:lnTo>
                <a:lnTo>
                  <a:pt x="18849" y="10874"/>
                </a:lnTo>
                <a:lnTo>
                  <a:pt x="19171" y="10874"/>
                </a:lnTo>
                <a:lnTo>
                  <a:pt x="19494" y="10834"/>
                </a:lnTo>
                <a:lnTo>
                  <a:pt x="19635" y="10794"/>
                </a:lnTo>
                <a:lnTo>
                  <a:pt x="19776" y="10754"/>
                </a:lnTo>
                <a:lnTo>
                  <a:pt x="19937" y="10693"/>
                </a:lnTo>
                <a:lnTo>
                  <a:pt x="20058" y="10613"/>
                </a:lnTo>
                <a:lnTo>
                  <a:pt x="20178" y="10532"/>
                </a:lnTo>
                <a:lnTo>
                  <a:pt x="20279" y="10411"/>
                </a:lnTo>
                <a:lnTo>
                  <a:pt x="20360" y="10290"/>
                </a:lnTo>
                <a:lnTo>
                  <a:pt x="20420" y="10149"/>
                </a:lnTo>
                <a:lnTo>
                  <a:pt x="20440" y="10008"/>
                </a:lnTo>
                <a:lnTo>
                  <a:pt x="20420" y="9868"/>
                </a:lnTo>
                <a:lnTo>
                  <a:pt x="20380" y="9787"/>
                </a:lnTo>
                <a:lnTo>
                  <a:pt x="20339" y="9727"/>
                </a:lnTo>
                <a:lnTo>
                  <a:pt x="20299" y="9686"/>
                </a:lnTo>
                <a:lnTo>
                  <a:pt x="20219" y="9626"/>
                </a:lnTo>
                <a:lnTo>
                  <a:pt x="20098" y="9586"/>
                </a:lnTo>
                <a:lnTo>
                  <a:pt x="19977" y="9565"/>
                </a:lnTo>
                <a:lnTo>
                  <a:pt x="19856" y="9565"/>
                </a:lnTo>
                <a:lnTo>
                  <a:pt x="19715" y="9586"/>
                </a:lnTo>
                <a:lnTo>
                  <a:pt x="19474" y="9666"/>
                </a:lnTo>
                <a:lnTo>
                  <a:pt x="19212" y="9747"/>
                </a:lnTo>
                <a:lnTo>
                  <a:pt x="19192" y="9545"/>
                </a:lnTo>
                <a:lnTo>
                  <a:pt x="19131" y="9344"/>
                </a:lnTo>
                <a:lnTo>
                  <a:pt x="19091" y="9284"/>
                </a:lnTo>
                <a:lnTo>
                  <a:pt x="19031" y="9223"/>
                </a:lnTo>
                <a:lnTo>
                  <a:pt x="18950" y="9163"/>
                </a:lnTo>
                <a:lnTo>
                  <a:pt x="18869" y="9122"/>
                </a:lnTo>
                <a:lnTo>
                  <a:pt x="18789" y="9102"/>
                </a:lnTo>
                <a:lnTo>
                  <a:pt x="18688" y="9082"/>
                </a:lnTo>
                <a:lnTo>
                  <a:pt x="18608" y="9082"/>
                </a:lnTo>
                <a:lnTo>
                  <a:pt x="18527" y="9102"/>
                </a:lnTo>
                <a:lnTo>
                  <a:pt x="18406" y="9163"/>
                </a:lnTo>
                <a:lnTo>
                  <a:pt x="18306" y="9223"/>
                </a:lnTo>
                <a:lnTo>
                  <a:pt x="18205" y="9304"/>
                </a:lnTo>
                <a:lnTo>
                  <a:pt x="18144" y="9364"/>
                </a:lnTo>
                <a:lnTo>
                  <a:pt x="18064" y="9223"/>
                </a:lnTo>
                <a:lnTo>
                  <a:pt x="17983" y="9062"/>
                </a:lnTo>
                <a:lnTo>
                  <a:pt x="17923" y="8901"/>
                </a:lnTo>
                <a:lnTo>
                  <a:pt x="17863" y="8820"/>
                </a:lnTo>
                <a:lnTo>
                  <a:pt x="17802" y="8740"/>
                </a:lnTo>
                <a:lnTo>
                  <a:pt x="17742" y="8679"/>
                </a:lnTo>
                <a:lnTo>
                  <a:pt x="17641" y="8659"/>
                </a:lnTo>
                <a:lnTo>
                  <a:pt x="17560" y="8659"/>
                </a:lnTo>
                <a:lnTo>
                  <a:pt x="17460" y="8700"/>
                </a:lnTo>
                <a:lnTo>
                  <a:pt x="17339" y="8780"/>
                </a:lnTo>
                <a:lnTo>
                  <a:pt x="17218" y="8881"/>
                </a:lnTo>
                <a:lnTo>
                  <a:pt x="17138" y="8981"/>
                </a:lnTo>
                <a:lnTo>
                  <a:pt x="17097" y="9082"/>
                </a:lnTo>
                <a:lnTo>
                  <a:pt x="17057" y="9183"/>
                </a:lnTo>
                <a:lnTo>
                  <a:pt x="17037" y="9304"/>
                </a:lnTo>
                <a:lnTo>
                  <a:pt x="17057" y="9404"/>
                </a:lnTo>
                <a:lnTo>
                  <a:pt x="17077" y="9525"/>
                </a:lnTo>
                <a:lnTo>
                  <a:pt x="17117" y="9646"/>
                </a:lnTo>
                <a:lnTo>
                  <a:pt x="17158" y="9767"/>
                </a:lnTo>
                <a:lnTo>
                  <a:pt x="17299" y="9988"/>
                </a:lnTo>
                <a:lnTo>
                  <a:pt x="17480" y="10190"/>
                </a:lnTo>
                <a:lnTo>
                  <a:pt x="17661" y="10371"/>
                </a:lnTo>
                <a:lnTo>
                  <a:pt x="17440" y="10935"/>
                </a:lnTo>
                <a:lnTo>
                  <a:pt x="16836" y="12284"/>
                </a:lnTo>
                <a:lnTo>
                  <a:pt x="16695" y="12224"/>
                </a:lnTo>
                <a:lnTo>
                  <a:pt x="16513" y="12143"/>
                </a:lnTo>
                <a:lnTo>
                  <a:pt x="16393" y="12022"/>
                </a:lnTo>
                <a:lnTo>
                  <a:pt x="16252" y="11922"/>
                </a:lnTo>
                <a:lnTo>
                  <a:pt x="16090" y="11841"/>
                </a:lnTo>
                <a:lnTo>
                  <a:pt x="15929" y="11760"/>
                </a:lnTo>
                <a:lnTo>
                  <a:pt x="15768" y="11680"/>
                </a:lnTo>
                <a:lnTo>
                  <a:pt x="15607" y="11640"/>
                </a:lnTo>
                <a:lnTo>
                  <a:pt x="15426" y="11599"/>
                </a:lnTo>
                <a:lnTo>
                  <a:pt x="15245" y="11579"/>
                </a:lnTo>
                <a:lnTo>
                  <a:pt x="15003" y="11579"/>
                </a:lnTo>
                <a:lnTo>
                  <a:pt x="15043" y="8377"/>
                </a:lnTo>
                <a:lnTo>
                  <a:pt x="15043" y="7189"/>
                </a:lnTo>
                <a:lnTo>
                  <a:pt x="15245" y="7149"/>
                </a:lnTo>
                <a:lnTo>
                  <a:pt x="15466" y="7048"/>
                </a:lnTo>
                <a:lnTo>
                  <a:pt x="15688" y="6948"/>
                </a:lnTo>
                <a:lnTo>
                  <a:pt x="16111" y="6726"/>
                </a:lnTo>
                <a:lnTo>
                  <a:pt x="17057" y="6162"/>
                </a:lnTo>
                <a:lnTo>
                  <a:pt x="17520" y="5860"/>
                </a:lnTo>
                <a:lnTo>
                  <a:pt x="17963" y="5558"/>
                </a:lnTo>
                <a:lnTo>
                  <a:pt x="18849" y="4914"/>
                </a:lnTo>
                <a:lnTo>
                  <a:pt x="19695" y="4229"/>
                </a:lnTo>
                <a:lnTo>
                  <a:pt x="20118" y="3927"/>
                </a:lnTo>
                <a:lnTo>
                  <a:pt x="20339" y="3746"/>
                </a:lnTo>
                <a:lnTo>
                  <a:pt x="20541" y="3565"/>
                </a:lnTo>
                <a:lnTo>
                  <a:pt x="20742" y="3383"/>
                </a:lnTo>
                <a:lnTo>
                  <a:pt x="20923" y="3182"/>
                </a:lnTo>
                <a:lnTo>
                  <a:pt x="21064" y="2960"/>
                </a:lnTo>
                <a:lnTo>
                  <a:pt x="21105" y="2840"/>
                </a:lnTo>
                <a:lnTo>
                  <a:pt x="21145" y="2719"/>
                </a:lnTo>
                <a:lnTo>
                  <a:pt x="21165" y="2618"/>
                </a:lnTo>
                <a:lnTo>
                  <a:pt x="21145" y="2517"/>
                </a:lnTo>
                <a:lnTo>
                  <a:pt x="21105" y="2417"/>
                </a:lnTo>
                <a:lnTo>
                  <a:pt x="21044" y="2336"/>
                </a:lnTo>
                <a:lnTo>
                  <a:pt x="20964" y="2296"/>
                </a:lnTo>
                <a:lnTo>
                  <a:pt x="20863" y="2256"/>
                </a:lnTo>
                <a:lnTo>
                  <a:pt x="20762" y="2235"/>
                </a:lnTo>
                <a:lnTo>
                  <a:pt x="20662" y="2235"/>
                </a:lnTo>
                <a:lnTo>
                  <a:pt x="20541" y="2256"/>
                </a:lnTo>
                <a:lnTo>
                  <a:pt x="20420" y="2296"/>
                </a:lnTo>
                <a:lnTo>
                  <a:pt x="20319" y="2356"/>
                </a:lnTo>
                <a:lnTo>
                  <a:pt x="20219" y="2417"/>
                </a:lnTo>
                <a:lnTo>
                  <a:pt x="20017" y="2558"/>
                </a:lnTo>
                <a:lnTo>
                  <a:pt x="19836" y="2719"/>
                </a:lnTo>
                <a:lnTo>
                  <a:pt x="19071" y="3383"/>
                </a:lnTo>
                <a:lnTo>
                  <a:pt x="18265" y="4028"/>
                </a:lnTo>
                <a:lnTo>
                  <a:pt x="17440" y="4652"/>
                </a:lnTo>
                <a:lnTo>
                  <a:pt x="16614" y="5256"/>
                </a:lnTo>
                <a:lnTo>
                  <a:pt x="15788" y="5860"/>
                </a:lnTo>
                <a:lnTo>
                  <a:pt x="15406" y="6122"/>
                </a:lnTo>
                <a:lnTo>
                  <a:pt x="15043" y="6424"/>
                </a:lnTo>
                <a:lnTo>
                  <a:pt x="15043" y="4370"/>
                </a:lnTo>
                <a:lnTo>
                  <a:pt x="15043" y="3746"/>
                </a:lnTo>
                <a:lnTo>
                  <a:pt x="15486" y="3726"/>
                </a:lnTo>
                <a:lnTo>
                  <a:pt x="15909" y="3685"/>
                </a:lnTo>
                <a:lnTo>
                  <a:pt x="16111" y="3625"/>
                </a:lnTo>
                <a:lnTo>
                  <a:pt x="16332" y="3585"/>
                </a:lnTo>
                <a:lnTo>
                  <a:pt x="16533" y="3504"/>
                </a:lnTo>
                <a:lnTo>
                  <a:pt x="16735" y="3424"/>
                </a:lnTo>
                <a:lnTo>
                  <a:pt x="16956" y="3323"/>
                </a:lnTo>
                <a:lnTo>
                  <a:pt x="17178" y="3202"/>
                </a:lnTo>
                <a:lnTo>
                  <a:pt x="17420" y="3081"/>
                </a:lnTo>
                <a:lnTo>
                  <a:pt x="17621" y="2920"/>
                </a:lnTo>
                <a:lnTo>
                  <a:pt x="17802" y="2739"/>
                </a:lnTo>
                <a:lnTo>
                  <a:pt x="17963" y="2558"/>
                </a:lnTo>
                <a:lnTo>
                  <a:pt x="18024" y="2457"/>
                </a:lnTo>
                <a:lnTo>
                  <a:pt x="18084" y="2336"/>
                </a:lnTo>
                <a:lnTo>
                  <a:pt x="18124" y="2215"/>
                </a:lnTo>
                <a:lnTo>
                  <a:pt x="18144" y="2094"/>
                </a:lnTo>
                <a:lnTo>
                  <a:pt x="18144" y="2014"/>
                </a:lnTo>
                <a:lnTo>
                  <a:pt x="18124" y="1933"/>
                </a:lnTo>
                <a:lnTo>
                  <a:pt x="18084" y="1853"/>
                </a:lnTo>
                <a:lnTo>
                  <a:pt x="18024" y="1792"/>
                </a:lnTo>
                <a:lnTo>
                  <a:pt x="17943" y="1732"/>
                </a:lnTo>
                <a:lnTo>
                  <a:pt x="17863" y="1692"/>
                </a:lnTo>
                <a:lnTo>
                  <a:pt x="17782" y="1651"/>
                </a:lnTo>
                <a:lnTo>
                  <a:pt x="17701" y="1651"/>
                </a:lnTo>
                <a:lnTo>
                  <a:pt x="17581" y="1672"/>
                </a:lnTo>
                <a:lnTo>
                  <a:pt x="17480" y="1692"/>
                </a:lnTo>
                <a:lnTo>
                  <a:pt x="17299" y="1772"/>
                </a:lnTo>
                <a:lnTo>
                  <a:pt x="17117" y="1893"/>
                </a:lnTo>
                <a:lnTo>
                  <a:pt x="16936" y="2014"/>
                </a:lnTo>
                <a:lnTo>
                  <a:pt x="16755" y="2135"/>
                </a:lnTo>
                <a:lnTo>
                  <a:pt x="16554" y="2215"/>
                </a:lnTo>
                <a:lnTo>
                  <a:pt x="16352" y="2316"/>
                </a:lnTo>
                <a:lnTo>
                  <a:pt x="16151" y="2376"/>
                </a:lnTo>
                <a:lnTo>
                  <a:pt x="15869" y="2457"/>
                </a:lnTo>
                <a:lnTo>
                  <a:pt x="15587" y="2517"/>
                </a:lnTo>
                <a:lnTo>
                  <a:pt x="15325" y="2537"/>
                </a:lnTo>
                <a:lnTo>
                  <a:pt x="15043" y="2537"/>
                </a:lnTo>
                <a:lnTo>
                  <a:pt x="15023" y="2457"/>
                </a:lnTo>
                <a:lnTo>
                  <a:pt x="15003" y="1974"/>
                </a:lnTo>
                <a:lnTo>
                  <a:pt x="14983" y="1490"/>
                </a:lnTo>
                <a:lnTo>
                  <a:pt x="14922" y="1007"/>
                </a:lnTo>
                <a:lnTo>
                  <a:pt x="14882" y="846"/>
                </a:lnTo>
                <a:lnTo>
                  <a:pt x="14822" y="705"/>
                </a:lnTo>
                <a:lnTo>
                  <a:pt x="14761" y="564"/>
                </a:lnTo>
                <a:lnTo>
                  <a:pt x="14701" y="423"/>
                </a:lnTo>
                <a:lnTo>
                  <a:pt x="14681" y="262"/>
                </a:lnTo>
                <a:lnTo>
                  <a:pt x="14661" y="202"/>
                </a:lnTo>
                <a:lnTo>
                  <a:pt x="14620" y="141"/>
                </a:lnTo>
                <a:lnTo>
                  <a:pt x="14540" y="61"/>
                </a:lnTo>
                <a:lnTo>
                  <a:pt x="14439" y="20"/>
                </a:lnTo>
                <a:lnTo>
                  <a:pt x="14318"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
        <p:nvSpPr>
          <p:cNvPr id="6" name="Shape 390">
            <a:extLst>
              <a:ext uri="{FF2B5EF4-FFF2-40B4-BE49-F238E27FC236}">
                <a16:creationId xmlns:a16="http://schemas.microsoft.com/office/drawing/2014/main" id="{41128BA5-86D9-43A8-80A7-92F9C7C10761}"/>
              </a:ext>
            </a:extLst>
          </p:cNvPr>
          <p:cNvSpPr/>
          <p:nvPr/>
        </p:nvSpPr>
        <p:spPr>
          <a:xfrm>
            <a:off x="3267913" y="800099"/>
            <a:ext cx="498549" cy="545305"/>
          </a:xfrm>
          <a:custGeom>
            <a:avLst/>
            <a:gdLst/>
            <a:ahLst/>
            <a:cxnLst/>
            <a:rect l="0" t="0" r="0" b="0"/>
            <a:pathLst>
              <a:path w="30006" h="32825" extrusionOk="0">
                <a:moveTo>
                  <a:pt x="15164" y="13271"/>
                </a:moveTo>
                <a:lnTo>
                  <a:pt x="15406" y="13331"/>
                </a:lnTo>
                <a:lnTo>
                  <a:pt x="15627" y="13432"/>
                </a:lnTo>
                <a:lnTo>
                  <a:pt x="15869" y="13533"/>
                </a:lnTo>
                <a:lnTo>
                  <a:pt x="16070" y="13673"/>
                </a:lnTo>
                <a:lnTo>
                  <a:pt x="16272" y="13814"/>
                </a:lnTo>
                <a:lnTo>
                  <a:pt x="16513" y="14016"/>
                </a:lnTo>
                <a:lnTo>
                  <a:pt x="16735" y="14217"/>
                </a:lnTo>
                <a:lnTo>
                  <a:pt x="16956" y="14439"/>
                </a:lnTo>
                <a:lnTo>
                  <a:pt x="17158" y="14680"/>
                </a:lnTo>
                <a:lnTo>
                  <a:pt x="17319" y="14922"/>
                </a:lnTo>
                <a:lnTo>
                  <a:pt x="17480" y="15184"/>
                </a:lnTo>
                <a:lnTo>
                  <a:pt x="17601" y="15466"/>
                </a:lnTo>
                <a:lnTo>
                  <a:pt x="17701" y="15768"/>
                </a:lnTo>
                <a:lnTo>
                  <a:pt x="17762" y="16070"/>
                </a:lnTo>
                <a:lnTo>
                  <a:pt x="17782" y="16392"/>
                </a:lnTo>
                <a:lnTo>
                  <a:pt x="17782" y="16734"/>
                </a:lnTo>
                <a:lnTo>
                  <a:pt x="17762" y="17057"/>
                </a:lnTo>
                <a:lnTo>
                  <a:pt x="17701" y="17399"/>
                </a:lnTo>
                <a:lnTo>
                  <a:pt x="17621" y="17741"/>
                </a:lnTo>
                <a:lnTo>
                  <a:pt x="17500" y="18063"/>
                </a:lnTo>
                <a:lnTo>
                  <a:pt x="17379" y="18386"/>
                </a:lnTo>
                <a:lnTo>
                  <a:pt x="17218" y="18688"/>
                </a:lnTo>
                <a:lnTo>
                  <a:pt x="17037" y="18990"/>
                </a:lnTo>
                <a:lnTo>
                  <a:pt x="16856" y="19272"/>
                </a:lnTo>
                <a:lnTo>
                  <a:pt x="16634" y="19533"/>
                </a:lnTo>
                <a:lnTo>
                  <a:pt x="16393" y="19755"/>
                </a:lnTo>
                <a:lnTo>
                  <a:pt x="16151" y="19977"/>
                </a:lnTo>
                <a:lnTo>
                  <a:pt x="15869" y="20158"/>
                </a:lnTo>
                <a:lnTo>
                  <a:pt x="15587" y="20299"/>
                </a:lnTo>
                <a:lnTo>
                  <a:pt x="15325" y="20420"/>
                </a:lnTo>
                <a:lnTo>
                  <a:pt x="15063" y="20480"/>
                </a:lnTo>
                <a:lnTo>
                  <a:pt x="14782" y="20540"/>
                </a:lnTo>
                <a:lnTo>
                  <a:pt x="14500" y="20560"/>
                </a:lnTo>
                <a:lnTo>
                  <a:pt x="14218" y="20540"/>
                </a:lnTo>
                <a:lnTo>
                  <a:pt x="13936" y="20520"/>
                </a:lnTo>
                <a:lnTo>
                  <a:pt x="13654" y="20460"/>
                </a:lnTo>
                <a:lnTo>
                  <a:pt x="13372" y="20379"/>
                </a:lnTo>
                <a:lnTo>
                  <a:pt x="13110" y="20279"/>
                </a:lnTo>
                <a:lnTo>
                  <a:pt x="12848" y="20158"/>
                </a:lnTo>
                <a:lnTo>
                  <a:pt x="12607" y="20017"/>
                </a:lnTo>
                <a:lnTo>
                  <a:pt x="12365" y="19836"/>
                </a:lnTo>
                <a:lnTo>
                  <a:pt x="12164" y="19654"/>
                </a:lnTo>
                <a:lnTo>
                  <a:pt x="11962" y="19453"/>
                </a:lnTo>
                <a:lnTo>
                  <a:pt x="11801" y="19231"/>
                </a:lnTo>
                <a:lnTo>
                  <a:pt x="11660" y="18990"/>
                </a:lnTo>
                <a:lnTo>
                  <a:pt x="11560" y="18768"/>
                </a:lnTo>
                <a:lnTo>
                  <a:pt x="11459" y="18567"/>
                </a:lnTo>
                <a:lnTo>
                  <a:pt x="11398" y="18345"/>
                </a:lnTo>
                <a:lnTo>
                  <a:pt x="11358" y="18144"/>
                </a:lnTo>
                <a:lnTo>
                  <a:pt x="11318" y="17922"/>
                </a:lnTo>
                <a:lnTo>
                  <a:pt x="11278" y="17701"/>
                </a:lnTo>
                <a:lnTo>
                  <a:pt x="11278" y="17479"/>
                </a:lnTo>
                <a:lnTo>
                  <a:pt x="11278" y="17258"/>
                </a:lnTo>
                <a:lnTo>
                  <a:pt x="11298" y="17036"/>
                </a:lnTo>
                <a:lnTo>
                  <a:pt x="11318" y="16815"/>
                </a:lnTo>
                <a:lnTo>
                  <a:pt x="11358" y="16593"/>
                </a:lnTo>
                <a:lnTo>
                  <a:pt x="11419" y="16372"/>
                </a:lnTo>
                <a:lnTo>
                  <a:pt x="11560" y="15949"/>
                </a:lnTo>
                <a:lnTo>
                  <a:pt x="11741" y="15526"/>
                </a:lnTo>
                <a:lnTo>
                  <a:pt x="11982" y="15144"/>
                </a:lnTo>
                <a:lnTo>
                  <a:pt x="12244" y="14761"/>
                </a:lnTo>
                <a:lnTo>
                  <a:pt x="12546" y="14439"/>
                </a:lnTo>
                <a:lnTo>
                  <a:pt x="12707" y="14278"/>
                </a:lnTo>
                <a:lnTo>
                  <a:pt x="12868" y="14137"/>
                </a:lnTo>
                <a:lnTo>
                  <a:pt x="13050" y="13996"/>
                </a:lnTo>
                <a:lnTo>
                  <a:pt x="13231" y="13875"/>
                </a:lnTo>
                <a:lnTo>
                  <a:pt x="13412" y="13774"/>
                </a:lnTo>
                <a:lnTo>
                  <a:pt x="13614" y="13673"/>
                </a:lnTo>
                <a:lnTo>
                  <a:pt x="13815" y="13573"/>
                </a:lnTo>
                <a:lnTo>
                  <a:pt x="14036" y="13512"/>
                </a:lnTo>
                <a:lnTo>
                  <a:pt x="14238" y="13452"/>
                </a:lnTo>
                <a:lnTo>
                  <a:pt x="14459" y="13392"/>
                </a:lnTo>
                <a:lnTo>
                  <a:pt x="14580" y="13351"/>
                </a:lnTo>
                <a:lnTo>
                  <a:pt x="14681" y="13311"/>
                </a:lnTo>
                <a:lnTo>
                  <a:pt x="14802" y="13271"/>
                </a:lnTo>
                <a:close/>
                <a:moveTo>
                  <a:pt x="13110" y="22131"/>
                </a:moveTo>
                <a:lnTo>
                  <a:pt x="13070" y="24246"/>
                </a:lnTo>
                <a:lnTo>
                  <a:pt x="13070" y="24689"/>
                </a:lnTo>
                <a:lnTo>
                  <a:pt x="12969" y="24447"/>
                </a:lnTo>
                <a:lnTo>
                  <a:pt x="12868" y="24205"/>
                </a:lnTo>
                <a:lnTo>
                  <a:pt x="12607" y="23742"/>
                </a:lnTo>
                <a:lnTo>
                  <a:pt x="12486" y="23521"/>
                </a:lnTo>
                <a:lnTo>
                  <a:pt x="12425" y="23420"/>
                </a:lnTo>
                <a:lnTo>
                  <a:pt x="12345" y="23319"/>
                </a:lnTo>
                <a:lnTo>
                  <a:pt x="13110" y="22131"/>
                </a:lnTo>
                <a:close/>
                <a:moveTo>
                  <a:pt x="14318" y="0"/>
                </a:moveTo>
                <a:lnTo>
                  <a:pt x="14198" y="20"/>
                </a:lnTo>
                <a:lnTo>
                  <a:pt x="14097" y="61"/>
                </a:lnTo>
                <a:lnTo>
                  <a:pt x="13996" y="141"/>
                </a:lnTo>
                <a:lnTo>
                  <a:pt x="13976" y="202"/>
                </a:lnTo>
                <a:lnTo>
                  <a:pt x="13956" y="262"/>
                </a:lnTo>
                <a:lnTo>
                  <a:pt x="13875" y="483"/>
                </a:lnTo>
                <a:lnTo>
                  <a:pt x="13795" y="705"/>
                </a:lnTo>
                <a:lnTo>
                  <a:pt x="13714" y="927"/>
                </a:lnTo>
                <a:lnTo>
                  <a:pt x="13654" y="1148"/>
                </a:lnTo>
                <a:lnTo>
                  <a:pt x="13593" y="1631"/>
                </a:lnTo>
                <a:lnTo>
                  <a:pt x="13553" y="2094"/>
                </a:lnTo>
                <a:lnTo>
                  <a:pt x="13311" y="1933"/>
                </a:lnTo>
                <a:lnTo>
                  <a:pt x="13090" y="1752"/>
                </a:lnTo>
                <a:lnTo>
                  <a:pt x="12848" y="1510"/>
                </a:lnTo>
                <a:lnTo>
                  <a:pt x="12707" y="1370"/>
                </a:lnTo>
                <a:lnTo>
                  <a:pt x="12546" y="1229"/>
                </a:lnTo>
                <a:lnTo>
                  <a:pt x="12365" y="1128"/>
                </a:lnTo>
                <a:lnTo>
                  <a:pt x="12284" y="1088"/>
                </a:lnTo>
                <a:lnTo>
                  <a:pt x="12204" y="1067"/>
                </a:lnTo>
                <a:lnTo>
                  <a:pt x="12123" y="1067"/>
                </a:lnTo>
                <a:lnTo>
                  <a:pt x="12043" y="1088"/>
                </a:lnTo>
                <a:lnTo>
                  <a:pt x="11962" y="1128"/>
                </a:lnTo>
                <a:lnTo>
                  <a:pt x="11882" y="1188"/>
                </a:lnTo>
                <a:lnTo>
                  <a:pt x="11862" y="1208"/>
                </a:lnTo>
                <a:lnTo>
                  <a:pt x="11801" y="1289"/>
                </a:lnTo>
                <a:lnTo>
                  <a:pt x="11761" y="1410"/>
                </a:lnTo>
                <a:lnTo>
                  <a:pt x="11741" y="1510"/>
                </a:lnTo>
                <a:lnTo>
                  <a:pt x="11761" y="1631"/>
                </a:lnTo>
                <a:lnTo>
                  <a:pt x="11862" y="1913"/>
                </a:lnTo>
                <a:lnTo>
                  <a:pt x="12023" y="2195"/>
                </a:lnTo>
                <a:lnTo>
                  <a:pt x="12204" y="2437"/>
                </a:lnTo>
                <a:lnTo>
                  <a:pt x="12425" y="2678"/>
                </a:lnTo>
                <a:lnTo>
                  <a:pt x="12667" y="2880"/>
                </a:lnTo>
                <a:lnTo>
                  <a:pt x="12929" y="3061"/>
                </a:lnTo>
                <a:lnTo>
                  <a:pt x="13211" y="3242"/>
                </a:lnTo>
                <a:lnTo>
                  <a:pt x="13493" y="3383"/>
                </a:lnTo>
                <a:lnTo>
                  <a:pt x="13473" y="4209"/>
                </a:lnTo>
                <a:lnTo>
                  <a:pt x="13412" y="6021"/>
                </a:lnTo>
                <a:lnTo>
                  <a:pt x="13332" y="5961"/>
                </a:lnTo>
                <a:lnTo>
                  <a:pt x="11781" y="4833"/>
                </a:lnTo>
                <a:lnTo>
                  <a:pt x="10230" y="3726"/>
                </a:lnTo>
                <a:lnTo>
                  <a:pt x="9888" y="3484"/>
                </a:lnTo>
                <a:lnTo>
                  <a:pt x="9707" y="3343"/>
                </a:lnTo>
                <a:lnTo>
                  <a:pt x="9506" y="3222"/>
                </a:lnTo>
                <a:lnTo>
                  <a:pt x="9324" y="3121"/>
                </a:lnTo>
                <a:lnTo>
                  <a:pt x="9103" y="3061"/>
                </a:lnTo>
                <a:lnTo>
                  <a:pt x="8901" y="3041"/>
                </a:lnTo>
                <a:lnTo>
                  <a:pt x="8801" y="3041"/>
                </a:lnTo>
                <a:lnTo>
                  <a:pt x="8680" y="3061"/>
                </a:lnTo>
                <a:lnTo>
                  <a:pt x="8579" y="3101"/>
                </a:lnTo>
                <a:lnTo>
                  <a:pt x="8499" y="3182"/>
                </a:lnTo>
                <a:lnTo>
                  <a:pt x="8438" y="3283"/>
                </a:lnTo>
                <a:lnTo>
                  <a:pt x="8418" y="3343"/>
                </a:lnTo>
                <a:lnTo>
                  <a:pt x="8418" y="3403"/>
                </a:lnTo>
                <a:lnTo>
                  <a:pt x="8438" y="3524"/>
                </a:lnTo>
                <a:lnTo>
                  <a:pt x="8458" y="3625"/>
                </a:lnTo>
                <a:lnTo>
                  <a:pt x="8539" y="3806"/>
                </a:lnTo>
                <a:lnTo>
                  <a:pt x="8660" y="3987"/>
                </a:lnTo>
                <a:lnTo>
                  <a:pt x="8821" y="4148"/>
                </a:lnTo>
                <a:lnTo>
                  <a:pt x="8982" y="4289"/>
                </a:lnTo>
                <a:lnTo>
                  <a:pt x="9143" y="4430"/>
                </a:lnTo>
                <a:lnTo>
                  <a:pt x="9506" y="4672"/>
                </a:lnTo>
                <a:lnTo>
                  <a:pt x="11016" y="5840"/>
                </a:lnTo>
                <a:lnTo>
                  <a:pt x="12546" y="6988"/>
                </a:lnTo>
                <a:lnTo>
                  <a:pt x="13352" y="7612"/>
                </a:lnTo>
                <a:lnTo>
                  <a:pt x="13352" y="8216"/>
                </a:lnTo>
                <a:lnTo>
                  <a:pt x="13271" y="12002"/>
                </a:lnTo>
                <a:lnTo>
                  <a:pt x="12929" y="12163"/>
                </a:lnTo>
                <a:lnTo>
                  <a:pt x="12607" y="12365"/>
                </a:lnTo>
                <a:lnTo>
                  <a:pt x="12043" y="11458"/>
                </a:lnTo>
                <a:lnTo>
                  <a:pt x="11781" y="11035"/>
                </a:lnTo>
                <a:lnTo>
                  <a:pt x="11942" y="10854"/>
                </a:lnTo>
                <a:lnTo>
                  <a:pt x="12083" y="10633"/>
                </a:lnTo>
                <a:lnTo>
                  <a:pt x="12204" y="10391"/>
                </a:lnTo>
                <a:lnTo>
                  <a:pt x="12284" y="10149"/>
                </a:lnTo>
                <a:lnTo>
                  <a:pt x="12325" y="9908"/>
                </a:lnTo>
                <a:lnTo>
                  <a:pt x="12345" y="9646"/>
                </a:lnTo>
                <a:lnTo>
                  <a:pt x="12305" y="9404"/>
                </a:lnTo>
                <a:lnTo>
                  <a:pt x="12244" y="9163"/>
                </a:lnTo>
                <a:lnTo>
                  <a:pt x="12204" y="9102"/>
                </a:lnTo>
                <a:lnTo>
                  <a:pt x="12164" y="9042"/>
                </a:lnTo>
                <a:lnTo>
                  <a:pt x="12043" y="8961"/>
                </a:lnTo>
                <a:lnTo>
                  <a:pt x="11922" y="8901"/>
                </a:lnTo>
                <a:lnTo>
                  <a:pt x="11781" y="8901"/>
                </a:lnTo>
                <a:lnTo>
                  <a:pt x="11660" y="8921"/>
                </a:lnTo>
                <a:lnTo>
                  <a:pt x="11600" y="8961"/>
                </a:lnTo>
                <a:lnTo>
                  <a:pt x="11560" y="9002"/>
                </a:lnTo>
                <a:lnTo>
                  <a:pt x="11519" y="9042"/>
                </a:lnTo>
                <a:lnTo>
                  <a:pt x="11499" y="9102"/>
                </a:lnTo>
                <a:lnTo>
                  <a:pt x="11479" y="9183"/>
                </a:lnTo>
                <a:lnTo>
                  <a:pt x="11479" y="9263"/>
                </a:lnTo>
                <a:lnTo>
                  <a:pt x="11499" y="9545"/>
                </a:lnTo>
                <a:lnTo>
                  <a:pt x="11479" y="9827"/>
                </a:lnTo>
                <a:lnTo>
                  <a:pt x="11439" y="9968"/>
                </a:lnTo>
                <a:lnTo>
                  <a:pt x="11398" y="10109"/>
                </a:lnTo>
                <a:lnTo>
                  <a:pt x="11358" y="10230"/>
                </a:lnTo>
                <a:lnTo>
                  <a:pt x="11278" y="10351"/>
                </a:lnTo>
                <a:lnTo>
                  <a:pt x="11117" y="10170"/>
                </a:lnTo>
                <a:lnTo>
                  <a:pt x="10955" y="10029"/>
                </a:lnTo>
                <a:lnTo>
                  <a:pt x="10754" y="9888"/>
                </a:lnTo>
                <a:lnTo>
                  <a:pt x="10553" y="9787"/>
                </a:lnTo>
                <a:lnTo>
                  <a:pt x="10472" y="9767"/>
                </a:lnTo>
                <a:lnTo>
                  <a:pt x="10412" y="9747"/>
                </a:lnTo>
                <a:lnTo>
                  <a:pt x="10331" y="9767"/>
                </a:lnTo>
                <a:lnTo>
                  <a:pt x="10251" y="9787"/>
                </a:lnTo>
                <a:lnTo>
                  <a:pt x="10210" y="9827"/>
                </a:lnTo>
                <a:lnTo>
                  <a:pt x="10150" y="9888"/>
                </a:lnTo>
                <a:lnTo>
                  <a:pt x="10130" y="9948"/>
                </a:lnTo>
                <a:lnTo>
                  <a:pt x="10110" y="10049"/>
                </a:lnTo>
                <a:lnTo>
                  <a:pt x="10110" y="10250"/>
                </a:lnTo>
                <a:lnTo>
                  <a:pt x="10150" y="10452"/>
                </a:lnTo>
                <a:lnTo>
                  <a:pt x="10210" y="10653"/>
                </a:lnTo>
                <a:lnTo>
                  <a:pt x="10271" y="10834"/>
                </a:lnTo>
                <a:lnTo>
                  <a:pt x="10210" y="10854"/>
                </a:lnTo>
                <a:lnTo>
                  <a:pt x="10049" y="10834"/>
                </a:lnTo>
                <a:lnTo>
                  <a:pt x="9868" y="10814"/>
                </a:lnTo>
                <a:lnTo>
                  <a:pt x="9687" y="10794"/>
                </a:lnTo>
                <a:lnTo>
                  <a:pt x="9526" y="10814"/>
                </a:lnTo>
                <a:lnTo>
                  <a:pt x="9465" y="10834"/>
                </a:lnTo>
                <a:lnTo>
                  <a:pt x="9425" y="10895"/>
                </a:lnTo>
                <a:lnTo>
                  <a:pt x="9405" y="10955"/>
                </a:lnTo>
                <a:lnTo>
                  <a:pt x="9425" y="11015"/>
                </a:lnTo>
                <a:lnTo>
                  <a:pt x="9485" y="11176"/>
                </a:lnTo>
                <a:lnTo>
                  <a:pt x="9606" y="11297"/>
                </a:lnTo>
                <a:lnTo>
                  <a:pt x="9727" y="11398"/>
                </a:lnTo>
                <a:lnTo>
                  <a:pt x="9888" y="11479"/>
                </a:lnTo>
                <a:lnTo>
                  <a:pt x="10069" y="11539"/>
                </a:lnTo>
                <a:lnTo>
                  <a:pt x="10251" y="11559"/>
                </a:lnTo>
                <a:lnTo>
                  <a:pt x="10432" y="11559"/>
                </a:lnTo>
                <a:lnTo>
                  <a:pt x="10633" y="11539"/>
                </a:lnTo>
                <a:lnTo>
                  <a:pt x="10875" y="11962"/>
                </a:lnTo>
                <a:lnTo>
                  <a:pt x="11560" y="13170"/>
                </a:lnTo>
                <a:lnTo>
                  <a:pt x="11318" y="13432"/>
                </a:lnTo>
                <a:lnTo>
                  <a:pt x="11076" y="13694"/>
                </a:lnTo>
                <a:lnTo>
                  <a:pt x="10875" y="13976"/>
                </a:lnTo>
                <a:lnTo>
                  <a:pt x="10673" y="14278"/>
                </a:lnTo>
                <a:lnTo>
                  <a:pt x="9022" y="12928"/>
                </a:lnTo>
                <a:lnTo>
                  <a:pt x="7411" y="11539"/>
                </a:lnTo>
                <a:lnTo>
                  <a:pt x="7411" y="11499"/>
                </a:lnTo>
                <a:lnTo>
                  <a:pt x="7472" y="11156"/>
                </a:lnTo>
                <a:lnTo>
                  <a:pt x="7492" y="10814"/>
                </a:lnTo>
                <a:lnTo>
                  <a:pt x="7492" y="10109"/>
                </a:lnTo>
                <a:lnTo>
                  <a:pt x="7492" y="8538"/>
                </a:lnTo>
                <a:lnTo>
                  <a:pt x="7472" y="7109"/>
                </a:lnTo>
                <a:lnTo>
                  <a:pt x="7492" y="6323"/>
                </a:lnTo>
                <a:lnTo>
                  <a:pt x="7472" y="5941"/>
                </a:lnTo>
                <a:lnTo>
                  <a:pt x="7451" y="5739"/>
                </a:lnTo>
                <a:lnTo>
                  <a:pt x="7411" y="5538"/>
                </a:lnTo>
                <a:lnTo>
                  <a:pt x="7391" y="5457"/>
                </a:lnTo>
                <a:lnTo>
                  <a:pt x="7351" y="5377"/>
                </a:lnTo>
                <a:lnTo>
                  <a:pt x="7290" y="5316"/>
                </a:lnTo>
                <a:lnTo>
                  <a:pt x="7230" y="5256"/>
                </a:lnTo>
                <a:lnTo>
                  <a:pt x="7149" y="5216"/>
                </a:lnTo>
                <a:lnTo>
                  <a:pt x="7069" y="5176"/>
                </a:lnTo>
                <a:lnTo>
                  <a:pt x="6988" y="5155"/>
                </a:lnTo>
                <a:lnTo>
                  <a:pt x="6807" y="5155"/>
                </a:lnTo>
                <a:lnTo>
                  <a:pt x="6706" y="5176"/>
                </a:lnTo>
                <a:lnTo>
                  <a:pt x="6626" y="5216"/>
                </a:lnTo>
                <a:lnTo>
                  <a:pt x="6565" y="5256"/>
                </a:lnTo>
                <a:lnTo>
                  <a:pt x="6485" y="5296"/>
                </a:lnTo>
                <a:lnTo>
                  <a:pt x="6445" y="5377"/>
                </a:lnTo>
                <a:lnTo>
                  <a:pt x="6404" y="5457"/>
                </a:lnTo>
                <a:lnTo>
                  <a:pt x="6364" y="5538"/>
                </a:lnTo>
                <a:lnTo>
                  <a:pt x="6324" y="5900"/>
                </a:lnTo>
                <a:lnTo>
                  <a:pt x="6324" y="6243"/>
                </a:lnTo>
                <a:lnTo>
                  <a:pt x="6344" y="6948"/>
                </a:lnTo>
                <a:lnTo>
                  <a:pt x="6364" y="8538"/>
                </a:lnTo>
                <a:lnTo>
                  <a:pt x="6384" y="9948"/>
                </a:lnTo>
                <a:lnTo>
                  <a:pt x="6404" y="10673"/>
                </a:lnTo>
                <a:lnTo>
                  <a:pt x="6404" y="10673"/>
                </a:lnTo>
                <a:lnTo>
                  <a:pt x="5377" y="9767"/>
                </a:lnTo>
                <a:lnTo>
                  <a:pt x="3907" y="8438"/>
                </a:lnTo>
                <a:lnTo>
                  <a:pt x="4109" y="8156"/>
                </a:lnTo>
                <a:lnTo>
                  <a:pt x="4290" y="7854"/>
                </a:lnTo>
                <a:lnTo>
                  <a:pt x="4431" y="7532"/>
                </a:lnTo>
                <a:lnTo>
                  <a:pt x="4552" y="7209"/>
                </a:lnTo>
                <a:lnTo>
                  <a:pt x="4612" y="6867"/>
                </a:lnTo>
                <a:lnTo>
                  <a:pt x="4612" y="6686"/>
                </a:lnTo>
                <a:lnTo>
                  <a:pt x="4612" y="6525"/>
                </a:lnTo>
                <a:lnTo>
                  <a:pt x="4612" y="6364"/>
                </a:lnTo>
                <a:lnTo>
                  <a:pt x="4572" y="6203"/>
                </a:lnTo>
                <a:lnTo>
                  <a:pt x="4532" y="6041"/>
                </a:lnTo>
                <a:lnTo>
                  <a:pt x="4471" y="5880"/>
                </a:lnTo>
                <a:lnTo>
                  <a:pt x="4431" y="5820"/>
                </a:lnTo>
                <a:lnTo>
                  <a:pt x="4391" y="5759"/>
                </a:lnTo>
                <a:lnTo>
                  <a:pt x="4330" y="5719"/>
                </a:lnTo>
                <a:lnTo>
                  <a:pt x="4270" y="5679"/>
                </a:lnTo>
                <a:lnTo>
                  <a:pt x="4149" y="5639"/>
                </a:lnTo>
                <a:lnTo>
                  <a:pt x="3988" y="5639"/>
                </a:lnTo>
                <a:lnTo>
                  <a:pt x="3847" y="5679"/>
                </a:lnTo>
                <a:lnTo>
                  <a:pt x="3726" y="5759"/>
                </a:lnTo>
                <a:lnTo>
                  <a:pt x="3686" y="5800"/>
                </a:lnTo>
                <a:lnTo>
                  <a:pt x="3646" y="5860"/>
                </a:lnTo>
                <a:lnTo>
                  <a:pt x="3605" y="5921"/>
                </a:lnTo>
                <a:lnTo>
                  <a:pt x="3585" y="6001"/>
                </a:lnTo>
                <a:lnTo>
                  <a:pt x="3565" y="6283"/>
                </a:lnTo>
                <a:lnTo>
                  <a:pt x="3545" y="6585"/>
                </a:lnTo>
                <a:lnTo>
                  <a:pt x="3525" y="6867"/>
                </a:lnTo>
                <a:lnTo>
                  <a:pt x="3484" y="7028"/>
                </a:lnTo>
                <a:lnTo>
                  <a:pt x="3444" y="7169"/>
                </a:lnTo>
                <a:lnTo>
                  <a:pt x="3404" y="7330"/>
                </a:lnTo>
                <a:lnTo>
                  <a:pt x="3323" y="7471"/>
                </a:lnTo>
                <a:lnTo>
                  <a:pt x="3243" y="7612"/>
                </a:lnTo>
                <a:lnTo>
                  <a:pt x="3142" y="7753"/>
                </a:lnTo>
                <a:lnTo>
                  <a:pt x="2759" y="7411"/>
                </a:lnTo>
                <a:lnTo>
                  <a:pt x="2357" y="7129"/>
                </a:lnTo>
                <a:lnTo>
                  <a:pt x="2135" y="6988"/>
                </a:lnTo>
                <a:lnTo>
                  <a:pt x="1914" y="6867"/>
                </a:lnTo>
                <a:lnTo>
                  <a:pt x="1692" y="6766"/>
                </a:lnTo>
                <a:lnTo>
                  <a:pt x="1451" y="6686"/>
                </a:lnTo>
                <a:lnTo>
                  <a:pt x="1370" y="6666"/>
                </a:lnTo>
                <a:lnTo>
                  <a:pt x="1289" y="6686"/>
                </a:lnTo>
                <a:lnTo>
                  <a:pt x="1229" y="6706"/>
                </a:lnTo>
                <a:lnTo>
                  <a:pt x="1169" y="6766"/>
                </a:lnTo>
                <a:lnTo>
                  <a:pt x="1128" y="6827"/>
                </a:lnTo>
                <a:lnTo>
                  <a:pt x="1088" y="6887"/>
                </a:lnTo>
                <a:lnTo>
                  <a:pt x="1088" y="6968"/>
                </a:lnTo>
                <a:lnTo>
                  <a:pt x="1088" y="7028"/>
                </a:lnTo>
                <a:lnTo>
                  <a:pt x="1169" y="7230"/>
                </a:lnTo>
                <a:lnTo>
                  <a:pt x="1249" y="7431"/>
                </a:lnTo>
                <a:lnTo>
                  <a:pt x="1350" y="7612"/>
                </a:lnTo>
                <a:lnTo>
                  <a:pt x="1451" y="7793"/>
                </a:lnTo>
                <a:lnTo>
                  <a:pt x="1692" y="8136"/>
                </a:lnTo>
                <a:lnTo>
                  <a:pt x="1974" y="8458"/>
                </a:lnTo>
                <a:lnTo>
                  <a:pt x="1712" y="8498"/>
                </a:lnTo>
                <a:lnTo>
                  <a:pt x="1451" y="8518"/>
                </a:lnTo>
                <a:lnTo>
                  <a:pt x="1229" y="8538"/>
                </a:lnTo>
                <a:lnTo>
                  <a:pt x="1108" y="8559"/>
                </a:lnTo>
                <a:lnTo>
                  <a:pt x="967" y="8579"/>
                </a:lnTo>
                <a:lnTo>
                  <a:pt x="846" y="8619"/>
                </a:lnTo>
                <a:lnTo>
                  <a:pt x="746" y="8659"/>
                </a:lnTo>
                <a:lnTo>
                  <a:pt x="705" y="8700"/>
                </a:lnTo>
                <a:lnTo>
                  <a:pt x="665" y="8760"/>
                </a:lnTo>
                <a:lnTo>
                  <a:pt x="665" y="8800"/>
                </a:lnTo>
                <a:lnTo>
                  <a:pt x="665" y="8881"/>
                </a:lnTo>
                <a:lnTo>
                  <a:pt x="665" y="8961"/>
                </a:lnTo>
                <a:lnTo>
                  <a:pt x="705" y="9042"/>
                </a:lnTo>
                <a:lnTo>
                  <a:pt x="746" y="9122"/>
                </a:lnTo>
                <a:lnTo>
                  <a:pt x="806" y="9183"/>
                </a:lnTo>
                <a:lnTo>
                  <a:pt x="927" y="9284"/>
                </a:lnTo>
                <a:lnTo>
                  <a:pt x="1108" y="9364"/>
                </a:lnTo>
                <a:lnTo>
                  <a:pt x="1289" y="9404"/>
                </a:lnTo>
                <a:lnTo>
                  <a:pt x="1471" y="9445"/>
                </a:lnTo>
                <a:lnTo>
                  <a:pt x="1813" y="9445"/>
                </a:lnTo>
                <a:lnTo>
                  <a:pt x="2055" y="9424"/>
                </a:lnTo>
                <a:lnTo>
                  <a:pt x="2276" y="9384"/>
                </a:lnTo>
                <a:lnTo>
                  <a:pt x="2518" y="9324"/>
                </a:lnTo>
                <a:lnTo>
                  <a:pt x="2739" y="9243"/>
                </a:lnTo>
                <a:lnTo>
                  <a:pt x="3303" y="9787"/>
                </a:lnTo>
                <a:lnTo>
                  <a:pt x="4310" y="10733"/>
                </a:lnTo>
                <a:lnTo>
                  <a:pt x="5317" y="11680"/>
                </a:lnTo>
                <a:lnTo>
                  <a:pt x="4572" y="11881"/>
                </a:lnTo>
                <a:lnTo>
                  <a:pt x="4169" y="11962"/>
                </a:lnTo>
                <a:lnTo>
                  <a:pt x="3766" y="12042"/>
                </a:lnTo>
                <a:lnTo>
                  <a:pt x="2941" y="12163"/>
                </a:lnTo>
                <a:lnTo>
                  <a:pt x="2538" y="12244"/>
                </a:lnTo>
                <a:lnTo>
                  <a:pt x="2155" y="12324"/>
                </a:lnTo>
                <a:lnTo>
                  <a:pt x="1773" y="12425"/>
                </a:lnTo>
                <a:lnTo>
                  <a:pt x="1370" y="12546"/>
                </a:lnTo>
                <a:lnTo>
                  <a:pt x="1008" y="12667"/>
                </a:lnTo>
                <a:lnTo>
                  <a:pt x="806" y="12747"/>
                </a:lnTo>
                <a:lnTo>
                  <a:pt x="605" y="12828"/>
                </a:lnTo>
                <a:lnTo>
                  <a:pt x="424" y="12928"/>
                </a:lnTo>
                <a:lnTo>
                  <a:pt x="262" y="13069"/>
                </a:lnTo>
                <a:lnTo>
                  <a:pt x="121" y="13210"/>
                </a:lnTo>
                <a:lnTo>
                  <a:pt x="21" y="13371"/>
                </a:lnTo>
                <a:lnTo>
                  <a:pt x="1" y="13452"/>
                </a:lnTo>
                <a:lnTo>
                  <a:pt x="1" y="13512"/>
                </a:lnTo>
                <a:lnTo>
                  <a:pt x="1" y="13573"/>
                </a:lnTo>
                <a:lnTo>
                  <a:pt x="21" y="13633"/>
                </a:lnTo>
                <a:lnTo>
                  <a:pt x="41" y="13694"/>
                </a:lnTo>
                <a:lnTo>
                  <a:pt x="81" y="13754"/>
                </a:lnTo>
                <a:lnTo>
                  <a:pt x="142" y="13794"/>
                </a:lnTo>
                <a:lnTo>
                  <a:pt x="202" y="13814"/>
                </a:lnTo>
                <a:lnTo>
                  <a:pt x="383" y="13855"/>
                </a:lnTo>
                <a:lnTo>
                  <a:pt x="565" y="13875"/>
                </a:lnTo>
                <a:lnTo>
                  <a:pt x="766" y="13855"/>
                </a:lnTo>
                <a:lnTo>
                  <a:pt x="947" y="13835"/>
                </a:lnTo>
                <a:lnTo>
                  <a:pt x="1330" y="13734"/>
                </a:lnTo>
                <a:lnTo>
                  <a:pt x="1672" y="13613"/>
                </a:lnTo>
                <a:lnTo>
                  <a:pt x="2055" y="13512"/>
                </a:lnTo>
                <a:lnTo>
                  <a:pt x="2457" y="13432"/>
                </a:lnTo>
                <a:lnTo>
                  <a:pt x="2840" y="13371"/>
                </a:lnTo>
                <a:lnTo>
                  <a:pt x="3243" y="13331"/>
                </a:lnTo>
                <a:lnTo>
                  <a:pt x="3666" y="13271"/>
                </a:lnTo>
                <a:lnTo>
                  <a:pt x="4068" y="13230"/>
                </a:lnTo>
                <a:lnTo>
                  <a:pt x="4471" y="13150"/>
                </a:lnTo>
                <a:lnTo>
                  <a:pt x="4894" y="13049"/>
                </a:lnTo>
                <a:lnTo>
                  <a:pt x="6384" y="12667"/>
                </a:lnTo>
                <a:lnTo>
                  <a:pt x="8176" y="14278"/>
                </a:lnTo>
                <a:lnTo>
                  <a:pt x="9989" y="15868"/>
                </a:lnTo>
                <a:lnTo>
                  <a:pt x="9908" y="16191"/>
                </a:lnTo>
                <a:lnTo>
                  <a:pt x="9868" y="16513"/>
                </a:lnTo>
                <a:lnTo>
                  <a:pt x="9828" y="16835"/>
                </a:lnTo>
                <a:lnTo>
                  <a:pt x="9808" y="17157"/>
                </a:lnTo>
                <a:lnTo>
                  <a:pt x="8640" y="17177"/>
                </a:lnTo>
                <a:lnTo>
                  <a:pt x="8519" y="17198"/>
                </a:lnTo>
                <a:lnTo>
                  <a:pt x="8479" y="16976"/>
                </a:lnTo>
                <a:lnTo>
                  <a:pt x="8418" y="16755"/>
                </a:lnTo>
                <a:lnTo>
                  <a:pt x="8338" y="16533"/>
                </a:lnTo>
                <a:lnTo>
                  <a:pt x="8257" y="16332"/>
                </a:lnTo>
                <a:lnTo>
                  <a:pt x="8136" y="16150"/>
                </a:lnTo>
                <a:lnTo>
                  <a:pt x="7995" y="15989"/>
                </a:lnTo>
                <a:lnTo>
                  <a:pt x="7834" y="15828"/>
                </a:lnTo>
                <a:lnTo>
                  <a:pt x="7673" y="15707"/>
                </a:lnTo>
                <a:lnTo>
                  <a:pt x="7552" y="15667"/>
                </a:lnTo>
                <a:lnTo>
                  <a:pt x="7431" y="15667"/>
                </a:lnTo>
                <a:lnTo>
                  <a:pt x="7311" y="15687"/>
                </a:lnTo>
                <a:lnTo>
                  <a:pt x="7230" y="15748"/>
                </a:lnTo>
                <a:lnTo>
                  <a:pt x="7149" y="15828"/>
                </a:lnTo>
                <a:lnTo>
                  <a:pt x="7089" y="15929"/>
                </a:lnTo>
                <a:lnTo>
                  <a:pt x="7069" y="16050"/>
                </a:lnTo>
                <a:lnTo>
                  <a:pt x="7069" y="16171"/>
                </a:lnTo>
                <a:lnTo>
                  <a:pt x="7149" y="16473"/>
                </a:lnTo>
                <a:lnTo>
                  <a:pt x="7230" y="16755"/>
                </a:lnTo>
                <a:lnTo>
                  <a:pt x="7311" y="17016"/>
                </a:lnTo>
                <a:lnTo>
                  <a:pt x="7371" y="17298"/>
                </a:lnTo>
                <a:lnTo>
                  <a:pt x="7049" y="17359"/>
                </a:lnTo>
                <a:lnTo>
                  <a:pt x="6888" y="17419"/>
                </a:lnTo>
                <a:lnTo>
                  <a:pt x="6747" y="17479"/>
                </a:lnTo>
                <a:lnTo>
                  <a:pt x="6606" y="17540"/>
                </a:lnTo>
                <a:lnTo>
                  <a:pt x="6465" y="17600"/>
                </a:lnTo>
                <a:lnTo>
                  <a:pt x="6364" y="17641"/>
                </a:lnTo>
                <a:lnTo>
                  <a:pt x="6284" y="17721"/>
                </a:lnTo>
                <a:lnTo>
                  <a:pt x="6223" y="17822"/>
                </a:lnTo>
                <a:lnTo>
                  <a:pt x="6203" y="17943"/>
                </a:lnTo>
                <a:lnTo>
                  <a:pt x="6223" y="18043"/>
                </a:lnTo>
                <a:lnTo>
                  <a:pt x="6263" y="18144"/>
                </a:lnTo>
                <a:lnTo>
                  <a:pt x="6344" y="18225"/>
                </a:lnTo>
                <a:lnTo>
                  <a:pt x="6465" y="18285"/>
                </a:lnTo>
                <a:lnTo>
                  <a:pt x="6666" y="18345"/>
                </a:lnTo>
                <a:lnTo>
                  <a:pt x="6868" y="18406"/>
                </a:lnTo>
                <a:lnTo>
                  <a:pt x="7069" y="18466"/>
                </a:lnTo>
                <a:lnTo>
                  <a:pt x="7270" y="18527"/>
                </a:lnTo>
                <a:lnTo>
                  <a:pt x="7170" y="18748"/>
                </a:lnTo>
                <a:lnTo>
                  <a:pt x="7029" y="18970"/>
                </a:lnTo>
                <a:lnTo>
                  <a:pt x="6888" y="19191"/>
                </a:lnTo>
                <a:lnTo>
                  <a:pt x="6727" y="19372"/>
                </a:lnTo>
                <a:lnTo>
                  <a:pt x="6646" y="19473"/>
                </a:lnTo>
                <a:lnTo>
                  <a:pt x="6586" y="19574"/>
                </a:lnTo>
                <a:lnTo>
                  <a:pt x="6545" y="19695"/>
                </a:lnTo>
                <a:lnTo>
                  <a:pt x="6545" y="19795"/>
                </a:lnTo>
                <a:lnTo>
                  <a:pt x="6565" y="19896"/>
                </a:lnTo>
                <a:lnTo>
                  <a:pt x="6606" y="19977"/>
                </a:lnTo>
                <a:lnTo>
                  <a:pt x="6646" y="20077"/>
                </a:lnTo>
                <a:lnTo>
                  <a:pt x="6727" y="20138"/>
                </a:lnTo>
                <a:lnTo>
                  <a:pt x="6787" y="20218"/>
                </a:lnTo>
                <a:lnTo>
                  <a:pt x="6888" y="20258"/>
                </a:lnTo>
                <a:lnTo>
                  <a:pt x="6988" y="20299"/>
                </a:lnTo>
                <a:lnTo>
                  <a:pt x="7089" y="20319"/>
                </a:lnTo>
                <a:lnTo>
                  <a:pt x="7190" y="20319"/>
                </a:lnTo>
                <a:lnTo>
                  <a:pt x="7290" y="20299"/>
                </a:lnTo>
                <a:lnTo>
                  <a:pt x="7411" y="20238"/>
                </a:lnTo>
                <a:lnTo>
                  <a:pt x="7512" y="20178"/>
                </a:lnTo>
                <a:lnTo>
                  <a:pt x="7673" y="20017"/>
                </a:lnTo>
                <a:lnTo>
                  <a:pt x="7834" y="19836"/>
                </a:lnTo>
                <a:lnTo>
                  <a:pt x="7975" y="19654"/>
                </a:lnTo>
                <a:lnTo>
                  <a:pt x="8096" y="19473"/>
                </a:lnTo>
                <a:lnTo>
                  <a:pt x="8197" y="19272"/>
                </a:lnTo>
                <a:lnTo>
                  <a:pt x="8297" y="19050"/>
                </a:lnTo>
                <a:lnTo>
                  <a:pt x="8378" y="18849"/>
                </a:lnTo>
                <a:lnTo>
                  <a:pt x="8438" y="18627"/>
                </a:lnTo>
                <a:lnTo>
                  <a:pt x="8479" y="18627"/>
                </a:lnTo>
                <a:lnTo>
                  <a:pt x="8861" y="18647"/>
                </a:lnTo>
                <a:lnTo>
                  <a:pt x="9224" y="18647"/>
                </a:lnTo>
                <a:lnTo>
                  <a:pt x="9969" y="18627"/>
                </a:lnTo>
                <a:lnTo>
                  <a:pt x="10069" y="18949"/>
                </a:lnTo>
                <a:lnTo>
                  <a:pt x="10190" y="19272"/>
                </a:lnTo>
                <a:lnTo>
                  <a:pt x="10331" y="19594"/>
                </a:lnTo>
                <a:lnTo>
                  <a:pt x="10492" y="19876"/>
                </a:lnTo>
                <a:lnTo>
                  <a:pt x="7995" y="22010"/>
                </a:lnTo>
                <a:lnTo>
                  <a:pt x="7492" y="22433"/>
                </a:lnTo>
                <a:lnTo>
                  <a:pt x="7311" y="22272"/>
                </a:lnTo>
                <a:lnTo>
                  <a:pt x="7109" y="22131"/>
                </a:lnTo>
                <a:lnTo>
                  <a:pt x="6727" y="21849"/>
                </a:lnTo>
                <a:lnTo>
                  <a:pt x="6344" y="21567"/>
                </a:lnTo>
                <a:lnTo>
                  <a:pt x="5921" y="21306"/>
                </a:lnTo>
                <a:lnTo>
                  <a:pt x="5498" y="21064"/>
                </a:lnTo>
                <a:lnTo>
                  <a:pt x="5055" y="20822"/>
                </a:lnTo>
                <a:lnTo>
                  <a:pt x="4652" y="20621"/>
                </a:lnTo>
                <a:lnTo>
                  <a:pt x="4230" y="20440"/>
                </a:lnTo>
                <a:lnTo>
                  <a:pt x="3786" y="20258"/>
                </a:lnTo>
                <a:lnTo>
                  <a:pt x="3323" y="20097"/>
                </a:lnTo>
                <a:lnTo>
                  <a:pt x="2860" y="19997"/>
                </a:lnTo>
                <a:lnTo>
                  <a:pt x="2619" y="19956"/>
                </a:lnTo>
                <a:lnTo>
                  <a:pt x="2397" y="19916"/>
                </a:lnTo>
                <a:lnTo>
                  <a:pt x="1934" y="19916"/>
                </a:lnTo>
                <a:lnTo>
                  <a:pt x="1692" y="19936"/>
                </a:lnTo>
                <a:lnTo>
                  <a:pt x="1471" y="19977"/>
                </a:lnTo>
                <a:lnTo>
                  <a:pt x="1390" y="19997"/>
                </a:lnTo>
                <a:lnTo>
                  <a:pt x="1330" y="20057"/>
                </a:lnTo>
                <a:lnTo>
                  <a:pt x="1289" y="20138"/>
                </a:lnTo>
                <a:lnTo>
                  <a:pt x="1269" y="20198"/>
                </a:lnTo>
                <a:lnTo>
                  <a:pt x="1269" y="20299"/>
                </a:lnTo>
                <a:lnTo>
                  <a:pt x="1289" y="20379"/>
                </a:lnTo>
                <a:lnTo>
                  <a:pt x="1330" y="20440"/>
                </a:lnTo>
                <a:lnTo>
                  <a:pt x="1410" y="20500"/>
                </a:lnTo>
                <a:lnTo>
                  <a:pt x="1592" y="20601"/>
                </a:lnTo>
                <a:lnTo>
                  <a:pt x="1773" y="20701"/>
                </a:lnTo>
                <a:lnTo>
                  <a:pt x="2155" y="20863"/>
                </a:lnTo>
                <a:lnTo>
                  <a:pt x="2921" y="21165"/>
                </a:lnTo>
                <a:lnTo>
                  <a:pt x="3706" y="21487"/>
                </a:lnTo>
                <a:lnTo>
                  <a:pt x="4089" y="21668"/>
                </a:lnTo>
                <a:lnTo>
                  <a:pt x="4471" y="21849"/>
                </a:lnTo>
                <a:lnTo>
                  <a:pt x="4834" y="22071"/>
                </a:lnTo>
                <a:lnTo>
                  <a:pt x="5196" y="22292"/>
                </a:lnTo>
                <a:lnTo>
                  <a:pt x="5901" y="22776"/>
                </a:lnTo>
                <a:lnTo>
                  <a:pt x="6223" y="23017"/>
                </a:lnTo>
                <a:lnTo>
                  <a:pt x="6525" y="23279"/>
                </a:lnTo>
                <a:lnTo>
                  <a:pt x="4954" y="24628"/>
                </a:lnTo>
                <a:lnTo>
                  <a:pt x="4028" y="25414"/>
                </a:lnTo>
                <a:lnTo>
                  <a:pt x="3766" y="25192"/>
                </a:lnTo>
                <a:lnTo>
                  <a:pt x="3484" y="24971"/>
                </a:lnTo>
                <a:lnTo>
                  <a:pt x="3142" y="24749"/>
                </a:lnTo>
                <a:lnTo>
                  <a:pt x="2961" y="24669"/>
                </a:lnTo>
                <a:lnTo>
                  <a:pt x="2780" y="24588"/>
                </a:lnTo>
                <a:lnTo>
                  <a:pt x="2598" y="24528"/>
                </a:lnTo>
                <a:lnTo>
                  <a:pt x="2437" y="24487"/>
                </a:lnTo>
                <a:lnTo>
                  <a:pt x="2256" y="24467"/>
                </a:lnTo>
                <a:lnTo>
                  <a:pt x="2075" y="24487"/>
                </a:lnTo>
                <a:lnTo>
                  <a:pt x="1914" y="24507"/>
                </a:lnTo>
                <a:lnTo>
                  <a:pt x="1773" y="24588"/>
                </a:lnTo>
                <a:lnTo>
                  <a:pt x="1632" y="24669"/>
                </a:lnTo>
                <a:lnTo>
                  <a:pt x="1511" y="24809"/>
                </a:lnTo>
                <a:lnTo>
                  <a:pt x="1471" y="24850"/>
                </a:lnTo>
                <a:lnTo>
                  <a:pt x="1471" y="24890"/>
                </a:lnTo>
                <a:lnTo>
                  <a:pt x="1491" y="24910"/>
                </a:lnTo>
                <a:lnTo>
                  <a:pt x="1571" y="25011"/>
                </a:lnTo>
                <a:lnTo>
                  <a:pt x="1652" y="25112"/>
                </a:lnTo>
                <a:lnTo>
                  <a:pt x="1853" y="25253"/>
                </a:lnTo>
                <a:lnTo>
                  <a:pt x="2075" y="25393"/>
                </a:lnTo>
                <a:lnTo>
                  <a:pt x="2296" y="25514"/>
                </a:lnTo>
                <a:lnTo>
                  <a:pt x="2518" y="25655"/>
                </a:lnTo>
                <a:lnTo>
                  <a:pt x="2739" y="25816"/>
                </a:lnTo>
                <a:lnTo>
                  <a:pt x="2961" y="25998"/>
                </a:lnTo>
                <a:lnTo>
                  <a:pt x="3142" y="26179"/>
                </a:lnTo>
                <a:lnTo>
                  <a:pt x="2860" y="26481"/>
                </a:lnTo>
                <a:lnTo>
                  <a:pt x="2598" y="26763"/>
                </a:lnTo>
                <a:lnTo>
                  <a:pt x="2337" y="27085"/>
                </a:lnTo>
                <a:lnTo>
                  <a:pt x="2115" y="27407"/>
                </a:lnTo>
                <a:lnTo>
                  <a:pt x="2075" y="27488"/>
                </a:lnTo>
                <a:lnTo>
                  <a:pt x="2055" y="27568"/>
                </a:lnTo>
                <a:lnTo>
                  <a:pt x="2035" y="27649"/>
                </a:lnTo>
                <a:lnTo>
                  <a:pt x="2055" y="27709"/>
                </a:lnTo>
                <a:lnTo>
                  <a:pt x="2075" y="27790"/>
                </a:lnTo>
                <a:lnTo>
                  <a:pt x="2095" y="27850"/>
                </a:lnTo>
                <a:lnTo>
                  <a:pt x="2196" y="27951"/>
                </a:lnTo>
                <a:lnTo>
                  <a:pt x="2316" y="28031"/>
                </a:lnTo>
                <a:lnTo>
                  <a:pt x="2457" y="28092"/>
                </a:lnTo>
                <a:lnTo>
                  <a:pt x="2619" y="28092"/>
                </a:lnTo>
                <a:lnTo>
                  <a:pt x="2699" y="28072"/>
                </a:lnTo>
                <a:lnTo>
                  <a:pt x="2759" y="28052"/>
                </a:lnTo>
                <a:lnTo>
                  <a:pt x="3021" y="27931"/>
                </a:lnTo>
                <a:lnTo>
                  <a:pt x="3283" y="27790"/>
                </a:lnTo>
                <a:lnTo>
                  <a:pt x="3545" y="27629"/>
                </a:lnTo>
                <a:lnTo>
                  <a:pt x="3786" y="27468"/>
                </a:lnTo>
                <a:lnTo>
                  <a:pt x="3867" y="27689"/>
                </a:lnTo>
                <a:lnTo>
                  <a:pt x="3968" y="27891"/>
                </a:lnTo>
                <a:lnTo>
                  <a:pt x="4109" y="28092"/>
                </a:lnTo>
                <a:lnTo>
                  <a:pt x="4270" y="28253"/>
                </a:lnTo>
                <a:lnTo>
                  <a:pt x="4310" y="28293"/>
                </a:lnTo>
                <a:lnTo>
                  <a:pt x="4370" y="28313"/>
                </a:lnTo>
                <a:lnTo>
                  <a:pt x="4431" y="28313"/>
                </a:lnTo>
                <a:lnTo>
                  <a:pt x="4491" y="28293"/>
                </a:lnTo>
                <a:lnTo>
                  <a:pt x="4592" y="28213"/>
                </a:lnTo>
                <a:lnTo>
                  <a:pt x="4693" y="28152"/>
                </a:lnTo>
                <a:lnTo>
                  <a:pt x="4753" y="28072"/>
                </a:lnTo>
                <a:lnTo>
                  <a:pt x="4834" y="27971"/>
                </a:lnTo>
                <a:lnTo>
                  <a:pt x="4874" y="27891"/>
                </a:lnTo>
                <a:lnTo>
                  <a:pt x="4914" y="27790"/>
                </a:lnTo>
                <a:lnTo>
                  <a:pt x="4975" y="27588"/>
                </a:lnTo>
                <a:lnTo>
                  <a:pt x="4975" y="27367"/>
                </a:lnTo>
                <a:lnTo>
                  <a:pt x="4954" y="27125"/>
                </a:lnTo>
                <a:lnTo>
                  <a:pt x="4894" y="26904"/>
                </a:lnTo>
                <a:lnTo>
                  <a:pt x="4813" y="26662"/>
                </a:lnTo>
                <a:lnTo>
                  <a:pt x="5337" y="26199"/>
                </a:lnTo>
                <a:lnTo>
                  <a:pt x="5861" y="25756"/>
                </a:lnTo>
                <a:lnTo>
                  <a:pt x="6767" y="25011"/>
                </a:lnTo>
                <a:lnTo>
                  <a:pt x="6646" y="26259"/>
                </a:lnTo>
                <a:lnTo>
                  <a:pt x="6586" y="27045"/>
                </a:lnTo>
                <a:lnTo>
                  <a:pt x="6525" y="27850"/>
                </a:lnTo>
                <a:lnTo>
                  <a:pt x="6485" y="28233"/>
                </a:lnTo>
                <a:lnTo>
                  <a:pt x="6465" y="28434"/>
                </a:lnTo>
                <a:lnTo>
                  <a:pt x="6465" y="28615"/>
                </a:lnTo>
                <a:lnTo>
                  <a:pt x="6485" y="28817"/>
                </a:lnTo>
                <a:lnTo>
                  <a:pt x="6525" y="28998"/>
                </a:lnTo>
                <a:lnTo>
                  <a:pt x="6606" y="29159"/>
                </a:lnTo>
                <a:lnTo>
                  <a:pt x="6666" y="29220"/>
                </a:lnTo>
                <a:lnTo>
                  <a:pt x="6727" y="29300"/>
                </a:lnTo>
                <a:lnTo>
                  <a:pt x="6847" y="29381"/>
                </a:lnTo>
                <a:lnTo>
                  <a:pt x="6988" y="29421"/>
                </a:lnTo>
                <a:lnTo>
                  <a:pt x="7129" y="29421"/>
                </a:lnTo>
                <a:lnTo>
                  <a:pt x="7210" y="29401"/>
                </a:lnTo>
                <a:lnTo>
                  <a:pt x="7270" y="29361"/>
                </a:lnTo>
                <a:lnTo>
                  <a:pt x="7431" y="29260"/>
                </a:lnTo>
                <a:lnTo>
                  <a:pt x="7532" y="29139"/>
                </a:lnTo>
                <a:lnTo>
                  <a:pt x="7592" y="28998"/>
                </a:lnTo>
                <a:lnTo>
                  <a:pt x="7653" y="28837"/>
                </a:lnTo>
                <a:lnTo>
                  <a:pt x="7673" y="28676"/>
                </a:lnTo>
                <a:lnTo>
                  <a:pt x="7693" y="28515"/>
                </a:lnTo>
                <a:lnTo>
                  <a:pt x="7713" y="28172"/>
                </a:lnTo>
                <a:lnTo>
                  <a:pt x="7794" y="27367"/>
                </a:lnTo>
                <a:lnTo>
                  <a:pt x="7834" y="26582"/>
                </a:lnTo>
                <a:lnTo>
                  <a:pt x="7935" y="24971"/>
                </a:lnTo>
                <a:lnTo>
                  <a:pt x="7975" y="24487"/>
                </a:lnTo>
                <a:lnTo>
                  <a:pt x="7995" y="24246"/>
                </a:lnTo>
                <a:lnTo>
                  <a:pt x="7995" y="23984"/>
                </a:lnTo>
                <a:lnTo>
                  <a:pt x="8942" y="23198"/>
                </a:lnTo>
                <a:lnTo>
                  <a:pt x="11479" y="21044"/>
                </a:lnTo>
                <a:lnTo>
                  <a:pt x="11741" y="21265"/>
                </a:lnTo>
                <a:lnTo>
                  <a:pt x="12023" y="21467"/>
                </a:lnTo>
                <a:lnTo>
                  <a:pt x="11197" y="22816"/>
                </a:lnTo>
                <a:lnTo>
                  <a:pt x="11096" y="22997"/>
                </a:lnTo>
                <a:lnTo>
                  <a:pt x="10855" y="22977"/>
                </a:lnTo>
                <a:lnTo>
                  <a:pt x="10633" y="22977"/>
                </a:lnTo>
                <a:lnTo>
                  <a:pt x="10412" y="23017"/>
                </a:lnTo>
                <a:lnTo>
                  <a:pt x="10190" y="23078"/>
                </a:lnTo>
                <a:lnTo>
                  <a:pt x="10009" y="23178"/>
                </a:lnTo>
                <a:lnTo>
                  <a:pt x="9928" y="23239"/>
                </a:lnTo>
                <a:lnTo>
                  <a:pt x="9848" y="23319"/>
                </a:lnTo>
                <a:lnTo>
                  <a:pt x="9787" y="23420"/>
                </a:lnTo>
                <a:lnTo>
                  <a:pt x="9747" y="23521"/>
                </a:lnTo>
                <a:lnTo>
                  <a:pt x="9747" y="23601"/>
                </a:lnTo>
                <a:lnTo>
                  <a:pt x="9787" y="23702"/>
                </a:lnTo>
                <a:lnTo>
                  <a:pt x="9848" y="23782"/>
                </a:lnTo>
                <a:lnTo>
                  <a:pt x="9928" y="23863"/>
                </a:lnTo>
                <a:lnTo>
                  <a:pt x="10069" y="23964"/>
                </a:lnTo>
                <a:lnTo>
                  <a:pt x="10251" y="24044"/>
                </a:lnTo>
                <a:lnTo>
                  <a:pt x="10432" y="24085"/>
                </a:lnTo>
                <a:lnTo>
                  <a:pt x="10271" y="24467"/>
                </a:lnTo>
                <a:lnTo>
                  <a:pt x="10190" y="24669"/>
                </a:lnTo>
                <a:lnTo>
                  <a:pt x="10130" y="24890"/>
                </a:lnTo>
                <a:lnTo>
                  <a:pt x="10130" y="24991"/>
                </a:lnTo>
                <a:lnTo>
                  <a:pt x="10150" y="25112"/>
                </a:lnTo>
                <a:lnTo>
                  <a:pt x="10210" y="25212"/>
                </a:lnTo>
                <a:lnTo>
                  <a:pt x="10291" y="25293"/>
                </a:lnTo>
                <a:lnTo>
                  <a:pt x="10371" y="25353"/>
                </a:lnTo>
                <a:lnTo>
                  <a:pt x="10492" y="25393"/>
                </a:lnTo>
                <a:lnTo>
                  <a:pt x="10593" y="25373"/>
                </a:lnTo>
                <a:lnTo>
                  <a:pt x="10714" y="25313"/>
                </a:lnTo>
                <a:lnTo>
                  <a:pt x="11096" y="25011"/>
                </a:lnTo>
                <a:lnTo>
                  <a:pt x="11257" y="24850"/>
                </a:lnTo>
                <a:lnTo>
                  <a:pt x="11419" y="24669"/>
                </a:lnTo>
                <a:lnTo>
                  <a:pt x="11580" y="24467"/>
                </a:lnTo>
                <a:lnTo>
                  <a:pt x="11700" y="24729"/>
                </a:lnTo>
                <a:lnTo>
                  <a:pt x="11841" y="24971"/>
                </a:lnTo>
                <a:lnTo>
                  <a:pt x="12003" y="25192"/>
                </a:lnTo>
                <a:lnTo>
                  <a:pt x="12083" y="25293"/>
                </a:lnTo>
                <a:lnTo>
                  <a:pt x="12184" y="25373"/>
                </a:lnTo>
                <a:lnTo>
                  <a:pt x="12284" y="25454"/>
                </a:lnTo>
                <a:lnTo>
                  <a:pt x="12405" y="25494"/>
                </a:lnTo>
                <a:lnTo>
                  <a:pt x="12526" y="25514"/>
                </a:lnTo>
                <a:lnTo>
                  <a:pt x="12647" y="25514"/>
                </a:lnTo>
                <a:lnTo>
                  <a:pt x="12768" y="25494"/>
                </a:lnTo>
                <a:lnTo>
                  <a:pt x="12889" y="25434"/>
                </a:lnTo>
                <a:lnTo>
                  <a:pt x="12969" y="25373"/>
                </a:lnTo>
                <a:lnTo>
                  <a:pt x="13050" y="25273"/>
                </a:lnTo>
                <a:lnTo>
                  <a:pt x="13030" y="26622"/>
                </a:lnTo>
                <a:lnTo>
                  <a:pt x="12828" y="26662"/>
                </a:lnTo>
                <a:lnTo>
                  <a:pt x="12647" y="26723"/>
                </a:lnTo>
                <a:lnTo>
                  <a:pt x="12244" y="26904"/>
                </a:lnTo>
                <a:lnTo>
                  <a:pt x="11862" y="27125"/>
                </a:lnTo>
                <a:lnTo>
                  <a:pt x="11479" y="27347"/>
                </a:lnTo>
                <a:lnTo>
                  <a:pt x="10754" y="27850"/>
                </a:lnTo>
                <a:lnTo>
                  <a:pt x="9344" y="28756"/>
                </a:lnTo>
                <a:lnTo>
                  <a:pt x="7955" y="29683"/>
                </a:lnTo>
                <a:lnTo>
                  <a:pt x="7834" y="29783"/>
                </a:lnTo>
                <a:lnTo>
                  <a:pt x="7754" y="29884"/>
                </a:lnTo>
                <a:lnTo>
                  <a:pt x="7693" y="30005"/>
                </a:lnTo>
                <a:lnTo>
                  <a:pt x="7673" y="30126"/>
                </a:lnTo>
                <a:lnTo>
                  <a:pt x="7653" y="30267"/>
                </a:lnTo>
                <a:lnTo>
                  <a:pt x="7673" y="30388"/>
                </a:lnTo>
                <a:lnTo>
                  <a:pt x="7713" y="30508"/>
                </a:lnTo>
                <a:lnTo>
                  <a:pt x="7754" y="30629"/>
                </a:lnTo>
                <a:lnTo>
                  <a:pt x="7834" y="30730"/>
                </a:lnTo>
                <a:lnTo>
                  <a:pt x="7915" y="30810"/>
                </a:lnTo>
                <a:lnTo>
                  <a:pt x="8015" y="30871"/>
                </a:lnTo>
                <a:lnTo>
                  <a:pt x="8136" y="30931"/>
                </a:lnTo>
                <a:lnTo>
                  <a:pt x="8237" y="30951"/>
                </a:lnTo>
                <a:lnTo>
                  <a:pt x="8378" y="30951"/>
                </a:lnTo>
                <a:lnTo>
                  <a:pt x="8499" y="30911"/>
                </a:lnTo>
                <a:lnTo>
                  <a:pt x="8640" y="30831"/>
                </a:lnTo>
                <a:lnTo>
                  <a:pt x="9888" y="29985"/>
                </a:lnTo>
                <a:lnTo>
                  <a:pt x="11137" y="29139"/>
                </a:lnTo>
                <a:lnTo>
                  <a:pt x="12083" y="28454"/>
                </a:lnTo>
                <a:lnTo>
                  <a:pt x="12566" y="28112"/>
                </a:lnTo>
                <a:lnTo>
                  <a:pt x="13009" y="27750"/>
                </a:lnTo>
                <a:lnTo>
                  <a:pt x="13009" y="28253"/>
                </a:lnTo>
                <a:lnTo>
                  <a:pt x="12969" y="29884"/>
                </a:lnTo>
                <a:lnTo>
                  <a:pt x="12768" y="29924"/>
                </a:lnTo>
                <a:lnTo>
                  <a:pt x="12566" y="29985"/>
                </a:lnTo>
                <a:lnTo>
                  <a:pt x="12365" y="30065"/>
                </a:lnTo>
                <a:lnTo>
                  <a:pt x="12184" y="30146"/>
                </a:lnTo>
                <a:lnTo>
                  <a:pt x="12003" y="30247"/>
                </a:lnTo>
                <a:lnTo>
                  <a:pt x="11841" y="30367"/>
                </a:lnTo>
                <a:lnTo>
                  <a:pt x="11680" y="30508"/>
                </a:lnTo>
                <a:lnTo>
                  <a:pt x="11560" y="30690"/>
                </a:lnTo>
                <a:lnTo>
                  <a:pt x="11519" y="30750"/>
                </a:lnTo>
                <a:lnTo>
                  <a:pt x="11479" y="30810"/>
                </a:lnTo>
                <a:lnTo>
                  <a:pt x="11479" y="30871"/>
                </a:lnTo>
                <a:lnTo>
                  <a:pt x="11479" y="30931"/>
                </a:lnTo>
                <a:lnTo>
                  <a:pt x="11499" y="31052"/>
                </a:lnTo>
                <a:lnTo>
                  <a:pt x="11580" y="31153"/>
                </a:lnTo>
                <a:lnTo>
                  <a:pt x="11680" y="31253"/>
                </a:lnTo>
                <a:lnTo>
                  <a:pt x="11801" y="31314"/>
                </a:lnTo>
                <a:lnTo>
                  <a:pt x="11922" y="31334"/>
                </a:lnTo>
                <a:lnTo>
                  <a:pt x="12043" y="31334"/>
                </a:lnTo>
                <a:lnTo>
                  <a:pt x="12506" y="31233"/>
                </a:lnTo>
                <a:lnTo>
                  <a:pt x="12929" y="31133"/>
                </a:lnTo>
                <a:lnTo>
                  <a:pt x="12929" y="31455"/>
                </a:lnTo>
                <a:lnTo>
                  <a:pt x="12949" y="31777"/>
                </a:lnTo>
                <a:lnTo>
                  <a:pt x="13030" y="32079"/>
                </a:lnTo>
                <a:lnTo>
                  <a:pt x="13070" y="32220"/>
                </a:lnTo>
                <a:lnTo>
                  <a:pt x="13130" y="32361"/>
                </a:lnTo>
                <a:lnTo>
                  <a:pt x="13191" y="32482"/>
                </a:lnTo>
                <a:lnTo>
                  <a:pt x="13251" y="32562"/>
                </a:lnTo>
                <a:lnTo>
                  <a:pt x="13311" y="32623"/>
                </a:lnTo>
                <a:lnTo>
                  <a:pt x="13392" y="32683"/>
                </a:lnTo>
                <a:lnTo>
                  <a:pt x="13473" y="32744"/>
                </a:lnTo>
                <a:lnTo>
                  <a:pt x="13553" y="32784"/>
                </a:lnTo>
                <a:lnTo>
                  <a:pt x="13654" y="32804"/>
                </a:lnTo>
                <a:lnTo>
                  <a:pt x="13835" y="32824"/>
                </a:lnTo>
                <a:lnTo>
                  <a:pt x="14016" y="32804"/>
                </a:lnTo>
                <a:lnTo>
                  <a:pt x="14177" y="32744"/>
                </a:lnTo>
                <a:lnTo>
                  <a:pt x="14258" y="32683"/>
                </a:lnTo>
                <a:lnTo>
                  <a:pt x="14338" y="32623"/>
                </a:lnTo>
                <a:lnTo>
                  <a:pt x="14399" y="32562"/>
                </a:lnTo>
                <a:lnTo>
                  <a:pt x="14459" y="32482"/>
                </a:lnTo>
                <a:lnTo>
                  <a:pt x="14540" y="32341"/>
                </a:lnTo>
                <a:lnTo>
                  <a:pt x="14600" y="32200"/>
                </a:lnTo>
                <a:lnTo>
                  <a:pt x="14681" y="31918"/>
                </a:lnTo>
                <a:lnTo>
                  <a:pt x="14721" y="31616"/>
                </a:lnTo>
                <a:lnTo>
                  <a:pt x="14741" y="31334"/>
                </a:lnTo>
                <a:lnTo>
                  <a:pt x="14963" y="31455"/>
                </a:lnTo>
                <a:lnTo>
                  <a:pt x="15184" y="31616"/>
                </a:lnTo>
                <a:lnTo>
                  <a:pt x="15406" y="31797"/>
                </a:lnTo>
                <a:lnTo>
                  <a:pt x="15607" y="31978"/>
                </a:lnTo>
                <a:lnTo>
                  <a:pt x="15829" y="32160"/>
                </a:lnTo>
                <a:lnTo>
                  <a:pt x="15889" y="32200"/>
                </a:lnTo>
                <a:lnTo>
                  <a:pt x="15970" y="32240"/>
                </a:lnTo>
                <a:lnTo>
                  <a:pt x="16211" y="32240"/>
                </a:lnTo>
                <a:lnTo>
                  <a:pt x="16292" y="32200"/>
                </a:lnTo>
                <a:lnTo>
                  <a:pt x="16433" y="32119"/>
                </a:lnTo>
                <a:lnTo>
                  <a:pt x="16554" y="31999"/>
                </a:lnTo>
                <a:lnTo>
                  <a:pt x="16594" y="31938"/>
                </a:lnTo>
                <a:lnTo>
                  <a:pt x="16634" y="31858"/>
                </a:lnTo>
                <a:lnTo>
                  <a:pt x="16654" y="31777"/>
                </a:lnTo>
                <a:lnTo>
                  <a:pt x="16674" y="31696"/>
                </a:lnTo>
                <a:lnTo>
                  <a:pt x="16654" y="31616"/>
                </a:lnTo>
                <a:lnTo>
                  <a:pt x="16634" y="31535"/>
                </a:lnTo>
                <a:lnTo>
                  <a:pt x="16574" y="31394"/>
                </a:lnTo>
                <a:lnTo>
                  <a:pt x="16513" y="31253"/>
                </a:lnTo>
                <a:lnTo>
                  <a:pt x="16332" y="31012"/>
                </a:lnTo>
                <a:lnTo>
                  <a:pt x="16111" y="30790"/>
                </a:lnTo>
                <a:lnTo>
                  <a:pt x="15889" y="30589"/>
                </a:lnTo>
                <a:lnTo>
                  <a:pt x="15607" y="30408"/>
                </a:lnTo>
                <a:lnTo>
                  <a:pt x="15345" y="30247"/>
                </a:lnTo>
                <a:lnTo>
                  <a:pt x="15043" y="30126"/>
                </a:lnTo>
                <a:lnTo>
                  <a:pt x="14741" y="30025"/>
                </a:lnTo>
                <a:lnTo>
                  <a:pt x="14761" y="28414"/>
                </a:lnTo>
                <a:lnTo>
                  <a:pt x="14782" y="27891"/>
                </a:lnTo>
                <a:lnTo>
                  <a:pt x="15063" y="28092"/>
                </a:lnTo>
                <a:lnTo>
                  <a:pt x="15345" y="28273"/>
                </a:lnTo>
                <a:lnTo>
                  <a:pt x="15647" y="28454"/>
                </a:lnTo>
                <a:lnTo>
                  <a:pt x="15970" y="28615"/>
                </a:lnTo>
                <a:lnTo>
                  <a:pt x="16594" y="28918"/>
                </a:lnTo>
                <a:lnTo>
                  <a:pt x="17218" y="29240"/>
                </a:lnTo>
                <a:lnTo>
                  <a:pt x="17923" y="29663"/>
                </a:lnTo>
                <a:lnTo>
                  <a:pt x="18608" y="30085"/>
                </a:lnTo>
                <a:lnTo>
                  <a:pt x="18789" y="30186"/>
                </a:lnTo>
                <a:lnTo>
                  <a:pt x="18950" y="30287"/>
                </a:lnTo>
                <a:lnTo>
                  <a:pt x="19131" y="30367"/>
                </a:lnTo>
                <a:lnTo>
                  <a:pt x="19232" y="30408"/>
                </a:lnTo>
                <a:lnTo>
                  <a:pt x="19333" y="30408"/>
                </a:lnTo>
                <a:lnTo>
                  <a:pt x="19393" y="30428"/>
                </a:lnTo>
                <a:lnTo>
                  <a:pt x="19433" y="30468"/>
                </a:lnTo>
                <a:lnTo>
                  <a:pt x="19554" y="30549"/>
                </a:lnTo>
                <a:lnTo>
                  <a:pt x="19655" y="30649"/>
                </a:lnTo>
                <a:lnTo>
                  <a:pt x="19755" y="30730"/>
                </a:lnTo>
                <a:lnTo>
                  <a:pt x="19917" y="30790"/>
                </a:lnTo>
                <a:lnTo>
                  <a:pt x="20078" y="30810"/>
                </a:lnTo>
                <a:lnTo>
                  <a:pt x="20239" y="30790"/>
                </a:lnTo>
                <a:lnTo>
                  <a:pt x="20380" y="30730"/>
                </a:lnTo>
                <a:lnTo>
                  <a:pt x="20501" y="30629"/>
                </a:lnTo>
                <a:lnTo>
                  <a:pt x="20601" y="30508"/>
                </a:lnTo>
                <a:lnTo>
                  <a:pt x="20662" y="30367"/>
                </a:lnTo>
                <a:lnTo>
                  <a:pt x="20702" y="30186"/>
                </a:lnTo>
                <a:lnTo>
                  <a:pt x="20702" y="30085"/>
                </a:lnTo>
                <a:lnTo>
                  <a:pt x="20682" y="29965"/>
                </a:lnTo>
                <a:lnTo>
                  <a:pt x="20662" y="29864"/>
                </a:lnTo>
                <a:lnTo>
                  <a:pt x="20621" y="29763"/>
                </a:lnTo>
                <a:lnTo>
                  <a:pt x="20521" y="29602"/>
                </a:lnTo>
                <a:lnTo>
                  <a:pt x="20380" y="29441"/>
                </a:lnTo>
                <a:lnTo>
                  <a:pt x="20219" y="29320"/>
                </a:lnTo>
                <a:lnTo>
                  <a:pt x="20037" y="29199"/>
                </a:lnTo>
                <a:lnTo>
                  <a:pt x="19836" y="29119"/>
                </a:lnTo>
                <a:lnTo>
                  <a:pt x="19635" y="29058"/>
                </a:lnTo>
                <a:lnTo>
                  <a:pt x="19071" y="28716"/>
                </a:lnTo>
                <a:lnTo>
                  <a:pt x="18527" y="28394"/>
                </a:lnTo>
                <a:lnTo>
                  <a:pt x="17963" y="28072"/>
                </a:lnTo>
                <a:lnTo>
                  <a:pt x="17379" y="27770"/>
                </a:lnTo>
                <a:lnTo>
                  <a:pt x="16795" y="27488"/>
                </a:lnTo>
                <a:lnTo>
                  <a:pt x="16493" y="27327"/>
                </a:lnTo>
                <a:lnTo>
                  <a:pt x="16191" y="27206"/>
                </a:lnTo>
                <a:lnTo>
                  <a:pt x="15869" y="27085"/>
                </a:lnTo>
                <a:lnTo>
                  <a:pt x="15547" y="26984"/>
                </a:lnTo>
                <a:lnTo>
                  <a:pt x="15225" y="26924"/>
                </a:lnTo>
                <a:lnTo>
                  <a:pt x="14902" y="26884"/>
                </a:lnTo>
                <a:lnTo>
                  <a:pt x="14802" y="26904"/>
                </a:lnTo>
                <a:lnTo>
                  <a:pt x="14822" y="24407"/>
                </a:lnTo>
                <a:lnTo>
                  <a:pt x="14862" y="22232"/>
                </a:lnTo>
                <a:lnTo>
                  <a:pt x="15084" y="22212"/>
                </a:lnTo>
                <a:lnTo>
                  <a:pt x="15305" y="22171"/>
                </a:lnTo>
                <a:lnTo>
                  <a:pt x="15728" y="22091"/>
                </a:lnTo>
                <a:lnTo>
                  <a:pt x="16151" y="23239"/>
                </a:lnTo>
                <a:lnTo>
                  <a:pt x="16574" y="24407"/>
                </a:lnTo>
                <a:lnTo>
                  <a:pt x="16352" y="24608"/>
                </a:lnTo>
                <a:lnTo>
                  <a:pt x="16171" y="24830"/>
                </a:lnTo>
                <a:lnTo>
                  <a:pt x="16111" y="24950"/>
                </a:lnTo>
                <a:lnTo>
                  <a:pt x="16050" y="25071"/>
                </a:lnTo>
                <a:lnTo>
                  <a:pt x="16010" y="25192"/>
                </a:lnTo>
                <a:lnTo>
                  <a:pt x="15970" y="25313"/>
                </a:lnTo>
                <a:lnTo>
                  <a:pt x="15970" y="25393"/>
                </a:lnTo>
                <a:lnTo>
                  <a:pt x="15970" y="25494"/>
                </a:lnTo>
                <a:lnTo>
                  <a:pt x="15990" y="25575"/>
                </a:lnTo>
                <a:lnTo>
                  <a:pt x="16010" y="25655"/>
                </a:lnTo>
                <a:lnTo>
                  <a:pt x="16070" y="25736"/>
                </a:lnTo>
                <a:lnTo>
                  <a:pt x="16131" y="25796"/>
                </a:lnTo>
                <a:lnTo>
                  <a:pt x="16211" y="25857"/>
                </a:lnTo>
                <a:lnTo>
                  <a:pt x="16292" y="25877"/>
                </a:lnTo>
                <a:lnTo>
                  <a:pt x="16372" y="25897"/>
                </a:lnTo>
                <a:lnTo>
                  <a:pt x="16453" y="25897"/>
                </a:lnTo>
                <a:lnTo>
                  <a:pt x="16554" y="25877"/>
                </a:lnTo>
                <a:lnTo>
                  <a:pt x="16634" y="25857"/>
                </a:lnTo>
                <a:lnTo>
                  <a:pt x="16795" y="25716"/>
                </a:lnTo>
                <a:lnTo>
                  <a:pt x="16956" y="25575"/>
                </a:lnTo>
                <a:lnTo>
                  <a:pt x="17077" y="25897"/>
                </a:lnTo>
                <a:lnTo>
                  <a:pt x="17138" y="26038"/>
                </a:lnTo>
                <a:lnTo>
                  <a:pt x="17218" y="26159"/>
                </a:lnTo>
                <a:lnTo>
                  <a:pt x="17319" y="26259"/>
                </a:lnTo>
                <a:lnTo>
                  <a:pt x="17440" y="26320"/>
                </a:lnTo>
                <a:lnTo>
                  <a:pt x="17560" y="26360"/>
                </a:lnTo>
                <a:lnTo>
                  <a:pt x="17681" y="26380"/>
                </a:lnTo>
                <a:lnTo>
                  <a:pt x="17822" y="26380"/>
                </a:lnTo>
                <a:lnTo>
                  <a:pt x="17943" y="26360"/>
                </a:lnTo>
                <a:lnTo>
                  <a:pt x="18064" y="26320"/>
                </a:lnTo>
                <a:lnTo>
                  <a:pt x="18165" y="26259"/>
                </a:lnTo>
                <a:lnTo>
                  <a:pt x="18265" y="26179"/>
                </a:lnTo>
                <a:lnTo>
                  <a:pt x="18346" y="26078"/>
                </a:lnTo>
                <a:lnTo>
                  <a:pt x="18406" y="25957"/>
                </a:lnTo>
                <a:lnTo>
                  <a:pt x="18447" y="25836"/>
                </a:lnTo>
                <a:lnTo>
                  <a:pt x="18447" y="25675"/>
                </a:lnTo>
                <a:lnTo>
                  <a:pt x="18406" y="25534"/>
                </a:lnTo>
                <a:lnTo>
                  <a:pt x="18265" y="24991"/>
                </a:lnTo>
                <a:lnTo>
                  <a:pt x="18527" y="24971"/>
                </a:lnTo>
                <a:lnTo>
                  <a:pt x="18789" y="24991"/>
                </a:lnTo>
                <a:lnTo>
                  <a:pt x="18910" y="24991"/>
                </a:lnTo>
                <a:lnTo>
                  <a:pt x="19010" y="25011"/>
                </a:lnTo>
                <a:lnTo>
                  <a:pt x="19232" y="25091"/>
                </a:lnTo>
                <a:lnTo>
                  <a:pt x="19433" y="25152"/>
                </a:lnTo>
                <a:lnTo>
                  <a:pt x="19655" y="25212"/>
                </a:lnTo>
                <a:lnTo>
                  <a:pt x="19755" y="25232"/>
                </a:lnTo>
                <a:lnTo>
                  <a:pt x="19856" y="25212"/>
                </a:lnTo>
                <a:lnTo>
                  <a:pt x="19977" y="25192"/>
                </a:lnTo>
                <a:lnTo>
                  <a:pt x="20058" y="25152"/>
                </a:lnTo>
                <a:lnTo>
                  <a:pt x="20158" y="25112"/>
                </a:lnTo>
                <a:lnTo>
                  <a:pt x="20239" y="25051"/>
                </a:lnTo>
                <a:lnTo>
                  <a:pt x="20319" y="24971"/>
                </a:lnTo>
                <a:lnTo>
                  <a:pt x="20380" y="24890"/>
                </a:lnTo>
                <a:lnTo>
                  <a:pt x="20420" y="24809"/>
                </a:lnTo>
                <a:lnTo>
                  <a:pt x="20460" y="24709"/>
                </a:lnTo>
                <a:lnTo>
                  <a:pt x="20480" y="24628"/>
                </a:lnTo>
                <a:lnTo>
                  <a:pt x="20480" y="24528"/>
                </a:lnTo>
                <a:lnTo>
                  <a:pt x="20460" y="24427"/>
                </a:lnTo>
                <a:lnTo>
                  <a:pt x="20420" y="24326"/>
                </a:lnTo>
                <a:lnTo>
                  <a:pt x="20360" y="24246"/>
                </a:lnTo>
                <a:lnTo>
                  <a:pt x="20279" y="24145"/>
                </a:lnTo>
                <a:lnTo>
                  <a:pt x="20158" y="24044"/>
                </a:lnTo>
                <a:lnTo>
                  <a:pt x="20017" y="23964"/>
                </a:lnTo>
                <a:lnTo>
                  <a:pt x="19896" y="23883"/>
                </a:lnTo>
                <a:lnTo>
                  <a:pt x="19755" y="23823"/>
                </a:lnTo>
                <a:lnTo>
                  <a:pt x="19453" y="23742"/>
                </a:lnTo>
                <a:lnTo>
                  <a:pt x="19131" y="23682"/>
                </a:lnTo>
                <a:lnTo>
                  <a:pt x="18809" y="23662"/>
                </a:lnTo>
                <a:lnTo>
                  <a:pt x="18487" y="23682"/>
                </a:lnTo>
                <a:lnTo>
                  <a:pt x="18165" y="23702"/>
                </a:lnTo>
                <a:lnTo>
                  <a:pt x="17863" y="23762"/>
                </a:lnTo>
                <a:lnTo>
                  <a:pt x="17480" y="22655"/>
                </a:lnTo>
                <a:lnTo>
                  <a:pt x="17077" y="21567"/>
                </a:lnTo>
                <a:lnTo>
                  <a:pt x="17077" y="21567"/>
                </a:lnTo>
                <a:lnTo>
                  <a:pt x="18265" y="22453"/>
                </a:lnTo>
                <a:lnTo>
                  <a:pt x="19494" y="23319"/>
                </a:lnTo>
                <a:lnTo>
                  <a:pt x="20722" y="24185"/>
                </a:lnTo>
                <a:lnTo>
                  <a:pt x="21950" y="25031"/>
                </a:lnTo>
                <a:lnTo>
                  <a:pt x="21930" y="25434"/>
                </a:lnTo>
                <a:lnTo>
                  <a:pt x="21930" y="25796"/>
                </a:lnTo>
                <a:lnTo>
                  <a:pt x="21950" y="26823"/>
                </a:lnTo>
                <a:lnTo>
                  <a:pt x="21991" y="27830"/>
                </a:lnTo>
                <a:lnTo>
                  <a:pt x="22051" y="28857"/>
                </a:lnTo>
                <a:lnTo>
                  <a:pt x="22132" y="29864"/>
                </a:lnTo>
                <a:lnTo>
                  <a:pt x="22273" y="30972"/>
                </a:lnTo>
                <a:lnTo>
                  <a:pt x="22353" y="31515"/>
                </a:lnTo>
                <a:lnTo>
                  <a:pt x="22393" y="31797"/>
                </a:lnTo>
                <a:lnTo>
                  <a:pt x="22474" y="32059"/>
                </a:lnTo>
                <a:lnTo>
                  <a:pt x="22534" y="32160"/>
                </a:lnTo>
                <a:lnTo>
                  <a:pt x="22595" y="32260"/>
                </a:lnTo>
                <a:lnTo>
                  <a:pt x="22675" y="32341"/>
                </a:lnTo>
                <a:lnTo>
                  <a:pt x="22776" y="32401"/>
                </a:lnTo>
                <a:lnTo>
                  <a:pt x="22857" y="32442"/>
                </a:lnTo>
                <a:lnTo>
                  <a:pt x="22957" y="32482"/>
                </a:lnTo>
                <a:lnTo>
                  <a:pt x="23159" y="32482"/>
                </a:lnTo>
                <a:lnTo>
                  <a:pt x="23259" y="32462"/>
                </a:lnTo>
                <a:lnTo>
                  <a:pt x="23340" y="32421"/>
                </a:lnTo>
                <a:lnTo>
                  <a:pt x="23441" y="32381"/>
                </a:lnTo>
                <a:lnTo>
                  <a:pt x="23501" y="32301"/>
                </a:lnTo>
                <a:lnTo>
                  <a:pt x="23582" y="32220"/>
                </a:lnTo>
                <a:lnTo>
                  <a:pt x="23622" y="32140"/>
                </a:lnTo>
                <a:lnTo>
                  <a:pt x="23662" y="32019"/>
                </a:lnTo>
                <a:lnTo>
                  <a:pt x="23682" y="31898"/>
                </a:lnTo>
                <a:lnTo>
                  <a:pt x="23682" y="31656"/>
                </a:lnTo>
                <a:lnTo>
                  <a:pt x="23662" y="31415"/>
                </a:lnTo>
                <a:lnTo>
                  <a:pt x="23582" y="30931"/>
                </a:lnTo>
                <a:lnTo>
                  <a:pt x="23441" y="29864"/>
                </a:lnTo>
                <a:lnTo>
                  <a:pt x="23340" y="28857"/>
                </a:lnTo>
                <a:lnTo>
                  <a:pt x="23219" y="27830"/>
                </a:lnTo>
                <a:lnTo>
                  <a:pt x="23139" y="26823"/>
                </a:lnTo>
                <a:lnTo>
                  <a:pt x="23078" y="25796"/>
                </a:lnTo>
                <a:lnTo>
                  <a:pt x="23199" y="25877"/>
                </a:lnTo>
                <a:lnTo>
                  <a:pt x="24427" y="26682"/>
                </a:lnTo>
                <a:lnTo>
                  <a:pt x="25656" y="27468"/>
                </a:lnTo>
                <a:lnTo>
                  <a:pt x="25615" y="27568"/>
                </a:lnTo>
                <a:lnTo>
                  <a:pt x="25474" y="27971"/>
                </a:lnTo>
                <a:lnTo>
                  <a:pt x="25414" y="28193"/>
                </a:lnTo>
                <a:lnTo>
                  <a:pt x="25374" y="28434"/>
                </a:lnTo>
                <a:lnTo>
                  <a:pt x="25334" y="28656"/>
                </a:lnTo>
                <a:lnTo>
                  <a:pt x="25313" y="28877"/>
                </a:lnTo>
                <a:lnTo>
                  <a:pt x="25313" y="29099"/>
                </a:lnTo>
                <a:lnTo>
                  <a:pt x="25374" y="29300"/>
                </a:lnTo>
                <a:lnTo>
                  <a:pt x="25434" y="29441"/>
                </a:lnTo>
                <a:lnTo>
                  <a:pt x="25535" y="29562"/>
                </a:lnTo>
                <a:lnTo>
                  <a:pt x="25656" y="29642"/>
                </a:lnTo>
                <a:lnTo>
                  <a:pt x="25797" y="29723"/>
                </a:lnTo>
                <a:lnTo>
                  <a:pt x="25938" y="29743"/>
                </a:lnTo>
                <a:lnTo>
                  <a:pt x="26099" y="29723"/>
                </a:lnTo>
                <a:lnTo>
                  <a:pt x="26159" y="29703"/>
                </a:lnTo>
                <a:lnTo>
                  <a:pt x="26220" y="29683"/>
                </a:lnTo>
                <a:lnTo>
                  <a:pt x="26300" y="29622"/>
                </a:lnTo>
                <a:lnTo>
                  <a:pt x="26340" y="29562"/>
                </a:lnTo>
                <a:lnTo>
                  <a:pt x="26441" y="29441"/>
                </a:lnTo>
                <a:lnTo>
                  <a:pt x="26522" y="29300"/>
                </a:lnTo>
                <a:lnTo>
                  <a:pt x="26562" y="29159"/>
                </a:lnTo>
                <a:lnTo>
                  <a:pt x="26622" y="29018"/>
                </a:lnTo>
                <a:lnTo>
                  <a:pt x="26703" y="28736"/>
                </a:lnTo>
                <a:lnTo>
                  <a:pt x="26763" y="28434"/>
                </a:lnTo>
                <a:lnTo>
                  <a:pt x="26824" y="28213"/>
                </a:lnTo>
                <a:lnTo>
                  <a:pt x="27750" y="28797"/>
                </a:lnTo>
                <a:lnTo>
                  <a:pt x="27951" y="28877"/>
                </a:lnTo>
                <a:lnTo>
                  <a:pt x="28133" y="28938"/>
                </a:lnTo>
                <a:lnTo>
                  <a:pt x="28334" y="28938"/>
                </a:lnTo>
                <a:lnTo>
                  <a:pt x="28495" y="28897"/>
                </a:lnTo>
                <a:lnTo>
                  <a:pt x="28656" y="28817"/>
                </a:lnTo>
                <a:lnTo>
                  <a:pt x="28797" y="28716"/>
                </a:lnTo>
                <a:lnTo>
                  <a:pt x="28938" y="28595"/>
                </a:lnTo>
                <a:lnTo>
                  <a:pt x="29039" y="28434"/>
                </a:lnTo>
                <a:lnTo>
                  <a:pt x="29119" y="28273"/>
                </a:lnTo>
                <a:lnTo>
                  <a:pt x="29160" y="28112"/>
                </a:lnTo>
                <a:lnTo>
                  <a:pt x="29180" y="27931"/>
                </a:lnTo>
                <a:lnTo>
                  <a:pt x="29180" y="27750"/>
                </a:lnTo>
                <a:lnTo>
                  <a:pt x="29119" y="27568"/>
                </a:lnTo>
                <a:lnTo>
                  <a:pt x="29039" y="27407"/>
                </a:lnTo>
                <a:lnTo>
                  <a:pt x="28898" y="27246"/>
                </a:lnTo>
                <a:lnTo>
                  <a:pt x="28717" y="27125"/>
                </a:lnTo>
                <a:lnTo>
                  <a:pt x="27972" y="26642"/>
                </a:lnTo>
                <a:lnTo>
                  <a:pt x="28193" y="26561"/>
                </a:lnTo>
                <a:lnTo>
                  <a:pt x="28415" y="26481"/>
                </a:lnTo>
                <a:lnTo>
                  <a:pt x="28898" y="26340"/>
                </a:lnTo>
                <a:lnTo>
                  <a:pt x="28999" y="26300"/>
                </a:lnTo>
                <a:lnTo>
                  <a:pt x="29079" y="26219"/>
                </a:lnTo>
                <a:lnTo>
                  <a:pt x="29160" y="26139"/>
                </a:lnTo>
                <a:lnTo>
                  <a:pt x="29200" y="26038"/>
                </a:lnTo>
                <a:lnTo>
                  <a:pt x="29220" y="25917"/>
                </a:lnTo>
                <a:lnTo>
                  <a:pt x="29220" y="25816"/>
                </a:lnTo>
                <a:lnTo>
                  <a:pt x="29180" y="25716"/>
                </a:lnTo>
                <a:lnTo>
                  <a:pt x="29099" y="25615"/>
                </a:lnTo>
                <a:lnTo>
                  <a:pt x="28958" y="25534"/>
                </a:lnTo>
                <a:lnTo>
                  <a:pt x="28817" y="25454"/>
                </a:lnTo>
                <a:lnTo>
                  <a:pt x="28656" y="25393"/>
                </a:lnTo>
                <a:lnTo>
                  <a:pt x="28515" y="25353"/>
                </a:lnTo>
                <a:lnTo>
                  <a:pt x="28354" y="25333"/>
                </a:lnTo>
                <a:lnTo>
                  <a:pt x="28213" y="25313"/>
                </a:lnTo>
                <a:lnTo>
                  <a:pt x="28052" y="25333"/>
                </a:lnTo>
                <a:lnTo>
                  <a:pt x="27911" y="25353"/>
                </a:lnTo>
                <a:lnTo>
                  <a:pt x="27609" y="25414"/>
                </a:lnTo>
                <a:lnTo>
                  <a:pt x="27307" y="25534"/>
                </a:lnTo>
                <a:lnTo>
                  <a:pt x="27025" y="25696"/>
                </a:lnTo>
                <a:lnTo>
                  <a:pt x="26763" y="25877"/>
                </a:lnTo>
                <a:lnTo>
                  <a:pt x="25414" y="25031"/>
                </a:lnTo>
                <a:lnTo>
                  <a:pt x="24085" y="24165"/>
                </a:lnTo>
                <a:lnTo>
                  <a:pt x="24447" y="24044"/>
                </a:lnTo>
                <a:lnTo>
                  <a:pt x="24750" y="23923"/>
                </a:lnTo>
                <a:lnTo>
                  <a:pt x="25213" y="23742"/>
                </a:lnTo>
                <a:lnTo>
                  <a:pt x="25676" y="23541"/>
                </a:lnTo>
                <a:lnTo>
                  <a:pt x="26562" y="23078"/>
                </a:lnTo>
                <a:lnTo>
                  <a:pt x="26985" y="22836"/>
                </a:lnTo>
                <a:lnTo>
                  <a:pt x="27408" y="22574"/>
                </a:lnTo>
                <a:lnTo>
                  <a:pt x="27831" y="22312"/>
                </a:lnTo>
                <a:lnTo>
                  <a:pt x="28253" y="22031"/>
                </a:lnTo>
                <a:lnTo>
                  <a:pt x="28656" y="21749"/>
                </a:lnTo>
                <a:lnTo>
                  <a:pt x="29039" y="21447"/>
                </a:lnTo>
                <a:lnTo>
                  <a:pt x="29824" y="20822"/>
                </a:lnTo>
                <a:lnTo>
                  <a:pt x="29905" y="20722"/>
                </a:lnTo>
                <a:lnTo>
                  <a:pt x="29965" y="20621"/>
                </a:lnTo>
                <a:lnTo>
                  <a:pt x="30005" y="20500"/>
                </a:lnTo>
                <a:lnTo>
                  <a:pt x="30005" y="20359"/>
                </a:lnTo>
                <a:lnTo>
                  <a:pt x="30005" y="20238"/>
                </a:lnTo>
                <a:lnTo>
                  <a:pt x="29965" y="20117"/>
                </a:lnTo>
                <a:lnTo>
                  <a:pt x="29905" y="19997"/>
                </a:lnTo>
                <a:lnTo>
                  <a:pt x="29824" y="19916"/>
                </a:lnTo>
                <a:lnTo>
                  <a:pt x="29723" y="19815"/>
                </a:lnTo>
                <a:lnTo>
                  <a:pt x="29603" y="19775"/>
                </a:lnTo>
                <a:lnTo>
                  <a:pt x="29482" y="19735"/>
                </a:lnTo>
                <a:lnTo>
                  <a:pt x="29260" y="19735"/>
                </a:lnTo>
                <a:lnTo>
                  <a:pt x="29139" y="19775"/>
                </a:lnTo>
                <a:lnTo>
                  <a:pt x="29019" y="19836"/>
                </a:lnTo>
                <a:lnTo>
                  <a:pt x="28918" y="19916"/>
                </a:lnTo>
                <a:lnTo>
                  <a:pt x="28173" y="20500"/>
                </a:lnTo>
                <a:lnTo>
                  <a:pt x="27388" y="21044"/>
                </a:lnTo>
                <a:lnTo>
                  <a:pt x="26602" y="21547"/>
                </a:lnTo>
                <a:lnTo>
                  <a:pt x="25777" y="22031"/>
                </a:lnTo>
                <a:lnTo>
                  <a:pt x="25374" y="22252"/>
                </a:lnTo>
                <a:lnTo>
                  <a:pt x="24971" y="22474"/>
                </a:lnTo>
                <a:lnTo>
                  <a:pt x="24166" y="22896"/>
                </a:lnTo>
                <a:lnTo>
                  <a:pt x="23944" y="22997"/>
                </a:lnTo>
                <a:lnTo>
                  <a:pt x="23662" y="23158"/>
                </a:lnTo>
                <a:lnTo>
                  <a:pt x="23521" y="23239"/>
                </a:lnTo>
                <a:lnTo>
                  <a:pt x="23400" y="23339"/>
                </a:lnTo>
                <a:lnTo>
                  <a:pt x="23279" y="23440"/>
                </a:lnTo>
                <a:lnTo>
                  <a:pt x="23199" y="23561"/>
                </a:lnTo>
                <a:lnTo>
                  <a:pt x="21950" y="22715"/>
                </a:lnTo>
                <a:lnTo>
                  <a:pt x="20722" y="21869"/>
                </a:lnTo>
                <a:lnTo>
                  <a:pt x="19514" y="21004"/>
                </a:lnTo>
                <a:lnTo>
                  <a:pt x="18306" y="20138"/>
                </a:lnTo>
                <a:lnTo>
                  <a:pt x="18547" y="19755"/>
                </a:lnTo>
                <a:lnTo>
                  <a:pt x="18749" y="19332"/>
                </a:lnTo>
                <a:lnTo>
                  <a:pt x="18930" y="18909"/>
                </a:lnTo>
                <a:lnTo>
                  <a:pt x="19071" y="18466"/>
                </a:lnTo>
                <a:lnTo>
                  <a:pt x="22333" y="18426"/>
                </a:lnTo>
                <a:lnTo>
                  <a:pt x="22353" y="18748"/>
                </a:lnTo>
                <a:lnTo>
                  <a:pt x="22414" y="19090"/>
                </a:lnTo>
                <a:lnTo>
                  <a:pt x="22514" y="19413"/>
                </a:lnTo>
                <a:lnTo>
                  <a:pt x="22635" y="19735"/>
                </a:lnTo>
                <a:lnTo>
                  <a:pt x="22716" y="19876"/>
                </a:lnTo>
                <a:lnTo>
                  <a:pt x="22796" y="20017"/>
                </a:lnTo>
                <a:lnTo>
                  <a:pt x="22897" y="20158"/>
                </a:lnTo>
                <a:lnTo>
                  <a:pt x="22998" y="20279"/>
                </a:lnTo>
                <a:lnTo>
                  <a:pt x="23118" y="20379"/>
                </a:lnTo>
                <a:lnTo>
                  <a:pt x="23239" y="20480"/>
                </a:lnTo>
                <a:lnTo>
                  <a:pt x="23380" y="20560"/>
                </a:lnTo>
                <a:lnTo>
                  <a:pt x="23521" y="20621"/>
                </a:lnTo>
                <a:lnTo>
                  <a:pt x="23602" y="20641"/>
                </a:lnTo>
                <a:lnTo>
                  <a:pt x="23662" y="20641"/>
                </a:lnTo>
                <a:lnTo>
                  <a:pt x="23803" y="20621"/>
                </a:lnTo>
                <a:lnTo>
                  <a:pt x="23924" y="20581"/>
                </a:lnTo>
                <a:lnTo>
                  <a:pt x="24045" y="20480"/>
                </a:lnTo>
                <a:lnTo>
                  <a:pt x="24125" y="20379"/>
                </a:lnTo>
                <a:lnTo>
                  <a:pt x="24186" y="20238"/>
                </a:lnTo>
                <a:lnTo>
                  <a:pt x="24206" y="20117"/>
                </a:lnTo>
                <a:lnTo>
                  <a:pt x="24206" y="20037"/>
                </a:lnTo>
                <a:lnTo>
                  <a:pt x="24186" y="19977"/>
                </a:lnTo>
                <a:lnTo>
                  <a:pt x="24125" y="19836"/>
                </a:lnTo>
                <a:lnTo>
                  <a:pt x="24045" y="19715"/>
                </a:lnTo>
                <a:lnTo>
                  <a:pt x="23904" y="19493"/>
                </a:lnTo>
                <a:lnTo>
                  <a:pt x="23743" y="19272"/>
                </a:lnTo>
                <a:lnTo>
                  <a:pt x="23582" y="19030"/>
                </a:lnTo>
                <a:lnTo>
                  <a:pt x="23521" y="18869"/>
                </a:lnTo>
                <a:lnTo>
                  <a:pt x="23461" y="18728"/>
                </a:lnTo>
                <a:lnTo>
                  <a:pt x="23420" y="18567"/>
                </a:lnTo>
                <a:lnTo>
                  <a:pt x="23380" y="18406"/>
                </a:lnTo>
                <a:lnTo>
                  <a:pt x="24045" y="18386"/>
                </a:lnTo>
                <a:lnTo>
                  <a:pt x="24206" y="18366"/>
                </a:lnTo>
                <a:lnTo>
                  <a:pt x="24347" y="18325"/>
                </a:lnTo>
                <a:lnTo>
                  <a:pt x="24488" y="18245"/>
                </a:lnTo>
                <a:lnTo>
                  <a:pt x="24588" y="18144"/>
                </a:lnTo>
                <a:lnTo>
                  <a:pt x="24669" y="18023"/>
                </a:lnTo>
                <a:lnTo>
                  <a:pt x="24709" y="17902"/>
                </a:lnTo>
                <a:lnTo>
                  <a:pt x="24750" y="17761"/>
                </a:lnTo>
                <a:lnTo>
                  <a:pt x="24770" y="17620"/>
                </a:lnTo>
                <a:lnTo>
                  <a:pt x="24750" y="17500"/>
                </a:lnTo>
                <a:lnTo>
                  <a:pt x="24709" y="17359"/>
                </a:lnTo>
                <a:lnTo>
                  <a:pt x="24669" y="17238"/>
                </a:lnTo>
                <a:lnTo>
                  <a:pt x="24588" y="17117"/>
                </a:lnTo>
                <a:lnTo>
                  <a:pt x="24488" y="17036"/>
                </a:lnTo>
                <a:lnTo>
                  <a:pt x="24347" y="16956"/>
                </a:lnTo>
                <a:lnTo>
                  <a:pt x="24206" y="16916"/>
                </a:lnTo>
                <a:lnTo>
                  <a:pt x="24045" y="16895"/>
                </a:lnTo>
                <a:lnTo>
                  <a:pt x="23662" y="16916"/>
                </a:lnTo>
                <a:lnTo>
                  <a:pt x="23662" y="16916"/>
                </a:lnTo>
                <a:lnTo>
                  <a:pt x="23803" y="16694"/>
                </a:lnTo>
                <a:lnTo>
                  <a:pt x="23944" y="16513"/>
                </a:lnTo>
                <a:lnTo>
                  <a:pt x="24085" y="16311"/>
                </a:lnTo>
                <a:lnTo>
                  <a:pt x="24125" y="16191"/>
                </a:lnTo>
                <a:lnTo>
                  <a:pt x="24166" y="16090"/>
                </a:lnTo>
                <a:lnTo>
                  <a:pt x="24186" y="16030"/>
                </a:lnTo>
                <a:lnTo>
                  <a:pt x="24186" y="15989"/>
                </a:lnTo>
                <a:lnTo>
                  <a:pt x="24145" y="15889"/>
                </a:lnTo>
                <a:lnTo>
                  <a:pt x="24065" y="15828"/>
                </a:lnTo>
                <a:lnTo>
                  <a:pt x="24004" y="15808"/>
                </a:lnTo>
                <a:lnTo>
                  <a:pt x="23863" y="15808"/>
                </a:lnTo>
                <a:lnTo>
                  <a:pt x="23743" y="15828"/>
                </a:lnTo>
                <a:lnTo>
                  <a:pt x="23561" y="15889"/>
                </a:lnTo>
                <a:lnTo>
                  <a:pt x="23360" y="16009"/>
                </a:lnTo>
                <a:lnTo>
                  <a:pt x="23199" y="16150"/>
                </a:lnTo>
                <a:lnTo>
                  <a:pt x="23038" y="16311"/>
                </a:lnTo>
                <a:lnTo>
                  <a:pt x="22897" y="16513"/>
                </a:lnTo>
                <a:lnTo>
                  <a:pt x="22776" y="16714"/>
                </a:lnTo>
                <a:lnTo>
                  <a:pt x="22655" y="16916"/>
                </a:lnTo>
                <a:lnTo>
                  <a:pt x="19312" y="16976"/>
                </a:lnTo>
                <a:lnTo>
                  <a:pt x="19312" y="16694"/>
                </a:lnTo>
                <a:lnTo>
                  <a:pt x="19312" y="16412"/>
                </a:lnTo>
                <a:lnTo>
                  <a:pt x="19272" y="16110"/>
                </a:lnTo>
                <a:lnTo>
                  <a:pt x="19252" y="15828"/>
                </a:lnTo>
                <a:lnTo>
                  <a:pt x="19192" y="15546"/>
                </a:lnTo>
                <a:lnTo>
                  <a:pt x="19131" y="15284"/>
                </a:lnTo>
                <a:lnTo>
                  <a:pt x="19051" y="15003"/>
                </a:lnTo>
                <a:lnTo>
                  <a:pt x="18950" y="14741"/>
                </a:lnTo>
                <a:lnTo>
                  <a:pt x="21225" y="12828"/>
                </a:lnTo>
                <a:lnTo>
                  <a:pt x="22474" y="11781"/>
                </a:lnTo>
                <a:lnTo>
                  <a:pt x="22675" y="11861"/>
                </a:lnTo>
                <a:lnTo>
                  <a:pt x="22897" y="11942"/>
                </a:lnTo>
                <a:lnTo>
                  <a:pt x="23320" y="12042"/>
                </a:lnTo>
                <a:lnTo>
                  <a:pt x="25313" y="12586"/>
                </a:lnTo>
                <a:lnTo>
                  <a:pt x="27247" y="13090"/>
                </a:lnTo>
                <a:lnTo>
                  <a:pt x="29180" y="13593"/>
                </a:lnTo>
                <a:lnTo>
                  <a:pt x="29321" y="13613"/>
                </a:lnTo>
                <a:lnTo>
                  <a:pt x="29462" y="13613"/>
                </a:lnTo>
                <a:lnTo>
                  <a:pt x="29562" y="13573"/>
                </a:lnTo>
                <a:lnTo>
                  <a:pt x="29663" y="13512"/>
                </a:lnTo>
                <a:lnTo>
                  <a:pt x="29764" y="13452"/>
                </a:lnTo>
                <a:lnTo>
                  <a:pt x="29824" y="13351"/>
                </a:lnTo>
                <a:lnTo>
                  <a:pt x="29885" y="13251"/>
                </a:lnTo>
                <a:lnTo>
                  <a:pt x="29925" y="13150"/>
                </a:lnTo>
                <a:lnTo>
                  <a:pt x="29945" y="13029"/>
                </a:lnTo>
                <a:lnTo>
                  <a:pt x="29945" y="12928"/>
                </a:lnTo>
                <a:lnTo>
                  <a:pt x="29925" y="12808"/>
                </a:lnTo>
                <a:lnTo>
                  <a:pt x="29885" y="12707"/>
                </a:lnTo>
                <a:lnTo>
                  <a:pt x="29824" y="12606"/>
                </a:lnTo>
                <a:lnTo>
                  <a:pt x="29744" y="12526"/>
                </a:lnTo>
                <a:lnTo>
                  <a:pt x="29643" y="12445"/>
                </a:lnTo>
                <a:lnTo>
                  <a:pt x="29522" y="12405"/>
                </a:lnTo>
                <a:lnTo>
                  <a:pt x="27589" y="11901"/>
                </a:lnTo>
                <a:lnTo>
                  <a:pt x="25656" y="11418"/>
                </a:lnTo>
                <a:lnTo>
                  <a:pt x="23783" y="10955"/>
                </a:lnTo>
                <a:lnTo>
                  <a:pt x="23521" y="10874"/>
                </a:lnTo>
                <a:lnTo>
                  <a:pt x="24286" y="10230"/>
                </a:lnTo>
                <a:lnTo>
                  <a:pt x="25676" y="9082"/>
                </a:lnTo>
                <a:lnTo>
                  <a:pt x="26058" y="9304"/>
                </a:lnTo>
                <a:lnTo>
                  <a:pt x="26441" y="9505"/>
                </a:lnTo>
                <a:lnTo>
                  <a:pt x="26864" y="9686"/>
                </a:lnTo>
                <a:lnTo>
                  <a:pt x="27267" y="9807"/>
                </a:lnTo>
                <a:lnTo>
                  <a:pt x="27508" y="9888"/>
                </a:lnTo>
                <a:lnTo>
                  <a:pt x="27790" y="9948"/>
                </a:lnTo>
                <a:lnTo>
                  <a:pt x="27931" y="9968"/>
                </a:lnTo>
                <a:lnTo>
                  <a:pt x="28052" y="9948"/>
                </a:lnTo>
                <a:lnTo>
                  <a:pt x="28173" y="9928"/>
                </a:lnTo>
                <a:lnTo>
                  <a:pt x="28294" y="9888"/>
                </a:lnTo>
                <a:lnTo>
                  <a:pt x="28415" y="9807"/>
                </a:lnTo>
                <a:lnTo>
                  <a:pt x="28515" y="9706"/>
                </a:lnTo>
                <a:lnTo>
                  <a:pt x="28596" y="9606"/>
                </a:lnTo>
                <a:lnTo>
                  <a:pt x="28676" y="9485"/>
                </a:lnTo>
                <a:lnTo>
                  <a:pt x="28717" y="9364"/>
                </a:lnTo>
                <a:lnTo>
                  <a:pt x="28757" y="9223"/>
                </a:lnTo>
                <a:lnTo>
                  <a:pt x="28777" y="9102"/>
                </a:lnTo>
                <a:lnTo>
                  <a:pt x="28777" y="8961"/>
                </a:lnTo>
                <a:lnTo>
                  <a:pt x="28737" y="8901"/>
                </a:lnTo>
                <a:lnTo>
                  <a:pt x="28696" y="8841"/>
                </a:lnTo>
                <a:lnTo>
                  <a:pt x="28636" y="8800"/>
                </a:lnTo>
                <a:lnTo>
                  <a:pt x="28576" y="8780"/>
                </a:lnTo>
                <a:lnTo>
                  <a:pt x="28435" y="8740"/>
                </a:lnTo>
                <a:lnTo>
                  <a:pt x="28274" y="8760"/>
                </a:lnTo>
                <a:lnTo>
                  <a:pt x="28153" y="8800"/>
                </a:lnTo>
                <a:lnTo>
                  <a:pt x="28012" y="8881"/>
                </a:lnTo>
                <a:lnTo>
                  <a:pt x="27649" y="8740"/>
                </a:lnTo>
                <a:lnTo>
                  <a:pt x="27287" y="8599"/>
                </a:lnTo>
                <a:lnTo>
                  <a:pt x="26924" y="8478"/>
                </a:lnTo>
                <a:lnTo>
                  <a:pt x="26562" y="8317"/>
                </a:lnTo>
                <a:lnTo>
                  <a:pt x="27347" y="7632"/>
                </a:lnTo>
                <a:lnTo>
                  <a:pt x="27448" y="7511"/>
                </a:lnTo>
                <a:lnTo>
                  <a:pt x="27528" y="7370"/>
                </a:lnTo>
                <a:lnTo>
                  <a:pt x="27569" y="7230"/>
                </a:lnTo>
                <a:lnTo>
                  <a:pt x="27589" y="7068"/>
                </a:lnTo>
                <a:lnTo>
                  <a:pt x="27569" y="6907"/>
                </a:lnTo>
                <a:lnTo>
                  <a:pt x="27508" y="6766"/>
                </a:lnTo>
                <a:lnTo>
                  <a:pt x="27448" y="6625"/>
                </a:lnTo>
                <a:lnTo>
                  <a:pt x="27347" y="6505"/>
                </a:lnTo>
                <a:lnTo>
                  <a:pt x="27226" y="6404"/>
                </a:lnTo>
                <a:lnTo>
                  <a:pt x="27085" y="6323"/>
                </a:lnTo>
                <a:lnTo>
                  <a:pt x="26924" y="6283"/>
                </a:lnTo>
                <a:lnTo>
                  <a:pt x="26783" y="6283"/>
                </a:lnTo>
                <a:lnTo>
                  <a:pt x="26642" y="6303"/>
                </a:lnTo>
                <a:lnTo>
                  <a:pt x="26481" y="6343"/>
                </a:lnTo>
                <a:lnTo>
                  <a:pt x="26340" y="6424"/>
                </a:lnTo>
                <a:lnTo>
                  <a:pt x="26220" y="6505"/>
                </a:lnTo>
                <a:lnTo>
                  <a:pt x="25495" y="7089"/>
                </a:lnTo>
                <a:lnTo>
                  <a:pt x="25434" y="6807"/>
                </a:lnTo>
                <a:lnTo>
                  <a:pt x="25394" y="6525"/>
                </a:lnTo>
                <a:lnTo>
                  <a:pt x="25394" y="6223"/>
                </a:lnTo>
                <a:lnTo>
                  <a:pt x="25394" y="5941"/>
                </a:lnTo>
                <a:lnTo>
                  <a:pt x="25394" y="5880"/>
                </a:lnTo>
                <a:lnTo>
                  <a:pt x="25374" y="5820"/>
                </a:lnTo>
                <a:lnTo>
                  <a:pt x="25334" y="5780"/>
                </a:lnTo>
                <a:lnTo>
                  <a:pt x="25293" y="5759"/>
                </a:lnTo>
                <a:lnTo>
                  <a:pt x="25193" y="5739"/>
                </a:lnTo>
                <a:lnTo>
                  <a:pt x="25132" y="5739"/>
                </a:lnTo>
                <a:lnTo>
                  <a:pt x="25072" y="5759"/>
                </a:lnTo>
                <a:lnTo>
                  <a:pt x="24931" y="5840"/>
                </a:lnTo>
                <a:lnTo>
                  <a:pt x="24810" y="5921"/>
                </a:lnTo>
                <a:lnTo>
                  <a:pt x="24709" y="6021"/>
                </a:lnTo>
                <a:lnTo>
                  <a:pt x="24609" y="6142"/>
                </a:lnTo>
                <a:lnTo>
                  <a:pt x="24548" y="6243"/>
                </a:lnTo>
                <a:lnTo>
                  <a:pt x="24488" y="6384"/>
                </a:lnTo>
                <a:lnTo>
                  <a:pt x="24447" y="6505"/>
                </a:lnTo>
                <a:lnTo>
                  <a:pt x="24427" y="6646"/>
                </a:lnTo>
                <a:lnTo>
                  <a:pt x="24407" y="6786"/>
                </a:lnTo>
                <a:lnTo>
                  <a:pt x="24407" y="6927"/>
                </a:lnTo>
                <a:lnTo>
                  <a:pt x="24447" y="7209"/>
                </a:lnTo>
                <a:lnTo>
                  <a:pt x="24528" y="7511"/>
                </a:lnTo>
                <a:lnTo>
                  <a:pt x="24649" y="7814"/>
                </a:lnTo>
                <a:lnTo>
                  <a:pt x="23279" y="9002"/>
                </a:lnTo>
                <a:lnTo>
                  <a:pt x="22877" y="9324"/>
                </a:lnTo>
                <a:lnTo>
                  <a:pt x="22977" y="7491"/>
                </a:lnTo>
                <a:lnTo>
                  <a:pt x="22998" y="6766"/>
                </a:lnTo>
                <a:lnTo>
                  <a:pt x="23018" y="6062"/>
                </a:lnTo>
                <a:lnTo>
                  <a:pt x="23018" y="5679"/>
                </a:lnTo>
                <a:lnTo>
                  <a:pt x="23018" y="5276"/>
                </a:lnTo>
                <a:lnTo>
                  <a:pt x="22998" y="4894"/>
                </a:lnTo>
                <a:lnTo>
                  <a:pt x="22957" y="4692"/>
                </a:lnTo>
                <a:lnTo>
                  <a:pt x="22917" y="4511"/>
                </a:lnTo>
                <a:lnTo>
                  <a:pt x="22897" y="4410"/>
                </a:lnTo>
                <a:lnTo>
                  <a:pt x="22836" y="4330"/>
                </a:lnTo>
                <a:lnTo>
                  <a:pt x="22796" y="4269"/>
                </a:lnTo>
                <a:lnTo>
                  <a:pt x="22736" y="4209"/>
                </a:lnTo>
                <a:lnTo>
                  <a:pt x="22655" y="4189"/>
                </a:lnTo>
                <a:lnTo>
                  <a:pt x="22595" y="4148"/>
                </a:lnTo>
                <a:lnTo>
                  <a:pt x="22434" y="4128"/>
                </a:lnTo>
                <a:lnTo>
                  <a:pt x="22293" y="4169"/>
                </a:lnTo>
                <a:lnTo>
                  <a:pt x="22132" y="4229"/>
                </a:lnTo>
                <a:lnTo>
                  <a:pt x="22071" y="4289"/>
                </a:lnTo>
                <a:lnTo>
                  <a:pt x="22011" y="4350"/>
                </a:lnTo>
                <a:lnTo>
                  <a:pt x="21971" y="4430"/>
                </a:lnTo>
                <a:lnTo>
                  <a:pt x="21930" y="4511"/>
                </a:lnTo>
                <a:lnTo>
                  <a:pt x="21870" y="4672"/>
                </a:lnTo>
                <a:lnTo>
                  <a:pt x="21830" y="4833"/>
                </a:lnTo>
                <a:lnTo>
                  <a:pt x="21769" y="5196"/>
                </a:lnTo>
                <a:lnTo>
                  <a:pt x="21749" y="5558"/>
                </a:lnTo>
                <a:lnTo>
                  <a:pt x="21729" y="5900"/>
                </a:lnTo>
                <a:lnTo>
                  <a:pt x="21669" y="6686"/>
                </a:lnTo>
                <a:lnTo>
                  <a:pt x="21608" y="7491"/>
                </a:lnTo>
                <a:lnTo>
                  <a:pt x="21467" y="10492"/>
                </a:lnTo>
                <a:lnTo>
                  <a:pt x="21467" y="10532"/>
                </a:lnTo>
                <a:lnTo>
                  <a:pt x="20219" y="11599"/>
                </a:lnTo>
                <a:lnTo>
                  <a:pt x="18165" y="13351"/>
                </a:lnTo>
                <a:lnTo>
                  <a:pt x="17903" y="13069"/>
                </a:lnTo>
                <a:lnTo>
                  <a:pt x="18567" y="11579"/>
                </a:lnTo>
                <a:lnTo>
                  <a:pt x="18849" y="10874"/>
                </a:lnTo>
                <a:lnTo>
                  <a:pt x="19171" y="10874"/>
                </a:lnTo>
                <a:lnTo>
                  <a:pt x="19494" y="10834"/>
                </a:lnTo>
                <a:lnTo>
                  <a:pt x="19635" y="10794"/>
                </a:lnTo>
                <a:lnTo>
                  <a:pt x="19776" y="10754"/>
                </a:lnTo>
                <a:lnTo>
                  <a:pt x="19937" y="10693"/>
                </a:lnTo>
                <a:lnTo>
                  <a:pt x="20058" y="10613"/>
                </a:lnTo>
                <a:lnTo>
                  <a:pt x="20178" y="10532"/>
                </a:lnTo>
                <a:lnTo>
                  <a:pt x="20279" y="10411"/>
                </a:lnTo>
                <a:lnTo>
                  <a:pt x="20360" y="10290"/>
                </a:lnTo>
                <a:lnTo>
                  <a:pt x="20420" y="10149"/>
                </a:lnTo>
                <a:lnTo>
                  <a:pt x="20440" y="10008"/>
                </a:lnTo>
                <a:lnTo>
                  <a:pt x="20420" y="9868"/>
                </a:lnTo>
                <a:lnTo>
                  <a:pt x="20380" y="9787"/>
                </a:lnTo>
                <a:lnTo>
                  <a:pt x="20339" y="9727"/>
                </a:lnTo>
                <a:lnTo>
                  <a:pt x="20299" y="9686"/>
                </a:lnTo>
                <a:lnTo>
                  <a:pt x="20219" y="9626"/>
                </a:lnTo>
                <a:lnTo>
                  <a:pt x="20098" y="9586"/>
                </a:lnTo>
                <a:lnTo>
                  <a:pt x="19977" y="9565"/>
                </a:lnTo>
                <a:lnTo>
                  <a:pt x="19856" y="9565"/>
                </a:lnTo>
                <a:lnTo>
                  <a:pt x="19715" y="9586"/>
                </a:lnTo>
                <a:lnTo>
                  <a:pt x="19474" y="9666"/>
                </a:lnTo>
                <a:lnTo>
                  <a:pt x="19212" y="9747"/>
                </a:lnTo>
                <a:lnTo>
                  <a:pt x="19192" y="9545"/>
                </a:lnTo>
                <a:lnTo>
                  <a:pt x="19131" y="9344"/>
                </a:lnTo>
                <a:lnTo>
                  <a:pt x="19091" y="9284"/>
                </a:lnTo>
                <a:lnTo>
                  <a:pt x="19031" y="9223"/>
                </a:lnTo>
                <a:lnTo>
                  <a:pt x="18950" y="9163"/>
                </a:lnTo>
                <a:lnTo>
                  <a:pt x="18869" y="9122"/>
                </a:lnTo>
                <a:lnTo>
                  <a:pt x="18789" y="9102"/>
                </a:lnTo>
                <a:lnTo>
                  <a:pt x="18688" y="9082"/>
                </a:lnTo>
                <a:lnTo>
                  <a:pt x="18608" y="9082"/>
                </a:lnTo>
                <a:lnTo>
                  <a:pt x="18527" y="9102"/>
                </a:lnTo>
                <a:lnTo>
                  <a:pt x="18406" y="9163"/>
                </a:lnTo>
                <a:lnTo>
                  <a:pt x="18306" y="9223"/>
                </a:lnTo>
                <a:lnTo>
                  <a:pt x="18205" y="9304"/>
                </a:lnTo>
                <a:lnTo>
                  <a:pt x="18144" y="9364"/>
                </a:lnTo>
                <a:lnTo>
                  <a:pt x="18064" y="9223"/>
                </a:lnTo>
                <a:lnTo>
                  <a:pt x="17983" y="9062"/>
                </a:lnTo>
                <a:lnTo>
                  <a:pt x="17923" y="8901"/>
                </a:lnTo>
                <a:lnTo>
                  <a:pt x="17863" y="8820"/>
                </a:lnTo>
                <a:lnTo>
                  <a:pt x="17802" y="8740"/>
                </a:lnTo>
                <a:lnTo>
                  <a:pt x="17742" y="8679"/>
                </a:lnTo>
                <a:lnTo>
                  <a:pt x="17641" y="8659"/>
                </a:lnTo>
                <a:lnTo>
                  <a:pt x="17560" y="8659"/>
                </a:lnTo>
                <a:lnTo>
                  <a:pt x="17460" y="8700"/>
                </a:lnTo>
                <a:lnTo>
                  <a:pt x="17339" y="8780"/>
                </a:lnTo>
                <a:lnTo>
                  <a:pt x="17218" y="8881"/>
                </a:lnTo>
                <a:lnTo>
                  <a:pt x="17138" y="8981"/>
                </a:lnTo>
                <a:lnTo>
                  <a:pt x="17097" y="9082"/>
                </a:lnTo>
                <a:lnTo>
                  <a:pt x="17057" y="9183"/>
                </a:lnTo>
                <a:lnTo>
                  <a:pt x="17037" y="9304"/>
                </a:lnTo>
                <a:lnTo>
                  <a:pt x="17057" y="9404"/>
                </a:lnTo>
                <a:lnTo>
                  <a:pt x="17077" y="9525"/>
                </a:lnTo>
                <a:lnTo>
                  <a:pt x="17117" y="9646"/>
                </a:lnTo>
                <a:lnTo>
                  <a:pt x="17158" y="9767"/>
                </a:lnTo>
                <a:lnTo>
                  <a:pt x="17299" y="9988"/>
                </a:lnTo>
                <a:lnTo>
                  <a:pt x="17480" y="10190"/>
                </a:lnTo>
                <a:lnTo>
                  <a:pt x="17661" y="10371"/>
                </a:lnTo>
                <a:lnTo>
                  <a:pt x="17440" y="10935"/>
                </a:lnTo>
                <a:lnTo>
                  <a:pt x="16836" y="12284"/>
                </a:lnTo>
                <a:lnTo>
                  <a:pt x="16695" y="12224"/>
                </a:lnTo>
                <a:lnTo>
                  <a:pt x="16513" y="12143"/>
                </a:lnTo>
                <a:lnTo>
                  <a:pt x="16393" y="12022"/>
                </a:lnTo>
                <a:lnTo>
                  <a:pt x="16252" y="11922"/>
                </a:lnTo>
                <a:lnTo>
                  <a:pt x="16090" y="11841"/>
                </a:lnTo>
                <a:lnTo>
                  <a:pt x="15929" y="11760"/>
                </a:lnTo>
                <a:lnTo>
                  <a:pt x="15768" y="11680"/>
                </a:lnTo>
                <a:lnTo>
                  <a:pt x="15607" y="11640"/>
                </a:lnTo>
                <a:lnTo>
                  <a:pt x="15426" y="11599"/>
                </a:lnTo>
                <a:lnTo>
                  <a:pt x="15245" y="11579"/>
                </a:lnTo>
                <a:lnTo>
                  <a:pt x="15003" y="11579"/>
                </a:lnTo>
                <a:lnTo>
                  <a:pt x="15043" y="8377"/>
                </a:lnTo>
                <a:lnTo>
                  <a:pt x="15043" y="7189"/>
                </a:lnTo>
                <a:lnTo>
                  <a:pt x="15245" y="7149"/>
                </a:lnTo>
                <a:lnTo>
                  <a:pt x="15466" y="7048"/>
                </a:lnTo>
                <a:lnTo>
                  <a:pt x="15688" y="6948"/>
                </a:lnTo>
                <a:lnTo>
                  <a:pt x="16111" y="6726"/>
                </a:lnTo>
                <a:lnTo>
                  <a:pt x="17057" y="6162"/>
                </a:lnTo>
                <a:lnTo>
                  <a:pt x="17520" y="5860"/>
                </a:lnTo>
                <a:lnTo>
                  <a:pt x="17963" y="5558"/>
                </a:lnTo>
                <a:lnTo>
                  <a:pt x="18849" y="4914"/>
                </a:lnTo>
                <a:lnTo>
                  <a:pt x="19695" y="4229"/>
                </a:lnTo>
                <a:lnTo>
                  <a:pt x="20118" y="3927"/>
                </a:lnTo>
                <a:lnTo>
                  <a:pt x="20339" y="3746"/>
                </a:lnTo>
                <a:lnTo>
                  <a:pt x="20541" y="3565"/>
                </a:lnTo>
                <a:lnTo>
                  <a:pt x="20742" y="3383"/>
                </a:lnTo>
                <a:lnTo>
                  <a:pt x="20923" y="3182"/>
                </a:lnTo>
                <a:lnTo>
                  <a:pt x="21064" y="2960"/>
                </a:lnTo>
                <a:lnTo>
                  <a:pt x="21105" y="2840"/>
                </a:lnTo>
                <a:lnTo>
                  <a:pt x="21145" y="2719"/>
                </a:lnTo>
                <a:lnTo>
                  <a:pt x="21165" y="2618"/>
                </a:lnTo>
                <a:lnTo>
                  <a:pt x="21145" y="2517"/>
                </a:lnTo>
                <a:lnTo>
                  <a:pt x="21105" y="2417"/>
                </a:lnTo>
                <a:lnTo>
                  <a:pt x="21044" y="2336"/>
                </a:lnTo>
                <a:lnTo>
                  <a:pt x="20964" y="2296"/>
                </a:lnTo>
                <a:lnTo>
                  <a:pt x="20863" y="2256"/>
                </a:lnTo>
                <a:lnTo>
                  <a:pt x="20762" y="2235"/>
                </a:lnTo>
                <a:lnTo>
                  <a:pt x="20662" y="2235"/>
                </a:lnTo>
                <a:lnTo>
                  <a:pt x="20541" y="2256"/>
                </a:lnTo>
                <a:lnTo>
                  <a:pt x="20420" y="2296"/>
                </a:lnTo>
                <a:lnTo>
                  <a:pt x="20319" y="2356"/>
                </a:lnTo>
                <a:lnTo>
                  <a:pt x="20219" y="2417"/>
                </a:lnTo>
                <a:lnTo>
                  <a:pt x="20017" y="2558"/>
                </a:lnTo>
                <a:lnTo>
                  <a:pt x="19836" y="2719"/>
                </a:lnTo>
                <a:lnTo>
                  <a:pt x="19071" y="3383"/>
                </a:lnTo>
                <a:lnTo>
                  <a:pt x="18265" y="4028"/>
                </a:lnTo>
                <a:lnTo>
                  <a:pt x="17440" y="4652"/>
                </a:lnTo>
                <a:lnTo>
                  <a:pt x="16614" y="5256"/>
                </a:lnTo>
                <a:lnTo>
                  <a:pt x="15788" y="5860"/>
                </a:lnTo>
                <a:lnTo>
                  <a:pt x="15406" y="6122"/>
                </a:lnTo>
                <a:lnTo>
                  <a:pt x="15043" y="6424"/>
                </a:lnTo>
                <a:lnTo>
                  <a:pt x="15043" y="4370"/>
                </a:lnTo>
                <a:lnTo>
                  <a:pt x="15043" y="3746"/>
                </a:lnTo>
                <a:lnTo>
                  <a:pt x="15486" y="3726"/>
                </a:lnTo>
                <a:lnTo>
                  <a:pt x="15909" y="3685"/>
                </a:lnTo>
                <a:lnTo>
                  <a:pt x="16111" y="3625"/>
                </a:lnTo>
                <a:lnTo>
                  <a:pt x="16332" y="3585"/>
                </a:lnTo>
                <a:lnTo>
                  <a:pt x="16533" y="3504"/>
                </a:lnTo>
                <a:lnTo>
                  <a:pt x="16735" y="3424"/>
                </a:lnTo>
                <a:lnTo>
                  <a:pt x="16956" y="3323"/>
                </a:lnTo>
                <a:lnTo>
                  <a:pt x="17178" y="3202"/>
                </a:lnTo>
                <a:lnTo>
                  <a:pt x="17420" y="3081"/>
                </a:lnTo>
                <a:lnTo>
                  <a:pt x="17621" y="2920"/>
                </a:lnTo>
                <a:lnTo>
                  <a:pt x="17802" y="2739"/>
                </a:lnTo>
                <a:lnTo>
                  <a:pt x="17963" y="2558"/>
                </a:lnTo>
                <a:lnTo>
                  <a:pt x="18024" y="2457"/>
                </a:lnTo>
                <a:lnTo>
                  <a:pt x="18084" y="2336"/>
                </a:lnTo>
                <a:lnTo>
                  <a:pt x="18124" y="2215"/>
                </a:lnTo>
                <a:lnTo>
                  <a:pt x="18144" y="2094"/>
                </a:lnTo>
                <a:lnTo>
                  <a:pt x="18144" y="2014"/>
                </a:lnTo>
                <a:lnTo>
                  <a:pt x="18124" y="1933"/>
                </a:lnTo>
                <a:lnTo>
                  <a:pt x="18084" y="1853"/>
                </a:lnTo>
                <a:lnTo>
                  <a:pt x="18024" y="1792"/>
                </a:lnTo>
                <a:lnTo>
                  <a:pt x="17943" y="1732"/>
                </a:lnTo>
                <a:lnTo>
                  <a:pt x="17863" y="1692"/>
                </a:lnTo>
                <a:lnTo>
                  <a:pt x="17782" y="1651"/>
                </a:lnTo>
                <a:lnTo>
                  <a:pt x="17701" y="1651"/>
                </a:lnTo>
                <a:lnTo>
                  <a:pt x="17581" y="1672"/>
                </a:lnTo>
                <a:lnTo>
                  <a:pt x="17480" y="1692"/>
                </a:lnTo>
                <a:lnTo>
                  <a:pt x="17299" y="1772"/>
                </a:lnTo>
                <a:lnTo>
                  <a:pt x="17117" y="1893"/>
                </a:lnTo>
                <a:lnTo>
                  <a:pt x="16936" y="2014"/>
                </a:lnTo>
                <a:lnTo>
                  <a:pt x="16755" y="2135"/>
                </a:lnTo>
                <a:lnTo>
                  <a:pt x="16554" y="2215"/>
                </a:lnTo>
                <a:lnTo>
                  <a:pt x="16352" y="2316"/>
                </a:lnTo>
                <a:lnTo>
                  <a:pt x="16151" y="2376"/>
                </a:lnTo>
                <a:lnTo>
                  <a:pt x="15869" y="2457"/>
                </a:lnTo>
                <a:lnTo>
                  <a:pt x="15587" y="2517"/>
                </a:lnTo>
                <a:lnTo>
                  <a:pt x="15325" y="2537"/>
                </a:lnTo>
                <a:lnTo>
                  <a:pt x="15043" y="2537"/>
                </a:lnTo>
                <a:lnTo>
                  <a:pt x="15023" y="2457"/>
                </a:lnTo>
                <a:lnTo>
                  <a:pt x="15003" y="1974"/>
                </a:lnTo>
                <a:lnTo>
                  <a:pt x="14983" y="1490"/>
                </a:lnTo>
                <a:lnTo>
                  <a:pt x="14922" y="1007"/>
                </a:lnTo>
                <a:lnTo>
                  <a:pt x="14882" y="846"/>
                </a:lnTo>
                <a:lnTo>
                  <a:pt x="14822" y="705"/>
                </a:lnTo>
                <a:lnTo>
                  <a:pt x="14761" y="564"/>
                </a:lnTo>
                <a:lnTo>
                  <a:pt x="14701" y="423"/>
                </a:lnTo>
                <a:lnTo>
                  <a:pt x="14681" y="262"/>
                </a:lnTo>
                <a:lnTo>
                  <a:pt x="14661" y="202"/>
                </a:lnTo>
                <a:lnTo>
                  <a:pt x="14620" y="141"/>
                </a:lnTo>
                <a:lnTo>
                  <a:pt x="14540" y="61"/>
                </a:lnTo>
                <a:lnTo>
                  <a:pt x="14439" y="20"/>
                </a:lnTo>
                <a:lnTo>
                  <a:pt x="14318"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
        <p:nvSpPr>
          <p:cNvPr id="7" name="Shape 390">
            <a:extLst>
              <a:ext uri="{FF2B5EF4-FFF2-40B4-BE49-F238E27FC236}">
                <a16:creationId xmlns:a16="http://schemas.microsoft.com/office/drawing/2014/main" id="{FDE6A6DF-3361-47EF-85BA-48B74A87EE16}"/>
              </a:ext>
            </a:extLst>
          </p:cNvPr>
          <p:cNvSpPr/>
          <p:nvPr/>
        </p:nvSpPr>
        <p:spPr>
          <a:xfrm>
            <a:off x="5128265" y="800099"/>
            <a:ext cx="498549" cy="545305"/>
          </a:xfrm>
          <a:custGeom>
            <a:avLst/>
            <a:gdLst/>
            <a:ahLst/>
            <a:cxnLst/>
            <a:rect l="0" t="0" r="0" b="0"/>
            <a:pathLst>
              <a:path w="30006" h="32825" extrusionOk="0">
                <a:moveTo>
                  <a:pt x="15164" y="13271"/>
                </a:moveTo>
                <a:lnTo>
                  <a:pt x="15406" y="13331"/>
                </a:lnTo>
                <a:lnTo>
                  <a:pt x="15627" y="13432"/>
                </a:lnTo>
                <a:lnTo>
                  <a:pt x="15869" y="13533"/>
                </a:lnTo>
                <a:lnTo>
                  <a:pt x="16070" y="13673"/>
                </a:lnTo>
                <a:lnTo>
                  <a:pt x="16272" y="13814"/>
                </a:lnTo>
                <a:lnTo>
                  <a:pt x="16513" y="14016"/>
                </a:lnTo>
                <a:lnTo>
                  <a:pt x="16735" y="14217"/>
                </a:lnTo>
                <a:lnTo>
                  <a:pt x="16956" y="14439"/>
                </a:lnTo>
                <a:lnTo>
                  <a:pt x="17158" y="14680"/>
                </a:lnTo>
                <a:lnTo>
                  <a:pt x="17319" y="14922"/>
                </a:lnTo>
                <a:lnTo>
                  <a:pt x="17480" y="15184"/>
                </a:lnTo>
                <a:lnTo>
                  <a:pt x="17601" y="15466"/>
                </a:lnTo>
                <a:lnTo>
                  <a:pt x="17701" y="15768"/>
                </a:lnTo>
                <a:lnTo>
                  <a:pt x="17762" y="16070"/>
                </a:lnTo>
                <a:lnTo>
                  <a:pt x="17782" y="16392"/>
                </a:lnTo>
                <a:lnTo>
                  <a:pt x="17782" y="16734"/>
                </a:lnTo>
                <a:lnTo>
                  <a:pt x="17762" y="17057"/>
                </a:lnTo>
                <a:lnTo>
                  <a:pt x="17701" y="17399"/>
                </a:lnTo>
                <a:lnTo>
                  <a:pt x="17621" y="17741"/>
                </a:lnTo>
                <a:lnTo>
                  <a:pt x="17500" y="18063"/>
                </a:lnTo>
                <a:lnTo>
                  <a:pt x="17379" y="18386"/>
                </a:lnTo>
                <a:lnTo>
                  <a:pt x="17218" y="18688"/>
                </a:lnTo>
                <a:lnTo>
                  <a:pt x="17037" y="18990"/>
                </a:lnTo>
                <a:lnTo>
                  <a:pt x="16856" y="19272"/>
                </a:lnTo>
                <a:lnTo>
                  <a:pt x="16634" y="19533"/>
                </a:lnTo>
                <a:lnTo>
                  <a:pt x="16393" y="19755"/>
                </a:lnTo>
                <a:lnTo>
                  <a:pt x="16151" y="19977"/>
                </a:lnTo>
                <a:lnTo>
                  <a:pt x="15869" y="20158"/>
                </a:lnTo>
                <a:lnTo>
                  <a:pt x="15587" y="20299"/>
                </a:lnTo>
                <a:lnTo>
                  <a:pt x="15325" y="20420"/>
                </a:lnTo>
                <a:lnTo>
                  <a:pt x="15063" y="20480"/>
                </a:lnTo>
                <a:lnTo>
                  <a:pt x="14782" y="20540"/>
                </a:lnTo>
                <a:lnTo>
                  <a:pt x="14500" y="20560"/>
                </a:lnTo>
                <a:lnTo>
                  <a:pt x="14218" y="20540"/>
                </a:lnTo>
                <a:lnTo>
                  <a:pt x="13936" y="20520"/>
                </a:lnTo>
                <a:lnTo>
                  <a:pt x="13654" y="20460"/>
                </a:lnTo>
                <a:lnTo>
                  <a:pt x="13372" y="20379"/>
                </a:lnTo>
                <a:lnTo>
                  <a:pt x="13110" y="20279"/>
                </a:lnTo>
                <a:lnTo>
                  <a:pt x="12848" y="20158"/>
                </a:lnTo>
                <a:lnTo>
                  <a:pt x="12607" y="20017"/>
                </a:lnTo>
                <a:lnTo>
                  <a:pt x="12365" y="19836"/>
                </a:lnTo>
                <a:lnTo>
                  <a:pt x="12164" y="19654"/>
                </a:lnTo>
                <a:lnTo>
                  <a:pt x="11962" y="19453"/>
                </a:lnTo>
                <a:lnTo>
                  <a:pt x="11801" y="19231"/>
                </a:lnTo>
                <a:lnTo>
                  <a:pt x="11660" y="18990"/>
                </a:lnTo>
                <a:lnTo>
                  <a:pt x="11560" y="18768"/>
                </a:lnTo>
                <a:lnTo>
                  <a:pt x="11459" y="18567"/>
                </a:lnTo>
                <a:lnTo>
                  <a:pt x="11398" y="18345"/>
                </a:lnTo>
                <a:lnTo>
                  <a:pt x="11358" y="18144"/>
                </a:lnTo>
                <a:lnTo>
                  <a:pt x="11318" y="17922"/>
                </a:lnTo>
                <a:lnTo>
                  <a:pt x="11278" y="17701"/>
                </a:lnTo>
                <a:lnTo>
                  <a:pt x="11278" y="17479"/>
                </a:lnTo>
                <a:lnTo>
                  <a:pt x="11278" y="17258"/>
                </a:lnTo>
                <a:lnTo>
                  <a:pt x="11298" y="17036"/>
                </a:lnTo>
                <a:lnTo>
                  <a:pt x="11318" y="16815"/>
                </a:lnTo>
                <a:lnTo>
                  <a:pt x="11358" y="16593"/>
                </a:lnTo>
                <a:lnTo>
                  <a:pt x="11419" y="16372"/>
                </a:lnTo>
                <a:lnTo>
                  <a:pt x="11560" y="15949"/>
                </a:lnTo>
                <a:lnTo>
                  <a:pt x="11741" y="15526"/>
                </a:lnTo>
                <a:lnTo>
                  <a:pt x="11982" y="15144"/>
                </a:lnTo>
                <a:lnTo>
                  <a:pt x="12244" y="14761"/>
                </a:lnTo>
                <a:lnTo>
                  <a:pt x="12546" y="14439"/>
                </a:lnTo>
                <a:lnTo>
                  <a:pt x="12707" y="14278"/>
                </a:lnTo>
                <a:lnTo>
                  <a:pt x="12868" y="14137"/>
                </a:lnTo>
                <a:lnTo>
                  <a:pt x="13050" y="13996"/>
                </a:lnTo>
                <a:lnTo>
                  <a:pt x="13231" y="13875"/>
                </a:lnTo>
                <a:lnTo>
                  <a:pt x="13412" y="13774"/>
                </a:lnTo>
                <a:lnTo>
                  <a:pt x="13614" y="13673"/>
                </a:lnTo>
                <a:lnTo>
                  <a:pt x="13815" y="13573"/>
                </a:lnTo>
                <a:lnTo>
                  <a:pt x="14036" y="13512"/>
                </a:lnTo>
                <a:lnTo>
                  <a:pt x="14238" y="13452"/>
                </a:lnTo>
                <a:lnTo>
                  <a:pt x="14459" y="13392"/>
                </a:lnTo>
                <a:lnTo>
                  <a:pt x="14580" y="13351"/>
                </a:lnTo>
                <a:lnTo>
                  <a:pt x="14681" y="13311"/>
                </a:lnTo>
                <a:lnTo>
                  <a:pt x="14802" y="13271"/>
                </a:lnTo>
                <a:close/>
                <a:moveTo>
                  <a:pt x="13110" y="22131"/>
                </a:moveTo>
                <a:lnTo>
                  <a:pt x="13070" y="24246"/>
                </a:lnTo>
                <a:lnTo>
                  <a:pt x="13070" y="24689"/>
                </a:lnTo>
                <a:lnTo>
                  <a:pt x="12969" y="24447"/>
                </a:lnTo>
                <a:lnTo>
                  <a:pt x="12868" y="24205"/>
                </a:lnTo>
                <a:lnTo>
                  <a:pt x="12607" y="23742"/>
                </a:lnTo>
                <a:lnTo>
                  <a:pt x="12486" y="23521"/>
                </a:lnTo>
                <a:lnTo>
                  <a:pt x="12425" y="23420"/>
                </a:lnTo>
                <a:lnTo>
                  <a:pt x="12345" y="23319"/>
                </a:lnTo>
                <a:lnTo>
                  <a:pt x="13110" y="22131"/>
                </a:lnTo>
                <a:close/>
                <a:moveTo>
                  <a:pt x="14318" y="0"/>
                </a:moveTo>
                <a:lnTo>
                  <a:pt x="14198" y="20"/>
                </a:lnTo>
                <a:lnTo>
                  <a:pt x="14097" y="61"/>
                </a:lnTo>
                <a:lnTo>
                  <a:pt x="13996" y="141"/>
                </a:lnTo>
                <a:lnTo>
                  <a:pt x="13976" y="202"/>
                </a:lnTo>
                <a:lnTo>
                  <a:pt x="13956" y="262"/>
                </a:lnTo>
                <a:lnTo>
                  <a:pt x="13875" y="483"/>
                </a:lnTo>
                <a:lnTo>
                  <a:pt x="13795" y="705"/>
                </a:lnTo>
                <a:lnTo>
                  <a:pt x="13714" y="927"/>
                </a:lnTo>
                <a:lnTo>
                  <a:pt x="13654" y="1148"/>
                </a:lnTo>
                <a:lnTo>
                  <a:pt x="13593" y="1631"/>
                </a:lnTo>
                <a:lnTo>
                  <a:pt x="13553" y="2094"/>
                </a:lnTo>
                <a:lnTo>
                  <a:pt x="13311" y="1933"/>
                </a:lnTo>
                <a:lnTo>
                  <a:pt x="13090" y="1752"/>
                </a:lnTo>
                <a:lnTo>
                  <a:pt x="12848" y="1510"/>
                </a:lnTo>
                <a:lnTo>
                  <a:pt x="12707" y="1370"/>
                </a:lnTo>
                <a:lnTo>
                  <a:pt x="12546" y="1229"/>
                </a:lnTo>
                <a:lnTo>
                  <a:pt x="12365" y="1128"/>
                </a:lnTo>
                <a:lnTo>
                  <a:pt x="12284" y="1088"/>
                </a:lnTo>
                <a:lnTo>
                  <a:pt x="12204" y="1067"/>
                </a:lnTo>
                <a:lnTo>
                  <a:pt x="12123" y="1067"/>
                </a:lnTo>
                <a:lnTo>
                  <a:pt x="12043" y="1088"/>
                </a:lnTo>
                <a:lnTo>
                  <a:pt x="11962" y="1128"/>
                </a:lnTo>
                <a:lnTo>
                  <a:pt x="11882" y="1188"/>
                </a:lnTo>
                <a:lnTo>
                  <a:pt x="11862" y="1208"/>
                </a:lnTo>
                <a:lnTo>
                  <a:pt x="11801" y="1289"/>
                </a:lnTo>
                <a:lnTo>
                  <a:pt x="11761" y="1410"/>
                </a:lnTo>
                <a:lnTo>
                  <a:pt x="11741" y="1510"/>
                </a:lnTo>
                <a:lnTo>
                  <a:pt x="11761" y="1631"/>
                </a:lnTo>
                <a:lnTo>
                  <a:pt x="11862" y="1913"/>
                </a:lnTo>
                <a:lnTo>
                  <a:pt x="12023" y="2195"/>
                </a:lnTo>
                <a:lnTo>
                  <a:pt x="12204" y="2437"/>
                </a:lnTo>
                <a:lnTo>
                  <a:pt x="12425" y="2678"/>
                </a:lnTo>
                <a:lnTo>
                  <a:pt x="12667" y="2880"/>
                </a:lnTo>
                <a:lnTo>
                  <a:pt x="12929" y="3061"/>
                </a:lnTo>
                <a:lnTo>
                  <a:pt x="13211" y="3242"/>
                </a:lnTo>
                <a:lnTo>
                  <a:pt x="13493" y="3383"/>
                </a:lnTo>
                <a:lnTo>
                  <a:pt x="13473" y="4209"/>
                </a:lnTo>
                <a:lnTo>
                  <a:pt x="13412" y="6021"/>
                </a:lnTo>
                <a:lnTo>
                  <a:pt x="13332" y="5961"/>
                </a:lnTo>
                <a:lnTo>
                  <a:pt x="11781" y="4833"/>
                </a:lnTo>
                <a:lnTo>
                  <a:pt x="10230" y="3726"/>
                </a:lnTo>
                <a:lnTo>
                  <a:pt x="9888" y="3484"/>
                </a:lnTo>
                <a:lnTo>
                  <a:pt x="9707" y="3343"/>
                </a:lnTo>
                <a:lnTo>
                  <a:pt x="9506" y="3222"/>
                </a:lnTo>
                <a:lnTo>
                  <a:pt x="9324" y="3121"/>
                </a:lnTo>
                <a:lnTo>
                  <a:pt x="9103" y="3061"/>
                </a:lnTo>
                <a:lnTo>
                  <a:pt x="8901" y="3041"/>
                </a:lnTo>
                <a:lnTo>
                  <a:pt x="8801" y="3041"/>
                </a:lnTo>
                <a:lnTo>
                  <a:pt x="8680" y="3061"/>
                </a:lnTo>
                <a:lnTo>
                  <a:pt x="8579" y="3101"/>
                </a:lnTo>
                <a:lnTo>
                  <a:pt x="8499" y="3182"/>
                </a:lnTo>
                <a:lnTo>
                  <a:pt x="8438" y="3283"/>
                </a:lnTo>
                <a:lnTo>
                  <a:pt x="8418" y="3343"/>
                </a:lnTo>
                <a:lnTo>
                  <a:pt x="8418" y="3403"/>
                </a:lnTo>
                <a:lnTo>
                  <a:pt x="8438" y="3524"/>
                </a:lnTo>
                <a:lnTo>
                  <a:pt x="8458" y="3625"/>
                </a:lnTo>
                <a:lnTo>
                  <a:pt x="8539" y="3806"/>
                </a:lnTo>
                <a:lnTo>
                  <a:pt x="8660" y="3987"/>
                </a:lnTo>
                <a:lnTo>
                  <a:pt x="8821" y="4148"/>
                </a:lnTo>
                <a:lnTo>
                  <a:pt x="8982" y="4289"/>
                </a:lnTo>
                <a:lnTo>
                  <a:pt x="9143" y="4430"/>
                </a:lnTo>
                <a:lnTo>
                  <a:pt x="9506" y="4672"/>
                </a:lnTo>
                <a:lnTo>
                  <a:pt x="11016" y="5840"/>
                </a:lnTo>
                <a:lnTo>
                  <a:pt x="12546" y="6988"/>
                </a:lnTo>
                <a:lnTo>
                  <a:pt x="13352" y="7612"/>
                </a:lnTo>
                <a:lnTo>
                  <a:pt x="13352" y="8216"/>
                </a:lnTo>
                <a:lnTo>
                  <a:pt x="13271" y="12002"/>
                </a:lnTo>
                <a:lnTo>
                  <a:pt x="12929" y="12163"/>
                </a:lnTo>
                <a:lnTo>
                  <a:pt x="12607" y="12365"/>
                </a:lnTo>
                <a:lnTo>
                  <a:pt x="12043" y="11458"/>
                </a:lnTo>
                <a:lnTo>
                  <a:pt x="11781" y="11035"/>
                </a:lnTo>
                <a:lnTo>
                  <a:pt x="11942" y="10854"/>
                </a:lnTo>
                <a:lnTo>
                  <a:pt x="12083" y="10633"/>
                </a:lnTo>
                <a:lnTo>
                  <a:pt x="12204" y="10391"/>
                </a:lnTo>
                <a:lnTo>
                  <a:pt x="12284" y="10149"/>
                </a:lnTo>
                <a:lnTo>
                  <a:pt x="12325" y="9908"/>
                </a:lnTo>
                <a:lnTo>
                  <a:pt x="12345" y="9646"/>
                </a:lnTo>
                <a:lnTo>
                  <a:pt x="12305" y="9404"/>
                </a:lnTo>
                <a:lnTo>
                  <a:pt x="12244" y="9163"/>
                </a:lnTo>
                <a:lnTo>
                  <a:pt x="12204" y="9102"/>
                </a:lnTo>
                <a:lnTo>
                  <a:pt x="12164" y="9042"/>
                </a:lnTo>
                <a:lnTo>
                  <a:pt x="12043" y="8961"/>
                </a:lnTo>
                <a:lnTo>
                  <a:pt x="11922" y="8901"/>
                </a:lnTo>
                <a:lnTo>
                  <a:pt x="11781" y="8901"/>
                </a:lnTo>
                <a:lnTo>
                  <a:pt x="11660" y="8921"/>
                </a:lnTo>
                <a:lnTo>
                  <a:pt x="11600" y="8961"/>
                </a:lnTo>
                <a:lnTo>
                  <a:pt x="11560" y="9002"/>
                </a:lnTo>
                <a:lnTo>
                  <a:pt x="11519" y="9042"/>
                </a:lnTo>
                <a:lnTo>
                  <a:pt x="11499" y="9102"/>
                </a:lnTo>
                <a:lnTo>
                  <a:pt x="11479" y="9183"/>
                </a:lnTo>
                <a:lnTo>
                  <a:pt x="11479" y="9263"/>
                </a:lnTo>
                <a:lnTo>
                  <a:pt x="11499" y="9545"/>
                </a:lnTo>
                <a:lnTo>
                  <a:pt x="11479" y="9827"/>
                </a:lnTo>
                <a:lnTo>
                  <a:pt x="11439" y="9968"/>
                </a:lnTo>
                <a:lnTo>
                  <a:pt x="11398" y="10109"/>
                </a:lnTo>
                <a:lnTo>
                  <a:pt x="11358" y="10230"/>
                </a:lnTo>
                <a:lnTo>
                  <a:pt x="11278" y="10351"/>
                </a:lnTo>
                <a:lnTo>
                  <a:pt x="11117" y="10170"/>
                </a:lnTo>
                <a:lnTo>
                  <a:pt x="10955" y="10029"/>
                </a:lnTo>
                <a:lnTo>
                  <a:pt x="10754" y="9888"/>
                </a:lnTo>
                <a:lnTo>
                  <a:pt x="10553" y="9787"/>
                </a:lnTo>
                <a:lnTo>
                  <a:pt x="10472" y="9767"/>
                </a:lnTo>
                <a:lnTo>
                  <a:pt x="10412" y="9747"/>
                </a:lnTo>
                <a:lnTo>
                  <a:pt x="10331" y="9767"/>
                </a:lnTo>
                <a:lnTo>
                  <a:pt x="10251" y="9787"/>
                </a:lnTo>
                <a:lnTo>
                  <a:pt x="10210" y="9827"/>
                </a:lnTo>
                <a:lnTo>
                  <a:pt x="10150" y="9888"/>
                </a:lnTo>
                <a:lnTo>
                  <a:pt x="10130" y="9948"/>
                </a:lnTo>
                <a:lnTo>
                  <a:pt x="10110" y="10049"/>
                </a:lnTo>
                <a:lnTo>
                  <a:pt x="10110" y="10250"/>
                </a:lnTo>
                <a:lnTo>
                  <a:pt x="10150" y="10452"/>
                </a:lnTo>
                <a:lnTo>
                  <a:pt x="10210" y="10653"/>
                </a:lnTo>
                <a:lnTo>
                  <a:pt x="10271" y="10834"/>
                </a:lnTo>
                <a:lnTo>
                  <a:pt x="10210" y="10854"/>
                </a:lnTo>
                <a:lnTo>
                  <a:pt x="10049" y="10834"/>
                </a:lnTo>
                <a:lnTo>
                  <a:pt x="9868" y="10814"/>
                </a:lnTo>
                <a:lnTo>
                  <a:pt x="9687" y="10794"/>
                </a:lnTo>
                <a:lnTo>
                  <a:pt x="9526" y="10814"/>
                </a:lnTo>
                <a:lnTo>
                  <a:pt x="9465" y="10834"/>
                </a:lnTo>
                <a:lnTo>
                  <a:pt x="9425" y="10895"/>
                </a:lnTo>
                <a:lnTo>
                  <a:pt x="9405" y="10955"/>
                </a:lnTo>
                <a:lnTo>
                  <a:pt x="9425" y="11015"/>
                </a:lnTo>
                <a:lnTo>
                  <a:pt x="9485" y="11176"/>
                </a:lnTo>
                <a:lnTo>
                  <a:pt x="9606" y="11297"/>
                </a:lnTo>
                <a:lnTo>
                  <a:pt x="9727" y="11398"/>
                </a:lnTo>
                <a:lnTo>
                  <a:pt x="9888" y="11479"/>
                </a:lnTo>
                <a:lnTo>
                  <a:pt x="10069" y="11539"/>
                </a:lnTo>
                <a:lnTo>
                  <a:pt x="10251" y="11559"/>
                </a:lnTo>
                <a:lnTo>
                  <a:pt x="10432" y="11559"/>
                </a:lnTo>
                <a:lnTo>
                  <a:pt x="10633" y="11539"/>
                </a:lnTo>
                <a:lnTo>
                  <a:pt x="10875" y="11962"/>
                </a:lnTo>
                <a:lnTo>
                  <a:pt x="11560" y="13170"/>
                </a:lnTo>
                <a:lnTo>
                  <a:pt x="11318" y="13432"/>
                </a:lnTo>
                <a:lnTo>
                  <a:pt x="11076" y="13694"/>
                </a:lnTo>
                <a:lnTo>
                  <a:pt x="10875" y="13976"/>
                </a:lnTo>
                <a:lnTo>
                  <a:pt x="10673" y="14278"/>
                </a:lnTo>
                <a:lnTo>
                  <a:pt x="9022" y="12928"/>
                </a:lnTo>
                <a:lnTo>
                  <a:pt x="7411" y="11539"/>
                </a:lnTo>
                <a:lnTo>
                  <a:pt x="7411" y="11499"/>
                </a:lnTo>
                <a:lnTo>
                  <a:pt x="7472" y="11156"/>
                </a:lnTo>
                <a:lnTo>
                  <a:pt x="7492" y="10814"/>
                </a:lnTo>
                <a:lnTo>
                  <a:pt x="7492" y="10109"/>
                </a:lnTo>
                <a:lnTo>
                  <a:pt x="7492" y="8538"/>
                </a:lnTo>
                <a:lnTo>
                  <a:pt x="7472" y="7109"/>
                </a:lnTo>
                <a:lnTo>
                  <a:pt x="7492" y="6323"/>
                </a:lnTo>
                <a:lnTo>
                  <a:pt x="7472" y="5941"/>
                </a:lnTo>
                <a:lnTo>
                  <a:pt x="7451" y="5739"/>
                </a:lnTo>
                <a:lnTo>
                  <a:pt x="7411" y="5538"/>
                </a:lnTo>
                <a:lnTo>
                  <a:pt x="7391" y="5457"/>
                </a:lnTo>
                <a:lnTo>
                  <a:pt x="7351" y="5377"/>
                </a:lnTo>
                <a:lnTo>
                  <a:pt x="7290" y="5316"/>
                </a:lnTo>
                <a:lnTo>
                  <a:pt x="7230" y="5256"/>
                </a:lnTo>
                <a:lnTo>
                  <a:pt x="7149" y="5216"/>
                </a:lnTo>
                <a:lnTo>
                  <a:pt x="7069" y="5176"/>
                </a:lnTo>
                <a:lnTo>
                  <a:pt x="6988" y="5155"/>
                </a:lnTo>
                <a:lnTo>
                  <a:pt x="6807" y="5155"/>
                </a:lnTo>
                <a:lnTo>
                  <a:pt x="6706" y="5176"/>
                </a:lnTo>
                <a:lnTo>
                  <a:pt x="6626" y="5216"/>
                </a:lnTo>
                <a:lnTo>
                  <a:pt x="6565" y="5256"/>
                </a:lnTo>
                <a:lnTo>
                  <a:pt x="6485" y="5296"/>
                </a:lnTo>
                <a:lnTo>
                  <a:pt x="6445" y="5377"/>
                </a:lnTo>
                <a:lnTo>
                  <a:pt x="6404" y="5457"/>
                </a:lnTo>
                <a:lnTo>
                  <a:pt x="6364" y="5538"/>
                </a:lnTo>
                <a:lnTo>
                  <a:pt x="6324" y="5900"/>
                </a:lnTo>
                <a:lnTo>
                  <a:pt x="6324" y="6243"/>
                </a:lnTo>
                <a:lnTo>
                  <a:pt x="6344" y="6948"/>
                </a:lnTo>
                <a:lnTo>
                  <a:pt x="6364" y="8538"/>
                </a:lnTo>
                <a:lnTo>
                  <a:pt x="6384" y="9948"/>
                </a:lnTo>
                <a:lnTo>
                  <a:pt x="6404" y="10673"/>
                </a:lnTo>
                <a:lnTo>
                  <a:pt x="6404" y="10673"/>
                </a:lnTo>
                <a:lnTo>
                  <a:pt x="5377" y="9767"/>
                </a:lnTo>
                <a:lnTo>
                  <a:pt x="3907" y="8438"/>
                </a:lnTo>
                <a:lnTo>
                  <a:pt x="4109" y="8156"/>
                </a:lnTo>
                <a:lnTo>
                  <a:pt x="4290" y="7854"/>
                </a:lnTo>
                <a:lnTo>
                  <a:pt x="4431" y="7532"/>
                </a:lnTo>
                <a:lnTo>
                  <a:pt x="4552" y="7209"/>
                </a:lnTo>
                <a:lnTo>
                  <a:pt x="4612" y="6867"/>
                </a:lnTo>
                <a:lnTo>
                  <a:pt x="4612" y="6686"/>
                </a:lnTo>
                <a:lnTo>
                  <a:pt x="4612" y="6525"/>
                </a:lnTo>
                <a:lnTo>
                  <a:pt x="4612" y="6364"/>
                </a:lnTo>
                <a:lnTo>
                  <a:pt x="4572" y="6203"/>
                </a:lnTo>
                <a:lnTo>
                  <a:pt x="4532" y="6041"/>
                </a:lnTo>
                <a:lnTo>
                  <a:pt x="4471" y="5880"/>
                </a:lnTo>
                <a:lnTo>
                  <a:pt x="4431" y="5820"/>
                </a:lnTo>
                <a:lnTo>
                  <a:pt x="4391" y="5759"/>
                </a:lnTo>
                <a:lnTo>
                  <a:pt x="4330" y="5719"/>
                </a:lnTo>
                <a:lnTo>
                  <a:pt x="4270" y="5679"/>
                </a:lnTo>
                <a:lnTo>
                  <a:pt x="4149" y="5639"/>
                </a:lnTo>
                <a:lnTo>
                  <a:pt x="3988" y="5639"/>
                </a:lnTo>
                <a:lnTo>
                  <a:pt x="3847" y="5679"/>
                </a:lnTo>
                <a:lnTo>
                  <a:pt x="3726" y="5759"/>
                </a:lnTo>
                <a:lnTo>
                  <a:pt x="3686" y="5800"/>
                </a:lnTo>
                <a:lnTo>
                  <a:pt x="3646" y="5860"/>
                </a:lnTo>
                <a:lnTo>
                  <a:pt x="3605" y="5921"/>
                </a:lnTo>
                <a:lnTo>
                  <a:pt x="3585" y="6001"/>
                </a:lnTo>
                <a:lnTo>
                  <a:pt x="3565" y="6283"/>
                </a:lnTo>
                <a:lnTo>
                  <a:pt x="3545" y="6585"/>
                </a:lnTo>
                <a:lnTo>
                  <a:pt x="3525" y="6867"/>
                </a:lnTo>
                <a:lnTo>
                  <a:pt x="3484" y="7028"/>
                </a:lnTo>
                <a:lnTo>
                  <a:pt x="3444" y="7169"/>
                </a:lnTo>
                <a:lnTo>
                  <a:pt x="3404" y="7330"/>
                </a:lnTo>
                <a:lnTo>
                  <a:pt x="3323" y="7471"/>
                </a:lnTo>
                <a:lnTo>
                  <a:pt x="3243" y="7612"/>
                </a:lnTo>
                <a:lnTo>
                  <a:pt x="3142" y="7753"/>
                </a:lnTo>
                <a:lnTo>
                  <a:pt x="2759" y="7411"/>
                </a:lnTo>
                <a:lnTo>
                  <a:pt x="2357" y="7129"/>
                </a:lnTo>
                <a:lnTo>
                  <a:pt x="2135" y="6988"/>
                </a:lnTo>
                <a:lnTo>
                  <a:pt x="1914" y="6867"/>
                </a:lnTo>
                <a:lnTo>
                  <a:pt x="1692" y="6766"/>
                </a:lnTo>
                <a:lnTo>
                  <a:pt x="1451" y="6686"/>
                </a:lnTo>
                <a:lnTo>
                  <a:pt x="1370" y="6666"/>
                </a:lnTo>
                <a:lnTo>
                  <a:pt x="1289" y="6686"/>
                </a:lnTo>
                <a:lnTo>
                  <a:pt x="1229" y="6706"/>
                </a:lnTo>
                <a:lnTo>
                  <a:pt x="1169" y="6766"/>
                </a:lnTo>
                <a:lnTo>
                  <a:pt x="1128" y="6827"/>
                </a:lnTo>
                <a:lnTo>
                  <a:pt x="1088" y="6887"/>
                </a:lnTo>
                <a:lnTo>
                  <a:pt x="1088" y="6968"/>
                </a:lnTo>
                <a:lnTo>
                  <a:pt x="1088" y="7028"/>
                </a:lnTo>
                <a:lnTo>
                  <a:pt x="1169" y="7230"/>
                </a:lnTo>
                <a:lnTo>
                  <a:pt x="1249" y="7431"/>
                </a:lnTo>
                <a:lnTo>
                  <a:pt x="1350" y="7612"/>
                </a:lnTo>
                <a:lnTo>
                  <a:pt x="1451" y="7793"/>
                </a:lnTo>
                <a:lnTo>
                  <a:pt x="1692" y="8136"/>
                </a:lnTo>
                <a:lnTo>
                  <a:pt x="1974" y="8458"/>
                </a:lnTo>
                <a:lnTo>
                  <a:pt x="1712" y="8498"/>
                </a:lnTo>
                <a:lnTo>
                  <a:pt x="1451" y="8518"/>
                </a:lnTo>
                <a:lnTo>
                  <a:pt x="1229" y="8538"/>
                </a:lnTo>
                <a:lnTo>
                  <a:pt x="1108" y="8559"/>
                </a:lnTo>
                <a:lnTo>
                  <a:pt x="967" y="8579"/>
                </a:lnTo>
                <a:lnTo>
                  <a:pt x="846" y="8619"/>
                </a:lnTo>
                <a:lnTo>
                  <a:pt x="746" y="8659"/>
                </a:lnTo>
                <a:lnTo>
                  <a:pt x="705" y="8700"/>
                </a:lnTo>
                <a:lnTo>
                  <a:pt x="665" y="8760"/>
                </a:lnTo>
                <a:lnTo>
                  <a:pt x="665" y="8800"/>
                </a:lnTo>
                <a:lnTo>
                  <a:pt x="665" y="8881"/>
                </a:lnTo>
                <a:lnTo>
                  <a:pt x="665" y="8961"/>
                </a:lnTo>
                <a:lnTo>
                  <a:pt x="705" y="9042"/>
                </a:lnTo>
                <a:lnTo>
                  <a:pt x="746" y="9122"/>
                </a:lnTo>
                <a:lnTo>
                  <a:pt x="806" y="9183"/>
                </a:lnTo>
                <a:lnTo>
                  <a:pt x="927" y="9284"/>
                </a:lnTo>
                <a:lnTo>
                  <a:pt x="1108" y="9364"/>
                </a:lnTo>
                <a:lnTo>
                  <a:pt x="1289" y="9404"/>
                </a:lnTo>
                <a:lnTo>
                  <a:pt x="1471" y="9445"/>
                </a:lnTo>
                <a:lnTo>
                  <a:pt x="1813" y="9445"/>
                </a:lnTo>
                <a:lnTo>
                  <a:pt x="2055" y="9424"/>
                </a:lnTo>
                <a:lnTo>
                  <a:pt x="2276" y="9384"/>
                </a:lnTo>
                <a:lnTo>
                  <a:pt x="2518" y="9324"/>
                </a:lnTo>
                <a:lnTo>
                  <a:pt x="2739" y="9243"/>
                </a:lnTo>
                <a:lnTo>
                  <a:pt x="3303" y="9787"/>
                </a:lnTo>
                <a:lnTo>
                  <a:pt x="4310" y="10733"/>
                </a:lnTo>
                <a:lnTo>
                  <a:pt x="5317" y="11680"/>
                </a:lnTo>
                <a:lnTo>
                  <a:pt x="4572" y="11881"/>
                </a:lnTo>
                <a:lnTo>
                  <a:pt x="4169" y="11962"/>
                </a:lnTo>
                <a:lnTo>
                  <a:pt x="3766" y="12042"/>
                </a:lnTo>
                <a:lnTo>
                  <a:pt x="2941" y="12163"/>
                </a:lnTo>
                <a:lnTo>
                  <a:pt x="2538" y="12244"/>
                </a:lnTo>
                <a:lnTo>
                  <a:pt x="2155" y="12324"/>
                </a:lnTo>
                <a:lnTo>
                  <a:pt x="1773" y="12425"/>
                </a:lnTo>
                <a:lnTo>
                  <a:pt x="1370" y="12546"/>
                </a:lnTo>
                <a:lnTo>
                  <a:pt x="1008" y="12667"/>
                </a:lnTo>
                <a:lnTo>
                  <a:pt x="806" y="12747"/>
                </a:lnTo>
                <a:lnTo>
                  <a:pt x="605" y="12828"/>
                </a:lnTo>
                <a:lnTo>
                  <a:pt x="424" y="12928"/>
                </a:lnTo>
                <a:lnTo>
                  <a:pt x="262" y="13069"/>
                </a:lnTo>
                <a:lnTo>
                  <a:pt x="121" y="13210"/>
                </a:lnTo>
                <a:lnTo>
                  <a:pt x="21" y="13371"/>
                </a:lnTo>
                <a:lnTo>
                  <a:pt x="1" y="13452"/>
                </a:lnTo>
                <a:lnTo>
                  <a:pt x="1" y="13512"/>
                </a:lnTo>
                <a:lnTo>
                  <a:pt x="1" y="13573"/>
                </a:lnTo>
                <a:lnTo>
                  <a:pt x="21" y="13633"/>
                </a:lnTo>
                <a:lnTo>
                  <a:pt x="41" y="13694"/>
                </a:lnTo>
                <a:lnTo>
                  <a:pt x="81" y="13754"/>
                </a:lnTo>
                <a:lnTo>
                  <a:pt x="142" y="13794"/>
                </a:lnTo>
                <a:lnTo>
                  <a:pt x="202" y="13814"/>
                </a:lnTo>
                <a:lnTo>
                  <a:pt x="383" y="13855"/>
                </a:lnTo>
                <a:lnTo>
                  <a:pt x="565" y="13875"/>
                </a:lnTo>
                <a:lnTo>
                  <a:pt x="766" y="13855"/>
                </a:lnTo>
                <a:lnTo>
                  <a:pt x="947" y="13835"/>
                </a:lnTo>
                <a:lnTo>
                  <a:pt x="1330" y="13734"/>
                </a:lnTo>
                <a:lnTo>
                  <a:pt x="1672" y="13613"/>
                </a:lnTo>
                <a:lnTo>
                  <a:pt x="2055" y="13512"/>
                </a:lnTo>
                <a:lnTo>
                  <a:pt x="2457" y="13432"/>
                </a:lnTo>
                <a:lnTo>
                  <a:pt x="2840" y="13371"/>
                </a:lnTo>
                <a:lnTo>
                  <a:pt x="3243" y="13331"/>
                </a:lnTo>
                <a:lnTo>
                  <a:pt x="3666" y="13271"/>
                </a:lnTo>
                <a:lnTo>
                  <a:pt x="4068" y="13230"/>
                </a:lnTo>
                <a:lnTo>
                  <a:pt x="4471" y="13150"/>
                </a:lnTo>
                <a:lnTo>
                  <a:pt x="4894" y="13049"/>
                </a:lnTo>
                <a:lnTo>
                  <a:pt x="6384" y="12667"/>
                </a:lnTo>
                <a:lnTo>
                  <a:pt x="8176" y="14278"/>
                </a:lnTo>
                <a:lnTo>
                  <a:pt x="9989" y="15868"/>
                </a:lnTo>
                <a:lnTo>
                  <a:pt x="9908" y="16191"/>
                </a:lnTo>
                <a:lnTo>
                  <a:pt x="9868" y="16513"/>
                </a:lnTo>
                <a:lnTo>
                  <a:pt x="9828" y="16835"/>
                </a:lnTo>
                <a:lnTo>
                  <a:pt x="9808" y="17157"/>
                </a:lnTo>
                <a:lnTo>
                  <a:pt x="8640" y="17177"/>
                </a:lnTo>
                <a:lnTo>
                  <a:pt x="8519" y="17198"/>
                </a:lnTo>
                <a:lnTo>
                  <a:pt x="8479" y="16976"/>
                </a:lnTo>
                <a:lnTo>
                  <a:pt x="8418" y="16755"/>
                </a:lnTo>
                <a:lnTo>
                  <a:pt x="8338" y="16533"/>
                </a:lnTo>
                <a:lnTo>
                  <a:pt x="8257" y="16332"/>
                </a:lnTo>
                <a:lnTo>
                  <a:pt x="8136" y="16150"/>
                </a:lnTo>
                <a:lnTo>
                  <a:pt x="7995" y="15989"/>
                </a:lnTo>
                <a:lnTo>
                  <a:pt x="7834" y="15828"/>
                </a:lnTo>
                <a:lnTo>
                  <a:pt x="7673" y="15707"/>
                </a:lnTo>
                <a:lnTo>
                  <a:pt x="7552" y="15667"/>
                </a:lnTo>
                <a:lnTo>
                  <a:pt x="7431" y="15667"/>
                </a:lnTo>
                <a:lnTo>
                  <a:pt x="7311" y="15687"/>
                </a:lnTo>
                <a:lnTo>
                  <a:pt x="7230" y="15748"/>
                </a:lnTo>
                <a:lnTo>
                  <a:pt x="7149" y="15828"/>
                </a:lnTo>
                <a:lnTo>
                  <a:pt x="7089" y="15929"/>
                </a:lnTo>
                <a:lnTo>
                  <a:pt x="7069" y="16050"/>
                </a:lnTo>
                <a:lnTo>
                  <a:pt x="7069" y="16171"/>
                </a:lnTo>
                <a:lnTo>
                  <a:pt x="7149" y="16473"/>
                </a:lnTo>
                <a:lnTo>
                  <a:pt x="7230" y="16755"/>
                </a:lnTo>
                <a:lnTo>
                  <a:pt x="7311" y="17016"/>
                </a:lnTo>
                <a:lnTo>
                  <a:pt x="7371" y="17298"/>
                </a:lnTo>
                <a:lnTo>
                  <a:pt x="7049" y="17359"/>
                </a:lnTo>
                <a:lnTo>
                  <a:pt x="6888" y="17419"/>
                </a:lnTo>
                <a:lnTo>
                  <a:pt x="6747" y="17479"/>
                </a:lnTo>
                <a:lnTo>
                  <a:pt x="6606" y="17540"/>
                </a:lnTo>
                <a:lnTo>
                  <a:pt x="6465" y="17600"/>
                </a:lnTo>
                <a:lnTo>
                  <a:pt x="6364" y="17641"/>
                </a:lnTo>
                <a:lnTo>
                  <a:pt x="6284" y="17721"/>
                </a:lnTo>
                <a:lnTo>
                  <a:pt x="6223" y="17822"/>
                </a:lnTo>
                <a:lnTo>
                  <a:pt x="6203" y="17943"/>
                </a:lnTo>
                <a:lnTo>
                  <a:pt x="6223" y="18043"/>
                </a:lnTo>
                <a:lnTo>
                  <a:pt x="6263" y="18144"/>
                </a:lnTo>
                <a:lnTo>
                  <a:pt x="6344" y="18225"/>
                </a:lnTo>
                <a:lnTo>
                  <a:pt x="6465" y="18285"/>
                </a:lnTo>
                <a:lnTo>
                  <a:pt x="6666" y="18345"/>
                </a:lnTo>
                <a:lnTo>
                  <a:pt x="6868" y="18406"/>
                </a:lnTo>
                <a:lnTo>
                  <a:pt x="7069" y="18466"/>
                </a:lnTo>
                <a:lnTo>
                  <a:pt x="7270" y="18527"/>
                </a:lnTo>
                <a:lnTo>
                  <a:pt x="7170" y="18748"/>
                </a:lnTo>
                <a:lnTo>
                  <a:pt x="7029" y="18970"/>
                </a:lnTo>
                <a:lnTo>
                  <a:pt x="6888" y="19191"/>
                </a:lnTo>
                <a:lnTo>
                  <a:pt x="6727" y="19372"/>
                </a:lnTo>
                <a:lnTo>
                  <a:pt x="6646" y="19473"/>
                </a:lnTo>
                <a:lnTo>
                  <a:pt x="6586" y="19574"/>
                </a:lnTo>
                <a:lnTo>
                  <a:pt x="6545" y="19695"/>
                </a:lnTo>
                <a:lnTo>
                  <a:pt x="6545" y="19795"/>
                </a:lnTo>
                <a:lnTo>
                  <a:pt x="6565" y="19896"/>
                </a:lnTo>
                <a:lnTo>
                  <a:pt x="6606" y="19977"/>
                </a:lnTo>
                <a:lnTo>
                  <a:pt x="6646" y="20077"/>
                </a:lnTo>
                <a:lnTo>
                  <a:pt x="6727" y="20138"/>
                </a:lnTo>
                <a:lnTo>
                  <a:pt x="6787" y="20218"/>
                </a:lnTo>
                <a:lnTo>
                  <a:pt x="6888" y="20258"/>
                </a:lnTo>
                <a:lnTo>
                  <a:pt x="6988" y="20299"/>
                </a:lnTo>
                <a:lnTo>
                  <a:pt x="7089" y="20319"/>
                </a:lnTo>
                <a:lnTo>
                  <a:pt x="7190" y="20319"/>
                </a:lnTo>
                <a:lnTo>
                  <a:pt x="7290" y="20299"/>
                </a:lnTo>
                <a:lnTo>
                  <a:pt x="7411" y="20238"/>
                </a:lnTo>
                <a:lnTo>
                  <a:pt x="7512" y="20178"/>
                </a:lnTo>
                <a:lnTo>
                  <a:pt x="7673" y="20017"/>
                </a:lnTo>
                <a:lnTo>
                  <a:pt x="7834" y="19836"/>
                </a:lnTo>
                <a:lnTo>
                  <a:pt x="7975" y="19654"/>
                </a:lnTo>
                <a:lnTo>
                  <a:pt x="8096" y="19473"/>
                </a:lnTo>
                <a:lnTo>
                  <a:pt x="8197" y="19272"/>
                </a:lnTo>
                <a:lnTo>
                  <a:pt x="8297" y="19050"/>
                </a:lnTo>
                <a:lnTo>
                  <a:pt x="8378" y="18849"/>
                </a:lnTo>
                <a:lnTo>
                  <a:pt x="8438" y="18627"/>
                </a:lnTo>
                <a:lnTo>
                  <a:pt x="8479" y="18627"/>
                </a:lnTo>
                <a:lnTo>
                  <a:pt x="8861" y="18647"/>
                </a:lnTo>
                <a:lnTo>
                  <a:pt x="9224" y="18647"/>
                </a:lnTo>
                <a:lnTo>
                  <a:pt x="9969" y="18627"/>
                </a:lnTo>
                <a:lnTo>
                  <a:pt x="10069" y="18949"/>
                </a:lnTo>
                <a:lnTo>
                  <a:pt x="10190" y="19272"/>
                </a:lnTo>
                <a:lnTo>
                  <a:pt x="10331" y="19594"/>
                </a:lnTo>
                <a:lnTo>
                  <a:pt x="10492" y="19876"/>
                </a:lnTo>
                <a:lnTo>
                  <a:pt x="7995" y="22010"/>
                </a:lnTo>
                <a:lnTo>
                  <a:pt x="7492" y="22433"/>
                </a:lnTo>
                <a:lnTo>
                  <a:pt x="7311" y="22272"/>
                </a:lnTo>
                <a:lnTo>
                  <a:pt x="7109" y="22131"/>
                </a:lnTo>
                <a:lnTo>
                  <a:pt x="6727" y="21849"/>
                </a:lnTo>
                <a:lnTo>
                  <a:pt x="6344" y="21567"/>
                </a:lnTo>
                <a:lnTo>
                  <a:pt x="5921" y="21306"/>
                </a:lnTo>
                <a:lnTo>
                  <a:pt x="5498" y="21064"/>
                </a:lnTo>
                <a:lnTo>
                  <a:pt x="5055" y="20822"/>
                </a:lnTo>
                <a:lnTo>
                  <a:pt x="4652" y="20621"/>
                </a:lnTo>
                <a:lnTo>
                  <a:pt x="4230" y="20440"/>
                </a:lnTo>
                <a:lnTo>
                  <a:pt x="3786" y="20258"/>
                </a:lnTo>
                <a:lnTo>
                  <a:pt x="3323" y="20097"/>
                </a:lnTo>
                <a:lnTo>
                  <a:pt x="2860" y="19997"/>
                </a:lnTo>
                <a:lnTo>
                  <a:pt x="2619" y="19956"/>
                </a:lnTo>
                <a:lnTo>
                  <a:pt x="2397" y="19916"/>
                </a:lnTo>
                <a:lnTo>
                  <a:pt x="1934" y="19916"/>
                </a:lnTo>
                <a:lnTo>
                  <a:pt x="1692" y="19936"/>
                </a:lnTo>
                <a:lnTo>
                  <a:pt x="1471" y="19977"/>
                </a:lnTo>
                <a:lnTo>
                  <a:pt x="1390" y="19997"/>
                </a:lnTo>
                <a:lnTo>
                  <a:pt x="1330" y="20057"/>
                </a:lnTo>
                <a:lnTo>
                  <a:pt x="1289" y="20138"/>
                </a:lnTo>
                <a:lnTo>
                  <a:pt x="1269" y="20198"/>
                </a:lnTo>
                <a:lnTo>
                  <a:pt x="1269" y="20299"/>
                </a:lnTo>
                <a:lnTo>
                  <a:pt x="1289" y="20379"/>
                </a:lnTo>
                <a:lnTo>
                  <a:pt x="1330" y="20440"/>
                </a:lnTo>
                <a:lnTo>
                  <a:pt x="1410" y="20500"/>
                </a:lnTo>
                <a:lnTo>
                  <a:pt x="1592" y="20601"/>
                </a:lnTo>
                <a:lnTo>
                  <a:pt x="1773" y="20701"/>
                </a:lnTo>
                <a:lnTo>
                  <a:pt x="2155" y="20863"/>
                </a:lnTo>
                <a:lnTo>
                  <a:pt x="2921" y="21165"/>
                </a:lnTo>
                <a:lnTo>
                  <a:pt x="3706" y="21487"/>
                </a:lnTo>
                <a:lnTo>
                  <a:pt x="4089" y="21668"/>
                </a:lnTo>
                <a:lnTo>
                  <a:pt x="4471" y="21849"/>
                </a:lnTo>
                <a:lnTo>
                  <a:pt x="4834" y="22071"/>
                </a:lnTo>
                <a:lnTo>
                  <a:pt x="5196" y="22292"/>
                </a:lnTo>
                <a:lnTo>
                  <a:pt x="5901" y="22776"/>
                </a:lnTo>
                <a:lnTo>
                  <a:pt x="6223" y="23017"/>
                </a:lnTo>
                <a:lnTo>
                  <a:pt x="6525" y="23279"/>
                </a:lnTo>
                <a:lnTo>
                  <a:pt x="4954" y="24628"/>
                </a:lnTo>
                <a:lnTo>
                  <a:pt x="4028" y="25414"/>
                </a:lnTo>
                <a:lnTo>
                  <a:pt x="3766" y="25192"/>
                </a:lnTo>
                <a:lnTo>
                  <a:pt x="3484" y="24971"/>
                </a:lnTo>
                <a:lnTo>
                  <a:pt x="3142" y="24749"/>
                </a:lnTo>
                <a:lnTo>
                  <a:pt x="2961" y="24669"/>
                </a:lnTo>
                <a:lnTo>
                  <a:pt x="2780" y="24588"/>
                </a:lnTo>
                <a:lnTo>
                  <a:pt x="2598" y="24528"/>
                </a:lnTo>
                <a:lnTo>
                  <a:pt x="2437" y="24487"/>
                </a:lnTo>
                <a:lnTo>
                  <a:pt x="2256" y="24467"/>
                </a:lnTo>
                <a:lnTo>
                  <a:pt x="2075" y="24487"/>
                </a:lnTo>
                <a:lnTo>
                  <a:pt x="1914" y="24507"/>
                </a:lnTo>
                <a:lnTo>
                  <a:pt x="1773" y="24588"/>
                </a:lnTo>
                <a:lnTo>
                  <a:pt x="1632" y="24669"/>
                </a:lnTo>
                <a:lnTo>
                  <a:pt x="1511" y="24809"/>
                </a:lnTo>
                <a:lnTo>
                  <a:pt x="1471" y="24850"/>
                </a:lnTo>
                <a:lnTo>
                  <a:pt x="1471" y="24890"/>
                </a:lnTo>
                <a:lnTo>
                  <a:pt x="1491" y="24910"/>
                </a:lnTo>
                <a:lnTo>
                  <a:pt x="1571" y="25011"/>
                </a:lnTo>
                <a:lnTo>
                  <a:pt x="1652" y="25112"/>
                </a:lnTo>
                <a:lnTo>
                  <a:pt x="1853" y="25253"/>
                </a:lnTo>
                <a:lnTo>
                  <a:pt x="2075" y="25393"/>
                </a:lnTo>
                <a:lnTo>
                  <a:pt x="2296" y="25514"/>
                </a:lnTo>
                <a:lnTo>
                  <a:pt x="2518" y="25655"/>
                </a:lnTo>
                <a:lnTo>
                  <a:pt x="2739" y="25816"/>
                </a:lnTo>
                <a:lnTo>
                  <a:pt x="2961" y="25998"/>
                </a:lnTo>
                <a:lnTo>
                  <a:pt x="3142" y="26179"/>
                </a:lnTo>
                <a:lnTo>
                  <a:pt x="2860" y="26481"/>
                </a:lnTo>
                <a:lnTo>
                  <a:pt x="2598" y="26763"/>
                </a:lnTo>
                <a:lnTo>
                  <a:pt x="2337" y="27085"/>
                </a:lnTo>
                <a:lnTo>
                  <a:pt x="2115" y="27407"/>
                </a:lnTo>
                <a:lnTo>
                  <a:pt x="2075" y="27488"/>
                </a:lnTo>
                <a:lnTo>
                  <a:pt x="2055" y="27568"/>
                </a:lnTo>
                <a:lnTo>
                  <a:pt x="2035" y="27649"/>
                </a:lnTo>
                <a:lnTo>
                  <a:pt x="2055" y="27709"/>
                </a:lnTo>
                <a:lnTo>
                  <a:pt x="2075" y="27790"/>
                </a:lnTo>
                <a:lnTo>
                  <a:pt x="2095" y="27850"/>
                </a:lnTo>
                <a:lnTo>
                  <a:pt x="2196" y="27951"/>
                </a:lnTo>
                <a:lnTo>
                  <a:pt x="2316" y="28031"/>
                </a:lnTo>
                <a:lnTo>
                  <a:pt x="2457" y="28092"/>
                </a:lnTo>
                <a:lnTo>
                  <a:pt x="2619" y="28092"/>
                </a:lnTo>
                <a:lnTo>
                  <a:pt x="2699" y="28072"/>
                </a:lnTo>
                <a:lnTo>
                  <a:pt x="2759" y="28052"/>
                </a:lnTo>
                <a:lnTo>
                  <a:pt x="3021" y="27931"/>
                </a:lnTo>
                <a:lnTo>
                  <a:pt x="3283" y="27790"/>
                </a:lnTo>
                <a:lnTo>
                  <a:pt x="3545" y="27629"/>
                </a:lnTo>
                <a:lnTo>
                  <a:pt x="3786" y="27468"/>
                </a:lnTo>
                <a:lnTo>
                  <a:pt x="3867" y="27689"/>
                </a:lnTo>
                <a:lnTo>
                  <a:pt x="3968" y="27891"/>
                </a:lnTo>
                <a:lnTo>
                  <a:pt x="4109" y="28092"/>
                </a:lnTo>
                <a:lnTo>
                  <a:pt x="4270" y="28253"/>
                </a:lnTo>
                <a:lnTo>
                  <a:pt x="4310" y="28293"/>
                </a:lnTo>
                <a:lnTo>
                  <a:pt x="4370" y="28313"/>
                </a:lnTo>
                <a:lnTo>
                  <a:pt x="4431" y="28313"/>
                </a:lnTo>
                <a:lnTo>
                  <a:pt x="4491" y="28293"/>
                </a:lnTo>
                <a:lnTo>
                  <a:pt x="4592" y="28213"/>
                </a:lnTo>
                <a:lnTo>
                  <a:pt x="4693" y="28152"/>
                </a:lnTo>
                <a:lnTo>
                  <a:pt x="4753" y="28072"/>
                </a:lnTo>
                <a:lnTo>
                  <a:pt x="4834" y="27971"/>
                </a:lnTo>
                <a:lnTo>
                  <a:pt x="4874" y="27891"/>
                </a:lnTo>
                <a:lnTo>
                  <a:pt x="4914" y="27790"/>
                </a:lnTo>
                <a:lnTo>
                  <a:pt x="4975" y="27588"/>
                </a:lnTo>
                <a:lnTo>
                  <a:pt x="4975" y="27367"/>
                </a:lnTo>
                <a:lnTo>
                  <a:pt x="4954" y="27125"/>
                </a:lnTo>
                <a:lnTo>
                  <a:pt x="4894" y="26904"/>
                </a:lnTo>
                <a:lnTo>
                  <a:pt x="4813" y="26662"/>
                </a:lnTo>
                <a:lnTo>
                  <a:pt x="5337" y="26199"/>
                </a:lnTo>
                <a:lnTo>
                  <a:pt x="5861" y="25756"/>
                </a:lnTo>
                <a:lnTo>
                  <a:pt x="6767" y="25011"/>
                </a:lnTo>
                <a:lnTo>
                  <a:pt x="6646" y="26259"/>
                </a:lnTo>
                <a:lnTo>
                  <a:pt x="6586" y="27045"/>
                </a:lnTo>
                <a:lnTo>
                  <a:pt x="6525" y="27850"/>
                </a:lnTo>
                <a:lnTo>
                  <a:pt x="6485" y="28233"/>
                </a:lnTo>
                <a:lnTo>
                  <a:pt x="6465" y="28434"/>
                </a:lnTo>
                <a:lnTo>
                  <a:pt x="6465" y="28615"/>
                </a:lnTo>
                <a:lnTo>
                  <a:pt x="6485" y="28817"/>
                </a:lnTo>
                <a:lnTo>
                  <a:pt x="6525" y="28998"/>
                </a:lnTo>
                <a:lnTo>
                  <a:pt x="6606" y="29159"/>
                </a:lnTo>
                <a:lnTo>
                  <a:pt x="6666" y="29220"/>
                </a:lnTo>
                <a:lnTo>
                  <a:pt x="6727" y="29300"/>
                </a:lnTo>
                <a:lnTo>
                  <a:pt x="6847" y="29381"/>
                </a:lnTo>
                <a:lnTo>
                  <a:pt x="6988" y="29421"/>
                </a:lnTo>
                <a:lnTo>
                  <a:pt x="7129" y="29421"/>
                </a:lnTo>
                <a:lnTo>
                  <a:pt x="7210" y="29401"/>
                </a:lnTo>
                <a:lnTo>
                  <a:pt x="7270" y="29361"/>
                </a:lnTo>
                <a:lnTo>
                  <a:pt x="7431" y="29260"/>
                </a:lnTo>
                <a:lnTo>
                  <a:pt x="7532" y="29139"/>
                </a:lnTo>
                <a:lnTo>
                  <a:pt x="7592" y="28998"/>
                </a:lnTo>
                <a:lnTo>
                  <a:pt x="7653" y="28837"/>
                </a:lnTo>
                <a:lnTo>
                  <a:pt x="7673" y="28676"/>
                </a:lnTo>
                <a:lnTo>
                  <a:pt x="7693" y="28515"/>
                </a:lnTo>
                <a:lnTo>
                  <a:pt x="7713" y="28172"/>
                </a:lnTo>
                <a:lnTo>
                  <a:pt x="7794" y="27367"/>
                </a:lnTo>
                <a:lnTo>
                  <a:pt x="7834" y="26582"/>
                </a:lnTo>
                <a:lnTo>
                  <a:pt x="7935" y="24971"/>
                </a:lnTo>
                <a:lnTo>
                  <a:pt x="7975" y="24487"/>
                </a:lnTo>
                <a:lnTo>
                  <a:pt x="7995" y="24246"/>
                </a:lnTo>
                <a:lnTo>
                  <a:pt x="7995" y="23984"/>
                </a:lnTo>
                <a:lnTo>
                  <a:pt x="8942" y="23198"/>
                </a:lnTo>
                <a:lnTo>
                  <a:pt x="11479" y="21044"/>
                </a:lnTo>
                <a:lnTo>
                  <a:pt x="11741" y="21265"/>
                </a:lnTo>
                <a:lnTo>
                  <a:pt x="12023" y="21467"/>
                </a:lnTo>
                <a:lnTo>
                  <a:pt x="11197" y="22816"/>
                </a:lnTo>
                <a:lnTo>
                  <a:pt x="11096" y="22997"/>
                </a:lnTo>
                <a:lnTo>
                  <a:pt x="10855" y="22977"/>
                </a:lnTo>
                <a:lnTo>
                  <a:pt x="10633" y="22977"/>
                </a:lnTo>
                <a:lnTo>
                  <a:pt x="10412" y="23017"/>
                </a:lnTo>
                <a:lnTo>
                  <a:pt x="10190" y="23078"/>
                </a:lnTo>
                <a:lnTo>
                  <a:pt x="10009" y="23178"/>
                </a:lnTo>
                <a:lnTo>
                  <a:pt x="9928" y="23239"/>
                </a:lnTo>
                <a:lnTo>
                  <a:pt x="9848" y="23319"/>
                </a:lnTo>
                <a:lnTo>
                  <a:pt x="9787" y="23420"/>
                </a:lnTo>
                <a:lnTo>
                  <a:pt x="9747" y="23521"/>
                </a:lnTo>
                <a:lnTo>
                  <a:pt x="9747" y="23601"/>
                </a:lnTo>
                <a:lnTo>
                  <a:pt x="9787" y="23702"/>
                </a:lnTo>
                <a:lnTo>
                  <a:pt x="9848" y="23782"/>
                </a:lnTo>
                <a:lnTo>
                  <a:pt x="9928" y="23863"/>
                </a:lnTo>
                <a:lnTo>
                  <a:pt x="10069" y="23964"/>
                </a:lnTo>
                <a:lnTo>
                  <a:pt x="10251" y="24044"/>
                </a:lnTo>
                <a:lnTo>
                  <a:pt x="10432" y="24085"/>
                </a:lnTo>
                <a:lnTo>
                  <a:pt x="10271" y="24467"/>
                </a:lnTo>
                <a:lnTo>
                  <a:pt x="10190" y="24669"/>
                </a:lnTo>
                <a:lnTo>
                  <a:pt x="10130" y="24890"/>
                </a:lnTo>
                <a:lnTo>
                  <a:pt x="10130" y="24991"/>
                </a:lnTo>
                <a:lnTo>
                  <a:pt x="10150" y="25112"/>
                </a:lnTo>
                <a:lnTo>
                  <a:pt x="10210" y="25212"/>
                </a:lnTo>
                <a:lnTo>
                  <a:pt x="10291" y="25293"/>
                </a:lnTo>
                <a:lnTo>
                  <a:pt x="10371" y="25353"/>
                </a:lnTo>
                <a:lnTo>
                  <a:pt x="10492" y="25393"/>
                </a:lnTo>
                <a:lnTo>
                  <a:pt x="10593" y="25373"/>
                </a:lnTo>
                <a:lnTo>
                  <a:pt x="10714" y="25313"/>
                </a:lnTo>
                <a:lnTo>
                  <a:pt x="11096" y="25011"/>
                </a:lnTo>
                <a:lnTo>
                  <a:pt x="11257" y="24850"/>
                </a:lnTo>
                <a:lnTo>
                  <a:pt x="11419" y="24669"/>
                </a:lnTo>
                <a:lnTo>
                  <a:pt x="11580" y="24467"/>
                </a:lnTo>
                <a:lnTo>
                  <a:pt x="11700" y="24729"/>
                </a:lnTo>
                <a:lnTo>
                  <a:pt x="11841" y="24971"/>
                </a:lnTo>
                <a:lnTo>
                  <a:pt x="12003" y="25192"/>
                </a:lnTo>
                <a:lnTo>
                  <a:pt x="12083" y="25293"/>
                </a:lnTo>
                <a:lnTo>
                  <a:pt x="12184" y="25373"/>
                </a:lnTo>
                <a:lnTo>
                  <a:pt x="12284" y="25454"/>
                </a:lnTo>
                <a:lnTo>
                  <a:pt x="12405" y="25494"/>
                </a:lnTo>
                <a:lnTo>
                  <a:pt x="12526" y="25514"/>
                </a:lnTo>
                <a:lnTo>
                  <a:pt x="12647" y="25514"/>
                </a:lnTo>
                <a:lnTo>
                  <a:pt x="12768" y="25494"/>
                </a:lnTo>
                <a:lnTo>
                  <a:pt x="12889" y="25434"/>
                </a:lnTo>
                <a:lnTo>
                  <a:pt x="12969" y="25373"/>
                </a:lnTo>
                <a:lnTo>
                  <a:pt x="13050" y="25273"/>
                </a:lnTo>
                <a:lnTo>
                  <a:pt x="13030" y="26622"/>
                </a:lnTo>
                <a:lnTo>
                  <a:pt x="12828" y="26662"/>
                </a:lnTo>
                <a:lnTo>
                  <a:pt x="12647" y="26723"/>
                </a:lnTo>
                <a:lnTo>
                  <a:pt x="12244" y="26904"/>
                </a:lnTo>
                <a:lnTo>
                  <a:pt x="11862" y="27125"/>
                </a:lnTo>
                <a:lnTo>
                  <a:pt x="11479" y="27347"/>
                </a:lnTo>
                <a:lnTo>
                  <a:pt x="10754" y="27850"/>
                </a:lnTo>
                <a:lnTo>
                  <a:pt x="9344" y="28756"/>
                </a:lnTo>
                <a:lnTo>
                  <a:pt x="7955" y="29683"/>
                </a:lnTo>
                <a:lnTo>
                  <a:pt x="7834" y="29783"/>
                </a:lnTo>
                <a:lnTo>
                  <a:pt x="7754" y="29884"/>
                </a:lnTo>
                <a:lnTo>
                  <a:pt x="7693" y="30005"/>
                </a:lnTo>
                <a:lnTo>
                  <a:pt x="7673" y="30126"/>
                </a:lnTo>
                <a:lnTo>
                  <a:pt x="7653" y="30267"/>
                </a:lnTo>
                <a:lnTo>
                  <a:pt x="7673" y="30388"/>
                </a:lnTo>
                <a:lnTo>
                  <a:pt x="7713" y="30508"/>
                </a:lnTo>
                <a:lnTo>
                  <a:pt x="7754" y="30629"/>
                </a:lnTo>
                <a:lnTo>
                  <a:pt x="7834" y="30730"/>
                </a:lnTo>
                <a:lnTo>
                  <a:pt x="7915" y="30810"/>
                </a:lnTo>
                <a:lnTo>
                  <a:pt x="8015" y="30871"/>
                </a:lnTo>
                <a:lnTo>
                  <a:pt x="8136" y="30931"/>
                </a:lnTo>
                <a:lnTo>
                  <a:pt x="8237" y="30951"/>
                </a:lnTo>
                <a:lnTo>
                  <a:pt x="8378" y="30951"/>
                </a:lnTo>
                <a:lnTo>
                  <a:pt x="8499" y="30911"/>
                </a:lnTo>
                <a:lnTo>
                  <a:pt x="8640" y="30831"/>
                </a:lnTo>
                <a:lnTo>
                  <a:pt x="9888" y="29985"/>
                </a:lnTo>
                <a:lnTo>
                  <a:pt x="11137" y="29139"/>
                </a:lnTo>
                <a:lnTo>
                  <a:pt x="12083" y="28454"/>
                </a:lnTo>
                <a:lnTo>
                  <a:pt x="12566" y="28112"/>
                </a:lnTo>
                <a:lnTo>
                  <a:pt x="13009" y="27750"/>
                </a:lnTo>
                <a:lnTo>
                  <a:pt x="13009" y="28253"/>
                </a:lnTo>
                <a:lnTo>
                  <a:pt x="12969" y="29884"/>
                </a:lnTo>
                <a:lnTo>
                  <a:pt x="12768" y="29924"/>
                </a:lnTo>
                <a:lnTo>
                  <a:pt x="12566" y="29985"/>
                </a:lnTo>
                <a:lnTo>
                  <a:pt x="12365" y="30065"/>
                </a:lnTo>
                <a:lnTo>
                  <a:pt x="12184" y="30146"/>
                </a:lnTo>
                <a:lnTo>
                  <a:pt x="12003" y="30247"/>
                </a:lnTo>
                <a:lnTo>
                  <a:pt x="11841" y="30367"/>
                </a:lnTo>
                <a:lnTo>
                  <a:pt x="11680" y="30508"/>
                </a:lnTo>
                <a:lnTo>
                  <a:pt x="11560" y="30690"/>
                </a:lnTo>
                <a:lnTo>
                  <a:pt x="11519" y="30750"/>
                </a:lnTo>
                <a:lnTo>
                  <a:pt x="11479" y="30810"/>
                </a:lnTo>
                <a:lnTo>
                  <a:pt x="11479" y="30871"/>
                </a:lnTo>
                <a:lnTo>
                  <a:pt x="11479" y="30931"/>
                </a:lnTo>
                <a:lnTo>
                  <a:pt x="11499" y="31052"/>
                </a:lnTo>
                <a:lnTo>
                  <a:pt x="11580" y="31153"/>
                </a:lnTo>
                <a:lnTo>
                  <a:pt x="11680" y="31253"/>
                </a:lnTo>
                <a:lnTo>
                  <a:pt x="11801" y="31314"/>
                </a:lnTo>
                <a:lnTo>
                  <a:pt x="11922" y="31334"/>
                </a:lnTo>
                <a:lnTo>
                  <a:pt x="12043" y="31334"/>
                </a:lnTo>
                <a:lnTo>
                  <a:pt x="12506" y="31233"/>
                </a:lnTo>
                <a:lnTo>
                  <a:pt x="12929" y="31133"/>
                </a:lnTo>
                <a:lnTo>
                  <a:pt x="12929" y="31455"/>
                </a:lnTo>
                <a:lnTo>
                  <a:pt x="12949" y="31777"/>
                </a:lnTo>
                <a:lnTo>
                  <a:pt x="13030" y="32079"/>
                </a:lnTo>
                <a:lnTo>
                  <a:pt x="13070" y="32220"/>
                </a:lnTo>
                <a:lnTo>
                  <a:pt x="13130" y="32361"/>
                </a:lnTo>
                <a:lnTo>
                  <a:pt x="13191" y="32482"/>
                </a:lnTo>
                <a:lnTo>
                  <a:pt x="13251" y="32562"/>
                </a:lnTo>
                <a:lnTo>
                  <a:pt x="13311" y="32623"/>
                </a:lnTo>
                <a:lnTo>
                  <a:pt x="13392" y="32683"/>
                </a:lnTo>
                <a:lnTo>
                  <a:pt x="13473" y="32744"/>
                </a:lnTo>
                <a:lnTo>
                  <a:pt x="13553" y="32784"/>
                </a:lnTo>
                <a:lnTo>
                  <a:pt x="13654" y="32804"/>
                </a:lnTo>
                <a:lnTo>
                  <a:pt x="13835" y="32824"/>
                </a:lnTo>
                <a:lnTo>
                  <a:pt x="14016" y="32804"/>
                </a:lnTo>
                <a:lnTo>
                  <a:pt x="14177" y="32744"/>
                </a:lnTo>
                <a:lnTo>
                  <a:pt x="14258" y="32683"/>
                </a:lnTo>
                <a:lnTo>
                  <a:pt x="14338" y="32623"/>
                </a:lnTo>
                <a:lnTo>
                  <a:pt x="14399" y="32562"/>
                </a:lnTo>
                <a:lnTo>
                  <a:pt x="14459" y="32482"/>
                </a:lnTo>
                <a:lnTo>
                  <a:pt x="14540" y="32341"/>
                </a:lnTo>
                <a:lnTo>
                  <a:pt x="14600" y="32200"/>
                </a:lnTo>
                <a:lnTo>
                  <a:pt x="14681" y="31918"/>
                </a:lnTo>
                <a:lnTo>
                  <a:pt x="14721" y="31616"/>
                </a:lnTo>
                <a:lnTo>
                  <a:pt x="14741" y="31334"/>
                </a:lnTo>
                <a:lnTo>
                  <a:pt x="14963" y="31455"/>
                </a:lnTo>
                <a:lnTo>
                  <a:pt x="15184" y="31616"/>
                </a:lnTo>
                <a:lnTo>
                  <a:pt x="15406" y="31797"/>
                </a:lnTo>
                <a:lnTo>
                  <a:pt x="15607" y="31978"/>
                </a:lnTo>
                <a:lnTo>
                  <a:pt x="15829" y="32160"/>
                </a:lnTo>
                <a:lnTo>
                  <a:pt x="15889" y="32200"/>
                </a:lnTo>
                <a:lnTo>
                  <a:pt x="15970" y="32240"/>
                </a:lnTo>
                <a:lnTo>
                  <a:pt x="16211" y="32240"/>
                </a:lnTo>
                <a:lnTo>
                  <a:pt x="16292" y="32200"/>
                </a:lnTo>
                <a:lnTo>
                  <a:pt x="16433" y="32119"/>
                </a:lnTo>
                <a:lnTo>
                  <a:pt x="16554" y="31999"/>
                </a:lnTo>
                <a:lnTo>
                  <a:pt x="16594" y="31938"/>
                </a:lnTo>
                <a:lnTo>
                  <a:pt x="16634" y="31858"/>
                </a:lnTo>
                <a:lnTo>
                  <a:pt x="16654" y="31777"/>
                </a:lnTo>
                <a:lnTo>
                  <a:pt x="16674" y="31696"/>
                </a:lnTo>
                <a:lnTo>
                  <a:pt x="16654" y="31616"/>
                </a:lnTo>
                <a:lnTo>
                  <a:pt x="16634" y="31535"/>
                </a:lnTo>
                <a:lnTo>
                  <a:pt x="16574" y="31394"/>
                </a:lnTo>
                <a:lnTo>
                  <a:pt x="16513" y="31253"/>
                </a:lnTo>
                <a:lnTo>
                  <a:pt x="16332" y="31012"/>
                </a:lnTo>
                <a:lnTo>
                  <a:pt x="16111" y="30790"/>
                </a:lnTo>
                <a:lnTo>
                  <a:pt x="15889" y="30589"/>
                </a:lnTo>
                <a:lnTo>
                  <a:pt x="15607" y="30408"/>
                </a:lnTo>
                <a:lnTo>
                  <a:pt x="15345" y="30247"/>
                </a:lnTo>
                <a:lnTo>
                  <a:pt x="15043" y="30126"/>
                </a:lnTo>
                <a:lnTo>
                  <a:pt x="14741" y="30025"/>
                </a:lnTo>
                <a:lnTo>
                  <a:pt x="14761" y="28414"/>
                </a:lnTo>
                <a:lnTo>
                  <a:pt x="14782" y="27891"/>
                </a:lnTo>
                <a:lnTo>
                  <a:pt x="15063" y="28092"/>
                </a:lnTo>
                <a:lnTo>
                  <a:pt x="15345" y="28273"/>
                </a:lnTo>
                <a:lnTo>
                  <a:pt x="15647" y="28454"/>
                </a:lnTo>
                <a:lnTo>
                  <a:pt x="15970" y="28615"/>
                </a:lnTo>
                <a:lnTo>
                  <a:pt x="16594" y="28918"/>
                </a:lnTo>
                <a:lnTo>
                  <a:pt x="17218" y="29240"/>
                </a:lnTo>
                <a:lnTo>
                  <a:pt x="17923" y="29663"/>
                </a:lnTo>
                <a:lnTo>
                  <a:pt x="18608" y="30085"/>
                </a:lnTo>
                <a:lnTo>
                  <a:pt x="18789" y="30186"/>
                </a:lnTo>
                <a:lnTo>
                  <a:pt x="18950" y="30287"/>
                </a:lnTo>
                <a:lnTo>
                  <a:pt x="19131" y="30367"/>
                </a:lnTo>
                <a:lnTo>
                  <a:pt x="19232" y="30408"/>
                </a:lnTo>
                <a:lnTo>
                  <a:pt x="19333" y="30408"/>
                </a:lnTo>
                <a:lnTo>
                  <a:pt x="19393" y="30428"/>
                </a:lnTo>
                <a:lnTo>
                  <a:pt x="19433" y="30468"/>
                </a:lnTo>
                <a:lnTo>
                  <a:pt x="19554" y="30549"/>
                </a:lnTo>
                <a:lnTo>
                  <a:pt x="19655" y="30649"/>
                </a:lnTo>
                <a:lnTo>
                  <a:pt x="19755" y="30730"/>
                </a:lnTo>
                <a:lnTo>
                  <a:pt x="19917" y="30790"/>
                </a:lnTo>
                <a:lnTo>
                  <a:pt x="20078" y="30810"/>
                </a:lnTo>
                <a:lnTo>
                  <a:pt x="20239" y="30790"/>
                </a:lnTo>
                <a:lnTo>
                  <a:pt x="20380" y="30730"/>
                </a:lnTo>
                <a:lnTo>
                  <a:pt x="20501" y="30629"/>
                </a:lnTo>
                <a:lnTo>
                  <a:pt x="20601" y="30508"/>
                </a:lnTo>
                <a:lnTo>
                  <a:pt x="20662" y="30367"/>
                </a:lnTo>
                <a:lnTo>
                  <a:pt x="20702" y="30186"/>
                </a:lnTo>
                <a:lnTo>
                  <a:pt x="20702" y="30085"/>
                </a:lnTo>
                <a:lnTo>
                  <a:pt x="20682" y="29965"/>
                </a:lnTo>
                <a:lnTo>
                  <a:pt x="20662" y="29864"/>
                </a:lnTo>
                <a:lnTo>
                  <a:pt x="20621" y="29763"/>
                </a:lnTo>
                <a:lnTo>
                  <a:pt x="20521" y="29602"/>
                </a:lnTo>
                <a:lnTo>
                  <a:pt x="20380" y="29441"/>
                </a:lnTo>
                <a:lnTo>
                  <a:pt x="20219" y="29320"/>
                </a:lnTo>
                <a:lnTo>
                  <a:pt x="20037" y="29199"/>
                </a:lnTo>
                <a:lnTo>
                  <a:pt x="19836" y="29119"/>
                </a:lnTo>
                <a:lnTo>
                  <a:pt x="19635" y="29058"/>
                </a:lnTo>
                <a:lnTo>
                  <a:pt x="19071" y="28716"/>
                </a:lnTo>
                <a:lnTo>
                  <a:pt x="18527" y="28394"/>
                </a:lnTo>
                <a:lnTo>
                  <a:pt x="17963" y="28072"/>
                </a:lnTo>
                <a:lnTo>
                  <a:pt x="17379" y="27770"/>
                </a:lnTo>
                <a:lnTo>
                  <a:pt x="16795" y="27488"/>
                </a:lnTo>
                <a:lnTo>
                  <a:pt x="16493" y="27327"/>
                </a:lnTo>
                <a:lnTo>
                  <a:pt x="16191" y="27206"/>
                </a:lnTo>
                <a:lnTo>
                  <a:pt x="15869" y="27085"/>
                </a:lnTo>
                <a:lnTo>
                  <a:pt x="15547" y="26984"/>
                </a:lnTo>
                <a:lnTo>
                  <a:pt x="15225" y="26924"/>
                </a:lnTo>
                <a:lnTo>
                  <a:pt x="14902" y="26884"/>
                </a:lnTo>
                <a:lnTo>
                  <a:pt x="14802" y="26904"/>
                </a:lnTo>
                <a:lnTo>
                  <a:pt x="14822" y="24407"/>
                </a:lnTo>
                <a:lnTo>
                  <a:pt x="14862" y="22232"/>
                </a:lnTo>
                <a:lnTo>
                  <a:pt x="15084" y="22212"/>
                </a:lnTo>
                <a:lnTo>
                  <a:pt x="15305" y="22171"/>
                </a:lnTo>
                <a:lnTo>
                  <a:pt x="15728" y="22091"/>
                </a:lnTo>
                <a:lnTo>
                  <a:pt x="16151" y="23239"/>
                </a:lnTo>
                <a:lnTo>
                  <a:pt x="16574" y="24407"/>
                </a:lnTo>
                <a:lnTo>
                  <a:pt x="16352" y="24608"/>
                </a:lnTo>
                <a:lnTo>
                  <a:pt x="16171" y="24830"/>
                </a:lnTo>
                <a:lnTo>
                  <a:pt x="16111" y="24950"/>
                </a:lnTo>
                <a:lnTo>
                  <a:pt x="16050" y="25071"/>
                </a:lnTo>
                <a:lnTo>
                  <a:pt x="16010" y="25192"/>
                </a:lnTo>
                <a:lnTo>
                  <a:pt x="15970" y="25313"/>
                </a:lnTo>
                <a:lnTo>
                  <a:pt x="15970" y="25393"/>
                </a:lnTo>
                <a:lnTo>
                  <a:pt x="15970" y="25494"/>
                </a:lnTo>
                <a:lnTo>
                  <a:pt x="15990" y="25575"/>
                </a:lnTo>
                <a:lnTo>
                  <a:pt x="16010" y="25655"/>
                </a:lnTo>
                <a:lnTo>
                  <a:pt x="16070" y="25736"/>
                </a:lnTo>
                <a:lnTo>
                  <a:pt x="16131" y="25796"/>
                </a:lnTo>
                <a:lnTo>
                  <a:pt x="16211" y="25857"/>
                </a:lnTo>
                <a:lnTo>
                  <a:pt x="16292" y="25877"/>
                </a:lnTo>
                <a:lnTo>
                  <a:pt x="16372" y="25897"/>
                </a:lnTo>
                <a:lnTo>
                  <a:pt x="16453" y="25897"/>
                </a:lnTo>
                <a:lnTo>
                  <a:pt x="16554" y="25877"/>
                </a:lnTo>
                <a:lnTo>
                  <a:pt x="16634" y="25857"/>
                </a:lnTo>
                <a:lnTo>
                  <a:pt x="16795" y="25716"/>
                </a:lnTo>
                <a:lnTo>
                  <a:pt x="16956" y="25575"/>
                </a:lnTo>
                <a:lnTo>
                  <a:pt x="17077" y="25897"/>
                </a:lnTo>
                <a:lnTo>
                  <a:pt x="17138" y="26038"/>
                </a:lnTo>
                <a:lnTo>
                  <a:pt x="17218" y="26159"/>
                </a:lnTo>
                <a:lnTo>
                  <a:pt x="17319" y="26259"/>
                </a:lnTo>
                <a:lnTo>
                  <a:pt x="17440" y="26320"/>
                </a:lnTo>
                <a:lnTo>
                  <a:pt x="17560" y="26360"/>
                </a:lnTo>
                <a:lnTo>
                  <a:pt x="17681" y="26380"/>
                </a:lnTo>
                <a:lnTo>
                  <a:pt x="17822" y="26380"/>
                </a:lnTo>
                <a:lnTo>
                  <a:pt x="17943" y="26360"/>
                </a:lnTo>
                <a:lnTo>
                  <a:pt x="18064" y="26320"/>
                </a:lnTo>
                <a:lnTo>
                  <a:pt x="18165" y="26259"/>
                </a:lnTo>
                <a:lnTo>
                  <a:pt x="18265" y="26179"/>
                </a:lnTo>
                <a:lnTo>
                  <a:pt x="18346" y="26078"/>
                </a:lnTo>
                <a:lnTo>
                  <a:pt x="18406" y="25957"/>
                </a:lnTo>
                <a:lnTo>
                  <a:pt x="18447" y="25836"/>
                </a:lnTo>
                <a:lnTo>
                  <a:pt x="18447" y="25675"/>
                </a:lnTo>
                <a:lnTo>
                  <a:pt x="18406" y="25534"/>
                </a:lnTo>
                <a:lnTo>
                  <a:pt x="18265" y="24991"/>
                </a:lnTo>
                <a:lnTo>
                  <a:pt x="18527" y="24971"/>
                </a:lnTo>
                <a:lnTo>
                  <a:pt x="18789" y="24991"/>
                </a:lnTo>
                <a:lnTo>
                  <a:pt x="18910" y="24991"/>
                </a:lnTo>
                <a:lnTo>
                  <a:pt x="19010" y="25011"/>
                </a:lnTo>
                <a:lnTo>
                  <a:pt x="19232" y="25091"/>
                </a:lnTo>
                <a:lnTo>
                  <a:pt x="19433" y="25152"/>
                </a:lnTo>
                <a:lnTo>
                  <a:pt x="19655" y="25212"/>
                </a:lnTo>
                <a:lnTo>
                  <a:pt x="19755" y="25232"/>
                </a:lnTo>
                <a:lnTo>
                  <a:pt x="19856" y="25212"/>
                </a:lnTo>
                <a:lnTo>
                  <a:pt x="19977" y="25192"/>
                </a:lnTo>
                <a:lnTo>
                  <a:pt x="20058" y="25152"/>
                </a:lnTo>
                <a:lnTo>
                  <a:pt x="20158" y="25112"/>
                </a:lnTo>
                <a:lnTo>
                  <a:pt x="20239" y="25051"/>
                </a:lnTo>
                <a:lnTo>
                  <a:pt x="20319" y="24971"/>
                </a:lnTo>
                <a:lnTo>
                  <a:pt x="20380" y="24890"/>
                </a:lnTo>
                <a:lnTo>
                  <a:pt x="20420" y="24809"/>
                </a:lnTo>
                <a:lnTo>
                  <a:pt x="20460" y="24709"/>
                </a:lnTo>
                <a:lnTo>
                  <a:pt x="20480" y="24628"/>
                </a:lnTo>
                <a:lnTo>
                  <a:pt x="20480" y="24528"/>
                </a:lnTo>
                <a:lnTo>
                  <a:pt x="20460" y="24427"/>
                </a:lnTo>
                <a:lnTo>
                  <a:pt x="20420" y="24326"/>
                </a:lnTo>
                <a:lnTo>
                  <a:pt x="20360" y="24246"/>
                </a:lnTo>
                <a:lnTo>
                  <a:pt x="20279" y="24145"/>
                </a:lnTo>
                <a:lnTo>
                  <a:pt x="20158" y="24044"/>
                </a:lnTo>
                <a:lnTo>
                  <a:pt x="20017" y="23964"/>
                </a:lnTo>
                <a:lnTo>
                  <a:pt x="19896" y="23883"/>
                </a:lnTo>
                <a:lnTo>
                  <a:pt x="19755" y="23823"/>
                </a:lnTo>
                <a:lnTo>
                  <a:pt x="19453" y="23742"/>
                </a:lnTo>
                <a:lnTo>
                  <a:pt x="19131" y="23682"/>
                </a:lnTo>
                <a:lnTo>
                  <a:pt x="18809" y="23662"/>
                </a:lnTo>
                <a:lnTo>
                  <a:pt x="18487" y="23682"/>
                </a:lnTo>
                <a:lnTo>
                  <a:pt x="18165" y="23702"/>
                </a:lnTo>
                <a:lnTo>
                  <a:pt x="17863" y="23762"/>
                </a:lnTo>
                <a:lnTo>
                  <a:pt x="17480" y="22655"/>
                </a:lnTo>
                <a:lnTo>
                  <a:pt x="17077" y="21567"/>
                </a:lnTo>
                <a:lnTo>
                  <a:pt x="17077" y="21567"/>
                </a:lnTo>
                <a:lnTo>
                  <a:pt x="18265" y="22453"/>
                </a:lnTo>
                <a:lnTo>
                  <a:pt x="19494" y="23319"/>
                </a:lnTo>
                <a:lnTo>
                  <a:pt x="20722" y="24185"/>
                </a:lnTo>
                <a:lnTo>
                  <a:pt x="21950" y="25031"/>
                </a:lnTo>
                <a:lnTo>
                  <a:pt x="21930" y="25434"/>
                </a:lnTo>
                <a:lnTo>
                  <a:pt x="21930" y="25796"/>
                </a:lnTo>
                <a:lnTo>
                  <a:pt x="21950" y="26823"/>
                </a:lnTo>
                <a:lnTo>
                  <a:pt x="21991" y="27830"/>
                </a:lnTo>
                <a:lnTo>
                  <a:pt x="22051" y="28857"/>
                </a:lnTo>
                <a:lnTo>
                  <a:pt x="22132" y="29864"/>
                </a:lnTo>
                <a:lnTo>
                  <a:pt x="22273" y="30972"/>
                </a:lnTo>
                <a:lnTo>
                  <a:pt x="22353" y="31515"/>
                </a:lnTo>
                <a:lnTo>
                  <a:pt x="22393" y="31797"/>
                </a:lnTo>
                <a:lnTo>
                  <a:pt x="22474" y="32059"/>
                </a:lnTo>
                <a:lnTo>
                  <a:pt x="22534" y="32160"/>
                </a:lnTo>
                <a:lnTo>
                  <a:pt x="22595" y="32260"/>
                </a:lnTo>
                <a:lnTo>
                  <a:pt x="22675" y="32341"/>
                </a:lnTo>
                <a:lnTo>
                  <a:pt x="22776" y="32401"/>
                </a:lnTo>
                <a:lnTo>
                  <a:pt x="22857" y="32442"/>
                </a:lnTo>
                <a:lnTo>
                  <a:pt x="22957" y="32482"/>
                </a:lnTo>
                <a:lnTo>
                  <a:pt x="23159" y="32482"/>
                </a:lnTo>
                <a:lnTo>
                  <a:pt x="23259" y="32462"/>
                </a:lnTo>
                <a:lnTo>
                  <a:pt x="23340" y="32421"/>
                </a:lnTo>
                <a:lnTo>
                  <a:pt x="23441" y="32381"/>
                </a:lnTo>
                <a:lnTo>
                  <a:pt x="23501" y="32301"/>
                </a:lnTo>
                <a:lnTo>
                  <a:pt x="23582" y="32220"/>
                </a:lnTo>
                <a:lnTo>
                  <a:pt x="23622" y="32140"/>
                </a:lnTo>
                <a:lnTo>
                  <a:pt x="23662" y="32019"/>
                </a:lnTo>
                <a:lnTo>
                  <a:pt x="23682" y="31898"/>
                </a:lnTo>
                <a:lnTo>
                  <a:pt x="23682" y="31656"/>
                </a:lnTo>
                <a:lnTo>
                  <a:pt x="23662" y="31415"/>
                </a:lnTo>
                <a:lnTo>
                  <a:pt x="23582" y="30931"/>
                </a:lnTo>
                <a:lnTo>
                  <a:pt x="23441" y="29864"/>
                </a:lnTo>
                <a:lnTo>
                  <a:pt x="23340" y="28857"/>
                </a:lnTo>
                <a:lnTo>
                  <a:pt x="23219" y="27830"/>
                </a:lnTo>
                <a:lnTo>
                  <a:pt x="23139" y="26823"/>
                </a:lnTo>
                <a:lnTo>
                  <a:pt x="23078" y="25796"/>
                </a:lnTo>
                <a:lnTo>
                  <a:pt x="23199" y="25877"/>
                </a:lnTo>
                <a:lnTo>
                  <a:pt x="24427" y="26682"/>
                </a:lnTo>
                <a:lnTo>
                  <a:pt x="25656" y="27468"/>
                </a:lnTo>
                <a:lnTo>
                  <a:pt x="25615" y="27568"/>
                </a:lnTo>
                <a:lnTo>
                  <a:pt x="25474" y="27971"/>
                </a:lnTo>
                <a:lnTo>
                  <a:pt x="25414" y="28193"/>
                </a:lnTo>
                <a:lnTo>
                  <a:pt x="25374" y="28434"/>
                </a:lnTo>
                <a:lnTo>
                  <a:pt x="25334" y="28656"/>
                </a:lnTo>
                <a:lnTo>
                  <a:pt x="25313" y="28877"/>
                </a:lnTo>
                <a:lnTo>
                  <a:pt x="25313" y="29099"/>
                </a:lnTo>
                <a:lnTo>
                  <a:pt x="25374" y="29300"/>
                </a:lnTo>
                <a:lnTo>
                  <a:pt x="25434" y="29441"/>
                </a:lnTo>
                <a:lnTo>
                  <a:pt x="25535" y="29562"/>
                </a:lnTo>
                <a:lnTo>
                  <a:pt x="25656" y="29642"/>
                </a:lnTo>
                <a:lnTo>
                  <a:pt x="25797" y="29723"/>
                </a:lnTo>
                <a:lnTo>
                  <a:pt x="25938" y="29743"/>
                </a:lnTo>
                <a:lnTo>
                  <a:pt x="26099" y="29723"/>
                </a:lnTo>
                <a:lnTo>
                  <a:pt x="26159" y="29703"/>
                </a:lnTo>
                <a:lnTo>
                  <a:pt x="26220" y="29683"/>
                </a:lnTo>
                <a:lnTo>
                  <a:pt x="26300" y="29622"/>
                </a:lnTo>
                <a:lnTo>
                  <a:pt x="26340" y="29562"/>
                </a:lnTo>
                <a:lnTo>
                  <a:pt x="26441" y="29441"/>
                </a:lnTo>
                <a:lnTo>
                  <a:pt x="26522" y="29300"/>
                </a:lnTo>
                <a:lnTo>
                  <a:pt x="26562" y="29159"/>
                </a:lnTo>
                <a:lnTo>
                  <a:pt x="26622" y="29018"/>
                </a:lnTo>
                <a:lnTo>
                  <a:pt x="26703" y="28736"/>
                </a:lnTo>
                <a:lnTo>
                  <a:pt x="26763" y="28434"/>
                </a:lnTo>
                <a:lnTo>
                  <a:pt x="26824" y="28213"/>
                </a:lnTo>
                <a:lnTo>
                  <a:pt x="27750" y="28797"/>
                </a:lnTo>
                <a:lnTo>
                  <a:pt x="27951" y="28877"/>
                </a:lnTo>
                <a:lnTo>
                  <a:pt x="28133" y="28938"/>
                </a:lnTo>
                <a:lnTo>
                  <a:pt x="28334" y="28938"/>
                </a:lnTo>
                <a:lnTo>
                  <a:pt x="28495" y="28897"/>
                </a:lnTo>
                <a:lnTo>
                  <a:pt x="28656" y="28817"/>
                </a:lnTo>
                <a:lnTo>
                  <a:pt x="28797" y="28716"/>
                </a:lnTo>
                <a:lnTo>
                  <a:pt x="28938" y="28595"/>
                </a:lnTo>
                <a:lnTo>
                  <a:pt x="29039" y="28434"/>
                </a:lnTo>
                <a:lnTo>
                  <a:pt x="29119" y="28273"/>
                </a:lnTo>
                <a:lnTo>
                  <a:pt x="29160" y="28112"/>
                </a:lnTo>
                <a:lnTo>
                  <a:pt x="29180" y="27931"/>
                </a:lnTo>
                <a:lnTo>
                  <a:pt x="29180" y="27750"/>
                </a:lnTo>
                <a:lnTo>
                  <a:pt x="29119" y="27568"/>
                </a:lnTo>
                <a:lnTo>
                  <a:pt x="29039" y="27407"/>
                </a:lnTo>
                <a:lnTo>
                  <a:pt x="28898" y="27246"/>
                </a:lnTo>
                <a:lnTo>
                  <a:pt x="28717" y="27125"/>
                </a:lnTo>
                <a:lnTo>
                  <a:pt x="27972" y="26642"/>
                </a:lnTo>
                <a:lnTo>
                  <a:pt x="28193" y="26561"/>
                </a:lnTo>
                <a:lnTo>
                  <a:pt x="28415" y="26481"/>
                </a:lnTo>
                <a:lnTo>
                  <a:pt x="28898" y="26340"/>
                </a:lnTo>
                <a:lnTo>
                  <a:pt x="28999" y="26300"/>
                </a:lnTo>
                <a:lnTo>
                  <a:pt x="29079" y="26219"/>
                </a:lnTo>
                <a:lnTo>
                  <a:pt x="29160" y="26139"/>
                </a:lnTo>
                <a:lnTo>
                  <a:pt x="29200" y="26038"/>
                </a:lnTo>
                <a:lnTo>
                  <a:pt x="29220" y="25917"/>
                </a:lnTo>
                <a:lnTo>
                  <a:pt x="29220" y="25816"/>
                </a:lnTo>
                <a:lnTo>
                  <a:pt x="29180" y="25716"/>
                </a:lnTo>
                <a:lnTo>
                  <a:pt x="29099" y="25615"/>
                </a:lnTo>
                <a:lnTo>
                  <a:pt x="28958" y="25534"/>
                </a:lnTo>
                <a:lnTo>
                  <a:pt x="28817" y="25454"/>
                </a:lnTo>
                <a:lnTo>
                  <a:pt x="28656" y="25393"/>
                </a:lnTo>
                <a:lnTo>
                  <a:pt x="28515" y="25353"/>
                </a:lnTo>
                <a:lnTo>
                  <a:pt x="28354" y="25333"/>
                </a:lnTo>
                <a:lnTo>
                  <a:pt x="28213" y="25313"/>
                </a:lnTo>
                <a:lnTo>
                  <a:pt x="28052" y="25333"/>
                </a:lnTo>
                <a:lnTo>
                  <a:pt x="27911" y="25353"/>
                </a:lnTo>
                <a:lnTo>
                  <a:pt x="27609" y="25414"/>
                </a:lnTo>
                <a:lnTo>
                  <a:pt x="27307" y="25534"/>
                </a:lnTo>
                <a:lnTo>
                  <a:pt x="27025" y="25696"/>
                </a:lnTo>
                <a:lnTo>
                  <a:pt x="26763" y="25877"/>
                </a:lnTo>
                <a:lnTo>
                  <a:pt x="25414" y="25031"/>
                </a:lnTo>
                <a:lnTo>
                  <a:pt x="24085" y="24165"/>
                </a:lnTo>
                <a:lnTo>
                  <a:pt x="24447" y="24044"/>
                </a:lnTo>
                <a:lnTo>
                  <a:pt x="24750" y="23923"/>
                </a:lnTo>
                <a:lnTo>
                  <a:pt x="25213" y="23742"/>
                </a:lnTo>
                <a:lnTo>
                  <a:pt x="25676" y="23541"/>
                </a:lnTo>
                <a:lnTo>
                  <a:pt x="26562" y="23078"/>
                </a:lnTo>
                <a:lnTo>
                  <a:pt x="26985" y="22836"/>
                </a:lnTo>
                <a:lnTo>
                  <a:pt x="27408" y="22574"/>
                </a:lnTo>
                <a:lnTo>
                  <a:pt x="27831" y="22312"/>
                </a:lnTo>
                <a:lnTo>
                  <a:pt x="28253" y="22031"/>
                </a:lnTo>
                <a:lnTo>
                  <a:pt x="28656" y="21749"/>
                </a:lnTo>
                <a:lnTo>
                  <a:pt x="29039" y="21447"/>
                </a:lnTo>
                <a:lnTo>
                  <a:pt x="29824" y="20822"/>
                </a:lnTo>
                <a:lnTo>
                  <a:pt x="29905" y="20722"/>
                </a:lnTo>
                <a:lnTo>
                  <a:pt x="29965" y="20621"/>
                </a:lnTo>
                <a:lnTo>
                  <a:pt x="30005" y="20500"/>
                </a:lnTo>
                <a:lnTo>
                  <a:pt x="30005" y="20359"/>
                </a:lnTo>
                <a:lnTo>
                  <a:pt x="30005" y="20238"/>
                </a:lnTo>
                <a:lnTo>
                  <a:pt x="29965" y="20117"/>
                </a:lnTo>
                <a:lnTo>
                  <a:pt x="29905" y="19997"/>
                </a:lnTo>
                <a:lnTo>
                  <a:pt x="29824" y="19916"/>
                </a:lnTo>
                <a:lnTo>
                  <a:pt x="29723" y="19815"/>
                </a:lnTo>
                <a:lnTo>
                  <a:pt x="29603" y="19775"/>
                </a:lnTo>
                <a:lnTo>
                  <a:pt x="29482" y="19735"/>
                </a:lnTo>
                <a:lnTo>
                  <a:pt x="29260" y="19735"/>
                </a:lnTo>
                <a:lnTo>
                  <a:pt x="29139" y="19775"/>
                </a:lnTo>
                <a:lnTo>
                  <a:pt x="29019" y="19836"/>
                </a:lnTo>
                <a:lnTo>
                  <a:pt x="28918" y="19916"/>
                </a:lnTo>
                <a:lnTo>
                  <a:pt x="28173" y="20500"/>
                </a:lnTo>
                <a:lnTo>
                  <a:pt x="27388" y="21044"/>
                </a:lnTo>
                <a:lnTo>
                  <a:pt x="26602" y="21547"/>
                </a:lnTo>
                <a:lnTo>
                  <a:pt x="25777" y="22031"/>
                </a:lnTo>
                <a:lnTo>
                  <a:pt x="25374" y="22252"/>
                </a:lnTo>
                <a:lnTo>
                  <a:pt x="24971" y="22474"/>
                </a:lnTo>
                <a:lnTo>
                  <a:pt x="24166" y="22896"/>
                </a:lnTo>
                <a:lnTo>
                  <a:pt x="23944" y="22997"/>
                </a:lnTo>
                <a:lnTo>
                  <a:pt x="23662" y="23158"/>
                </a:lnTo>
                <a:lnTo>
                  <a:pt x="23521" y="23239"/>
                </a:lnTo>
                <a:lnTo>
                  <a:pt x="23400" y="23339"/>
                </a:lnTo>
                <a:lnTo>
                  <a:pt x="23279" y="23440"/>
                </a:lnTo>
                <a:lnTo>
                  <a:pt x="23199" y="23561"/>
                </a:lnTo>
                <a:lnTo>
                  <a:pt x="21950" y="22715"/>
                </a:lnTo>
                <a:lnTo>
                  <a:pt x="20722" y="21869"/>
                </a:lnTo>
                <a:lnTo>
                  <a:pt x="19514" y="21004"/>
                </a:lnTo>
                <a:lnTo>
                  <a:pt x="18306" y="20138"/>
                </a:lnTo>
                <a:lnTo>
                  <a:pt x="18547" y="19755"/>
                </a:lnTo>
                <a:lnTo>
                  <a:pt x="18749" y="19332"/>
                </a:lnTo>
                <a:lnTo>
                  <a:pt x="18930" y="18909"/>
                </a:lnTo>
                <a:lnTo>
                  <a:pt x="19071" y="18466"/>
                </a:lnTo>
                <a:lnTo>
                  <a:pt x="22333" y="18426"/>
                </a:lnTo>
                <a:lnTo>
                  <a:pt x="22353" y="18748"/>
                </a:lnTo>
                <a:lnTo>
                  <a:pt x="22414" y="19090"/>
                </a:lnTo>
                <a:lnTo>
                  <a:pt x="22514" y="19413"/>
                </a:lnTo>
                <a:lnTo>
                  <a:pt x="22635" y="19735"/>
                </a:lnTo>
                <a:lnTo>
                  <a:pt x="22716" y="19876"/>
                </a:lnTo>
                <a:lnTo>
                  <a:pt x="22796" y="20017"/>
                </a:lnTo>
                <a:lnTo>
                  <a:pt x="22897" y="20158"/>
                </a:lnTo>
                <a:lnTo>
                  <a:pt x="22998" y="20279"/>
                </a:lnTo>
                <a:lnTo>
                  <a:pt x="23118" y="20379"/>
                </a:lnTo>
                <a:lnTo>
                  <a:pt x="23239" y="20480"/>
                </a:lnTo>
                <a:lnTo>
                  <a:pt x="23380" y="20560"/>
                </a:lnTo>
                <a:lnTo>
                  <a:pt x="23521" y="20621"/>
                </a:lnTo>
                <a:lnTo>
                  <a:pt x="23602" y="20641"/>
                </a:lnTo>
                <a:lnTo>
                  <a:pt x="23662" y="20641"/>
                </a:lnTo>
                <a:lnTo>
                  <a:pt x="23803" y="20621"/>
                </a:lnTo>
                <a:lnTo>
                  <a:pt x="23924" y="20581"/>
                </a:lnTo>
                <a:lnTo>
                  <a:pt x="24045" y="20480"/>
                </a:lnTo>
                <a:lnTo>
                  <a:pt x="24125" y="20379"/>
                </a:lnTo>
                <a:lnTo>
                  <a:pt x="24186" y="20238"/>
                </a:lnTo>
                <a:lnTo>
                  <a:pt x="24206" y="20117"/>
                </a:lnTo>
                <a:lnTo>
                  <a:pt x="24206" y="20037"/>
                </a:lnTo>
                <a:lnTo>
                  <a:pt x="24186" y="19977"/>
                </a:lnTo>
                <a:lnTo>
                  <a:pt x="24125" y="19836"/>
                </a:lnTo>
                <a:lnTo>
                  <a:pt x="24045" y="19715"/>
                </a:lnTo>
                <a:lnTo>
                  <a:pt x="23904" y="19493"/>
                </a:lnTo>
                <a:lnTo>
                  <a:pt x="23743" y="19272"/>
                </a:lnTo>
                <a:lnTo>
                  <a:pt x="23582" y="19030"/>
                </a:lnTo>
                <a:lnTo>
                  <a:pt x="23521" y="18869"/>
                </a:lnTo>
                <a:lnTo>
                  <a:pt x="23461" y="18728"/>
                </a:lnTo>
                <a:lnTo>
                  <a:pt x="23420" y="18567"/>
                </a:lnTo>
                <a:lnTo>
                  <a:pt x="23380" y="18406"/>
                </a:lnTo>
                <a:lnTo>
                  <a:pt x="24045" y="18386"/>
                </a:lnTo>
                <a:lnTo>
                  <a:pt x="24206" y="18366"/>
                </a:lnTo>
                <a:lnTo>
                  <a:pt x="24347" y="18325"/>
                </a:lnTo>
                <a:lnTo>
                  <a:pt x="24488" y="18245"/>
                </a:lnTo>
                <a:lnTo>
                  <a:pt x="24588" y="18144"/>
                </a:lnTo>
                <a:lnTo>
                  <a:pt x="24669" y="18023"/>
                </a:lnTo>
                <a:lnTo>
                  <a:pt x="24709" y="17902"/>
                </a:lnTo>
                <a:lnTo>
                  <a:pt x="24750" y="17761"/>
                </a:lnTo>
                <a:lnTo>
                  <a:pt x="24770" y="17620"/>
                </a:lnTo>
                <a:lnTo>
                  <a:pt x="24750" y="17500"/>
                </a:lnTo>
                <a:lnTo>
                  <a:pt x="24709" y="17359"/>
                </a:lnTo>
                <a:lnTo>
                  <a:pt x="24669" y="17238"/>
                </a:lnTo>
                <a:lnTo>
                  <a:pt x="24588" y="17117"/>
                </a:lnTo>
                <a:lnTo>
                  <a:pt x="24488" y="17036"/>
                </a:lnTo>
                <a:lnTo>
                  <a:pt x="24347" y="16956"/>
                </a:lnTo>
                <a:lnTo>
                  <a:pt x="24206" y="16916"/>
                </a:lnTo>
                <a:lnTo>
                  <a:pt x="24045" y="16895"/>
                </a:lnTo>
                <a:lnTo>
                  <a:pt x="23662" y="16916"/>
                </a:lnTo>
                <a:lnTo>
                  <a:pt x="23662" y="16916"/>
                </a:lnTo>
                <a:lnTo>
                  <a:pt x="23803" y="16694"/>
                </a:lnTo>
                <a:lnTo>
                  <a:pt x="23944" y="16513"/>
                </a:lnTo>
                <a:lnTo>
                  <a:pt x="24085" y="16311"/>
                </a:lnTo>
                <a:lnTo>
                  <a:pt x="24125" y="16191"/>
                </a:lnTo>
                <a:lnTo>
                  <a:pt x="24166" y="16090"/>
                </a:lnTo>
                <a:lnTo>
                  <a:pt x="24186" y="16030"/>
                </a:lnTo>
                <a:lnTo>
                  <a:pt x="24186" y="15989"/>
                </a:lnTo>
                <a:lnTo>
                  <a:pt x="24145" y="15889"/>
                </a:lnTo>
                <a:lnTo>
                  <a:pt x="24065" y="15828"/>
                </a:lnTo>
                <a:lnTo>
                  <a:pt x="24004" y="15808"/>
                </a:lnTo>
                <a:lnTo>
                  <a:pt x="23863" y="15808"/>
                </a:lnTo>
                <a:lnTo>
                  <a:pt x="23743" y="15828"/>
                </a:lnTo>
                <a:lnTo>
                  <a:pt x="23561" y="15889"/>
                </a:lnTo>
                <a:lnTo>
                  <a:pt x="23360" y="16009"/>
                </a:lnTo>
                <a:lnTo>
                  <a:pt x="23199" y="16150"/>
                </a:lnTo>
                <a:lnTo>
                  <a:pt x="23038" y="16311"/>
                </a:lnTo>
                <a:lnTo>
                  <a:pt x="22897" y="16513"/>
                </a:lnTo>
                <a:lnTo>
                  <a:pt x="22776" y="16714"/>
                </a:lnTo>
                <a:lnTo>
                  <a:pt x="22655" y="16916"/>
                </a:lnTo>
                <a:lnTo>
                  <a:pt x="19312" y="16976"/>
                </a:lnTo>
                <a:lnTo>
                  <a:pt x="19312" y="16694"/>
                </a:lnTo>
                <a:lnTo>
                  <a:pt x="19312" y="16412"/>
                </a:lnTo>
                <a:lnTo>
                  <a:pt x="19272" y="16110"/>
                </a:lnTo>
                <a:lnTo>
                  <a:pt x="19252" y="15828"/>
                </a:lnTo>
                <a:lnTo>
                  <a:pt x="19192" y="15546"/>
                </a:lnTo>
                <a:lnTo>
                  <a:pt x="19131" y="15284"/>
                </a:lnTo>
                <a:lnTo>
                  <a:pt x="19051" y="15003"/>
                </a:lnTo>
                <a:lnTo>
                  <a:pt x="18950" y="14741"/>
                </a:lnTo>
                <a:lnTo>
                  <a:pt x="21225" y="12828"/>
                </a:lnTo>
                <a:lnTo>
                  <a:pt x="22474" y="11781"/>
                </a:lnTo>
                <a:lnTo>
                  <a:pt x="22675" y="11861"/>
                </a:lnTo>
                <a:lnTo>
                  <a:pt x="22897" y="11942"/>
                </a:lnTo>
                <a:lnTo>
                  <a:pt x="23320" y="12042"/>
                </a:lnTo>
                <a:lnTo>
                  <a:pt x="25313" y="12586"/>
                </a:lnTo>
                <a:lnTo>
                  <a:pt x="27247" y="13090"/>
                </a:lnTo>
                <a:lnTo>
                  <a:pt x="29180" y="13593"/>
                </a:lnTo>
                <a:lnTo>
                  <a:pt x="29321" y="13613"/>
                </a:lnTo>
                <a:lnTo>
                  <a:pt x="29462" y="13613"/>
                </a:lnTo>
                <a:lnTo>
                  <a:pt x="29562" y="13573"/>
                </a:lnTo>
                <a:lnTo>
                  <a:pt x="29663" y="13512"/>
                </a:lnTo>
                <a:lnTo>
                  <a:pt x="29764" y="13452"/>
                </a:lnTo>
                <a:lnTo>
                  <a:pt x="29824" y="13351"/>
                </a:lnTo>
                <a:lnTo>
                  <a:pt x="29885" y="13251"/>
                </a:lnTo>
                <a:lnTo>
                  <a:pt x="29925" y="13150"/>
                </a:lnTo>
                <a:lnTo>
                  <a:pt x="29945" y="13029"/>
                </a:lnTo>
                <a:lnTo>
                  <a:pt x="29945" y="12928"/>
                </a:lnTo>
                <a:lnTo>
                  <a:pt x="29925" y="12808"/>
                </a:lnTo>
                <a:lnTo>
                  <a:pt x="29885" y="12707"/>
                </a:lnTo>
                <a:lnTo>
                  <a:pt x="29824" y="12606"/>
                </a:lnTo>
                <a:lnTo>
                  <a:pt x="29744" y="12526"/>
                </a:lnTo>
                <a:lnTo>
                  <a:pt x="29643" y="12445"/>
                </a:lnTo>
                <a:lnTo>
                  <a:pt x="29522" y="12405"/>
                </a:lnTo>
                <a:lnTo>
                  <a:pt x="27589" y="11901"/>
                </a:lnTo>
                <a:lnTo>
                  <a:pt x="25656" y="11418"/>
                </a:lnTo>
                <a:lnTo>
                  <a:pt x="23783" y="10955"/>
                </a:lnTo>
                <a:lnTo>
                  <a:pt x="23521" y="10874"/>
                </a:lnTo>
                <a:lnTo>
                  <a:pt x="24286" y="10230"/>
                </a:lnTo>
                <a:lnTo>
                  <a:pt x="25676" y="9082"/>
                </a:lnTo>
                <a:lnTo>
                  <a:pt x="26058" y="9304"/>
                </a:lnTo>
                <a:lnTo>
                  <a:pt x="26441" y="9505"/>
                </a:lnTo>
                <a:lnTo>
                  <a:pt x="26864" y="9686"/>
                </a:lnTo>
                <a:lnTo>
                  <a:pt x="27267" y="9807"/>
                </a:lnTo>
                <a:lnTo>
                  <a:pt x="27508" y="9888"/>
                </a:lnTo>
                <a:lnTo>
                  <a:pt x="27790" y="9948"/>
                </a:lnTo>
                <a:lnTo>
                  <a:pt x="27931" y="9968"/>
                </a:lnTo>
                <a:lnTo>
                  <a:pt x="28052" y="9948"/>
                </a:lnTo>
                <a:lnTo>
                  <a:pt x="28173" y="9928"/>
                </a:lnTo>
                <a:lnTo>
                  <a:pt x="28294" y="9888"/>
                </a:lnTo>
                <a:lnTo>
                  <a:pt x="28415" y="9807"/>
                </a:lnTo>
                <a:lnTo>
                  <a:pt x="28515" y="9706"/>
                </a:lnTo>
                <a:lnTo>
                  <a:pt x="28596" y="9606"/>
                </a:lnTo>
                <a:lnTo>
                  <a:pt x="28676" y="9485"/>
                </a:lnTo>
                <a:lnTo>
                  <a:pt x="28717" y="9364"/>
                </a:lnTo>
                <a:lnTo>
                  <a:pt x="28757" y="9223"/>
                </a:lnTo>
                <a:lnTo>
                  <a:pt x="28777" y="9102"/>
                </a:lnTo>
                <a:lnTo>
                  <a:pt x="28777" y="8961"/>
                </a:lnTo>
                <a:lnTo>
                  <a:pt x="28737" y="8901"/>
                </a:lnTo>
                <a:lnTo>
                  <a:pt x="28696" y="8841"/>
                </a:lnTo>
                <a:lnTo>
                  <a:pt x="28636" y="8800"/>
                </a:lnTo>
                <a:lnTo>
                  <a:pt x="28576" y="8780"/>
                </a:lnTo>
                <a:lnTo>
                  <a:pt x="28435" y="8740"/>
                </a:lnTo>
                <a:lnTo>
                  <a:pt x="28274" y="8760"/>
                </a:lnTo>
                <a:lnTo>
                  <a:pt x="28153" y="8800"/>
                </a:lnTo>
                <a:lnTo>
                  <a:pt x="28012" y="8881"/>
                </a:lnTo>
                <a:lnTo>
                  <a:pt x="27649" y="8740"/>
                </a:lnTo>
                <a:lnTo>
                  <a:pt x="27287" y="8599"/>
                </a:lnTo>
                <a:lnTo>
                  <a:pt x="26924" y="8478"/>
                </a:lnTo>
                <a:lnTo>
                  <a:pt x="26562" y="8317"/>
                </a:lnTo>
                <a:lnTo>
                  <a:pt x="27347" y="7632"/>
                </a:lnTo>
                <a:lnTo>
                  <a:pt x="27448" y="7511"/>
                </a:lnTo>
                <a:lnTo>
                  <a:pt x="27528" y="7370"/>
                </a:lnTo>
                <a:lnTo>
                  <a:pt x="27569" y="7230"/>
                </a:lnTo>
                <a:lnTo>
                  <a:pt x="27589" y="7068"/>
                </a:lnTo>
                <a:lnTo>
                  <a:pt x="27569" y="6907"/>
                </a:lnTo>
                <a:lnTo>
                  <a:pt x="27508" y="6766"/>
                </a:lnTo>
                <a:lnTo>
                  <a:pt x="27448" y="6625"/>
                </a:lnTo>
                <a:lnTo>
                  <a:pt x="27347" y="6505"/>
                </a:lnTo>
                <a:lnTo>
                  <a:pt x="27226" y="6404"/>
                </a:lnTo>
                <a:lnTo>
                  <a:pt x="27085" y="6323"/>
                </a:lnTo>
                <a:lnTo>
                  <a:pt x="26924" y="6283"/>
                </a:lnTo>
                <a:lnTo>
                  <a:pt x="26783" y="6283"/>
                </a:lnTo>
                <a:lnTo>
                  <a:pt x="26642" y="6303"/>
                </a:lnTo>
                <a:lnTo>
                  <a:pt x="26481" y="6343"/>
                </a:lnTo>
                <a:lnTo>
                  <a:pt x="26340" y="6424"/>
                </a:lnTo>
                <a:lnTo>
                  <a:pt x="26220" y="6505"/>
                </a:lnTo>
                <a:lnTo>
                  <a:pt x="25495" y="7089"/>
                </a:lnTo>
                <a:lnTo>
                  <a:pt x="25434" y="6807"/>
                </a:lnTo>
                <a:lnTo>
                  <a:pt x="25394" y="6525"/>
                </a:lnTo>
                <a:lnTo>
                  <a:pt x="25394" y="6223"/>
                </a:lnTo>
                <a:lnTo>
                  <a:pt x="25394" y="5941"/>
                </a:lnTo>
                <a:lnTo>
                  <a:pt x="25394" y="5880"/>
                </a:lnTo>
                <a:lnTo>
                  <a:pt x="25374" y="5820"/>
                </a:lnTo>
                <a:lnTo>
                  <a:pt x="25334" y="5780"/>
                </a:lnTo>
                <a:lnTo>
                  <a:pt x="25293" y="5759"/>
                </a:lnTo>
                <a:lnTo>
                  <a:pt x="25193" y="5739"/>
                </a:lnTo>
                <a:lnTo>
                  <a:pt x="25132" y="5739"/>
                </a:lnTo>
                <a:lnTo>
                  <a:pt x="25072" y="5759"/>
                </a:lnTo>
                <a:lnTo>
                  <a:pt x="24931" y="5840"/>
                </a:lnTo>
                <a:lnTo>
                  <a:pt x="24810" y="5921"/>
                </a:lnTo>
                <a:lnTo>
                  <a:pt x="24709" y="6021"/>
                </a:lnTo>
                <a:lnTo>
                  <a:pt x="24609" y="6142"/>
                </a:lnTo>
                <a:lnTo>
                  <a:pt x="24548" y="6243"/>
                </a:lnTo>
                <a:lnTo>
                  <a:pt x="24488" y="6384"/>
                </a:lnTo>
                <a:lnTo>
                  <a:pt x="24447" y="6505"/>
                </a:lnTo>
                <a:lnTo>
                  <a:pt x="24427" y="6646"/>
                </a:lnTo>
                <a:lnTo>
                  <a:pt x="24407" y="6786"/>
                </a:lnTo>
                <a:lnTo>
                  <a:pt x="24407" y="6927"/>
                </a:lnTo>
                <a:lnTo>
                  <a:pt x="24447" y="7209"/>
                </a:lnTo>
                <a:lnTo>
                  <a:pt x="24528" y="7511"/>
                </a:lnTo>
                <a:lnTo>
                  <a:pt x="24649" y="7814"/>
                </a:lnTo>
                <a:lnTo>
                  <a:pt x="23279" y="9002"/>
                </a:lnTo>
                <a:lnTo>
                  <a:pt x="22877" y="9324"/>
                </a:lnTo>
                <a:lnTo>
                  <a:pt x="22977" y="7491"/>
                </a:lnTo>
                <a:lnTo>
                  <a:pt x="22998" y="6766"/>
                </a:lnTo>
                <a:lnTo>
                  <a:pt x="23018" y="6062"/>
                </a:lnTo>
                <a:lnTo>
                  <a:pt x="23018" y="5679"/>
                </a:lnTo>
                <a:lnTo>
                  <a:pt x="23018" y="5276"/>
                </a:lnTo>
                <a:lnTo>
                  <a:pt x="22998" y="4894"/>
                </a:lnTo>
                <a:lnTo>
                  <a:pt x="22957" y="4692"/>
                </a:lnTo>
                <a:lnTo>
                  <a:pt x="22917" y="4511"/>
                </a:lnTo>
                <a:lnTo>
                  <a:pt x="22897" y="4410"/>
                </a:lnTo>
                <a:lnTo>
                  <a:pt x="22836" y="4330"/>
                </a:lnTo>
                <a:lnTo>
                  <a:pt x="22796" y="4269"/>
                </a:lnTo>
                <a:lnTo>
                  <a:pt x="22736" y="4209"/>
                </a:lnTo>
                <a:lnTo>
                  <a:pt x="22655" y="4189"/>
                </a:lnTo>
                <a:lnTo>
                  <a:pt x="22595" y="4148"/>
                </a:lnTo>
                <a:lnTo>
                  <a:pt x="22434" y="4128"/>
                </a:lnTo>
                <a:lnTo>
                  <a:pt x="22293" y="4169"/>
                </a:lnTo>
                <a:lnTo>
                  <a:pt x="22132" y="4229"/>
                </a:lnTo>
                <a:lnTo>
                  <a:pt x="22071" y="4289"/>
                </a:lnTo>
                <a:lnTo>
                  <a:pt x="22011" y="4350"/>
                </a:lnTo>
                <a:lnTo>
                  <a:pt x="21971" y="4430"/>
                </a:lnTo>
                <a:lnTo>
                  <a:pt x="21930" y="4511"/>
                </a:lnTo>
                <a:lnTo>
                  <a:pt x="21870" y="4672"/>
                </a:lnTo>
                <a:lnTo>
                  <a:pt x="21830" y="4833"/>
                </a:lnTo>
                <a:lnTo>
                  <a:pt x="21769" y="5196"/>
                </a:lnTo>
                <a:lnTo>
                  <a:pt x="21749" y="5558"/>
                </a:lnTo>
                <a:lnTo>
                  <a:pt x="21729" y="5900"/>
                </a:lnTo>
                <a:lnTo>
                  <a:pt x="21669" y="6686"/>
                </a:lnTo>
                <a:lnTo>
                  <a:pt x="21608" y="7491"/>
                </a:lnTo>
                <a:lnTo>
                  <a:pt x="21467" y="10492"/>
                </a:lnTo>
                <a:lnTo>
                  <a:pt x="21467" y="10532"/>
                </a:lnTo>
                <a:lnTo>
                  <a:pt x="20219" y="11599"/>
                </a:lnTo>
                <a:lnTo>
                  <a:pt x="18165" y="13351"/>
                </a:lnTo>
                <a:lnTo>
                  <a:pt x="17903" y="13069"/>
                </a:lnTo>
                <a:lnTo>
                  <a:pt x="18567" y="11579"/>
                </a:lnTo>
                <a:lnTo>
                  <a:pt x="18849" y="10874"/>
                </a:lnTo>
                <a:lnTo>
                  <a:pt x="19171" y="10874"/>
                </a:lnTo>
                <a:lnTo>
                  <a:pt x="19494" y="10834"/>
                </a:lnTo>
                <a:lnTo>
                  <a:pt x="19635" y="10794"/>
                </a:lnTo>
                <a:lnTo>
                  <a:pt x="19776" y="10754"/>
                </a:lnTo>
                <a:lnTo>
                  <a:pt x="19937" y="10693"/>
                </a:lnTo>
                <a:lnTo>
                  <a:pt x="20058" y="10613"/>
                </a:lnTo>
                <a:lnTo>
                  <a:pt x="20178" y="10532"/>
                </a:lnTo>
                <a:lnTo>
                  <a:pt x="20279" y="10411"/>
                </a:lnTo>
                <a:lnTo>
                  <a:pt x="20360" y="10290"/>
                </a:lnTo>
                <a:lnTo>
                  <a:pt x="20420" y="10149"/>
                </a:lnTo>
                <a:lnTo>
                  <a:pt x="20440" y="10008"/>
                </a:lnTo>
                <a:lnTo>
                  <a:pt x="20420" y="9868"/>
                </a:lnTo>
                <a:lnTo>
                  <a:pt x="20380" y="9787"/>
                </a:lnTo>
                <a:lnTo>
                  <a:pt x="20339" y="9727"/>
                </a:lnTo>
                <a:lnTo>
                  <a:pt x="20299" y="9686"/>
                </a:lnTo>
                <a:lnTo>
                  <a:pt x="20219" y="9626"/>
                </a:lnTo>
                <a:lnTo>
                  <a:pt x="20098" y="9586"/>
                </a:lnTo>
                <a:lnTo>
                  <a:pt x="19977" y="9565"/>
                </a:lnTo>
                <a:lnTo>
                  <a:pt x="19856" y="9565"/>
                </a:lnTo>
                <a:lnTo>
                  <a:pt x="19715" y="9586"/>
                </a:lnTo>
                <a:lnTo>
                  <a:pt x="19474" y="9666"/>
                </a:lnTo>
                <a:lnTo>
                  <a:pt x="19212" y="9747"/>
                </a:lnTo>
                <a:lnTo>
                  <a:pt x="19192" y="9545"/>
                </a:lnTo>
                <a:lnTo>
                  <a:pt x="19131" y="9344"/>
                </a:lnTo>
                <a:lnTo>
                  <a:pt x="19091" y="9284"/>
                </a:lnTo>
                <a:lnTo>
                  <a:pt x="19031" y="9223"/>
                </a:lnTo>
                <a:lnTo>
                  <a:pt x="18950" y="9163"/>
                </a:lnTo>
                <a:lnTo>
                  <a:pt x="18869" y="9122"/>
                </a:lnTo>
                <a:lnTo>
                  <a:pt x="18789" y="9102"/>
                </a:lnTo>
                <a:lnTo>
                  <a:pt x="18688" y="9082"/>
                </a:lnTo>
                <a:lnTo>
                  <a:pt x="18608" y="9082"/>
                </a:lnTo>
                <a:lnTo>
                  <a:pt x="18527" y="9102"/>
                </a:lnTo>
                <a:lnTo>
                  <a:pt x="18406" y="9163"/>
                </a:lnTo>
                <a:lnTo>
                  <a:pt x="18306" y="9223"/>
                </a:lnTo>
                <a:lnTo>
                  <a:pt x="18205" y="9304"/>
                </a:lnTo>
                <a:lnTo>
                  <a:pt x="18144" y="9364"/>
                </a:lnTo>
                <a:lnTo>
                  <a:pt x="18064" y="9223"/>
                </a:lnTo>
                <a:lnTo>
                  <a:pt x="17983" y="9062"/>
                </a:lnTo>
                <a:lnTo>
                  <a:pt x="17923" y="8901"/>
                </a:lnTo>
                <a:lnTo>
                  <a:pt x="17863" y="8820"/>
                </a:lnTo>
                <a:lnTo>
                  <a:pt x="17802" y="8740"/>
                </a:lnTo>
                <a:lnTo>
                  <a:pt x="17742" y="8679"/>
                </a:lnTo>
                <a:lnTo>
                  <a:pt x="17641" y="8659"/>
                </a:lnTo>
                <a:lnTo>
                  <a:pt x="17560" y="8659"/>
                </a:lnTo>
                <a:lnTo>
                  <a:pt x="17460" y="8700"/>
                </a:lnTo>
                <a:lnTo>
                  <a:pt x="17339" y="8780"/>
                </a:lnTo>
                <a:lnTo>
                  <a:pt x="17218" y="8881"/>
                </a:lnTo>
                <a:lnTo>
                  <a:pt x="17138" y="8981"/>
                </a:lnTo>
                <a:lnTo>
                  <a:pt x="17097" y="9082"/>
                </a:lnTo>
                <a:lnTo>
                  <a:pt x="17057" y="9183"/>
                </a:lnTo>
                <a:lnTo>
                  <a:pt x="17037" y="9304"/>
                </a:lnTo>
                <a:lnTo>
                  <a:pt x="17057" y="9404"/>
                </a:lnTo>
                <a:lnTo>
                  <a:pt x="17077" y="9525"/>
                </a:lnTo>
                <a:lnTo>
                  <a:pt x="17117" y="9646"/>
                </a:lnTo>
                <a:lnTo>
                  <a:pt x="17158" y="9767"/>
                </a:lnTo>
                <a:lnTo>
                  <a:pt x="17299" y="9988"/>
                </a:lnTo>
                <a:lnTo>
                  <a:pt x="17480" y="10190"/>
                </a:lnTo>
                <a:lnTo>
                  <a:pt x="17661" y="10371"/>
                </a:lnTo>
                <a:lnTo>
                  <a:pt x="17440" y="10935"/>
                </a:lnTo>
                <a:lnTo>
                  <a:pt x="16836" y="12284"/>
                </a:lnTo>
                <a:lnTo>
                  <a:pt x="16695" y="12224"/>
                </a:lnTo>
                <a:lnTo>
                  <a:pt x="16513" y="12143"/>
                </a:lnTo>
                <a:lnTo>
                  <a:pt x="16393" y="12022"/>
                </a:lnTo>
                <a:lnTo>
                  <a:pt x="16252" y="11922"/>
                </a:lnTo>
                <a:lnTo>
                  <a:pt x="16090" y="11841"/>
                </a:lnTo>
                <a:lnTo>
                  <a:pt x="15929" y="11760"/>
                </a:lnTo>
                <a:lnTo>
                  <a:pt x="15768" y="11680"/>
                </a:lnTo>
                <a:lnTo>
                  <a:pt x="15607" y="11640"/>
                </a:lnTo>
                <a:lnTo>
                  <a:pt x="15426" y="11599"/>
                </a:lnTo>
                <a:lnTo>
                  <a:pt x="15245" y="11579"/>
                </a:lnTo>
                <a:lnTo>
                  <a:pt x="15003" y="11579"/>
                </a:lnTo>
                <a:lnTo>
                  <a:pt x="15043" y="8377"/>
                </a:lnTo>
                <a:lnTo>
                  <a:pt x="15043" y="7189"/>
                </a:lnTo>
                <a:lnTo>
                  <a:pt x="15245" y="7149"/>
                </a:lnTo>
                <a:lnTo>
                  <a:pt x="15466" y="7048"/>
                </a:lnTo>
                <a:lnTo>
                  <a:pt x="15688" y="6948"/>
                </a:lnTo>
                <a:lnTo>
                  <a:pt x="16111" y="6726"/>
                </a:lnTo>
                <a:lnTo>
                  <a:pt x="17057" y="6162"/>
                </a:lnTo>
                <a:lnTo>
                  <a:pt x="17520" y="5860"/>
                </a:lnTo>
                <a:lnTo>
                  <a:pt x="17963" y="5558"/>
                </a:lnTo>
                <a:lnTo>
                  <a:pt x="18849" y="4914"/>
                </a:lnTo>
                <a:lnTo>
                  <a:pt x="19695" y="4229"/>
                </a:lnTo>
                <a:lnTo>
                  <a:pt x="20118" y="3927"/>
                </a:lnTo>
                <a:lnTo>
                  <a:pt x="20339" y="3746"/>
                </a:lnTo>
                <a:lnTo>
                  <a:pt x="20541" y="3565"/>
                </a:lnTo>
                <a:lnTo>
                  <a:pt x="20742" y="3383"/>
                </a:lnTo>
                <a:lnTo>
                  <a:pt x="20923" y="3182"/>
                </a:lnTo>
                <a:lnTo>
                  <a:pt x="21064" y="2960"/>
                </a:lnTo>
                <a:lnTo>
                  <a:pt x="21105" y="2840"/>
                </a:lnTo>
                <a:lnTo>
                  <a:pt x="21145" y="2719"/>
                </a:lnTo>
                <a:lnTo>
                  <a:pt x="21165" y="2618"/>
                </a:lnTo>
                <a:lnTo>
                  <a:pt x="21145" y="2517"/>
                </a:lnTo>
                <a:lnTo>
                  <a:pt x="21105" y="2417"/>
                </a:lnTo>
                <a:lnTo>
                  <a:pt x="21044" y="2336"/>
                </a:lnTo>
                <a:lnTo>
                  <a:pt x="20964" y="2296"/>
                </a:lnTo>
                <a:lnTo>
                  <a:pt x="20863" y="2256"/>
                </a:lnTo>
                <a:lnTo>
                  <a:pt x="20762" y="2235"/>
                </a:lnTo>
                <a:lnTo>
                  <a:pt x="20662" y="2235"/>
                </a:lnTo>
                <a:lnTo>
                  <a:pt x="20541" y="2256"/>
                </a:lnTo>
                <a:lnTo>
                  <a:pt x="20420" y="2296"/>
                </a:lnTo>
                <a:lnTo>
                  <a:pt x="20319" y="2356"/>
                </a:lnTo>
                <a:lnTo>
                  <a:pt x="20219" y="2417"/>
                </a:lnTo>
                <a:lnTo>
                  <a:pt x="20017" y="2558"/>
                </a:lnTo>
                <a:lnTo>
                  <a:pt x="19836" y="2719"/>
                </a:lnTo>
                <a:lnTo>
                  <a:pt x="19071" y="3383"/>
                </a:lnTo>
                <a:lnTo>
                  <a:pt x="18265" y="4028"/>
                </a:lnTo>
                <a:lnTo>
                  <a:pt x="17440" y="4652"/>
                </a:lnTo>
                <a:lnTo>
                  <a:pt x="16614" y="5256"/>
                </a:lnTo>
                <a:lnTo>
                  <a:pt x="15788" y="5860"/>
                </a:lnTo>
                <a:lnTo>
                  <a:pt x="15406" y="6122"/>
                </a:lnTo>
                <a:lnTo>
                  <a:pt x="15043" y="6424"/>
                </a:lnTo>
                <a:lnTo>
                  <a:pt x="15043" y="4370"/>
                </a:lnTo>
                <a:lnTo>
                  <a:pt x="15043" y="3746"/>
                </a:lnTo>
                <a:lnTo>
                  <a:pt x="15486" y="3726"/>
                </a:lnTo>
                <a:lnTo>
                  <a:pt x="15909" y="3685"/>
                </a:lnTo>
                <a:lnTo>
                  <a:pt x="16111" y="3625"/>
                </a:lnTo>
                <a:lnTo>
                  <a:pt x="16332" y="3585"/>
                </a:lnTo>
                <a:lnTo>
                  <a:pt x="16533" y="3504"/>
                </a:lnTo>
                <a:lnTo>
                  <a:pt x="16735" y="3424"/>
                </a:lnTo>
                <a:lnTo>
                  <a:pt x="16956" y="3323"/>
                </a:lnTo>
                <a:lnTo>
                  <a:pt x="17178" y="3202"/>
                </a:lnTo>
                <a:lnTo>
                  <a:pt x="17420" y="3081"/>
                </a:lnTo>
                <a:lnTo>
                  <a:pt x="17621" y="2920"/>
                </a:lnTo>
                <a:lnTo>
                  <a:pt x="17802" y="2739"/>
                </a:lnTo>
                <a:lnTo>
                  <a:pt x="17963" y="2558"/>
                </a:lnTo>
                <a:lnTo>
                  <a:pt x="18024" y="2457"/>
                </a:lnTo>
                <a:lnTo>
                  <a:pt x="18084" y="2336"/>
                </a:lnTo>
                <a:lnTo>
                  <a:pt x="18124" y="2215"/>
                </a:lnTo>
                <a:lnTo>
                  <a:pt x="18144" y="2094"/>
                </a:lnTo>
                <a:lnTo>
                  <a:pt x="18144" y="2014"/>
                </a:lnTo>
                <a:lnTo>
                  <a:pt x="18124" y="1933"/>
                </a:lnTo>
                <a:lnTo>
                  <a:pt x="18084" y="1853"/>
                </a:lnTo>
                <a:lnTo>
                  <a:pt x="18024" y="1792"/>
                </a:lnTo>
                <a:lnTo>
                  <a:pt x="17943" y="1732"/>
                </a:lnTo>
                <a:lnTo>
                  <a:pt x="17863" y="1692"/>
                </a:lnTo>
                <a:lnTo>
                  <a:pt x="17782" y="1651"/>
                </a:lnTo>
                <a:lnTo>
                  <a:pt x="17701" y="1651"/>
                </a:lnTo>
                <a:lnTo>
                  <a:pt x="17581" y="1672"/>
                </a:lnTo>
                <a:lnTo>
                  <a:pt x="17480" y="1692"/>
                </a:lnTo>
                <a:lnTo>
                  <a:pt x="17299" y="1772"/>
                </a:lnTo>
                <a:lnTo>
                  <a:pt x="17117" y="1893"/>
                </a:lnTo>
                <a:lnTo>
                  <a:pt x="16936" y="2014"/>
                </a:lnTo>
                <a:lnTo>
                  <a:pt x="16755" y="2135"/>
                </a:lnTo>
                <a:lnTo>
                  <a:pt x="16554" y="2215"/>
                </a:lnTo>
                <a:lnTo>
                  <a:pt x="16352" y="2316"/>
                </a:lnTo>
                <a:lnTo>
                  <a:pt x="16151" y="2376"/>
                </a:lnTo>
                <a:lnTo>
                  <a:pt x="15869" y="2457"/>
                </a:lnTo>
                <a:lnTo>
                  <a:pt x="15587" y="2517"/>
                </a:lnTo>
                <a:lnTo>
                  <a:pt x="15325" y="2537"/>
                </a:lnTo>
                <a:lnTo>
                  <a:pt x="15043" y="2537"/>
                </a:lnTo>
                <a:lnTo>
                  <a:pt x="15023" y="2457"/>
                </a:lnTo>
                <a:lnTo>
                  <a:pt x="15003" y="1974"/>
                </a:lnTo>
                <a:lnTo>
                  <a:pt x="14983" y="1490"/>
                </a:lnTo>
                <a:lnTo>
                  <a:pt x="14922" y="1007"/>
                </a:lnTo>
                <a:lnTo>
                  <a:pt x="14882" y="846"/>
                </a:lnTo>
                <a:lnTo>
                  <a:pt x="14822" y="705"/>
                </a:lnTo>
                <a:lnTo>
                  <a:pt x="14761" y="564"/>
                </a:lnTo>
                <a:lnTo>
                  <a:pt x="14701" y="423"/>
                </a:lnTo>
                <a:lnTo>
                  <a:pt x="14681" y="262"/>
                </a:lnTo>
                <a:lnTo>
                  <a:pt x="14661" y="202"/>
                </a:lnTo>
                <a:lnTo>
                  <a:pt x="14620" y="141"/>
                </a:lnTo>
                <a:lnTo>
                  <a:pt x="14540" y="61"/>
                </a:lnTo>
                <a:lnTo>
                  <a:pt x="14439" y="20"/>
                </a:lnTo>
                <a:lnTo>
                  <a:pt x="14318"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D4B26-524D-432C-9493-8D16E1A82C60}"/>
              </a:ext>
            </a:extLst>
          </p:cNvPr>
          <p:cNvSpPr txBox="1">
            <a:spLocks/>
          </p:cNvSpPr>
          <p:nvPr/>
        </p:nvSpPr>
        <p:spPr>
          <a:xfrm>
            <a:off x="962246" y="894367"/>
            <a:ext cx="7219507" cy="3354765"/>
          </a:xfrm>
          <a:prstGeom prst="rect">
            <a:avLst/>
          </a:prstGeom>
          <a:solidFill>
            <a:schemeClr val="bg1"/>
          </a:solidFill>
          <a:ln w="19050">
            <a:solidFill>
              <a:srgbClr val="C00000"/>
            </a:solidFill>
          </a:ln>
        </p:spPr>
        <p:txBody>
          <a:bodyPr wrap="square" lIns="274320" tIns="274320" rIns="274320" bIns="274320" rtlCol="0">
            <a:spAutoFit/>
          </a:bodyPr>
          <a:lstStyle/>
          <a:p>
            <a:pPr algn="just"/>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Đây là một vấn đề khó đối với giám đốc dự án bởi vì không ai muốn là người mang tin xấu đến cho người khác cũng như không muốn đón nhận những tin xấu hoặc được coi là người hay lo lắng. Bất chấp những thực tế đó giám đốc dự án vẫn cần xác định một chiến lược để quản lý rủi ro </a:t>
            </a:r>
            <a:r>
              <a:rPr lang="vi-VN" sz="2600" b="1" dirty="0">
                <a:latin typeface="Times New Roman" panose="02020603050405020304" pitchFamily="18" charset="0"/>
                <a:cs typeface="Times New Roman" panose="02020603050405020304" pitchFamily="18" charset="0"/>
              </a:rPr>
              <a:t>ngay từ giai đoạn đầu của dự án.</a:t>
            </a:r>
            <a:endParaRPr lang="en-US" sz="2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6895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EFDAB-F265-4898-ABCA-19C0BE90F095}"/>
              </a:ext>
            </a:extLst>
          </p:cNvPr>
          <p:cNvSpPr txBox="1"/>
          <p:nvPr/>
        </p:nvSpPr>
        <p:spPr>
          <a:xfrm>
            <a:off x="191386" y="155944"/>
            <a:ext cx="3026736" cy="461665"/>
          </a:xfrm>
          <a:prstGeom prst="rect">
            <a:avLst/>
          </a:prstGeom>
          <a:solidFill>
            <a:schemeClr val="bg1"/>
          </a:solidFill>
          <a:ln w="19050">
            <a:solidFill>
              <a:srgbClr val="C00000"/>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TỔNG QUAN</a:t>
            </a:r>
          </a:p>
        </p:txBody>
      </p:sp>
      <p:sp>
        <p:nvSpPr>
          <p:cNvPr id="3" name="TextBox 2">
            <a:extLst>
              <a:ext uri="{FF2B5EF4-FFF2-40B4-BE49-F238E27FC236}">
                <a16:creationId xmlns:a16="http://schemas.microsoft.com/office/drawing/2014/main" id="{703D4B26-524D-432C-9493-8D16E1A82C60}"/>
              </a:ext>
            </a:extLst>
          </p:cNvPr>
          <p:cNvSpPr txBox="1">
            <a:spLocks/>
          </p:cNvSpPr>
          <p:nvPr/>
        </p:nvSpPr>
        <p:spPr>
          <a:xfrm>
            <a:off x="1183758" y="1059165"/>
            <a:ext cx="6776484" cy="3354765"/>
          </a:xfrm>
          <a:prstGeom prst="rect">
            <a:avLst/>
          </a:prstGeom>
          <a:solidFill>
            <a:schemeClr val="bg1"/>
          </a:solidFill>
          <a:ln w="19050">
            <a:solidFill>
              <a:srgbClr val="C00000"/>
            </a:solidFill>
          </a:ln>
        </p:spPr>
        <p:txBody>
          <a:bodyPr wrap="square" lIns="274320" tIns="274320" rIns="274320" bIns="274320" rtlCol="0">
            <a:spAutoFit/>
          </a:bodyPr>
          <a:lstStyle/>
          <a:p>
            <a:pPr algn="just"/>
            <a:r>
              <a:rPr lang="en-US" sz="2600" dirty="0">
                <a:latin typeface="+mj-lt"/>
              </a:rPr>
              <a:t>     </a:t>
            </a:r>
            <a:r>
              <a:rPr lang="vi-VN" sz="2600" dirty="0">
                <a:latin typeface="+mj-lt"/>
              </a:rPr>
              <a:t>Những công việc liên quan tới quản lý rủi ro là: Xác định các rủi ro, Phân tích những rủi ro và Kiểm soát chúng. </a:t>
            </a:r>
            <a:endParaRPr lang="en-US" sz="2600" dirty="0">
              <a:latin typeface="+mj-lt"/>
            </a:endParaRPr>
          </a:p>
          <a:p>
            <a:pPr algn="just"/>
            <a:r>
              <a:rPr lang="en-US" sz="2600" dirty="0">
                <a:latin typeface="+mj-lt"/>
              </a:rPr>
              <a:t>     </a:t>
            </a:r>
            <a:r>
              <a:rPr lang="vi-VN" sz="2600" dirty="0">
                <a:latin typeface="+mj-lt"/>
              </a:rPr>
              <a:t>Mục đích của những công việc này là để tránh cho dự án khỏi bị rơi vào trạng thái khủng hoảng, nhiều khả năng dẫn tới sự thất bại của dự án.</a:t>
            </a:r>
            <a:endParaRPr lang="en-US" sz="2600" b="1" dirty="0">
              <a:solidFill>
                <a:srgbClr val="C00000"/>
              </a:solidFill>
              <a:latin typeface="+mj-lt"/>
              <a:cs typeface="Times New Roman" panose="02020603050405020304" pitchFamily="18" charset="0"/>
            </a:endParaRPr>
          </a:p>
        </p:txBody>
      </p:sp>
    </p:spTree>
    <p:extLst>
      <p:ext uri="{BB962C8B-B14F-4D97-AF65-F5344CB8AC3E}">
        <p14:creationId xmlns:p14="http://schemas.microsoft.com/office/powerpoint/2010/main" val="2715061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510402" y="1482160"/>
            <a:ext cx="8156725" cy="3126095"/>
          </a:xfrm>
          <a:prstGeom prst="rect">
            <a:avLst/>
          </a:prstGeom>
          <a:noFill/>
          <a:ln>
            <a:noFill/>
          </a:ln>
        </p:spPr>
        <p:txBody>
          <a:bodyPr lIns="91425" tIns="91425" rIns="91425" bIns="91425" anchor="t" anchorCtr="0">
            <a:no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Các công việc để quản lý rủi ro đặc thù riêng cho từng dự án cụ thể và được sử dụng mang tính phòng bị</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công việc quản lý dự án được thiết kế chung cho tất cả các dự án khác nhau và được sử dụng mang tính phản ứng với thực tế.</a:t>
            </a:r>
            <a:endParaRPr lang="en" sz="1800" dirty="0">
              <a:solidFill>
                <a:schemeClr val="dk1"/>
              </a:solidFill>
              <a:latin typeface="Times New Roman" panose="02020603050405020304" pitchFamily="18" charset="0"/>
              <a:cs typeface="Times New Roman" panose="02020603050405020304" pitchFamily="18" charset="0"/>
            </a:endParaRPr>
          </a:p>
        </p:txBody>
      </p:sp>
      <p:sp>
        <p:nvSpPr>
          <p:cNvPr id="378" name="Shape 378"/>
          <p:cNvSpPr txBox="1">
            <a:spLocks noGrp="1"/>
          </p:cNvSpPr>
          <p:nvPr>
            <p:ph type="ctrTitle" idx="4294967295"/>
          </p:nvPr>
        </p:nvSpPr>
        <p:spPr>
          <a:xfrm>
            <a:off x="1136320" y="68959"/>
            <a:ext cx="5934330" cy="1159799"/>
          </a:xfrm>
          <a:prstGeom prst="rect">
            <a:avLst/>
          </a:prstGeom>
          <a:noFill/>
          <a:ln>
            <a:noFill/>
          </a:ln>
        </p:spPr>
        <p:txBody>
          <a:bodyPr lIns="91425" tIns="91425" rIns="91425" bIns="91425" anchor="ctr" anchorCtr="0">
            <a:noAutofit/>
          </a:bodyPr>
          <a:lstStyle/>
          <a:p>
            <a:pPr lvl="0"/>
            <a:r>
              <a:rPr lang="vi-VN" sz="3600" dirty="0">
                <a:latin typeface="Times New Roman" panose="02020603050405020304" pitchFamily="18" charset="0"/>
                <a:cs typeface="Times New Roman" panose="02020603050405020304" pitchFamily="18" charset="0"/>
              </a:rPr>
              <a:t>Phân biệt quản lý rủi ro với quản lý dự án:</a:t>
            </a:r>
            <a:endParaRPr lang="en" sz="3600" dirty="0">
              <a:latin typeface="Times New Roman" panose="02020603050405020304" pitchFamily="18" charset="0"/>
              <a:cs typeface="Times New Roman" panose="02020603050405020304" pitchFamily="18" charset="0"/>
            </a:endParaRPr>
          </a:p>
        </p:txBody>
      </p:sp>
      <p:cxnSp>
        <p:nvCxnSpPr>
          <p:cNvPr id="379" name="Shape 379"/>
          <p:cNvCxnSpPr>
            <a:cxnSpLocks/>
          </p:cNvCxnSpPr>
          <p:nvPr/>
        </p:nvCxnSpPr>
        <p:spPr>
          <a:xfrm>
            <a:off x="6500037" y="648859"/>
            <a:ext cx="2537537"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229928" y="220426"/>
            <a:ext cx="843811" cy="856868"/>
          </a:xfrm>
          <a:prstGeom prst="ellipse">
            <a:avLst/>
          </a:prstGeom>
          <a:solidFill>
            <a:srgbClr val="FFCD00"/>
          </a:solid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rtl val="0"/>
            </a:endParaRPr>
          </a:p>
        </p:txBody>
      </p:sp>
      <p:grpSp>
        <p:nvGrpSpPr>
          <p:cNvPr id="10" name="Shape 578">
            <a:extLst>
              <a:ext uri="{FF2B5EF4-FFF2-40B4-BE49-F238E27FC236}">
                <a16:creationId xmlns:a16="http://schemas.microsoft.com/office/drawing/2014/main" id="{4A9542F5-9CDD-41B3-BC3A-00EB1FFCEB12}"/>
              </a:ext>
            </a:extLst>
          </p:cNvPr>
          <p:cNvGrpSpPr/>
          <p:nvPr/>
        </p:nvGrpSpPr>
        <p:grpSpPr>
          <a:xfrm>
            <a:off x="510402" y="473826"/>
            <a:ext cx="342881" cy="350068"/>
            <a:chOff x="3951850" y="2985350"/>
            <a:chExt cx="407950" cy="416500"/>
          </a:xfrm>
        </p:grpSpPr>
        <p:sp>
          <p:nvSpPr>
            <p:cNvPr id="11" name="Shape 579">
              <a:extLst>
                <a:ext uri="{FF2B5EF4-FFF2-40B4-BE49-F238E27FC236}">
                  <a16:creationId xmlns:a16="http://schemas.microsoft.com/office/drawing/2014/main" id="{7E72ADBB-24D3-4A26-98A9-1BDB7C9ED410}"/>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80">
              <a:extLst>
                <a:ext uri="{FF2B5EF4-FFF2-40B4-BE49-F238E27FC236}">
                  <a16:creationId xmlns:a16="http://schemas.microsoft.com/office/drawing/2014/main" id="{E9E3A1C2-1BC8-496E-997A-3C8B6B8064EE}"/>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581">
              <a:extLst>
                <a:ext uri="{FF2B5EF4-FFF2-40B4-BE49-F238E27FC236}">
                  <a16:creationId xmlns:a16="http://schemas.microsoft.com/office/drawing/2014/main" id="{DF62419E-5539-49DA-82F2-F7194CB48C46}"/>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82">
              <a:extLst>
                <a:ext uri="{FF2B5EF4-FFF2-40B4-BE49-F238E27FC236}">
                  <a16:creationId xmlns:a16="http://schemas.microsoft.com/office/drawing/2014/main" id="{B3CDF9A5-2A49-4444-A9A6-D5162659CB4C}"/>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circle(in)">
                                      <p:cBhvr>
                                        <p:cTn id="7" dur="2000"/>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circle(in)">
                                      <p:cBhvr>
                                        <p:cTn id="12" dur="2000"/>
                                        <p:tgtEl>
                                          <p:spTgt spid="3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theme/theme1.xml><?xml version="1.0" encoding="utf-8"?>
<a:theme xmlns:a="http://schemas.openxmlformats.org/drawingml/2006/main" name="Christmas 2015 speci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4321</TotalTime>
  <Words>4126</Words>
  <Application>Microsoft Office PowerPoint</Application>
  <PresentationFormat>On-screen Show (16:9)</PresentationFormat>
  <Paragraphs>515</Paragraphs>
  <Slides>66</Slides>
  <Notes>61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66</vt:i4>
      </vt:variant>
    </vt:vector>
  </HeadingPairs>
  <TitlesOfParts>
    <vt:vector size="77" baseType="lpstr">
      <vt:lpstr>Times New Roman</vt:lpstr>
      <vt:lpstr>Lora</vt:lpstr>
      <vt:lpstr>Arial</vt:lpstr>
      <vt:lpstr>Old Standard TT</vt:lpstr>
      <vt:lpstr>Oswald</vt:lpstr>
      <vt:lpstr>Droid Serif</vt:lpstr>
      <vt:lpstr>Times New Roman (Headings)</vt:lpstr>
      <vt:lpstr>Quattrocento Sans</vt:lpstr>
      <vt:lpstr>Bradley Hand ITC</vt:lpstr>
      <vt:lpstr>Christmas 2015 special template</vt:lpstr>
      <vt:lpstr>Viola template</vt:lpstr>
      <vt:lpstr>PowerPoint Presentation</vt:lpstr>
      <vt:lpstr>PowerPoint Presentation</vt:lpstr>
      <vt:lpstr>PowerPoint Presentation</vt:lpstr>
      <vt:lpstr>PowerPoint Presentation</vt:lpstr>
      <vt:lpstr>TỔNG QUAN</vt:lpstr>
      <vt:lpstr>PowerPoint Presentation</vt:lpstr>
      <vt:lpstr>PowerPoint Presentation</vt:lpstr>
      <vt:lpstr>PowerPoint Presentation</vt:lpstr>
      <vt:lpstr>Phân biệt quản lý rủi ro với quản lý dự án:</vt:lpstr>
      <vt:lpstr>Các đặc trưng của Rủi ro trong một dự án</vt:lpstr>
      <vt:lpstr>PHÂN LOẠI VÀ PHÂN TÍCH RỦI RO</vt:lpstr>
      <vt:lpstr>Phân loại rủi ro</vt:lpstr>
      <vt:lpstr>PowerPoint Presentation</vt:lpstr>
      <vt:lpstr>PowerPoint Presentation</vt:lpstr>
      <vt:lpstr>PowerPoint Presentation</vt:lpstr>
      <vt:lpstr>PowerPoint Presentation</vt:lpstr>
      <vt:lpstr>Các bước cho việc quản lý rủi ro</vt:lpstr>
      <vt:lpstr>PowerPoint Presentation</vt:lpstr>
      <vt:lpstr>Xác định các rủi ro: </vt:lpstr>
      <vt:lpstr>Kỹ thuật xác định rủi ro:</vt:lpstr>
      <vt:lpstr>Các sự kiện rủi ro:</vt:lpstr>
      <vt:lpstr>Ví dụ :</vt:lpstr>
      <vt:lpstr>PowerPoint Presentation</vt:lpstr>
      <vt:lpstr>PowerPoint Presentation</vt:lpstr>
      <vt:lpstr>PowerPoint Presentation</vt:lpstr>
      <vt:lpstr>PowerPoint Presentation</vt:lpstr>
      <vt:lpstr>PowerPoint Presentation</vt:lpstr>
      <vt:lpstr>Phân tích các rủi ro: </vt:lpstr>
      <vt:lpstr>Phân tích các rủi ro: </vt:lpstr>
      <vt:lpstr>Về tiêu chí xác suất xảy ra rủi ro:</vt:lpstr>
      <vt:lpstr>Về tiêu chí độ ảnh hưởng</vt:lpstr>
      <vt:lpstr>Về tiêu chí độ ảnh hưởng</vt:lpstr>
      <vt:lpstr>Mức độ nghiêm trọng (nguy hiểm) :</vt:lpstr>
      <vt:lpstr>Phân hạng các rủi ro:</vt:lpstr>
      <vt:lpstr>Phân hạng các rủi ro:</vt:lpstr>
      <vt:lpstr>Các thông tin tổng hợp liên quan tới quản lý rủi ro được thể hiện trong bảng dưới đây. </vt:lpstr>
      <vt:lpstr>PowerPoint Presentation</vt:lpstr>
      <vt:lpstr>KẾ HOẠCH GIẢI QUYẾT RỦI RO</vt:lpstr>
      <vt:lpstr>PowerPoint Presentation</vt:lpstr>
      <vt:lpstr>PowerPoint Presentation</vt:lpstr>
      <vt:lpstr>Các chiến lược làm giảm nhẹ các rủi ro:</vt:lpstr>
      <vt:lpstr>PowerPoint Presentation</vt:lpstr>
      <vt:lpstr>PowerPoint Presentation</vt:lpstr>
      <vt:lpstr>Kiểm soát và theo dõi việc xử lý các rủi ro:</vt:lpstr>
      <vt:lpstr>Các thông tin tổng hợp liên quan tới quản lý rủi ro được thể hiện trong bảng dưới đây. </vt:lpstr>
      <vt:lpstr>PowerPoint Presentation</vt:lpstr>
      <vt:lpstr>PowerPoint Presentation</vt:lpstr>
      <vt:lpstr>PowerPoint Presentation</vt:lpstr>
      <vt:lpstr>Những thời điểm cần đánh giá lại rủi ro trong quá trình phát triển dự án </vt:lpstr>
      <vt:lpstr>PowerPoint Presentation</vt:lpstr>
      <vt:lpstr>Thành quả của quản lý tốt  rủi ro dự án</vt:lpstr>
      <vt:lpstr>MỘT SỐ Ý KIẾN KHÁCH QUAN KHÁC</vt:lpstr>
      <vt:lpstr>Lợi ích của việc quản lý rủi ro:</vt:lpstr>
      <vt:lpstr>PowerPoint Presentation</vt:lpstr>
      <vt:lpstr>Giới thiệu thêm một kỹ thuật làm giảm rủi ro Tối thiểu hóa các mốc milestone </vt:lpstr>
      <vt:lpstr>PowerPoint Presentation</vt:lpstr>
      <vt:lpstr>PowerPoint Presentation</vt:lpstr>
      <vt:lpstr>Để thực hiện được đúng kỹ thuật này, phải thực hiện đảm bảo một số yêu cầu :</vt:lpstr>
      <vt:lpstr>KẾT LUẬN</vt:lpstr>
      <vt:lpstr>PowerPoint Presentation</vt:lpstr>
      <vt:lpstr>PowerPoint Presentation</vt:lpstr>
      <vt:lpstr>CÂU HỎI</vt:lpstr>
      <vt:lpstr>PowerPoint Presentation</vt:lpstr>
      <vt:lpstr>PowerPoint Presentation</vt:lpstr>
      <vt:lpstr>PowerPoint Presentation</vt:lpstr>
      <vt:lpstr>Em xin 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Phuong Hien</dc:creator>
  <cp:lastModifiedBy>NGUOIBONG</cp:lastModifiedBy>
  <cp:revision>344</cp:revision>
  <dcterms:modified xsi:type="dcterms:W3CDTF">2020-11-14T07:18:11Z</dcterms:modified>
</cp:coreProperties>
</file>