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4" r:id="rId6"/>
    <p:sldId id="261" r:id="rId7"/>
    <p:sldId id="266" r:id="rId8"/>
    <p:sldId id="262" r:id="rId9"/>
    <p:sldId id="269" r:id="rId10"/>
    <p:sldId id="270" r:id="rId11"/>
    <p:sldId id="271" r:id="rId12"/>
    <p:sldId id="272" r:id="rId13"/>
    <p:sldId id="27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 Huy Lý" initials="GL" lastIdx="2" clrIdx="0">
    <p:extLst>
      <p:ext uri="{19B8F6BF-5375-455C-9EA6-DF929625EA0E}">
        <p15:presenceInfo xmlns:p15="http://schemas.microsoft.com/office/powerpoint/2012/main" userId="cebd2cb8839e9e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889" autoAdjust="0"/>
  </p:normalViewPr>
  <p:slideViewPr>
    <p:cSldViewPr snapToGrid="0">
      <p:cViewPr varScale="1">
        <p:scale>
          <a:sx n="85" d="100"/>
          <a:sy n="85" d="100"/>
        </p:scale>
        <p:origin x="6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6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6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8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2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6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4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6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1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123CA-0A34-4B29-BB81-008FB7F1664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6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Trường Đại học FPT | VDAS">
            <a:extLst>
              <a:ext uri="{FF2B5EF4-FFF2-40B4-BE49-F238E27FC236}">
                <a16:creationId xmlns:a16="http://schemas.microsoft.com/office/drawing/2014/main" id="{45B81F1D-AA1D-C177-DE29-B39554260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2" y="91777"/>
            <a:ext cx="2032438" cy="203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870CD7-A1DE-84AF-2435-6771929D1FA0}"/>
              </a:ext>
            </a:extLst>
          </p:cNvPr>
          <p:cNvSpPr txBox="1"/>
          <p:nvPr/>
        </p:nvSpPr>
        <p:spPr>
          <a:xfrm>
            <a:off x="2935933" y="692497"/>
            <a:ext cx="6908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Calibri Light (Headings)"/>
              </a:rPr>
              <a:t>SWP391 Final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D8847-4089-5263-2714-12ECCED1096A}"/>
              </a:ext>
            </a:extLst>
          </p:cNvPr>
          <p:cNvSpPr txBox="1"/>
          <p:nvPr/>
        </p:nvSpPr>
        <p:spPr>
          <a:xfrm>
            <a:off x="587727" y="3044279"/>
            <a:ext cx="116045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Calibri Light (Headings)"/>
              </a:rPr>
              <a:t>Bloodline DNA Testing Service Management System</a:t>
            </a:r>
            <a:endParaRPr lang="en-US" sz="4400" dirty="0">
              <a:solidFill>
                <a:srgbClr val="FF0000"/>
              </a:solidFill>
              <a:latin typeface="Calibri Light (Headings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D130B9-FBE8-51B3-DD6F-A7ABC8662819}"/>
              </a:ext>
            </a:extLst>
          </p:cNvPr>
          <p:cNvSpPr txBox="1"/>
          <p:nvPr/>
        </p:nvSpPr>
        <p:spPr>
          <a:xfrm>
            <a:off x="363894" y="4051815"/>
            <a:ext cx="277554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noProof="1">
                <a:latin typeface="Calibri Light (Headings)"/>
              </a:rPr>
              <a:t>Supervisor</a:t>
            </a:r>
          </a:p>
          <a:p>
            <a:endParaRPr lang="en-US" sz="2400" b="1" noProof="1">
              <a:latin typeface="Calibri Light (Headings)"/>
            </a:endParaRPr>
          </a:p>
          <a:p>
            <a:pPr algn="ctr"/>
            <a:r>
              <a:rPr lang="en-US" sz="2000" b="1" noProof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Lại Đức Hùng</a:t>
            </a:r>
          </a:p>
          <a:p>
            <a:endParaRPr lang="en-US" sz="2400" b="1" noProof="1">
              <a:latin typeface="Calibri Light (Headings)"/>
            </a:endParaRPr>
          </a:p>
          <a:p>
            <a:r>
              <a:rPr lang="en-US" sz="2400" noProof="1"/>
              <a:t> 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D45FBA-2188-58FE-91FC-3C20E51A54F8}"/>
              </a:ext>
            </a:extLst>
          </p:cNvPr>
          <p:cNvSpPr txBox="1"/>
          <p:nvPr/>
        </p:nvSpPr>
        <p:spPr>
          <a:xfrm>
            <a:off x="8158480" y="4083427"/>
            <a:ext cx="2243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 Light (Headings)"/>
              </a:rPr>
              <a:t>Team 3 – SE1843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9AF9456-07F4-5F14-6C45-3F1099161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225187"/>
              </p:ext>
            </p:extLst>
          </p:nvPr>
        </p:nvGraphicFramePr>
        <p:xfrm>
          <a:off x="7601270" y="4575811"/>
          <a:ext cx="3358367" cy="2108816"/>
        </p:xfrm>
        <a:graphic>
          <a:graphicData uri="http://schemas.openxmlformats.org/drawingml/2006/table">
            <a:tbl>
              <a:tblPr/>
              <a:tblGrid>
                <a:gridCol w="3358367">
                  <a:extLst>
                    <a:ext uri="{9D8B030D-6E8A-4147-A177-3AD203B41FA5}">
                      <a16:colId xmlns:a16="http://schemas.microsoft.com/office/drawing/2014/main" val="1358649700"/>
                    </a:ext>
                  </a:extLst>
                </a:gridCol>
              </a:tblGrid>
              <a:tr h="527204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sz="2000" dirty="0">
                          <a:effectLst/>
                        </a:rPr>
                        <a:t>Võ Minh Ý - SE182099 (Leader)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371313"/>
                  </a:ext>
                </a:extLst>
              </a:tr>
              <a:tr h="527204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sz="2000" dirty="0">
                          <a:effectLst/>
                        </a:rPr>
                        <a:t>Trần Võ Quang Duy - SE182146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964912"/>
                  </a:ext>
                </a:extLst>
              </a:tr>
              <a:tr h="527204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sz="2000" dirty="0">
                          <a:effectLst/>
                        </a:rPr>
                        <a:t>Lý Gia Huy - SE182103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50741"/>
                  </a:ext>
                </a:extLst>
              </a:tr>
              <a:tr h="527204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sz="2000" dirty="0">
                          <a:effectLst/>
                        </a:rPr>
                        <a:t>Trần Hải Đăng - SE181926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098802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7932B0BC-F1C4-2625-F507-F7BD99079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829" y="1452229"/>
            <a:ext cx="3139420" cy="17520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17474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D505F-206A-FF8F-9EB8-5F95A9E3D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8666-4458-C717-5BC8-660097394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8" y="633047"/>
            <a:ext cx="11557574" cy="89593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000" b="1" dirty="0">
                <a:solidFill>
                  <a:srgbClr val="FF0000"/>
                </a:solidFill>
              </a:rPr>
              <a:t>4. Demonstrate</a:t>
            </a:r>
            <a:br>
              <a:rPr lang="en-US" sz="5400" b="1" dirty="0"/>
            </a:br>
            <a:endParaRPr lang="en-US" sz="33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3FD6BA-45C1-A898-0FBF-0CDA8BAF3B68}"/>
              </a:ext>
            </a:extLst>
          </p:cNvPr>
          <p:cNvSpPr txBox="1"/>
          <p:nvPr/>
        </p:nvSpPr>
        <p:spPr>
          <a:xfrm>
            <a:off x="2991973" y="3854116"/>
            <a:ext cx="1468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 Light (Headings)"/>
              </a:rPr>
              <a:t>Bloodline DNA Testing Service Management System</a:t>
            </a:r>
            <a:endParaRPr lang="en-US" sz="1200" dirty="0">
              <a:latin typeface="Calibri Light (Headings)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2FA4A8-02F5-2B75-BFC7-09692FCEF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28" y="2652852"/>
            <a:ext cx="1181100" cy="1181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CE07DF-93E3-C8D3-19DE-D935A307D310}"/>
              </a:ext>
            </a:extLst>
          </p:cNvPr>
          <p:cNvSpPr txBox="1"/>
          <p:nvPr/>
        </p:nvSpPr>
        <p:spPr>
          <a:xfrm>
            <a:off x="332871" y="3835425"/>
            <a:ext cx="1211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Customer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35996C-F6C3-E77F-4FE9-D88485C66ACD}"/>
              </a:ext>
            </a:extLst>
          </p:cNvPr>
          <p:cNvSpPr txBox="1"/>
          <p:nvPr/>
        </p:nvSpPr>
        <p:spPr>
          <a:xfrm>
            <a:off x="71718" y="1962568"/>
            <a:ext cx="118765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Scenario #1: </a:t>
            </a:r>
            <a:r>
              <a:rPr lang="en-US" sz="2500" dirty="0"/>
              <a:t>Customer books appointments at home.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2FE1C0-24C5-85BB-7BB7-0BBBEAF14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456" y="2663491"/>
            <a:ext cx="1876425" cy="119062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96E138-A008-964D-56D8-81E9B13E0D67}"/>
              </a:ext>
            </a:extLst>
          </p:cNvPr>
          <p:cNvCxnSpPr>
            <a:cxnSpLocks/>
          </p:cNvCxnSpPr>
          <p:nvPr/>
        </p:nvCxnSpPr>
        <p:spPr>
          <a:xfrm>
            <a:off x="1529228" y="3157268"/>
            <a:ext cx="1253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9F0B2B-20E9-2662-1BFA-3E024E4767AE}"/>
              </a:ext>
            </a:extLst>
          </p:cNvPr>
          <p:cNvCxnSpPr>
            <a:cxnSpLocks/>
          </p:cNvCxnSpPr>
          <p:nvPr/>
        </p:nvCxnSpPr>
        <p:spPr>
          <a:xfrm>
            <a:off x="4812843" y="3196977"/>
            <a:ext cx="20753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D6EAC4-C93D-9941-32D8-3A910300EA51}"/>
              </a:ext>
            </a:extLst>
          </p:cNvPr>
          <p:cNvCxnSpPr>
            <a:cxnSpLocks/>
          </p:cNvCxnSpPr>
          <p:nvPr/>
        </p:nvCxnSpPr>
        <p:spPr>
          <a:xfrm>
            <a:off x="8480253" y="3234776"/>
            <a:ext cx="1972078" cy="24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691926-B5A1-9033-D253-DDDD74178972}"/>
              </a:ext>
            </a:extLst>
          </p:cNvPr>
          <p:cNvSpPr txBox="1"/>
          <p:nvPr/>
        </p:nvSpPr>
        <p:spPr>
          <a:xfrm>
            <a:off x="1529228" y="3196977"/>
            <a:ext cx="1253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Open web</a:t>
            </a:r>
          </a:p>
          <a:p>
            <a:r>
              <a:rPr lang="en-US" sz="2000" dirty="0"/>
              <a:t>and login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3B7FF3-2FC6-499A-F991-ACA90B4D24AE}"/>
              </a:ext>
            </a:extLst>
          </p:cNvPr>
          <p:cNvSpPr txBox="1"/>
          <p:nvPr/>
        </p:nvSpPr>
        <p:spPr>
          <a:xfrm>
            <a:off x="4694670" y="3258803"/>
            <a:ext cx="2215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Fill form of Booking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4F86C6-156E-F67A-6E82-BF521928492A}"/>
              </a:ext>
            </a:extLst>
          </p:cNvPr>
          <p:cNvSpPr txBox="1"/>
          <p:nvPr/>
        </p:nvSpPr>
        <p:spPr>
          <a:xfrm>
            <a:off x="8419600" y="3291423"/>
            <a:ext cx="21617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Create Booking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B995F0-7432-56D2-BD48-5DB0A3D09675}"/>
              </a:ext>
            </a:extLst>
          </p:cNvPr>
          <p:cNvSpPr txBox="1"/>
          <p:nvPr/>
        </p:nvSpPr>
        <p:spPr>
          <a:xfrm>
            <a:off x="6888166" y="3987330"/>
            <a:ext cx="19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Form Of Booking</a:t>
            </a:r>
          </a:p>
        </p:txBody>
      </p:sp>
      <p:pic>
        <p:nvPicPr>
          <p:cNvPr id="5" name="Picture 8" descr="Trường Đại học FPT | VDAS">
            <a:extLst>
              <a:ext uri="{FF2B5EF4-FFF2-40B4-BE49-F238E27FC236}">
                <a16:creationId xmlns:a16="http://schemas.microsoft.com/office/drawing/2014/main" id="{A04D370D-E5A1-D0E0-0199-B238F267E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076" y="-62409"/>
            <a:ext cx="2066924" cy="20669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34,700+ Form Icon Stock Illustrations, Royalty-Free Vector ...">
            <a:extLst>
              <a:ext uri="{FF2B5EF4-FFF2-40B4-BE49-F238E27FC236}">
                <a16:creationId xmlns:a16="http://schemas.microsoft.com/office/drawing/2014/main" id="{53F8652F-86BA-0507-CA1C-5ACC9497C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259" y="2399194"/>
            <a:ext cx="1424673" cy="15752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Successful Booking Icon - Free Download Entertainment Icons | IconScout">
            <a:extLst>
              <a:ext uri="{FF2B5EF4-FFF2-40B4-BE49-F238E27FC236}">
                <a16:creationId xmlns:a16="http://schemas.microsoft.com/office/drawing/2014/main" id="{FCB15AC7-F3FA-9A55-242E-AA511FC43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347" y="2577239"/>
            <a:ext cx="1627653" cy="162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B735DA-B4C3-DA23-8B97-685B20594EA0}"/>
              </a:ext>
            </a:extLst>
          </p:cNvPr>
          <p:cNvSpPr txBox="1"/>
          <p:nvPr/>
        </p:nvSpPr>
        <p:spPr>
          <a:xfrm>
            <a:off x="143435" y="1316237"/>
            <a:ext cx="61901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b. At Testing Home</a:t>
            </a:r>
          </a:p>
        </p:txBody>
      </p:sp>
    </p:spTree>
    <p:extLst>
      <p:ext uri="{BB962C8B-B14F-4D97-AF65-F5344CB8AC3E}">
        <p14:creationId xmlns:p14="http://schemas.microsoft.com/office/powerpoint/2010/main" val="411150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B401B-5C2E-C514-B0EA-36A0E2290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EB31-8C82-1EE0-1968-295454DF7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8" y="633047"/>
            <a:ext cx="11557574" cy="89593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000" b="1" dirty="0">
                <a:solidFill>
                  <a:srgbClr val="FF0000"/>
                </a:solidFill>
              </a:rPr>
              <a:t>4. Demonstrate</a:t>
            </a:r>
            <a:br>
              <a:rPr lang="en-US" sz="5400" b="1" dirty="0"/>
            </a:br>
            <a:endParaRPr lang="en-US" sz="33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834F1-A3F8-529E-36B7-7FA24ECD534F}"/>
              </a:ext>
            </a:extLst>
          </p:cNvPr>
          <p:cNvSpPr txBox="1"/>
          <p:nvPr/>
        </p:nvSpPr>
        <p:spPr>
          <a:xfrm>
            <a:off x="2991973" y="3854116"/>
            <a:ext cx="1468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 Light (Headings)"/>
              </a:rPr>
              <a:t>Bloodline DNA Testing Service Management System</a:t>
            </a:r>
            <a:endParaRPr lang="en-US" sz="1200" dirty="0">
              <a:latin typeface="Calibri Light (Headings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3E8912-DFD1-D9B9-14F7-66664D143A18}"/>
              </a:ext>
            </a:extLst>
          </p:cNvPr>
          <p:cNvSpPr txBox="1"/>
          <p:nvPr/>
        </p:nvSpPr>
        <p:spPr>
          <a:xfrm>
            <a:off x="562136" y="3834397"/>
            <a:ext cx="680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Staff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9D11FD-3CF5-D33A-FA66-73A0B40A23AD}"/>
              </a:ext>
            </a:extLst>
          </p:cNvPr>
          <p:cNvSpPr txBox="1"/>
          <p:nvPr/>
        </p:nvSpPr>
        <p:spPr>
          <a:xfrm>
            <a:off x="71718" y="1783702"/>
            <a:ext cx="118765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Scenario #2: </a:t>
            </a:r>
            <a:r>
              <a:rPr lang="en-US" sz="2500" dirty="0"/>
              <a:t>Staff processes the appointment at home and returns test result.</a:t>
            </a:r>
            <a:endParaRPr lang="en-US" sz="25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05493-97BE-D0D5-0678-498743CA2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456" y="2663491"/>
            <a:ext cx="1876425" cy="119062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8BCA24-2F27-1C25-5075-A7ED1D653F6C}"/>
              </a:ext>
            </a:extLst>
          </p:cNvPr>
          <p:cNvCxnSpPr>
            <a:cxnSpLocks/>
          </p:cNvCxnSpPr>
          <p:nvPr/>
        </p:nvCxnSpPr>
        <p:spPr>
          <a:xfrm>
            <a:off x="1529228" y="3157268"/>
            <a:ext cx="1253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3CD8BB-B72E-249D-0A96-6704CCE44636}"/>
              </a:ext>
            </a:extLst>
          </p:cNvPr>
          <p:cNvCxnSpPr>
            <a:cxnSpLocks/>
          </p:cNvCxnSpPr>
          <p:nvPr/>
        </p:nvCxnSpPr>
        <p:spPr>
          <a:xfrm>
            <a:off x="4812843" y="3196977"/>
            <a:ext cx="15252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DFCBE6-B5DD-5FD5-175E-6D1CE6172D05}"/>
              </a:ext>
            </a:extLst>
          </p:cNvPr>
          <p:cNvCxnSpPr>
            <a:cxnSpLocks/>
          </p:cNvCxnSpPr>
          <p:nvPr/>
        </p:nvCxnSpPr>
        <p:spPr>
          <a:xfrm flipV="1">
            <a:off x="7844922" y="3196977"/>
            <a:ext cx="1670049" cy="7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12848D-5C9A-4730-E8E6-E75D0C437D2E}"/>
              </a:ext>
            </a:extLst>
          </p:cNvPr>
          <p:cNvSpPr txBox="1"/>
          <p:nvPr/>
        </p:nvSpPr>
        <p:spPr>
          <a:xfrm>
            <a:off x="1529229" y="3269387"/>
            <a:ext cx="1209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Login to center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21267B-5C88-111D-2B6C-1DBD5C6DA1F3}"/>
              </a:ext>
            </a:extLst>
          </p:cNvPr>
          <p:cNvSpPr txBox="1"/>
          <p:nvPr/>
        </p:nvSpPr>
        <p:spPr>
          <a:xfrm>
            <a:off x="4548564" y="3172540"/>
            <a:ext cx="2075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/>
              <a:t>Check </a:t>
            </a:r>
            <a:r>
              <a:rPr lang="en-US" altLang="ja-JP" sz="2000" dirty="0"/>
              <a:t>a</a:t>
            </a:r>
            <a:r>
              <a:rPr lang="vi-VN" sz="2000" dirty="0"/>
              <a:t>ppointment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346141-C571-C3C4-20B6-8848D2A40C0D}"/>
              </a:ext>
            </a:extLst>
          </p:cNvPr>
          <p:cNvSpPr txBox="1"/>
          <p:nvPr/>
        </p:nvSpPr>
        <p:spPr>
          <a:xfrm>
            <a:off x="4587062" y="5632725"/>
            <a:ext cx="1998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Handles appointment</a:t>
            </a:r>
          </a:p>
        </p:txBody>
      </p:sp>
      <p:pic>
        <p:nvPicPr>
          <p:cNvPr id="5" name="Picture 8" descr="Trường Đại học FPT | VDAS">
            <a:extLst>
              <a:ext uri="{FF2B5EF4-FFF2-40B4-BE49-F238E27FC236}">
                <a16:creationId xmlns:a16="http://schemas.microsoft.com/office/drawing/2014/main" id="{F0F6B7DD-3204-0705-C5EE-35A8EAC36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076" y="-72529"/>
            <a:ext cx="2066924" cy="20669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taff Generic Thin Outline Color icon | Freepik">
            <a:extLst>
              <a:ext uri="{FF2B5EF4-FFF2-40B4-BE49-F238E27FC236}">
                <a16:creationId xmlns:a16="http://schemas.microsoft.com/office/drawing/2014/main" id="{AE02DDD7-BF04-03C0-835A-A2C36A64E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" y="2372874"/>
            <a:ext cx="1744113" cy="174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ppointment check-in Vector Icons free download in SVG, PNG Format">
            <a:extLst>
              <a:ext uri="{FF2B5EF4-FFF2-40B4-BE49-F238E27FC236}">
                <a16:creationId xmlns:a16="http://schemas.microsoft.com/office/drawing/2014/main" id="{5C477330-1719-7B94-F532-B8AA335CF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930" y="2479609"/>
            <a:ext cx="1515992" cy="151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chedule and appointment icon concept | Premium Vector">
            <a:extLst>
              <a:ext uri="{FF2B5EF4-FFF2-40B4-BE49-F238E27FC236}">
                <a16:creationId xmlns:a16="http://schemas.microsoft.com/office/drawing/2014/main" id="{354F4D89-4D00-4FE3-B89E-C83DED401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20" y="4851966"/>
            <a:ext cx="1446526" cy="14931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A253C0-8A67-B2B4-7731-A76B83B1F948}"/>
              </a:ext>
            </a:extLst>
          </p:cNvPr>
          <p:cNvCxnSpPr>
            <a:cxnSpLocks/>
            <a:endCxn id="2056" idx="3"/>
          </p:cNvCxnSpPr>
          <p:nvPr/>
        </p:nvCxnSpPr>
        <p:spPr>
          <a:xfrm flipH="1">
            <a:off x="1966355" y="5483386"/>
            <a:ext cx="16374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Test results - Free education icons">
            <a:extLst>
              <a:ext uri="{FF2B5EF4-FFF2-40B4-BE49-F238E27FC236}">
                <a16:creationId xmlns:a16="http://schemas.microsoft.com/office/drawing/2014/main" id="{AB0C3C61-F91C-3983-C788-53919E8E3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29" y="4760123"/>
            <a:ext cx="1446526" cy="144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CC570B-556B-F500-08E2-17BA9EF3B4AC}"/>
              </a:ext>
            </a:extLst>
          </p:cNvPr>
          <p:cNvSpPr txBox="1"/>
          <p:nvPr/>
        </p:nvSpPr>
        <p:spPr>
          <a:xfrm>
            <a:off x="1785921" y="5483386"/>
            <a:ext cx="1998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Return test result</a:t>
            </a:r>
          </a:p>
        </p:txBody>
      </p:sp>
      <p:pic>
        <p:nvPicPr>
          <p:cNvPr id="3078" name="Picture 6" descr="Download Free Product Send Icons in PNG &amp; SVG">
            <a:extLst>
              <a:ext uri="{FF2B5EF4-FFF2-40B4-BE49-F238E27FC236}">
                <a16:creationId xmlns:a16="http://schemas.microsoft.com/office/drawing/2014/main" id="{F09BD065-742C-3DBC-FD85-3A583928E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855" y="2511540"/>
            <a:ext cx="1452130" cy="145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8F62A1-D843-5BDB-16F3-207D440AD27F}"/>
              </a:ext>
            </a:extLst>
          </p:cNvPr>
          <p:cNvSpPr txBox="1"/>
          <p:nvPr/>
        </p:nvSpPr>
        <p:spPr>
          <a:xfrm>
            <a:off x="7888406" y="3230663"/>
            <a:ext cx="16265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Send Kit</a:t>
            </a:r>
          </a:p>
        </p:txBody>
      </p:sp>
      <p:pic>
        <p:nvPicPr>
          <p:cNvPr id="3082" name="Picture 10" descr="Receive - Free shipping and delivery icons">
            <a:extLst>
              <a:ext uri="{FF2B5EF4-FFF2-40B4-BE49-F238E27FC236}">
                <a16:creationId xmlns:a16="http://schemas.microsoft.com/office/drawing/2014/main" id="{12B1AFA1-6C22-2C29-825B-7EAA6B5F5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816" y="4972638"/>
            <a:ext cx="1544207" cy="154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1332CC-BE50-E8B4-9969-37260E85B31F}"/>
              </a:ext>
            </a:extLst>
          </p:cNvPr>
          <p:cNvCxnSpPr>
            <a:cxnSpLocks/>
            <a:stCxn id="3078" idx="2"/>
            <a:endCxn id="3082" idx="0"/>
          </p:cNvCxnSpPr>
          <p:nvPr/>
        </p:nvCxnSpPr>
        <p:spPr>
          <a:xfrm>
            <a:off x="10574920" y="3963670"/>
            <a:ext cx="0" cy="1008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736C6DA-445D-FC09-D3FC-E76392E794BA}"/>
              </a:ext>
            </a:extLst>
          </p:cNvPr>
          <p:cNvSpPr txBox="1"/>
          <p:nvPr/>
        </p:nvSpPr>
        <p:spPr>
          <a:xfrm>
            <a:off x="10471752" y="4300392"/>
            <a:ext cx="1827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Receive Sample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4BC11B-7E08-D6C9-3D2C-316330E42761}"/>
              </a:ext>
            </a:extLst>
          </p:cNvPr>
          <p:cNvCxnSpPr>
            <a:cxnSpLocks/>
          </p:cNvCxnSpPr>
          <p:nvPr/>
        </p:nvCxnSpPr>
        <p:spPr>
          <a:xfrm flipH="1">
            <a:off x="4812843" y="5402704"/>
            <a:ext cx="16374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Picture 10" descr="Check mark, bill, payment, cheque status, payroll, verified, successful icon  - Download on Iconfinder">
            <a:extLst>
              <a:ext uri="{FF2B5EF4-FFF2-40B4-BE49-F238E27FC236}">
                <a16:creationId xmlns:a16="http://schemas.microsoft.com/office/drawing/2014/main" id="{2C06C64B-ADD1-9EA8-C595-1993CBAEB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300" y="4597794"/>
            <a:ext cx="1515993" cy="151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473EC6-5326-ACAB-8B9C-2D64BE1409D2}"/>
              </a:ext>
            </a:extLst>
          </p:cNvPr>
          <p:cNvCxnSpPr>
            <a:cxnSpLocks/>
          </p:cNvCxnSpPr>
          <p:nvPr/>
        </p:nvCxnSpPr>
        <p:spPr>
          <a:xfrm flipH="1">
            <a:off x="7966293" y="5355790"/>
            <a:ext cx="16374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F191C0C-DE55-0009-E545-A4F333D9FADD}"/>
              </a:ext>
            </a:extLst>
          </p:cNvPr>
          <p:cNvSpPr txBox="1"/>
          <p:nvPr/>
        </p:nvSpPr>
        <p:spPr>
          <a:xfrm>
            <a:off x="7688123" y="5402704"/>
            <a:ext cx="23202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Check Payment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7B3D1-171D-E3EF-5527-7B4128754C80}"/>
              </a:ext>
            </a:extLst>
          </p:cNvPr>
          <p:cNvSpPr txBox="1"/>
          <p:nvPr/>
        </p:nvSpPr>
        <p:spPr>
          <a:xfrm>
            <a:off x="143435" y="1316237"/>
            <a:ext cx="61901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b. At Testing Home</a:t>
            </a:r>
          </a:p>
        </p:txBody>
      </p:sp>
    </p:spTree>
    <p:extLst>
      <p:ext uri="{BB962C8B-B14F-4D97-AF65-F5344CB8AC3E}">
        <p14:creationId xmlns:p14="http://schemas.microsoft.com/office/powerpoint/2010/main" val="131153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EFB4E-26BB-765C-6513-74A78BE17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AF9B-355E-C281-9A2E-1F8482C2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en-US" sz="5000" b="1" dirty="0">
                <a:solidFill>
                  <a:srgbClr val="FF0000"/>
                </a:solidFill>
              </a:rPr>
              <a:t>5. Outcomes</a:t>
            </a:r>
            <a:br>
              <a:rPr lang="en-US" sz="5400" b="1" dirty="0"/>
            </a:br>
            <a:endParaRPr lang="en-US" sz="3300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CE73E6C-6D9C-8435-3120-2C0D63853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Lesson Learned</a:t>
            </a:r>
          </a:p>
          <a:p>
            <a:r>
              <a:rPr lang="en-US" dirty="0"/>
              <a:t>Teamwork</a:t>
            </a:r>
          </a:p>
          <a:p>
            <a:r>
              <a:rPr lang="en-US" dirty="0"/>
              <a:t>Time management</a:t>
            </a:r>
          </a:p>
          <a:p>
            <a:r>
              <a:rPr lang="en-US" dirty="0"/>
              <a:t>SDLC</a:t>
            </a:r>
          </a:p>
          <a:p>
            <a:r>
              <a:rPr lang="en-US" dirty="0"/>
              <a:t>Project management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FF0000"/>
                </a:solidFill>
              </a:rPr>
              <a:t>Application Achievement</a:t>
            </a:r>
          </a:p>
          <a:p>
            <a:pPr marL="0" indent="0">
              <a:buNone/>
            </a:pPr>
            <a:r>
              <a:rPr lang="en-US" dirty="0"/>
              <a:t>A platform 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for: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/>
              <a:t>Customer</a:t>
            </a:r>
            <a:r>
              <a:rPr lang="en-US" dirty="0"/>
              <a:t>: Easy appointment booking, online results access, service tracking</a:t>
            </a:r>
            <a:endParaRPr lang="vi-VN" dirty="0"/>
          </a:p>
          <a:p>
            <a:r>
              <a:rPr lang="en-US" b="1" dirty="0"/>
              <a:t>Staff</a:t>
            </a:r>
            <a:r>
              <a:rPr lang="en-US" dirty="0"/>
              <a:t>: Efficient booking management, test processing, result input &amp; customer care</a:t>
            </a:r>
          </a:p>
        </p:txBody>
      </p:sp>
      <p:pic>
        <p:nvPicPr>
          <p:cNvPr id="5" name="Picture 8" descr="Trường Đại học FPT | VDAS">
            <a:extLst>
              <a:ext uri="{FF2B5EF4-FFF2-40B4-BE49-F238E27FC236}">
                <a16:creationId xmlns:a16="http://schemas.microsoft.com/office/drawing/2014/main" id="{88B1A666-AC11-92F7-D94A-3A7D5A54F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076" y="-62409"/>
            <a:ext cx="2066924" cy="20669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12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22619-A401-095E-72E9-25A160622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2A6E-2BB2-24B4-BD00-6C42C8D1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en-US" sz="5000" b="1" dirty="0">
                <a:solidFill>
                  <a:srgbClr val="FF0000"/>
                </a:solidFill>
              </a:rPr>
              <a:t>5. Outcomes</a:t>
            </a:r>
            <a:br>
              <a:rPr lang="en-US" sz="5400" b="1" dirty="0"/>
            </a:br>
            <a:endParaRPr lang="en-US" sz="3300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5BD08A4-9CDB-AB35-0B46-FC953C154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35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Deliverable</a:t>
            </a:r>
          </a:p>
          <a:p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 code: https://github.com/HuyDev123/SWP391_Team-5.git</a:t>
            </a:r>
          </a:p>
          <a:p>
            <a:pPr marL="0" indent="0">
              <a:buNone/>
            </a:pPr>
            <a:r>
              <a:rPr lang="vi-VN" sz="35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Limitation</a:t>
            </a:r>
          </a:p>
          <a:p>
            <a:r>
              <a:rPr lang="vi-V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 gateway (not yet) (COD, Transfer Manually Only)</a:t>
            </a:r>
          </a:p>
          <a:p>
            <a:r>
              <a:rPr lang="vi-V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Mutiple language (not yet)</a:t>
            </a:r>
          </a:p>
        </p:txBody>
      </p:sp>
      <p:pic>
        <p:nvPicPr>
          <p:cNvPr id="5" name="Picture 8" descr="Trường Đại học FPT | VDAS">
            <a:extLst>
              <a:ext uri="{FF2B5EF4-FFF2-40B4-BE49-F238E27FC236}">
                <a16:creationId xmlns:a16="http://schemas.microsoft.com/office/drawing/2014/main" id="{DD4B789B-36D4-BEFC-688D-F4FDD95BD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076" y="-62409"/>
            <a:ext cx="2066924" cy="20669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8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586" y="2252720"/>
            <a:ext cx="10902461" cy="895932"/>
          </a:xfrm>
        </p:spPr>
        <p:txBody>
          <a:bodyPr anchor="t">
            <a:normAutofit fontScale="90000"/>
          </a:bodyPr>
          <a:lstStyle/>
          <a:p>
            <a:r>
              <a:rPr lang="en-US" sz="6700" b="1" dirty="0">
                <a:solidFill>
                  <a:srgbClr val="FF0000"/>
                </a:solidFill>
              </a:rPr>
              <a:t>Thank you for your attention</a:t>
            </a:r>
            <a:br>
              <a:rPr lang="en-US" sz="5400" b="1" dirty="0"/>
            </a:br>
            <a:br>
              <a:rPr lang="en-US" sz="5400" b="1" dirty="0"/>
            </a:br>
            <a:r>
              <a:rPr lang="en-US" sz="9800" b="1" dirty="0">
                <a:solidFill>
                  <a:srgbClr val="FF0000"/>
                </a:solidFill>
              </a:rPr>
              <a:t>Q &amp; A</a:t>
            </a:r>
            <a:br>
              <a:rPr lang="en-US" sz="9800" b="1" dirty="0"/>
            </a:br>
            <a:endParaRPr lang="en-US" sz="9800" b="1" dirty="0"/>
          </a:p>
        </p:txBody>
      </p:sp>
      <p:pic>
        <p:nvPicPr>
          <p:cNvPr id="3" name="Picture 8" descr="Trường Đại học FPT | VDAS">
            <a:extLst>
              <a:ext uri="{FF2B5EF4-FFF2-40B4-BE49-F238E27FC236}">
                <a16:creationId xmlns:a16="http://schemas.microsoft.com/office/drawing/2014/main" id="{FC1E2D24-0143-C50C-CDDD-0521F4FE4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6924" cy="206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78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4203" y="1919539"/>
            <a:ext cx="10826885" cy="4811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731520">
              <a:spcBef>
                <a:spcPts val="8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4000" b="1" dirty="0"/>
              <a:t>Project introduction </a:t>
            </a:r>
            <a:endParaRPr lang="vi-VN" sz="4000" b="1" dirty="0"/>
          </a:p>
          <a:p>
            <a:pPr marL="342900" indent="-731520">
              <a:spcBef>
                <a:spcPts val="8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4000" b="1" dirty="0"/>
              <a:t>System architectural overview </a:t>
            </a:r>
            <a:endParaRPr lang="vi-VN" sz="4000" b="1" dirty="0"/>
          </a:p>
          <a:p>
            <a:pPr marL="342900" indent="-731520">
              <a:spcBef>
                <a:spcPts val="8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4000" b="1" dirty="0"/>
              <a:t>Features </a:t>
            </a:r>
            <a:endParaRPr lang="vi-VN" sz="4000" b="1" dirty="0"/>
          </a:p>
          <a:p>
            <a:pPr marL="342900" indent="-731520">
              <a:spcBef>
                <a:spcPts val="8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4000" b="1" dirty="0"/>
              <a:t>Demonstration </a:t>
            </a:r>
            <a:endParaRPr lang="vi-VN" sz="4000" b="1" dirty="0"/>
          </a:p>
          <a:p>
            <a:pPr marL="342900" indent="-731520">
              <a:spcBef>
                <a:spcPts val="8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4000" b="1" dirty="0"/>
              <a:t>Outcomes </a:t>
            </a:r>
            <a:endParaRPr lang="vi-VN" sz="4000" b="1" dirty="0"/>
          </a:p>
          <a:p>
            <a:pPr marL="342900" indent="-731520">
              <a:spcBef>
                <a:spcPts val="8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4000" b="1" dirty="0"/>
              <a:t>Q&amp;A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0" y="648741"/>
            <a:ext cx="108268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vi-VN" sz="4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Of </a:t>
            </a:r>
            <a:r>
              <a:rPr lang="en-US" sz="4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Contents</a:t>
            </a:r>
          </a:p>
        </p:txBody>
      </p:sp>
      <p:pic>
        <p:nvPicPr>
          <p:cNvPr id="2" name="Picture 8" descr="Trường Đại học FPT | VDAS">
            <a:extLst>
              <a:ext uri="{FF2B5EF4-FFF2-40B4-BE49-F238E27FC236}">
                <a16:creationId xmlns:a16="http://schemas.microsoft.com/office/drawing/2014/main" id="{97E17EEF-EE97-4942-615A-2427BBA69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266" y="0"/>
            <a:ext cx="2066924" cy="206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74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4136" y="412545"/>
            <a:ext cx="10902461" cy="94283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000" b="1" dirty="0">
                <a:solidFill>
                  <a:srgbClr val="FF0000"/>
                </a:solidFill>
              </a:rPr>
              <a:t>1. Project Introduction | Context &amp; Problems</a:t>
            </a:r>
            <a:br>
              <a:rPr lang="en-US" sz="5000" b="1" dirty="0"/>
            </a:br>
            <a:br>
              <a:rPr lang="en-US" sz="5000" b="1" dirty="0"/>
            </a:br>
            <a:br>
              <a:rPr lang="en-US" sz="5000" b="1" dirty="0"/>
            </a:br>
            <a:br>
              <a:rPr lang="en-US" sz="5000" b="1" dirty="0"/>
            </a:br>
            <a:endParaRPr lang="en-US" sz="33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43840" y="1971040"/>
            <a:ext cx="11333571" cy="42060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Calibri Light" panose="020F0302020204030204" pitchFamily="34" charset="0"/>
              <a:buChar char="−"/>
            </a:pPr>
            <a:r>
              <a:rPr lang="vi-VN" sz="37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Problems</a:t>
            </a:r>
            <a:r>
              <a:rPr lang="en-US" sz="37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457200" indent="-4572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latin typeface="+mn-lt"/>
              </a:rPr>
              <a:t>Lack of clear and transparent service information</a:t>
            </a:r>
            <a:endParaRPr lang="vi-VN" sz="33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Offline registration is time-consuming</a:t>
            </a:r>
            <a:endParaRPr lang="vi-VN" sz="3300" dirty="0">
              <a:latin typeface="+mn-l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latin typeface="+mn-lt"/>
              </a:rPr>
              <a:t>No way to track test progress or receive results online</a:t>
            </a:r>
            <a:endParaRPr lang="vi-VN" sz="33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latin typeface="+mn-lt"/>
              </a:rPr>
              <a:t>No customer feedback or rating system</a:t>
            </a:r>
          </a:p>
        </p:txBody>
      </p:sp>
      <p:pic>
        <p:nvPicPr>
          <p:cNvPr id="5" name="Picture 8" descr="Trường Đại học FPT | VDAS">
            <a:extLst>
              <a:ext uri="{FF2B5EF4-FFF2-40B4-BE49-F238E27FC236}">
                <a16:creationId xmlns:a16="http://schemas.microsoft.com/office/drawing/2014/main" id="{98D67286-4348-5506-F36E-74530A9A5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746" y="0"/>
            <a:ext cx="2066924" cy="20669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13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0C903-2537-1CCA-A5E2-E1F8C6B11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6ECDA-BD77-D828-A2D0-702ABCF60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4136" y="412545"/>
            <a:ext cx="10902461" cy="94283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000" b="1" dirty="0">
                <a:solidFill>
                  <a:srgbClr val="FF0000"/>
                </a:solidFill>
              </a:rPr>
              <a:t>1. Project Introduction | </a:t>
            </a:r>
            <a:r>
              <a:rPr lang="vi-VN" sz="5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Solutions</a:t>
            </a:r>
            <a:br>
              <a:rPr lang="en-US" sz="5000" b="1" dirty="0"/>
            </a:br>
            <a:br>
              <a:rPr lang="en-US" sz="5000" b="1" dirty="0"/>
            </a:br>
            <a:br>
              <a:rPr lang="en-US" sz="5000" b="1" dirty="0"/>
            </a:br>
            <a:br>
              <a:rPr lang="en-US" sz="5000" b="1" dirty="0"/>
            </a:br>
            <a:endParaRPr lang="en-US" sz="33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3F9E955-F6C4-3246-423C-BC0164CCABE5}"/>
              </a:ext>
            </a:extLst>
          </p:cNvPr>
          <p:cNvSpPr txBox="1">
            <a:spLocks/>
          </p:cNvSpPr>
          <p:nvPr/>
        </p:nvSpPr>
        <p:spPr>
          <a:xfrm>
            <a:off x="243840" y="1971040"/>
            <a:ext cx="11333571" cy="42060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endParaRPr lang="en-US" sz="3300" b="1" dirty="0"/>
          </a:p>
        </p:txBody>
      </p:sp>
      <p:pic>
        <p:nvPicPr>
          <p:cNvPr id="5" name="Picture 8" descr="Trường Đại học FPT | VDAS">
            <a:extLst>
              <a:ext uri="{FF2B5EF4-FFF2-40B4-BE49-F238E27FC236}">
                <a16:creationId xmlns:a16="http://schemas.microsoft.com/office/drawing/2014/main" id="{E3DCCD5A-2AB6-F329-5246-0267F1AA8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076" y="0"/>
            <a:ext cx="2066924" cy="206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E6E8A5-1AFC-9854-D5B0-1B03B3D1B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12" y="1355380"/>
            <a:ext cx="73437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4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C9C05-9B96-774D-3976-1005632A2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2EF09C-0172-BB46-C38A-B17B311E3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60" y="2617694"/>
            <a:ext cx="9063359" cy="3398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8ADBBF-FC11-E8A3-6954-F8C76E7A8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427" y="384346"/>
            <a:ext cx="10145503" cy="113314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400" b="1" dirty="0">
                <a:solidFill>
                  <a:srgbClr val="FF0000"/>
                </a:solidFill>
              </a:rPr>
              <a:t>2. </a:t>
            </a:r>
            <a:r>
              <a:rPr lang="en-US" sz="5000" b="1" dirty="0">
                <a:solidFill>
                  <a:srgbClr val="FF0000"/>
                </a:solidFill>
              </a:rPr>
              <a:t>System Architectural Overview</a:t>
            </a:r>
            <a:br>
              <a:rPr lang="en-US" sz="4800" b="1" dirty="0"/>
            </a:br>
            <a:br>
              <a:rPr lang="en-US" sz="5000" b="1" dirty="0"/>
            </a:br>
            <a:br>
              <a:rPr lang="en-US" sz="5000" b="1" dirty="0"/>
            </a:br>
            <a:endParaRPr lang="en-US" sz="33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6539B-09DA-2F51-B697-ED8DD5033A9A}"/>
              </a:ext>
            </a:extLst>
          </p:cNvPr>
          <p:cNvSpPr txBox="1"/>
          <p:nvPr/>
        </p:nvSpPr>
        <p:spPr>
          <a:xfrm>
            <a:off x="9623972" y="1901836"/>
            <a:ext cx="25206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Tech stacks</a:t>
            </a:r>
            <a:br>
              <a:rPr lang="en-US" sz="2800" b="1" dirty="0"/>
            </a:br>
            <a:endParaRPr lang="en-US" sz="2800" b="1" dirty="0"/>
          </a:p>
          <a:p>
            <a:pPr marL="285750" indent="-285750">
              <a:buFont typeface="Calibri Light" panose="020F0302020204030204" pitchFamily="34" charset="0"/>
              <a:buChar char="−"/>
            </a:pPr>
            <a:r>
              <a:rPr lang="en-US" b="1" dirty="0"/>
              <a:t>Back-end: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 Boot</a:t>
            </a:r>
            <a:endParaRPr lang="vi-V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JPA/Hibernate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Calibri Light" panose="020F0302020204030204" pitchFamily="34" charset="0"/>
              <a:buChar char="−"/>
            </a:pPr>
            <a:r>
              <a:rPr lang="en-US" b="1" dirty="0"/>
              <a:t>Front-end: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HTML, CSS, JavaScript</a:t>
            </a:r>
            <a:endParaRPr lang="vi-V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Thymleaf template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Calibri Light" panose="020F0302020204030204" pitchFamily="34" charset="0"/>
              <a:buChar char="−"/>
            </a:pPr>
            <a:r>
              <a:rPr lang="en-US" b="1" dirty="0"/>
              <a:t>Database: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SQL Server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A6C991-227C-3272-AD4E-EAEEA6302915}"/>
              </a:ext>
            </a:extLst>
          </p:cNvPr>
          <p:cNvCxnSpPr>
            <a:cxnSpLocks/>
          </p:cNvCxnSpPr>
          <p:nvPr/>
        </p:nvCxnSpPr>
        <p:spPr>
          <a:xfrm>
            <a:off x="9467586" y="1901836"/>
            <a:ext cx="0" cy="458024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 descr="Trường Đại học FPT | VDAS">
            <a:extLst>
              <a:ext uri="{FF2B5EF4-FFF2-40B4-BE49-F238E27FC236}">
                <a16:creationId xmlns:a16="http://schemas.microsoft.com/office/drawing/2014/main" id="{A4BDF2D0-37E2-9AA7-DEE9-7EAFEEF31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076" y="-34390"/>
            <a:ext cx="2066924" cy="20669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ML JS CSS Logos Icons PNG | Citypng">
            <a:extLst>
              <a:ext uri="{FF2B5EF4-FFF2-40B4-BE49-F238E27FC236}">
                <a16:creationId xmlns:a16="http://schemas.microsoft.com/office/drawing/2014/main" id="{DF1186E6-D28A-8C57-E2C9-8EF85004B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331" y="2880194"/>
            <a:ext cx="1537446" cy="14903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 descr="Spring Boot Logo Icon PNG Images - CleanPNG">
            <a:extLst>
              <a:ext uri="{FF2B5EF4-FFF2-40B4-BE49-F238E27FC236}">
                <a16:creationId xmlns:a16="http://schemas.microsoft.com/office/drawing/2014/main" id="{083D5563-DBD3-F0C3-D65C-90EAA60B48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98389" y="3276599"/>
            <a:ext cx="850011" cy="85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Spring Framework Logo Svg , Png Download - Java Spring - Free Transparent  PNG Clipart Images Download">
            <a:extLst>
              <a:ext uri="{FF2B5EF4-FFF2-40B4-BE49-F238E27FC236}">
                <a16:creationId xmlns:a16="http://schemas.microsoft.com/office/drawing/2014/main" id="{50D2D9D5-7992-E8C4-905E-E3BF06EF2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624" y="3508481"/>
            <a:ext cx="1451506" cy="7637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9284B96-E06C-2CE2-5C73-D17AD4914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977" y="3105537"/>
            <a:ext cx="2472428" cy="135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, google, g icon - Free download on Iconfinder">
            <a:extLst>
              <a:ext uri="{FF2B5EF4-FFF2-40B4-BE49-F238E27FC236}">
                <a16:creationId xmlns:a16="http://schemas.microsoft.com/office/drawing/2014/main" id="{B861F09C-E43B-A73F-7DDA-67ADADBAC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531" y="5017337"/>
            <a:ext cx="644104" cy="64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B38B73C-79A3-4156-B632-C96688C19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38201" y="5703124"/>
            <a:ext cx="453626" cy="34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hymeleaf Tutorial">
            <a:extLst>
              <a:ext uri="{FF2B5EF4-FFF2-40B4-BE49-F238E27FC236}">
                <a16:creationId xmlns:a16="http://schemas.microsoft.com/office/drawing/2014/main" id="{4925535F-215E-B89B-9D36-3018EBA2D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459" y="3862324"/>
            <a:ext cx="1480317" cy="6738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3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60757"/>
            <a:ext cx="10017501" cy="828201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000" b="1" dirty="0">
                <a:solidFill>
                  <a:srgbClr val="FF0000"/>
                </a:solidFill>
              </a:rPr>
              <a:t>3. Actor &amp; Feature</a:t>
            </a:r>
            <a:br>
              <a:rPr lang="en-US" sz="5000" b="1" dirty="0"/>
            </a:br>
            <a:br>
              <a:rPr lang="en-US" sz="5000" b="1" dirty="0"/>
            </a:br>
            <a:endParaRPr lang="en-US" sz="33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41567" y="2794538"/>
            <a:ext cx="36884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📦 Manage bookings</a:t>
            </a:r>
          </a:p>
          <a:p>
            <a:r>
              <a:rPr lang="en-US" sz="2400" dirty="0"/>
              <a:t>📈 Track test status</a:t>
            </a:r>
          </a:p>
          <a:p>
            <a:r>
              <a:rPr lang="en-US" sz="2400" dirty="0"/>
              <a:t>👨‍👩‍👧‍👦 Add participants</a:t>
            </a:r>
          </a:p>
          <a:p>
            <a:r>
              <a:rPr lang="en-US" sz="2400" dirty="0"/>
              <a:t>👤 Profile management</a:t>
            </a:r>
          </a:p>
          <a:p>
            <a:r>
              <a:rPr lang="en-US" sz="2400" dirty="0"/>
              <a:t>⭐ Feedback &amp; ratings</a:t>
            </a:r>
          </a:p>
          <a:p>
            <a:r>
              <a:rPr lang="en-US" sz="2400" dirty="0"/>
              <a:t>📄 View test results</a:t>
            </a:r>
          </a:p>
          <a:p>
            <a:r>
              <a:rPr lang="en-US" sz="2400" dirty="0"/>
              <a:t>🔔 Email notifications</a:t>
            </a:r>
          </a:p>
          <a:p>
            <a:r>
              <a:rPr lang="en-US" sz="2400" dirty="0"/>
              <a:t>💳 Payment &amp; receipts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6610" y="2182744"/>
            <a:ext cx="10615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Admin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42295" y="2182744"/>
            <a:ext cx="14683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Customer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3916" y="2783355"/>
            <a:ext cx="3949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👥 Manage users</a:t>
            </a:r>
          </a:p>
          <a:p>
            <a:r>
              <a:rPr lang="en-US" sz="2400" dirty="0"/>
              <a:t>🧬 Manage DNA services</a:t>
            </a:r>
          </a:p>
          <a:p>
            <a:r>
              <a:rPr lang="en-US" sz="2400" dirty="0"/>
              <a:t>📊 Dashboard &amp; analytics</a:t>
            </a:r>
          </a:p>
          <a:p>
            <a:r>
              <a:rPr lang="en-US" sz="2400" dirty="0"/>
              <a:t>💰 Pricing &amp; promotions</a:t>
            </a:r>
          </a:p>
          <a:p>
            <a:r>
              <a:rPr lang="en-US" sz="2400" dirty="0"/>
              <a:t>⚙️ System settings</a:t>
            </a:r>
          </a:p>
        </p:txBody>
      </p:sp>
      <p:pic>
        <p:nvPicPr>
          <p:cNvPr id="4104" name="Picture 8" descr="Admin itim2101 Lineal Color icon | Freepik">
            <a:extLst>
              <a:ext uri="{FF2B5EF4-FFF2-40B4-BE49-F238E27FC236}">
                <a16:creationId xmlns:a16="http://schemas.microsoft.com/office/drawing/2014/main" id="{DAC7D56C-60AB-BFC3-6485-6A5412408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729378"/>
            <a:ext cx="906732" cy="90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Shop Generic Others icon | Freepik">
            <a:extLst>
              <a:ext uri="{FF2B5EF4-FFF2-40B4-BE49-F238E27FC236}">
                <a16:creationId xmlns:a16="http://schemas.microsoft.com/office/drawing/2014/main" id="{49DCEFC0-2D58-29BF-275F-D65A63632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679" y="1386077"/>
            <a:ext cx="1384996" cy="138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EDDB4D-7A7F-BC6D-A088-8F6F097788A4}"/>
              </a:ext>
            </a:extLst>
          </p:cNvPr>
          <p:cNvSpPr txBox="1"/>
          <p:nvPr/>
        </p:nvSpPr>
        <p:spPr>
          <a:xfrm>
            <a:off x="6125044" y="2159056"/>
            <a:ext cx="113069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50"/>
              </a:spcBef>
              <a:spcAft>
                <a:spcPts val="150"/>
              </a:spcAft>
            </a:pPr>
            <a:r>
              <a:rPr lang="en-US" sz="2500" b="1" i="0" dirty="0">
                <a:effectLst/>
              </a:rPr>
              <a:t>Guest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289B6D-B930-95DD-0244-295FCEE3F9CF}"/>
              </a:ext>
            </a:extLst>
          </p:cNvPr>
          <p:cNvSpPr txBox="1"/>
          <p:nvPr/>
        </p:nvSpPr>
        <p:spPr>
          <a:xfrm>
            <a:off x="4252412" y="2794538"/>
            <a:ext cx="36884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🔍 Browse services</a:t>
            </a:r>
          </a:p>
          <a:p>
            <a:r>
              <a:rPr lang="en-US" sz="2400" dirty="0"/>
              <a:t>📧 Send inquiry</a:t>
            </a:r>
          </a:p>
          <a:p>
            <a:r>
              <a:rPr lang="en-US" sz="2400" dirty="0"/>
              <a:t>📖 Read DNA knowledge</a:t>
            </a:r>
          </a:p>
          <a:p>
            <a:r>
              <a:rPr lang="en-US" sz="2400" dirty="0"/>
              <a:t>📅 Book appointment</a:t>
            </a:r>
          </a:p>
          <a:p>
            <a:r>
              <a:rPr lang="en-US" sz="2400" dirty="0"/>
              <a:t>📞 Contact support</a:t>
            </a:r>
          </a:p>
          <a:p>
            <a:r>
              <a:rPr lang="en-US" sz="2400" dirty="0"/>
              <a:t>🔐 Register account</a:t>
            </a:r>
          </a:p>
        </p:txBody>
      </p:sp>
      <p:pic>
        <p:nvPicPr>
          <p:cNvPr id="4108" name="Picture 12" descr="Download Free Guest Icons in PNG &amp; SVG">
            <a:extLst>
              <a:ext uri="{FF2B5EF4-FFF2-40B4-BE49-F238E27FC236}">
                <a16:creationId xmlns:a16="http://schemas.microsoft.com/office/drawing/2014/main" id="{5C5DE95B-2B18-BBB2-E923-9F5002B84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729" y="1709279"/>
            <a:ext cx="926831" cy="92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Trường Đại học FPT | VDAS">
            <a:extLst>
              <a:ext uri="{FF2B5EF4-FFF2-40B4-BE49-F238E27FC236}">
                <a16:creationId xmlns:a16="http://schemas.microsoft.com/office/drawing/2014/main" id="{170B019E-C99A-95AE-2202-5712635B7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008" y="-104383"/>
            <a:ext cx="2066924" cy="20669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8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32470"/>
            <a:ext cx="10125076" cy="86377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400" b="1" dirty="0">
                <a:solidFill>
                  <a:srgbClr val="FF0000"/>
                </a:solidFill>
              </a:rPr>
              <a:t>3. Actor &amp; Feature</a:t>
            </a:r>
            <a:br>
              <a:rPr lang="en-US" sz="5400" b="1" dirty="0"/>
            </a:br>
            <a:br>
              <a:rPr lang="en-US" sz="5400" b="1" dirty="0"/>
            </a:br>
            <a:br>
              <a:rPr lang="en-US" sz="5000" b="1" dirty="0"/>
            </a:br>
            <a:br>
              <a:rPr lang="en-US" sz="5000" b="1" dirty="0"/>
            </a:br>
            <a:endParaRPr lang="en-US" sz="33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3170902"/>
            <a:ext cx="3595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📈 View dashboard</a:t>
            </a:r>
          </a:p>
          <a:p>
            <a:r>
              <a:rPr lang="en-US" sz="2400" dirty="0"/>
              <a:t>💰 Payment oversight</a:t>
            </a:r>
          </a:p>
          <a:p>
            <a:r>
              <a:rPr lang="en-US" sz="2400" dirty="0"/>
              <a:t>📊 Generate reports</a:t>
            </a:r>
          </a:p>
          <a:p>
            <a:r>
              <a:rPr lang="en-US" sz="2400" dirty="0"/>
              <a:t>👀 Monitor operations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7400" y="1983201"/>
            <a:ext cx="8082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Staff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33740" y="1985202"/>
            <a:ext cx="13821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Manager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2397" y="3175491"/>
            <a:ext cx="4656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📋 Manage appointments</a:t>
            </a:r>
          </a:p>
          <a:p>
            <a:r>
              <a:rPr lang="en-US" sz="2400" dirty="0"/>
              <a:t>📦 Kit management</a:t>
            </a:r>
          </a:p>
          <a:p>
            <a:r>
              <a:rPr lang="en-US" sz="2400" dirty="0"/>
              <a:t>🧪 Sample collection</a:t>
            </a:r>
          </a:p>
          <a:p>
            <a:r>
              <a:rPr lang="en-US" sz="2400" dirty="0"/>
              <a:t>📊 Upload test results</a:t>
            </a:r>
          </a:p>
          <a:p>
            <a:r>
              <a:rPr lang="en-US" sz="2400" dirty="0"/>
              <a:t>✅ Verify payments</a:t>
            </a:r>
          </a:p>
          <a:p>
            <a:r>
              <a:rPr lang="en-US" sz="2400" dirty="0"/>
              <a:t>📧 Send notifications</a:t>
            </a:r>
          </a:p>
        </p:txBody>
      </p:sp>
      <p:sp>
        <p:nvSpPr>
          <p:cNvPr id="15" name="AutoShape 2" descr="Hình ảnh Vòng Tròn Biểu Tượng Bác Sĩ PNG , Biểu Tượng Bác Sĩ, Biểu Tượng  Vòng Tròn, Bác Sĩ PNG và Vector với nền trong suốt để tải xuống miễn phí">
            <a:extLst>
              <a:ext uri="{FF2B5EF4-FFF2-40B4-BE49-F238E27FC236}">
                <a16:creationId xmlns:a16="http://schemas.microsoft.com/office/drawing/2014/main" id="{265CE36D-CB06-6229-2CC2-74FB4E361B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4" descr="Creative And Elegant Doctor Medical Icons Flat Element For Hosptal Health  Graphic Design PNG Images | EPS Free Download - Pikbest">
            <a:extLst>
              <a:ext uri="{FF2B5EF4-FFF2-40B4-BE49-F238E27FC236}">
                <a16:creationId xmlns:a16="http://schemas.microsoft.com/office/drawing/2014/main" id="{097BE5A2-5EE6-59FA-C1F3-C6BA4D9E1C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2" name="Picture 12" descr="Manager Flaticons Lineal Color icon | Freepik">
            <a:extLst>
              <a:ext uri="{FF2B5EF4-FFF2-40B4-BE49-F238E27FC236}">
                <a16:creationId xmlns:a16="http://schemas.microsoft.com/office/drawing/2014/main" id="{AF90FC96-0524-493A-22BF-1D30AD56D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354" y="1507640"/>
            <a:ext cx="1382110" cy="138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Medical team - Free user icons">
            <a:extLst>
              <a:ext uri="{FF2B5EF4-FFF2-40B4-BE49-F238E27FC236}">
                <a16:creationId xmlns:a16="http://schemas.microsoft.com/office/drawing/2014/main" id="{21F141AE-397B-D478-749E-928AA0C8A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18" y="1402254"/>
            <a:ext cx="1592882" cy="15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Trường Đại học FPT | VDAS">
            <a:extLst>
              <a:ext uri="{FF2B5EF4-FFF2-40B4-BE49-F238E27FC236}">
                <a16:creationId xmlns:a16="http://schemas.microsoft.com/office/drawing/2014/main" id="{40BF623C-D737-1469-3EE2-3AFA14B43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076" y="0"/>
            <a:ext cx="2066924" cy="20669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52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18" y="633047"/>
            <a:ext cx="11557574" cy="89593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000" b="1" dirty="0">
                <a:solidFill>
                  <a:srgbClr val="FF0000"/>
                </a:solidFill>
              </a:rPr>
              <a:t>4. Demonstrate</a:t>
            </a:r>
            <a:br>
              <a:rPr lang="en-US" sz="5400" b="1" dirty="0"/>
            </a:br>
            <a:endParaRPr lang="en-US" sz="33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20621" y="3877012"/>
            <a:ext cx="1468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 Light (Headings)"/>
              </a:rPr>
              <a:t>Bloodline DNA Testing Service Management System</a:t>
            </a:r>
            <a:endParaRPr lang="en-US" sz="1200" dirty="0">
              <a:latin typeface="Calibri Light (Headings)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28" y="2652852"/>
            <a:ext cx="1181100" cy="1181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1519" y="3858321"/>
            <a:ext cx="1211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Customer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718" y="1800778"/>
            <a:ext cx="118765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Scenario #1: </a:t>
            </a:r>
            <a:r>
              <a:rPr lang="en-US" sz="2500" dirty="0"/>
              <a:t>Customer books appointments at </a:t>
            </a:r>
            <a:r>
              <a:rPr lang="en-US" sz="2500" b="1" dirty="0"/>
              <a:t>testing facility.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456" y="2663491"/>
            <a:ext cx="1876425" cy="1190625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1557876" y="3180164"/>
            <a:ext cx="1253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4841491" y="3219873"/>
            <a:ext cx="20753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8508901" y="3257672"/>
            <a:ext cx="1972078" cy="24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57876" y="3219873"/>
            <a:ext cx="1253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Open web</a:t>
            </a:r>
          </a:p>
          <a:p>
            <a:r>
              <a:rPr lang="en-US" sz="2000" dirty="0"/>
              <a:t>and login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23318" y="3281699"/>
            <a:ext cx="2215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Fill form of Booking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248" y="3314319"/>
            <a:ext cx="21617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Create Booking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16814" y="4010226"/>
            <a:ext cx="19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Form Of Booking</a:t>
            </a:r>
          </a:p>
        </p:txBody>
      </p:sp>
      <p:pic>
        <p:nvPicPr>
          <p:cNvPr id="5" name="Picture 8" descr="Trường Đại học FPT | VDAS">
            <a:extLst>
              <a:ext uri="{FF2B5EF4-FFF2-40B4-BE49-F238E27FC236}">
                <a16:creationId xmlns:a16="http://schemas.microsoft.com/office/drawing/2014/main" id="{BCC9D204-F198-EA02-A188-1E71338F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076" y="-62409"/>
            <a:ext cx="2066924" cy="20669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34,700+ Form Icon Stock Illustrations, Royalty-Free Vector ...">
            <a:extLst>
              <a:ext uri="{FF2B5EF4-FFF2-40B4-BE49-F238E27FC236}">
                <a16:creationId xmlns:a16="http://schemas.microsoft.com/office/drawing/2014/main" id="{DDD0906B-BED0-C194-28BE-C91A5FA96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259" y="2399194"/>
            <a:ext cx="1424673" cy="15752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Successful Booking Icon - Free Download Entertainment Icons | IconScout">
            <a:extLst>
              <a:ext uri="{FF2B5EF4-FFF2-40B4-BE49-F238E27FC236}">
                <a16:creationId xmlns:a16="http://schemas.microsoft.com/office/drawing/2014/main" id="{5F6DAF73-27ED-B1D9-09BB-440DA4F1B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347" y="2577239"/>
            <a:ext cx="1627653" cy="162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9831EC-D38A-D968-26F3-EC7DF7F2C243}"/>
              </a:ext>
            </a:extLst>
          </p:cNvPr>
          <p:cNvSpPr txBox="1"/>
          <p:nvPr/>
        </p:nvSpPr>
        <p:spPr>
          <a:xfrm>
            <a:off x="71718" y="1290265"/>
            <a:ext cx="61901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a. At Testing Facility</a:t>
            </a:r>
          </a:p>
        </p:txBody>
      </p:sp>
    </p:spTree>
    <p:extLst>
      <p:ext uri="{BB962C8B-B14F-4D97-AF65-F5344CB8AC3E}">
        <p14:creationId xmlns:p14="http://schemas.microsoft.com/office/powerpoint/2010/main" val="282398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D2178-FCC0-079F-2EBA-9E5BFB5AC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5F76-30D5-3370-3794-72CBE32E1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8" y="633047"/>
            <a:ext cx="11557574" cy="89593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000" b="1" dirty="0">
                <a:solidFill>
                  <a:srgbClr val="FF0000"/>
                </a:solidFill>
              </a:rPr>
              <a:t>4. Demonstrate</a:t>
            </a:r>
            <a:br>
              <a:rPr lang="en-US" sz="5400" b="1" dirty="0"/>
            </a:br>
            <a:endParaRPr lang="en-US" sz="33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96F074-E3E3-C278-81DA-32FF4308678F}"/>
              </a:ext>
            </a:extLst>
          </p:cNvPr>
          <p:cNvSpPr txBox="1"/>
          <p:nvPr/>
        </p:nvSpPr>
        <p:spPr>
          <a:xfrm>
            <a:off x="2991973" y="3854116"/>
            <a:ext cx="1468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 Light (Headings)"/>
              </a:rPr>
              <a:t>Bloodline DNA Testing Service Management System</a:t>
            </a:r>
            <a:endParaRPr lang="en-US" sz="1200" dirty="0">
              <a:latin typeface="Calibri Light (Headings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42166-2E1B-B8F1-AF4D-E53FD82A54BE}"/>
              </a:ext>
            </a:extLst>
          </p:cNvPr>
          <p:cNvSpPr txBox="1"/>
          <p:nvPr/>
        </p:nvSpPr>
        <p:spPr>
          <a:xfrm>
            <a:off x="562136" y="3834397"/>
            <a:ext cx="680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Staff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26E4B-7FFF-A426-F43E-5CA0F151E76B}"/>
              </a:ext>
            </a:extLst>
          </p:cNvPr>
          <p:cNvSpPr txBox="1"/>
          <p:nvPr/>
        </p:nvSpPr>
        <p:spPr>
          <a:xfrm>
            <a:off x="71718" y="1783702"/>
            <a:ext cx="118765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Scenario #2: </a:t>
            </a:r>
            <a:r>
              <a:rPr lang="en-US" sz="2500" dirty="0"/>
              <a:t>Staff processes the appointment and returns test result at the testing facility.</a:t>
            </a:r>
            <a:endParaRPr lang="en-US" sz="25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F037AF-7240-859C-85C1-4D756C82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456" y="2663491"/>
            <a:ext cx="1876425" cy="119062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F65226-0836-7047-C0F1-59345A6E19E3}"/>
              </a:ext>
            </a:extLst>
          </p:cNvPr>
          <p:cNvCxnSpPr>
            <a:cxnSpLocks/>
          </p:cNvCxnSpPr>
          <p:nvPr/>
        </p:nvCxnSpPr>
        <p:spPr>
          <a:xfrm>
            <a:off x="1529228" y="3157268"/>
            <a:ext cx="1253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68DD98-8658-D051-67BA-5D10E1D2EA72}"/>
              </a:ext>
            </a:extLst>
          </p:cNvPr>
          <p:cNvCxnSpPr>
            <a:cxnSpLocks/>
          </p:cNvCxnSpPr>
          <p:nvPr/>
        </p:nvCxnSpPr>
        <p:spPr>
          <a:xfrm>
            <a:off x="4812843" y="3196977"/>
            <a:ext cx="15252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AFAEBA-62B3-F8CC-3FE2-3B2D766F1F7D}"/>
              </a:ext>
            </a:extLst>
          </p:cNvPr>
          <p:cNvCxnSpPr>
            <a:cxnSpLocks/>
          </p:cNvCxnSpPr>
          <p:nvPr/>
        </p:nvCxnSpPr>
        <p:spPr>
          <a:xfrm>
            <a:off x="7844922" y="3204390"/>
            <a:ext cx="1998325" cy="12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D229C6-F5AA-D6AE-4DB5-5590291F1992}"/>
              </a:ext>
            </a:extLst>
          </p:cNvPr>
          <p:cNvSpPr txBox="1"/>
          <p:nvPr/>
        </p:nvSpPr>
        <p:spPr>
          <a:xfrm>
            <a:off x="1607316" y="3157382"/>
            <a:ext cx="1099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Login to center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FA71F-AB7D-E58C-33D8-0BCD046CE270}"/>
              </a:ext>
            </a:extLst>
          </p:cNvPr>
          <p:cNvSpPr txBox="1"/>
          <p:nvPr/>
        </p:nvSpPr>
        <p:spPr>
          <a:xfrm>
            <a:off x="4548564" y="3172540"/>
            <a:ext cx="2075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/>
              <a:t>Check-in </a:t>
            </a:r>
            <a:r>
              <a:rPr lang="en-US" altLang="ja-JP" sz="2000" dirty="0"/>
              <a:t>a</a:t>
            </a:r>
            <a:r>
              <a:rPr lang="vi-VN" sz="2000" dirty="0"/>
              <a:t>ppointment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07C1F7-A7EA-FF8F-79CD-796DF52D097C}"/>
              </a:ext>
            </a:extLst>
          </p:cNvPr>
          <p:cNvSpPr txBox="1"/>
          <p:nvPr/>
        </p:nvSpPr>
        <p:spPr>
          <a:xfrm>
            <a:off x="9737064" y="4750907"/>
            <a:ext cx="19983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Handles appointment</a:t>
            </a:r>
          </a:p>
        </p:txBody>
      </p:sp>
      <p:pic>
        <p:nvPicPr>
          <p:cNvPr id="5" name="Picture 8" descr="Trường Đại học FPT | VDAS">
            <a:extLst>
              <a:ext uri="{FF2B5EF4-FFF2-40B4-BE49-F238E27FC236}">
                <a16:creationId xmlns:a16="http://schemas.microsoft.com/office/drawing/2014/main" id="{4D188AC1-09BB-734C-32BB-96F398BB1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076" y="-72529"/>
            <a:ext cx="2066924" cy="20669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taff Generic Thin Outline Color icon | Freepik">
            <a:extLst>
              <a:ext uri="{FF2B5EF4-FFF2-40B4-BE49-F238E27FC236}">
                <a16:creationId xmlns:a16="http://schemas.microsoft.com/office/drawing/2014/main" id="{93059EE7-D14B-4739-D6B6-52E51586B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" y="2372874"/>
            <a:ext cx="1744113" cy="174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ppointment check-in Vector Icons free download in SVG, PNG Format">
            <a:extLst>
              <a:ext uri="{FF2B5EF4-FFF2-40B4-BE49-F238E27FC236}">
                <a16:creationId xmlns:a16="http://schemas.microsoft.com/office/drawing/2014/main" id="{CB6B0CF2-B508-4577-691A-0AFE5E1B9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930" y="2479609"/>
            <a:ext cx="1515992" cy="151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chedule and appointment icon concept | Premium Vector">
            <a:extLst>
              <a:ext uri="{FF2B5EF4-FFF2-40B4-BE49-F238E27FC236}">
                <a16:creationId xmlns:a16="http://schemas.microsoft.com/office/drawing/2014/main" id="{2F83B89A-90EA-53AF-5563-3A4259877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03" y="5021963"/>
            <a:ext cx="1544206" cy="154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E9E3C8-46D1-0134-D459-7FA822422E47}"/>
              </a:ext>
            </a:extLst>
          </p:cNvPr>
          <p:cNvCxnSpPr>
            <a:cxnSpLocks/>
          </p:cNvCxnSpPr>
          <p:nvPr/>
        </p:nvCxnSpPr>
        <p:spPr>
          <a:xfrm flipH="1">
            <a:off x="6182025" y="5521552"/>
            <a:ext cx="15714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Test results - Free education icons">
            <a:extLst>
              <a:ext uri="{FF2B5EF4-FFF2-40B4-BE49-F238E27FC236}">
                <a16:creationId xmlns:a16="http://schemas.microsoft.com/office/drawing/2014/main" id="{F96FF294-2364-4CC6-916F-1A40F4921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843" y="4856095"/>
            <a:ext cx="1446526" cy="144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20E737-BFF9-B39D-280E-EB15D4C5853E}"/>
              </a:ext>
            </a:extLst>
          </p:cNvPr>
          <p:cNvSpPr txBox="1"/>
          <p:nvPr/>
        </p:nvSpPr>
        <p:spPr>
          <a:xfrm>
            <a:off x="6009977" y="5539543"/>
            <a:ext cx="19983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Return test result</a:t>
            </a:r>
          </a:p>
        </p:txBody>
      </p:sp>
      <p:pic>
        <p:nvPicPr>
          <p:cNvPr id="2058" name="Picture 10" descr="Check mark, bill, payment, cheque status, payroll, verified, successful icon  - Download on Iconfinder">
            <a:extLst>
              <a:ext uri="{FF2B5EF4-FFF2-40B4-BE49-F238E27FC236}">
                <a16:creationId xmlns:a16="http://schemas.microsoft.com/office/drawing/2014/main" id="{5C021414-50BA-EFC9-F82C-C70CB9B6D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338" y="2683106"/>
            <a:ext cx="1515993" cy="151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9440F89-6483-ECB4-22BC-4FE230E1E7CA}"/>
              </a:ext>
            </a:extLst>
          </p:cNvPr>
          <p:cNvSpPr txBox="1"/>
          <p:nvPr/>
        </p:nvSpPr>
        <p:spPr>
          <a:xfrm>
            <a:off x="7832906" y="3341817"/>
            <a:ext cx="1880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2000" dirty="0"/>
              <a:t>Check</a:t>
            </a:r>
            <a:r>
              <a:rPr lang="en-US" sz="2000" dirty="0"/>
              <a:t> Payment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A4425B-5E57-ACB7-A79C-276031A11595}"/>
              </a:ext>
            </a:extLst>
          </p:cNvPr>
          <p:cNvCxnSpPr>
            <a:cxnSpLocks/>
            <a:stCxn id="2058" idx="2"/>
            <a:endCxn id="2054" idx="3"/>
          </p:cNvCxnSpPr>
          <p:nvPr/>
        </p:nvCxnSpPr>
        <p:spPr>
          <a:xfrm flipH="1">
            <a:off x="9297709" y="4199099"/>
            <a:ext cx="1382626" cy="159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9DD353-CE7E-CC62-F41F-5B937697ABF9}"/>
              </a:ext>
            </a:extLst>
          </p:cNvPr>
          <p:cNvSpPr txBox="1"/>
          <p:nvPr/>
        </p:nvSpPr>
        <p:spPr>
          <a:xfrm>
            <a:off x="71718" y="1290265"/>
            <a:ext cx="61901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a. At Testing Facility</a:t>
            </a:r>
          </a:p>
        </p:txBody>
      </p:sp>
    </p:spTree>
    <p:extLst>
      <p:ext uri="{BB962C8B-B14F-4D97-AF65-F5344CB8AC3E}">
        <p14:creationId xmlns:p14="http://schemas.microsoft.com/office/powerpoint/2010/main" val="231165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</TotalTime>
  <Words>530</Words>
  <Application>Microsoft Office PowerPoint</Application>
  <PresentationFormat>Widescreen</PresentationFormat>
  <Paragraphs>132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 Light (Headings)</vt:lpstr>
      <vt:lpstr>Arial</vt:lpstr>
      <vt:lpstr>Calibri</vt:lpstr>
      <vt:lpstr>Calibri Light</vt:lpstr>
      <vt:lpstr>Office Theme</vt:lpstr>
      <vt:lpstr>PowerPoint Presentation</vt:lpstr>
      <vt:lpstr>PowerPoint Presentation</vt:lpstr>
      <vt:lpstr>1. Project Introduction | Context &amp; Problems    </vt:lpstr>
      <vt:lpstr>1. Project Introduction | Solutions    </vt:lpstr>
      <vt:lpstr>2. System Architectural Overview   </vt:lpstr>
      <vt:lpstr>3. Actor &amp; Feature  </vt:lpstr>
      <vt:lpstr>3. Actor &amp; Feature    </vt:lpstr>
      <vt:lpstr>4. Demonstrate </vt:lpstr>
      <vt:lpstr>4. Demonstrate </vt:lpstr>
      <vt:lpstr>4. Demonstrate </vt:lpstr>
      <vt:lpstr>4. Demonstrate </vt:lpstr>
      <vt:lpstr>5. Outcomes </vt:lpstr>
      <vt:lpstr>5. Outcomes </vt:lpstr>
      <vt:lpstr>Thank you for your attention  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{logo trường} {logo của app} {tên app} {tên nhóm | gvhd}</dc:title>
  <dc:creator>giao.lang</dc:creator>
  <cp:lastModifiedBy>Gia Huy Lý</cp:lastModifiedBy>
  <cp:revision>28</cp:revision>
  <dcterms:created xsi:type="dcterms:W3CDTF">2023-07-15T00:49:35Z</dcterms:created>
  <dcterms:modified xsi:type="dcterms:W3CDTF">2025-07-29T09:06:55Z</dcterms:modified>
</cp:coreProperties>
</file>