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gkZh6jmqIUe9h54lUtQOImv4v7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Session: Ghi số thứ tự session trong môn học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Name: ghi tên của session sẽ dạy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9" name="Google Shape;49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57200" y="26670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USE CASE DIAGRAM ( UCD )</a:t>
            </a:r>
            <a:endParaRPr/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457200" y="1143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Chapter 3 </a:t>
            </a:r>
            <a:endParaRPr b="1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UCD [Cont…]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Connector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cxnSp>
        <p:nvCxnSpPr>
          <p:cNvPr id="153" name="Google Shape;153;p10"/>
          <p:cNvCxnSpPr/>
          <p:nvPr/>
        </p:nvCxnSpPr>
        <p:spPr>
          <a:xfrm>
            <a:off x="1143000" y="2590800"/>
            <a:ext cx="1981200" cy="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0"/>
          <p:cNvCxnSpPr/>
          <p:nvPr/>
        </p:nvCxnSpPr>
        <p:spPr>
          <a:xfrm>
            <a:off x="1219200" y="3276600"/>
            <a:ext cx="1828800" cy="1588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5" name="Google Shape;155;p10"/>
          <p:cNvCxnSpPr/>
          <p:nvPr/>
        </p:nvCxnSpPr>
        <p:spPr>
          <a:xfrm>
            <a:off x="1219200" y="3962400"/>
            <a:ext cx="1828800" cy="1588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56" name="Google Shape;156;p10"/>
          <p:cNvCxnSpPr/>
          <p:nvPr/>
        </p:nvCxnSpPr>
        <p:spPr>
          <a:xfrm>
            <a:off x="1219200" y="4648200"/>
            <a:ext cx="1828800" cy="1588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57" name="Google Shape;157;p10"/>
          <p:cNvCxnSpPr/>
          <p:nvPr/>
        </p:nvCxnSpPr>
        <p:spPr>
          <a:xfrm>
            <a:off x="1219200" y="5257800"/>
            <a:ext cx="1828800" cy="1588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dash"/>
            <a:round/>
            <a:headEnd len="sm" w="sm" type="none"/>
            <a:tailEnd len="med" w="med" type="stealth"/>
          </a:ln>
        </p:spPr>
      </p:cxnSp>
      <p:sp>
        <p:nvSpPr>
          <p:cNvPr id="158" name="Google Shape;158;p10"/>
          <p:cNvSpPr txBox="1"/>
          <p:nvPr/>
        </p:nvSpPr>
        <p:spPr>
          <a:xfrm>
            <a:off x="1676400" y="48768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676400" y="4191000"/>
            <a:ext cx="60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0"/>
          <p:cNvCxnSpPr/>
          <p:nvPr/>
        </p:nvCxnSpPr>
        <p:spPr>
          <a:xfrm>
            <a:off x="1295400" y="6019800"/>
            <a:ext cx="1676400" cy="1588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0"/>
          <p:cNvCxnSpPr/>
          <p:nvPr/>
        </p:nvCxnSpPr>
        <p:spPr>
          <a:xfrm flipH="1" rot="5400000">
            <a:off x="2819400" y="5867400"/>
            <a:ext cx="152400" cy="1524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0"/>
          <p:cNvCxnSpPr/>
          <p:nvPr/>
        </p:nvCxnSpPr>
        <p:spPr>
          <a:xfrm rot="5400000">
            <a:off x="2819400" y="6019800"/>
            <a:ext cx="152400" cy="1524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0"/>
          <p:cNvCxnSpPr/>
          <p:nvPr/>
        </p:nvCxnSpPr>
        <p:spPr>
          <a:xfrm rot="5400000">
            <a:off x="2667794" y="6019800"/>
            <a:ext cx="304006" cy="794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0"/>
          <p:cNvSpPr txBox="1"/>
          <p:nvPr/>
        </p:nvSpPr>
        <p:spPr>
          <a:xfrm>
            <a:off x="3733800" y="23622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3733800" y="30480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Association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3733800" y="38100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3733800" y="44196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3733800" y="51054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3733800" y="5791200"/>
            <a:ext cx="2209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Putting UCD symbols together</a:t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3094038" y="1600200"/>
            <a:ext cx="2749550" cy="449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11"/>
          <p:cNvGrpSpPr/>
          <p:nvPr/>
        </p:nvGrpSpPr>
        <p:grpSpPr>
          <a:xfrm>
            <a:off x="1554163" y="3773488"/>
            <a:ext cx="330200" cy="968375"/>
            <a:chOff x="2160" y="4110"/>
            <a:chExt cx="864" cy="2160"/>
          </a:xfrm>
        </p:grpSpPr>
        <p:sp>
          <p:nvSpPr>
            <p:cNvPr id="177" name="Google Shape;177;p11"/>
            <p:cNvSpPr/>
            <p:nvPr/>
          </p:nvSpPr>
          <p:spPr>
            <a:xfrm>
              <a:off x="2304" y="4110"/>
              <a:ext cx="576" cy="57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11"/>
            <p:cNvCxnSpPr/>
            <p:nvPr/>
          </p:nvCxnSpPr>
          <p:spPr>
            <a:xfrm>
              <a:off x="2592" y="4686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1"/>
            <p:cNvCxnSpPr/>
            <p:nvPr/>
          </p:nvCxnSpPr>
          <p:spPr>
            <a:xfrm flipH="1">
              <a:off x="2304" y="5694"/>
              <a:ext cx="288" cy="57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2592" y="5694"/>
              <a:ext cx="288" cy="57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2160" y="5118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1"/>
          <p:cNvSpPr/>
          <p:nvPr/>
        </p:nvSpPr>
        <p:spPr>
          <a:xfrm>
            <a:off x="3429000" y="2125663"/>
            <a:ext cx="2286000" cy="998537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Submission of Withdrawal slip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3429000" y="3473450"/>
            <a:ext cx="2133600" cy="900113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verification</a:t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3505200" y="4789488"/>
            <a:ext cx="1905000" cy="90011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balances</a:t>
            </a:r>
            <a:endParaRPr/>
          </a:p>
        </p:txBody>
      </p:sp>
      <p:grpSp>
        <p:nvGrpSpPr>
          <p:cNvPr id="185" name="Google Shape;185;p11"/>
          <p:cNvGrpSpPr/>
          <p:nvPr/>
        </p:nvGrpSpPr>
        <p:grpSpPr>
          <a:xfrm>
            <a:off x="6832600" y="3624263"/>
            <a:ext cx="330200" cy="966787"/>
            <a:chOff x="2160" y="4110"/>
            <a:chExt cx="864" cy="2160"/>
          </a:xfrm>
        </p:grpSpPr>
        <p:sp>
          <p:nvSpPr>
            <p:cNvPr id="186" name="Google Shape;186;p11"/>
            <p:cNvSpPr/>
            <p:nvPr/>
          </p:nvSpPr>
          <p:spPr>
            <a:xfrm>
              <a:off x="2304" y="4110"/>
              <a:ext cx="576" cy="57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11"/>
            <p:cNvCxnSpPr/>
            <p:nvPr/>
          </p:nvCxnSpPr>
          <p:spPr>
            <a:xfrm>
              <a:off x="2592" y="4686"/>
              <a:ext cx="0" cy="100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1"/>
            <p:cNvCxnSpPr/>
            <p:nvPr/>
          </p:nvCxnSpPr>
          <p:spPr>
            <a:xfrm flipH="1">
              <a:off x="2304" y="5694"/>
              <a:ext cx="288" cy="57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1"/>
            <p:cNvCxnSpPr/>
            <p:nvPr/>
          </p:nvCxnSpPr>
          <p:spPr>
            <a:xfrm>
              <a:off x="2592" y="5694"/>
              <a:ext cx="288" cy="57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1"/>
            <p:cNvCxnSpPr/>
            <p:nvPr/>
          </p:nvCxnSpPr>
          <p:spPr>
            <a:xfrm>
              <a:off x="2160" y="5118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1" name="Google Shape;191;p11"/>
          <p:cNvCxnSpPr/>
          <p:nvPr/>
        </p:nvCxnSpPr>
        <p:spPr>
          <a:xfrm flipH="1" rot="10800000">
            <a:off x="2214563" y="2852738"/>
            <a:ext cx="1290637" cy="12207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1"/>
          <p:cNvCxnSpPr/>
          <p:nvPr/>
        </p:nvCxnSpPr>
        <p:spPr>
          <a:xfrm rot="10800000">
            <a:off x="2227263" y="4100513"/>
            <a:ext cx="1277937" cy="11572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1"/>
          <p:cNvCxnSpPr/>
          <p:nvPr/>
        </p:nvCxnSpPr>
        <p:spPr>
          <a:xfrm>
            <a:off x="2190750" y="4089400"/>
            <a:ext cx="131445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1"/>
          <p:cNvCxnSpPr/>
          <p:nvPr/>
        </p:nvCxnSpPr>
        <p:spPr>
          <a:xfrm>
            <a:off x="5562600" y="3922713"/>
            <a:ext cx="1160463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1"/>
          <p:cNvCxnSpPr/>
          <p:nvPr/>
        </p:nvCxnSpPr>
        <p:spPr>
          <a:xfrm flipH="1" rot="10800000">
            <a:off x="5410200" y="3925888"/>
            <a:ext cx="1289050" cy="1331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1"/>
          <p:cNvCxnSpPr/>
          <p:nvPr/>
        </p:nvCxnSpPr>
        <p:spPr>
          <a:xfrm>
            <a:off x="5562600" y="2906713"/>
            <a:ext cx="1160463" cy="10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11"/>
          <p:cNvSpPr txBox="1"/>
          <p:nvPr/>
        </p:nvSpPr>
        <p:spPr>
          <a:xfrm>
            <a:off x="6781800" y="5029200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6629400" y="49530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Teller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1066800" y="48768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3352800" y="61722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Savings Account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UCD Example [Cont.]</a:t>
            </a:r>
            <a:endParaRPr/>
          </a:p>
        </p:txBody>
      </p:sp>
      <p:grpSp>
        <p:nvGrpSpPr>
          <p:cNvPr id="206" name="Google Shape;206;p12"/>
          <p:cNvGrpSpPr/>
          <p:nvPr/>
        </p:nvGrpSpPr>
        <p:grpSpPr>
          <a:xfrm>
            <a:off x="1066800" y="1447800"/>
            <a:ext cx="7772400" cy="4953000"/>
            <a:chOff x="672" y="912"/>
            <a:chExt cx="4896" cy="3216"/>
          </a:xfrm>
        </p:grpSpPr>
        <p:pic>
          <p:nvPicPr>
            <p:cNvPr id="207" name="Google Shape;20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2" y="1344"/>
              <a:ext cx="4896" cy="27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8" name="Google Shape;208;p12"/>
            <p:cNvCxnSpPr/>
            <p:nvPr/>
          </p:nvCxnSpPr>
          <p:spPr>
            <a:xfrm>
              <a:off x="672" y="2496"/>
              <a:ext cx="81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2"/>
            <p:cNvCxnSpPr/>
            <p:nvPr/>
          </p:nvCxnSpPr>
          <p:spPr>
            <a:xfrm>
              <a:off x="4560" y="2400"/>
              <a:ext cx="100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0" name="Google Shape;210;p12"/>
            <p:cNvSpPr txBox="1"/>
            <p:nvPr/>
          </p:nvSpPr>
          <p:spPr>
            <a:xfrm>
              <a:off x="1632" y="912"/>
              <a:ext cx="2784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ATM Systems example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Relationship</a:t>
            </a:r>
            <a:endParaRPr/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There are </a:t>
            </a:r>
            <a:r>
              <a:rPr lang="en-US"/>
              <a:t>two</a:t>
            </a:r>
            <a:r>
              <a:rPr lang="en-US"/>
              <a:t> types of relationship: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Include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Extend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Include Relationship</a:t>
            </a:r>
            <a:endParaRPr/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457200" y="13716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An include relationship defines that a use case contains the behavior defined in another use case.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23" name="Google Shape;223;p14"/>
          <p:cNvSpPr txBox="1"/>
          <p:nvPr/>
        </p:nvSpPr>
        <p:spPr>
          <a:xfrm>
            <a:off x="4457700" y="2895600"/>
            <a:ext cx="3162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&lt;      Include Use Case</a:t>
            </a:r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3505200" y="4267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4724400" y="5105400"/>
            <a:ext cx="327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	Base Use Case</a:t>
            </a:r>
            <a:endParaRPr/>
          </a:p>
        </p:txBody>
      </p:sp>
      <p:cxnSp>
        <p:nvCxnSpPr>
          <p:cNvPr id="226" name="Google Shape;226;p14"/>
          <p:cNvCxnSpPr/>
          <p:nvPr/>
        </p:nvCxnSpPr>
        <p:spPr>
          <a:xfrm>
            <a:off x="4876800" y="5305864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4"/>
          <p:cNvCxnSpPr/>
          <p:nvPr/>
        </p:nvCxnSpPr>
        <p:spPr>
          <a:xfrm>
            <a:off x="4876800" y="3104272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4"/>
          <p:cNvSpPr txBox="1"/>
          <p:nvPr/>
        </p:nvSpPr>
        <p:spPr>
          <a:xfrm>
            <a:off x="914400" y="5715000"/>
            <a:ext cx="7848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 ATM Password verification as an include use case signature verification</a:t>
            </a:r>
            <a:endParaRPr/>
          </a:p>
        </p:txBody>
      </p:sp>
      <p:grpSp>
        <p:nvGrpSpPr>
          <p:cNvPr id="229" name="Google Shape;229;p14"/>
          <p:cNvGrpSpPr/>
          <p:nvPr/>
        </p:nvGrpSpPr>
        <p:grpSpPr>
          <a:xfrm>
            <a:off x="1143000" y="2590800"/>
            <a:ext cx="3314700" cy="3094848"/>
            <a:chOff x="1440" y="1584"/>
            <a:chExt cx="2156" cy="2016"/>
          </a:xfrm>
        </p:grpSpPr>
        <p:sp>
          <p:nvSpPr>
            <p:cNvPr id="230" name="Google Shape;230;p14"/>
            <p:cNvSpPr/>
            <p:nvPr/>
          </p:nvSpPr>
          <p:spPr>
            <a:xfrm>
              <a:off x="1440" y="1584"/>
              <a:ext cx="1728" cy="2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880" y="1588"/>
              <a:ext cx="1716" cy="761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2274" y="1865"/>
              <a:ext cx="1086" cy="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1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ATM Password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2371" y="2009"/>
              <a:ext cx="846" cy="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1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Verification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994" y="3089"/>
              <a:ext cx="1602" cy="508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665" y="3282"/>
              <a:ext cx="263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1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Login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6" name="Google Shape;236;p14"/>
          <p:cNvCxnSpPr>
            <a:stCxn id="231" idx="4"/>
            <a:endCxn id="234" idx="0"/>
          </p:cNvCxnSpPr>
          <p:nvPr/>
        </p:nvCxnSpPr>
        <p:spPr>
          <a:xfrm>
            <a:off x="3138585" y="3765184"/>
            <a:ext cx="87600" cy="11361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Extend Relationship</a:t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When a number of use cases have a common behaviour which can be modeled in a single use case and that can be used by other use cases, such a relationship is called Extend relationship.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Extend Relationship [Cont.]</a:t>
            </a:r>
            <a:endParaRPr/>
          </a:p>
        </p:txBody>
      </p:sp>
      <p:grpSp>
        <p:nvGrpSpPr>
          <p:cNvPr id="248" name="Google Shape;248;p16"/>
          <p:cNvGrpSpPr/>
          <p:nvPr/>
        </p:nvGrpSpPr>
        <p:grpSpPr>
          <a:xfrm>
            <a:off x="1828800" y="2514600"/>
            <a:ext cx="6400800" cy="3352800"/>
            <a:chOff x="2592" y="9578"/>
            <a:chExt cx="6768" cy="4320"/>
          </a:xfrm>
        </p:grpSpPr>
        <p:sp>
          <p:nvSpPr>
            <p:cNvPr id="249" name="Google Shape;249;p16"/>
            <p:cNvSpPr/>
            <p:nvPr/>
          </p:nvSpPr>
          <p:spPr>
            <a:xfrm>
              <a:off x="4176" y="9578"/>
              <a:ext cx="2592" cy="115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Deposit Money</a:t>
              </a: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592" y="12746"/>
              <a:ext cx="2304" cy="115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Password Verification</a:t>
              </a: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7344" y="12602"/>
              <a:ext cx="2016" cy="1152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Print Receipt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16"/>
          <p:cNvSpPr txBox="1"/>
          <p:nvPr/>
        </p:nvSpPr>
        <p:spPr>
          <a:xfrm>
            <a:off x="914400" y="1447800"/>
            <a:ext cx="8001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“Deposit Money” use case uses “Password Verification” and “Print Receipt”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3657600" y="38100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5715000" y="4267200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16"/>
          <p:cNvCxnSpPr>
            <a:stCxn id="249" idx="3"/>
            <a:endCxn id="250" idx="0"/>
          </p:cNvCxnSpPr>
          <p:nvPr/>
        </p:nvCxnSpPr>
        <p:spPr>
          <a:xfrm flipH="1">
            <a:off x="2918154" y="3277745"/>
            <a:ext cx="767700" cy="16956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6" name="Google Shape;256;p16"/>
          <p:cNvCxnSpPr>
            <a:stCxn id="249" idx="5"/>
            <a:endCxn id="251" idx="1"/>
          </p:cNvCxnSpPr>
          <p:nvPr/>
        </p:nvCxnSpPr>
        <p:spPr>
          <a:xfrm>
            <a:off x="5419235" y="3277745"/>
            <a:ext cx="1182900" cy="17148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>
            <p:ph type="title"/>
          </p:nvPr>
        </p:nvSpPr>
        <p:spPr>
          <a:xfrm>
            <a:off x="228600" y="104775"/>
            <a:ext cx="87630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Use Case Relationships</a:t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2743200" y="1295400"/>
            <a:ext cx="464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 System for Bank </a:t>
            </a:r>
            <a:endParaRPr/>
          </a:p>
        </p:txBody>
      </p:sp>
      <p:grpSp>
        <p:nvGrpSpPr>
          <p:cNvPr id="263" name="Google Shape;263;p17"/>
          <p:cNvGrpSpPr/>
          <p:nvPr/>
        </p:nvGrpSpPr>
        <p:grpSpPr>
          <a:xfrm>
            <a:off x="228600" y="1828800"/>
            <a:ext cx="8077200" cy="4419600"/>
            <a:chOff x="144" y="1152"/>
            <a:chExt cx="5088" cy="2784"/>
          </a:xfrm>
        </p:grpSpPr>
        <p:sp>
          <p:nvSpPr>
            <p:cNvPr id="264" name="Google Shape;264;p17"/>
            <p:cNvSpPr/>
            <p:nvPr/>
          </p:nvSpPr>
          <p:spPr>
            <a:xfrm>
              <a:off x="144" y="1152"/>
              <a:ext cx="5088" cy="27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1092" y="1160"/>
              <a:ext cx="3122" cy="2768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149" y="1903"/>
              <a:ext cx="727" cy="74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283" y="1949"/>
              <a:ext cx="520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&lt;&lt;Actor&gt;&gt;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316" y="2088"/>
              <a:ext cx="452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3197" y="2959"/>
              <a:ext cx="872" cy="414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3378" y="3058"/>
              <a:ext cx="518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Overdrawn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036" y="1473"/>
              <a:ext cx="653" cy="2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2482" y="1554"/>
              <a:ext cx="6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2235" y="1521"/>
              <a:ext cx="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1237" y="1473"/>
              <a:ext cx="727" cy="49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1443" y="1577"/>
              <a:ext cx="371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Deposit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1456" y="1716"/>
              <a:ext cx="340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Money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3124" y="1473"/>
              <a:ext cx="1017" cy="496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3357" y="1577"/>
              <a:ext cx="614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Stuck deposit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3440" y="1716"/>
              <a:ext cx="441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Envelope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352" y="2640"/>
              <a:ext cx="35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3197" y="2133"/>
              <a:ext cx="872" cy="58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3487" y="2250"/>
              <a:ext cx="336" cy="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Verify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3419" y="2400"/>
              <a:ext cx="475" cy="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Password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1165" y="2069"/>
              <a:ext cx="799" cy="57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1362" y="2186"/>
              <a:ext cx="463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Withdraw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1420" y="2325"/>
              <a:ext cx="340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Money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1165" y="2959"/>
              <a:ext cx="727" cy="49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1411" y="3064"/>
              <a:ext cx="283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Show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1364" y="3202"/>
              <a:ext cx="383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Balance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4503" y="1778"/>
              <a:ext cx="727" cy="78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4637" y="1822"/>
              <a:ext cx="520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&lt;&lt;Actor&gt;&gt;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753" y="2225"/>
              <a:ext cx="276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197" y="3454"/>
              <a:ext cx="944" cy="415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389" y="3553"/>
              <a:ext cx="561" cy="1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Pint Receipt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p17"/>
            <p:cNvCxnSpPr/>
            <p:nvPr/>
          </p:nvCxnSpPr>
          <p:spPr>
            <a:xfrm>
              <a:off x="149" y="2378"/>
              <a:ext cx="725" cy="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17"/>
            <p:cNvCxnSpPr/>
            <p:nvPr/>
          </p:nvCxnSpPr>
          <p:spPr>
            <a:xfrm>
              <a:off x="4140" y="1738"/>
              <a:ext cx="363" cy="41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7"/>
            <p:cNvCxnSpPr/>
            <p:nvPr/>
          </p:nvCxnSpPr>
          <p:spPr>
            <a:xfrm flipH="1" rot="10800000">
              <a:off x="4067" y="2151"/>
              <a:ext cx="436" cy="24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7"/>
            <p:cNvCxnSpPr/>
            <p:nvPr/>
          </p:nvCxnSpPr>
          <p:spPr>
            <a:xfrm flipH="1" rot="10800000">
              <a:off x="4067" y="2151"/>
              <a:ext cx="436" cy="99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17"/>
            <p:cNvCxnSpPr/>
            <p:nvPr/>
          </p:nvCxnSpPr>
          <p:spPr>
            <a:xfrm flipH="1" rot="10800000">
              <a:off x="4140" y="2151"/>
              <a:ext cx="363" cy="14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17"/>
            <p:cNvCxnSpPr/>
            <p:nvPr/>
          </p:nvCxnSpPr>
          <p:spPr>
            <a:xfrm rot="10800000">
              <a:off x="874" y="2316"/>
              <a:ext cx="291" cy="8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17"/>
            <p:cNvCxnSpPr/>
            <p:nvPr/>
          </p:nvCxnSpPr>
          <p:spPr>
            <a:xfrm rot="10800000">
              <a:off x="874" y="2316"/>
              <a:ext cx="291" cy="8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17"/>
            <p:cNvCxnSpPr/>
            <p:nvPr/>
          </p:nvCxnSpPr>
          <p:spPr>
            <a:xfrm flipH="1">
              <a:off x="874" y="1738"/>
              <a:ext cx="363" cy="57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17"/>
          <p:cNvCxnSpPr>
            <a:stCxn id="277" idx="2"/>
            <a:endCxn id="274" idx="6"/>
          </p:cNvCxnSpPr>
          <p:nvPr/>
        </p:nvCxnSpPr>
        <p:spPr>
          <a:xfrm rot="10800000">
            <a:off x="3117950" y="2732087"/>
            <a:ext cx="1841400" cy="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4" name="Google Shape;304;p17"/>
          <p:cNvCxnSpPr>
            <a:endCxn id="281" idx="1"/>
          </p:cNvCxnSpPr>
          <p:nvPr/>
        </p:nvCxnSpPr>
        <p:spPr>
          <a:xfrm>
            <a:off x="3124263" y="2895478"/>
            <a:ext cx="2153700" cy="6255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5" name="Google Shape;305;p17"/>
          <p:cNvCxnSpPr>
            <a:stCxn id="274" idx="5"/>
            <a:endCxn id="293" idx="1"/>
          </p:cNvCxnSpPr>
          <p:nvPr/>
        </p:nvCxnSpPr>
        <p:spPr>
          <a:xfrm>
            <a:off x="2948834" y="3010475"/>
            <a:ext cx="2346000" cy="25692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6" name="Google Shape;306;p17"/>
          <p:cNvCxnSpPr>
            <a:stCxn id="284" idx="6"/>
            <a:endCxn id="281" idx="2"/>
          </p:cNvCxnSpPr>
          <p:nvPr/>
        </p:nvCxnSpPr>
        <p:spPr>
          <a:xfrm>
            <a:off x="3117850" y="3744119"/>
            <a:ext cx="1957500" cy="1023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7" name="Google Shape;307;p17"/>
          <p:cNvCxnSpPr>
            <a:stCxn id="287" idx="6"/>
            <a:endCxn id="281" idx="3"/>
          </p:cNvCxnSpPr>
          <p:nvPr/>
        </p:nvCxnSpPr>
        <p:spPr>
          <a:xfrm flipH="1" rot="10800000">
            <a:off x="3003550" y="4172106"/>
            <a:ext cx="2274300" cy="9198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8" name="Google Shape;308;p17"/>
          <p:cNvCxnSpPr>
            <a:endCxn id="293" idx="1"/>
          </p:cNvCxnSpPr>
          <p:nvPr/>
        </p:nvCxnSpPr>
        <p:spPr>
          <a:xfrm>
            <a:off x="2905202" y="4040406"/>
            <a:ext cx="2389500" cy="15393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9" name="Google Shape;309;p17"/>
          <p:cNvCxnSpPr>
            <a:stCxn id="287" idx="6"/>
            <a:endCxn id="293" idx="2"/>
          </p:cNvCxnSpPr>
          <p:nvPr/>
        </p:nvCxnSpPr>
        <p:spPr>
          <a:xfrm>
            <a:off x="3003550" y="5091906"/>
            <a:ext cx="2071800" cy="7206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0" name="Google Shape;310;p17"/>
          <p:cNvCxnSpPr>
            <a:stCxn id="269" idx="2"/>
            <a:endCxn id="284" idx="6"/>
          </p:cNvCxnSpPr>
          <p:nvPr/>
        </p:nvCxnSpPr>
        <p:spPr>
          <a:xfrm rot="10800000">
            <a:off x="3117737" y="3744125"/>
            <a:ext cx="1957500" cy="1281900"/>
          </a:xfrm>
          <a:prstGeom prst="straightConnector1">
            <a:avLst/>
          </a:prstGeom>
          <a:noFill/>
          <a:ln cap="flat" cmpd="sng" w="9525">
            <a:solidFill>
              <a:srgbClr val="B5DAD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a Use Case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838200" y="1981200"/>
            <a:ext cx="7467600" cy="3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To </a:t>
            </a:r>
            <a:r>
              <a:rPr lang="en-US"/>
              <a:t>describe</a:t>
            </a:r>
            <a:r>
              <a:rPr lang="en-US"/>
              <a:t> details of a use case we need to write to </a:t>
            </a:r>
            <a:r>
              <a:rPr lang="en-US"/>
              <a:t>describe</a:t>
            </a:r>
            <a:r>
              <a:rPr lang="en-US"/>
              <a:t> Use Case.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a Use Case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838200" y="1295400"/>
            <a:ext cx="7467600" cy="4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u="sng"/>
              <a:t>Use Case Specification</a:t>
            </a:r>
            <a:endParaRPr b="1"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/>
              <a:t>Account Details	</a:t>
            </a:r>
            <a:r>
              <a:rPr i="1" lang="en-US"/>
              <a:t>// Use Case name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/>
              <a:t>Use Case number	</a:t>
            </a:r>
            <a:r>
              <a:rPr lang="en-US"/>
              <a:t>UCSEC35</a:t>
            </a:r>
            <a:endParaRPr b="1"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/>
              <a:t>Brief Description</a:t>
            </a:r>
            <a:r>
              <a:rPr i="1" lang="en-US"/>
              <a:t>// Brief description of a use case</a:t>
            </a:r>
            <a:endParaRPr b="1"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/>
              <a:t>Flow of Events </a:t>
            </a:r>
            <a:r>
              <a:rPr i="1" lang="en-US"/>
              <a:t>// </a:t>
            </a:r>
            <a:r>
              <a:rPr b="1" i="1" lang="en-US"/>
              <a:t> </a:t>
            </a:r>
            <a:r>
              <a:rPr i="1" lang="en-US"/>
              <a:t>Verbose on logical flow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/>
              <a:t>Basic Flow 	</a:t>
            </a:r>
            <a:r>
              <a:rPr i="1" lang="en-US"/>
              <a:t>// Detailed logical flow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Session Objectives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When you’ve finished this session, you should be able to: </a:t>
            </a:r>
            <a:endParaRPr/>
          </a:p>
          <a:p>
            <a:pPr indent="-285750" lvl="1" marL="58293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Understand about UCD</a:t>
            </a:r>
            <a:endParaRPr/>
          </a:p>
          <a:p>
            <a:pPr indent="-285750" lvl="1" marL="58293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Understand how to develop and UCD</a:t>
            </a:r>
            <a:endParaRPr/>
          </a:p>
          <a:p>
            <a:pPr indent="-285750" lvl="1" marL="58293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Noto Sans Symbols"/>
              <a:buChar char="❑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How to use an UCD</a:t>
            </a:r>
            <a:endParaRPr/>
          </a:p>
          <a:p>
            <a:pPr indent="-107950" lvl="1" marL="58293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582930" rtl="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Writing a Use Case [Cont.]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Alternative Flows	</a:t>
            </a:r>
            <a:r>
              <a:rPr i="1" lang="en-US" sz="2800"/>
              <a:t>// Alternate Logical paths</a:t>
            </a:r>
            <a:endParaRPr b="1"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Exit Options	</a:t>
            </a:r>
            <a:r>
              <a:rPr i="1" lang="en-US" sz="2800"/>
              <a:t>// How does use case exits?</a:t>
            </a:r>
            <a:endParaRPr b="1"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Special Requirements </a:t>
            </a:r>
            <a:r>
              <a:rPr i="1" lang="en-US" sz="2800"/>
              <a:t>// Mention special requirements</a:t>
            </a:r>
            <a:endParaRPr b="1"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Pre Requirements	</a:t>
            </a:r>
            <a:r>
              <a:rPr i="1" lang="en-US" sz="2800"/>
              <a:t>// What happens before the use case is executed?</a:t>
            </a:r>
            <a:endParaRPr b="1"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Post Conditions	</a:t>
            </a:r>
            <a:r>
              <a:rPr i="1" lang="en-US" sz="2800"/>
              <a:t>// What happens after the use case is executed?</a:t>
            </a:r>
            <a:endParaRPr b="1" sz="2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use Use Case Diagram</a:t>
            </a:r>
            <a:endParaRPr/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457200" y="1371600"/>
            <a:ext cx="85344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cases are a valuable tool to help understand the functional requirements of a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It is important to remember that use cases represent an </a:t>
            </a:r>
            <a:r>
              <a:rPr i="1" lang="en-US"/>
              <a:t>external </a:t>
            </a:r>
            <a:r>
              <a:rPr lang="en-US"/>
              <a:t>view of the system. As such, don't expect any correlations between use cases and the classes inside the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Keep it simple to easy understand. We can using activity to detail </a:t>
            </a:r>
            <a:r>
              <a:rPr lang="en-US"/>
              <a:t>describe</a:t>
            </a:r>
            <a:r>
              <a:rPr lang="en-US"/>
              <a:t> use case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Find the Actor 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Who or System use this system?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Find Use Case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What the Actor use system?</a:t>
            </a:r>
            <a:endParaRPr/>
          </a:p>
          <a:p>
            <a:pPr indent="-285750" lvl="1" marL="7429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Analysis Extend and Include Use Case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Draw a Use Case Diagram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Write Use Case to understand the system</a:t>
            </a:r>
            <a:endParaRPr/>
          </a:p>
        </p:txBody>
      </p:sp>
      <p:sp>
        <p:nvSpPr>
          <p:cNvPr id="340" name="Google Shape;3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 to build a UCD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Q&amp;A?</a:t>
            </a:r>
            <a:endParaRPr/>
          </a:p>
        </p:txBody>
      </p:sp>
      <p:sp>
        <p:nvSpPr>
          <p:cNvPr id="346" name="Google Shape;346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7" name="Google Shape;347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UML Diagram &amp; View</a:t>
            </a:r>
            <a:endParaRPr sz="3600"/>
          </a:p>
        </p:txBody>
      </p:sp>
      <p:cxnSp>
        <p:nvCxnSpPr>
          <p:cNvPr id="103" name="Google Shape;103;p3"/>
          <p:cNvCxnSpPr/>
          <p:nvPr/>
        </p:nvCxnSpPr>
        <p:spPr>
          <a:xfrm>
            <a:off x="4408488" y="7321550"/>
            <a:ext cx="0" cy="1825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3"/>
          <p:cNvCxnSpPr/>
          <p:nvPr/>
        </p:nvCxnSpPr>
        <p:spPr>
          <a:xfrm>
            <a:off x="4560888" y="7513638"/>
            <a:ext cx="0" cy="1825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3"/>
          <p:cNvCxnSpPr/>
          <p:nvPr/>
        </p:nvCxnSpPr>
        <p:spPr>
          <a:xfrm>
            <a:off x="4560888" y="7473950"/>
            <a:ext cx="0" cy="1825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ttp://mobilesprogramming.files.wordpress.com/2010/01/uml-views.jpg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765048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 introduction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cases are a technique for capturing the functional requirements of a system.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Use cases work by describing the typical interactions between the users of a system and the system itself, providing a narrative of how a system is used.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Use Case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95400"/>
            <a:ext cx="8058506" cy="4938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Components of Use Case Diagram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Any system that has to be implemented will have has several users. Each user may use the system for different purpose.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Actor</a:t>
            </a:r>
            <a:r>
              <a:rPr lang="en-US"/>
              <a:t>: User or Another system that interacts with the system.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Use Case</a:t>
            </a:r>
            <a:r>
              <a:rPr lang="en-US"/>
              <a:t>: describes a number of external actors and their connections to system functions that the system provides.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UCD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System Boundary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			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A rectangular box depicts the boundaries of the system. It is </a:t>
            </a:r>
            <a:r>
              <a:rPr lang="en-US"/>
              <a:t>describe</a:t>
            </a:r>
            <a:r>
              <a:rPr lang="en-US"/>
              <a:t> a system or subsystem.</a:t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286000" y="2438400"/>
            <a:ext cx="3886200" cy="16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UCD [Cont…]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152400" y="1447800"/>
            <a:ext cx="8077200" cy="45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Use Case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   A solid ellipse depicts a Use Case. The Name of the Use Case id written within the ellipse.</a:t>
            </a:r>
            <a:endParaRPr/>
          </a:p>
        </p:txBody>
      </p:sp>
      <p:pic>
        <p:nvPicPr>
          <p:cNvPr descr="D:\OOAD\casename.bmp"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066925"/>
            <a:ext cx="48006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Elements of UCD [Cont…]</a:t>
            </a:r>
            <a:endParaRPr/>
          </a:p>
        </p:txBody>
      </p:sp>
      <p:sp>
        <p:nvSpPr>
          <p:cNvPr id="144" name="Google Shape;144;p9"/>
          <p:cNvSpPr txBox="1"/>
          <p:nvPr>
            <p:ph idx="1" type="body"/>
          </p:nvPr>
        </p:nvSpPr>
        <p:spPr>
          <a:xfrm>
            <a:off x="1143000" y="1295400"/>
            <a:ext cx="777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Actor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D:\OOAD\stickman.bmp"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1400175"/>
            <a:ext cx="15049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OOAD\actor.bmp" id="146" name="Google Shape;1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3800" y="3886200"/>
            <a:ext cx="1687513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2014-02-09T07:44:29Z</dcterms:created>
  <dc:creator>Thanh An</dc:creator>
</cp:coreProperties>
</file>