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0"/>
  </p:notesMasterIdLst>
  <p:sldIdLst>
    <p:sldId id="257" r:id="rId2"/>
    <p:sldId id="258" r:id="rId3"/>
    <p:sldId id="259" r:id="rId4"/>
    <p:sldId id="326" r:id="rId5"/>
    <p:sldId id="260" r:id="rId6"/>
    <p:sldId id="261" r:id="rId7"/>
    <p:sldId id="330" r:id="rId8"/>
    <p:sldId id="269" r:id="rId9"/>
    <p:sldId id="331" r:id="rId10"/>
    <p:sldId id="328" r:id="rId11"/>
    <p:sldId id="325" r:id="rId12"/>
    <p:sldId id="334" r:id="rId13"/>
    <p:sldId id="323" r:id="rId14"/>
    <p:sldId id="332" r:id="rId15"/>
    <p:sldId id="324" r:id="rId16"/>
    <p:sldId id="329" r:id="rId17"/>
    <p:sldId id="320" r:id="rId18"/>
    <p:sldId id="32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62" autoAdjust="0"/>
  </p:normalViewPr>
  <p:slideViewPr>
    <p:cSldViewPr snapToGrid="0">
      <p:cViewPr varScale="1">
        <p:scale>
          <a:sx n="104" d="100"/>
          <a:sy n="104" d="100"/>
        </p:scale>
        <p:origin x="11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4ACE3-C193-4253-B386-B72D59992E4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A455-8D33-4475-B34B-9CDE2A1D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0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3A455-8D33-4475-B34B-9CDE2A1D7E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08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6998208" y="2670048"/>
            <a:ext cx="4352400" cy="23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6998208" y="4962144"/>
            <a:ext cx="4352400" cy="11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"/>
              <a:buNone/>
              <a:defRPr sz="3733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"/>
              <a:buNone/>
              <a:defRPr sz="3733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"/>
              <a:buNone/>
              <a:defRPr sz="3733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"/>
              <a:buNone/>
              <a:defRPr sz="3733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"/>
              <a:buNone/>
              <a:defRPr sz="3733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"/>
              <a:buNone/>
              <a:defRPr sz="3733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"/>
              <a:buNone/>
              <a:defRPr sz="3733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"/>
              <a:buNone/>
              <a:defRPr sz="3733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"/>
              <a:buNone/>
              <a:defRPr sz="3733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7769400" y="6017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752367" y="1183800"/>
            <a:ext cx="775733" cy="776467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7587440" y="567744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" name="Google Shape;26;p2"/>
          <p:cNvSpPr/>
          <p:nvPr/>
        </p:nvSpPr>
        <p:spPr>
          <a:xfrm>
            <a:off x="7584434" y="564367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" name="Google Shape;27;p2"/>
          <p:cNvSpPr/>
          <p:nvPr/>
        </p:nvSpPr>
        <p:spPr>
          <a:xfrm>
            <a:off x="7636092" y="616413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" name="Google Shape;28;p2"/>
          <p:cNvSpPr/>
          <p:nvPr/>
        </p:nvSpPr>
        <p:spPr>
          <a:xfrm>
            <a:off x="7633104" y="613036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" name="Google Shape;29;p2"/>
          <p:cNvSpPr/>
          <p:nvPr/>
        </p:nvSpPr>
        <p:spPr>
          <a:xfrm>
            <a:off x="7688877" y="66918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" name="Google Shape;30;p2"/>
          <p:cNvSpPr/>
          <p:nvPr/>
        </p:nvSpPr>
        <p:spPr>
          <a:xfrm>
            <a:off x="7685887" y="666190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1" name="Google Shape;31;p2"/>
          <p:cNvGrpSpPr/>
          <p:nvPr/>
        </p:nvGrpSpPr>
        <p:grpSpPr>
          <a:xfrm>
            <a:off x="7257800" y="385700"/>
            <a:ext cx="233351" cy="36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10758334" y="2109067"/>
            <a:ext cx="233351" cy="36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843532" y="951004"/>
            <a:ext cx="6504936" cy="4956005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3962400" y="2974848"/>
            <a:ext cx="4267200" cy="10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3964300" y="3998976"/>
            <a:ext cx="4267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4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1194816" y="2718816"/>
            <a:ext cx="4754800" cy="18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6532200" y="1095800"/>
            <a:ext cx="4128000" cy="4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7" name="Google Shape;457;p9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8" name="Google Shape;458;p9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9" name="Google Shape;459;p9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0" name="Google Shape;460;p9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1" name="Google Shape;461;p9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7876032" y="475488"/>
            <a:ext cx="3486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2218944" y="573024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2218944" y="950976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2218944" y="2011680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2218944" y="2389632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2218944" y="3450336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2218944" y="3828288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2218944" y="4888992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2218944" y="5266944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1085088" y="963168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2091700" y="589800"/>
            <a:ext cx="80084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2279904" y="2060448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2279904" y="2584704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7290816" y="2060448"/>
            <a:ext cx="25968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7290816" y="2584704"/>
            <a:ext cx="25968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3767328" y="4267200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3767328" y="4791456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8619744" y="4267200"/>
            <a:ext cx="26580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8619744" y="4791456"/>
            <a:ext cx="26580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1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404280" y="2207997"/>
            <a:ext cx="5938971" cy="4649868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511325" y="1686158"/>
            <a:ext cx="7080819" cy="2836248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dk2"/>
                </a:solidFill>
              </a:rPr>
              <a:t>Báo cáo project môn công nghệ Web</a:t>
            </a:r>
            <a:endParaRPr sz="6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6696932" y="4447399"/>
            <a:ext cx="4769651" cy="200610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accent1"/>
                </a:solidFill>
              </a:rPr>
              <a:t>GVHD: PGS.TS. </a:t>
            </a:r>
            <a:r>
              <a:rPr lang="en-US" sz="2400" dirty="0" err="1">
                <a:solidFill>
                  <a:schemeClr val="accent1"/>
                </a:solidFill>
              </a:rPr>
              <a:t>Đào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Trung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Kiên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endParaRPr sz="2400" dirty="0">
              <a:solidFill>
                <a:schemeClr val="accen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17:  </a:t>
            </a:r>
            <a:r>
              <a:rPr lang="en-US" sz="2400" dirty="0" err="1">
                <a:solidFill>
                  <a:schemeClr val="tx1"/>
                </a:solidFill>
              </a:rPr>
              <a:t>Hoàng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Tuấn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Huy</a:t>
            </a:r>
            <a:endParaRPr lang="en-US" sz="2400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tx1"/>
                </a:solidFill>
              </a:rPr>
              <a:t>                   </a:t>
            </a:r>
            <a:r>
              <a:rPr lang="en-US" sz="2400" dirty="0" err="1">
                <a:solidFill>
                  <a:schemeClr val="tx1"/>
                </a:solidFill>
              </a:rPr>
              <a:t>Trần</a:t>
            </a:r>
            <a:r>
              <a:rPr lang="en-US" sz="2400" dirty="0">
                <a:solidFill>
                  <a:schemeClr val="tx1"/>
                </a:solidFill>
              </a:rPr>
              <a:t> Minh </a:t>
            </a:r>
            <a:r>
              <a:rPr lang="en-US" sz="2400" dirty="0" err="1">
                <a:solidFill>
                  <a:schemeClr val="tx1"/>
                </a:solidFill>
              </a:rPr>
              <a:t>Công</a:t>
            </a:r>
            <a:endParaRPr lang="en-US" sz="2400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tx1"/>
                </a:solidFill>
              </a:rPr>
              <a:t>                   Dương </a:t>
            </a:r>
            <a:r>
              <a:rPr lang="en-US" sz="2400" dirty="0" err="1">
                <a:solidFill>
                  <a:schemeClr val="tx1"/>
                </a:solidFill>
              </a:rPr>
              <a:t>Trung</a:t>
            </a:r>
            <a:r>
              <a:rPr lang="en-US" sz="2400" dirty="0">
                <a:solidFill>
                  <a:schemeClr val="tx1"/>
                </a:solidFill>
              </a:rPr>
              <a:t> Hiếu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tx1"/>
                </a:solidFill>
              </a:rPr>
              <a:t>                   </a:t>
            </a:r>
            <a:r>
              <a:rPr lang="en-US" sz="2400" dirty="0" err="1">
                <a:solidFill>
                  <a:schemeClr val="tx1"/>
                </a:solidFill>
              </a:rPr>
              <a:t>Nguyễn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Phúc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Tân</a:t>
            </a:r>
            <a:endParaRPr sz="3067" dirty="0">
              <a:solidFill>
                <a:schemeClr val="accen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D0B54A-2B1F-43DD-BF22-71A503E0F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81" y="113338"/>
            <a:ext cx="1099105" cy="10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7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906F-A32B-44E2-B216-EA4D4611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2892600"/>
            <a:ext cx="4267200" cy="1072800"/>
          </a:xfrm>
        </p:spPr>
        <p:txBody>
          <a:bodyPr/>
          <a:lstStyle/>
          <a:p>
            <a:r>
              <a:rPr lang="en-US" sz="6270" dirty="0" err="1">
                <a:latin typeface="+mj-lt"/>
              </a:rPr>
              <a:t>Triển</a:t>
            </a:r>
            <a:r>
              <a:rPr lang="en-US" sz="6270" dirty="0">
                <a:latin typeface="+mj-lt"/>
              </a:rPr>
              <a:t> </a:t>
            </a:r>
            <a:r>
              <a:rPr lang="en-US" sz="6270" dirty="0" err="1">
                <a:latin typeface="+mj-lt"/>
              </a:rPr>
              <a:t>khai</a:t>
            </a:r>
            <a:r>
              <a:rPr lang="en-US" sz="6270" dirty="0">
                <a:latin typeface="+mj-lt"/>
              </a:rPr>
              <a:t> </a:t>
            </a:r>
            <a:r>
              <a:rPr lang="en-US" sz="6270" dirty="0" err="1">
                <a:latin typeface="+mj-lt"/>
              </a:rPr>
              <a:t>lập</a:t>
            </a:r>
            <a:r>
              <a:rPr lang="en-US" sz="6270" dirty="0">
                <a:latin typeface="+mj-lt"/>
              </a:rPr>
              <a:t> </a:t>
            </a:r>
            <a:r>
              <a:rPr lang="en-US" sz="6270" dirty="0" err="1">
                <a:latin typeface="+mj-lt"/>
              </a:rPr>
              <a:t>trình</a:t>
            </a:r>
            <a:endParaRPr lang="en-US" sz="627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5516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EAE2CB-9733-416A-9099-CA1A93C03ED3}"/>
              </a:ext>
            </a:extLst>
          </p:cNvPr>
          <p:cNvSpPr txBox="1"/>
          <p:nvPr/>
        </p:nvSpPr>
        <p:spPr>
          <a:xfrm>
            <a:off x="1526869" y="675130"/>
            <a:ext cx="9285964" cy="45730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1" algn="ctr">
              <a:lnSpc>
                <a:spcPct val="107000"/>
              </a:lnSpc>
              <a:spcBef>
                <a:spcPts val="0"/>
              </a:spcBef>
              <a:spcAft>
                <a:spcPts val="1067"/>
              </a:spcAft>
            </a:pP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667" dirty="0">
              <a:solidFill>
                <a:schemeClr val="tx2">
                  <a:lumMod val="10000"/>
                </a:schemeClr>
              </a:solidFill>
              <a:effectLst/>
              <a:latin typeface="Barlow Semi Condense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E818E-E15E-4987-8236-41F6BB1B699E}"/>
              </a:ext>
            </a:extLst>
          </p:cNvPr>
          <p:cNvSpPr txBox="1"/>
          <p:nvPr/>
        </p:nvSpPr>
        <p:spPr>
          <a:xfrm>
            <a:off x="1526869" y="1418080"/>
            <a:ext cx="9285964" cy="45730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1" algn="ctr">
              <a:lnSpc>
                <a:spcPct val="107000"/>
              </a:lnSpc>
              <a:spcBef>
                <a:spcPts val="0"/>
              </a:spcBef>
              <a:spcAft>
                <a:spcPts val="1067"/>
              </a:spcAft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Front-end:</a:t>
            </a:r>
            <a:endParaRPr lang="en-US" sz="2667" dirty="0">
              <a:solidFill>
                <a:schemeClr val="tx2">
                  <a:lumMod val="10000"/>
                </a:schemeClr>
              </a:solidFill>
              <a:effectLst/>
              <a:latin typeface="Barlow Semi Condense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609534E-90DD-492F-A6AB-AB7C51ACF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89" y="2994212"/>
            <a:ext cx="7818621" cy="210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0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DD7669-C8A2-4B93-961F-5DD6A56D2FA0}"/>
              </a:ext>
            </a:extLst>
          </p:cNvPr>
          <p:cNvSpPr txBox="1"/>
          <p:nvPr/>
        </p:nvSpPr>
        <p:spPr>
          <a:xfrm>
            <a:off x="1526869" y="675130"/>
            <a:ext cx="9285964" cy="45730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1" algn="ctr">
              <a:lnSpc>
                <a:spcPct val="107000"/>
              </a:lnSpc>
              <a:spcBef>
                <a:spcPts val="0"/>
              </a:spcBef>
              <a:spcAft>
                <a:spcPts val="1067"/>
              </a:spcAft>
            </a:pP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667" dirty="0">
              <a:solidFill>
                <a:schemeClr val="tx2">
                  <a:lumMod val="10000"/>
                </a:schemeClr>
              </a:solidFill>
              <a:effectLst/>
              <a:latin typeface="Barlow Semi Condense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B8D3F-B5CC-4014-A644-85FF8C2A88DB}"/>
              </a:ext>
            </a:extLst>
          </p:cNvPr>
          <p:cNvSpPr txBox="1"/>
          <p:nvPr/>
        </p:nvSpPr>
        <p:spPr>
          <a:xfrm>
            <a:off x="1526869" y="1418080"/>
            <a:ext cx="9285964" cy="45730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1" algn="ctr">
              <a:lnSpc>
                <a:spcPct val="107000"/>
              </a:lnSpc>
              <a:spcBef>
                <a:spcPts val="0"/>
              </a:spcBef>
              <a:spcAft>
                <a:spcPts val="1067"/>
              </a:spcAft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Front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-end: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en-US" sz="2667" dirty="0">
              <a:solidFill>
                <a:schemeClr val="tx2">
                  <a:lumMod val="10000"/>
                </a:schemeClr>
              </a:solidFill>
              <a:effectLst/>
              <a:latin typeface="Barlow Semi Condense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7CC18C-0F6D-4B1E-B7B3-9FB5736EDF68}"/>
              </a:ext>
            </a:extLst>
          </p:cNvPr>
          <p:cNvSpPr/>
          <p:nvPr/>
        </p:nvSpPr>
        <p:spPr>
          <a:xfrm>
            <a:off x="1526867" y="2161030"/>
            <a:ext cx="9285963" cy="4021840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cookie (version 0.4.1)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ejs</a:t>
            </a:r>
            <a:r>
              <a:rPr lang="en-US" dirty="0"/>
              <a:t> (version 3.1.6)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nodemon</a:t>
            </a:r>
            <a:r>
              <a:rPr lang="en-US" dirty="0"/>
              <a:t> (version 2.0.15)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ws</a:t>
            </a:r>
            <a:r>
              <a:rPr lang="en-US" dirty="0"/>
              <a:t> (version 8.4.0)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31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EAE2CB-9733-416A-9099-CA1A93C03ED3}"/>
              </a:ext>
            </a:extLst>
          </p:cNvPr>
          <p:cNvSpPr txBox="1"/>
          <p:nvPr/>
        </p:nvSpPr>
        <p:spPr>
          <a:xfrm>
            <a:off x="1526869" y="675130"/>
            <a:ext cx="9285964" cy="45730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1" algn="ctr">
              <a:lnSpc>
                <a:spcPct val="107000"/>
              </a:lnSpc>
              <a:spcBef>
                <a:spcPts val="0"/>
              </a:spcBef>
              <a:spcAft>
                <a:spcPts val="1067"/>
              </a:spcAft>
            </a:pP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667" dirty="0">
              <a:solidFill>
                <a:schemeClr val="tx2">
                  <a:lumMod val="10000"/>
                </a:schemeClr>
              </a:solidFill>
              <a:effectLst/>
              <a:latin typeface="Barlow Semi Condense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E818E-E15E-4987-8236-41F6BB1B699E}"/>
              </a:ext>
            </a:extLst>
          </p:cNvPr>
          <p:cNvSpPr txBox="1"/>
          <p:nvPr/>
        </p:nvSpPr>
        <p:spPr>
          <a:xfrm>
            <a:off x="1526869" y="1418080"/>
            <a:ext cx="9285964" cy="45730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1" algn="ctr">
              <a:lnSpc>
                <a:spcPct val="107000"/>
              </a:lnSpc>
              <a:spcBef>
                <a:spcPts val="0"/>
              </a:spcBef>
              <a:spcAft>
                <a:spcPts val="1067"/>
              </a:spcAft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Back-end:</a:t>
            </a:r>
            <a:endParaRPr lang="en-US" sz="2667" dirty="0">
              <a:solidFill>
                <a:schemeClr val="tx2">
                  <a:lumMod val="10000"/>
                </a:schemeClr>
              </a:solidFill>
              <a:effectLst/>
              <a:latin typeface="Barlow Semi Condense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20739C37-F24A-4B60-ACFB-7B97514D5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109" y="2402317"/>
            <a:ext cx="6687483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59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DD7669-C8A2-4B93-961F-5DD6A56D2FA0}"/>
              </a:ext>
            </a:extLst>
          </p:cNvPr>
          <p:cNvSpPr txBox="1"/>
          <p:nvPr/>
        </p:nvSpPr>
        <p:spPr>
          <a:xfrm>
            <a:off x="1526869" y="675130"/>
            <a:ext cx="9285964" cy="45730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1" algn="ctr">
              <a:lnSpc>
                <a:spcPct val="107000"/>
              </a:lnSpc>
              <a:spcBef>
                <a:spcPts val="0"/>
              </a:spcBef>
              <a:spcAft>
                <a:spcPts val="1067"/>
              </a:spcAft>
            </a:pP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667" dirty="0">
              <a:solidFill>
                <a:schemeClr val="tx2">
                  <a:lumMod val="10000"/>
                </a:schemeClr>
              </a:solidFill>
              <a:effectLst/>
              <a:latin typeface="Barlow Semi Condense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B8D3F-B5CC-4014-A644-85FF8C2A88DB}"/>
              </a:ext>
            </a:extLst>
          </p:cNvPr>
          <p:cNvSpPr txBox="1"/>
          <p:nvPr/>
        </p:nvSpPr>
        <p:spPr>
          <a:xfrm>
            <a:off x="1526869" y="1418080"/>
            <a:ext cx="9285964" cy="45730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1" algn="ctr">
              <a:lnSpc>
                <a:spcPct val="107000"/>
              </a:lnSpc>
              <a:spcBef>
                <a:spcPts val="0"/>
              </a:spcBef>
              <a:spcAft>
                <a:spcPts val="1067"/>
              </a:spcAft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Back-end: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en-US" sz="2667" dirty="0">
              <a:solidFill>
                <a:schemeClr val="tx2">
                  <a:lumMod val="10000"/>
                </a:schemeClr>
              </a:solidFill>
              <a:effectLst/>
              <a:latin typeface="Barlow Semi Condense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7CC18C-0F6D-4B1E-B7B3-9FB5736EDF68}"/>
              </a:ext>
            </a:extLst>
          </p:cNvPr>
          <p:cNvSpPr/>
          <p:nvPr/>
        </p:nvSpPr>
        <p:spPr>
          <a:xfrm>
            <a:off x="1526867" y="2161030"/>
            <a:ext cx="9285963" cy="4021840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 Boot (version 2.5.6):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Javax</a:t>
            </a:r>
            <a:r>
              <a:rPr lang="en-US" dirty="0"/>
              <a:t> (version 6.0)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Lombok (version 1.18.20)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Hibernate Core Relocation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Web Token (version 0.11.2)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MP3SPI (version 1.9.5-2)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1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EAE2CB-9733-416A-9099-CA1A93C03ED3}"/>
              </a:ext>
            </a:extLst>
          </p:cNvPr>
          <p:cNvSpPr txBox="1"/>
          <p:nvPr/>
        </p:nvSpPr>
        <p:spPr>
          <a:xfrm>
            <a:off x="1526869" y="675130"/>
            <a:ext cx="9285964" cy="45730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1" algn="ctr">
              <a:lnSpc>
                <a:spcPct val="107000"/>
              </a:lnSpc>
              <a:spcBef>
                <a:spcPts val="0"/>
              </a:spcBef>
              <a:spcAft>
                <a:spcPts val="1067"/>
              </a:spcAft>
            </a:pP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667" dirty="0">
              <a:solidFill>
                <a:schemeClr val="tx2">
                  <a:lumMod val="10000"/>
                </a:schemeClr>
              </a:solidFill>
              <a:effectLst/>
              <a:latin typeface="Barlow Semi Condense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E818E-E15E-4987-8236-41F6BB1B699E}"/>
              </a:ext>
            </a:extLst>
          </p:cNvPr>
          <p:cNvSpPr txBox="1"/>
          <p:nvPr/>
        </p:nvSpPr>
        <p:spPr>
          <a:xfrm>
            <a:off x="1526869" y="1418080"/>
            <a:ext cx="9285964" cy="45730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1" algn="ctr">
              <a:lnSpc>
                <a:spcPct val="107000"/>
              </a:lnSpc>
              <a:spcBef>
                <a:spcPts val="0"/>
              </a:spcBef>
              <a:spcAft>
                <a:spcPts val="1067"/>
              </a:spcAft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Database:</a:t>
            </a:r>
            <a:endParaRPr lang="en-US" sz="2667" dirty="0">
              <a:solidFill>
                <a:schemeClr val="tx2">
                  <a:lumMod val="10000"/>
                </a:schemeClr>
              </a:solidFill>
              <a:effectLst/>
              <a:latin typeface="Barlow Semi Condense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1293759-FCF1-4B1D-A109-E7D59CA15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051" y="2635903"/>
            <a:ext cx="5597038" cy="280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68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868DAB-AFFB-4F3C-88A1-7C3B9AE90AB6}"/>
              </a:ext>
            </a:extLst>
          </p:cNvPr>
          <p:cNvSpPr txBox="1"/>
          <p:nvPr/>
        </p:nvSpPr>
        <p:spPr>
          <a:xfrm>
            <a:off x="1526869" y="675130"/>
            <a:ext cx="9285964" cy="49013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1" algn="ctr">
              <a:lnSpc>
                <a:spcPct val="107000"/>
              </a:lnSpc>
              <a:spcBef>
                <a:spcPts val="0"/>
              </a:spcBef>
              <a:spcAft>
                <a:spcPts val="1067"/>
              </a:spcAft>
            </a:pPr>
            <a:r>
              <a:rPr lang="en-US" sz="2667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US" sz="2667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2667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2667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667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667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endParaRPr lang="en-US" sz="2667" dirty="0">
              <a:solidFill>
                <a:schemeClr val="tx2">
                  <a:lumMod val="10000"/>
                </a:schemeClr>
              </a:solidFill>
              <a:effectLst/>
              <a:latin typeface="Barlow Semi Condense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9D41483-B18A-4E8D-97FD-EF37CF086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93" y="1363220"/>
            <a:ext cx="93154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14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0D0D-65EE-4EAA-84E0-CDCA2193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200" y="2185750"/>
            <a:ext cx="4927600" cy="24865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267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14957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8FBF3F2-4265-42FD-BD82-7392F8A6B764}"/>
              </a:ext>
            </a:extLst>
          </p:cNvPr>
          <p:cNvSpPr txBox="1"/>
          <p:nvPr/>
        </p:nvSpPr>
        <p:spPr>
          <a:xfrm>
            <a:off x="2689411" y="2417954"/>
            <a:ext cx="8274423" cy="202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270" dirty="0"/>
              <a:t>THANK YOU FOR YOUR LISTENING!</a:t>
            </a:r>
          </a:p>
        </p:txBody>
      </p:sp>
    </p:spTree>
    <p:extLst>
      <p:ext uri="{BB962C8B-B14F-4D97-AF65-F5344CB8AC3E}">
        <p14:creationId xmlns:p14="http://schemas.microsoft.com/office/powerpoint/2010/main" val="1620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5326131" y="2013944"/>
            <a:ext cx="5907207" cy="4141872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975529" y="764764"/>
            <a:ext cx="846800" cy="97952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975529" y="2200613"/>
            <a:ext cx="846800" cy="977987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975529" y="3637703"/>
            <a:ext cx="846800" cy="979979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975529" y="5075567"/>
            <a:ext cx="846800" cy="979605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7876032" y="475488"/>
            <a:ext cx="3486800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Danh mục</a:t>
            </a:r>
            <a:endParaRPr dirty="0"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2218944" y="877731"/>
            <a:ext cx="3486800" cy="5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Phân công nhiệm vụ, lý </a:t>
            </a:r>
            <a:r>
              <a:rPr lang="en" sz="2400" dirty="0">
                <a:solidFill>
                  <a:schemeClr val="accent1"/>
                </a:solidFill>
                <a:latin typeface="+mj-lt"/>
              </a:rPr>
              <a:t>do</a:t>
            </a:r>
            <a:r>
              <a:rPr lang="en" sz="2400" dirty="0">
                <a:solidFill>
                  <a:schemeClr val="accent1"/>
                </a:solidFill>
              </a:rPr>
              <a:t> lựa chọn đề tài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2171538" y="3764715"/>
            <a:ext cx="3651996" cy="5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Triển khai lập trình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2218944" y="5230336"/>
            <a:ext cx="3596148" cy="5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Demo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1085088" y="963168"/>
            <a:ext cx="609600" cy="4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036D344-38A4-4D04-A864-E3FFEAE0FCF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228617" y="2438566"/>
            <a:ext cx="3905912" cy="5120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Giới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hệ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thống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538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3962400" y="2892600"/>
            <a:ext cx="4267200" cy="10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67" dirty="0" err="1"/>
              <a:t>Phân</a:t>
            </a:r>
            <a:r>
              <a:rPr lang="en-US" sz="6267" dirty="0"/>
              <a:t> </a:t>
            </a:r>
            <a:r>
              <a:rPr lang="en-US" sz="6267" dirty="0" err="1"/>
              <a:t>công</a:t>
            </a:r>
            <a:r>
              <a:rPr lang="en-US" sz="6267" dirty="0"/>
              <a:t> </a:t>
            </a:r>
            <a:r>
              <a:rPr lang="en-US" sz="6267" dirty="0" err="1"/>
              <a:t>nhiệm</a:t>
            </a:r>
            <a:r>
              <a:rPr lang="en-US" sz="6267" dirty="0"/>
              <a:t> </a:t>
            </a:r>
            <a:r>
              <a:rPr lang="en-US" sz="6267" dirty="0" err="1"/>
              <a:t>vụ</a:t>
            </a:r>
            <a:r>
              <a:rPr lang="en-US" sz="6267" dirty="0"/>
              <a:t>, </a:t>
            </a:r>
            <a:r>
              <a:rPr lang="en-US" sz="6267" dirty="0" err="1"/>
              <a:t>lý</a:t>
            </a:r>
            <a:r>
              <a:rPr lang="en-US" sz="6267" dirty="0"/>
              <a:t> do </a:t>
            </a:r>
            <a:r>
              <a:rPr lang="en-US" sz="6267" dirty="0" err="1"/>
              <a:t>lựa</a:t>
            </a:r>
            <a:r>
              <a:rPr lang="en-US" sz="6267" dirty="0"/>
              <a:t> </a:t>
            </a:r>
            <a:r>
              <a:rPr lang="en-US" sz="6267" dirty="0" err="1"/>
              <a:t>chọn</a:t>
            </a:r>
            <a:r>
              <a:rPr lang="en-US" sz="6267" dirty="0"/>
              <a:t> </a:t>
            </a:r>
            <a:r>
              <a:rPr lang="en-US" sz="6267" dirty="0" err="1"/>
              <a:t>đề</a:t>
            </a:r>
            <a:r>
              <a:rPr lang="en-US" sz="6267" dirty="0"/>
              <a:t> </a:t>
            </a:r>
            <a:r>
              <a:rPr lang="en-US" sz="6267" dirty="0" err="1"/>
              <a:t>tài</a:t>
            </a:r>
            <a:endParaRPr sz="6267" dirty="0"/>
          </a:p>
        </p:txBody>
      </p:sp>
    </p:spTree>
    <p:extLst>
      <p:ext uri="{BB962C8B-B14F-4D97-AF65-F5344CB8AC3E}">
        <p14:creationId xmlns:p14="http://schemas.microsoft.com/office/powerpoint/2010/main" val="61193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7C5F-35FA-4DE8-93AD-95D6AB8FE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655" y="437836"/>
            <a:ext cx="4352400" cy="2389600"/>
          </a:xfrm>
        </p:spPr>
        <p:txBody>
          <a:bodyPr/>
          <a:lstStyle/>
          <a:p>
            <a:pPr algn="l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9FD8A5-0EA5-4E59-80C5-46B189659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054277"/>
              </p:ext>
            </p:extLst>
          </p:nvPr>
        </p:nvGraphicFramePr>
        <p:xfrm>
          <a:off x="2032000" y="342900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1671">
                  <a:extLst>
                    <a:ext uri="{9D8B030D-6E8A-4147-A177-3AD203B41FA5}">
                      <a16:colId xmlns:a16="http://schemas.microsoft.com/office/drawing/2014/main" val="1983856768"/>
                    </a:ext>
                  </a:extLst>
                </a:gridCol>
                <a:gridCol w="1147483">
                  <a:extLst>
                    <a:ext uri="{9D8B030D-6E8A-4147-A177-3AD203B41FA5}">
                      <a16:colId xmlns:a16="http://schemas.microsoft.com/office/drawing/2014/main" val="34092272"/>
                    </a:ext>
                  </a:extLst>
                </a:gridCol>
                <a:gridCol w="3848845">
                  <a:extLst>
                    <a:ext uri="{9D8B030D-6E8A-4147-A177-3AD203B41FA5}">
                      <a16:colId xmlns:a16="http://schemas.microsoft.com/office/drawing/2014/main" val="3102511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Họ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Nhiệm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48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Hoàng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Tuấn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Huy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trưởng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nhóm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20180099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Viết</a:t>
                      </a:r>
                      <a:r>
                        <a:rPr lang="en-US" dirty="0"/>
                        <a:t> backend.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60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Dương </a:t>
                      </a:r>
                      <a:r>
                        <a:rPr lang="en-US" dirty="0" err="1"/>
                        <a:t>Trung</a:t>
                      </a:r>
                      <a:r>
                        <a:rPr lang="en-US" dirty="0"/>
                        <a:t> Hiếu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20183740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Hỗ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viết</a:t>
                      </a:r>
                      <a:r>
                        <a:rPr lang="en-US" dirty="0"/>
                        <a:t> frontend, </a:t>
                      </a:r>
                      <a:r>
                        <a:rPr lang="en-US" dirty="0" err="1"/>
                        <a:t>thực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báo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cáo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5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Trần</a:t>
                      </a:r>
                      <a:r>
                        <a:rPr lang="en-US" dirty="0"/>
                        <a:t> Minh </a:t>
                      </a:r>
                      <a:r>
                        <a:rPr lang="en-US" dirty="0" err="1"/>
                        <a:t>Công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kế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sở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viết</a:t>
                      </a:r>
                      <a:r>
                        <a:rPr lang="en-US" dirty="0"/>
                        <a:t> frontend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98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Phúc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Tân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nhập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đăng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ký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78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01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2091700" y="589800"/>
            <a:ext cx="8008400" cy="79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Một số lý do lựa chọn đề tài: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2372267" y="2275470"/>
            <a:ext cx="3723732" cy="143104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Tìm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hiểu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cơ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bản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về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cách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hoạt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động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của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một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trang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Web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nghe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nhạc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trực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tuyến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8124840" y="2267712"/>
            <a:ext cx="3081779" cy="14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vi-V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Tìm hiểu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và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vận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dụng</a:t>
            </a:r>
            <a:r>
              <a:rPr lang="vi-V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các ngôn ngữ lập trình được sử dụng trong lập trình Web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lang="vi-VN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5593800" y="4639167"/>
            <a:ext cx="3291329" cy="10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Đem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lại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hứng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thú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trong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việc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học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lập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trình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lang="vi-VN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682752" y="2267712"/>
            <a:ext cx="15728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96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4021000" y="4649955"/>
            <a:ext cx="1572800" cy="1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96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6532099" y="2267712"/>
            <a:ext cx="15728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96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cxnSp>
        <p:nvCxnSpPr>
          <p:cNvPr id="23" name="Google Shape;675;p15">
            <a:extLst>
              <a:ext uri="{FF2B5EF4-FFF2-40B4-BE49-F238E27FC236}">
                <a16:creationId xmlns:a16="http://schemas.microsoft.com/office/drawing/2014/main" id="{39D8FA98-12BA-49DE-80F9-9866F3DAA0E1}"/>
              </a:ext>
            </a:extLst>
          </p:cNvPr>
          <p:cNvCxnSpPr>
            <a:cxnSpLocks/>
          </p:cNvCxnSpPr>
          <p:nvPr/>
        </p:nvCxnSpPr>
        <p:spPr>
          <a:xfrm>
            <a:off x="10514490" y="6144306"/>
            <a:ext cx="1078085" cy="71369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694;p15">
            <a:extLst>
              <a:ext uri="{FF2B5EF4-FFF2-40B4-BE49-F238E27FC236}">
                <a16:creationId xmlns:a16="http://schemas.microsoft.com/office/drawing/2014/main" id="{1B1834BE-8942-421E-B143-5C76C3EC536C}"/>
              </a:ext>
            </a:extLst>
          </p:cNvPr>
          <p:cNvCxnSpPr>
            <a:cxnSpLocks/>
          </p:cNvCxnSpPr>
          <p:nvPr/>
        </p:nvCxnSpPr>
        <p:spPr>
          <a:xfrm flipV="1">
            <a:off x="10479834" y="5270672"/>
            <a:ext cx="582532" cy="56872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" name="Google Shape;695;p15">
            <a:extLst>
              <a:ext uri="{FF2B5EF4-FFF2-40B4-BE49-F238E27FC236}">
                <a16:creationId xmlns:a16="http://schemas.microsoft.com/office/drawing/2014/main" id="{2977CDDC-C180-48B6-BB01-7292EAF35E50}"/>
              </a:ext>
            </a:extLst>
          </p:cNvPr>
          <p:cNvGrpSpPr/>
          <p:nvPr/>
        </p:nvGrpSpPr>
        <p:grpSpPr>
          <a:xfrm rot="5761414">
            <a:off x="10891404" y="4677400"/>
            <a:ext cx="775733" cy="776467"/>
            <a:chOff x="8064275" y="887850"/>
            <a:chExt cx="581800" cy="582350"/>
          </a:xfrm>
        </p:grpSpPr>
        <p:sp>
          <p:nvSpPr>
            <p:cNvPr id="26" name="Google Shape;696;p15">
              <a:extLst>
                <a:ext uri="{FF2B5EF4-FFF2-40B4-BE49-F238E27FC236}">
                  <a16:creationId xmlns:a16="http://schemas.microsoft.com/office/drawing/2014/main" id="{DEB5AA88-F4C5-4EA8-BCF5-E9CC4D89475A}"/>
                </a:ext>
              </a:extLst>
            </p:cNvPr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7" name="Google Shape;697;p15">
              <a:extLst>
                <a:ext uri="{FF2B5EF4-FFF2-40B4-BE49-F238E27FC236}">
                  <a16:creationId xmlns:a16="http://schemas.microsoft.com/office/drawing/2014/main" id="{704A1C50-ED1E-4E04-AEE7-CBAC65505576}"/>
                </a:ext>
              </a:extLst>
            </p:cNvPr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8" name="Google Shape;698;p15">
              <a:extLst>
                <a:ext uri="{FF2B5EF4-FFF2-40B4-BE49-F238E27FC236}">
                  <a16:creationId xmlns:a16="http://schemas.microsoft.com/office/drawing/2014/main" id="{2525C085-DEA6-4211-9AC5-FBF0C8FB8B14}"/>
                </a:ext>
              </a:extLst>
            </p:cNvPr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9" name="Google Shape;699;p15">
              <a:extLst>
                <a:ext uri="{FF2B5EF4-FFF2-40B4-BE49-F238E27FC236}">
                  <a16:creationId xmlns:a16="http://schemas.microsoft.com/office/drawing/2014/main" id="{D4251B7D-B175-4F9E-AD0D-58DB48421723}"/>
                </a:ext>
              </a:extLst>
            </p:cNvPr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30" name="Google Shape;700;p15">
              <a:extLst>
                <a:ext uri="{FF2B5EF4-FFF2-40B4-BE49-F238E27FC236}">
                  <a16:creationId xmlns:a16="http://schemas.microsoft.com/office/drawing/2014/main" id="{0480649D-A6AD-4C7A-BED0-49B7898F97E9}"/>
                </a:ext>
              </a:extLst>
            </p:cNvPr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31" name="Google Shape;701;p15">
              <a:extLst>
                <a:ext uri="{FF2B5EF4-FFF2-40B4-BE49-F238E27FC236}">
                  <a16:creationId xmlns:a16="http://schemas.microsoft.com/office/drawing/2014/main" id="{E4496BE9-59E9-43AA-A880-CB4FCABA94ED}"/>
                </a:ext>
              </a:extLst>
            </p:cNvPr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grpSp>
        <p:nvGrpSpPr>
          <p:cNvPr id="32" name="Google Shape;702;p15">
            <a:extLst>
              <a:ext uri="{FF2B5EF4-FFF2-40B4-BE49-F238E27FC236}">
                <a16:creationId xmlns:a16="http://schemas.microsoft.com/office/drawing/2014/main" id="{DBBD6F78-2B96-481F-9437-EFA20A653521}"/>
              </a:ext>
            </a:extLst>
          </p:cNvPr>
          <p:cNvGrpSpPr/>
          <p:nvPr/>
        </p:nvGrpSpPr>
        <p:grpSpPr>
          <a:xfrm rot="5761414" flipH="1">
            <a:off x="10319807" y="5783898"/>
            <a:ext cx="389367" cy="390100"/>
            <a:chOff x="7353050" y="316275"/>
            <a:chExt cx="292025" cy="292575"/>
          </a:xfrm>
        </p:grpSpPr>
        <p:sp>
          <p:nvSpPr>
            <p:cNvPr id="33" name="Google Shape;703;p15">
              <a:extLst>
                <a:ext uri="{FF2B5EF4-FFF2-40B4-BE49-F238E27FC236}">
                  <a16:creationId xmlns:a16="http://schemas.microsoft.com/office/drawing/2014/main" id="{3F17CCF4-8F87-4EAB-AC5E-FD5156CAC3D1}"/>
                </a:ext>
              </a:extLst>
            </p:cNvPr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34" name="Google Shape;704;p15">
              <a:extLst>
                <a:ext uri="{FF2B5EF4-FFF2-40B4-BE49-F238E27FC236}">
                  <a16:creationId xmlns:a16="http://schemas.microsoft.com/office/drawing/2014/main" id="{42A6F617-A17F-456B-A7AB-207BE6E75E99}"/>
                </a:ext>
              </a:extLst>
            </p:cNvPr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35" name="Google Shape;705;p15">
              <a:extLst>
                <a:ext uri="{FF2B5EF4-FFF2-40B4-BE49-F238E27FC236}">
                  <a16:creationId xmlns:a16="http://schemas.microsoft.com/office/drawing/2014/main" id="{C3485FDD-1312-45C7-B4EB-F87C16F3CC6C}"/>
                </a:ext>
              </a:extLst>
            </p:cNvPr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36" name="Google Shape;706;p15">
              <a:extLst>
                <a:ext uri="{FF2B5EF4-FFF2-40B4-BE49-F238E27FC236}">
                  <a16:creationId xmlns:a16="http://schemas.microsoft.com/office/drawing/2014/main" id="{39F39B10-5614-4BD7-9844-5435FE048824}"/>
                </a:ext>
              </a:extLst>
            </p:cNvPr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</p:spTree>
    <p:extLst>
      <p:ext uri="{BB962C8B-B14F-4D97-AF65-F5344CB8AC3E}">
        <p14:creationId xmlns:p14="http://schemas.microsoft.com/office/powerpoint/2010/main" val="24798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DAD6-6545-41F4-B071-D59A349D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170" y="2420198"/>
            <a:ext cx="4087660" cy="2017603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267" dirty="0" err="1"/>
              <a:t>Giới</a:t>
            </a:r>
            <a:r>
              <a:rPr lang="en-US" sz="6267" dirty="0"/>
              <a:t> </a:t>
            </a:r>
            <a:r>
              <a:rPr lang="en-US" sz="6267" dirty="0" err="1"/>
              <a:t>thiệu</a:t>
            </a:r>
            <a:r>
              <a:rPr lang="en-US" sz="6267" dirty="0"/>
              <a:t> </a:t>
            </a:r>
            <a:r>
              <a:rPr lang="en-US" sz="6267" dirty="0" err="1"/>
              <a:t>hệ</a:t>
            </a:r>
            <a:r>
              <a:rPr lang="en-US" sz="6267" dirty="0"/>
              <a:t> </a:t>
            </a:r>
            <a:r>
              <a:rPr lang="en-US" sz="6267" dirty="0" err="1"/>
              <a:t>thống</a:t>
            </a:r>
            <a:endParaRPr lang="en-US" sz="6267" dirty="0"/>
          </a:p>
        </p:txBody>
      </p:sp>
    </p:spTree>
    <p:extLst>
      <p:ext uri="{BB962C8B-B14F-4D97-AF65-F5344CB8AC3E}">
        <p14:creationId xmlns:p14="http://schemas.microsoft.com/office/powerpoint/2010/main" val="325863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AF8C88-1BCC-4524-8DC9-9AE5F289915C}"/>
              </a:ext>
            </a:extLst>
          </p:cNvPr>
          <p:cNvSpPr txBox="1"/>
          <p:nvPr/>
        </p:nvSpPr>
        <p:spPr>
          <a:xfrm>
            <a:off x="1526869" y="675130"/>
            <a:ext cx="9285964" cy="45730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1" algn="ctr">
              <a:lnSpc>
                <a:spcPct val="107000"/>
              </a:lnSpc>
              <a:spcBef>
                <a:spcPts val="0"/>
              </a:spcBef>
              <a:spcAft>
                <a:spcPts val="1067"/>
              </a:spcAft>
            </a:pP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Khái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quát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endParaRPr lang="en-US" sz="2667" dirty="0">
              <a:solidFill>
                <a:schemeClr val="tx2">
                  <a:lumMod val="10000"/>
                </a:schemeClr>
              </a:solidFill>
              <a:effectLst/>
              <a:latin typeface="Barlow Semi Condense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72862CF-6012-4FE8-A5AE-5466AC2AF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485" y="1767032"/>
            <a:ext cx="7175029" cy="414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3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FF06FF-46FB-4ECB-AF85-D9E02238B71B}"/>
              </a:ext>
            </a:extLst>
          </p:cNvPr>
          <p:cNvSpPr txBox="1"/>
          <p:nvPr/>
        </p:nvSpPr>
        <p:spPr>
          <a:xfrm>
            <a:off x="1526869" y="675130"/>
            <a:ext cx="9285964" cy="45730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1" algn="ctr">
              <a:lnSpc>
                <a:spcPct val="107000"/>
              </a:lnSpc>
              <a:spcBef>
                <a:spcPts val="0"/>
              </a:spcBef>
              <a:spcAft>
                <a:spcPts val="1067"/>
              </a:spcAft>
            </a:pP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Use Case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667" dirty="0">
              <a:solidFill>
                <a:schemeClr val="tx2">
                  <a:lumMod val="10000"/>
                </a:schemeClr>
              </a:solidFill>
              <a:effectLst/>
              <a:latin typeface="Barlow Semi Condense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A9ACBA2C-15D6-423F-8F15-3CA9EFADF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327" y="1386167"/>
            <a:ext cx="7919345" cy="526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1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8B0FFB-119B-4D94-BE68-E77699F8011B}"/>
              </a:ext>
            </a:extLst>
          </p:cNvPr>
          <p:cNvSpPr txBox="1"/>
          <p:nvPr/>
        </p:nvSpPr>
        <p:spPr>
          <a:xfrm>
            <a:off x="1526869" y="675130"/>
            <a:ext cx="9285964" cy="45730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1" algn="ctr">
              <a:lnSpc>
                <a:spcPct val="107000"/>
              </a:lnSpc>
              <a:spcBef>
                <a:spcPts val="0"/>
              </a:spcBef>
              <a:spcAft>
                <a:spcPts val="1067"/>
              </a:spcAft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Quan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/>
                <a:latin typeface="Barlow Semi Condensed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667" dirty="0">
              <a:solidFill>
                <a:schemeClr val="tx2">
                  <a:lumMod val="10000"/>
                </a:schemeClr>
              </a:solidFill>
              <a:effectLst/>
              <a:latin typeface="Barlow Semi Condense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77AA27D3-5710-4A3A-A6AE-392120062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71" y="1555152"/>
            <a:ext cx="7348257" cy="462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4690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328</Words>
  <Application>Microsoft Office PowerPoint</Application>
  <PresentationFormat>Widescreen</PresentationFormat>
  <Paragraphs>69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Barlow Semi Condensed</vt:lpstr>
      <vt:lpstr>Calibri</vt:lpstr>
      <vt:lpstr>Fjalla One</vt:lpstr>
      <vt:lpstr>Technology Consulting by Slidesgo</vt:lpstr>
      <vt:lpstr>Báo cáo project môn công nghệ Web</vt:lpstr>
      <vt:lpstr>Danh mục</vt:lpstr>
      <vt:lpstr>Phân công nhiệm vụ, lý do lựa chọn đề tài</vt:lpstr>
      <vt:lpstr>Phân công nhiệm vụ</vt:lpstr>
      <vt:lpstr>Một số lý do lựa chọn đề tài:</vt:lpstr>
      <vt:lpstr>Giới thiệu hệ thống</vt:lpstr>
      <vt:lpstr>PowerPoint Presentation</vt:lpstr>
      <vt:lpstr>PowerPoint Presentation</vt:lpstr>
      <vt:lpstr>PowerPoint Presentation</vt:lpstr>
      <vt:lpstr>Triển khai lập trình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project môn công nghệ Web</dc:title>
  <dc:creator>DUONG TRUNG HIEU 20183740</dc:creator>
  <cp:lastModifiedBy>DUONG TRUNG HIEU 20183740</cp:lastModifiedBy>
  <cp:revision>13</cp:revision>
  <dcterms:created xsi:type="dcterms:W3CDTF">2022-01-13T17:33:57Z</dcterms:created>
  <dcterms:modified xsi:type="dcterms:W3CDTF">2022-01-16T17:26:27Z</dcterms:modified>
</cp:coreProperties>
</file>