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2" r:id="rId6"/>
    <p:sldId id="264" r:id="rId7"/>
    <p:sldId id="265" r:id="rId8"/>
    <p:sldId id="261" r:id="rId9"/>
    <p:sldId id="266" r:id="rId10"/>
    <p:sldId id="267" r:id="rId11"/>
    <p:sldId id="268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10000" dirty="0">
                <a:latin typeface="The Hand Extrablack (Headings)"/>
              </a:rPr>
              <a:t>Azure Functions 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0498BA-7693-4BA6-A24C-35E576D578B5}"/>
              </a:ext>
            </a:extLst>
          </p:cNvPr>
          <p:cNvSpPr txBox="1"/>
          <p:nvPr/>
        </p:nvSpPr>
        <p:spPr>
          <a:xfrm>
            <a:off x="1100933" y="824858"/>
            <a:ext cx="36448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bg1"/>
                </a:solidFill>
                <a:effectLst/>
                <a:latin typeface="The Hand Extrablack (Headings)"/>
              </a:rPr>
              <a:t>There are multiple types of input/output. However, not all types support both input and output.</a:t>
            </a:r>
          </a:p>
          <a:p>
            <a:endParaRPr lang="en-US" sz="4000" dirty="0">
              <a:solidFill>
                <a:schemeClr val="bg1"/>
              </a:solidFill>
              <a:latin typeface="The Hand Extrablack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D10C26-D749-4C32-BD39-04E368CE8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753" y="482367"/>
            <a:ext cx="5990514" cy="589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38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38045-5022-4EB5-A8ED-5051897C3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754" y="1205383"/>
            <a:ext cx="2549519" cy="53849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D721E6-6EA3-4570-8309-363623BBD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58" y="1244779"/>
            <a:ext cx="5232146" cy="37476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687C31-8FD7-4C73-B908-FF80090B0459}"/>
              </a:ext>
            </a:extLst>
          </p:cNvPr>
          <p:cNvSpPr txBox="1"/>
          <p:nvPr/>
        </p:nvSpPr>
        <p:spPr>
          <a:xfrm>
            <a:off x="1241571" y="536893"/>
            <a:ext cx="5008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he Hand Extrablack (Headings)"/>
              </a:rPr>
              <a:t>Add cosmos </a:t>
            </a:r>
            <a:r>
              <a:rPr lang="en-US" sz="4000" dirty="0" err="1">
                <a:solidFill>
                  <a:schemeClr val="bg1"/>
                </a:solidFill>
                <a:latin typeface="The Hand Extrablack (Headings)"/>
              </a:rPr>
              <a:t>db</a:t>
            </a:r>
            <a:r>
              <a:rPr lang="en-US" sz="4000" dirty="0">
                <a:solidFill>
                  <a:schemeClr val="bg1"/>
                </a:solidFill>
                <a:latin typeface="The Hand Extrablack (Headings)"/>
              </a:rPr>
              <a:t> input binding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AE9F56-E742-4582-9A66-0B39921DB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4417" y="1205383"/>
            <a:ext cx="3241552" cy="414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09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87C31-8FD7-4C73-B908-FF80090B0459}"/>
              </a:ext>
            </a:extLst>
          </p:cNvPr>
          <p:cNvSpPr txBox="1"/>
          <p:nvPr/>
        </p:nvSpPr>
        <p:spPr>
          <a:xfrm>
            <a:off x="1241571" y="536893"/>
            <a:ext cx="9861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he Hand Extrablack (Headings)"/>
              </a:rPr>
              <a:t>Add cosmos </a:t>
            </a:r>
            <a:r>
              <a:rPr lang="en-US" sz="4000" dirty="0" err="1">
                <a:solidFill>
                  <a:schemeClr val="bg1"/>
                </a:solidFill>
                <a:latin typeface="The Hand Extrablack (Headings)"/>
              </a:rPr>
              <a:t>db</a:t>
            </a:r>
            <a:r>
              <a:rPr lang="en-US" sz="4000" dirty="0">
                <a:solidFill>
                  <a:schemeClr val="bg1"/>
                </a:solidFill>
                <a:latin typeface="The Hand Extrablack (Headings)"/>
              </a:rPr>
              <a:t> and queue storage output binding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4BA244-C8DE-4982-BB6B-10C17F46E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414" y="1444307"/>
            <a:ext cx="2596718" cy="53070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5F7634-91EA-4E50-9342-2D6D397F1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436" y="1444307"/>
            <a:ext cx="3000375" cy="487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6AADFC-9C59-4655-9BF5-E56EBD19C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9862" y="1466850"/>
            <a:ext cx="45624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91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4B7A2-5CC6-4453-9752-0E2E6360CFFE}"/>
              </a:ext>
            </a:extLst>
          </p:cNvPr>
          <p:cNvSpPr txBox="1"/>
          <p:nvPr/>
        </p:nvSpPr>
        <p:spPr>
          <a:xfrm>
            <a:off x="1065403" y="1199228"/>
            <a:ext cx="42616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he Hand Extrablack (Headings)"/>
              </a:rPr>
              <a:t>Azure function in VS2020 with </a:t>
            </a:r>
            <a:r>
              <a:rPr lang="en-US" sz="4000" dirty="0" err="1">
                <a:solidFill>
                  <a:schemeClr val="bg1"/>
                </a:solidFill>
                <a:latin typeface="The Hand Extrablack (Headings)"/>
              </a:rPr>
              <a:t>HttpTrigger</a:t>
            </a:r>
            <a:r>
              <a:rPr lang="en-US" sz="4000" dirty="0">
                <a:solidFill>
                  <a:schemeClr val="bg1"/>
                </a:solidFill>
                <a:latin typeface="The Hand Extrablack (Headings)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The Hand Extrablack (Headings)"/>
              </a:rPr>
              <a:t>TableStorage</a:t>
            </a:r>
            <a:r>
              <a:rPr lang="en-US" sz="4000" dirty="0">
                <a:solidFill>
                  <a:schemeClr val="bg1"/>
                </a:solidFill>
                <a:latin typeface="The Hand Extrablack (Headings)"/>
              </a:rPr>
              <a:t> input </a:t>
            </a:r>
            <a:r>
              <a:rPr lang="en-US" sz="4000" dirty="0" err="1">
                <a:solidFill>
                  <a:schemeClr val="bg1"/>
                </a:solidFill>
                <a:latin typeface="The Hand Extrablack (Headings)"/>
              </a:rPr>
              <a:t>bindinds</a:t>
            </a:r>
            <a:r>
              <a:rPr lang="en-US" sz="4000" dirty="0">
                <a:solidFill>
                  <a:schemeClr val="bg1"/>
                </a:solidFill>
                <a:latin typeface="The Hand Extrablack (Headings)"/>
              </a:rPr>
              <a:t> and </a:t>
            </a:r>
            <a:r>
              <a:rPr lang="en-US" sz="4000" dirty="0" err="1">
                <a:solidFill>
                  <a:schemeClr val="bg1"/>
                </a:solidFill>
                <a:latin typeface="The Hand Extrablack (Headings)"/>
              </a:rPr>
              <a:t>QueueStorage</a:t>
            </a:r>
            <a:r>
              <a:rPr lang="en-US" sz="4000" dirty="0">
                <a:solidFill>
                  <a:schemeClr val="bg1"/>
                </a:solidFill>
                <a:latin typeface="The Hand Extrablack (Headings)"/>
              </a:rPr>
              <a:t> output binding.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C6FE24-4332-4B92-8210-9B39D6796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423" y="772967"/>
            <a:ext cx="5094174" cy="39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67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4B7A2-5CC6-4453-9752-0E2E6360CFFE}"/>
              </a:ext>
            </a:extLst>
          </p:cNvPr>
          <p:cNvSpPr txBox="1"/>
          <p:nvPr/>
        </p:nvSpPr>
        <p:spPr>
          <a:xfrm>
            <a:off x="722426" y="1199228"/>
            <a:ext cx="47313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The Hand Extrablack (Headings)"/>
              </a:rPr>
              <a:t>First, install two packages.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The Hand Extrablack (Headings)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The Hand Extrablack (Headings)"/>
              </a:rPr>
              <a:t>Second, to debug the code, replace the storage connection string at </a:t>
            </a:r>
            <a:r>
              <a:rPr lang="en-US" sz="4000" dirty="0" err="1">
                <a:solidFill>
                  <a:schemeClr val="bg1"/>
                </a:solidFill>
                <a:latin typeface="The Hand Extrablack (Headings)"/>
              </a:rPr>
              <a:t>local.settings.json</a:t>
            </a:r>
            <a:endParaRPr lang="en-US" sz="4000" dirty="0">
              <a:solidFill>
                <a:schemeClr val="bg1"/>
              </a:solidFill>
              <a:latin typeface="The Hand Extrablack (Headings)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9EA6F0-1292-4BC3-95FD-88599981A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734" y="1442120"/>
            <a:ext cx="3181350" cy="400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69AEFA-65EC-41D1-96C2-EBD60ACF5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734" y="2589476"/>
            <a:ext cx="36766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15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4B7A2-5CC6-4453-9752-0E2E6360CFFE}"/>
              </a:ext>
            </a:extLst>
          </p:cNvPr>
          <p:cNvSpPr txBox="1"/>
          <p:nvPr/>
        </p:nvSpPr>
        <p:spPr>
          <a:xfrm>
            <a:off x="453006" y="1356713"/>
            <a:ext cx="49662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The Hand Extrablack (Headings)"/>
              </a:rPr>
              <a:t>Add one more Service Bus Queue output binding.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The Hand Extrablack (Headings)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The Hand Extrablack (Headings)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The Hand Extrablack (Headings)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The Hand Extrablack (Headings)"/>
              </a:rPr>
              <a:t>Config two connection strings</a:t>
            </a:r>
          </a:p>
          <a:p>
            <a:endParaRPr lang="en-US" sz="4000" dirty="0">
              <a:solidFill>
                <a:schemeClr val="bg1"/>
              </a:solidFill>
              <a:latin typeface="The Hand Extrablack (Headings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D430D-8D0B-4E59-96F7-0E5A48F53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906" y="258901"/>
            <a:ext cx="4537227" cy="28506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497CBD-DE86-4098-9510-FFFC6E779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06" y="3349076"/>
            <a:ext cx="4537227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2C3BCE-194B-430D-A637-F8BFC0106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905" y="4953000"/>
            <a:ext cx="4537227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EDAD3-0D23-47CA-AA72-38582CE1C4F9}"/>
              </a:ext>
            </a:extLst>
          </p:cNvPr>
          <p:cNvSpPr txBox="1"/>
          <p:nvPr/>
        </p:nvSpPr>
        <p:spPr>
          <a:xfrm>
            <a:off x="1627465" y="998290"/>
            <a:ext cx="86406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bg1"/>
                </a:solidFill>
                <a:effectLst/>
                <a:latin typeface="The Hand Extrablack (Headings)"/>
              </a:rPr>
              <a:t>Azure Functions is a serverless application platform. It allows developers to host business logic that can be executed without provisioning infrastructure.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The Hand Extrablack (Headings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0" dirty="0">
                <a:solidFill>
                  <a:schemeClr val="bg1"/>
                </a:solidFill>
                <a:effectLst/>
                <a:latin typeface="The Hand Extrablack (Headings)"/>
              </a:rPr>
              <a:t>Functions are event driven. This means they run only in response to an event (called a "trigger"), such as receiving an HTTP trigger, time trigger, blog storage trigger,…</a:t>
            </a:r>
            <a:endParaRPr lang="en-US" sz="4000" dirty="0">
              <a:solidFill>
                <a:schemeClr val="bg1"/>
              </a:solidFill>
              <a:latin typeface="The Hand Extrablack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52718B-A2A4-4189-A322-7D0082013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061" y="477902"/>
            <a:ext cx="81819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7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52718B-A2A4-4189-A322-7D0082013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061" y="477902"/>
            <a:ext cx="81819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6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D9F2F6-EB01-4AD9-963C-B417CCD67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992" y="1271672"/>
            <a:ext cx="4895850" cy="3609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31555B-8799-4031-9302-7BD02431B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158" y="1271673"/>
            <a:ext cx="3657600" cy="3609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5E08DE-E251-4990-9674-75E109781232}"/>
              </a:ext>
            </a:extLst>
          </p:cNvPr>
          <p:cNvSpPr txBox="1"/>
          <p:nvPr/>
        </p:nvSpPr>
        <p:spPr>
          <a:xfrm>
            <a:off x="1299158" y="494950"/>
            <a:ext cx="2895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The Hand Extrablack (Headings)"/>
              </a:rPr>
              <a:t>function.json</a:t>
            </a:r>
            <a:endParaRPr lang="en-US" sz="4000" dirty="0">
              <a:solidFill>
                <a:schemeClr val="bg1"/>
              </a:solidFill>
              <a:latin typeface="The Hand Extrablack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403504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53471D-3126-4BDD-951F-696CDD6A6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70" y="1236890"/>
            <a:ext cx="113252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8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E382B-7A0C-430A-831D-56AD3C554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216" y="237930"/>
            <a:ext cx="4878000" cy="63821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8BB18C-E926-4CAD-AC09-59DBA4A1A833}"/>
              </a:ext>
            </a:extLst>
          </p:cNvPr>
          <p:cNvSpPr txBox="1"/>
          <p:nvPr/>
        </p:nvSpPr>
        <p:spPr>
          <a:xfrm>
            <a:off x="437366" y="372205"/>
            <a:ext cx="547099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The Hand Extrablack (Headings)"/>
              </a:rPr>
              <a:t>Path: </a:t>
            </a:r>
            <a:r>
              <a:rPr lang="en-US" sz="4000" dirty="0" err="1">
                <a:solidFill>
                  <a:schemeClr val="bg1"/>
                </a:solidFill>
                <a:latin typeface="The Hand Extrablack (Headings)"/>
              </a:rPr>
              <a:t>huyxle</a:t>
            </a:r>
            <a:r>
              <a:rPr lang="en-US" sz="4000" dirty="0">
                <a:solidFill>
                  <a:schemeClr val="bg1"/>
                </a:solidFill>
                <a:latin typeface="The Hand Extrablack (Headings)"/>
              </a:rPr>
              <a:t>/{name}: ‘</a:t>
            </a:r>
            <a:r>
              <a:rPr lang="en-US" sz="4000" dirty="0" err="1">
                <a:solidFill>
                  <a:schemeClr val="bg1"/>
                </a:solidFill>
                <a:latin typeface="The Hand Extrablack (Headings)"/>
              </a:rPr>
              <a:t>huyxle</a:t>
            </a:r>
            <a:r>
              <a:rPr lang="en-US" sz="4000" dirty="0">
                <a:solidFill>
                  <a:schemeClr val="bg1"/>
                </a:solidFill>
                <a:latin typeface="The Hand Extrablack (Headings)"/>
              </a:rPr>
              <a:t>’ part 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he Hand Extrablack (Headings)"/>
              </a:rPr>
              <a:t>represents the blob container.</a:t>
            </a:r>
          </a:p>
          <a:p>
            <a:endParaRPr lang="en-US" sz="4000" b="0" i="0" dirty="0">
              <a:solidFill>
                <a:schemeClr val="bg1"/>
              </a:solidFill>
              <a:effectLst/>
              <a:latin typeface="The Hand Extrablack (Headings)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bg1"/>
                </a:solidFill>
                <a:effectLst/>
                <a:latin typeface="The Hand Extrablack (Headings)"/>
              </a:rPr>
              <a:t>The second part,</a:t>
            </a:r>
            <a:r>
              <a:rPr lang="en-US" sz="4000" b="0" dirty="0">
                <a:solidFill>
                  <a:schemeClr val="bg1"/>
                </a:solidFill>
                <a:effectLst/>
                <a:latin typeface="The Hand Extrablack (Headings)"/>
              </a:rPr>
              <a:t> {name} 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he Hand Extrablack (Headings)"/>
              </a:rPr>
              <a:t>means that every type of file will cause the trigger to invoke the function.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The Hand Extrablack (Headings)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The Hand Extrablack (Headings)"/>
              </a:rPr>
              <a:t>Storage account connection is the storage that contains ‘</a:t>
            </a:r>
            <a:r>
              <a:rPr lang="en-US" sz="4000" dirty="0" err="1">
                <a:solidFill>
                  <a:schemeClr val="bg1"/>
                </a:solidFill>
                <a:latin typeface="The Hand Extrablack (Headings)"/>
              </a:rPr>
              <a:t>huyxle</a:t>
            </a:r>
            <a:r>
              <a:rPr lang="en-US" sz="4000" dirty="0">
                <a:solidFill>
                  <a:schemeClr val="bg1"/>
                </a:solidFill>
                <a:latin typeface="The Hand Extrablack (Headings)"/>
              </a:rPr>
              <a:t>’ blob container.</a:t>
            </a:r>
          </a:p>
        </p:txBody>
      </p:sp>
    </p:spTree>
    <p:extLst>
      <p:ext uri="{BB962C8B-B14F-4D97-AF65-F5344CB8AC3E}">
        <p14:creationId xmlns:p14="http://schemas.microsoft.com/office/powerpoint/2010/main" val="3268766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AE1CF2-9287-4324-B75D-22A1D640A112}"/>
              </a:ext>
            </a:extLst>
          </p:cNvPr>
          <p:cNvSpPr txBox="1"/>
          <p:nvPr/>
        </p:nvSpPr>
        <p:spPr>
          <a:xfrm>
            <a:off x="1775653" y="888742"/>
            <a:ext cx="86406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bg1"/>
                </a:solidFill>
                <a:effectLst/>
                <a:latin typeface="The Hand Extrablack (Headings)"/>
              </a:rPr>
              <a:t>Bindings are a declarative way to connect data and services to your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The Hand Extrablack (Headings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0" dirty="0">
                <a:solidFill>
                  <a:schemeClr val="bg1"/>
                </a:solidFill>
                <a:effectLst/>
                <a:latin typeface="The Hand Extrablack (Headings)"/>
              </a:rPr>
              <a:t>Each binding has a direction - your code reads data from input bindings and writes data to output bindings.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b="0" i="0" dirty="0">
              <a:solidFill>
                <a:schemeClr val="bg1"/>
              </a:solidFill>
              <a:effectLst/>
              <a:latin typeface="The Hand Extrablack (Headings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bg1"/>
                </a:solidFill>
                <a:effectLst/>
                <a:latin typeface="The Hand Extrablack (Headings)"/>
              </a:rPr>
              <a:t>Each function can have zero or more bindings to manage the input and output data processed by the function.</a:t>
            </a:r>
            <a:endParaRPr lang="en-US" sz="4000" dirty="0">
              <a:solidFill>
                <a:schemeClr val="bg1"/>
              </a:solidFill>
              <a:latin typeface="The Hand Extrablack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661066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82337C-9F07-4E47-B30A-AF761EDB6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843" y="939960"/>
            <a:ext cx="4895850" cy="36099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0498BA-7693-4BA6-A24C-35E576D578B5}"/>
              </a:ext>
            </a:extLst>
          </p:cNvPr>
          <p:cNvSpPr txBox="1"/>
          <p:nvPr/>
        </p:nvSpPr>
        <p:spPr>
          <a:xfrm>
            <a:off x="714250" y="511728"/>
            <a:ext cx="48958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bg1"/>
                </a:solidFill>
                <a:effectLst/>
                <a:latin typeface="The Hand Extrablack (Headings)"/>
              </a:rPr>
              <a:t>The image is configuring a function with an input binding (trigger) and an output binding.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The Hand Extrablack (Headings)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bg1"/>
                </a:solidFill>
                <a:effectLst/>
                <a:latin typeface="The Hand Extrablack (Headings)"/>
              </a:rPr>
              <a:t>Writing a new row to Azure Table storage whenever a new message appears in Azure Queue storage.</a:t>
            </a:r>
            <a:endParaRPr lang="en-US" sz="4000" dirty="0">
              <a:solidFill>
                <a:schemeClr val="bg1"/>
              </a:solidFill>
              <a:latin typeface="The Hand Extrablack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401413076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{83F8D333-CA39-442C-A974-3E8EF52DEFD4}tf56160789_win32</Template>
  <TotalTime>0</TotalTime>
  <Words>289</Words>
  <Application>Microsoft Office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Bookman Old Style</vt:lpstr>
      <vt:lpstr>Calibri</vt:lpstr>
      <vt:lpstr>Franklin Gothic Book</vt:lpstr>
      <vt:lpstr>The Hand Extrablack (Headings)</vt:lpstr>
      <vt:lpstr>1_RetrospectVTI</vt:lpstr>
      <vt:lpstr>Azure Functions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2020-12-03T02:56:32Z</dcterms:created>
  <dcterms:modified xsi:type="dcterms:W3CDTF">2020-12-06T14:00:43Z</dcterms:modified>
</cp:coreProperties>
</file>