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9"/>
  </p:notesMasterIdLst>
  <p:sldIdLst>
    <p:sldId id="257" r:id="rId2"/>
    <p:sldId id="280" r:id="rId3"/>
    <p:sldId id="260" r:id="rId4"/>
    <p:sldId id="261" r:id="rId5"/>
    <p:sldId id="262" r:id="rId6"/>
    <p:sldId id="263" r:id="rId7"/>
    <p:sldId id="265" r:id="rId8"/>
    <p:sldId id="289" r:id="rId9"/>
    <p:sldId id="268" r:id="rId10"/>
    <p:sldId id="270" r:id="rId11"/>
    <p:sldId id="267" r:id="rId12"/>
    <p:sldId id="271" r:id="rId13"/>
    <p:sldId id="272" r:id="rId14"/>
    <p:sldId id="273" r:id="rId15"/>
    <p:sldId id="274" r:id="rId16"/>
    <p:sldId id="281" r:id="rId17"/>
    <p:sldId id="282" r:id="rId18"/>
    <p:sldId id="275" r:id="rId19"/>
    <p:sldId id="284" r:id="rId20"/>
    <p:sldId id="290" r:id="rId21"/>
    <p:sldId id="283" r:id="rId22"/>
    <p:sldId id="286" r:id="rId23"/>
    <p:sldId id="291" r:id="rId24"/>
    <p:sldId id="285" r:id="rId25"/>
    <p:sldId id="287" r:id="rId26"/>
    <p:sldId id="288" r:id="rId27"/>
    <p:sldId id="27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Kiểu Có chủ đề 1 - Màu chủ đề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Kiểu Trung bình 2 - Màu chủ đề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7" d="100"/>
          <a:sy n="77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A4640-6267-4534-BCB3-4391CBCE7430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56752-A922-4076-9E93-7A6BE309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3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12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190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841667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113216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8384764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cxnSp>
        <p:nvCxnSpPr>
          <p:cNvPr id="48" name="Google Shape;48;p7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cxnSp>
        <p:nvCxnSpPr>
          <p:cNvPr id="39" name="Google Shape;39;p6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841667" y="119539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3" r:id="rId2"/>
    <p:sldLayoutId id="2147483652" r:id="rId3"/>
    <p:sldLayoutId id="2147483651" r:id="rId4"/>
    <p:sldLayoutId id="214748364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iới thiệu về Artificial neuron network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" name="Google Shape;72;p12"/>
          <p:cNvGrpSpPr/>
          <p:nvPr/>
        </p:nvGrpSpPr>
        <p:grpSpPr>
          <a:xfrm>
            <a:off x="1732220" y="4681899"/>
            <a:ext cx="287955" cy="456532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8A91D5E-AF11-4B95-B8A8-5F1ADAFF151D}"/>
              </a:ext>
            </a:extLst>
          </p:cNvPr>
          <p:cNvSpPr txBox="1"/>
          <p:nvPr/>
        </p:nvSpPr>
        <p:spPr>
          <a:xfrm>
            <a:off x="2412124" y="5138431"/>
            <a:ext cx="7961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Vani" panose="020B0502040204020203" pitchFamily="18" charset="0"/>
                <a:cs typeface="Vani" panose="020B0502040204020203" pitchFamily="18" charset="0"/>
              </a:rPr>
              <a:t>Môn</a:t>
            </a:r>
            <a:r>
              <a:rPr lang="en-US" sz="2400" dirty="0">
                <a:latin typeface="Vani" panose="020B0502040204020203" pitchFamily="18" charset="0"/>
                <a:cs typeface="Vani" panose="020B0502040204020203" pitchFamily="18" charset="0"/>
              </a:rPr>
              <a:t> </a:t>
            </a:r>
            <a:r>
              <a:rPr lang="en-US" sz="2400" dirty="0" err="1">
                <a:latin typeface="Vani" panose="020B0502040204020203" pitchFamily="18" charset="0"/>
                <a:cs typeface="Vani" panose="020B0502040204020203" pitchFamily="18" charset="0"/>
              </a:rPr>
              <a:t>học</a:t>
            </a:r>
            <a:r>
              <a:rPr lang="en-US" sz="2400" dirty="0">
                <a:latin typeface="Vani" panose="020B0502040204020203" pitchFamily="18" charset="0"/>
                <a:cs typeface="Vani" panose="020B0502040204020203" pitchFamily="18" charset="0"/>
              </a:rPr>
              <a:t>: </a:t>
            </a:r>
            <a:r>
              <a:rPr lang="en-US" sz="2400" dirty="0" err="1">
                <a:latin typeface="Vani" panose="020B0502040204020203" pitchFamily="18" charset="0"/>
                <a:cs typeface="Vani" panose="020B0502040204020203" pitchFamily="18" charset="0"/>
              </a:rPr>
              <a:t>Nhận</a:t>
            </a:r>
            <a:r>
              <a:rPr lang="en-US" sz="2400" dirty="0">
                <a:latin typeface="Vani" panose="020B0502040204020203" pitchFamily="18" charset="0"/>
                <a:cs typeface="Vani" panose="020B0502040204020203" pitchFamily="18" charset="0"/>
              </a:rPr>
              <a:t> </a:t>
            </a:r>
            <a:r>
              <a:rPr lang="en-US" sz="2400" dirty="0" err="1">
                <a:latin typeface="Vani" panose="020B0502040204020203" pitchFamily="18" charset="0"/>
                <a:cs typeface="Vani" panose="020B0502040204020203" pitchFamily="18" charset="0"/>
              </a:rPr>
              <a:t>dạng</a:t>
            </a:r>
            <a:r>
              <a:rPr lang="en-US" sz="2400" dirty="0">
                <a:latin typeface="Vani" panose="020B0502040204020203" pitchFamily="18" charset="0"/>
                <a:cs typeface="Vani" panose="020B0502040204020203" pitchFamily="18" charset="0"/>
              </a:rPr>
              <a:t> </a:t>
            </a:r>
          </a:p>
          <a:p>
            <a:pPr algn="ctr"/>
            <a:r>
              <a:rPr lang="en-US" sz="2400" dirty="0" err="1">
                <a:latin typeface="Vani" panose="020B0502040204020203" pitchFamily="18" charset="0"/>
                <a:cs typeface="Vani" panose="020B0502040204020203" pitchFamily="18" charset="0"/>
              </a:rPr>
              <a:t>Giảng</a:t>
            </a:r>
            <a:r>
              <a:rPr lang="en-US" sz="2400" dirty="0">
                <a:latin typeface="Vani" panose="020B0502040204020203" pitchFamily="18" charset="0"/>
                <a:cs typeface="Vani" panose="020B0502040204020203" pitchFamily="18" charset="0"/>
              </a:rPr>
              <a:t> </a:t>
            </a:r>
            <a:r>
              <a:rPr lang="en-US" sz="2400" dirty="0" err="1">
                <a:latin typeface="Vani" panose="020B0502040204020203" pitchFamily="18" charset="0"/>
                <a:cs typeface="Vani" panose="020B0502040204020203" pitchFamily="18" charset="0"/>
              </a:rPr>
              <a:t>viên</a:t>
            </a:r>
            <a:r>
              <a:rPr lang="en-US" sz="2400" dirty="0">
                <a:latin typeface="Vani" panose="020B0502040204020203" pitchFamily="18" charset="0"/>
                <a:cs typeface="Vani" panose="020B0502040204020203" pitchFamily="18" charset="0"/>
              </a:rPr>
              <a:t> </a:t>
            </a:r>
            <a:r>
              <a:rPr lang="en-US" sz="2400" dirty="0" err="1">
                <a:latin typeface="Vani" panose="020B0502040204020203" pitchFamily="18" charset="0"/>
                <a:cs typeface="Vani" panose="020B0502040204020203" pitchFamily="18" charset="0"/>
              </a:rPr>
              <a:t>hướng</a:t>
            </a:r>
            <a:r>
              <a:rPr lang="en-US" sz="2400" dirty="0">
                <a:latin typeface="Vani" panose="020B0502040204020203" pitchFamily="18" charset="0"/>
                <a:cs typeface="Vani" panose="020B0502040204020203" pitchFamily="18" charset="0"/>
              </a:rPr>
              <a:t> </a:t>
            </a:r>
            <a:r>
              <a:rPr lang="en-US" sz="2400" dirty="0" err="1">
                <a:latin typeface="Vani" panose="020B0502040204020203" pitchFamily="18" charset="0"/>
                <a:cs typeface="Vani" panose="020B0502040204020203" pitchFamily="18" charset="0"/>
              </a:rPr>
              <a:t>dẫn</a:t>
            </a:r>
            <a:r>
              <a:rPr lang="en-US" sz="2400" dirty="0">
                <a:latin typeface="Vani" panose="020B0502040204020203" pitchFamily="18" charset="0"/>
                <a:cs typeface="Vani" panose="020B0502040204020203" pitchFamily="18" charset="0"/>
              </a:rPr>
              <a:t>: </a:t>
            </a:r>
            <a:r>
              <a:rPr lang="en-US" sz="2400" dirty="0" err="1">
                <a:latin typeface="Vani" panose="020B0502040204020203" pitchFamily="18" charset="0"/>
                <a:cs typeface="Vani" panose="020B0502040204020203" pitchFamily="18" charset="0"/>
              </a:rPr>
              <a:t>Đỗ</a:t>
            </a:r>
            <a:r>
              <a:rPr lang="en-US" sz="2400" dirty="0">
                <a:latin typeface="Vani" panose="020B0502040204020203" pitchFamily="18" charset="0"/>
                <a:cs typeface="Vani" panose="020B0502040204020203" pitchFamily="18" charset="0"/>
              </a:rPr>
              <a:t> </a:t>
            </a:r>
            <a:r>
              <a:rPr lang="en-US" sz="2400" dirty="0" err="1">
                <a:latin typeface="Vani" panose="020B0502040204020203" pitchFamily="18" charset="0"/>
                <a:cs typeface="Vani" panose="020B0502040204020203" pitchFamily="18" charset="0"/>
              </a:rPr>
              <a:t>Văn</a:t>
            </a:r>
            <a:r>
              <a:rPr lang="en-US" sz="2400" dirty="0">
                <a:latin typeface="Vani" panose="020B0502040204020203" pitchFamily="18" charset="0"/>
                <a:cs typeface="Vani" panose="020B0502040204020203" pitchFamily="18" charset="0"/>
              </a:rPr>
              <a:t> </a:t>
            </a:r>
            <a:r>
              <a:rPr lang="en-US" sz="2400" dirty="0" err="1">
                <a:latin typeface="Vani" panose="020B0502040204020203" pitchFamily="18" charset="0"/>
                <a:cs typeface="Vani" panose="020B0502040204020203" pitchFamily="18" charset="0"/>
              </a:rPr>
              <a:t>Tiến</a:t>
            </a:r>
            <a:endParaRPr lang="en-US" sz="2400" dirty="0">
              <a:latin typeface="Vani" panose="020B0502040204020203" pitchFamily="18" charset="0"/>
              <a:cs typeface="Vani" panose="020B0502040204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75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2602100" y="3838333"/>
            <a:ext cx="6988000" cy="15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dirty="0">
                <a:highlight>
                  <a:schemeClr val="accen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  <a:endParaRPr sz="6400" dirty="0">
              <a:highlight>
                <a:schemeClr val="accent1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4294967295"/>
          </p:nvPr>
        </p:nvSpPr>
        <p:spPr>
          <a:xfrm>
            <a:off x="2186003" y="5307269"/>
            <a:ext cx="8166537" cy="127639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200" b="1" dirty="0">
                <a:latin typeface="Candara" panose="020E0502030303020204" pitchFamily="34" charset="0"/>
              </a:rPr>
              <a:t>Ý</a:t>
            </a:r>
            <a:r>
              <a:rPr lang="en" sz="2200" b="1" dirty="0">
                <a:latin typeface="Candara" panose="020E0502030303020204" pitchFamily="34" charset="0"/>
              </a:rPr>
              <a:t> tưởng: </a:t>
            </a:r>
            <a:r>
              <a:rPr lang="en-US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chọn</a:t>
            </a:r>
            <a:r>
              <a:rPr lang="en-US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1 </a:t>
            </a:r>
            <a:r>
              <a:rPr lang="en-US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nghiệm</a:t>
            </a:r>
            <a:r>
              <a:rPr lang="en-US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ngẫu</a:t>
            </a:r>
            <a:r>
              <a:rPr lang="en-US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nhiên</a:t>
            </a:r>
            <a:r>
              <a:rPr lang="en-US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cứ</a:t>
            </a:r>
            <a:r>
              <a:rPr lang="en-US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sau</a:t>
            </a:r>
            <a:r>
              <a:rPr lang="en-US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mỗi</a:t>
            </a:r>
            <a:r>
              <a:rPr lang="en-US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vòng</a:t>
            </a:r>
            <a:r>
              <a:rPr lang="en-US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lặp</a:t>
            </a:r>
            <a:r>
              <a:rPr lang="en-US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(hay epoch) </a:t>
            </a:r>
            <a:r>
              <a:rPr lang="en-US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thì</a:t>
            </a:r>
            <a:r>
              <a:rPr lang="en-US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cho</a:t>
            </a:r>
            <a:r>
              <a:rPr lang="en-US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nó</a:t>
            </a:r>
            <a:r>
              <a:rPr lang="en-US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tiến</a:t>
            </a:r>
            <a:r>
              <a:rPr lang="en-US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dần</a:t>
            </a:r>
            <a:r>
              <a:rPr lang="en-US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đến</a:t>
            </a:r>
            <a:r>
              <a:rPr lang="en-US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điểm</a:t>
            </a:r>
            <a:r>
              <a:rPr lang="en-US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cực</a:t>
            </a:r>
            <a:r>
              <a:rPr lang="en-US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tiểu</a:t>
            </a:r>
            <a:r>
              <a:rPr lang="en-US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nhất</a:t>
            </a:r>
            <a:r>
              <a:rPr lang="en-US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của</a:t>
            </a:r>
            <a:r>
              <a:rPr lang="en-US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hàm</a:t>
            </a:r>
            <a:r>
              <a:rPr lang="en-US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loss.</a:t>
            </a:r>
            <a:endParaRPr sz="2200" dirty="0">
              <a:latin typeface="Candara" panose="020E0502030303020204" pitchFamily="34" charset="0"/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-8033" y="2224971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4626933" y="755908"/>
            <a:ext cx="2938000" cy="293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 b="1" dirty="0"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5579157" y="1139978"/>
            <a:ext cx="1380231" cy="1380207"/>
            <a:chOff x="6643075" y="3664250"/>
            <a:chExt cx="407950" cy="407975"/>
          </a:xfrm>
        </p:grpSpPr>
        <p:sp>
          <p:nvSpPr>
            <p:cNvPr id="141" name="Google Shape;14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  <p:grpSp>
        <p:nvGrpSpPr>
          <p:cNvPr id="143" name="Google Shape;143;p18"/>
          <p:cNvGrpSpPr/>
          <p:nvPr/>
        </p:nvGrpSpPr>
        <p:grpSpPr>
          <a:xfrm rot="-587406">
            <a:off x="5498124" y="2700001"/>
            <a:ext cx="567459" cy="567427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5249067" y="1458772"/>
            <a:ext cx="215743" cy="2060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149" name="Google Shape;149;p18"/>
          <p:cNvSpPr/>
          <p:nvPr/>
        </p:nvSpPr>
        <p:spPr>
          <a:xfrm rot="2697385">
            <a:off x="6670750" y="2513384"/>
            <a:ext cx="327495" cy="3127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150" name="Google Shape;150;p18"/>
          <p:cNvSpPr/>
          <p:nvPr/>
        </p:nvSpPr>
        <p:spPr>
          <a:xfrm>
            <a:off x="6929834" y="2334868"/>
            <a:ext cx="131177" cy="12530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151" name="Google Shape;151;p18"/>
          <p:cNvSpPr/>
          <p:nvPr/>
        </p:nvSpPr>
        <p:spPr>
          <a:xfrm rot="1280154">
            <a:off x="5099597" y="2080123"/>
            <a:ext cx="131156" cy="12529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341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1841666" y="2806262"/>
            <a:ext cx="8800057" cy="366000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 dirty="0">
                <a:latin typeface="Candara" panose="020E0502030303020204" pitchFamily="34" charset="0"/>
              </a:rPr>
              <a:t>Trong đó: 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l-GR" sz="22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θ (</a:t>
            </a:r>
            <a:r>
              <a:rPr lang="vi-VN" sz="2200" b="1" i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theta</a:t>
            </a:r>
            <a:r>
              <a:rPr lang="vi-VN" sz="22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)</a:t>
            </a:r>
            <a:r>
              <a:rPr lang="en-US" sz="22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: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là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một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vector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,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thường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được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dùng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để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ký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hiệu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tập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hợp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các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tham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số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của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một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mô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hình</a:t>
            </a:r>
            <a:endParaRPr lang="en-US" sz="2200" b="0" i="0" dirty="0">
              <a:solidFill>
                <a:srgbClr val="000000"/>
              </a:solidFill>
              <a:effectLst/>
              <a:latin typeface="Candara" panose="020E0502030303020204" pitchFamily="34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vi-VN" sz="22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∇</a:t>
            </a:r>
            <a:r>
              <a:rPr lang="el-GR" sz="22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θ</a:t>
            </a:r>
            <a:r>
              <a:rPr lang="vi-VN" sz="22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f(</a:t>
            </a:r>
            <a:r>
              <a:rPr lang="el-GR" sz="22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θ)</a:t>
            </a:r>
            <a:r>
              <a:rPr lang="en-US" sz="22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: </a:t>
            </a:r>
            <a:r>
              <a:rPr lang="el-GR" sz="2200" b="1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Đạo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hàm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của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hàm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số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đó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tại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một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điểm</a:t>
            </a:r>
            <a:r>
              <a:rPr lang="vi-VN" sz="2200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 </a:t>
            </a:r>
            <a:r>
              <a:rPr lang="el-GR" sz="2200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θ</a:t>
            </a:r>
            <a:endParaRPr lang="en-US" sz="2200" dirty="0">
              <a:latin typeface="Candara" panose="020E0502030303020204" pitchFamily="34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l-GR" sz="22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η</a:t>
            </a:r>
            <a:r>
              <a:rPr lang="en-US" sz="22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:</a:t>
            </a:r>
            <a:r>
              <a:rPr lang="en-US" sz="2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ndara" panose="020E0502030303020204" pitchFamily="34" charset="0"/>
              </a:rPr>
              <a:t> 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Hệ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số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learning rate,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điều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chỉnh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tốc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độ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học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của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hàm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số</a:t>
            </a:r>
            <a:br>
              <a:rPr lang="el-GR" dirty="0"/>
            </a:br>
            <a:endParaRPr lang="en" dirty="0">
              <a:highlight>
                <a:schemeClr val="accent1"/>
              </a:highlight>
            </a:endParaRPr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0" name="Google Shape;160;p19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B9939536-FBCC-4417-903F-448B0C3FA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084" y="1775616"/>
            <a:ext cx="3881832" cy="87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6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1841667" y="1907746"/>
            <a:ext cx="4567200" cy="430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vi-VN" sz="2200" b="1" dirty="0">
                <a:highlight>
                  <a:schemeClr val="accent1"/>
                </a:highlight>
                <a:latin typeface="Candara" panose="020E0502030303020204" pitchFamily="34" charset="0"/>
              </a:rPr>
              <a:t>Ư</a:t>
            </a:r>
            <a:r>
              <a:rPr lang="en-US" sz="2200" b="1" dirty="0">
                <a:highlight>
                  <a:schemeClr val="accent1"/>
                </a:highlight>
                <a:latin typeface="Candara" panose="020E0502030303020204" pitchFamily="34" charset="0"/>
              </a:rPr>
              <a:t>u </a:t>
            </a:r>
            <a:r>
              <a:rPr lang="en-US" sz="2200" b="1" dirty="0" err="1">
                <a:highlight>
                  <a:schemeClr val="accent1"/>
                </a:highlight>
                <a:latin typeface="Candara" panose="020E0502030303020204" pitchFamily="34" charset="0"/>
              </a:rPr>
              <a:t>điểm</a:t>
            </a:r>
            <a:r>
              <a:rPr lang="en-US" sz="2200" b="1" dirty="0">
                <a:highlight>
                  <a:schemeClr val="accent1"/>
                </a:highlight>
                <a:latin typeface="Candara" panose="020E0502030303020204" pitchFamily="34" charset="0"/>
              </a:rPr>
              <a:t>: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1B1B1B"/>
                </a:solidFill>
                <a:latin typeface="Candara" panose="020E0502030303020204" pitchFamily="34" charset="0"/>
              </a:rPr>
              <a:t>C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ơ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bản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,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dễ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hiểu</a:t>
            </a:r>
            <a:r>
              <a:rPr lang="en-US" sz="2200" dirty="0">
                <a:solidFill>
                  <a:srgbClr val="1B1B1B"/>
                </a:solidFill>
                <a:latin typeface="Candara" panose="020E0502030303020204" pitchFamily="34" charset="0"/>
              </a:rPr>
              <a:t>, </a:t>
            </a:r>
            <a:r>
              <a:rPr lang="en-US" sz="2200" dirty="0" err="1">
                <a:solidFill>
                  <a:srgbClr val="1B1B1B"/>
                </a:solidFill>
                <a:latin typeface="Candara" panose="020E0502030303020204" pitchFamily="34" charset="0"/>
              </a:rPr>
              <a:t>dễ</a:t>
            </a:r>
            <a:r>
              <a:rPr lang="en-US" sz="2200" dirty="0">
                <a:solidFill>
                  <a:srgbClr val="1B1B1B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 err="1">
                <a:solidFill>
                  <a:srgbClr val="1B1B1B"/>
                </a:solidFill>
                <a:latin typeface="Candara" panose="020E0502030303020204" pitchFamily="34" charset="0"/>
              </a:rPr>
              <a:t>cài</a:t>
            </a:r>
            <a:r>
              <a:rPr lang="en-US" sz="2200" dirty="0">
                <a:solidFill>
                  <a:srgbClr val="1B1B1B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 err="1">
                <a:solidFill>
                  <a:srgbClr val="1B1B1B"/>
                </a:solidFill>
                <a:latin typeface="Candara" panose="020E0502030303020204" pitchFamily="34" charset="0"/>
              </a:rPr>
              <a:t>đặt</a:t>
            </a:r>
            <a:r>
              <a:rPr lang="en-US" sz="2200" dirty="0">
                <a:solidFill>
                  <a:srgbClr val="1B1B1B"/>
                </a:solidFill>
                <a:latin typeface="Candara" panose="020E0502030303020204" pitchFamily="34" charset="0"/>
              </a:rPr>
              <a:t>.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endParaRPr lang="en-US" sz="2200" b="0" i="0" dirty="0">
              <a:solidFill>
                <a:srgbClr val="1B1B1B"/>
              </a:solidFill>
              <a:effectLst/>
              <a:latin typeface="Candara" panose="020E0502030303020204" pitchFamily="34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1B1B1B"/>
                </a:solidFill>
                <a:latin typeface="Candara" panose="020E0502030303020204" pitchFamily="34" charset="0"/>
              </a:rPr>
              <a:t>G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iải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quyết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được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vấn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đề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tối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ưu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model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neural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network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bằng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cách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cập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nhật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trọng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số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sau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mỗi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vòng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lặp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.</a:t>
            </a:r>
            <a:endParaRPr sz="2200" b="1" dirty="0">
              <a:highlight>
                <a:schemeClr val="accent1"/>
              </a:highlight>
              <a:latin typeface="Candara" panose="020E0502030303020204" pitchFamily="34" charset="0"/>
            </a:endParaRPr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  <a:endParaRPr sz="3200"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6708940" y="1907746"/>
            <a:ext cx="4567200" cy="430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200" b="1" dirty="0" err="1">
                <a:highlight>
                  <a:schemeClr val="accent1"/>
                </a:highlight>
                <a:latin typeface="Candara" panose="020E0502030303020204" pitchFamily="34" charset="0"/>
              </a:rPr>
              <a:t>Nhược</a:t>
            </a:r>
            <a:r>
              <a:rPr lang="en-US" sz="2200" b="1" dirty="0">
                <a:highlight>
                  <a:schemeClr val="accent1"/>
                </a:highlight>
                <a:latin typeface="Candara" panose="020E0502030303020204" pitchFamily="34" charset="0"/>
              </a:rPr>
              <a:t> </a:t>
            </a:r>
            <a:r>
              <a:rPr lang="en-US" sz="2200" b="1" dirty="0" err="1">
                <a:highlight>
                  <a:schemeClr val="accent1"/>
                </a:highlight>
                <a:latin typeface="Candara" panose="020E0502030303020204" pitchFamily="34" charset="0"/>
              </a:rPr>
              <a:t>điểm</a:t>
            </a:r>
            <a:r>
              <a:rPr lang="en-US" sz="2200" b="1" dirty="0">
                <a:highlight>
                  <a:schemeClr val="accent1"/>
                </a:highlight>
                <a:latin typeface="Candara" panose="020E0502030303020204" pitchFamily="34" charset="0"/>
              </a:rPr>
              <a:t>: </a:t>
            </a:r>
            <a:endParaRPr sz="2200" b="1" dirty="0">
              <a:highlight>
                <a:schemeClr val="accent1"/>
              </a:highlight>
              <a:latin typeface="Candara" panose="020E0502030303020204" pitchFamily="34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Learning rate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quá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lớn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sẽ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khiến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cho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thuật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toán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không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hội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tụ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, quanh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quẩn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bên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đích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vì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bước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nhảy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quá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lớn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;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hoặc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quá</a:t>
            </a:r>
            <a:r>
              <a:rPr lang="en-US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nhỏ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dẫn</a:t>
            </a:r>
            <a:r>
              <a:rPr lang="en-US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tốc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độ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training</a:t>
            </a:r>
            <a:r>
              <a:rPr lang="en-US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chậm</a:t>
            </a:r>
            <a:r>
              <a:rPr lang="en-US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.</a:t>
            </a:r>
            <a:endParaRPr sz="2200" dirty="0">
              <a:latin typeface="Candara" panose="020E0502030303020204" pitchFamily="34" charset="0"/>
            </a:endParaRPr>
          </a:p>
        </p:txBody>
      </p:sp>
      <p:grpSp>
        <p:nvGrpSpPr>
          <p:cNvPr id="160" name="Google Shape;160;p19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143AAC0E-0EBE-48BD-B7F7-6790FDA97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676" y="4108537"/>
            <a:ext cx="6759956" cy="274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70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Stochatic gradient descent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0" name="Google Shape;160;p19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9B3D0AAC-9FCC-4D6A-878C-F620D7EC1D16}"/>
              </a:ext>
            </a:extLst>
          </p:cNvPr>
          <p:cNvSpPr txBox="1">
            <a:spLocks/>
          </p:cNvSpPr>
          <p:nvPr/>
        </p:nvSpPr>
        <p:spPr>
          <a:xfrm>
            <a:off x="1556200" y="2445935"/>
            <a:ext cx="9684614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609585" marR="0" lvl="0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◉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507987">
              <a:lnSpc>
                <a:spcPct val="150000"/>
              </a:lnSpc>
              <a:buClr>
                <a:schemeClr val="accent1"/>
              </a:buClr>
              <a:buSzPts val="2400"/>
            </a:pPr>
            <a:r>
              <a:rPr lang="vi-V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Trong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thuật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toán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này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tại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1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thời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ta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chỉ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tính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đạo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hàm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hàm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mất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mát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dựa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trên </a:t>
            </a:r>
            <a:r>
              <a:rPr lang="vi-VN" sz="2000" b="0" i="1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chỉ</a:t>
            </a:r>
            <a:r>
              <a:rPr lang="vi-VN" sz="20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000" b="0" i="1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một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xi 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cập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nhật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l-GR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dựa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trên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đạo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hàm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này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Việc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này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được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thực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hiện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với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từng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trên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toàn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bộ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sau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đó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lặp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lại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quá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trình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trên.</a:t>
            </a:r>
            <a:endParaRPr lang="en-US" sz="2000" b="0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indent="-507987">
              <a:lnSpc>
                <a:spcPct val="150000"/>
              </a:lnSpc>
              <a:buClr>
                <a:schemeClr val="accent1"/>
              </a:buClr>
              <a:buSzPts val="2400"/>
            </a:pPr>
            <a:r>
              <a:rPr lang="en-US" sz="20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SGD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sẽ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làm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giảm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đi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tốc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độ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của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1 epoch.</a:t>
            </a:r>
            <a:endParaRPr lang="en-US" sz="2000" dirty="0">
              <a:solidFill>
                <a:srgbClr val="1B1B1B"/>
              </a:solidFill>
              <a:latin typeface="Candara" panose="020E0502030303020204" pitchFamily="34" charset="0"/>
            </a:endParaRPr>
          </a:p>
          <a:p>
            <a:pPr indent="-507987">
              <a:lnSpc>
                <a:spcPct val="150000"/>
              </a:lnSpc>
              <a:buClr>
                <a:schemeClr val="accent1"/>
              </a:buClr>
              <a:buSzPts val="2400"/>
            </a:pPr>
            <a:r>
              <a:rPr lang="en-US" sz="20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SGD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sẽ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hội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tụ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rất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nhanh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chỉ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sau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vài</a:t>
            </a:r>
            <a:r>
              <a:rPr lang="en-US" sz="20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epoch.</a:t>
            </a:r>
            <a:endParaRPr lang="en-US" sz="2000" kern="0" dirty="0">
              <a:latin typeface="Candara" panose="020E0502030303020204" pitchFamily="34" charset="0"/>
            </a:endParaRPr>
          </a:p>
          <a:p>
            <a:pPr marL="0" indent="0">
              <a:spcBef>
                <a:spcPts val="800"/>
              </a:spcBef>
              <a:buFont typeface="Arial"/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501356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 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0" name="Google Shape;160;p19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9B3D0AAC-9FCC-4D6A-878C-F620D7EC1D16}"/>
              </a:ext>
            </a:extLst>
          </p:cNvPr>
          <p:cNvSpPr txBox="1">
            <a:spLocks/>
          </p:cNvSpPr>
          <p:nvPr/>
        </p:nvSpPr>
        <p:spPr>
          <a:xfrm>
            <a:off x="1556200" y="2445935"/>
            <a:ext cx="9684614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609585" marR="0" lvl="0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◉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507987">
              <a:lnSpc>
                <a:spcPct val="150000"/>
              </a:lnSpc>
              <a:buClr>
                <a:schemeClr val="accent1"/>
              </a:buClr>
              <a:buSzPts val="2400"/>
            </a:pP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Feed-forward: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Là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quá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trình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dữ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liệu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được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truyền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theo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một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chiều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từ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input layer,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được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xử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lý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tại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hidden layer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và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cho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ra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kết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quả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tại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output layer.</a:t>
            </a:r>
          </a:p>
          <a:p>
            <a:pPr indent="-507987">
              <a:lnSpc>
                <a:spcPct val="150000"/>
              </a:lnSpc>
              <a:buClr>
                <a:schemeClr val="accent1"/>
              </a:buClr>
              <a:buSzPts val="2400"/>
            </a:pP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Sau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quá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trình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feed-forward,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mô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hình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sẽ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có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được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dirty="0" err="1">
                <a:solidFill>
                  <a:srgbClr val="222222"/>
                </a:solidFill>
                <a:latin typeface="Candara" panose="020E0502030303020204" pitchFamily="34" charset="0"/>
              </a:rPr>
              <a:t>giá</a:t>
            </a:r>
            <a:r>
              <a:rPr lang="en-US" sz="2200" dirty="0">
                <a:solidFill>
                  <a:srgbClr val="222222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 err="1">
                <a:solidFill>
                  <a:srgbClr val="222222"/>
                </a:solidFill>
                <a:latin typeface="Candara" panose="020E0502030303020204" pitchFamily="34" charset="0"/>
              </a:rPr>
              <a:t>trị</a:t>
            </a:r>
            <a:r>
              <a:rPr lang="en-US" sz="2200" dirty="0">
                <a:solidFill>
                  <a:srgbClr val="222222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 err="1">
                <a:solidFill>
                  <a:srgbClr val="222222"/>
                </a:solidFill>
                <a:latin typeface="Candara" panose="020E0502030303020204" pitchFamily="34" charset="0"/>
              </a:rPr>
              <a:t>của</a:t>
            </a:r>
            <a:r>
              <a:rPr lang="en-US" sz="2200" dirty="0">
                <a:solidFill>
                  <a:srgbClr val="222222"/>
                </a:solidFill>
                <a:latin typeface="Candara" panose="020E0502030303020204" pitchFamily="34" charset="0"/>
              </a:rPr>
              <a:t> loss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ứng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với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bộ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tham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số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ban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đầu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.</a:t>
            </a:r>
          </a:p>
          <a:p>
            <a:pPr indent="-507987">
              <a:lnSpc>
                <a:spcPct val="150000"/>
              </a:lnSpc>
              <a:buClr>
                <a:schemeClr val="accent1"/>
              </a:buClr>
              <a:buSzPts val="2400"/>
            </a:pP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Backprogapation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là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quá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trình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tính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gradient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cho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hệ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số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của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từng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layer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kể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từ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layer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cuối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222222"/>
                </a:solidFill>
                <a:effectLst/>
                <a:latin typeface="Candara" panose="020E0502030303020204" pitchFamily="34" charset="0"/>
              </a:rPr>
              <a:t>cùng</a:t>
            </a:r>
            <a:r>
              <a:rPr lang="en-US" sz="2200" dirty="0">
                <a:solidFill>
                  <a:srgbClr val="222222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 err="1">
                <a:solidFill>
                  <a:srgbClr val="222222"/>
                </a:solidFill>
                <a:latin typeface="Candara" panose="020E0502030303020204" pitchFamily="34" charset="0"/>
              </a:rPr>
              <a:t>và</a:t>
            </a:r>
            <a:r>
              <a:rPr lang="en-US" sz="2200" dirty="0">
                <a:solidFill>
                  <a:srgbClr val="222222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 err="1">
                <a:solidFill>
                  <a:srgbClr val="222222"/>
                </a:solidFill>
                <a:latin typeface="Candara" panose="020E0502030303020204" pitchFamily="34" charset="0"/>
              </a:rPr>
              <a:t>cập</a:t>
            </a:r>
            <a:r>
              <a:rPr lang="en-US" sz="2200" dirty="0">
                <a:solidFill>
                  <a:srgbClr val="222222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 err="1">
                <a:solidFill>
                  <a:srgbClr val="222222"/>
                </a:solidFill>
                <a:latin typeface="Candara" panose="020E0502030303020204" pitchFamily="34" charset="0"/>
              </a:rPr>
              <a:t>nhật</a:t>
            </a:r>
            <a:r>
              <a:rPr lang="en-US" sz="2200" dirty="0">
                <a:solidFill>
                  <a:srgbClr val="222222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 err="1">
                <a:solidFill>
                  <a:srgbClr val="222222"/>
                </a:solidFill>
                <a:latin typeface="Candara" panose="020E0502030303020204" pitchFamily="34" charset="0"/>
              </a:rPr>
              <a:t>lại</a:t>
            </a:r>
            <a:r>
              <a:rPr lang="en-US" sz="2200" dirty="0">
                <a:solidFill>
                  <a:srgbClr val="222222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 err="1">
                <a:solidFill>
                  <a:srgbClr val="222222"/>
                </a:solidFill>
                <a:latin typeface="Candara" panose="020E0502030303020204" pitchFamily="34" charset="0"/>
              </a:rPr>
              <a:t>trọng</a:t>
            </a:r>
            <a:r>
              <a:rPr lang="en-US" sz="2200" dirty="0">
                <a:solidFill>
                  <a:srgbClr val="222222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 err="1">
                <a:solidFill>
                  <a:srgbClr val="222222"/>
                </a:solidFill>
                <a:latin typeface="Candara" panose="020E0502030303020204" pitchFamily="34" charset="0"/>
              </a:rPr>
              <a:t>số</a:t>
            </a:r>
            <a:r>
              <a:rPr lang="en-US" sz="2200" dirty="0">
                <a:solidFill>
                  <a:srgbClr val="222222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 err="1">
                <a:solidFill>
                  <a:srgbClr val="222222"/>
                </a:solidFill>
                <a:latin typeface="Candara" panose="020E0502030303020204" pitchFamily="34" charset="0"/>
              </a:rPr>
              <a:t>cho</a:t>
            </a:r>
            <a:r>
              <a:rPr lang="en-US" sz="2200" dirty="0">
                <a:solidFill>
                  <a:srgbClr val="222222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 err="1">
                <a:solidFill>
                  <a:srgbClr val="222222"/>
                </a:solidFill>
                <a:latin typeface="Candara" panose="020E0502030303020204" pitchFamily="34" charset="0"/>
              </a:rPr>
              <a:t>các</a:t>
            </a:r>
            <a:r>
              <a:rPr lang="en-US" sz="2200" dirty="0">
                <a:solidFill>
                  <a:srgbClr val="222222"/>
                </a:solidFill>
                <a:latin typeface="Candara" panose="020E0502030303020204" pitchFamily="34" charset="0"/>
              </a:rPr>
              <a:t> layer </a:t>
            </a:r>
            <a:r>
              <a:rPr lang="en-US" sz="2200" dirty="0" err="1">
                <a:solidFill>
                  <a:srgbClr val="222222"/>
                </a:solidFill>
                <a:latin typeface="Candara" panose="020E0502030303020204" pitchFamily="34" charset="0"/>
              </a:rPr>
              <a:t>trong</a:t>
            </a:r>
            <a:r>
              <a:rPr lang="en-US" sz="2200" dirty="0">
                <a:solidFill>
                  <a:srgbClr val="222222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 err="1">
                <a:solidFill>
                  <a:srgbClr val="222222"/>
                </a:solidFill>
                <a:latin typeface="Candara" panose="020E0502030303020204" pitchFamily="34" charset="0"/>
              </a:rPr>
              <a:t>mô</a:t>
            </a:r>
            <a:r>
              <a:rPr lang="en-US" sz="2200" dirty="0">
                <a:solidFill>
                  <a:srgbClr val="222222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 err="1">
                <a:solidFill>
                  <a:srgbClr val="222222"/>
                </a:solidFill>
                <a:latin typeface="Candara" panose="020E0502030303020204" pitchFamily="34" charset="0"/>
              </a:rPr>
              <a:t>hình</a:t>
            </a:r>
            <a:r>
              <a:rPr lang="en-US" sz="2200" dirty="0">
                <a:solidFill>
                  <a:srgbClr val="222222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 err="1">
                <a:solidFill>
                  <a:srgbClr val="222222"/>
                </a:solidFill>
                <a:latin typeface="Candara" panose="020E0502030303020204" pitchFamily="34" charset="0"/>
              </a:rPr>
              <a:t>sao</a:t>
            </a:r>
            <a:r>
              <a:rPr lang="en-US" sz="2200" dirty="0">
                <a:solidFill>
                  <a:srgbClr val="222222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 err="1">
                <a:solidFill>
                  <a:srgbClr val="222222"/>
                </a:solidFill>
                <a:latin typeface="Candara" panose="020E0502030303020204" pitchFamily="34" charset="0"/>
              </a:rPr>
              <a:t>cho</a:t>
            </a:r>
            <a:r>
              <a:rPr lang="en-US" sz="2200" dirty="0">
                <a:solidFill>
                  <a:srgbClr val="222222"/>
                </a:solidFill>
                <a:latin typeface="Candara" panose="020E0502030303020204" pitchFamily="34" charset="0"/>
              </a:rPr>
              <a:t> loss function </a:t>
            </a:r>
            <a:r>
              <a:rPr lang="en-US" sz="2200" dirty="0" err="1">
                <a:solidFill>
                  <a:srgbClr val="222222"/>
                </a:solidFill>
                <a:latin typeface="Candara" panose="020E0502030303020204" pitchFamily="34" charset="0"/>
              </a:rPr>
              <a:t>có</a:t>
            </a:r>
            <a:r>
              <a:rPr lang="en-US" sz="2200" dirty="0">
                <a:solidFill>
                  <a:srgbClr val="222222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 err="1">
                <a:solidFill>
                  <a:srgbClr val="222222"/>
                </a:solidFill>
                <a:latin typeface="Candara" panose="020E0502030303020204" pitchFamily="34" charset="0"/>
              </a:rPr>
              <a:t>giá</a:t>
            </a:r>
            <a:r>
              <a:rPr lang="en-US" sz="2200" dirty="0">
                <a:solidFill>
                  <a:srgbClr val="222222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 err="1">
                <a:solidFill>
                  <a:srgbClr val="222222"/>
                </a:solidFill>
                <a:latin typeface="Candara" panose="020E0502030303020204" pitchFamily="34" charset="0"/>
              </a:rPr>
              <a:t>trị</a:t>
            </a:r>
            <a:r>
              <a:rPr lang="en-US" sz="2200" dirty="0">
                <a:solidFill>
                  <a:srgbClr val="222222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 err="1">
                <a:solidFill>
                  <a:srgbClr val="222222"/>
                </a:solidFill>
                <a:latin typeface="Candara" panose="020E0502030303020204" pitchFamily="34" charset="0"/>
              </a:rPr>
              <a:t>bé</a:t>
            </a:r>
            <a:r>
              <a:rPr lang="en-US" sz="2200" dirty="0">
                <a:solidFill>
                  <a:srgbClr val="222222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 err="1">
                <a:solidFill>
                  <a:srgbClr val="222222"/>
                </a:solidFill>
                <a:latin typeface="Candara" panose="020E0502030303020204" pitchFamily="34" charset="0"/>
              </a:rPr>
              <a:t>nhất</a:t>
            </a:r>
            <a:r>
              <a:rPr lang="en-US" sz="2200" dirty="0">
                <a:solidFill>
                  <a:srgbClr val="222222"/>
                </a:solidFill>
                <a:latin typeface="Candara" panose="020E0502030303020204" pitchFamily="34" charset="0"/>
              </a:rPr>
              <a:t>. </a:t>
            </a:r>
            <a:endParaRPr lang="en-US" sz="2200" kern="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409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9055AAB-9027-4680-A93E-C4B075EA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A5E0AEB-C389-4BC2-9A1A-0C57157B01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468B9660-3509-430D-BD67-7915BED94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315" y="2118239"/>
            <a:ext cx="8325370" cy="3557471"/>
          </a:xfrm>
          <a:prstGeom prst="rect">
            <a:avLst/>
          </a:prstGeom>
        </p:spPr>
      </p:pic>
      <p:grpSp>
        <p:nvGrpSpPr>
          <p:cNvPr id="8" name="Google Shape;160;p19">
            <a:extLst>
              <a:ext uri="{FF2B5EF4-FFF2-40B4-BE49-F238E27FC236}">
                <a16:creationId xmlns:a16="http://schemas.microsoft.com/office/drawing/2014/main" id="{ADAA4C70-1F05-410B-AB55-216206B08345}"/>
              </a:ext>
            </a:extLst>
          </p:cNvPr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9" name="Google Shape;161;p19">
              <a:extLst>
                <a:ext uri="{FF2B5EF4-FFF2-40B4-BE49-F238E27FC236}">
                  <a16:creationId xmlns:a16="http://schemas.microsoft.com/office/drawing/2014/main" id="{B3EF5791-31BD-450C-A54E-B0BF4B6961DA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0" name="Google Shape;162;p19">
              <a:extLst>
                <a:ext uri="{FF2B5EF4-FFF2-40B4-BE49-F238E27FC236}">
                  <a16:creationId xmlns:a16="http://schemas.microsoft.com/office/drawing/2014/main" id="{24F21C99-C8D3-4224-8ADA-42E67537A479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1" name="Google Shape;163;p19">
              <a:extLst>
                <a:ext uri="{FF2B5EF4-FFF2-40B4-BE49-F238E27FC236}">
                  <a16:creationId xmlns:a16="http://schemas.microsoft.com/office/drawing/2014/main" id="{1CCA5D0E-200B-4A34-8FB5-C8A051F83EF4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2" name="Google Shape;164;p19">
              <a:extLst>
                <a:ext uri="{FF2B5EF4-FFF2-40B4-BE49-F238E27FC236}">
                  <a16:creationId xmlns:a16="http://schemas.microsoft.com/office/drawing/2014/main" id="{162A1B2B-22D8-4556-8280-7858092D19A2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</p:spTree>
    <p:extLst>
      <p:ext uri="{BB962C8B-B14F-4D97-AF65-F5344CB8AC3E}">
        <p14:creationId xmlns:p14="http://schemas.microsoft.com/office/powerpoint/2010/main" val="2371384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8991858-CF4A-460E-930E-29BE8626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ANN 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6CA69E3-2991-47C6-B00F-6FFFDBEECB0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32984" y="2242972"/>
            <a:ext cx="4567200" cy="4308000"/>
          </a:xfrm>
        </p:spPr>
        <p:txBody>
          <a:bodyPr/>
          <a:lstStyle/>
          <a:p>
            <a:r>
              <a:rPr lang="en-US" dirty="0"/>
              <a:t>Input: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Desired </a:t>
            </a:r>
            <a:r>
              <a:rPr lang="en-US" dirty="0" err="1"/>
              <a:t>Ouput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9B17E8F-04F7-4E30-84DD-AAE593C3AE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  <p:graphicFrame>
        <p:nvGraphicFramePr>
          <p:cNvPr id="13" name="Bảng 13">
            <a:extLst>
              <a:ext uri="{FF2B5EF4-FFF2-40B4-BE49-F238E27FC236}">
                <a16:creationId xmlns:a16="http://schemas.microsoft.com/office/drawing/2014/main" id="{76403D03-9414-4C4D-98F0-F9657EBC1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939112"/>
              </p:ext>
            </p:extLst>
          </p:nvPr>
        </p:nvGraphicFramePr>
        <p:xfrm>
          <a:off x="525990" y="2956872"/>
          <a:ext cx="3394658" cy="14833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697329">
                  <a:extLst>
                    <a:ext uri="{9D8B030D-6E8A-4147-A177-3AD203B41FA5}">
                      <a16:colId xmlns:a16="http://schemas.microsoft.com/office/drawing/2014/main" val="3210236462"/>
                    </a:ext>
                  </a:extLst>
                </a:gridCol>
                <a:gridCol w="1697329">
                  <a:extLst>
                    <a:ext uri="{9D8B030D-6E8A-4147-A177-3AD203B41FA5}">
                      <a16:colId xmlns:a16="http://schemas.microsoft.com/office/drawing/2014/main" val="605244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747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16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70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15664"/>
                  </a:ext>
                </a:extLst>
              </a:tr>
            </a:tbl>
          </a:graphicData>
        </a:graphic>
      </p:graphicFrame>
      <p:graphicFrame>
        <p:nvGraphicFramePr>
          <p:cNvPr id="15" name="Bảng 15">
            <a:extLst>
              <a:ext uri="{FF2B5EF4-FFF2-40B4-BE49-F238E27FC236}">
                <a16:creationId xmlns:a16="http://schemas.microsoft.com/office/drawing/2014/main" id="{3939B026-C222-4297-9811-5D03CD792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967606"/>
              </p:ext>
            </p:extLst>
          </p:nvPr>
        </p:nvGraphicFramePr>
        <p:xfrm>
          <a:off x="525990" y="5106924"/>
          <a:ext cx="1741222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41222">
                  <a:extLst>
                    <a:ext uri="{9D8B030D-6E8A-4147-A177-3AD203B41FA5}">
                      <a16:colId xmlns:a16="http://schemas.microsoft.com/office/drawing/2014/main" val="1372416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29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9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880086"/>
                  </a:ext>
                </a:extLst>
              </a:tr>
            </a:tbl>
          </a:graphicData>
        </a:graphic>
      </p:graphicFrame>
      <p:pic>
        <p:nvPicPr>
          <p:cNvPr id="17" name="Hình ảnh 16">
            <a:extLst>
              <a:ext uri="{FF2B5EF4-FFF2-40B4-BE49-F238E27FC236}">
                <a16:creationId xmlns:a16="http://schemas.microsoft.com/office/drawing/2014/main" id="{921A8C79-B5B7-4DCB-B917-88063A2D9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558" y="575298"/>
            <a:ext cx="7602011" cy="2400635"/>
          </a:xfrm>
          <a:prstGeom prst="rect">
            <a:avLst/>
          </a:prstGeom>
        </p:spPr>
      </p:pic>
      <p:graphicFrame>
        <p:nvGraphicFramePr>
          <p:cNvPr id="18" name="Bảng 18">
            <a:extLst>
              <a:ext uri="{FF2B5EF4-FFF2-40B4-BE49-F238E27FC236}">
                <a16:creationId xmlns:a16="http://schemas.microsoft.com/office/drawing/2014/main" id="{F6380971-F0AA-4592-AB20-63279966F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61556"/>
              </p:ext>
            </p:extLst>
          </p:nvPr>
        </p:nvGraphicFramePr>
        <p:xfrm>
          <a:off x="4980455" y="3149715"/>
          <a:ext cx="43708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710">
                  <a:extLst>
                    <a:ext uri="{9D8B030D-6E8A-4147-A177-3AD203B41FA5}">
                      <a16:colId xmlns:a16="http://schemas.microsoft.com/office/drawing/2014/main" val="4222246387"/>
                    </a:ext>
                  </a:extLst>
                </a:gridCol>
                <a:gridCol w="1092710">
                  <a:extLst>
                    <a:ext uri="{9D8B030D-6E8A-4147-A177-3AD203B41FA5}">
                      <a16:colId xmlns:a16="http://schemas.microsoft.com/office/drawing/2014/main" val="934645547"/>
                    </a:ext>
                  </a:extLst>
                </a:gridCol>
                <a:gridCol w="1092710">
                  <a:extLst>
                    <a:ext uri="{9D8B030D-6E8A-4147-A177-3AD203B41FA5}">
                      <a16:colId xmlns:a16="http://schemas.microsoft.com/office/drawing/2014/main" val="2348504814"/>
                    </a:ext>
                  </a:extLst>
                </a:gridCol>
                <a:gridCol w="1092710">
                  <a:extLst>
                    <a:ext uri="{9D8B030D-6E8A-4147-A177-3AD203B41FA5}">
                      <a16:colId xmlns:a16="http://schemas.microsoft.com/office/drawing/2014/main" val="3996157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19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60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68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797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125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AF72E19-221F-459C-B3AE-4E313CE3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586C095-84C6-4E2F-8129-3155D161BE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9D66767E-A758-49A2-BD0E-91DF0E05B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989" y="354258"/>
            <a:ext cx="7602011" cy="2400635"/>
          </a:xfrm>
          <a:prstGeom prst="rect">
            <a:avLst/>
          </a:prstGeom>
        </p:spPr>
      </p:pic>
      <p:graphicFrame>
        <p:nvGraphicFramePr>
          <p:cNvPr id="8" name="Bảng 8">
            <a:extLst>
              <a:ext uri="{FF2B5EF4-FFF2-40B4-BE49-F238E27FC236}">
                <a16:creationId xmlns:a16="http://schemas.microsoft.com/office/drawing/2014/main" id="{613F4104-79A1-4BB8-809B-9A22F8191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726996"/>
              </p:ext>
            </p:extLst>
          </p:nvPr>
        </p:nvGraphicFramePr>
        <p:xfrm>
          <a:off x="651354" y="4565156"/>
          <a:ext cx="6125230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046">
                  <a:extLst>
                    <a:ext uri="{9D8B030D-6E8A-4147-A177-3AD203B41FA5}">
                      <a16:colId xmlns:a16="http://schemas.microsoft.com/office/drawing/2014/main" val="568578498"/>
                    </a:ext>
                  </a:extLst>
                </a:gridCol>
                <a:gridCol w="1225046">
                  <a:extLst>
                    <a:ext uri="{9D8B030D-6E8A-4147-A177-3AD203B41FA5}">
                      <a16:colId xmlns:a16="http://schemas.microsoft.com/office/drawing/2014/main" val="3732714296"/>
                    </a:ext>
                  </a:extLst>
                </a:gridCol>
                <a:gridCol w="1225046">
                  <a:extLst>
                    <a:ext uri="{9D8B030D-6E8A-4147-A177-3AD203B41FA5}">
                      <a16:colId xmlns:a16="http://schemas.microsoft.com/office/drawing/2014/main" val="3085830048"/>
                    </a:ext>
                  </a:extLst>
                </a:gridCol>
                <a:gridCol w="1225046">
                  <a:extLst>
                    <a:ext uri="{9D8B030D-6E8A-4147-A177-3AD203B41FA5}">
                      <a16:colId xmlns:a16="http://schemas.microsoft.com/office/drawing/2014/main" val="1412528721"/>
                    </a:ext>
                  </a:extLst>
                </a:gridCol>
                <a:gridCol w="1225046">
                  <a:extLst>
                    <a:ext uri="{9D8B030D-6E8A-4147-A177-3AD203B41FA5}">
                      <a16:colId xmlns:a16="http://schemas.microsoft.com/office/drawing/2014/main" val="3475368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cho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cho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cho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cho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h2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14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(3,3)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4.606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3.126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717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(5,2)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5.847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2.603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79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(3,4)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5.139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3.917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965763"/>
                  </a:ext>
                </a:extLst>
              </a:tr>
            </a:tbl>
          </a:graphicData>
        </a:graphic>
      </p:graphicFrame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7318D29-AD34-40CB-AFD2-86B38E8D553A}"/>
              </a:ext>
            </a:extLst>
          </p:cNvPr>
          <p:cNvSpPr txBox="1"/>
          <p:nvPr/>
        </p:nvSpPr>
        <p:spPr>
          <a:xfrm>
            <a:off x="651353" y="2052615"/>
            <a:ext cx="544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(h) = w1* i1 + w2*i2 + w3*b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9E8A2F4D-7DDD-4532-8A8C-1E71E5867A67}"/>
              </a:ext>
            </a:extLst>
          </p:cNvPr>
          <p:cNvSpPr txBox="1"/>
          <p:nvPr/>
        </p:nvSpPr>
        <p:spPr>
          <a:xfrm>
            <a:off x="651353" y="2762262"/>
            <a:ext cx="6125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</a:t>
            </a:r>
            <a:r>
              <a:rPr lang="en-US" dirty="0" err="1"/>
              <a:t>cho</a:t>
            </a:r>
            <a:r>
              <a:rPr lang="en-US" dirty="0"/>
              <a:t> output layer (</a:t>
            </a:r>
            <a:r>
              <a:rPr lang="en-US" dirty="0" err="1"/>
              <a:t>i</a:t>
            </a:r>
            <a:r>
              <a:rPr lang="en-US" dirty="0"/>
              <a:t>(O))= Wo1* O(h1) + Wo2 * O(h2) + Wo3 * b2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D9306560-7508-4EEE-BD6C-F33033E99499}"/>
              </a:ext>
            </a:extLst>
          </p:cNvPr>
          <p:cNvSpPr txBox="1"/>
          <p:nvPr/>
        </p:nvSpPr>
        <p:spPr>
          <a:xfrm>
            <a:off x="651353" y="2477888"/>
            <a:ext cx="496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O(h)= </a:t>
            </a:r>
            <a:r>
              <a:rPr lang="en-US" b="0" i="0" dirty="0">
                <a:effectLst/>
                <a:latin typeface="roboto" panose="02000000000000000000" pitchFamily="2" charset="0"/>
              </a:rPr>
              <a:t>1/(1 + exp(-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i</a:t>
            </a:r>
            <a:r>
              <a:rPr lang="en-US" b="0" i="0" dirty="0">
                <a:effectLst/>
                <a:latin typeface="roboto" panose="02000000000000000000" pitchFamily="2" charset="0"/>
              </a:rPr>
              <a:t>(h))).</a:t>
            </a:r>
            <a:endParaRPr lang="en-US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0DB5D96B-F8F6-461A-B17E-CC8983D8D732}"/>
              </a:ext>
            </a:extLst>
          </p:cNvPr>
          <p:cNvSpPr txBox="1"/>
          <p:nvPr/>
        </p:nvSpPr>
        <p:spPr>
          <a:xfrm>
            <a:off x="651353" y="3401213"/>
            <a:ext cx="443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O = </a:t>
            </a:r>
            <a:r>
              <a:rPr lang="en-US" b="0" i="0" dirty="0">
                <a:effectLst/>
                <a:latin typeface="roboto" panose="02000000000000000000" pitchFamily="2" charset="0"/>
              </a:rPr>
              <a:t>1/(1 + exp(-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i</a:t>
            </a:r>
            <a:r>
              <a:rPr lang="en-US" b="0" i="0" dirty="0">
                <a:effectLst/>
                <a:latin typeface="roboto" panose="02000000000000000000" pitchFamily="2" charset="0"/>
              </a:rPr>
              <a:t>(O))).</a:t>
            </a:r>
            <a:endParaRPr lang="en-US" dirty="0"/>
          </a:p>
        </p:txBody>
      </p:sp>
      <p:graphicFrame>
        <p:nvGraphicFramePr>
          <p:cNvPr id="13" name="Bảng 13">
            <a:extLst>
              <a:ext uri="{FF2B5EF4-FFF2-40B4-BE49-F238E27FC236}">
                <a16:creationId xmlns:a16="http://schemas.microsoft.com/office/drawing/2014/main" id="{82DE90F5-1003-4EF7-9A9E-179D2A46B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667358"/>
              </p:ext>
            </p:extLst>
          </p:nvPr>
        </p:nvGraphicFramePr>
        <p:xfrm>
          <a:off x="7311782" y="4565156"/>
          <a:ext cx="46519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983">
                  <a:extLst>
                    <a:ext uri="{9D8B030D-6E8A-4147-A177-3AD203B41FA5}">
                      <a16:colId xmlns:a16="http://schemas.microsoft.com/office/drawing/2014/main" val="770583199"/>
                    </a:ext>
                  </a:extLst>
                </a:gridCol>
                <a:gridCol w="2325983">
                  <a:extLst>
                    <a:ext uri="{9D8B030D-6E8A-4147-A177-3AD203B41FA5}">
                      <a16:colId xmlns:a16="http://schemas.microsoft.com/office/drawing/2014/main" val="1897311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Input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cho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Output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9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0.823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93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1.524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0.821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09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1.562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0.826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04431"/>
                  </a:ext>
                </a:extLst>
              </a:tr>
            </a:tbl>
          </a:graphicData>
        </a:graphic>
      </p:graphicFrame>
      <p:graphicFrame>
        <p:nvGraphicFramePr>
          <p:cNvPr id="16" name="Bảng 18">
            <a:extLst>
              <a:ext uri="{FF2B5EF4-FFF2-40B4-BE49-F238E27FC236}">
                <a16:creationId xmlns:a16="http://schemas.microsoft.com/office/drawing/2014/main" id="{EDA8159E-0FA7-41DC-8056-E2C5BC2F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399423"/>
              </p:ext>
            </p:extLst>
          </p:nvPr>
        </p:nvGraphicFramePr>
        <p:xfrm>
          <a:off x="7311782" y="2666913"/>
          <a:ext cx="43708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710">
                  <a:extLst>
                    <a:ext uri="{9D8B030D-6E8A-4147-A177-3AD203B41FA5}">
                      <a16:colId xmlns:a16="http://schemas.microsoft.com/office/drawing/2014/main" val="4222246387"/>
                    </a:ext>
                  </a:extLst>
                </a:gridCol>
                <a:gridCol w="1092710">
                  <a:extLst>
                    <a:ext uri="{9D8B030D-6E8A-4147-A177-3AD203B41FA5}">
                      <a16:colId xmlns:a16="http://schemas.microsoft.com/office/drawing/2014/main" val="934645547"/>
                    </a:ext>
                  </a:extLst>
                </a:gridCol>
                <a:gridCol w="1092710">
                  <a:extLst>
                    <a:ext uri="{9D8B030D-6E8A-4147-A177-3AD203B41FA5}">
                      <a16:colId xmlns:a16="http://schemas.microsoft.com/office/drawing/2014/main" val="2348504814"/>
                    </a:ext>
                  </a:extLst>
                </a:gridCol>
                <a:gridCol w="1092710">
                  <a:extLst>
                    <a:ext uri="{9D8B030D-6E8A-4147-A177-3AD203B41FA5}">
                      <a16:colId xmlns:a16="http://schemas.microsoft.com/office/drawing/2014/main" val="3996157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19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60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68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797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32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501CBDE-754D-4D16-BFBE-9388680FA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r>
              <a:rPr lang="e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0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5A797C9-93C0-415A-A992-DD91319DB7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/>
          </a:p>
        </p:txBody>
      </p:sp>
      <p:grpSp>
        <p:nvGrpSpPr>
          <p:cNvPr id="10" name="Google Shape;160;p19">
            <a:extLst>
              <a:ext uri="{FF2B5EF4-FFF2-40B4-BE49-F238E27FC236}">
                <a16:creationId xmlns:a16="http://schemas.microsoft.com/office/drawing/2014/main" id="{4D39F702-D0E1-4DA1-91AA-2623DFDCC4D2}"/>
              </a:ext>
            </a:extLst>
          </p:cNvPr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1" name="Google Shape;161;p19">
              <a:extLst>
                <a:ext uri="{FF2B5EF4-FFF2-40B4-BE49-F238E27FC236}">
                  <a16:creationId xmlns:a16="http://schemas.microsoft.com/office/drawing/2014/main" id="{AB1DA236-B2BB-4BEA-90AF-833F58EC7063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2" name="Google Shape;162;p19">
              <a:extLst>
                <a:ext uri="{FF2B5EF4-FFF2-40B4-BE49-F238E27FC236}">
                  <a16:creationId xmlns:a16="http://schemas.microsoft.com/office/drawing/2014/main" id="{E66B696D-D17B-4B37-B676-D79457442E7B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3" name="Google Shape;163;p19">
              <a:extLst>
                <a:ext uri="{FF2B5EF4-FFF2-40B4-BE49-F238E27FC236}">
                  <a16:creationId xmlns:a16="http://schemas.microsoft.com/office/drawing/2014/main" id="{CD48E7F4-0429-4090-BD4D-734E33E17251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4" name="Google Shape;164;p19">
              <a:extLst>
                <a:ext uri="{FF2B5EF4-FFF2-40B4-BE49-F238E27FC236}">
                  <a16:creationId xmlns:a16="http://schemas.microsoft.com/office/drawing/2014/main" id="{7CB0701F-2878-423D-A830-851427E82408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  <p:pic>
        <p:nvPicPr>
          <p:cNvPr id="4" name="Hình ảnh 3">
            <a:extLst>
              <a:ext uri="{FF2B5EF4-FFF2-40B4-BE49-F238E27FC236}">
                <a16:creationId xmlns:a16="http://schemas.microsoft.com/office/drawing/2014/main" id="{3F38F1FE-CA6A-4F16-B211-B90AC19A7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41" y="3848423"/>
            <a:ext cx="2194922" cy="608117"/>
          </a:xfrm>
          <a:prstGeom prst="rect">
            <a:avLst/>
          </a:prstGeom>
        </p:spPr>
      </p:pic>
      <p:pic>
        <p:nvPicPr>
          <p:cNvPr id="3074" name="Picture 2" descr="output_1_backprop (4)">
            <a:extLst>
              <a:ext uri="{FF2B5EF4-FFF2-40B4-BE49-F238E27FC236}">
                <a16:creationId xmlns:a16="http://schemas.microsoft.com/office/drawing/2014/main" id="{34276F12-8634-48EC-9110-D25C1E6E0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928" y="1992096"/>
            <a:ext cx="7001331" cy="342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70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E80DCE-3C7A-41FC-9917-30EBFCFF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Wh1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1B466E3-ACD6-4474-B7FC-24251340AC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"/>
          </a:p>
        </p:txBody>
      </p:sp>
      <p:pic>
        <p:nvPicPr>
          <p:cNvPr id="2052" name="Picture 4" descr="E_{total} = \sum \frac{1}{2}(target - output)^{2}">
            <a:extLst>
              <a:ext uri="{FF2B5EF4-FFF2-40B4-BE49-F238E27FC236}">
                <a16:creationId xmlns:a16="http://schemas.microsoft.com/office/drawing/2014/main" id="{1586B285-4726-46F2-8234-ABF702458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083" y="2679766"/>
            <a:ext cx="3445819" cy="31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E9F4B80C-768E-4CEC-915E-D640A9FEA4A7}"/>
              </a:ext>
            </a:extLst>
          </p:cNvPr>
          <p:cNvSpPr txBox="1"/>
          <p:nvPr/>
        </p:nvSpPr>
        <p:spPr>
          <a:xfrm>
            <a:off x="1102290" y="2342367"/>
            <a:ext cx="265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Loss function MSE: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B23B6655-53EF-4801-AAD5-1EFB80072233}"/>
                  </a:ext>
                </a:extLst>
              </p:cNvPr>
              <p:cNvSpPr txBox="1"/>
              <p:nvPr/>
            </p:nvSpPr>
            <p:spPr>
              <a:xfrm>
                <a:off x="1102289" y="3018773"/>
                <a:ext cx="10288679" cy="1157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Learning rate: </a:t>
                </a:r>
                <a:r>
                  <a:rPr 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lr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= 0.05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δE</m:t>
                          </m:r>
                          <m:r>
                            <m:rPr>
                              <m:sty m:val="p"/>
                            </m:rPr>
                            <a:rPr lang="en-US" sz="2000" baseline="-25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total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δw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o</m:t>
                          </m:r>
                          <m:r>
                            <a:rPr lang="en-US" sz="2000" baseline="-25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δE</m:t>
                          </m:r>
                          <m:r>
                            <m:rPr>
                              <m:sty m:val="p"/>
                            </m:rPr>
                            <a:rPr lang="en-US" sz="2000" baseline="-25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total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δout</m:t>
                          </m:r>
                          <m:r>
                            <a:rPr lang="en-US" sz="2000" baseline="-25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 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δout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δi</m:t>
                          </m:r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O</m:t>
                              </m:r>
                            </m:e>
                          </m:d>
                        </m:den>
                      </m:f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δi</m:t>
                          </m:r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O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Wo</m:t>
                          </m:r>
                          <m:r>
                            <a:rPr lang="en-US" sz="2000" baseline="-25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000" i="1" baseline="-250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B23B6655-53EF-4801-AAD5-1EFB80072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89" y="3018773"/>
                <a:ext cx="10288679" cy="1157625"/>
              </a:xfrm>
              <a:prstGeom prst="rect">
                <a:avLst/>
              </a:prstGeom>
              <a:blipFill>
                <a:blip r:embed="rId3"/>
                <a:stretch>
                  <a:fillRect l="-533" t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Hình ảnh 7">
            <a:extLst>
              <a:ext uri="{FF2B5EF4-FFF2-40B4-BE49-F238E27FC236}">
                <a16:creationId xmlns:a16="http://schemas.microsoft.com/office/drawing/2014/main" id="{F73588B0-B496-4CAA-9924-35F94C718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558" y="575298"/>
            <a:ext cx="7602011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5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5821B31-1148-4CDE-8C05-8DC83F85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3EFE1EC-4F4E-42CD-9E2D-79287D8C6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1666" y="2201433"/>
            <a:ext cx="7991265" cy="4163200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Võ </a:t>
            </a:r>
            <a:r>
              <a:rPr lang="en-US" dirty="0" err="1">
                <a:latin typeface="Candara" panose="020E0502030303020204" pitchFamily="34" charset="0"/>
              </a:rPr>
              <a:t>huy</a:t>
            </a:r>
            <a:r>
              <a:rPr lang="en-US" dirty="0">
                <a:latin typeface="Candara" panose="020E0502030303020204" pitchFamily="34" charset="0"/>
              </a:rPr>
              <a:t> Khôi - 18520949</a:t>
            </a:r>
          </a:p>
          <a:p>
            <a:r>
              <a:rPr lang="en-US" dirty="0" err="1">
                <a:latin typeface="Candara" panose="020E0502030303020204" pitchFamily="34" charset="0"/>
              </a:rPr>
              <a:t>Vũ</a:t>
            </a:r>
            <a:r>
              <a:rPr lang="en-US" dirty="0">
                <a:latin typeface="Candara" panose="020E0502030303020204" pitchFamily="34" charset="0"/>
              </a:rPr>
              <a:t> Minh </a:t>
            </a:r>
            <a:r>
              <a:rPr lang="en-US" dirty="0" err="1">
                <a:latin typeface="Candara" panose="020E0502030303020204" pitchFamily="34" charset="0"/>
              </a:rPr>
              <a:t>Luân</a:t>
            </a:r>
            <a:r>
              <a:rPr lang="en-US" dirty="0">
                <a:latin typeface="Candara" panose="020E0502030303020204" pitchFamily="34" charset="0"/>
              </a:rPr>
              <a:t>  - 18521067</a:t>
            </a:r>
          </a:p>
          <a:p>
            <a:r>
              <a:rPr lang="en-US" dirty="0" err="1">
                <a:latin typeface="Candara" panose="020E0502030303020204" pitchFamily="34" charset="0"/>
              </a:rPr>
              <a:t>Hoàng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Xuân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Thắng</a:t>
            </a:r>
            <a:r>
              <a:rPr lang="en-US" dirty="0">
                <a:latin typeface="Candara" panose="020E0502030303020204" pitchFamily="34" charset="0"/>
              </a:rPr>
              <a:t> - 18521391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2E13F68-CF2C-400B-AB61-D73B0A8873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/>
          </a:p>
        </p:txBody>
      </p:sp>
      <p:sp>
        <p:nvSpPr>
          <p:cNvPr id="7" name="Google Shape;921;p48">
            <a:extLst>
              <a:ext uri="{FF2B5EF4-FFF2-40B4-BE49-F238E27FC236}">
                <a16:creationId xmlns:a16="http://schemas.microsoft.com/office/drawing/2014/main" id="{18921366-6DB1-4E0E-8557-9FEA4A6135D0}"/>
              </a:ext>
            </a:extLst>
          </p:cNvPr>
          <p:cNvSpPr/>
          <p:nvPr/>
        </p:nvSpPr>
        <p:spPr>
          <a:xfrm>
            <a:off x="1198630" y="1316328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652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E80DCE-3C7A-41FC-9917-30EBFCFF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Wh1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1B466E3-ACD6-4474-B7FC-24251340AC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"/>
          </a:p>
        </p:txBody>
      </p:sp>
      <p:pic>
        <p:nvPicPr>
          <p:cNvPr id="2052" name="Picture 4" descr="E_{total} = \sum \frac{1}{2}(target - output)^{2}">
            <a:extLst>
              <a:ext uri="{FF2B5EF4-FFF2-40B4-BE49-F238E27FC236}">
                <a16:creationId xmlns:a16="http://schemas.microsoft.com/office/drawing/2014/main" id="{1586B285-4726-46F2-8234-ABF702458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083" y="2679766"/>
            <a:ext cx="3445819" cy="31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E9F4B80C-768E-4CEC-915E-D640A9FEA4A7}"/>
              </a:ext>
            </a:extLst>
          </p:cNvPr>
          <p:cNvSpPr txBox="1"/>
          <p:nvPr/>
        </p:nvSpPr>
        <p:spPr>
          <a:xfrm>
            <a:off x="1102290" y="2342367"/>
            <a:ext cx="265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Loss function MSE: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B23B6655-53EF-4801-AAD5-1EFB80072233}"/>
              </a:ext>
            </a:extLst>
          </p:cNvPr>
          <p:cNvSpPr txBox="1"/>
          <p:nvPr/>
        </p:nvSpPr>
        <p:spPr>
          <a:xfrm>
            <a:off x="1102289" y="3018773"/>
            <a:ext cx="10288679" cy="572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Learning rate: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= 0.05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i="1" baseline="-25000" dirty="0">
              <a:effectLst/>
              <a:latin typeface="Cambria Math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F73588B0-B496-4CAA-9924-35F94C718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558" y="575298"/>
            <a:ext cx="7602011" cy="2400635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A1265D9E-1DBF-4A0B-86F0-2AA12FC11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289" y="3326392"/>
            <a:ext cx="6300593" cy="708624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52D79386-2912-43C0-963C-A474DF798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559" y="4368077"/>
            <a:ext cx="6083216" cy="525170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1EE91C5A-C228-4BAC-8965-ACD618919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1083" y="3842907"/>
            <a:ext cx="3883070" cy="525170"/>
          </a:xfrm>
          <a:prstGeom prst="rect">
            <a:avLst/>
          </a:prstGeom>
        </p:spPr>
      </p:pic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A0483B84-800F-4BF3-B49B-611329703DB9}"/>
              </a:ext>
            </a:extLst>
          </p:cNvPr>
          <p:cNvSpPr txBox="1"/>
          <p:nvPr/>
        </p:nvSpPr>
        <p:spPr>
          <a:xfrm>
            <a:off x="7320775" y="3511745"/>
            <a:ext cx="125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-0.177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2751E6C0-A944-46E8-9365-5CC0127205C6}"/>
              </a:ext>
            </a:extLst>
          </p:cNvPr>
          <p:cNvSpPr txBox="1"/>
          <p:nvPr/>
        </p:nvSpPr>
        <p:spPr>
          <a:xfrm>
            <a:off x="5102946" y="3916904"/>
            <a:ext cx="149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0.145671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B624B684-BBFB-4AE4-A62E-0018610C9F63}"/>
              </a:ext>
            </a:extLst>
          </p:cNvPr>
          <p:cNvSpPr txBox="1"/>
          <p:nvPr/>
        </p:nvSpPr>
        <p:spPr>
          <a:xfrm>
            <a:off x="7320775" y="4408413"/>
            <a:ext cx="125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0.99</a:t>
            </a:r>
          </a:p>
        </p:txBody>
      </p:sp>
      <p:pic>
        <p:nvPicPr>
          <p:cNvPr id="23" name="Hình ảnh 22">
            <a:extLst>
              <a:ext uri="{FF2B5EF4-FFF2-40B4-BE49-F238E27FC236}">
                <a16:creationId xmlns:a16="http://schemas.microsoft.com/office/drawing/2014/main" id="{D3A8838D-FE61-4C08-B6BD-CE4C1205A1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1083" y="5351857"/>
            <a:ext cx="2786788" cy="422641"/>
          </a:xfrm>
          <a:prstGeom prst="rect">
            <a:avLst/>
          </a:prstGeom>
        </p:spPr>
      </p:pic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DCD9A94-0B3C-459B-9230-B2A219C814EB}"/>
              </a:ext>
            </a:extLst>
          </p:cNvPr>
          <p:cNvSpPr txBox="1"/>
          <p:nvPr/>
        </p:nvSpPr>
        <p:spPr>
          <a:xfrm>
            <a:off x="3798895" y="5351857"/>
            <a:ext cx="58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0.412 – 0.05 * (-0.177)*0,145671 * 0.99 =  0.4132</a:t>
            </a:r>
          </a:p>
        </p:txBody>
      </p:sp>
    </p:spTree>
    <p:extLst>
      <p:ext uri="{BB962C8B-B14F-4D97-AF65-F5344CB8AC3E}">
        <p14:creationId xmlns:p14="http://schemas.microsoft.com/office/powerpoint/2010/main" val="4208370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593E865-246A-4ECE-BF1E-952B95B6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Backprobagation</a:t>
            </a:r>
            <a:r>
              <a:rPr lang="en-US" dirty="0"/>
              <a:t> 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60DC3A2-D793-4535-94D2-B23E6308E3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"/>
          </a:p>
        </p:txBody>
      </p:sp>
      <p:pic>
        <p:nvPicPr>
          <p:cNvPr id="1028" name="Picture 4" descr="nn-calculation">
            <a:extLst>
              <a:ext uri="{FF2B5EF4-FFF2-40B4-BE49-F238E27FC236}">
                <a16:creationId xmlns:a16="http://schemas.microsoft.com/office/drawing/2014/main" id="{D85FA9A4-E0EF-4A12-AC52-D162BA55E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526" y="1778677"/>
            <a:ext cx="5652696" cy="455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631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31532FB-7161-469C-8F15-BEBE1347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w1(1)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3884EE5-CC1A-402A-BD8B-505B6C5AB6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8DBEC610-3FB9-4773-8616-7D4350AA9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558" y="575298"/>
            <a:ext cx="7602011" cy="2400635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B8D2B5FB-1491-4F30-84B4-7AA701AA6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602" y="4458123"/>
            <a:ext cx="6488530" cy="589866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E99CCB69-4547-4068-989B-4BF017186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602" y="5207983"/>
            <a:ext cx="2005897" cy="505991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BC45C9A9-D9C7-497E-9BC9-7DF90FF3E5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8601" y="3720970"/>
            <a:ext cx="4172899" cy="662649"/>
          </a:xfrm>
          <a:prstGeom prst="rect">
            <a:avLst/>
          </a:prstGeom>
        </p:spPr>
      </p:pic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CCAA1B43-9B91-4AA7-8903-D466EC30826C}"/>
              </a:ext>
            </a:extLst>
          </p:cNvPr>
          <p:cNvSpPr txBox="1"/>
          <p:nvPr/>
        </p:nvSpPr>
        <p:spPr>
          <a:xfrm>
            <a:off x="1102289" y="3018773"/>
            <a:ext cx="10288679" cy="572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Learning rate: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= 0.05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i="1" baseline="-25000" dirty="0">
              <a:effectLst/>
              <a:latin typeface="Cambria Math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81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31532FB-7161-469C-8F15-BEBE1347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w1(1)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3884EE5-CC1A-402A-BD8B-505B6C5AB6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8DBEC610-3FB9-4773-8616-7D4350AA9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558" y="575298"/>
            <a:ext cx="7602011" cy="2400635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B8D2B5FB-1491-4F30-84B4-7AA701AA6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39" y="2975933"/>
            <a:ext cx="6488530" cy="589866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EDCAA9FA-3554-4040-908E-8737E1244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339" y="3833301"/>
            <a:ext cx="5308783" cy="589865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84A2CCB8-F67F-4AF5-929B-E46BAE963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9794" y="4690668"/>
            <a:ext cx="5378924" cy="432477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8063D1A-167C-47F0-A8DA-546123AECE93}"/>
              </a:ext>
            </a:extLst>
          </p:cNvPr>
          <p:cNvSpPr txBox="1"/>
          <p:nvPr/>
        </p:nvSpPr>
        <p:spPr>
          <a:xfrm>
            <a:off x="7923909" y="3086200"/>
            <a:ext cx="398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-0.177* 0.145671*0.412 = -0.01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E1B772FC-4453-4AE9-A611-3D3120EF6AB3}"/>
              </a:ext>
            </a:extLst>
          </p:cNvPr>
          <p:cNvSpPr txBox="1"/>
          <p:nvPr/>
        </p:nvSpPr>
        <p:spPr>
          <a:xfrm>
            <a:off x="6615213" y="3943567"/>
            <a:ext cx="442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=0.99 * (1 - 0.99) = 0.099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1F04A70F-F626-48D3-9787-AE09040655FF}"/>
              </a:ext>
            </a:extLst>
          </p:cNvPr>
          <p:cNvSpPr txBox="1"/>
          <p:nvPr/>
        </p:nvSpPr>
        <p:spPr>
          <a:xfrm>
            <a:off x="6956356" y="4687370"/>
            <a:ext cx="79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3</a:t>
            </a:r>
          </a:p>
        </p:txBody>
      </p:sp>
      <p:pic>
        <p:nvPicPr>
          <p:cNvPr id="15" name="Hình ảnh 14">
            <a:extLst>
              <a:ext uri="{FF2B5EF4-FFF2-40B4-BE49-F238E27FC236}">
                <a16:creationId xmlns:a16="http://schemas.microsoft.com/office/drawing/2014/main" id="{DDADE6F4-D310-4861-9B9C-BDAF171C8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9794" y="5390647"/>
            <a:ext cx="3013383" cy="432476"/>
          </a:xfrm>
          <a:prstGeom prst="rect">
            <a:avLst/>
          </a:prstGeom>
        </p:spPr>
      </p:pic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CFA1A5C2-6905-4DD9-80E9-383BEA125384}"/>
              </a:ext>
            </a:extLst>
          </p:cNvPr>
          <p:cNvSpPr txBox="1"/>
          <p:nvPr/>
        </p:nvSpPr>
        <p:spPr>
          <a:xfrm>
            <a:off x="4520558" y="5390647"/>
            <a:ext cx="610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</a:t>
            </a:r>
            <a:r>
              <a:rPr lang="en-US" sz="1800" b="0" i="0" u="none" strike="noStrike" cap="non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0.887 – 0.05*(-0.01)*0.099*3 = 0.8871485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93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E790140-0065-4233-9CE0-95220FA7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BEB9839-72E6-4DA5-B888-AC3E26229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1667" y="2158267"/>
            <a:ext cx="8579988" cy="4308000"/>
          </a:xfrm>
        </p:spPr>
        <p:txBody>
          <a:bodyPr/>
          <a:lstStyle/>
          <a:p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Thực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hiện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tương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tự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cho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weight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còn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lại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Tính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feedforward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cho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Output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mới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0.81938009 =&gt;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tiến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dần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về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0 (desired output).</a:t>
            </a:r>
          </a:p>
          <a:p>
            <a:endParaRPr lang="en-US" sz="2400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56CC658-EE7C-43CF-A396-D2A5C73944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03F12CD-563C-4E86-91D3-C63968BA3530}"/>
              </a:ext>
            </a:extLst>
          </p:cNvPr>
          <p:cNvSpPr txBox="1"/>
          <p:nvPr/>
        </p:nvSpPr>
        <p:spPr>
          <a:xfrm>
            <a:off x="6761109" y="6096935"/>
            <a:ext cx="409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5 epoch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27E7451-CE5C-4937-BD2E-22564EEA6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973" y="3773721"/>
            <a:ext cx="4306588" cy="273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717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202D66A-DFCF-47E4-87EA-1E9FD652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A3F5C3D-F172-49A2-916A-3D06EAC963E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974101" y="1791932"/>
            <a:ext cx="4567200" cy="580800"/>
          </a:xfrm>
        </p:spPr>
        <p:txBody>
          <a:bodyPr/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Sau 2000 epoch: 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8D5DF93-2580-47C2-939A-93DABF84C5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EF3B608-DF5C-4E12-A068-4015C5B8698D}"/>
              </a:ext>
            </a:extLst>
          </p:cNvPr>
          <p:cNvSpPr txBox="1"/>
          <p:nvPr/>
        </p:nvSpPr>
        <p:spPr>
          <a:xfrm>
            <a:off x="1010432" y="2858208"/>
            <a:ext cx="248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1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171C3089-5667-47F1-B65B-B4E52FA21BE6}"/>
              </a:ext>
            </a:extLst>
          </p:cNvPr>
          <p:cNvSpPr txBox="1"/>
          <p:nvPr/>
        </p:nvSpPr>
        <p:spPr>
          <a:xfrm>
            <a:off x="4694837" y="2858208"/>
            <a:ext cx="248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2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D0275CF1-484D-45C2-8AA8-4615687A6B67}"/>
              </a:ext>
            </a:extLst>
          </p:cNvPr>
          <p:cNvSpPr txBox="1"/>
          <p:nvPr/>
        </p:nvSpPr>
        <p:spPr>
          <a:xfrm>
            <a:off x="8792600" y="2858208"/>
            <a:ext cx="248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3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4FB9967-1B0A-4B72-922C-01D21D9D9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01" y="3455324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7235E67-7E53-4E70-A9B2-2DA655786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267" y="3455324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756194B-5056-4778-B8F3-B3906ED15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027" y="3455324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321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4529C64-BBCB-43F6-B760-B26C339F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E0A1F44-4511-4A69-AC89-D60EE8AF7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Sau 2000 epoch: loss 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2057A385-D37C-4E03-9BD6-7C3217D16B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e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5A476ED-7A5C-4D16-9897-63AB68D9D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489" y="2991121"/>
            <a:ext cx="5013021" cy="334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286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3162000" y="2791700"/>
            <a:ext cx="6695200" cy="10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4800" b="1" i="1" dirty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 ?</a:t>
            </a:r>
            <a:endParaRPr sz="4800" b="1" i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800"/>
              </a:spcBef>
              <a:buNone/>
            </a:pPr>
            <a:endParaRPr dirty="0"/>
          </a:p>
        </p:txBody>
      </p:sp>
      <p:cxnSp>
        <p:nvCxnSpPr>
          <p:cNvPr id="323" name="Google Shape;323;p30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3162167" y="1088733"/>
            <a:ext cx="6544000" cy="15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8000" dirty="0"/>
              <a:t>Thanks!</a:t>
            </a:r>
            <a:endParaRPr sz="8000" dirty="0"/>
          </a:p>
        </p:txBody>
      </p:sp>
      <p:cxnSp>
        <p:nvCxnSpPr>
          <p:cNvPr id="325" name="Google Shape;325;p30"/>
          <p:cNvCxnSpPr/>
          <p:nvPr/>
        </p:nvCxnSpPr>
        <p:spPr>
          <a:xfrm>
            <a:off x="7453067" y="1905000"/>
            <a:ext cx="4738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1109233" y="1145567"/>
            <a:ext cx="1518800" cy="15188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531851" y="1587679"/>
            <a:ext cx="674296" cy="634356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841666" y="1194816"/>
            <a:ext cx="5158223" cy="58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lục </a:t>
            </a:r>
            <a:endParaRPr sz="3200" dirty="0">
              <a:highlight>
                <a:schemeClr val="accent1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lvl="0" indent="-507987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2400" dirty="0" err="1">
                <a:latin typeface="Candara" panose="020E0502030303020204" pitchFamily="34" charset="0"/>
                <a:cs typeface="Vani" panose="02040502050405020303" pitchFamily="18" charset="0"/>
              </a:rPr>
              <a:t>Giới</a:t>
            </a:r>
            <a:r>
              <a:rPr lang="en-US" sz="2400" dirty="0">
                <a:latin typeface="Candara" panose="020E0502030303020204" pitchFamily="34" charset="0"/>
                <a:cs typeface="Vani" panose="02040502050405020303" pitchFamily="18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  <a:cs typeface="Vani" panose="02040502050405020303" pitchFamily="18" charset="0"/>
              </a:rPr>
              <a:t>thiệu</a:t>
            </a:r>
            <a:r>
              <a:rPr lang="en-US" sz="2400" dirty="0">
                <a:latin typeface="Candara" panose="020E0502030303020204" pitchFamily="34" charset="0"/>
                <a:cs typeface="Vani" panose="02040502050405020303" pitchFamily="18" charset="0"/>
              </a:rPr>
              <a:t> </a:t>
            </a:r>
          </a:p>
          <a:p>
            <a:pPr marL="609585" lvl="0" indent="-507987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2400" dirty="0" err="1">
                <a:latin typeface="Candara" panose="020E0502030303020204" pitchFamily="34" charset="0"/>
                <a:cs typeface="Vani" panose="02040502050405020303" pitchFamily="18" charset="0"/>
              </a:rPr>
              <a:t>Mạng</a:t>
            </a:r>
            <a:r>
              <a:rPr lang="en-US" sz="2400" dirty="0">
                <a:latin typeface="Candara" panose="020E0502030303020204" pitchFamily="34" charset="0"/>
                <a:cs typeface="Vani" panose="02040502050405020303" pitchFamily="18" charset="0"/>
              </a:rPr>
              <a:t> neuron </a:t>
            </a:r>
            <a:r>
              <a:rPr lang="en-US" sz="2400" dirty="0" err="1">
                <a:latin typeface="Candara" panose="020E0502030303020204" pitchFamily="34" charset="0"/>
                <a:cs typeface="Vani" panose="02040502050405020303" pitchFamily="18" charset="0"/>
              </a:rPr>
              <a:t>nhân</a:t>
            </a:r>
            <a:r>
              <a:rPr lang="en-US" sz="2400" dirty="0">
                <a:latin typeface="Candara" panose="020E0502030303020204" pitchFamily="34" charset="0"/>
                <a:cs typeface="Vani" panose="02040502050405020303" pitchFamily="18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  <a:cs typeface="Vani" panose="02040502050405020303" pitchFamily="18" charset="0"/>
              </a:rPr>
              <a:t>tạo</a:t>
            </a:r>
            <a:r>
              <a:rPr lang="en-US" sz="2400" dirty="0">
                <a:latin typeface="Candara" panose="020E0502030303020204" pitchFamily="34" charset="0"/>
                <a:cs typeface="Vani" panose="02040502050405020303" pitchFamily="18" charset="0"/>
              </a:rPr>
              <a:t> </a:t>
            </a:r>
          </a:p>
          <a:p>
            <a:pPr marL="609585" lvl="0" indent="-507987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2400" dirty="0" err="1">
                <a:latin typeface="Candara" panose="020E0502030303020204" pitchFamily="34" charset="0"/>
                <a:cs typeface="Vani" panose="02040502050405020303" pitchFamily="18" charset="0"/>
              </a:rPr>
              <a:t>Quá</a:t>
            </a:r>
            <a:r>
              <a:rPr lang="en-US" sz="2400" dirty="0">
                <a:latin typeface="Candara" panose="020E0502030303020204" pitchFamily="34" charset="0"/>
                <a:cs typeface="Vani" panose="02040502050405020303" pitchFamily="18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  <a:cs typeface="Vani" panose="02040502050405020303" pitchFamily="18" charset="0"/>
              </a:rPr>
              <a:t>trình</a:t>
            </a:r>
            <a:r>
              <a:rPr lang="en-US" sz="2400" dirty="0">
                <a:latin typeface="Candara" panose="020E0502030303020204" pitchFamily="34" charset="0"/>
                <a:cs typeface="Vani" panose="02040502050405020303" pitchFamily="18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  <a:cs typeface="Vani" panose="02040502050405020303" pitchFamily="18" charset="0"/>
              </a:rPr>
              <a:t>xử</a:t>
            </a:r>
            <a:r>
              <a:rPr lang="en-US" sz="2400" dirty="0">
                <a:latin typeface="Candara" panose="020E0502030303020204" pitchFamily="34" charset="0"/>
                <a:cs typeface="Vani" panose="02040502050405020303" pitchFamily="18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  <a:cs typeface="Vani" panose="02040502050405020303" pitchFamily="18" charset="0"/>
              </a:rPr>
              <a:t>lý</a:t>
            </a:r>
            <a:r>
              <a:rPr lang="en-US" sz="2400" dirty="0">
                <a:latin typeface="Candara" panose="020E0502030303020204" pitchFamily="34" charset="0"/>
                <a:cs typeface="Vani" panose="02040502050405020303" pitchFamily="18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  <a:cs typeface="Vani" panose="02040502050405020303" pitchFamily="18" charset="0"/>
              </a:rPr>
              <a:t>của</a:t>
            </a:r>
            <a:r>
              <a:rPr lang="en-US" sz="2400" dirty="0">
                <a:latin typeface="Candara" panose="020E0502030303020204" pitchFamily="34" charset="0"/>
                <a:cs typeface="Vani" panose="02040502050405020303" pitchFamily="18" charset="0"/>
              </a:rPr>
              <a:t> ANN </a:t>
            </a:r>
          </a:p>
          <a:p>
            <a:pPr marL="609585" lvl="0" indent="-507987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2400" dirty="0">
                <a:latin typeface="Candara" panose="020E0502030303020204" pitchFamily="34" charset="0"/>
                <a:cs typeface="Vani" panose="02040502050405020303" pitchFamily="18" charset="0"/>
              </a:rPr>
              <a:t>Gradient descent</a:t>
            </a:r>
          </a:p>
          <a:p>
            <a:pPr marL="609585" lvl="0" indent="-507987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2400" dirty="0">
                <a:latin typeface="Candara" panose="020E0502030303020204" pitchFamily="34" charset="0"/>
                <a:cs typeface="Vani" panose="02040502050405020303" pitchFamily="18" charset="0"/>
              </a:rPr>
              <a:t>Backpropagation </a:t>
            </a:r>
            <a:r>
              <a:rPr lang="en-US" sz="2400" dirty="0" err="1">
                <a:latin typeface="Candara" panose="020E0502030303020204" pitchFamily="34" charset="0"/>
                <a:cs typeface="Vani" panose="02040502050405020303" pitchFamily="18" charset="0"/>
              </a:rPr>
              <a:t>và</a:t>
            </a:r>
            <a:r>
              <a:rPr lang="en-US" sz="2400" dirty="0">
                <a:latin typeface="Candara" panose="020E0502030303020204" pitchFamily="34" charset="0"/>
                <a:cs typeface="Vani" panose="02040502050405020303" pitchFamily="18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  <a:cs typeface="Vani" panose="02040502050405020303" pitchFamily="18" charset="0"/>
              </a:rPr>
              <a:t>quá</a:t>
            </a:r>
            <a:r>
              <a:rPr lang="en-US" sz="2400" dirty="0">
                <a:latin typeface="Candara" panose="020E0502030303020204" pitchFamily="34" charset="0"/>
                <a:cs typeface="Vani" panose="02040502050405020303" pitchFamily="18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  <a:cs typeface="Vani" panose="02040502050405020303" pitchFamily="18" charset="0"/>
              </a:rPr>
              <a:t>trình</a:t>
            </a:r>
            <a:r>
              <a:rPr lang="en-US" sz="2400" dirty="0">
                <a:latin typeface="Candara" panose="020E0502030303020204" pitchFamily="34" charset="0"/>
                <a:cs typeface="Vani" panose="02040502050405020303" pitchFamily="18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  <a:cs typeface="Vani" panose="02040502050405020303" pitchFamily="18" charset="0"/>
              </a:rPr>
              <a:t>cập</a:t>
            </a:r>
            <a:r>
              <a:rPr lang="en-US" sz="2400" dirty="0">
                <a:latin typeface="Candara" panose="020E0502030303020204" pitchFamily="34" charset="0"/>
                <a:cs typeface="Vani" panose="02040502050405020303" pitchFamily="18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  <a:cs typeface="Vani" panose="02040502050405020303" pitchFamily="18" charset="0"/>
              </a:rPr>
              <a:t>nhật</a:t>
            </a:r>
            <a:r>
              <a:rPr lang="en-US" sz="2400" dirty="0">
                <a:latin typeface="Candara" panose="020E0502030303020204" pitchFamily="34" charset="0"/>
                <a:cs typeface="Vani" panose="02040502050405020303" pitchFamily="18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  <a:cs typeface="Vani" panose="02040502050405020303" pitchFamily="18" charset="0"/>
              </a:rPr>
              <a:t>trọng</a:t>
            </a:r>
            <a:r>
              <a:rPr lang="en-US" sz="2400" dirty="0">
                <a:latin typeface="Candara" panose="020E0502030303020204" pitchFamily="34" charset="0"/>
                <a:cs typeface="Vani" panose="02040502050405020303" pitchFamily="18" charset="0"/>
              </a:rPr>
              <a:t> </a:t>
            </a:r>
            <a:r>
              <a:rPr lang="en-US" sz="2400" dirty="0" err="1">
                <a:latin typeface="Candara" panose="020E0502030303020204" pitchFamily="34" charset="0"/>
                <a:cs typeface="Vani" panose="02040502050405020303" pitchFamily="18" charset="0"/>
              </a:rPr>
              <a:t>số</a:t>
            </a:r>
            <a:endParaRPr sz="2400" dirty="0">
              <a:latin typeface="Candara" panose="020E0502030303020204" pitchFamily="34" charset="0"/>
              <a:cs typeface="Vani" panose="02040502050405020303" pitchFamily="18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pSp>
        <p:nvGrpSpPr>
          <p:cNvPr id="10" name="Google Shape;814;p48">
            <a:extLst>
              <a:ext uri="{FF2B5EF4-FFF2-40B4-BE49-F238E27FC236}">
                <a16:creationId xmlns:a16="http://schemas.microsoft.com/office/drawing/2014/main" id="{BDE7DBF5-B082-4431-8D41-C68C52329B07}"/>
              </a:ext>
            </a:extLst>
          </p:cNvPr>
          <p:cNvGrpSpPr/>
          <p:nvPr/>
        </p:nvGrpSpPr>
        <p:grpSpPr>
          <a:xfrm>
            <a:off x="1189973" y="1276152"/>
            <a:ext cx="346027" cy="389810"/>
            <a:chOff x="596350" y="929175"/>
            <a:chExt cx="407950" cy="497475"/>
          </a:xfrm>
        </p:grpSpPr>
        <p:sp>
          <p:nvSpPr>
            <p:cNvPr id="11" name="Google Shape;815;p48">
              <a:extLst>
                <a:ext uri="{FF2B5EF4-FFF2-40B4-BE49-F238E27FC236}">
                  <a16:creationId xmlns:a16="http://schemas.microsoft.com/office/drawing/2014/main" id="{9A76C800-608A-49B8-AF20-B963DB3527C4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16;p48">
              <a:extLst>
                <a:ext uri="{FF2B5EF4-FFF2-40B4-BE49-F238E27FC236}">
                  <a16:creationId xmlns:a16="http://schemas.microsoft.com/office/drawing/2014/main" id="{2C860AA5-9F2A-437D-9953-996BCFBB188B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17;p48">
              <a:extLst>
                <a:ext uri="{FF2B5EF4-FFF2-40B4-BE49-F238E27FC236}">
                  <a16:creationId xmlns:a16="http://schemas.microsoft.com/office/drawing/2014/main" id="{E0405ED7-1F6B-4930-A1F3-584D34B75DC2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18;p48">
              <a:extLst>
                <a:ext uri="{FF2B5EF4-FFF2-40B4-BE49-F238E27FC236}">
                  <a16:creationId xmlns:a16="http://schemas.microsoft.com/office/drawing/2014/main" id="{D0AF57A6-B40B-4423-9874-426AA2B07855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19;p48">
              <a:extLst>
                <a:ext uri="{FF2B5EF4-FFF2-40B4-BE49-F238E27FC236}">
                  <a16:creationId xmlns:a16="http://schemas.microsoft.com/office/drawing/2014/main" id="{014F2FFF-2FA2-4074-B31D-9D3938913BBA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20;p48">
              <a:extLst>
                <a:ext uri="{FF2B5EF4-FFF2-40B4-BE49-F238E27FC236}">
                  <a16:creationId xmlns:a16="http://schemas.microsoft.com/office/drawing/2014/main" id="{4BB7B56A-DB33-459F-A695-053E92C73FC9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21;p48">
              <a:extLst>
                <a:ext uri="{FF2B5EF4-FFF2-40B4-BE49-F238E27FC236}">
                  <a16:creationId xmlns:a16="http://schemas.microsoft.com/office/drawing/2014/main" id="{B3D0F101-F1AC-4CA9-B9F4-E8D48C0D5663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7113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1221945" y="2172042"/>
            <a:ext cx="4263394" cy="430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200" b="1" dirty="0">
                <a:highlight>
                  <a:schemeClr val="accent1"/>
                </a:highlight>
                <a:latin typeface="Candara" panose="020E0502030303020204" pitchFamily="34" charset="0"/>
                <a:cs typeface="Vani" panose="02040502050405020303" pitchFamily="18" charset="0"/>
              </a:rPr>
              <a:t>M</a:t>
            </a:r>
            <a:r>
              <a:rPr lang="en" sz="2200" b="1" dirty="0">
                <a:highlight>
                  <a:schemeClr val="accent1"/>
                </a:highlight>
                <a:latin typeface="Candara" panose="020E0502030303020204" pitchFamily="34" charset="0"/>
                <a:cs typeface="Vani" panose="02040502050405020303" pitchFamily="18" charset="0"/>
              </a:rPr>
              <a:t>ạng neuron nhân tạo (Artificial neuron network) 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vi-VN" sz="2200" dirty="0" err="1">
                <a:latin typeface="Candara" panose="020E0502030303020204" pitchFamily="34" charset="0"/>
                <a:cs typeface="Vani" panose="02040502050405020303" pitchFamily="18" charset="0"/>
              </a:rPr>
              <a:t>là</a:t>
            </a:r>
            <a:r>
              <a:rPr lang="vi-VN" sz="2200" dirty="0">
                <a:latin typeface="Candara" panose="020E0502030303020204" pitchFamily="34" charset="0"/>
                <a:cs typeface="Vani" panose="02040502050405020303" pitchFamily="18" charset="0"/>
              </a:rPr>
              <a:t> mô </a:t>
            </a:r>
            <a:r>
              <a:rPr lang="vi-VN" sz="2200" dirty="0" err="1">
                <a:latin typeface="Candara" panose="020E0502030303020204" pitchFamily="34" charset="0"/>
                <a:cs typeface="Vani" panose="02040502050405020303" pitchFamily="18" charset="0"/>
              </a:rPr>
              <a:t>hình</a:t>
            </a:r>
            <a:r>
              <a:rPr lang="vi-VN" sz="2200" dirty="0">
                <a:latin typeface="Candara" panose="020E0502030303020204" pitchFamily="34" charset="0"/>
                <a:cs typeface="Vani" panose="02040502050405020303" pitchFamily="18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  <a:cs typeface="Vani" panose="02040502050405020303" pitchFamily="18" charset="0"/>
              </a:rPr>
              <a:t>xử</a:t>
            </a:r>
            <a:r>
              <a:rPr lang="vi-VN" sz="2200" dirty="0">
                <a:latin typeface="Candara" panose="020E0502030303020204" pitchFamily="34" charset="0"/>
                <a:cs typeface="Vani" panose="02040502050405020303" pitchFamily="18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  <a:cs typeface="Vani" panose="02040502050405020303" pitchFamily="18" charset="0"/>
              </a:rPr>
              <a:t>lý</a:t>
            </a:r>
            <a:r>
              <a:rPr lang="vi-VN" sz="2200" dirty="0">
                <a:latin typeface="Candara" panose="020E0502030303020204" pitchFamily="34" charset="0"/>
                <a:cs typeface="Vani" panose="02040502050405020303" pitchFamily="18" charset="0"/>
              </a:rPr>
              <a:t> thông tin </a:t>
            </a:r>
            <a:r>
              <a:rPr lang="vi-VN" sz="2200" dirty="0" err="1">
                <a:latin typeface="Candara" panose="020E0502030303020204" pitchFamily="34" charset="0"/>
                <a:cs typeface="Vani" panose="02040502050405020303" pitchFamily="18" charset="0"/>
              </a:rPr>
              <a:t>được</a:t>
            </a:r>
            <a:r>
              <a:rPr lang="vi-VN" sz="2200" dirty="0">
                <a:latin typeface="Candara" panose="020E0502030303020204" pitchFamily="34" charset="0"/>
                <a:cs typeface="Vani" panose="02040502050405020303" pitchFamily="18" charset="0"/>
              </a:rPr>
              <a:t> mô </a:t>
            </a:r>
            <a:r>
              <a:rPr lang="vi-VN" sz="2200" dirty="0" err="1">
                <a:latin typeface="Candara" panose="020E0502030303020204" pitchFamily="34" charset="0"/>
                <a:cs typeface="Vani" panose="02040502050405020303" pitchFamily="18" charset="0"/>
              </a:rPr>
              <a:t>phỏng</a:t>
            </a:r>
            <a:r>
              <a:rPr lang="vi-VN" sz="2200" dirty="0">
                <a:latin typeface="Candara" panose="020E0502030303020204" pitchFamily="34" charset="0"/>
                <a:cs typeface="Vani" panose="02040502050405020303" pitchFamily="18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  <a:cs typeface="Vani" panose="02040502050405020303" pitchFamily="18" charset="0"/>
              </a:rPr>
              <a:t>dựa</a:t>
            </a:r>
            <a:r>
              <a:rPr lang="vi-VN" sz="2200" dirty="0">
                <a:latin typeface="Candara" panose="020E0502030303020204" pitchFamily="34" charset="0"/>
                <a:cs typeface="Vani" panose="02040502050405020303" pitchFamily="18" charset="0"/>
              </a:rPr>
              <a:t> trên </a:t>
            </a:r>
            <a:r>
              <a:rPr lang="vi-VN" sz="2200" dirty="0" err="1">
                <a:latin typeface="Candara" panose="020E0502030303020204" pitchFamily="34" charset="0"/>
                <a:cs typeface="Vani" panose="02040502050405020303" pitchFamily="18" charset="0"/>
              </a:rPr>
              <a:t>hoạt</a:t>
            </a:r>
            <a:r>
              <a:rPr lang="vi-VN" sz="2200" dirty="0">
                <a:latin typeface="Candara" panose="020E0502030303020204" pitchFamily="34" charset="0"/>
                <a:cs typeface="Vani" panose="02040502050405020303" pitchFamily="18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  <a:cs typeface="Vani" panose="02040502050405020303" pitchFamily="18" charset="0"/>
              </a:rPr>
              <a:t>động</a:t>
            </a:r>
            <a:r>
              <a:rPr lang="vi-VN" sz="2200" dirty="0">
                <a:latin typeface="Candara" panose="020E0502030303020204" pitchFamily="34" charset="0"/>
                <a:cs typeface="Vani" panose="02040502050405020303" pitchFamily="18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  <a:cs typeface="Vani" panose="02040502050405020303" pitchFamily="18" charset="0"/>
              </a:rPr>
              <a:t>của</a:t>
            </a:r>
            <a:r>
              <a:rPr lang="vi-VN" sz="2200" dirty="0">
                <a:latin typeface="Candara" panose="020E0502030303020204" pitchFamily="34" charset="0"/>
                <a:cs typeface="Vani" panose="02040502050405020303" pitchFamily="18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  <a:cs typeface="Vani" panose="02040502050405020303" pitchFamily="18" charset="0"/>
              </a:rPr>
              <a:t>hệ</a:t>
            </a:r>
            <a:r>
              <a:rPr lang="vi-VN" sz="2200" dirty="0">
                <a:latin typeface="Candara" panose="020E0502030303020204" pitchFamily="34" charset="0"/>
                <a:cs typeface="Vani" panose="02040502050405020303" pitchFamily="18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  <a:cs typeface="Vani" panose="02040502050405020303" pitchFamily="18" charset="0"/>
              </a:rPr>
              <a:t>thống</a:t>
            </a:r>
            <a:r>
              <a:rPr lang="vi-VN" sz="2200" dirty="0">
                <a:latin typeface="Candara" panose="020E0502030303020204" pitchFamily="34" charset="0"/>
                <a:cs typeface="Vani" panose="02040502050405020303" pitchFamily="18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  <a:cs typeface="Vani" panose="02040502050405020303" pitchFamily="18" charset="0"/>
              </a:rPr>
              <a:t>thần</a:t>
            </a:r>
            <a:r>
              <a:rPr lang="vi-VN" sz="2200" dirty="0">
                <a:latin typeface="Candara" panose="020E0502030303020204" pitchFamily="34" charset="0"/>
                <a:cs typeface="Vani" panose="02040502050405020303" pitchFamily="18" charset="0"/>
              </a:rPr>
              <a:t> kinh </a:t>
            </a:r>
            <a:r>
              <a:rPr lang="vi-VN" sz="2200" dirty="0" err="1">
                <a:latin typeface="Candara" panose="020E0502030303020204" pitchFamily="34" charset="0"/>
                <a:cs typeface="Vani" panose="02040502050405020303" pitchFamily="18" charset="0"/>
              </a:rPr>
              <a:t>của</a:t>
            </a:r>
            <a:r>
              <a:rPr lang="vi-VN" sz="2200" dirty="0">
                <a:latin typeface="Candara" panose="020E0502030303020204" pitchFamily="34" charset="0"/>
                <a:cs typeface="Vani" panose="02040502050405020303" pitchFamily="18" charset="0"/>
              </a:rPr>
              <a:t> sinh </a:t>
            </a:r>
            <a:r>
              <a:rPr lang="vi-VN" sz="2200" dirty="0" err="1">
                <a:latin typeface="Candara" panose="020E0502030303020204" pitchFamily="34" charset="0"/>
                <a:cs typeface="Vani" panose="02040502050405020303" pitchFamily="18" charset="0"/>
              </a:rPr>
              <a:t>vật</a:t>
            </a:r>
            <a:r>
              <a:rPr lang="vi-VN" sz="2200" dirty="0">
                <a:latin typeface="Candara" panose="020E0502030303020204" pitchFamily="34" charset="0"/>
                <a:cs typeface="Vani" panose="02040502050405020303" pitchFamily="18" charset="0"/>
              </a:rPr>
              <a:t>, bao </a:t>
            </a:r>
            <a:r>
              <a:rPr lang="vi-VN" sz="2200" dirty="0" err="1">
                <a:latin typeface="Candara" panose="020E0502030303020204" pitchFamily="34" charset="0"/>
                <a:cs typeface="Vani" panose="02040502050405020303" pitchFamily="18" charset="0"/>
              </a:rPr>
              <a:t>gồm</a:t>
            </a:r>
            <a:r>
              <a:rPr lang="vi-VN" sz="2200" dirty="0">
                <a:latin typeface="Candara" panose="020E0502030303020204" pitchFamily="34" charset="0"/>
                <a:cs typeface="Vani" panose="02040502050405020303" pitchFamily="18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  <a:cs typeface="Vani" panose="02040502050405020303" pitchFamily="18" charset="0"/>
              </a:rPr>
              <a:t>số</a:t>
            </a:r>
            <a:r>
              <a:rPr lang="vi-VN" sz="2200" dirty="0">
                <a:latin typeface="Candara" panose="020E0502030303020204" pitchFamily="34" charset="0"/>
                <a:cs typeface="Vani" panose="02040502050405020303" pitchFamily="18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  <a:cs typeface="Vani" panose="02040502050405020303" pitchFamily="18" charset="0"/>
              </a:rPr>
              <a:t>lượng</a:t>
            </a:r>
            <a:r>
              <a:rPr lang="vi-VN" sz="2200" dirty="0">
                <a:latin typeface="Candara" panose="020E0502030303020204" pitchFamily="34" charset="0"/>
                <a:cs typeface="Vani" panose="02040502050405020303" pitchFamily="18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  <a:cs typeface="Vani" panose="02040502050405020303" pitchFamily="18" charset="0"/>
              </a:rPr>
              <a:t>lớn</a:t>
            </a:r>
            <a:r>
              <a:rPr lang="vi-VN" sz="2200" dirty="0">
                <a:latin typeface="Candara" panose="020E0502030303020204" pitchFamily="34" charset="0"/>
                <a:cs typeface="Vani" panose="02040502050405020303" pitchFamily="18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  <a:cs typeface="Vani" panose="02040502050405020303" pitchFamily="18" charset="0"/>
              </a:rPr>
              <a:t>các</a:t>
            </a:r>
            <a:r>
              <a:rPr lang="vi-VN" sz="2200" dirty="0">
                <a:latin typeface="Candara" panose="020E0502030303020204" pitchFamily="34" charset="0"/>
                <a:cs typeface="Vani" panose="02040502050405020303" pitchFamily="18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  <a:cs typeface="Vani" panose="02040502050405020303" pitchFamily="18" charset="0"/>
              </a:rPr>
              <a:t>Nơron</a:t>
            </a:r>
            <a:r>
              <a:rPr lang="vi-VN" sz="2200" dirty="0">
                <a:latin typeface="Candara" panose="020E0502030303020204" pitchFamily="34" charset="0"/>
                <a:cs typeface="Vani" panose="02040502050405020303" pitchFamily="18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  <a:cs typeface="Vani" panose="02040502050405020303" pitchFamily="18" charset="0"/>
              </a:rPr>
              <a:t>được</a:t>
            </a:r>
            <a:r>
              <a:rPr lang="vi-VN" sz="2200" dirty="0">
                <a:latin typeface="Candara" panose="020E0502030303020204" pitchFamily="34" charset="0"/>
                <a:cs typeface="Vani" panose="02040502050405020303" pitchFamily="18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  <a:cs typeface="Vani" panose="02040502050405020303" pitchFamily="18" charset="0"/>
              </a:rPr>
              <a:t>gắn</a:t>
            </a:r>
            <a:r>
              <a:rPr lang="vi-VN" sz="2200" dirty="0">
                <a:latin typeface="Candara" panose="020E0502030303020204" pitchFamily="34" charset="0"/>
                <a:cs typeface="Vani" panose="02040502050405020303" pitchFamily="18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  <a:cs typeface="Vani" panose="02040502050405020303" pitchFamily="18" charset="0"/>
              </a:rPr>
              <a:t>kết</a:t>
            </a:r>
            <a:r>
              <a:rPr lang="vi-VN" sz="2200" dirty="0">
                <a:latin typeface="Candara" panose="020E0502030303020204" pitchFamily="34" charset="0"/>
                <a:cs typeface="Vani" panose="02040502050405020303" pitchFamily="18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  <a:cs typeface="Vani" panose="02040502050405020303" pitchFamily="18" charset="0"/>
              </a:rPr>
              <a:t>để</a:t>
            </a:r>
            <a:r>
              <a:rPr lang="vi-VN" sz="2200" dirty="0">
                <a:latin typeface="Candara" panose="020E0502030303020204" pitchFamily="34" charset="0"/>
                <a:cs typeface="Vani" panose="02040502050405020303" pitchFamily="18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  <a:cs typeface="Vani" panose="02040502050405020303" pitchFamily="18" charset="0"/>
              </a:rPr>
              <a:t>xử</a:t>
            </a:r>
            <a:r>
              <a:rPr lang="vi-VN" sz="2200" dirty="0">
                <a:latin typeface="Candara" panose="020E0502030303020204" pitchFamily="34" charset="0"/>
                <a:cs typeface="Vani" panose="02040502050405020303" pitchFamily="18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  <a:cs typeface="Vani" panose="02040502050405020303" pitchFamily="18" charset="0"/>
              </a:rPr>
              <a:t>lý</a:t>
            </a:r>
            <a:r>
              <a:rPr lang="vi-VN" sz="2200" dirty="0">
                <a:latin typeface="Candara" panose="020E0502030303020204" pitchFamily="34" charset="0"/>
                <a:cs typeface="Vani" panose="02040502050405020303" pitchFamily="18" charset="0"/>
              </a:rPr>
              <a:t> thông tin</a:t>
            </a:r>
            <a:endParaRPr sz="2200" dirty="0">
              <a:latin typeface="Candara" panose="020E0502030303020204" pitchFamily="34" charset="0"/>
              <a:cs typeface="Vani" panose="02040502050405020303" pitchFamily="18" charset="0"/>
            </a:endParaRPr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iới thiệu 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0" name="Google Shape;160;p19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pic>
        <p:nvPicPr>
          <p:cNvPr id="1026" name="Picture 2" descr="The differences between Artificial and Biological Neural Networks | by  Richard Nagyfi | Towards Data Science">
            <a:extLst>
              <a:ext uri="{FF2B5EF4-FFF2-40B4-BE49-F238E27FC236}">
                <a16:creationId xmlns:a16="http://schemas.microsoft.com/office/drawing/2014/main" id="{8623C18D-093B-47A0-AB6A-3BE45A876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49555"/>
            <a:ext cx="581025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18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1056290" y="2158267"/>
            <a:ext cx="5352577" cy="430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200" b="1" dirty="0">
                <a:highlight>
                  <a:schemeClr val="accent1"/>
                </a:highlight>
                <a:latin typeface="Candara" panose="020E0502030303020204" pitchFamily="34" charset="0"/>
                <a:cs typeface="Vani" panose="02040502050405020303" pitchFamily="18" charset="0"/>
              </a:rPr>
              <a:t>ANN </a:t>
            </a:r>
            <a:r>
              <a:rPr lang="en-US" sz="2200" b="1" dirty="0" err="1">
                <a:highlight>
                  <a:schemeClr val="accent1"/>
                </a:highlight>
                <a:latin typeface="Candara" panose="020E0502030303020204" pitchFamily="34" charset="0"/>
                <a:cs typeface="Vani" panose="02040502050405020303" pitchFamily="18" charset="0"/>
              </a:rPr>
              <a:t>gồm</a:t>
            </a:r>
            <a:r>
              <a:rPr lang="en-US" sz="2200" b="1" dirty="0">
                <a:highlight>
                  <a:schemeClr val="accent1"/>
                </a:highlight>
                <a:latin typeface="Candara" panose="020E0502030303020204" pitchFamily="34" charset="0"/>
                <a:cs typeface="Vani" panose="02040502050405020303" pitchFamily="18" charset="0"/>
              </a:rPr>
              <a:t> 3 </a:t>
            </a:r>
            <a:r>
              <a:rPr lang="en-US" sz="2200" b="1" dirty="0" err="1">
                <a:highlight>
                  <a:schemeClr val="accent1"/>
                </a:highlight>
                <a:latin typeface="Candara" panose="020E0502030303020204" pitchFamily="34" charset="0"/>
                <a:cs typeface="Vani" panose="02040502050405020303" pitchFamily="18" charset="0"/>
              </a:rPr>
              <a:t>thành</a:t>
            </a:r>
            <a:r>
              <a:rPr lang="en-US" sz="2200" b="1" dirty="0">
                <a:highlight>
                  <a:schemeClr val="accent1"/>
                </a:highlight>
                <a:latin typeface="Candara" panose="020E0502030303020204" pitchFamily="34" charset="0"/>
                <a:cs typeface="Vani" panose="02040502050405020303" pitchFamily="18" charset="0"/>
              </a:rPr>
              <a:t> </a:t>
            </a:r>
            <a:r>
              <a:rPr lang="en-US" sz="2200" b="1" dirty="0" err="1">
                <a:highlight>
                  <a:schemeClr val="accent1"/>
                </a:highlight>
                <a:latin typeface="Candara" panose="020E0502030303020204" pitchFamily="34" charset="0"/>
                <a:cs typeface="Vani" panose="02040502050405020303" pitchFamily="18" charset="0"/>
              </a:rPr>
              <a:t>phần</a:t>
            </a:r>
            <a:r>
              <a:rPr lang="en-US" sz="2200" b="1" dirty="0">
                <a:highlight>
                  <a:schemeClr val="accent1"/>
                </a:highlight>
                <a:latin typeface="Candara" panose="020E0502030303020204" pitchFamily="34" charset="0"/>
                <a:cs typeface="Vani" panose="02040502050405020303" pitchFamily="18" charset="0"/>
              </a:rPr>
              <a:t> </a:t>
            </a:r>
            <a:r>
              <a:rPr lang="en-US" sz="2200" b="1" dirty="0" err="1">
                <a:highlight>
                  <a:schemeClr val="accent1"/>
                </a:highlight>
                <a:latin typeface="Candara" panose="020E0502030303020204" pitchFamily="34" charset="0"/>
                <a:cs typeface="Vani" panose="02040502050405020303" pitchFamily="18" charset="0"/>
              </a:rPr>
              <a:t>chính</a:t>
            </a:r>
            <a:r>
              <a:rPr lang="en-US" sz="2200" b="1" dirty="0">
                <a:highlight>
                  <a:schemeClr val="accent1"/>
                </a:highlight>
                <a:latin typeface="Candara" panose="020E0502030303020204" pitchFamily="34" charset="0"/>
                <a:cs typeface="Vani" panose="02040502050405020303" pitchFamily="18" charset="0"/>
              </a:rPr>
              <a:t>:</a:t>
            </a: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FontTx/>
              <a:buChar char="-"/>
            </a:pPr>
            <a:r>
              <a:rPr lang="en-US" sz="2200" dirty="0">
                <a:latin typeface="Candara" panose="020E0502030303020204" pitchFamily="34" charset="0"/>
                <a:cs typeface="Vani" panose="02040502050405020303" pitchFamily="18" charset="0"/>
              </a:rPr>
              <a:t>Input layer </a:t>
            </a: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FontTx/>
              <a:buChar char="-"/>
            </a:pPr>
            <a:r>
              <a:rPr lang="en-US" sz="2200" dirty="0">
                <a:latin typeface="Candara" panose="020E0502030303020204" pitchFamily="34" charset="0"/>
                <a:cs typeface="Vani" panose="02040502050405020303" pitchFamily="18" charset="0"/>
              </a:rPr>
              <a:t>Output layer </a:t>
            </a: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FontTx/>
              <a:buChar char="-"/>
            </a:pPr>
            <a:r>
              <a:rPr lang="en-US" sz="2200" dirty="0">
                <a:latin typeface="Candara" panose="020E0502030303020204" pitchFamily="34" charset="0"/>
                <a:cs typeface="Vani" panose="02040502050405020303" pitchFamily="18" charset="0"/>
              </a:rPr>
              <a:t>Hidden layer 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US" b="1" dirty="0">
              <a:highlight>
                <a:schemeClr val="accent1"/>
              </a:highlight>
              <a:latin typeface="Vani" panose="02040502050405020303" pitchFamily="18" charset="0"/>
              <a:cs typeface="Vani" panose="02040502050405020303" pitchFamily="18" charset="0"/>
            </a:endParaRPr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Mạng neuron nhân tạo 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0" name="Google Shape;160;p19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9D6093-1A09-497A-BD33-B41D4B527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305" y="2104035"/>
            <a:ext cx="5553075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338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uá trình xử lý của ANN 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0" name="Google Shape;160;p19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3074" name="Picture 2" descr="sp17">
            <a:extLst>
              <a:ext uri="{FF2B5EF4-FFF2-40B4-BE49-F238E27FC236}">
                <a16:creationId xmlns:a16="http://schemas.microsoft.com/office/drawing/2014/main" id="{62B0A324-005B-4E33-BCEF-90A4453E5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684" y="2036221"/>
            <a:ext cx="8948631" cy="411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F73D5BEA-5CE1-4027-940D-276A0408C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551" y="4047977"/>
            <a:ext cx="1423016" cy="90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9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uá trình xử lý của ANN </a:t>
            </a:r>
            <a:endParaRPr sz="3200"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1841667" y="2201433"/>
            <a:ext cx="3112000" cy="416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vi-VN" sz="2200" b="1" dirty="0" err="1">
                <a:highlight>
                  <a:schemeClr val="accent1"/>
                </a:highlight>
                <a:latin typeface="Candara" panose="020E0502030303020204" pitchFamily="34" charset="0"/>
              </a:rPr>
              <a:t>Quá</a:t>
            </a:r>
            <a:r>
              <a:rPr lang="vi-VN" sz="2200" b="1" dirty="0">
                <a:highlight>
                  <a:schemeClr val="accent1"/>
                </a:highlight>
                <a:latin typeface="Candara" panose="020E0502030303020204" pitchFamily="34" charset="0"/>
              </a:rPr>
              <a:t> </a:t>
            </a:r>
            <a:r>
              <a:rPr lang="vi-VN" sz="2200" b="1" dirty="0" err="1">
                <a:highlight>
                  <a:schemeClr val="accent1"/>
                </a:highlight>
                <a:latin typeface="Candara" panose="020E0502030303020204" pitchFamily="34" charset="0"/>
              </a:rPr>
              <a:t>trình</a:t>
            </a:r>
            <a:r>
              <a:rPr lang="vi-VN" sz="2200" b="1" dirty="0">
                <a:highlight>
                  <a:schemeClr val="accent1"/>
                </a:highlight>
                <a:latin typeface="Candara" panose="020E0502030303020204" pitchFamily="34" charset="0"/>
              </a:rPr>
              <a:t> </a:t>
            </a:r>
            <a:r>
              <a:rPr lang="vi-VN" sz="2200" b="1" dirty="0" err="1">
                <a:highlight>
                  <a:schemeClr val="accent1"/>
                </a:highlight>
                <a:latin typeface="Candara" panose="020E0502030303020204" pitchFamily="34" charset="0"/>
              </a:rPr>
              <a:t>học</a:t>
            </a:r>
            <a:r>
              <a:rPr lang="vi-VN" sz="2200" b="1" dirty="0">
                <a:highlight>
                  <a:schemeClr val="accent1"/>
                </a:highlight>
                <a:latin typeface="Candara" panose="020E0502030303020204" pitchFamily="34" charset="0"/>
              </a:rPr>
              <a:t> (</a:t>
            </a:r>
            <a:r>
              <a:rPr lang="vi-VN" sz="2200" b="1" dirty="0" err="1">
                <a:highlight>
                  <a:schemeClr val="accent1"/>
                </a:highlight>
                <a:latin typeface="Candara" panose="020E0502030303020204" pitchFamily="34" charset="0"/>
              </a:rPr>
              <a:t>Learning</a:t>
            </a:r>
            <a:r>
              <a:rPr lang="vi-VN" sz="2200" b="1" dirty="0">
                <a:highlight>
                  <a:schemeClr val="accent1"/>
                </a:highlight>
                <a:latin typeface="Candara" panose="020E0502030303020204" pitchFamily="34" charset="0"/>
              </a:rPr>
              <a:t> </a:t>
            </a:r>
            <a:r>
              <a:rPr lang="vi-VN" sz="2200" b="1" dirty="0" err="1">
                <a:highlight>
                  <a:schemeClr val="accent1"/>
                </a:highlight>
                <a:latin typeface="Candara" panose="020E0502030303020204" pitchFamily="34" charset="0"/>
              </a:rPr>
              <a:t>Processing</a:t>
            </a:r>
            <a:r>
              <a:rPr lang="vi-VN" sz="2200" b="1" dirty="0">
                <a:highlight>
                  <a:schemeClr val="accent1"/>
                </a:highlight>
                <a:latin typeface="Candara" panose="020E0502030303020204" pitchFamily="34" charset="0"/>
              </a:rPr>
              <a:t>) </a:t>
            </a:r>
            <a:r>
              <a:rPr lang="vi-VN" sz="2200" b="1" dirty="0" err="1">
                <a:highlight>
                  <a:schemeClr val="accent1"/>
                </a:highlight>
                <a:latin typeface="Candara" panose="020E0502030303020204" pitchFamily="34" charset="0"/>
              </a:rPr>
              <a:t>của</a:t>
            </a:r>
            <a:r>
              <a:rPr lang="vi-VN" sz="2200" b="1" dirty="0">
                <a:highlight>
                  <a:schemeClr val="accent1"/>
                </a:highlight>
                <a:latin typeface="Candara" panose="020E0502030303020204" pitchFamily="34" charset="0"/>
              </a:rPr>
              <a:t> ANN </a:t>
            </a:r>
            <a:endParaRPr lang="en-US" sz="2200" b="1" dirty="0">
              <a:highlight>
                <a:schemeClr val="accent1"/>
              </a:highlight>
              <a:latin typeface="Candara" panose="020E0502030303020204" pitchFamily="34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vi-VN" sz="2200" dirty="0" err="1">
                <a:latin typeface="Candara" panose="020E0502030303020204" pitchFamily="34" charset="0"/>
              </a:rPr>
              <a:t>quá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trình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điều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chỉnh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các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trọng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số</a:t>
            </a:r>
            <a:r>
              <a:rPr lang="vi-VN" sz="2200" dirty="0">
                <a:latin typeface="Candara" panose="020E0502030303020204" pitchFamily="34" charset="0"/>
              </a:rPr>
              <a:t> (</a:t>
            </a:r>
            <a:r>
              <a:rPr lang="vi-VN" sz="2200" dirty="0" err="1">
                <a:latin typeface="Candara" panose="020E0502030303020204" pitchFamily="34" charset="0"/>
              </a:rPr>
              <a:t>Weight</a:t>
            </a:r>
            <a:r>
              <a:rPr lang="vi-VN" sz="2200" dirty="0">
                <a:latin typeface="Candara" panose="020E0502030303020204" pitchFamily="34" charset="0"/>
              </a:rPr>
              <a:t>) </a:t>
            </a:r>
            <a:r>
              <a:rPr lang="vi-VN" sz="2200" dirty="0" err="1">
                <a:latin typeface="Candara" panose="020E0502030303020204" pitchFamily="34" charset="0"/>
              </a:rPr>
              <a:t>của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các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input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data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để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có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được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kết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quả</a:t>
            </a:r>
            <a:r>
              <a:rPr lang="vi-VN" sz="2200" dirty="0">
                <a:latin typeface="Candara" panose="020E0502030303020204" pitchFamily="34" charset="0"/>
              </a:rPr>
              <a:t> mong </a:t>
            </a:r>
            <a:r>
              <a:rPr lang="vi-VN" sz="2200" dirty="0" err="1">
                <a:latin typeface="Candara" panose="020E0502030303020204" pitchFamily="34" charset="0"/>
              </a:rPr>
              <a:t>muốn</a:t>
            </a:r>
            <a:r>
              <a:rPr lang="vi-VN" sz="2200" dirty="0">
                <a:latin typeface="Candara" panose="020E0502030303020204" pitchFamily="34" charset="0"/>
              </a:rPr>
              <a:t>.</a:t>
            </a:r>
            <a:endParaRPr sz="2200" dirty="0">
              <a:latin typeface="Candara" panose="020E0502030303020204" pitchFamily="34" charset="0"/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2"/>
          </p:nvPr>
        </p:nvSpPr>
        <p:spPr>
          <a:xfrm>
            <a:off x="5113216" y="2201433"/>
            <a:ext cx="3112000" cy="416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vi-VN" sz="2200" b="1" dirty="0" err="1">
                <a:highlight>
                  <a:schemeClr val="accent1"/>
                </a:highlight>
                <a:latin typeface="Candara" panose="020E0502030303020204" pitchFamily="34" charset="0"/>
              </a:rPr>
              <a:t>Summation</a:t>
            </a:r>
            <a:r>
              <a:rPr lang="vi-VN" sz="2200" b="1" dirty="0">
                <a:highlight>
                  <a:schemeClr val="accent1"/>
                </a:highlight>
                <a:latin typeface="Candara" panose="020E0502030303020204" pitchFamily="34" charset="0"/>
              </a:rPr>
              <a:t> </a:t>
            </a:r>
            <a:r>
              <a:rPr lang="vi-VN" sz="2200" b="1" dirty="0" err="1">
                <a:highlight>
                  <a:schemeClr val="accent1"/>
                </a:highlight>
                <a:latin typeface="Candara" panose="020E0502030303020204" pitchFamily="34" charset="0"/>
              </a:rPr>
              <a:t>Function</a:t>
            </a:r>
            <a:r>
              <a:rPr lang="vi-VN" sz="2200" b="1" dirty="0">
                <a:highlight>
                  <a:schemeClr val="accent1"/>
                </a:highlight>
                <a:latin typeface="Candara" panose="020E0502030303020204" pitchFamily="34" charset="0"/>
              </a:rPr>
              <a:t> (</a:t>
            </a:r>
            <a:r>
              <a:rPr lang="vi-VN" sz="2200" b="1" dirty="0" err="1">
                <a:highlight>
                  <a:schemeClr val="accent1"/>
                </a:highlight>
                <a:latin typeface="Candara" panose="020E0502030303020204" pitchFamily="34" charset="0"/>
              </a:rPr>
              <a:t>Hàm</a:t>
            </a:r>
            <a:r>
              <a:rPr lang="vi-VN" sz="2200" b="1" dirty="0">
                <a:highlight>
                  <a:schemeClr val="accent1"/>
                </a:highlight>
                <a:latin typeface="Candara" panose="020E0502030303020204" pitchFamily="34" charset="0"/>
              </a:rPr>
              <a:t> </a:t>
            </a:r>
            <a:r>
              <a:rPr lang="vi-VN" sz="2200" b="1" dirty="0" err="1">
                <a:highlight>
                  <a:schemeClr val="accent1"/>
                </a:highlight>
                <a:latin typeface="Candara" panose="020E0502030303020204" pitchFamily="34" charset="0"/>
              </a:rPr>
              <a:t>tổng</a:t>
            </a:r>
            <a:r>
              <a:rPr lang="vi-VN" sz="2200" b="1" dirty="0">
                <a:highlight>
                  <a:schemeClr val="accent1"/>
                </a:highlight>
                <a:latin typeface="Candara" panose="020E0502030303020204" pitchFamily="34" charset="0"/>
              </a:rPr>
              <a:t>): </a:t>
            </a:r>
            <a:endParaRPr lang="en-US" sz="2200" b="1" dirty="0">
              <a:highlight>
                <a:schemeClr val="accent1"/>
              </a:highlight>
              <a:latin typeface="Candara" panose="020E0502030303020204" pitchFamily="34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vi-VN" sz="2200" dirty="0" err="1">
                <a:latin typeface="Candara" panose="020E0502030303020204" pitchFamily="34" charset="0"/>
              </a:rPr>
              <a:t>Tính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tổng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trọng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số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của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tất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cả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các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input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được</a:t>
            </a:r>
            <a:r>
              <a:rPr lang="vi-VN" sz="2200" dirty="0">
                <a:latin typeface="Candara" panose="020E0502030303020204" pitchFamily="34" charset="0"/>
              </a:rPr>
              <a:t> đưa </a:t>
            </a:r>
            <a:r>
              <a:rPr lang="vi-VN" sz="2200" dirty="0" err="1">
                <a:latin typeface="Candara" panose="020E0502030303020204" pitchFamily="34" charset="0"/>
              </a:rPr>
              <a:t>vào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mỗi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Nơron</a:t>
            </a:r>
            <a:r>
              <a:rPr lang="vi-VN" sz="2200" dirty="0">
                <a:latin typeface="Candara" panose="020E0502030303020204" pitchFamily="34" charset="0"/>
              </a:rPr>
              <a:t>.</a:t>
            </a:r>
            <a:endParaRPr lang="en-US" sz="2200" dirty="0">
              <a:latin typeface="Candara" panose="020E0502030303020204" pitchFamily="34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200" dirty="0">
              <a:latin typeface="Candara" panose="020E0502030303020204" pitchFamily="34" charset="0"/>
            </a:endParaRPr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3"/>
          </p:nvPr>
        </p:nvSpPr>
        <p:spPr>
          <a:xfrm>
            <a:off x="8384764" y="2201433"/>
            <a:ext cx="3112000" cy="416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vi-VN" sz="2200" b="1" dirty="0" err="1">
                <a:highlight>
                  <a:schemeClr val="accent1"/>
                </a:highlight>
                <a:latin typeface="Candara" panose="020E0502030303020204" pitchFamily="34" charset="0"/>
              </a:rPr>
              <a:t>Transfer</a:t>
            </a:r>
            <a:r>
              <a:rPr lang="vi-VN" sz="2200" b="1" dirty="0">
                <a:highlight>
                  <a:schemeClr val="accent1"/>
                </a:highlight>
                <a:latin typeface="Candara" panose="020E0502030303020204" pitchFamily="34" charset="0"/>
              </a:rPr>
              <a:t> </a:t>
            </a:r>
            <a:r>
              <a:rPr lang="vi-VN" sz="2200" b="1" dirty="0" err="1">
                <a:highlight>
                  <a:schemeClr val="accent1"/>
                </a:highlight>
                <a:latin typeface="Candara" panose="020E0502030303020204" pitchFamily="34" charset="0"/>
              </a:rPr>
              <a:t>Function</a:t>
            </a:r>
            <a:r>
              <a:rPr lang="vi-VN" sz="2200" b="1" dirty="0">
                <a:highlight>
                  <a:schemeClr val="accent1"/>
                </a:highlight>
                <a:latin typeface="Candara" panose="020E0502030303020204" pitchFamily="34" charset="0"/>
              </a:rPr>
              <a:t> (</a:t>
            </a:r>
            <a:r>
              <a:rPr lang="vi-VN" sz="2200" b="1" dirty="0" err="1">
                <a:highlight>
                  <a:schemeClr val="accent1"/>
                </a:highlight>
                <a:latin typeface="Candara" panose="020E0502030303020204" pitchFamily="34" charset="0"/>
              </a:rPr>
              <a:t>Hàm</a:t>
            </a:r>
            <a:r>
              <a:rPr lang="vi-VN" sz="2200" b="1" dirty="0">
                <a:highlight>
                  <a:schemeClr val="accent1"/>
                </a:highlight>
                <a:latin typeface="Candara" panose="020E0502030303020204" pitchFamily="34" charset="0"/>
              </a:rPr>
              <a:t> </a:t>
            </a:r>
            <a:r>
              <a:rPr lang="vi-VN" sz="2200" b="1" dirty="0" err="1">
                <a:highlight>
                  <a:schemeClr val="accent1"/>
                </a:highlight>
                <a:latin typeface="Candara" panose="020E0502030303020204" pitchFamily="34" charset="0"/>
              </a:rPr>
              <a:t>chuyển</a:t>
            </a:r>
            <a:r>
              <a:rPr lang="vi-VN" sz="2200" b="1" dirty="0">
                <a:highlight>
                  <a:schemeClr val="accent1"/>
                </a:highlight>
                <a:latin typeface="Candara" panose="020E0502030303020204" pitchFamily="34" charset="0"/>
              </a:rPr>
              <a:t> </a:t>
            </a:r>
            <a:r>
              <a:rPr lang="vi-VN" sz="2200" b="1" dirty="0" err="1">
                <a:highlight>
                  <a:schemeClr val="accent1"/>
                </a:highlight>
                <a:latin typeface="Candara" panose="020E0502030303020204" pitchFamily="34" charset="0"/>
              </a:rPr>
              <a:t>đổi</a:t>
            </a:r>
            <a:r>
              <a:rPr lang="vi-VN" sz="2200" b="1" dirty="0">
                <a:highlight>
                  <a:schemeClr val="accent1"/>
                </a:highlight>
                <a:latin typeface="Candara" panose="020E0502030303020204" pitchFamily="34" charset="0"/>
              </a:rPr>
              <a:t>): </a:t>
            </a:r>
            <a:endParaRPr lang="en-US" sz="2200" b="1" dirty="0">
              <a:highlight>
                <a:schemeClr val="accent1"/>
              </a:highlight>
              <a:latin typeface="Candara" panose="020E0502030303020204" pitchFamily="34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vi-VN" sz="2200" dirty="0">
                <a:latin typeface="Candara" panose="020E0502030303020204" pitchFamily="34" charset="0"/>
              </a:rPr>
              <a:t>cho </a:t>
            </a:r>
            <a:r>
              <a:rPr lang="vi-VN" sz="2200" dirty="0" err="1">
                <a:latin typeface="Candara" panose="020E0502030303020204" pitchFamily="34" charset="0"/>
              </a:rPr>
              <a:t>biết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khả</a:t>
            </a:r>
            <a:r>
              <a:rPr lang="vi-VN" sz="2200" dirty="0">
                <a:latin typeface="Candara" panose="020E0502030303020204" pitchFamily="34" charset="0"/>
              </a:rPr>
              <a:t> năng </a:t>
            </a:r>
            <a:r>
              <a:rPr lang="vi-VN" sz="2200" dirty="0" err="1">
                <a:latin typeface="Candara" panose="020E0502030303020204" pitchFamily="34" charset="0"/>
              </a:rPr>
              <a:t>kích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hoạt</a:t>
            </a:r>
            <a:r>
              <a:rPr lang="vi-VN" sz="2200" dirty="0">
                <a:latin typeface="Candara" panose="020E0502030303020204" pitchFamily="34" charset="0"/>
              </a:rPr>
              <a:t> (</a:t>
            </a:r>
            <a:r>
              <a:rPr lang="vi-VN" sz="2200" dirty="0" err="1">
                <a:latin typeface="Candara" panose="020E0502030303020204" pitchFamily="34" charset="0"/>
              </a:rPr>
              <a:t>Activation</a:t>
            </a:r>
            <a:r>
              <a:rPr lang="vi-VN" sz="2200" dirty="0">
                <a:latin typeface="Candara" panose="020E0502030303020204" pitchFamily="34" charset="0"/>
              </a:rPr>
              <a:t>) </a:t>
            </a:r>
            <a:r>
              <a:rPr lang="vi-VN" sz="2200" dirty="0" err="1">
                <a:latin typeface="Candara" panose="020E0502030303020204" pitchFamily="34" charset="0"/>
              </a:rPr>
              <a:t>của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Nơron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đó</a:t>
            </a:r>
            <a:r>
              <a:rPr lang="vi-VN" sz="2200" dirty="0">
                <a:latin typeface="Candara" panose="020E0502030303020204" pitchFamily="34" charset="0"/>
              </a:rPr>
              <a:t>, </a:t>
            </a:r>
            <a:r>
              <a:rPr lang="vi-VN" sz="2200" dirty="0" err="1">
                <a:latin typeface="Candara" panose="020E0502030303020204" pitchFamily="34" charset="0"/>
              </a:rPr>
              <a:t>nói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cách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khác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rằng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có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thể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output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của</a:t>
            </a:r>
            <a:r>
              <a:rPr lang="vi-VN" sz="2200" dirty="0">
                <a:latin typeface="Candara" panose="020E0502030303020204" pitchFamily="34" charset="0"/>
              </a:rPr>
              <a:t> 1 </a:t>
            </a:r>
            <a:r>
              <a:rPr lang="vi-VN" sz="2200" dirty="0" err="1">
                <a:latin typeface="Candara" panose="020E0502030303020204" pitchFamily="34" charset="0"/>
              </a:rPr>
              <a:t>Nơron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có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thể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được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chuyển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đến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layer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tiếp</a:t>
            </a:r>
            <a:r>
              <a:rPr lang="vi-VN" sz="2200" dirty="0">
                <a:latin typeface="Candara" panose="020E0502030303020204" pitchFamily="34" charset="0"/>
              </a:rPr>
              <a:t> trong </a:t>
            </a:r>
            <a:r>
              <a:rPr lang="vi-VN" sz="2200" dirty="0" err="1">
                <a:latin typeface="Candara" panose="020E0502030303020204" pitchFamily="34" charset="0"/>
              </a:rPr>
              <a:t>mạng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Nơron</a:t>
            </a:r>
            <a:r>
              <a:rPr lang="vi-VN" sz="2200" dirty="0">
                <a:latin typeface="Candara" panose="020E0502030303020204" pitchFamily="34" charset="0"/>
              </a:rPr>
              <a:t> </a:t>
            </a:r>
            <a:r>
              <a:rPr lang="vi-VN" sz="2200" dirty="0" err="1">
                <a:latin typeface="Candara" panose="020E0502030303020204" pitchFamily="34" charset="0"/>
              </a:rPr>
              <a:t>hoặc</a:t>
            </a:r>
            <a:r>
              <a:rPr lang="vi-VN" sz="2200" dirty="0">
                <a:latin typeface="Candara" panose="020E0502030303020204" pitchFamily="34" charset="0"/>
              </a:rPr>
              <a:t> không.</a:t>
            </a:r>
            <a:endParaRPr sz="2200" dirty="0">
              <a:latin typeface="Candara" panose="020E0502030303020204" pitchFamily="34" charset="0"/>
            </a:endParaRPr>
          </a:p>
        </p:txBody>
      </p:sp>
      <p:grpSp>
        <p:nvGrpSpPr>
          <p:cNvPr id="174" name="Google Shape;174;p20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601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30F5D20-C381-426B-BBE2-6645D1CD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 activation 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7F83691-6E29-4005-868D-25B429846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8231" y="1775616"/>
            <a:ext cx="7064338" cy="4163200"/>
          </a:xfrm>
        </p:spPr>
        <p:txBody>
          <a:bodyPr/>
          <a:lstStyle/>
          <a:p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Sigmoid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là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một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hàm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phi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tuyến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với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đầu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vào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là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các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số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thực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và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cho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kết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quả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nằm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trong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khoảng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[0,1]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và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được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xem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là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xác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xuất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trong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một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số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bài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toán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F0ADA65-0923-447F-83A2-61B3B4802D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9FD8D61-B2BE-4C4D-9C03-C9914AF72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369" y="4186809"/>
            <a:ext cx="61817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9A10ED5-0988-43EA-9C29-67959F6D0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06" y="2224659"/>
            <a:ext cx="481965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587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520830" cy="58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tối ưu (Optimizers)</a:t>
            </a:r>
            <a:endParaRPr lang="en-US" sz="3200" dirty="0">
              <a:highlight>
                <a:schemeClr val="accent1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lvl="0" indent="-507987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2200" dirty="0">
                <a:solidFill>
                  <a:srgbClr val="1B1B1B"/>
                </a:solidFill>
                <a:latin typeface="Candara" panose="020E0502030303020204" pitchFamily="34" charset="0"/>
              </a:rPr>
              <a:t>C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ơ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sở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để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xây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dựng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mô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hình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neural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network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với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mục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đích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"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học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"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được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các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features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( hay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pattern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)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của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dữ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liệu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đầu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vào</a:t>
            </a:r>
            <a:endParaRPr lang="en-US" sz="2200" b="0" i="0" dirty="0">
              <a:solidFill>
                <a:srgbClr val="1B1B1B"/>
              </a:solidFill>
              <a:effectLst/>
              <a:latin typeface="Candara" panose="020E0502030303020204" pitchFamily="34" charset="0"/>
            </a:endParaRPr>
          </a:p>
          <a:p>
            <a:pPr marL="609585" lvl="0" indent="-507987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2200" dirty="0" err="1">
                <a:solidFill>
                  <a:srgbClr val="1B1B1B"/>
                </a:solidFill>
                <a:latin typeface="Candara" panose="020E0502030303020204" pitchFamily="34" charset="0"/>
              </a:rPr>
              <a:t>T</a:t>
            </a:r>
            <a:r>
              <a:rPr lang="en-US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ìm</a:t>
            </a:r>
            <a:r>
              <a:rPr lang="en-US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1 </a:t>
            </a:r>
            <a:r>
              <a:rPr lang="en-US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cặp</a:t>
            </a:r>
            <a:r>
              <a:rPr lang="en-US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weights </a:t>
            </a:r>
            <a:r>
              <a:rPr lang="en-US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và</a:t>
            </a:r>
            <a:r>
              <a:rPr lang="en-US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bias </a:t>
            </a:r>
            <a:r>
              <a:rPr lang="en-US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phù</a:t>
            </a:r>
            <a:r>
              <a:rPr lang="en-US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hợp</a:t>
            </a:r>
            <a:r>
              <a:rPr lang="en-US" sz="2200" dirty="0">
                <a:solidFill>
                  <a:srgbClr val="1B1B1B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 err="1">
                <a:solidFill>
                  <a:srgbClr val="1B1B1B"/>
                </a:solidFill>
                <a:latin typeface="Candara" panose="020E0502030303020204" pitchFamily="34" charset="0"/>
              </a:rPr>
              <a:t>bằng</a:t>
            </a:r>
            <a:r>
              <a:rPr lang="en-US" sz="2200" dirty="0">
                <a:solidFill>
                  <a:srgbClr val="1B1B1B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 err="1">
                <a:solidFill>
                  <a:srgbClr val="1B1B1B"/>
                </a:solidFill>
                <a:latin typeface="Candara" panose="020E0502030303020204" pitchFamily="34" charset="0"/>
              </a:rPr>
              <a:t>cách</a:t>
            </a:r>
            <a:r>
              <a:rPr lang="en-US" sz="2200" dirty="0">
                <a:solidFill>
                  <a:srgbClr val="1B1B1B"/>
                </a:solidFill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cải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thiện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weight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và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bias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theo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từng</a:t>
            </a:r>
            <a:r>
              <a:rPr lang="vi-VN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vi-VN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bước</a:t>
            </a:r>
            <a:r>
              <a:rPr lang="en-US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nhằm</a:t>
            </a:r>
            <a:r>
              <a:rPr lang="en-US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giảm</a:t>
            </a:r>
            <a:r>
              <a:rPr lang="en-US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sz="2200" b="0" i="0" dirty="0" err="1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thiểu</a:t>
            </a:r>
            <a:r>
              <a:rPr lang="en-US" sz="2200" b="0" i="0" dirty="0">
                <a:solidFill>
                  <a:srgbClr val="1B1B1B"/>
                </a:solidFill>
                <a:effectLst/>
                <a:latin typeface="Candara" panose="020E0502030303020204" pitchFamily="34" charset="0"/>
              </a:rPr>
              <a:t> loss. </a:t>
            </a: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8444101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1038</Words>
  <Application>Microsoft Office PowerPoint</Application>
  <PresentationFormat>Màn hình rộng</PresentationFormat>
  <Paragraphs>194</Paragraphs>
  <Slides>27</Slides>
  <Notes>13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11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27</vt:i4>
      </vt:variant>
    </vt:vector>
  </HeadingPairs>
  <TitlesOfParts>
    <vt:vector size="39" baseType="lpstr">
      <vt:lpstr>Arial</vt:lpstr>
      <vt:lpstr>Calibri</vt:lpstr>
      <vt:lpstr>Cambria</vt:lpstr>
      <vt:lpstr>Cambria Math</vt:lpstr>
      <vt:lpstr>Candara</vt:lpstr>
      <vt:lpstr>Lora</vt:lpstr>
      <vt:lpstr>Open Sans</vt:lpstr>
      <vt:lpstr>Quattrocento Sans</vt:lpstr>
      <vt:lpstr>roboto</vt:lpstr>
      <vt:lpstr>Times New Roman</vt:lpstr>
      <vt:lpstr>Vani</vt:lpstr>
      <vt:lpstr>Viola template</vt:lpstr>
      <vt:lpstr>Giới thiệu về Artificial neuron network</vt:lpstr>
      <vt:lpstr>Thành viên nhóm</vt:lpstr>
      <vt:lpstr>Mục lục </vt:lpstr>
      <vt:lpstr>Giới thiệu </vt:lpstr>
      <vt:lpstr>Mạng neuron nhân tạo </vt:lpstr>
      <vt:lpstr>Quá trình xử lý của ANN </vt:lpstr>
      <vt:lpstr>Quá trình xử lý của ANN </vt:lpstr>
      <vt:lpstr>Sigmoid activation </vt:lpstr>
      <vt:lpstr>Thuật toán tối ưu (Optimizers)</vt:lpstr>
      <vt:lpstr>Gradient descent</vt:lpstr>
      <vt:lpstr>Gradient descent</vt:lpstr>
      <vt:lpstr>Gradient descent</vt:lpstr>
      <vt:lpstr>Stochatic gradient descent</vt:lpstr>
      <vt:lpstr>Backpropagation </vt:lpstr>
      <vt:lpstr>Backpropagation </vt:lpstr>
      <vt:lpstr>Khởi tạo ANN </vt:lpstr>
      <vt:lpstr>Feed forward</vt:lpstr>
      <vt:lpstr>Backpropagation </vt:lpstr>
      <vt:lpstr>Cập nhật Wh1</vt:lpstr>
      <vt:lpstr>Cập nhật Wh1</vt:lpstr>
      <vt:lpstr>Backprobagation </vt:lpstr>
      <vt:lpstr>Cập nhật w1(1)</vt:lpstr>
      <vt:lpstr>Cập nhật w1(1)</vt:lpstr>
      <vt:lpstr>Bản trình bày PowerPoint</vt:lpstr>
      <vt:lpstr>Kết quả</vt:lpstr>
      <vt:lpstr>Kết quả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về Artificial neuron network</dc:title>
  <dc:creator>Võ Huy Khôi</dc:creator>
  <cp:lastModifiedBy>Võ Huy Khôi</cp:lastModifiedBy>
  <cp:revision>63</cp:revision>
  <dcterms:created xsi:type="dcterms:W3CDTF">2021-05-12T16:17:37Z</dcterms:created>
  <dcterms:modified xsi:type="dcterms:W3CDTF">2021-06-10T17:35:07Z</dcterms:modified>
</cp:coreProperties>
</file>