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4" r:id="rId4"/>
    <p:sldId id="277" r:id="rId5"/>
    <p:sldId id="278" r:id="rId6"/>
    <p:sldId id="289" r:id="rId7"/>
    <p:sldId id="281" r:id="rId8"/>
    <p:sldId id="275" r:id="rId9"/>
    <p:sldId id="257" r:id="rId10"/>
    <p:sldId id="282" r:id="rId11"/>
    <p:sldId id="259" r:id="rId12"/>
    <p:sldId id="261" r:id="rId13"/>
    <p:sldId id="270" r:id="rId14"/>
    <p:sldId id="272" r:id="rId15"/>
    <p:sldId id="283" r:id="rId16"/>
    <p:sldId id="284" r:id="rId17"/>
    <p:sldId id="285" r:id="rId18"/>
    <p:sldId id="286" r:id="rId19"/>
    <p:sldId id="273" r:id="rId20"/>
    <p:sldId id="265" r:id="rId21"/>
    <p:sldId id="279" r:id="rId22"/>
    <p:sldId id="287" r:id="rId23"/>
    <p:sldId id="280" r:id="rId24"/>
    <p:sldId id="28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500" y="5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12/14/2022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hyperlink" Target="https://stackoverflow.co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Dropbox\Desktop\LOGO SO GD QUANG TRI.gif"/>
          <p:cNvPicPr/>
          <p:nvPr/>
        </p:nvPicPr>
        <p:blipFill rotWithShape="1">
          <a:blip r:embed="rId2">
            <a:extLst>
              <a:ext uri="{28A0092B-C50C-407E-A947-70E740481C1C}">
                <a14:useLocalDpi xmlns:a14="http://schemas.microsoft.com/office/drawing/2010/main" val="0"/>
              </a:ext>
            </a:extLst>
          </a:blip>
          <a:srcRect l="3508" t="7602" r="5263"/>
          <a:stretch/>
        </p:blipFill>
        <p:spPr bwMode="auto">
          <a:xfrm>
            <a:off x="174036" y="138746"/>
            <a:ext cx="1985690" cy="1872933"/>
          </a:xfrm>
          <a:prstGeom prst="rect">
            <a:avLst/>
          </a:prstGeom>
          <a:noFill/>
          <a:ln>
            <a:noFill/>
          </a:ln>
          <a:extLst>
            <a:ext uri="{53640926-AAD7-44D8-BBD7-CCE9431645EC}">
              <a14:shadowObscured xmlns:a14="http://schemas.microsoft.com/office/drawing/2010/main"/>
            </a:ext>
          </a:extLst>
        </p:spPr>
      </p:pic>
      <p:pic>
        <p:nvPicPr>
          <p:cNvPr id="6" name="Picture 5" descr="D:\Dropbox\Desktop\logo truong Le Loi.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53864" y="138747"/>
            <a:ext cx="1772376" cy="1707538"/>
          </a:xfrm>
          <a:prstGeom prst="rect">
            <a:avLst/>
          </a:prstGeom>
          <a:noFill/>
          <a:ln>
            <a:noFill/>
          </a:ln>
        </p:spPr>
      </p:pic>
      <p:sp>
        <p:nvSpPr>
          <p:cNvPr id="7" name="Rectangle 6"/>
          <p:cNvSpPr/>
          <p:nvPr/>
        </p:nvSpPr>
        <p:spPr>
          <a:xfrm>
            <a:off x="69669" y="2368731"/>
            <a:ext cx="11495314" cy="240065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000" b="1" dirty="0" smtClean="0">
                <a:ln>
                  <a:solidFill>
                    <a:srgbClr val="00B050"/>
                  </a:solidFill>
                </a:ln>
                <a:solidFill>
                  <a:schemeClr val="accent3"/>
                </a:solidFill>
                <a:latin typeface="Times New Roman" panose="02020603050405020304" pitchFamily="18" charset="0"/>
                <a:cs typeface="Times New Roman" panose="02020603050405020304" pitchFamily="18" charset="0"/>
              </a:rPr>
              <a:t>HỘI THI KHOA HỌC KĨ THUẬT CẤP TỈNH HỌC SINH TRUNG HỌC </a:t>
            </a:r>
          </a:p>
          <a:p>
            <a:pPr algn="ctr"/>
            <a:r>
              <a:rPr lang="en-US" sz="5000" b="1" dirty="0" smtClean="0">
                <a:ln>
                  <a:solidFill>
                    <a:srgbClr val="00B050"/>
                  </a:solidFill>
                </a:ln>
                <a:solidFill>
                  <a:schemeClr val="accent3"/>
                </a:solidFill>
                <a:latin typeface="Times New Roman" panose="02020603050405020304" pitchFamily="18" charset="0"/>
                <a:cs typeface="Times New Roman" panose="02020603050405020304" pitchFamily="18" charset="0"/>
              </a:rPr>
              <a:t>NĂM </a:t>
            </a:r>
            <a:r>
              <a:rPr lang="en-US" sz="5000" b="1" smtClean="0">
                <a:ln>
                  <a:solidFill>
                    <a:srgbClr val="00B050"/>
                  </a:solidFill>
                </a:ln>
                <a:solidFill>
                  <a:schemeClr val="accent3"/>
                </a:solidFill>
                <a:latin typeface="Times New Roman" panose="02020603050405020304" pitchFamily="18" charset="0"/>
                <a:cs typeface="Times New Roman" panose="02020603050405020304" pitchFamily="18" charset="0"/>
              </a:rPr>
              <a:t>HỌC </a:t>
            </a:r>
            <a:r>
              <a:rPr lang="en-US" sz="5000" b="1" smtClean="0">
                <a:ln>
                  <a:solidFill>
                    <a:srgbClr val="00B050"/>
                  </a:solidFill>
                </a:ln>
                <a:solidFill>
                  <a:schemeClr val="accent3"/>
                </a:solidFill>
                <a:latin typeface="Times New Roman" panose="02020603050405020304" pitchFamily="18" charset="0"/>
                <a:cs typeface="Times New Roman" panose="02020603050405020304" pitchFamily="18" charset="0"/>
              </a:rPr>
              <a:t>2022 </a:t>
            </a:r>
            <a:r>
              <a:rPr lang="en-US" sz="5000" b="1" smtClean="0">
                <a:ln>
                  <a:solidFill>
                    <a:srgbClr val="00B050"/>
                  </a:solidFill>
                </a:ln>
                <a:solidFill>
                  <a:schemeClr val="accent3"/>
                </a:solidFill>
                <a:latin typeface="Times New Roman" panose="02020603050405020304" pitchFamily="18" charset="0"/>
                <a:cs typeface="Times New Roman" panose="02020603050405020304" pitchFamily="18" charset="0"/>
              </a:rPr>
              <a:t>- </a:t>
            </a:r>
            <a:r>
              <a:rPr lang="en-US" sz="5000" b="1" smtClean="0">
                <a:ln>
                  <a:solidFill>
                    <a:srgbClr val="00B050"/>
                  </a:solidFill>
                </a:ln>
                <a:solidFill>
                  <a:schemeClr val="accent3"/>
                </a:solidFill>
                <a:latin typeface="Times New Roman" panose="02020603050405020304" pitchFamily="18" charset="0"/>
                <a:cs typeface="Times New Roman" panose="02020603050405020304" pitchFamily="18" charset="0"/>
              </a:rPr>
              <a:t>2023</a:t>
            </a:r>
            <a:endParaRPr lang="en-US" sz="5000" b="1" cap="none" spc="0" dirty="0">
              <a:ln>
                <a:solidFill>
                  <a:srgbClr val="00B050"/>
                </a:solidFill>
              </a:ln>
              <a:solidFill>
                <a:schemeClr val="accent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125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Dropbox\Desktop\LOGO SO GD QUANG TRI.gif"/>
          <p:cNvPicPr/>
          <p:nvPr/>
        </p:nvPicPr>
        <p:blipFill rotWithShape="1">
          <a:blip r:embed="rId2">
            <a:extLst>
              <a:ext uri="{28A0092B-C50C-407E-A947-70E740481C1C}">
                <a14:useLocalDpi xmlns:a14="http://schemas.microsoft.com/office/drawing/2010/main" val="0"/>
              </a:ext>
            </a:extLst>
          </a:blip>
          <a:srcRect l="3508" t="7602" r="5263"/>
          <a:stretch/>
        </p:blipFill>
        <p:spPr bwMode="auto">
          <a:xfrm>
            <a:off x="62752" y="111853"/>
            <a:ext cx="1658471" cy="1519723"/>
          </a:xfrm>
          <a:prstGeom prst="rect">
            <a:avLst/>
          </a:prstGeom>
          <a:noFill/>
          <a:ln>
            <a:noFill/>
          </a:ln>
          <a:extLst>
            <a:ext uri="{53640926-AAD7-44D8-BBD7-CCE9431645EC}">
              <a14:shadowObscured xmlns:a14="http://schemas.microsoft.com/office/drawing/2010/main"/>
            </a:ext>
          </a:extLst>
        </p:spPr>
      </p:pic>
      <p:pic>
        <p:nvPicPr>
          <p:cNvPr id="7" name="Picture 6" descr="D:\Dropbox\Desktop\logo truong Le Loi.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23176" y="111852"/>
            <a:ext cx="1472005" cy="1340430"/>
          </a:xfrm>
          <a:prstGeom prst="rect">
            <a:avLst/>
          </a:prstGeom>
          <a:noFill/>
          <a:ln>
            <a:noFill/>
          </a:ln>
        </p:spPr>
      </p:pic>
      <p:sp>
        <p:nvSpPr>
          <p:cNvPr id="8" name="Rectangle 7"/>
          <p:cNvSpPr/>
          <p:nvPr/>
        </p:nvSpPr>
        <p:spPr>
          <a:xfrm>
            <a:off x="1505355" y="26404"/>
            <a:ext cx="9238846" cy="523220"/>
          </a:xfrm>
          <a:prstGeom prst="rect">
            <a:avLst/>
          </a:prstGeom>
          <a:noFill/>
        </p:spPr>
        <p:txBody>
          <a:bodyPr wrap="square" lIns="91440" tIns="45720" rIns="91440" bIns="45720">
            <a:spAutoFit/>
          </a:bodyPr>
          <a:lstStyle/>
          <a:p>
            <a:pPr algn="ctr"/>
            <a:r>
              <a:rPr lang="en-US" sz="2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HỘI THI KHOA HỌC KĨ THUẬT </a:t>
            </a:r>
            <a:r>
              <a:rPr lang="en-US" sz="2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NĂM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HỌC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2022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2023</a:t>
            </a:r>
            <a:endPar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62752" y="1717025"/>
            <a:ext cx="11900648" cy="4134465"/>
          </a:xfrm>
          <a:prstGeom prst="rect">
            <a:avLst/>
          </a:prstGeom>
        </p:spPr>
        <p:txBody>
          <a:bodyPr wrap="square">
            <a:spAutoFit/>
          </a:bodyPr>
          <a:lstStyle/>
          <a:p>
            <a:pPr marL="139700" algn="just">
              <a:spcBef>
                <a:spcPts val="750"/>
              </a:spcBef>
              <a:spcAft>
                <a:spcPts val="0"/>
              </a:spcAft>
              <a:tabLst>
                <a:tab pos="236220" algn="l"/>
              </a:tabLst>
            </a:pPr>
            <a:r>
              <a:rPr lang="en-US" sz="2600" dirty="0">
                <a:latin typeface="Times New Roman" panose="02020603050405020304" pitchFamily="18" charset="0"/>
                <a:ea typeface="Times New Roman" panose="02020603050405020304" pitchFamily="18" charset="0"/>
              </a:rPr>
              <a:t>	</a:t>
            </a:r>
            <a:r>
              <a:rPr lang="en-US" sz="2600" smtClean="0">
                <a:latin typeface="Times New Roman" panose="02020603050405020304" pitchFamily="18" charset="0"/>
                <a:ea typeface="Times New Roman" panose="02020603050405020304" pitchFamily="18" charset="0"/>
              </a:rPr>
              <a:t>	</a:t>
            </a:r>
            <a:r>
              <a:rPr lang="en-US" sz="2600" dirty="0">
                <a:latin typeface="Times New Roman" panose="02020603050405020304" pitchFamily="18" charset="0"/>
                <a:ea typeface="Times New Roman" panose="02020603050405020304" pitchFamily="18" charset="0"/>
              </a:rPr>
              <a:t>	</a:t>
            </a:r>
            <a:r>
              <a:rPr lang="en-US" sz="2600" dirty="0" smtClean="0">
                <a:latin typeface="Times New Roman" panose="02020603050405020304" pitchFamily="18" charset="0"/>
                <a:ea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rPr>
              <a:t>Yêu</a:t>
            </a:r>
            <a:r>
              <a:rPr lang="en-US" sz="3200" dirty="0" smtClean="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cầu</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của</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bài</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toán</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đặt</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ra</a:t>
            </a:r>
            <a:r>
              <a:rPr lang="en-US" sz="3200" dirty="0">
                <a:latin typeface="Times New Roman" panose="02020603050405020304" pitchFamily="18" charset="0"/>
                <a:ea typeface="Times New Roman" panose="02020603050405020304" pitchFamily="18" charset="0"/>
              </a:rPr>
              <a:t> </a:t>
            </a:r>
            <a:r>
              <a:rPr lang="en-US" sz="3200" err="1">
                <a:latin typeface="Times New Roman" panose="02020603050405020304" pitchFamily="18" charset="0"/>
                <a:ea typeface="Times New Roman" panose="02020603050405020304" pitchFamily="18" charset="0"/>
              </a:rPr>
              <a:t>là</a:t>
            </a:r>
            <a:r>
              <a:rPr lang="en-US" sz="3200">
                <a:latin typeface="Times New Roman" panose="02020603050405020304" pitchFamily="18" charset="0"/>
                <a:ea typeface="Times New Roman" panose="02020603050405020304" pitchFamily="18" charset="0"/>
              </a:rPr>
              <a:t> </a:t>
            </a:r>
            <a:r>
              <a:rPr lang="en-US" sz="3200" smtClean="0">
                <a:latin typeface="Times New Roman" panose="02020603050405020304" pitchFamily="18" charset="0"/>
                <a:ea typeface="Times New Roman" panose="02020603050405020304" pitchFamily="18" charset="0"/>
              </a:rPr>
              <a:t>mỗi máy tính có mã máy, trước </a:t>
            </a:r>
            <a:r>
              <a:rPr lang="en-US" sz="3200">
                <a:latin typeface="Times New Roman" panose="02020603050405020304" pitchFamily="18" charset="0"/>
                <a:ea typeface="Times New Roman" panose="02020603050405020304" pitchFamily="18" charset="0"/>
              </a:rPr>
              <a:t>và sau khi kết thúc tiết thực hành nếu </a:t>
            </a:r>
            <a:r>
              <a:rPr lang="en-US" sz="3200">
                <a:latin typeface="Times New Roman" panose="02020603050405020304" pitchFamily="18" charset="0"/>
                <a:ea typeface="Times New Roman" panose="02020603050405020304" pitchFamily="18" charset="0"/>
              </a:rPr>
              <a:t>máy </a:t>
            </a:r>
            <a:r>
              <a:rPr lang="en-US" sz="3200" smtClean="0">
                <a:latin typeface="Times New Roman" panose="02020603050405020304" pitchFamily="18" charset="0"/>
                <a:ea typeface="Times New Roman" panose="02020603050405020304" pitchFamily="18" charset="0"/>
              </a:rPr>
              <a:t>tính, </a:t>
            </a:r>
            <a:r>
              <a:rPr lang="en-US" sz="3200">
                <a:latin typeface="Times New Roman" panose="02020603050405020304" pitchFamily="18" charset="0"/>
                <a:ea typeface="Times New Roman" panose="02020603050405020304" pitchFamily="18" charset="0"/>
              </a:rPr>
              <a:t>thiết bị nào có sự cố thì cán bộ phụ trách hoặc giáo viên giảng dạy cập nhật tình trạng trên </a:t>
            </a:r>
            <a:r>
              <a:rPr lang="en-US" sz="3200">
                <a:latin typeface="Times New Roman" panose="02020603050405020304" pitchFamily="18" charset="0"/>
                <a:ea typeface="Times New Roman" panose="02020603050405020304" pitchFamily="18" charset="0"/>
              </a:rPr>
              <a:t>hệ </a:t>
            </a:r>
            <a:r>
              <a:rPr lang="en-US" sz="3200" smtClean="0">
                <a:latin typeface="Times New Roman" panose="02020603050405020304" pitchFamily="18" charset="0"/>
                <a:ea typeface="Times New Roman" panose="02020603050405020304" pitchFamily="18" charset="0"/>
              </a:rPr>
              <a:t>thống. Trên cơ sở thông tin phòng máy được công khai lên hệ thống, giáo viên giảng dạy cập nhật lịch thực hành lên hệ thống để tổ bộ môn chủ động hoạt động chuyên môn không chồng chéo với các lịch học khác như bồi dưỡng HSG, phụ đạo…</a:t>
            </a:r>
            <a:endParaRPr lang="en-US" sz="3200">
              <a:latin typeface="Times New Roman" panose="02020603050405020304" pitchFamily="18" charset="0"/>
              <a:ea typeface="Times New Roman" panose="02020603050405020304" pitchFamily="18" charset="0"/>
            </a:endParaRPr>
          </a:p>
          <a:p>
            <a:pPr marL="139700" algn="just">
              <a:spcBef>
                <a:spcPts val="750"/>
              </a:spcBef>
              <a:spcAft>
                <a:spcPts val="0"/>
              </a:spcAft>
              <a:tabLst>
                <a:tab pos="236220" algn="l"/>
              </a:tabLst>
            </a:pPr>
            <a:r>
              <a:rPr lang="en-US" sz="3200" smtClean="0">
                <a:latin typeface="Times New Roman" panose="02020603050405020304" pitchFamily="18" charset="0"/>
                <a:ea typeface="Times New Roman" panose="02020603050405020304" pitchFamily="18" charset="0"/>
              </a:rPr>
              <a:t> </a:t>
            </a:r>
            <a:endParaRPr lang="en-US" sz="3200" dirty="0">
              <a:effectLst/>
              <a:latin typeface="Times New Roman" panose="02020603050405020304" pitchFamily="18" charset="0"/>
              <a:ea typeface="Times New Roman" panose="02020603050405020304" pitchFamily="18" charset="0"/>
            </a:endParaRPr>
          </a:p>
        </p:txBody>
      </p:sp>
      <p:sp>
        <p:nvSpPr>
          <p:cNvPr id="15" name="TextBox 14"/>
          <p:cNvSpPr txBox="1"/>
          <p:nvPr/>
        </p:nvSpPr>
        <p:spPr>
          <a:xfrm>
            <a:off x="1721223" y="635073"/>
            <a:ext cx="8432180" cy="954107"/>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III. PHÂN TÍCH THIẾT KẾ HỆ THỐNG</a:t>
            </a:r>
          </a:p>
          <a:p>
            <a:r>
              <a:rPr lang="en-US" sz="2800" b="1" dirty="0" smtClean="0">
                <a:solidFill>
                  <a:srgbClr val="FF0000"/>
                </a:solidFill>
                <a:latin typeface="Times New Roman" panose="02020603050405020304" pitchFamily="18" charset="0"/>
                <a:cs typeface="Times New Roman" panose="02020603050405020304" pitchFamily="18" charset="0"/>
              </a:rPr>
              <a:t>1. </a:t>
            </a:r>
            <a:r>
              <a:rPr lang="en-US" sz="2800" b="1" dirty="0" err="1">
                <a:solidFill>
                  <a:srgbClr val="FF0000"/>
                </a:solidFill>
                <a:latin typeface="Times New Roman" panose="02020603050405020304" pitchFamily="18" charset="0"/>
                <a:cs typeface="Times New Roman" panose="02020603050405020304" pitchFamily="18" charset="0"/>
              </a:rPr>
              <a:t>P</a:t>
            </a:r>
            <a:r>
              <a:rPr lang="en-US" sz="2800" b="1" dirty="0" err="1" smtClean="0">
                <a:solidFill>
                  <a:srgbClr val="FF0000"/>
                </a:solidFill>
                <a:latin typeface="Times New Roman" panose="02020603050405020304" pitchFamily="18" charset="0"/>
                <a:cs typeface="Times New Roman" panose="02020603050405020304" pitchFamily="18" charset="0"/>
              </a:rPr>
              <a:t>hát</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biểu</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bài</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toán</a:t>
            </a:r>
            <a:endParaRPr 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417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Dropbox\Desktop\LOGO SO GD QUANG TRI.gif"/>
          <p:cNvPicPr/>
          <p:nvPr/>
        </p:nvPicPr>
        <p:blipFill rotWithShape="1">
          <a:blip r:embed="rId2">
            <a:extLst>
              <a:ext uri="{28A0092B-C50C-407E-A947-70E740481C1C}">
                <a14:useLocalDpi xmlns:a14="http://schemas.microsoft.com/office/drawing/2010/main" val="0"/>
              </a:ext>
            </a:extLst>
          </a:blip>
          <a:srcRect l="3508" t="7602" r="5263"/>
          <a:stretch/>
        </p:blipFill>
        <p:spPr bwMode="auto">
          <a:xfrm>
            <a:off x="62752" y="111853"/>
            <a:ext cx="1658471" cy="1519723"/>
          </a:xfrm>
          <a:prstGeom prst="rect">
            <a:avLst/>
          </a:prstGeom>
          <a:noFill/>
          <a:ln>
            <a:noFill/>
          </a:ln>
          <a:extLst>
            <a:ext uri="{53640926-AAD7-44D8-BBD7-CCE9431645EC}">
              <a14:shadowObscured xmlns:a14="http://schemas.microsoft.com/office/drawing/2010/main"/>
            </a:ext>
          </a:extLst>
        </p:spPr>
      </p:pic>
      <p:pic>
        <p:nvPicPr>
          <p:cNvPr id="5" name="Picture 4" descr="D:\Dropbox\Desktop\logo truong Le Loi.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23176" y="111852"/>
            <a:ext cx="1472005" cy="1340430"/>
          </a:xfrm>
          <a:prstGeom prst="rect">
            <a:avLst/>
          </a:prstGeom>
          <a:noFill/>
          <a:ln>
            <a:noFill/>
          </a:ln>
        </p:spPr>
      </p:pic>
      <p:sp>
        <p:nvSpPr>
          <p:cNvPr id="6" name="Rectangle 5"/>
          <p:cNvSpPr/>
          <p:nvPr/>
        </p:nvSpPr>
        <p:spPr>
          <a:xfrm>
            <a:off x="1505355" y="26404"/>
            <a:ext cx="9238846" cy="523220"/>
          </a:xfrm>
          <a:prstGeom prst="rect">
            <a:avLst/>
          </a:prstGeom>
          <a:noFill/>
        </p:spPr>
        <p:txBody>
          <a:bodyPr wrap="square" lIns="91440" tIns="45720" rIns="91440" bIns="45720">
            <a:spAutoFit/>
          </a:bodyPr>
          <a:lstStyle/>
          <a:p>
            <a:pPr algn="ctr"/>
            <a:r>
              <a:rPr lang="en-US" sz="2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HỘI THI KHOA HỌC KĨ THUẬT </a:t>
            </a:r>
            <a:r>
              <a:rPr lang="en-US" sz="2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NĂM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HỌC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2022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2023</a:t>
            </a:r>
            <a:endPar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1505355" y="635073"/>
            <a:ext cx="8815027" cy="954107"/>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III. PHÂN TÍCH THIẾT KẾ HỆ </a:t>
            </a:r>
            <a:r>
              <a:rPr lang="en-US" sz="2800" b="1" dirty="0" smtClean="0">
                <a:solidFill>
                  <a:srgbClr val="FF0000"/>
                </a:solidFill>
                <a:latin typeface="Times New Roman" panose="02020603050405020304" pitchFamily="18" charset="0"/>
                <a:cs typeface="Times New Roman" panose="02020603050405020304" pitchFamily="18" charset="0"/>
              </a:rPr>
              <a:t>THỐNG</a:t>
            </a:r>
          </a:p>
          <a:p>
            <a:r>
              <a:rPr lang="en-US" sz="2800" b="1" dirty="0" smtClean="0">
                <a:solidFill>
                  <a:srgbClr val="FF0000"/>
                </a:solidFill>
                <a:latin typeface="Times New Roman" panose="02020603050405020304" pitchFamily="18" charset="0"/>
                <a:cs typeface="Times New Roman" panose="02020603050405020304" pitchFamily="18" charset="0"/>
              </a:rPr>
              <a:t>2. SƠ ĐỒ CHỨC NĂNG</a:t>
            </a:r>
            <a:endParaRPr lang="en-US" sz="2800" b="1" dirty="0">
              <a:solidFill>
                <a:srgbClr val="FF0000"/>
              </a:solidFill>
              <a:latin typeface="Times New Roman" panose="02020603050405020304" pitchFamily="18" charset="0"/>
              <a:cs typeface="Times New Roman" panose="02020603050405020304" pitchFamily="18" charset="0"/>
            </a:endParaRPr>
          </a:p>
        </p:txBody>
      </p:sp>
      <p:pic>
        <p:nvPicPr>
          <p:cNvPr id="29" name="Picture 28"/>
          <p:cNvPicPr/>
          <p:nvPr/>
        </p:nvPicPr>
        <p:blipFill>
          <a:blip r:embed="rId4">
            <a:extLst>
              <a:ext uri="{28A0092B-C50C-407E-A947-70E740481C1C}">
                <a14:useLocalDpi xmlns:a14="http://schemas.microsoft.com/office/drawing/2010/main" val="0"/>
              </a:ext>
            </a:extLst>
          </a:blip>
          <a:stretch>
            <a:fillRect/>
          </a:stretch>
        </p:blipFill>
        <p:spPr>
          <a:xfrm>
            <a:off x="1717264" y="1674628"/>
            <a:ext cx="7407686" cy="5183371"/>
          </a:xfrm>
          <a:prstGeom prst="rect">
            <a:avLst/>
          </a:prstGeom>
        </p:spPr>
      </p:pic>
    </p:spTree>
    <p:extLst>
      <p:ext uri="{BB962C8B-B14F-4D97-AF65-F5344CB8AC3E}">
        <p14:creationId xmlns:p14="http://schemas.microsoft.com/office/powerpoint/2010/main" val="887653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Dropbox\Desktop\LOGO SO GD QUANG TRI.gif"/>
          <p:cNvPicPr/>
          <p:nvPr/>
        </p:nvPicPr>
        <p:blipFill rotWithShape="1">
          <a:blip r:embed="rId2">
            <a:extLst>
              <a:ext uri="{28A0092B-C50C-407E-A947-70E740481C1C}">
                <a14:useLocalDpi xmlns:a14="http://schemas.microsoft.com/office/drawing/2010/main" val="0"/>
              </a:ext>
            </a:extLst>
          </a:blip>
          <a:srcRect l="3508" t="7602" r="5263"/>
          <a:stretch/>
        </p:blipFill>
        <p:spPr bwMode="auto">
          <a:xfrm>
            <a:off x="62753" y="111853"/>
            <a:ext cx="1365454" cy="1254981"/>
          </a:xfrm>
          <a:prstGeom prst="rect">
            <a:avLst/>
          </a:prstGeom>
          <a:noFill/>
          <a:ln>
            <a:noFill/>
          </a:ln>
          <a:extLst>
            <a:ext uri="{53640926-AAD7-44D8-BBD7-CCE9431645EC}">
              <a14:shadowObscured xmlns:a14="http://schemas.microsoft.com/office/drawing/2010/main"/>
            </a:ext>
          </a:extLst>
        </p:spPr>
      </p:pic>
      <p:pic>
        <p:nvPicPr>
          <p:cNvPr id="5" name="Picture 4" descr="D:\Dropbox\Desktop\logo truong Le Loi.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1343" y="37236"/>
            <a:ext cx="1136213" cy="1051228"/>
          </a:xfrm>
          <a:prstGeom prst="rect">
            <a:avLst/>
          </a:prstGeom>
          <a:noFill/>
          <a:ln>
            <a:noFill/>
          </a:ln>
        </p:spPr>
      </p:pic>
      <p:sp>
        <p:nvSpPr>
          <p:cNvPr id="6" name="Rectangle 5"/>
          <p:cNvSpPr/>
          <p:nvPr/>
        </p:nvSpPr>
        <p:spPr>
          <a:xfrm>
            <a:off x="1505355" y="26404"/>
            <a:ext cx="9238846" cy="523220"/>
          </a:xfrm>
          <a:prstGeom prst="rect">
            <a:avLst/>
          </a:prstGeom>
          <a:noFill/>
        </p:spPr>
        <p:txBody>
          <a:bodyPr wrap="square" lIns="91440" tIns="45720" rIns="91440" bIns="45720">
            <a:spAutoFit/>
          </a:bodyPr>
          <a:lstStyle/>
          <a:p>
            <a:pPr algn="ctr"/>
            <a:r>
              <a:rPr lang="en-US" sz="2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HỘI THI KHOA HỌC KĨ THUẬT </a:t>
            </a:r>
            <a:r>
              <a:rPr lang="en-US" sz="2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NĂM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HỌC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2022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2023</a:t>
            </a:r>
            <a:endPar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1428207" y="675038"/>
            <a:ext cx="7904004" cy="954107"/>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III. PHÂN TÍCH THIẾT KẾ HỆ </a:t>
            </a:r>
            <a:r>
              <a:rPr lang="en-US" sz="2800" b="1" dirty="0" smtClean="0">
                <a:solidFill>
                  <a:srgbClr val="FF0000"/>
                </a:solidFill>
                <a:latin typeface="Times New Roman" panose="02020603050405020304" pitchFamily="18" charset="0"/>
                <a:cs typeface="Times New Roman" panose="02020603050405020304" pitchFamily="18" charset="0"/>
              </a:rPr>
              <a:t>THỐNG</a:t>
            </a:r>
          </a:p>
          <a:p>
            <a:r>
              <a:rPr lang="en-US" sz="2800" b="1" dirty="0" smtClean="0">
                <a:solidFill>
                  <a:srgbClr val="FF0000"/>
                </a:solidFill>
                <a:latin typeface="Times New Roman" panose="02020603050405020304" pitchFamily="18" charset="0"/>
                <a:cs typeface="Times New Roman" panose="02020603050405020304" pitchFamily="18" charset="0"/>
              </a:rPr>
              <a:t>3. CÁC TÁC NHÂN CỦA HỆ THỐNG</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13" name="Freeform 12"/>
          <p:cNvSpPr>
            <a:spLocks/>
          </p:cNvSpPr>
          <p:nvPr/>
        </p:nvSpPr>
        <p:spPr bwMode="auto">
          <a:xfrm>
            <a:off x="5503772" y="1606276"/>
            <a:ext cx="388393" cy="188799"/>
          </a:xfrm>
          <a:custGeom>
            <a:avLst/>
            <a:gdLst>
              <a:gd name="T0" fmla="+- 0 3071 2785"/>
              <a:gd name="T1" fmla="*/ T0 w 425"/>
              <a:gd name="T2" fmla="+- 0 555 555"/>
              <a:gd name="T3" fmla="*/ 555 h 277"/>
              <a:gd name="T4" fmla="+- 0 3071 2785"/>
              <a:gd name="T5" fmla="*/ T4 w 425"/>
              <a:gd name="T6" fmla="+- 0 624 555"/>
              <a:gd name="T7" fmla="*/ 624 h 277"/>
              <a:gd name="T8" fmla="+- 0 2785 2785"/>
              <a:gd name="T9" fmla="*/ T8 w 425"/>
              <a:gd name="T10" fmla="+- 0 624 555"/>
              <a:gd name="T11" fmla="*/ 624 h 277"/>
              <a:gd name="T12" fmla="+- 0 2785 2785"/>
              <a:gd name="T13" fmla="*/ T12 w 425"/>
              <a:gd name="T14" fmla="+- 0 763 555"/>
              <a:gd name="T15" fmla="*/ 763 h 277"/>
              <a:gd name="T16" fmla="+- 0 3071 2785"/>
              <a:gd name="T17" fmla="*/ T16 w 425"/>
              <a:gd name="T18" fmla="+- 0 763 555"/>
              <a:gd name="T19" fmla="*/ 763 h 277"/>
              <a:gd name="T20" fmla="+- 0 3071 2785"/>
              <a:gd name="T21" fmla="*/ T20 w 425"/>
              <a:gd name="T22" fmla="+- 0 832 555"/>
              <a:gd name="T23" fmla="*/ 832 h 277"/>
              <a:gd name="T24" fmla="+- 0 3210 2785"/>
              <a:gd name="T25" fmla="*/ T24 w 425"/>
              <a:gd name="T26" fmla="+- 0 693 555"/>
              <a:gd name="T27" fmla="*/ 693 h 277"/>
              <a:gd name="T28" fmla="+- 0 3071 2785"/>
              <a:gd name="T29" fmla="*/ T28 w 425"/>
              <a:gd name="T30" fmla="+- 0 555 555"/>
              <a:gd name="T31" fmla="*/ 555 h 27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425" h="277">
                <a:moveTo>
                  <a:pt x="286" y="0"/>
                </a:moveTo>
                <a:lnTo>
                  <a:pt x="286" y="69"/>
                </a:lnTo>
                <a:lnTo>
                  <a:pt x="0" y="69"/>
                </a:lnTo>
                <a:lnTo>
                  <a:pt x="0" y="208"/>
                </a:lnTo>
                <a:lnTo>
                  <a:pt x="286" y="208"/>
                </a:lnTo>
                <a:lnTo>
                  <a:pt x="286" y="277"/>
                </a:lnTo>
                <a:lnTo>
                  <a:pt x="425" y="138"/>
                </a:lnTo>
                <a:lnTo>
                  <a:pt x="28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rgbClr val="7030A0"/>
              </a:solidFill>
            </a:endParaRPr>
          </a:p>
        </p:txBody>
      </p:sp>
      <p:sp>
        <p:nvSpPr>
          <p:cNvPr id="18" name="Freeform 5"/>
          <p:cNvSpPr>
            <a:spLocks/>
          </p:cNvSpPr>
          <p:nvPr/>
        </p:nvSpPr>
        <p:spPr bwMode="auto">
          <a:xfrm>
            <a:off x="9332211" y="3567754"/>
            <a:ext cx="175926" cy="269911"/>
          </a:xfrm>
          <a:custGeom>
            <a:avLst/>
            <a:gdLst>
              <a:gd name="T0" fmla="+- 0 4412 4204"/>
              <a:gd name="T1" fmla="*/ T0 w 277"/>
              <a:gd name="T2" fmla="+- 0 3441 3441"/>
              <a:gd name="T3" fmla="*/ 3441 h 425"/>
              <a:gd name="T4" fmla="+- 0 4273 4204"/>
              <a:gd name="T5" fmla="*/ T4 w 277"/>
              <a:gd name="T6" fmla="+- 0 3441 3441"/>
              <a:gd name="T7" fmla="*/ 3441 h 425"/>
              <a:gd name="T8" fmla="+- 0 4273 4204"/>
              <a:gd name="T9" fmla="*/ T8 w 277"/>
              <a:gd name="T10" fmla="+- 0 3727 3441"/>
              <a:gd name="T11" fmla="*/ 3727 h 425"/>
              <a:gd name="T12" fmla="+- 0 4204 4204"/>
              <a:gd name="T13" fmla="*/ T12 w 277"/>
              <a:gd name="T14" fmla="+- 0 3727 3441"/>
              <a:gd name="T15" fmla="*/ 3727 h 425"/>
              <a:gd name="T16" fmla="+- 0 4342 4204"/>
              <a:gd name="T17" fmla="*/ T16 w 277"/>
              <a:gd name="T18" fmla="+- 0 3866 3441"/>
              <a:gd name="T19" fmla="*/ 3866 h 425"/>
              <a:gd name="T20" fmla="+- 0 4481 4204"/>
              <a:gd name="T21" fmla="*/ T20 w 277"/>
              <a:gd name="T22" fmla="+- 0 3727 3441"/>
              <a:gd name="T23" fmla="*/ 3727 h 425"/>
              <a:gd name="T24" fmla="+- 0 4412 4204"/>
              <a:gd name="T25" fmla="*/ T24 w 277"/>
              <a:gd name="T26" fmla="+- 0 3727 3441"/>
              <a:gd name="T27" fmla="*/ 3727 h 425"/>
              <a:gd name="T28" fmla="+- 0 4412 4204"/>
              <a:gd name="T29" fmla="*/ T28 w 277"/>
              <a:gd name="T30" fmla="+- 0 3441 3441"/>
              <a:gd name="T31" fmla="*/ 3441 h 425"/>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77" h="425">
                <a:moveTo>
                  <a:pt x="208" y="0"/>
                </a:moveTo>
                <a:lnTo>
                  <a:pt x="69" y="0"/>
                </a:lnTo>
                <a:lnTo>
                  <a:pt x="69" y="286"/>
                </a:lnTo>
                <a:lnTo>
                  <a:pt x="0" y="286"/>
                </a:lnTo>
                <a:lnTo>
                  <a:pt x="138" y="425"/>
                </a:lnTo>
                <a:lnTo>
                  <a:pt x="277" y="286"/>
                </a:lnTo>
                <a:lnTo>
                  <a:pt x="208" y="286"/>
                </a:lnTo>
                <a:lnTo>
                  <a:pt x="20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rgbClr val="7030A0"/>
              </a:solidFill>
            </a:endParaRPr>
          </a:p>
        </p:txBody>
      </p:sp>
      <p:sp>
        <p:nvSpPr>
          <p:cNvPr id="21" name="Text Box 2"/>
          <p:cNvSpPr txBox="1">
            <a:spLocks noChangeArrowheads="1"/>
          </p:cNvSpPr>
          <p:nvPr/>
        </p:nvSpPr>
        <p:spPr bwMode="auto">
          <a:xfrm>
            <a:off x="7674639" y="3939097"/>
            <a:ext cx="2742420" cy="226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2000" b="1" i="0" u="none" strike="noStrike" cap="none" normalizeH="0" baseline="0" dirty="0" smtClean="0">
              <a:ln>
                <a:noFill/>
              </a:ln>
              <a:solidFill>
                <a:srgbClr val="7030A0"/>
              </a:solidFill>
              <a:effectLst/>
              <a:latin typeface="Arial" panose="020B0604020202020204" pitchFamily="34" charset="0"/>
            </a:endParaRPr>
          </a:p>
        </p:txBody>
      </p:sp>
      <p:sp>
        <p:nvSpPr>
          <p:cNvPr id="22" name="Rectangle 21"/>
          <p:cNvSpPr>
            <a:spLocks noChangeArrowheads="1"/>
          </p:cNvSpPr>
          <p:nvPr/>
        </p:nvSpPr>
        <p:spPr bwMode="auto">
          <a:xfrm>
            <a:off x="636494" y="62043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25"/>
          <p:cNvSpPr>
            <a:spLocks noChangeArrowheads="1"/>
          </p:cNvSpPr>
          <p:nvPr/>
        </p:nvSpPr>
        <p:spPr bwMode="auto">
          <a:xfrm>
            <a:off x="636494" y="57782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000" b="0" i="0" u="none" strike="noStrike" cap="none" normalizeH="0" baseline="0" dirty="0" smtClean="0">
              <a:ln>
                <a:noFill/>
              </a:ln>
              <a:solidFill>
                <a:schemeClr val="tx1"/>
              </a:solidFill>
              <a:effectLst/>
              <a:latin typeface="Arial" panose="020B0604020202020204" pitchFamily="34" charset="0"/>
              <a:ea typeface="Microsoft Sans Serif"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000" b="0" i="0" u="none" strike="noStrike" cap="none" normalizeH="0" baseline="0" dirty="0" smtClean="0">
                <a:ln>
                  <a:noFill/>
                </a:ln>
                <a:solidFill>
                  <a:schemeClr val="tx1"/>
                </a:solidFill>
                <a:effectLst/>
                <a:latin typeface="Arial" panose="020B0604020202020204" pitchFamily="34" charset="0"/>
                <a:ea typeface="Microsoft Sans Serif" panose="020B0604020202020204" pitchFamily="34" charset="0"/>
              </a:rPr>
              <a:t>	</a:t>
            </a: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500" y="1675939"/>
            <a:ext cx="5991808" cy="4357679"/>
          </a:xfrm>
          <a:prstGeom prst="rect">
            <a:avLst/>
          </a:prstGeom>
        </p:spPr>
      </p:pic>
    </p:spTree>
    <p:extLst>
      <p:ext uri="{BB962C8B-B14F-4D97-AF65-F5344CB8AC3E}">
        <p14:creationId xmlns:p14="http://schemas.microsoft.com/office/powerpoint/2010/main" val="427799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Dropbox\Desktop\LOGO SO GD QUANG TRI.gif"/>
          <p:cNvPicPr/>
          <p:nvPr/>
        </p:nvPicPr>
        <p:blipFill rotWithShape="1">
          <a:blip r:embed="rId2">
            <a:extLst>
              <a:ext uri="{28A0092B-C50C-407E-A947-70E740481C1C}">
                <a14:useLocalDpi xmlns:a14="http://schemas.microsoft.com/office/drawing/2010/main" val="0"/>
              </a:ext>
            </a:extLst>
          </a:blip>
          <a:srcRect l="3508" t="7602" r="5263"/>
          <a:stretch/>
        </p:blipFill>
        <p:spPr bwMode="auto">
          <a:xfrm>
            <a:off x="62753" y="111853"/>
            <a:ext cx="1365454" cy="1254981"/>
          </a:xfrm>
          <a:prstGeom prst="rect">
            <a:avLst/>
          </a:prstGeom>
          <a:noFill/>
          <a:ln>
            <a:noFill/>
          </a:ln>
          <a:extLst>
            <a:ext uri="{53640926-AAD7-44D8-BBD7-CCE9431645EC}">
              <a14:shadowObscured xmlns:a14="http://schemas.microsoft.com/office/drawing/2010/main"/>
            </a:ext>
          </a:extLst>
        </p:spPr>
      </p:pic>
      <p:pic>
        <p:nvPicPr>
          <p:cNvPr id="5" name="Picture 4" descr="D:\Dropbox\Desktop\logo truong Le Loi.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17044" y="0"/>
            <a:ext cx="874956" cy="903290"/>
          </a:xfrm>
          <a:prstGeom prst="rect">
            <a:avLst/>
          </a:prstGeom>
          <a:noFill/>
          <a:ln>
            <a:noFill/>
          </a:ln>
        </p:spPr>
      </p:pic>
      <p:sp>
        <p:nvSpPr>
          <p:cNvPr id="6" name="Rectangle 5"/>
          <p:cNvSpPr/>
          <p:nvPr/>
        </p:nvSpPr>
        <p:spPr>
          <a:xfrm>
            <a:off x="1505355" y="26404"/>
            <a:ext cx="9238846" cy="523220"/>
          </a:xfrm>
          <a:prstGeom prst="rect">
            <a:avLst/>
          </a:prstGeom>
          <a:noFill/>
        </p:spPr>
        <p:txBody>
          <a:bodyPr wrap="square" lIns="91440" tIns="45720" rIns="91440" bIns="45720">
            <a:spAutoFit/>
          </a:bodyPr>
          <a:lstStyle/>
          <a:p>
            <a:pPr algn="ctr"/>
            <a:r>
              <a:rPr lang="en-US" sz="2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HỘI THI KHOA HỌC KĨ THUẬT </a:t>
            </a:r>
            <a:r>
              <a:rPr lang="en-US" sz="2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NĂM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HỌC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2022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2023</a:t>
            </a:r>
            <a:endPar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1505355" y="670139"/>
            <a:ext cx="8230846" cy="846386"/>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III. PHÂN TÍCH THIẾT KẾ HỆ THỐNG</a:t>
            </a:r>
          </a:p>
          <a:p>
            <a:r>
              <a:rPr lang="en-US" sz="2500" b="1" dirty="0" smtClean="0">
                <a:solidFill>
                  <a:srgbClr val="FF0000"/>
                </a:solidFill>
                <a:latin typeface="Times New Roman" panose="02020603050405020304" pitchFamily="18" charset="0"/>
                <a:cs typeface="Times New Roman" panose="02020603050405020304" pitchFamily="18" charset="0"/>
              </a:rPr>
              <a:t>4. THIẾT KẾ CSDL</a:t>
            </a:r>
            <a:endParaRPr lang="en-US" sz="2500" b="1" dirty="0">
              <a:solidFill>
                <a:srgbClr val="FF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793339" y="1472794"/>
            <a:ext cx="2350323" cy="523220"/>
          </a:xfrm>
          <a:prstGeom prst="rect">
            <a:avLst/>
          </a:prstGeom>
        </p:spPr>
        <p:txBody>
          <a:bodyPr wrap="none">
            <a:spAutoFit/>
          </a:bodyPr>
          <a:lstStyle/>
          <a:p>
            <a:pPr algn="just">
              <a:spcAft>
                <a:spcPts val="0"/>
              </a:spcAft>
              <a:tabLst>
                <a:tab pos="236220" algn="l"/>
              </a:tabLst>
            </a:pPr>
            <a:r>
              <a:rPr lang="en-US" sz="2800" smtClean="0">
                <a:latin typeface="Times New Roman" panose="02020603050405020304" pitchFamily="18" charset="0"/>
                <a:ea typeface="Times New Roman" panose="02020603050405020304" pitchFamily="18" charset="0"/>
              </a:rPr>
              <a:t>Lịch thực hành</a:t>
            </a:r>
            <a:endParaRPr lang="en-US" sz="2800" dirty="0">
              <a:effectLst/>
              <a:latin typeface="Times New Roman" panose="02020603050405020304" pitchFamily="18" charset="0"/>
              <a:ea typeface="Times New Roman" panose="02020603050405020304" pitchFamily="18" charset="0"/>
            </a:endParaRPr>
          </a:p>
        </p:txBody>
      </p:sp>
      <p:sp>
        <p:nvSpPr>
          <p:cNvPr id="17" name="Rectangle 16"/>
          <p:cNvSpPr/>
          <p:nvPr/>
        </p:nvSpPr>
        <p:spPr>
          <a:xfrm>
            <a:off x="807766" y="3601007"/>
            <a:ext cx="3044423" cy="523220"/>
          </a:xfrm>
          <a:prstGeom prst="rect">
            <a:avLst/>
          </a:prstGeom>
        </p:spPr>
        <p:txBody>
          <a:bodyPr wrap="none">
            <a:spAutoFit/>
          </a:bodyPr>
          <a:lstStyle/>
          <a:p>
            <a:r>
              <a:rPr lang="en-US" sz="2800" smtClean="0">
                <a:latin typeface="Times New Roman" panose="02020603050405020304" pitchFamily="18" charset="0"/>
                <a:ea typeface="Times New Roman" panose="02020603050405020304" pitchFamily="18" charset="0"/>
              </a:rPr>
              <a:t>Tình trạng máy tính</a:t>
            </a:r>
            <a:endParaRPr lang="en-US" sz="2800" dirty="0"/>
          </a:p>
        </p:txBody>
      </p:sp>
      <p:sp>
        <p:nvSpPr>
          <p:cNvPr id="11" name="TextBox 10"/>
          <p:cNvSpPr txBox="1"/>
          <p:nvPr/>
        </p:nvSpPr>
        <p:spPr>
          <a:xfrm>
            <a:off x="606588" y="6014298"/>
            <a:ext cx="3956846" cy="523220"/>
          </a:xfrm>
          <a:prstGeom prst="rect">
            <a:avLst/>
          </a:prstGeom>
          <a:noFill/>
        </p:spPr>
        <p:txBody>
          <a:bodyPr wrap="square" rtlCol="0">
            <a:spAutoFit/>
          </a:bodyPr>
          <a:lstStyle/>
          <a:p>
            <a:pPr algn="ctr"/>
            <a:r>
              <a:rPr lang="en-US" sz="2800" b="1" dirty="0" smtClean="0">
                <a:solidFill>
                  <a:srgbClr val="FF0000"/>
                </a:solidFill>
                <a:latin typeface="Times New Roman" panose="02020603050405020304" pitchFamily="18" charset="0"/>
                <a:cs typeface="Times New Roman" panose="02020603050405020304" pitchFamily="18" charset="0"/>
              </a:rPr>
              <a:t>5. CÀI ĐẶT</a:t>
            </a:r>
            <a:endParaRPr lang="en-US"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925443121"/>
              </p:ext>
            </p:extLst>
          </p:nvPr>
        </p:nvGraphicFramePr>
        <p:xfrm>
          <a:off x="3409200" y="1714222"/>
          <a:ext cx="5431155" cy="1643700"/>
        </p:xfrm>
        <a:graphic>
          <a:graphicData uri="http://schemas.openxmlformats.org/drawingml/2006/table">
            <a:tbl>
              <a:tblPr firstRow="1" firstCol="1" bandRow="1">
                <a:tableStyleId>{5C22544A-7EE6-4342-B048-85BDC9FD1C3A}</a:tableStyleId>
              </a:tblPr>
              <a:tblGrid>
                <a:gridCol w="444500">
                  <a:extLst>
                    <a:ext uri="{9D8B030D-6E8A-4147-A177-3AD203B41FA5}">
                      <a16:colId xmlns:a16="http://schemas.microsoft.com/office/drawing/2014/main" val="1035431254"/>
                    </a:ext>
                  </a:extLst>
                </a:gridCol>
                <a:gridCol w="464185">
                  <a:extLst>
                    <a:ext uri="{9D8B030D-6E8A-4147-A177-3AD203B41FA5}">
                      <a16:colId xmlns:a16="http://schemas.microsoft.com/office/drawing/2014/main" val="527395692"/>
                    </a:ext>
                  </a:extLst>
                </a:gridCol>
                <a:gridCol w="1560195">
                  <a:extLst>
                    <a:ext uri="{9D8B030D-6E8A-4147-A177-3AD203B41FA5}">
                      <a16:colId xmlns:a16="http://schemas.microsoft.com/office/drawing/2014/main" val="900260221"/>
                    </a:ext>
                  </a:extLst>
                </a:gridCol>
                <a:gridCol w="493395">
                  <a:extLst>
                    <a:ext uri="{9D8B030D-6E8A-4147-A177-3AD203B41FA5}">
                      <a16:colId xmlns:a16="http://schemas.microsoft.com/office/drawing/2014/main" val="1546411969"/>
                    </a:ext>
                  </a:extLst>
                </a:gridCol>
                <a:gridCol w="592455">
                  <a:extLst>
                    <a:ext uri="{9D8B030D-6E8A-4147-A177-3AD203B41FA5}">
                      <a16:colId xmlns:a16="http://schemas.microsoft.com/office/drawing/2014/main" val="480390763"/>
                    </a:ext>
                  </a:extLst>
                </a:gridCol>
                <a:gridCol w="414655">
                  <a:extLst>
                    <a:ext uri="{9D8B030D-6E8A-4147-A177-3AD203B41FA5}">
                      <a16:colId xmlns:a16="http://schemas.microsoft.com/office/drawing/2014/main" val="912512007"/>
                    </a:ext>
                  </a:extLst>
                </a:gridCol>
                <a:gridCol w="1461770">
                  <a:extLst>
                    <a:ext uri="{9D8B030D-6E8A-4147-A177-3AD203B41FA5}">
                      <a16:colId xmlns:a16="http://schemas.microsoft.com/office/drawing/2014/main" val="666943498"/>
                    </a:ext>
                  </a:extLst>
                </a:gridCol>
              </a:tblGrid>
              <a:tr h="0">
                <a:tc>
                  <a:txBody>
                    <a:bodyPr/>
                    <a:lstStyle/>
                    <a:p>
                      <a:pPr algn="ctr">
                        <a:lnSpc>
                          <a:spcPct val="107000"/>
                        </a:lnSpc>
                        <a:spcAft>
                          <a:spcPts val="0"/>
                        </a:spcAft>
                      </a:pPr>
                      <a:r>
                        <a:rPr lang="en-US" sz="1400">
                          <a:effectLst/>
                        </a:rPr>
                        <a:t>STT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Buổi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Họ và tên giáo viên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Lớp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Phòng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Tiết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Ngày/Tháng/Năm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48081530"/>
                  </a:ext>
                </a:extLst>
              </a:tr>
              <a:tr h="0">
                <a:tc>
                  <a:txBody>
                    <a:bodyPr/>
                    <a:lstStyle/>
                    <a:p>
                      <a:pPr algn="ctr">
                        <a:lnSpc>
                          <a:spcPct val="107000"/>
                        </a:lnSpc>
                        <a:spcAft>
                          <a:spcPts val="0"/>
                        </a:spcAft>
                      </a:pPr>
                      <a:r>
                        <a:rPr lang="en-US"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Sáng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Trần Công Thắng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12B1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2022-12-12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01450009"/>
                  </a:ext>
                </a:extLst>
              </a:tr>
              <a:tr h="0">
                <a:tc>
                  <a:txBody>
                    <a:bodyPr/>
                    <a:lstStyle/>
                    <a:p>
                      <a:pPr algn="ctr">
                        <a:lnSpc>
                          <a:spcPct val="107000"/>
                        </a:lnSpc>
                        <a:spcAft>
                          <a:spcPts val="0"/>
                        </a:spcAft>
                      </a:pPr>
                      <a:r>
                        <a:rPr lang="en-US"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Sáng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Trần Công Thắng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12B1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2022-12-12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04554343"/>
                  </a:ext>
                </a:extLst>
              </a:tr>
              <a:tr h="0">
                <a:tc>
                  <a:txBody>
                    <a:bodyPr/>
                    <a:lstStyle/>
                    <a:p>
                      <a:pPr algn="ctr">
                        <a:lnSpc>
                          <a:spcPct val="107000"/>
                        </a:lnSpc>
                        <a:spcAft>
                          <a:spcPts val="0"/>
                        </a:spcAft>
                      </a:pPr>
                      <a:r>
                        <a:rPr lang="en-US"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Sáng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Trần Công Thắng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12B1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2022-12-12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39816323"/>
                  </a:ext>
                </a:extLst>
              </a:tr>
              <a:tr h="0">
                <a:tc>
                  <a:txBody>
                    <a:bodyPr/>
                    <a:lstStyle/>
                    <a:p>
                      <a:pPr algn="ctr">
                        <a:lnSpc>
                          <a:spcPct val="107000"/>
                        </a:lnSpc>
                        <a:spcAft>
                          <a:spcPts val="0"/>
                        </a:spcAft>
                      </a:pPr>
                      <a:r>
                        <a:rPr lang="en-US"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Sáng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Trần Công Thắng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12B2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2022-12-12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37325071"/>
                  </a:ext>
                </a:extLst>
              </a:tr>
              <a:tr h="0">
                <a:tc>
                  <a:txBody>
                    <a:bodyPr/>
                    <a:lstStyle/>
                    <a:p>
                      <a:pPr algn="ctr">
                        <a:lnSpc>
                          <a:spcPct val="107000"/>
                        </a:lnSpc>
                        <a:spcAft>
                          <a:spcPts val="0"/>
                        </a:spcAft>
                      </a:pPr>
                      <a:r>
                        <a:rPr lang="en-US"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Sáng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Trần Công Thắng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12B2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400">
                          <a:effectLst/>
                        </a:rPr>
                        <a:t>2022-12-12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18846187"/>
                  </a:ext>
                </a:extLst>
              </a:tr>
            </a:tbl>
          </a:graphicData>
        </a:graphic>
      </p:graphicFrame>
      <p:pic>
        <p:nvPicPr>
          <p:cNvPr id="8" name="Picture 7"/>
          <p:cNvPicPr>
            <a:picLocks noChangeAspect="1"/>
          </p:cNvPicPr>
          <p:nvPr/>
        </p:nvPicPr>
        <p:blipFill>
          <a:blip r:embed="rId4"/>
          <a:stretch>
            <a:fillRect/>
          </a:stretch>
        </p:blipFill>
        <p:spPr>
          <a:xfrm>
            <a:off x="3852189" y="3555619"/>
            <a:ext cx="7996912" cy="2608370"/>
          </a:xfrm>
          <a:prstGeom prst="rect">
            <a:avLst/>
          </a:prstGeom>
        </p:spPr>
      </p:pic>
    </p:spTree>
    <p:extLst>
      <p:ext uri="{BB962C8B-B14F-4D97-AF65-F5344CB8AC3E}">
        <p14:creationId xmlns:p14="http://schemas.microsoft.com/office/powerpoint/2010/main" val="2401654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Dropbox\Desktop\LOGO SO GD QUANG TRI.gif"/>
          <p:cNvPicPr/>
          <p:nvPr/>
        </p:nvPicPr>
        <p:blipFill rotWithShape="1">
          <a:blip r:embed="rId2">
            <a:extLst>
              <a:ext uri="{28A0092B-C50C-407E-A947-70E740481C1C}">
                <a14:useLocalDpi xmlns:a14="http://schemas.microsoft.com/office/drawing/2010/main" val="0"/>
              </a:ext>
            </a:extLst>
          </a:blip>
          <a:srcRect l="3508" t="7602" r="5263"/>
          <a:stretch/>
        </p:blipFill>
        <p:spPr bwMode="auto">
          <a:xfrm>
            <a:off x="62753" y="111853"/>
            <a:ext cx="1365454" cy="1254981"/>
          </a:xfrm>
          <a:prstGeom prst="rect">
            <a:avLst/>
          </a:prstGeom>
          <a:noFill/>
          <a:ln>
            <a:noFill/>
          </a:ln>
          <a:extLst>
            <a:ext uri="{53640926-AAD7-44D8-BBD7-CCE9431645EC}">
              <a14:shadowObscured xmlns:a14="http://schemas.microsoft.com/office/drawing/2010/main"/>
            </a:ext>
          </a:extLst>
        </p:spPr>
      </p:pic>
      <p:pic>
        <p:nvPicPr>
          <p:cNvPr id="5" name="Picture 4" descr="D:\Dropbox\Desktop\logo truong Le Loi.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17044" y="0"/>
            <a:ext cx="874956" cy="903290"/>
          </a:xfrm>
          <a:prstGeom prst="rect">
            <a:avLst/>
          </a:prstGeom>
          <a:noFill/>
          <a:ln>
            <a:noFill/>
          </a:ln>
        </p:spPr>
      </p:pic>
      <p:sp>
        <p:nvSpPr>
          <p:cNvPr id="6" name="Rectangle 5"/>
          <p:cNvSpPr/>
          <p:nvPr/>
        </p:nvSpPr>
        <p:spPr>
          <a:xfrm>
            <a:off x="1505355" y="26404"/>
            <a:ext cx="9238846" cy="523220"/>
          </a:xfrm>
          <a:prstGeom prst="rect">
            <a:avLst/>
          </a:prstGeom>
          <a:noFill/>
        </p:spPr>
        <p:txBody>
          <a:bodyPr wrap="square" lIns="91440" tIns="45720" rIns="91440" bIns="45720">
            <a:spAutoFit/>
          </a:bodyPr>
          <a:lstStyle/>
          <a:p>
            <a:pPr algn="ctr"/>
            <a:r>
              <a:rPr lang="en-US" sz="2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HỘI THI KHOA HỌC KĨ THUẬT </a:t>
            </a:r>
            <a:r>
              <a:rPr lang="en-US" sz="2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NĂM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HỌC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2022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2023</a:t>
            </a:r>
            <a:endPar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1505355" y="739343"/>
            <a:ext cx="8481793" cy="846386"/>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III. PHÂN TÍCH THIẾT KẾ HỆ THỐNG</a:t>
            </a:r>
          </a:p>
          <a:p>
            <a:r>
              <a:rPr lang="en-US" sz="2500" b="1" dirty="0" smtClean="0">
                <a:solidFill>
                  <a:srgbClr val="FF0000"/>
                </a:solidFill>
                <a:latin typeface="Times New Roman" panose="02020603050405020304" pitchFamily="18" charset="0"/>
                <a:cs typeface="Times New Roman" panose="02020603050405020304" pitchFamily="18" charset="0"/>
              </a:rPr>
              <a:t>6. KẾT QUẢ</a:t>
            </a:r>
            <a:endParaRPr lang="en-US" sz="2500" b="1" dirty="0">
              <a:solidFill>
                <a:srgbClr val="FF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stretch>
            <a:fillRect/>
          </a:stretch>
        </p:blipFill>
        <p:spPr>
          <a:xfrm>
            <a:off x="810297" y="1775448"/>
            <a:ext cx="10944225" cy="4676775"/>
          </a:xfrm>
          <a:prstGeom prst="rect">
            <a:avLst/>
          </a:prstGeom>
        </p:spPr>
      </p:pic>
    </p:spTree>
    <p:extLst>
      <p:ext uri="{BB962C8B-B14F-4D97-AF65-F5344CB8AC3E}">
        <p14:creationId xmlns:p14="http://schemas.microsoft.com/office/powerpoint/2010/main" val="242063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Dropbox\Desktop\LOGO SO GD QUANG TRI.gif"/>
          <p:cNvPicPr/>
          <p:nvPr/>
        </p:nvPicPr>
        <p:blipFill rotWithShape="1">
          <a:blip r:embed="rId2">
            <a:extLst>
              <a:ext uri="{28A0092B-C50C-407E-A947-70E740481C1C}">
                <a14:useLocalDpi xmlns:a14="http://schemas.microsoft.com/office/drawing/2010/main" val="0"/>
              </a:ext>
            </a:extLst>
          </a:blip>
          <a:srcRect l="3508" t="7602" r="5263"/>
          <a:stretch/>
        </p:blipFill>
        <p:spPr bwMode="auto">
          <a:xfrm>
            <a:off x="62753" y="111853"/>
            <a:ext cx="1365454" cy="1254981"/>
          </a:xfrm>
          <a:prstGeom prst="rect">
            <a:avLst/>
          </a:prstGeom>
          <a:noFill/>
          <a:ln>
            <a:noFill/>
          </a:ln>
          <a:extLst>
            <a:ext uri="{53640926-AAD7-44D8-BBD7-CCE9431645EC}">
              <a14:shadowObscured xmlns:a14="http://schemas.microsoft.com/office/drawing/2010/main"/>
            </a:ext>
          </a:extLst>
        </p:spPr>
      </p:pic>
      <p:pic>
        <p:nvPicPr>
          <p:cNvPr id="5" name="Picture 4" descr="D:\Dropbox\Desktop\logo truong Le Loi.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17044" y="0"/>
            <a:ext cx="874956" cy="903290"/>
          </a:xfrm>
          <a:prstGeom prst="rect">
            <a:avLst/>
          </a:prstGeom>
          <a:noFill/>
          <a:ln>
            <a:noFill/>
          </a:ln>
        </p:spPr>
      </p:pic>
      <p:sp>
        <p:nvSpPr>
          <p:cNvPr id="6" name="Rectangle 5"/>
          <p:cNvSpPr/>
          <p:nvPr/>
        </p:nvSpPr>
        <p:spPr>
          <a:xfrm>
            <a:off x="1505355" y="26404"/>
            <a:ext cx="9238846" cy="523220"/>
          </a:xfrm>
          <a:prstGeom prst="rect">
            <a:avLst/>
          </a:prstGeom>
          <a:noFill/>
        </p:spPr>
        <p:txBody>
          <a:bodyPr wrap="square" lIns="91440" tIns="45720" rIns="91440" bIns="45720">
            <a:spAutoFit/>
          </a:bodyPr>
          <a:lstStyle/>
          <a:p>
            <a:pPr algn="ctr"/>
            <a:r>
              <a:rPr lang="en-US" sz="2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HỘI THI KHOA HỌC KĨ THUẬT </a:t>
            </a:r>
            <a:r>
              <a:rPr lang="en-US" sz="2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NĂM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HỌC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2022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2023</a:t>
            </a:r>
            <a:endPar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1505355" y="739343"/>
            <a:ext cx="8481793" cy="846386"/>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III. PHÂN TÍCH THIẾT KẾ HỆ THỐNG</a:t>
            </a:r>
          </a:p>
          <a:p>
            <a:r>
              <a:rPr lang="en-US" sz="2500" b="1" dirty="0" smtClean="0">
                <a:solidFill>
                  <a:srgbClr val="FF0000"/>
                </a:solidFill>
                <a:latin typeface="Times New Roman" panose="02020603050405020304" pitchFamily="18" charset="0"/>
                <a:cs typeface="Times New Roman" panose="02020603050405020304" pitchFamily="18" charset="0"/>
              </a:rPr>
              <a:t>6. KẾT QUẢ</a:t>
            </a:r>
            <a:endParaRPr lang="en-US" sz="2500" b="1" dirty="0">
              <a:solidFill>
                <a:srgbClr val="FF000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783" y="1775448"/>
            <a:ext cx="11340761" cy="4357871"/>
          </a:xfrm>
          <a:prstGeom prst="rect">
            <a:avLst/>
          </a:prstGeom>
        </p:spPr>
      </p:pic>
    </p:spTree>
    <p:extLst>
      <p:ext uri="{BB962C8B-B14F-4D97-AF65-F5344CB8AC3E}">
        <p14:creationId xmlns:p14="http://schemas.microsoft.com/office/powerpoint/2010/main" val="6946896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Dropbox\Desktop\LOGO SO GD QUANG TRI.gif"/>
          <p:cNvPicPr/>
          <p:nvPr/>
        </p:nvPicPr>
        <p:blipFill rotWithShape="1">
          <a:blip r:embed="rId2">
            <a:extLst>
              <a:ext uri="{28A0092B-C50C-407E-A947-70E740481C1C}">
                <a14:useLocalDpi xmlns:a14="http://schemas.microsoft.com/office/drawing/2010/main" val="0"/>
              </a:ext>
            </a:extLst>
          </a:blip>
          <a:srcRect l="3508" t="7602" r="5263"/>
          <a:stretch/>
        </p:blipFill>
        <p:spPr bwMode="auto">
          <a:xfrm>
            <a:off x="62753" y="111853"/>
            <a:ext cx="1365454" cy="1254981"/>
          </a:xfrm>
          <a:prstGeom prst="rect">
            <a:avLst/>
          </a:prstGeom>
          <a:noFill/>
          <a:ln>
            <a:noFill/>
          </a:ln>
          <a:extLst>
            <a:ext uri="{53640926-AAD7-44D8-BBD7-CCE9431645EC}">
              <a14:shadowObscured xmlns:a14="http://schemas.microsoft.com/office/drawing/2010/main"/>
            </a:ext>
          </a:extLst>
        </p:spPr>
      </p:pic>
      <p:pic>
        <p:nvPicPr>
          <p:cNvPr id="5" name="Picture 4" descr="D:\Dropbox\Desktop\logo truong Le Loi.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17044" y="0"/>
            <a:ext cx="874956" cy="903290"/>
          </a:xfrm>
          <a:prstGeom prst="rect">
            <a:avLst/>
          </a:prstGeom>
          <a:noFill/>
          <a:ln>
            <a:noFill/>
          </a:ln>
        </p:spPr>
      </p:pic>
      <p:sp>
        <p:nvSpPr>
          <p:cNvPr id="6" name="Rectangle 5"/>
          <p:cNvSpPr/>
          <p:nvPr/>
        </p:nvSpPr>
        <p:spPr>
          <a:xfrm>
            <a:off x="1505355" y="26404"/>
            <a:ext cx="9238846" cy="523220"/>
          </a:xfrm>
          <a:prstGeom prst="rect">
            <a:avLst/>
          </a:prstGeom>
          <a:noFill/>
        </p:spPr>
        <p:txBody>
          <a:bodyPr wrap="square" lIns="91440" tIns="45720" rIns="91440" bIns="45720">
            <a:spAutoFit/>
          </a:bodyPr>
          <a:lstStyle/>
          <a:p>
            <a:pPr algn="ctr"/>
            <a:r>
              <a:rPr lang="en-US" sz="2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HỘI THI KHOA HỌC KĨ THUẬT </a:t>
            </a:r>
            <a:r>
              <a:rPr lang="en-US" sz="2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NĂM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HỌC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2022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2023</a:t>
            </a:r>
            <a:endPar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1505355" y="739343"/>
            <a:ext cx="8481793" cy="846386"/>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III. PHÂN TÍCH THIẾT KẾ HỆ THỐNG</a:t>
            </a:r>
          </a:p>
          <a:p>
            <a:r>
              <a:rPr lang="en-US" sz="2500" b="1" dirty="0" smtClean="0">
                <a:solidFill>
                  <a:srgbClr val="FF0000"/>
                </a:solidFill>
                <a:latin typeface="Times New Roman" panose="02020603050405020304" pitchFamily="18" charset="0"/>
                <a:cs typeface="Times New Roman" panose="02020603050405020304" pitchFamily="18" charset="0"/>
              </a:rPr>
              <a:t>6. KẾT QUẢ</a:t>
            </a:r>
            <a:endParaRPr lang="en-US" sz="2500" b="1"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1556553"/>
            <a:ext cx="11296649" cy="5203407"/>
          </a:xfrm>
          <a:prstGeom prst="rect">
            <a:avLst/>
          </a:prstGeom>
        </p:spPr>
      </p:pic>
    </p:spTree>
    <p:extLst>
      <p:ext uri="{BB962C8B-B14F-4D97-AF65-F5344CB8AC3E}">
        <p14:creationId xmlns:p14="http://schemas.microsoft.com/office/powerpoint/2010/main" val="2696822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Dropbox\Desktop\LOGO SO GD QUANG TRI.gif"/>
          <p:cNvPicPr/>
          <p:nvPr/>
        </p:nvPicPr>
        <p:blipFill rotWithShape="1">
          <a:blip r:embed="rId2">
            <a:extLst>
              <a:ext uri="{28A0092B-C50C-407E-A947-70E740481C1C}">
                <a14:useLocalDpi xmlns:a14="http://schemas.microsoft.com/office/drawing/2010/main" val="0"/>
              </a:ext>
            </a:extLst>
          </a:blip>
          <a:srcRect l="3508" t="7602" r="5263"/>
          <a:stretch/>
        </p:blipFill>
        <p:spPr bwMode="auto">
          <a:xfrm>
            <a:off x="62753" y="111853"/>
            <a:ext cx="1365454" cy="1254981"/>
          </a:xfrm>
          <a:prstGeom prst="rect">
            <a:avLst/>
          </a:prstGeom>
          <a:noFill/>
          <a:ln>
            <a:noFill/>
          </a:ln>
          <a:extLst>
            <a:ext uri="{53640926-AAD7-44D8-BBD7-CCE9431645EC}">
              <a14:shadowObscured xmlns:a14="http://schemas.microsoft.com/office/drawing/2010/main"/>
            </a:ext>
          </a:extLst>
        </p:spPr>
      </p:pic>
      <p:pic>
        <p:nvPicPr>
          <p:cNvPr id="5" name="Picture 4" descr="D:\Dropbox\Desktop\logo truong Le Loi.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17044" y="0"/>
            <a:ext cx="874956" cy="903290"/>
          </a:xfrm>
          <a:prstGeom prst="rect">
            <a:avLst/>
          </a:prstGeom>
          <a:noFill/>
          <a:ln>
            <a:noFill/>
          </a:ln>
        </p:spPr>
      </p:pic>
      <p:sp>
        <p:nvSpPr>
          <p:cNvPr id="6" name="Rectangle 5"/>
          <p:cNvSpPr/>
          <p:nvPr/>
        </p:nvSpPr>
        <p:spPr>
          <a:xfrm>
            <a:off x="1505355" y="26404"/>
            <a:ext cx="9238846" cy="523220"/>
          </a:xfrm>
          <a:prstGeom prst="rect">
            <a:avLst/>
          </a:prstGeom>
          <a:noFill/>
        </p:spPr>
        <p:txBody>
          <a:bodyPr wrap="square" lIns="91440" tIns="45720" rIns="91440" bIns="45720">
            <a:spAutoFit/>
          </a:bodyPr>
          <a:lstStyle/>
          <a:p>
            <a:pPr algn="ctr"/>
            <a:r>
              <a:rPr lang="en-US" sz="2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HỘI THI KHOA HỌC KĨ THUẬT </a:t>
            </a:r>
            <a:r>
              <a:rPr lang="en-US" sz="2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NĂM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HỌC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2022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2023</a:t>
            </a:r>
            <a:endPar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1505355" y="739343"/>
            <a:ext cx="8481793" cy="846386"/>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III. PHÂN TÍCH THIẾT KẾ HỆ THỐNG</a:t>
            </a:r>
          </a:p>
          <a:p>
            <a:r>
              <a:rPr lang="en-US" sz="2500" b="1" dirty="0" smtClean="0">
                <a:solidFill>
                  <a:srgbClr val="FF0000"/>
                </a:solidFill>
                <a:latin typeface="Times New Roman" panose="02020603050405020304" pitchFamily="18" charset="0"/>
                <a:cs typeface="Times New Roman" panose="02020603050405020304" pitchFamily="18" charset="0"/>
              </a:rPr>
              <a:t>6. KẾT QUẢ</a:t>
            </a:r>
            <a:endParaRPr lang="en-US" sz="2500" b="1" dirty="0">
              <a:solidFill>
                <a:srgbClr val="FF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850" y="1962150"/>
            <a:ext cx="11706747" cy="4607510"/>
          </a:xfrm>
          <a:prstGeom prst="rect">
            <a:avLst/>
          </a:prstGeom>
        </p:spPr>
      </p:pic>
    </p:spTree>
    <p:extLst>
      <p:ext uri="{BB962C8B-B14F-4D97-AF65-F5344CB8AC3E}">
        <p14:creationId xmlns:p14="http://schemas.microsoft.com/office/powerpoint/2010/main" val="17889137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Dropbox\Desktop\LOGO SO GD QUANG TRI.gif"/>
          <p:cNvPicPr/>
          <p:nvPr/>
        </p:nvPicPr>
        <p:blipFill rotWithShape="1">
          <a:blip r:embed="rId2">
            <a:extLst>
              <a:ext uri="{28A0092B-C50C-407E-A947-70E740481C1C}">
                <a14:useLocalDpi xmlns:a14="http://schemas.microsoft.com/office/drawing/2010/main" val="0"/>
              </a:ext>
            </a:extLst>
          </a:blip>
          <a:srcRect l="3508" t="7602" r="5263"/>
          <a:stretch/>
        </p:blipFill>
        <p:spPr bwMode="auto">
          <a:xfrm>
            <a:off x="62753" y="111853"/>
            <a:ext cx="1365454" cy="1254981"/>
          </a:xfrm>
          <a:prstGeom prst="rect">
            <a:avLst/>
          </a:prstGeom>
          <a:noFill/>
          <a:ln>
            <a:noFill/>
          </a:ln>
          <a:extLst>
            <a:ext uri="{53640926-AAD7-44D8-BBD7-CCE9431645EC}">
              <a14:shadowObscured xmlns:a14="http://schemas.microsoft.com/office/drawing/2010/main"/>
            </a:ext>
          </a:extLst>
        </p:spPr>
      </p:pic>
      <p:pic>
        <p:nvPicPr>
          <p:cNvPr id="5" name="Picture 4" descr="D:\Dropbox\Desktop\logo truong Le Loi.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17044" y="0"/>
            <a:ext cx="874956" cy="903290"/>
          </a:xfrm>
          <a:prstGeom prst="rect">
            <a:avLst/>
          </a:prstGeom>
          <a:noFill/>
          <a:ln>
            <a:noFill/>
          </a:ln>
        </p:spPr>
      </p:pic>
      <p:sp>
        <p:nvSpPr>
          <p:cNvPr id="6" name="Rectangle 5"/>
          <p:cNvSpPr/>
          <p:nvPr/>
        </p:nvSpPr>
        <p:spPr>
          <a:xfrm>
            <a:off x="1505355" y="26404"/>
            <a:ext cx="9238846" cy="523220"/>
          </a:xfrm>
          <a:prstGeom prst="rect">
            <a:avLst/>
          </a:prstGeom>
          <a:noFill/>
        </p:spPr>
        <p:txBody>
          <a:bodyPr wrap="square" lIns="91440" tIns="45720" rIns="91440" bIns="45720">
            <a:spAutoFit/>
          </a:bodyPr>
          <a:lstStyle/>
          <a:p>
            <a:pPr algn="ctr"/>
            <a:r>
              <a:rPr lang="en-US" sz="2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HỘI THI KHOA HỌC KĨ THUẬT </a:t>
            </a:r>
            <a:r>
              <a:rPr lang="en-US" sz="2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NĂM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HỌC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2022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2023</a:t>
            </a:r>
            <a:endPar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1505355" y="739343"/>
            <a:ext cx="8481793" cy="846386"/>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III. PHÂN TÍCH THIẾT KẾ HỆ THỐNG</a:t>
            </a:r>
          </a:p>
          <a:p>
            <a:r>
              <a:rPr lang="en-US" sz="2500" b="1" dirty="0" smtClean="0">
                <a:solidFill>
                  <a:srgbClr val="FF0000"/>
                </a:solidFill>
                <a:latin typeface="Times New Roman" panose="02020603050405020304" pitchFamily="18" charset="0"/>
                <a:cs typeface="Times New Roman" panose="02020603050405020304" pitchFamily="18" charset="0"/>
              </a:rPr>
              <a:t>6. KẾT QUẢ</a:t>
            </a:r>
            <a:endParaRPr lang="en-US" sz="2500" b="1" dirty="0">
              <a:solidFill>
                <a:srgbClr val="FF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87" y="1585729"/>
            <a:ext cx="11307182" cy="5185564"/>
          </a:xfrm>
          <a:prstGeom prst="rect">
            <a:avLst/>
          </a:prstGeom>
        </p:spPr>
      </p:pic>
    </p:spTree>
    <p:extLst>
      <p:ext uri="{BB962C8B-B14F-4D97-AF65-F5344CB8AC3E}">
        <p14:creationId xmlns:p14="http://schemas.microsoft.com/office/powerpoint/2010/main" val="1189694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Dropbox\Desktop\LOGO SO GD QUANG TRI.gif"/>
          <p:cNvPicPr/>
          <p:nvPr/>
        </p:nvPicPr>
        <p:blipFill rotWithShape="1">
          <a:blip r:embed="rId2">
            <a:extLst>
              <a:ext uri="{28A0092B-C50C-407E-A947-70E740481C1C}">
                <a14:useLocalDpi xmlns:a14="http://schemas.microsoft.com/office/drawing/2010/main" val="0"/>
              </a:ext>
            </a:extLst>
          </a:blip>
          <a:srcRect l="3508" t="7602" r="5263"/>
          <a:stretch/>
        </p:blipFill>
        <p:spPr bwMode="auto">
          <a:xfrm>
            <a:off x="62753" y="111853"/>
            <a:ext cx="1365454" cy="1254981"/>
          </a:xfrm>
          <a:prstGeom prst="rect">
            <a:avLst/>
          </a:prstGeom>
          <a:noFill/>
          <a:ln>
            <a:noFill/>
          </a:ln>
          <a:extLst>
            <a:ext uri="{53640926-AAD7-44D8-BBD7-CCE9431645EC}">
              <a14:shadowObscured xmlns:a14="http://schemas.microsoft.com/office/drawing/2010/main"/>
            </a:ext>
          </a:extLst>
        </p:spPr>
      </p:pic>
      <p:pic>
        <p:nvPicPr>
          <p:cNvPr id="5" name="Picture 4" descr="D:\Dropbox\Desktop\logo truong Le Loi.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17044" y="0"/>
            <a:ext cx="874956" cy="903290"/>
          </a:xfrm>
          <a:prstGeom prst="rect">
            <a:avLst/>
          </a:prstGeom>
          <a:noFill/>
          <a:ln>
            <a:noFill/>
          </a:ln>
        </p:spPr>
      </p:pic>
      <p:sp>
        <p:nvSpPr>
          <p:cNvPr id="6" name="Rectangle 5"/>
          <p:cNvSpPr/>
          <p:nvPr/>
        </p:nvSpPr>
        <p:spPr>
          <a:xfrm>
            <a:off x="1505355" y="26404"/>
            <a:ext cx="9238846" cy="523220"/>
          </a:xfrm>
          <a:prstGeom prst="rect">
            <a:avLst/>
          </a:prstGeom>
          <a:noFill/>
        </p:spPr>
        <p:txBody>
          <a:bodyPr wrap="square" lIns="91440" tIns="45720" rIns="91440" bIns="45720">
            <a:spAutoFit/>
          </a:bodyPr>
          <a:lstStyle/>
          <a:p>
            <a:pPr algn="ctr"/>
            <a:r>
              <a:rPr lang="en-US" sz="2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HỘI THI KHOA HỌC KĨ THUẬT </a:t>
            </a:r>
            <a:r>
              <a:rPr lang="en-US" sz="2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NĂM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HỌC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2022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2023</a:t>
            </a:r>
            <a:endPar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1428207" y="549624"/>
            <a:ext cx="8910016" cy="1015663"/>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III. PHÂN TÍCH THIẾT KẾ HỆ THỐNG</a:t>
            </a:r>
          </a:p>
          <a:p>
            <a:r>
              <a:rPr lang="en-US" sz="2800" b="1" dirty="0">
                <a:solidFill>
                  <a:srgbClr val="FF0000"/>
                </a:solidFill>
                <a:latin typeface="Times New Roman" panose="02020603050405020304" pitchFamily="18" charset="0"/>
                <a:cs typeface="Times New Roman" panose="02020603050405020304" pitchFamily="18" charset="0"/>
              </a:rPr>
              <a:t>6. KẾT Q</a:t>
            </a:r>
            <a:r>
              <a:rPr lang="en-US" sz="3200" b="1" dirty="0">
                <a:solidFill>
                  <a:srgbClr val="FF0000"/>
                </a:solidFill>
                <a:latin typeface="Times New Roman" panose="02020603050405020304" pitchFamily="18" charset="0"/>
                <a:cs typeface="Times New Roman" panose="02020603050405020304" pitchFamily="18" charset="0"/>
              </a:rPr>
              <a:t>UẢ</a:t>
            </a:r>
          </a:p>
        </p:txBody>
      </p:sp>
    </p:spTree>
    <p:extLst>
      <p:ext uri="{BB962C8B-B14F-4D97-AF65-F5344CB8AC3E}">
        <p14:creationId xmlns:p14="http://schemas.microsoft.com/office/powerpoint/2010/main" val="3358701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0510" y="2229713"/>
            <a:ext cx="11581375" cy="163121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000" b="1" cap="none" spc="0" smtClean="0">
                <a:ln>
                  <a:solidFill>
                    <a:srgbClr val="00B050"/>
                  </a:solidFill>
                </a:ln>
                <a:solidFill>
                  <a:schemeClr val="accent3"/>
                </a:solidFill>
                <a:effectLst/>
                <a:latin typeface="Times New Roman" panose="02020603050405020304" pitchFamily="18" charset="0"/>
                <a:cs typeface="Times New Roman" panose="02020603050405020304" pitchFamily="18" charset="0"/>
              </a:rPr>
              <a:t>XÂY DỰNG HỆ </a:t>
            </a:r>
            <a:r>
              <a:rPr lang="en-US" sz="5000" b="1" cap="none" spc="0" smtClean="0">
                <a:ln>
                  <a:solidFill>
                    <a:srgbClr val="00B050"/>
                  </a:solidFill>
                </a:ln>
                <a:solidFill>
                  <a:schemeClr val="accent3"/>
                </a:solidFill>
                <a:effectLst/>
                <a:latin typeface="Times New Roman" panose="02020603050405020304" pitchFamily="18" charset="0"/>
                <a:cs typeface="Times New Roman" panose="02020603050405020304" pitchFamily="18" charset="0"/>
              </a:rPr>
              <a:t>THỐNG </a:t>
            </a:r>
            <a:r>
              <a:rPr lang="en-US" sz="5000" b="1" cap="none" spc="0" smtClean="0">
                <a:ln>
                  <a:solidFill>
                    <a:srgbClr val="00B050"/>
                  </a:solidFill>
                </a:ln>
                <a:solidFill>
                  <a:schemeClr val="accent3"/>
                </a:solidFill>
                <a:effectLst/>
                <a:latin typeface="Times New Roman" panose="02020603050405020304" pitchFamily="18" charset="0"/>
                <a:cs typeface="Times New Roman" panose="02020603050405020304" pitchFamily="18" charset="0"/>
              </a:rPr>
              <a:t>QUẢN </a:t>
            </a:r>
            <a:r>
              <a:rPr lang="en-US" sz="5000" b="1" cap="none" spc="0" smtClean="0">
                <a:ln>
                  <a:solidFill>
                    <a:srgbClr val="00B050"/>
                  </a:solidFill>
                </a:ln>
                <a:solidFill>
                  <a:schemeClr val="accent3"/>
                </a:solidFill>
                <a:effectLst/>
                <a:latin typeface="Times New Roman" panose="02020603050405020304" pitchFamily="18" charset="0"/>
                <a:cs typeface="Times New Roman" panose="02020603050405020304" pitchFamily="18" charset="0"/>
              </a:rPr>
              <a:t>LÝ </a:t>
            </a:r>
            <a:r>
              <a:rPr lang="en-US" sz="5000" b="1" cap="none" spc="0" smtClean="0">
                <a:ln>
                  <a:solidFill>
                    <a:srgbClr val="00B050"/>
                  </a:solidFill>
                </a:ln>
                <a:solidFill>
                  <a:schemeClr val="accent3"/>
                </a:solidFill>
                <a:effectLst/>
                <a:latin typeface="Times New Roman" panose="02020603050405020304" pitchFamily="18" charset="0"/>
                <a:cs typeface="Times New Roman" panose="02020603050405020304" pitchFamily="18" charset="0"/>
              </a:rPr>
              <a:t>PHÒNG MÁY VÀ LỊCH THỰC HÀNH</a:t>
            </a:r>
            <a:endParaRPr lang="en-US" sz="5000" b="1" cap="none" spc="0" dirty="0">
              <a:ln>
                <a:solidFill>
                  <a:srgbClr val="00B050"/>
                </a:solidFill>
              </a:ln>
              <a:solidFill>
                <a:schemeClr val="accent3"/>
              </a:solidFill>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4674837" y="1614160"/>
            <a:ext cx="2712720" cy="615553"/>
          </a:xfrm>
          <a:prstGeom prst="rect">
            <a:avLst/>
          </a:prstGeom>
          <a:noFill/>
        </p:spPr>
        <p:txBody>
          <a:bodyPr wrap="square" rtlCol="0">
            <a:spAutoFit/>
          </a:bodyPr>
          <a:lstStyle/>
          <a:p>
            <a:pPr algn="ctr"/>
            <a:r>
              <a:rPr lang="en-US" sz="3400" b="1" dirty="0" smtClean="0">
                <a:solidFill>
                  <a:srgbClr val="FF0000"/>
                </a:solidFill>
                <a:latin typeface="Times New Roman" panose="02020603050405020304" pitchFamily="18" charset="0"/>
                <a:cs typeface="Times New Roman" panose="02020603050405020304" pitchFamily="18" charset="0"/>
              </a:rPr>
              <a:t>TÊN ĐỀ TÀI</a:t>
            </a:r>
            <a:endParaRPr lang="en-US" sz="3400" b="1" dirty="0">
              <a:solidFill>
                <a:srgbClr val="FF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721223" y="4295805"/>
            <a:ext cx="8441616" cy="1138773"/>
          </a:xfrm>
          <a:prstGeom prst="rect">
            <a:avLst/>
          </a:prstGeom>
          <a:noFill/>
        </p:spPr>
        <p:txBody>
          <a:bodyPr wrap="square" rtlCol="0">
            <a:spAutoFit/>
          </a:bodyPr>
          <a:lstStyle/>
          <a:p>
            <a:pPr algn="ctr"/>
            <a:r>
              <a:rPr lang="en-US" sz="3400" b="1" dirty="0" smtClean="0">
                <a:solidFill>
                  <a:srgbClr val="FF0000"/>
                </a:solidFill>
                <a:latin typeface="Times New Roman" panose="02020603050405020304" pitchFamily="18" charset="0"/>
                <a:cs typeface="Times New Roman" panose="02020603050405020304" pitchFamily="18" charset="0"/>
              </a:rPr>
              <a:t>MÃ DỰ ÁN</a:t>
            </a:r>
            <a:r>
              <a:rPr lang="en-US" sz="3400" b="1" smtClean="0">
                <a:solidFill>
                  <a:srgbClr val="FF0000"/>
                </a:solidFill>
                <a:latin typeface="Times New Roman" panose="02020603050405020304" pitchFamily="18" charset="0"/>
                <a:cs typeface="Times New Roman" panose="02020603050405020304" pitchFamily="18" charset="0"/>
              </a:rPr>
              <a:t>: </a:t>
            </a:r>
            <a:r>
              <a:rPr lang="en-US" sz="3400" b="1" smtClean="0">
                <a:solidFill>
                  <a:srgbClr val="FF0000"/>
                </a:solidFill>
                <a:latin typeface="Times New Roman" panose="02020603050405020304" pitchFamily="18" charset="0"/>
                <a:cs typeface="Times New Roman" panose="02020603050405020304" pitchFamily="18" charset="0"/>
              </a:rPr>
              <a:t>Ti…</a:t>
            </a:r>
            <a:endParaRPr lang="en-US" sz="3400" b="1" dirty="0" smtClean="0">
              <a:solidFill>
                <a:srgbClr val="FF0000"/>
              </a:solidFill>
              <a:latin typeface="Times New Roman" panose="02020603050405020304" pitchFamily="18" charset="0"/>
              <a:cs typeface="Times New Roman" panose="02020603050405020304" pitchFamily="18" charset="0"/>
            </a:endParaRPr>
          </a:p>
          <a:p>
            <a:pPr algn="ctr"/>
            <a:r>
              <a:rPr lang="en-US" sz="3400" b="1" dirty="0" smtClean="0">
                <a:solidFill>
                  <a:srgbClr val="FF0000"/>
                </a:solidFill>
                <a:latin typeface="Times New Roman" panose="02020603050405020304" pitchFamily="18" charset="0"/>
                <a:cs typeface="Times New Roman" panose="02020603050405020304" pitchFamily="18" charset="0"/>
              </a:rPr>
              <a:t>LĨNH VỰC: PHẦN MỀM HỆ THỐNG</a:t>
            </a:r>
            <a:endParaRPr lang="en-US" sz="3400" b="1" dirty="0">
              <a:solidFill>
                <a:srgbClr val="FF0000"/>
              </a:solidFill>
              <a:latin typeface="Times New Roman" panose="02020603050405020304" pitchFamily="18" charset="0"/>
              <a:cs typeface="Times New Roman" panose="02020603050405020304" pitchFamily="18" charset="0"/>
            </a:endParaRPr>
          </a:p>
        </p:txBody>
      </p:sp>
      <p:pic>
        <p:nvPicPr>
          <p:cNvPr id="7" name="Picture 6" descr="D:\Dropbox\Desktop\LOGO SO GD QUANG TRI.gif"/>
          <p:cNvPicPr/>
          <p:nvPr/>
        </p:nvPicPr>
        <p:blipFill rotWithShape="1">
          <a:blip r:embed="rId2">
            <a:extLst>
              <a:ext uri="{28A0092B-C50C-407E-A947-70E740481C1C}">
                <a14:useLocalDpi xmlns:a14="http://schemas.microsoft.com/office/drawing/2010/main" val="0"/>
              </a:ext>
            </a:extLst>
          </a:blip>
          <a:srcRect l="3508" t="7602" r="5263"/>
          <a:stretch/>
        </p:blipFill>
        <p:spPr bwMode="auto">
          <a:xfrm>
            <a:off x="62752" y="111853"/>
            <a:ext cx="1658471" cy="1519723"/>
          </a:xfrm>
          <a:prstGeom prst="rect">
            <a:avLst/>
          </a:prstGeom>
          <a:noFill/>
          <a:ln>
            <a:noFill/>
          </a:ln>
          <a:extLst>
            <a:ext uri="{53640926-AAD7-44D8-BBD7-CCE9431645EC}">
              <a14:shadowObscured xmlns:a14="http://schemas.microsoft.com/office/drawing/2010/main"/>
            </a:ext>
          </a:extLst>
        </p:spPr>
      </p:pic>
      <p:pic>
        <p:nvPicPr>
          <p:cNvPr id="8" name="Picture 7" descr="D:\Dropbox\Desktop\logo truong Le Loi.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76336" y="170540"/>
            <a:ext cx="1407556" cy="1281742"/>
          </a:xfrm>
          <a:prstGeom prst="rect">
            <a:avLst/>
          </a:prstGeom>
          <a:noFill/>
          <a:ln>
            <a:noFill/>
          </a:ln>
        </p:spPr>
      </p:pic>
      <p:sp>
        <p:nvSpPr>
          <p:cNvPr id="9" name="Rectangle 8"/>
          <p:cNvSpPr/>
          <p:nvPr/>
        </p:nvSpPr>
        <p:spPr>
          <a:xfrm>
            <a:off x="2152552" y="170540"/>
            <a:ext cx="7529331" cy="1138773"/>
          </a:xfrm>
          <a:prstGeom prst="rect">
            <a:avLst/>
          </a:prstGeom>
          <a:noFill/>
        </p:spPr>
        <p:txBody>
          <a:bodyPr wrap="square" lIns="91440" tIns="45720" rIns="91440" bIns="45720">
            <a:spAutoFit/>
          </a:bodyPr>
          <a:lstStyle/>
          <a:p>
            <a:pPr algn="ctr"/>
            <a:r>
              <a:rPr lang="en-US" sz="3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HỘI THI KHOA HỌC KĨ THUẬT </a:t>
            </a:r>
          </a:p>
          <a:p>
            <a:pPr algn="ctr"/>
            <a:r>
              <a:rPr lang="en-US" sz="3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NĂM </a:t>
            </a:r>
            <a:r>
              <a:rPr lang="en-US" sz="34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HỌC </a:t>
            </a:r>
            <a:r>
              <a:rPr lang="en-US" sz="34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2022 </a:t>
            </a:r>
            <a:r>
              <a:rPr lang="en-US" sz="34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34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2023</a:t>
            </a:r>
            <a:endParaRPr lang="en-US" sz="3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761358" y="5561737"/>
            <a:ext cx="3549384" cy="707886"/>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TÁC GIẢ</a:t>
            </a:r>
          </a:p>
          <a:p>
            <a:pPr algn="ctr"/>
            <a:r>
              <a:rPr lang="en-US" sz="2000" smtClean="0">
                <a:latin typeface="Times New Roman" panose="02020603050405020304" pitchFamily="18" charset="0"/>
                <a:cs typeface="Times New Roman" panose="02020603050405020304" pitchFamily="18" charset="0"/>
              </a:rPr>
              <a:t>NGUYỄN THANH HUY</a:t>
            </a:r>
            <a:endParaRPr lang="en-US" sz="2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781992" y="5619508"/>
            <a:ext cx="3549384" cy="707886"/>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GIÁO VIÊN HƯỚNG DẪN</a:t>
            </a:r>
          </a:p>
          <a:p>
            <a:pPr algn="ctr"/>
            <a:r>
              <a:rPr lang="en-US" sz="2000" dirty="0" smtClean="0">
                <a:latin typeface="Times New Roman" panose="02020603050405020304" pitchFamily="18" charset="0"/>
                <a:cs typeface="Times New Roman" panose="02020603050405020304" pitchFamily="18" charset="0"/>
              </a:rPr>
              <a:t>LÊ HUỲNH</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296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Dropbox\Desktop\LOGO SO GD QUANG TRI.gif"/>
          <p:cNvPicPr/>
          <p:nvPr/>
        </p:nvPicPr>
        <p:blipFill rotWithShape="1">
          <a:blip r:embed="rId2">
            <a:extLst>
              <a:ext uri="{28A0092B-C50C-407E-A947-70E740481C1C}">
                <a14:useLocalDpi xmlns:a14="http://schemas.microsoft.com/office/drawing/2010/main" val="0"/>
              </a:ext>
            </a:extLst>
          </a:blip>
          <a:srcRect l="3508" t="7602" r="5263"/>
          <a:stretch/>
        </p:blipFill>
        <p:spPr bwMode="auto">
          <a:xfrm>
            <a:off x="62753" y="111853"/>
            <a:ext cx="1365454" cy="1254981"/>
          </a:xfrm>
          <a:prstGeom prst="rect">
            <a:avLst/>
          </a:prstGeom>
          <a:noFill/>
          <a:ln>
            <a:noFill/>
          </a:ln>
          <a:extLst>
            <a:ext uri="{53640926-AAD7-44D8-BBD7-CCE9431645EC}">
              <a14:shadowObscured xmlns:a14="http://schemas.microsoft.com/office/drawing/2010/main"/>
            </a:ext>
          </a:extLst>
        </p:spPr>
      </p:pic>
      <p:pic>
        <p:nvPicPr>
          <p:cNvPr id="5" name="Picture 4" descr="D:\Dropbox\Desktop\logo truong Le Loi.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1343" y="37236"/>
            <a:ext cx="1136213" cy="1051228"/>
          </a:xfrm>
          <a:prstGeom prst="rect">
            <a:avLst/>
          </a:prstGeom>
          <a:noFill/>
          <a:ln>
            <a:noFill/>
          </a:ln>
        </p:spPr>
      </p:pic>
      <p:sp>
        <p:nvSpPr>
          <p:cNvPr id="6" name="Rectangle 5"/>
          <p:cNvSpPr/>
          <p:nvPr/>
        </p:nvSpPr>
        <p:spPr>
          <a:xfrm>
            <a:off x="1505355" y="26404"/>
            <a:ext cx="9238846" cy="523220"/>
          </a:xfrm>
          <a:prstGeom prst="rect">
            <a:avLst/>
          </a:prstGeom>
          <a:noFill/>
        </p:spPr>
        <p:txBody>
          <a:bodyPr wrap="square" lIns="91440" tIns="45720" rIns="91440" bIns="45720">
            <a:spAutoFit/>
          </a:bodyPr>
          <a:lstStyle/>
          <a:p>
            <a:pPr algn="ctr"/>
            <a:r>
              <a:rPr lang="en-US" sz="2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HỘI THI KHOA HỌC KĨ THUẬT </a:t>
            </a:r>
            <a:r>
              <a:rPr lang="en-US" sz="2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NĂM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HỌC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2022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2023</a:t>
            </a:r>
            <a:endPar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1505355" y="696619"/>
            <a:ext cx="4429429"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IV. KẾT LUẬN</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99002" y="1219839"/>
            <a:ext cx="11471564" cy="6001643"/>
          </a:xfrm>
          <a:prstGeom prst="rect">
            <a:avLst/>
          </a:prstGeom>
        </p:spPr>
        <p:txBody>
          <a:bodyPr wrap="square">
            <a:spAutoFit/>
          </a:bodyPr>
          <a:lstStyle/>
          <a:p>
            <a:pPr marL="285750" indent="-285750" algn="just">
              <a:spcAft>
                <a:spcPts val="0"/>
              </a:spcAft>
              <a:buFontTx/>
              <a:buChar char="-"/>
            </a:pP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Dự</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án</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a:latin typeface="Times New Roman" panose="02020603050405020304" pitchFamily="18" charset="0"/>
                <a:ea typeface="Times New Roman" panose="02020603050405020304" pitchFamily="18" charset="0"/>
                <a:cs typeface="Times New Roman" panose="02020603050405020304" pitchFamily="18" charset="0"/>
              </a:rPr>
              <a:t>đ</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ã</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tìm</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hiểu</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và</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sử</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dụng</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thành</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thạo</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các</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ngôn</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err="1" smtClean="0">
                <a:latin typeface="Times New Roman" panose="02020603050405020304" pitchFamily="18" charset="0"/>
                <a:ea typeface="Times New Roman" panose="02020603050405020304" pitchFamily="18" charset="0"/>
                <a:cs typeface="Times New Roman" panose="02020603050405020304" pitchFamily="18" charset="0"/>
              </a:rPr>
              <a:t>ngữ</a:t>
            </a:r>
            <a:r>
              <a:rPr lang="en-US" sz="3100" kern="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a:latin typeface="Times New Roman" panose="02020603050405020304" pitchFamily="18" charset="0"/>
                <a:cs typeface="Times New Roman" panose="02020603050405020304" pitchFamily="18" charset="0"/>
              </a:rPr>
              <a:t>HTML; PHP, CSS, MySQL</a:t>
            </a:r>
            <a:r>
              <a:rPr lang="en-US" sz="3100" b="1">
                <a:latin typeface="Times New Roman" panose="02020603050405020304" pitchFamily="18" charset="0"/>
                <a:cs typeface="Times New Roman" panose="02020603050405020304" pitchFamily="18" charset="0"/>
              </a:rPr>
              <a:t>, </a:t>
            </a:r>
            <a:r>
              <a:rPr lang="en-US" sz="3100">
                <a:latin typeface="Times New Roman" panose="02020603050405020304" pitchFamily="18" charset="0"/>
                <a:cs typeface="Times New Roman" panose="02020603050405020304" pitchFamily="18" charset="0"/>
              </a:rPr>
              <a:t>javascript</a:t>
            </a:r>
            <a:r>
              <a:rPr lang="en-US" sz="3100" b="1">
                <a:latin typeface="Times New Roman" panose="02020603050405020304" pitchFamily="18" charset="0"/>
                <a:cs typeface="Times New Roman" panose="02020603050405020304" pitchFamily="18" charset="0"/>
              </a:rPr>
              <a:t>, </a:t>
            </a:r>
            <a:r>
              <a:rPr lang="en-US" sz="3100" b="1">
                <a:latin typeface="Times New Roman" panose="02020603050405020304" pitchFamily="18" charset="0"/>
                <a:cs typeface="Times New Roman" panose="02020603050405020304" pitchFamily="18" charset="0"/>
              </a:rPr>
              <a:t>My </a:t>
            </a:r>
            <a:r>
              <a:rPr lang="en-US" sz="3100" b="1" smtClean="0">
                <a:latin typeface="Times New Roman" panose="02020603050405020304" pitchFamily="18" charset="0"/>
                <a:cs typeface="Times New Roman" panose="02020603050405020304" pitchFamily="18" charset="0"/>
              </a:rPr>
              <a:t>php </a:t>
            </a:r>
          </a:p>
          <a:p>
            <a:pPr marL="285750" indent="-285750" algn="just">
              <a:spcAft>
                <a:spcPts val="0"/>
              </a:spcAft>
              <a:buFontTx/>
              <a:buChar char="-"/>
            </a:pPr>
            <a:r>
              <a:rPr lang="en-US" sz="3100" kern="0" smtClean="0">
                <a:latin typeface="Times New Roman" panose="02020603050405020304" pitchFamily="18" charset="0"/>
                <a:ea typeface="Times New Roman" panose="02020603050405020304" pitchFamily="18" charset="0"/>
                <a:cs typeface="Times New Roman" panose="02020603050405020304" pitchFamily="18" charset="0"/>
              </a:rPr>
              <a:t>Phân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tích</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thiết</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kế</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cài</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đặt</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bài</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err="1" smtClean="0">
                <a:latin typeface="Times New Roman" panose="02020603050405020304" pitchFamily="18" charset="0"/>
                <a:ea typeface="Times New Roman" panose="02020603050405020304" pitchFamily="18" charset="0"/>
                <a:cs typeface="Times New Roman" panose="02020603050405020304" pitchFamily="18" charset="0"/>
              </a:rPr>
              <a:t>toán</a:t>
            </a:r>
            <a:r>
              <a:rPr lang="en-US" sz="3100" kern="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smtClean="0">
                <a:latin typeface="Times New Roman" panose="02020603050405020304" pitchFamily="18" charset="0"/>
                <a:ea typeface="Times New Roman" panose="02020603050405020304" pitchFamily="18" charset="0"/>
                <a:cs typeface="Times New Roman" panose="02020603050405020304" pitchFamily="18" charset="0"/>
              </a:rPr>
              <a:t>“Hệ thống quản lý phòng máy và lịch thực hành”</a:t>
            </a:r>
            <a:endParaRPr lang="en-US" sz="3100" kern="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0"/>
              </a:spcAft>
              <a:buFontTx/>
              <a:buChar char="-"/>
            </a:pP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Xây</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dựng</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thành</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công</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smtClean="0">
                <a:latin typeface="Times New Roman" panose="02020603050405020304" pitchFamily="18" charset="0"/>
                <a:ea typeface="Times New Roman" panose="02020603050405020304" pitchFamily="18" charset="0"/>
                <a:cs typeface="Times New Roman" panose="02020603050405020304" pitchFamily="18" charset="0"/>
              </a:rPr>
              <a:t>website </a:t>
            </a:r>
            <a:r>
              <a:rPr lang="en-US" sz="3100" kern="0">
                <a:latin typeface="Times New Roman" panose="02020603050405020304" pitchFamily="18" charset="0"/>
                <a:ea typeface="Times New Roman" panose="02020603050405020304" pitchFamily="18" charset="0"/>
                <a:cs typeface="Times New Roman" panose="02020603050405020304" pitchFamily="18" charset="0"/>
              </a:rPr>
              <a:t>“Hệ thống quản lý phòng máy và lịch thực </a:t>
            </a:r>
            <a:r>
              <a:rPr lang="en-US" sz="3100" kern="0">
                <a:latin typeface="Times New Roman" panose="02020603050405020304" pitchFamily="18" charset="0"/>
                <a:ea typeface="Times New Roman" panose="02020603050405020304" pitchFamily="18" charset="0"/>
                <a:cs typeface="Times New Roman" panose="02020603050405020304" pitchFamily="18" charset="0"/>
              </a:rPr>
              <a:t>hành</a:t>
            </a:r>
            <a:r>
              <a:rPr lang="en-US" sz="3100" kern="0" smtClean="0">
                <a:latin typeface="Times New Roman" panose="02020603050405020304" pitchFamily="18" charset="0"/>
                <a:ea typeface="Times New Roman" panose="02020603050405020304" pitchFamily="18" charset="0"/>
                <a:cs typeface="Times New Roman" panose="02020603050405020304" pitchFamily="18" charset="0"/>
              </a:rPr>
              <a:t>”. Tích hợp tên miền lên cổng thông tin nhà trường</a:t>
            </a:r>
            <a:endPar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3100" kern="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Điểm</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mới</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Trên</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a:latin typeface="Times New Roman" panose="02020603050405020304" pitchFamily="18" charset="0"/>
                <a:ea typeface="Times New Roman" panose="02020603050405020304" pitchFamily="18" charset="0"/>
                <a:cs typeface="Times New Roman" panose="02020603050405020304" pitchFamily="18" charset="0"/>
              </a:rPr>
              <a:t>thực</a:t>
            </a:r>
            <a:r>
              <a:rPr lang="en-US" sz="31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a:latin typeface="Times New Roman" panose="02020603050405020304" pitchFamily="18" charset="0"/>
                <a:ea typeface="Times New Roman" panose="02020603050405020304" pitchFamily="18" charset="0"/>
                <a:cs typeface="Times New Roman" panose="02020603050405020304" pitchFamily="18" charset="0"/>
              </a:rPr>
              <a:t>tế</a:t>
            </a:r>
            <a:r>
              <a:rPr lang="en-US" sz="31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a:latin typeface="Times New Roman" panose="02020603050405020304" pitchFamily="18" charset="0"/>
                <a:ea typeface="Times New Roman" panose="02020603050405020304" pitchFamily="18" charset="0"/>
                <a:cs typeface="Times New Roman" panose="02020603050405020304" pitchFamily="18" charset="0"/>
              </a:rPr>
              <a:t>các</a:t>
            </a:r>
            <a:r>
              <a:rPr lang="en-US" sz="31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err="1">
                <a:latin typeface="Times New Roman" panose="02020603050405020304" pitchFamily="18" charset="0"/>
                <a:ea typeface="Times New Roman" panose="02020603050405020304" pitchFamily="18" charset="0"/>
                <a:cs typeface="Times New Roman" panose="02020603050405020304" pitchFamily="18" charset="0"/>
              </a:rPr>
              <a:t>trường</a:t>
            </a:r>
            <a:r>
              <a:rPr lang="en-US" sz="3100" ker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smtClean="0">
                <a:latin typeface="Times New Roman" panose="02020603050405020304" pitchFamily="18" charset="0"/>
                <a:ea typeface="Times New Roman" panose="02020603050405020304" pitchFamily="18" charset="0"/>
                <a:cs typeface="Times New Roman" panose="02020603050405020304" pitchFamily="18" charset="0"/>
              </a:rPr>
              <a:t>học THPT trên địa bàn và phần lớn các trường học trên toàn quốc </a:t>
            </a:r>
            <a:r>
              <a:rPr lang="en-US" sz="3100" kern="0" dirty="0" err="1">
                <a:latin typeface="Times New Roman" panose="02020603050405020304" pitchFamily="18" charset="0"/>
                <a:ea typeface="Times New Roman" panose="02020603050405020304" pitchFamily="18" charset="0"/>
                <a:cs typeface="Times New Roman" panose="02020603050405020304" pitchFamily="18" charset="0"/>
              </a:rPr>
              <a:t>chưa</a:t>
            </a:r>
            <a:r>
              <a:rPr lang="en-US" sz="31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a:latin typeface="Times New Roman" panose="02020603050405020304" pitchFamily="18" charset="0"/>
                <a:ea typeface="Times New Roman" panose="02020603050405020304" pitchFamily="18" charset="0"/>
                <a:cs typeface="Times New Roman" panose="02020603050405020304" pitchFamily="18" charset="0"/>
              </a:rPr>
              <a:t>có</a:t>
            </a:r>
            <a:r>
              <a:rPr lang="en-US" sz="31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a:latin typeface="Times New Roman" panose="02020603050405020304" pitchFamily="18" charset="0"/>
                <a:ea typeface="Times New Roman" panose="02020603050405020304" pitchFamily="18" charset="0"/>
                <a:cs typeface="Times New Roman" panose="02020603050405020304" pitchFamily="18" charset="0"/>
              </a:rPr>
              <a:t>đề</a:t>
            </a:r>
            <a:r>
              <a:rPr lang="en-US" sz="31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a:latin typeface="Times New Roman" panose="02020603050405020304" pitchFamily="18" charset="0"/>
                <a:ea typeface="Times New Roman" panose="02020603050405020304" pitchFamily="18" charset="0"/>
                <a:cs typeface="Times New Roman" panose="02020603050405020304" pitchFamily="18" charset="0"/>
              </a:rPr>
              <a:t>tài</a:t>
            </a:r>
            <a:r>
              <a:rPr lang="en-US" sz="31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a:latin typeface="Times New Roman" panose="02020603050405020304" pitchFamily="18" charset="0"/>
                <a:ea typeface="Times New Roman" panose="02020603050405020304" pitchFamily="18" charset="0"/>
                <a:cs typeface="Times New Roman" panose="02020603050405020304" pitchFamily="18" charset="0"/>
              </a:rPr>
              <a:t>nào</a:t>
            </a:r>
            <a:r>
              <a:rPr lang="en-US" sz="31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a:latin typeface="Times New Roman" panose="02020603050405020304" pitchFamily="18" charset="0"/>
                <a:ea typeface="Times New Roman" panose="02020603050405020304" pitchFamily="18" charset="0"/>
                <a:cs typeface="Times New Roman" panose="02020603050405020304" pitchFamily="18" charset="0"/>
              </a:rPr>
              <a:t>thực</a:t>
            </a:r>
            <a:r>
              <a:rPr lang="en-US" sz="31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a:latin typeface="Times New Roman" panose="02020603050405020304" pitchFamily="18" charset="0"/>
                <a:ea typeface="Times New Roman" panose="02020603050405020304" pitchFamily="18" charset="0"/>
                <a:cs typeface="Times New Roman" panose="02020603050405020304" pitchFamily="18" charset="0"/>
              </a:rPr>
              <a:t>hiện</a:t>
            </a:r>
            <a:r>
              <a:rPr lang="en-US" sz="31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err="1">
                <a:latin typeface="Times New Roman" panose="02020603050405020304" pitchFamily="18" charset="0"/>
                <a:ea typeface="Times New Roman" panose="02020603050405020304" pitchFamily="18" charset="0"/>
                <a:cs typeface="Times New Roman" panose="02020603050405020304" pitchFamily="18" charset="0"/>
              </a:rPr>
              <a:t>việc</a:t>
            </a:r>
            <a:r>
              <a:rPr lang="en-US" sz="3100" ker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smtClean="0">
                <a:latin typeface="Times New Roman" panose="02020603050405020304" pitchFamily="18" charset="0"/>
                <a:ea typeface="Times New Roman" panose="02020603050405020304" pitchFamily="18" charset="0"/>
                <a:cs typeface="Times New Roman" panose="02020603050405020304" pitchFamily="18" charset="0"/>
              </a:rPr>
              <a:t>quản lý phòng máy và lịch thực hành như thế này (nếu có thì sử dụng bản thương mại) để </a:t>
            </a:r>
            <a:r>
              <a:rPr lang="en-US" sz="3100" kern="0" dirty="0" err="1">
                <a:latin typeface="Times New Roman" panose="02020603050405020304" pitchFamily="18" charset="0"/>
                <a:ea typeface="Times New Roman" panose="02020603050405020304" pitchFamily="18" charset="0"/>
                <a:cs typeface="Times New Roman" panose="02020603050405020304" pitchFamily="18" charset="0"/>
              </a:rPr>
              <a:t>hiển</a:t>
            </a:r>
            <a:r>
              <a:rPr lang="en-US" sz="31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a:latin typeface="Times New Roman" panose="02020603050405020304" pitchFamily="18" charset="0"/>
                <a:ea typeface="Times New Roman" panose="02020603050405020304" pitchFamily="18" charset="0"/>
                <a:cs typeface="Times New Roman" panose="02020603050405020304" pitchFamily="18" charset="0"/>
              </a:rPr>
              <a:t>thị</a:t>
            </a:r>
            <a:r>
              <a:rPr lang="en-US" sz="31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a:latin typeface="Times New Roman" panose="02020603050405020304" pitchFamily="18" charset="0"/>
                <a:ea typeface="Times New Roman" panose="02020603050405020304" pitchFamily="18" charset="0"/>
                <a:cs typeface="Times New Roman" panose="02020603050405020304" pitchFamily="18" charset="0"/>
              </a:rPr>
              <a:t>thông</a:t>
            </a:r>
            <a:r>
              <a:rPr lang="en-US" sz="3100" kern="0" dirty="0">
                <a:latin typeface="Times New Roman" panose="02020603050405020304" pitchFamily="18" charset="0"/>
                <a:ea typeface="Times New Roman" panose="02020603050405020304" pitchFamily="18" charset="0"/>
                <a:cs typeface="Times New Roman" panose="02020603050405020304" pitchFamily="18" charset="0"/>
              </a:rPr>
              <a:t> tin </a:t>
            </a:r>
            <a:r>
              <a:rPr lang="en-US" sz="3100" kern="0" dirty="0" err="1">
                <a:latin typeface="Times New Roman" panose="02020603050405020304" pitchFamily="18" charset="0"/>
                <a:ea typeface="Times New Roman" panose="02020603050405020304" pitchFamily="18" charset="0"/>
                <a:cs typeface="Times New Roman" panose="02020603050405020304" pitchFamily="18" charset="0"/>
              </a:rPr>
              <a:t>công</a:t>
            </a:r>
            <a:r>
              <a:rPr lang="en-US" sz="31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err="1">
                <a:latin typeface="Times New Roman" panose="02020603050405020304" pitchFamily="18" charset="0"/>
                <a:ea typeface="Times New Roman" panose="02020603050405020304" pitchFamily="18" charset="0"/>
                <a:cs typeface="Times New Roman" panose="02020603050405020304" pitchFamily="18" charset="0"/>
              </a:rPr>
              <a:t>khai</a:t>
            </a:r>
            <a:r>
              <a:rPr lang="en-US" sz="3100" ker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smtClean="0">
                <a:latin typeface="Times New Roman" panose="02020603050405020304" pitchFamily="18" charset="0"/>
                <a:ea typeface="Times New Roman" panose="02020603050405020304" pitchFamily="18" charset="0"/>
                <a:cs typeface="Times New Roman" panose="02020603050405020304" pitchFamily="18" charset="0"/>
              </a:rPr>
              <a:t>nhằm giúp </a:t>
            </a:r>
            <a:r>
              <a:rPr lang="en-US" sz="3100" kern="0" dirty="0" err="1">
                <a:latin typeface="Times New Roman" panose="02020603050405020304" pitchFamily="18" charset="0"/>
                <a:ea typeface="Times New Roman" panose="02020603050405020304" pitchFamily="18" charset="0"/>
                <a:cs typeface="Times New Roman" panose="02020603050405020304" pitchFamily="18" charset="0"/>
              </a:rPr>
              <a:t>các</a:t>
            </a:r>
            <a:r>
              <a:rPr lang="en-US" sz="31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a:latin typeface="Times New Roman" panose="02020603050405020304" pitchFamily="18" charset="0"/>
                <a:ea typeface="Times New Roman" panose="02020603050405020304" pitchFamily="18" charset="0"/>
                <a:cs typeface="Times New Roman" panose="02020603050405020304" pitchFamily="18" charset="0"/>
              </a:rPr>
              <a:t>bộ</a:t>
            </a:r>
            <a:r>
              <a:rPr lang="en-US" sz="31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phận</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của</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nhà</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smtClean="0">
                <a:latin typeface="Times New Roman" panose="02020603050405020304" pitchFamily="18" charset="0"/>
                <a:ea typeface="Times New Roman" panose="02020603050405020304" pitchFamily="18" charset="0"/>
                <a:cs typeface="Times New Roman" panose="02020603050405020304" pitchFamily="18" charset="0"/>
              </a:rPr>
              <a:t>trường</a:t>
            </a:r>
            <a:r>
              <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dirty="0" err="1">
                <a:latin typeface="Times New Roman" panose="02020603050405020304" pitchFamily="18" charset="0"/>
                <a:ea typeface="Times New Roman" panose="02020603050405020304" pitchFamily="18" charset="0"/>
                <a:cs typeface="Times New Roman" panose="02020603050405020304" pitchFamily="18" charset="0"/>
              </a:rPr>
              <a:t>chủ</a:t>
            </a:r>
            <a:r>
              <a:rPr lang="en-US" sz="31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err="1">
                <a:latin typeface="Times New Roman" panose="02020603050405020304" pitchFamily="18" charset="0"/>
                <a:ea typeface="Times New Roman" panose="02020603050405020304" pitchFamily="18" charset="0"/>
                <a:cs typeface="Times New Roman" panose="02020603050405020304" pitchFamily="18" charset="0"/>
              </a:rPr>
              <a:t>động</a:t>
            </a:r>
            <a:r>
              <a:rPr lang="en-US" sz="3100" kern="0">
                <a:latin typeface="Times New Roman" panose="02020603050405020304" pitchFamily="18" charset="0"/>
                <a:ea typeface="Times New Roman" panose="02020603050405020304" pitchFamily="18" charset="0"/>
                <a:cs typeface="Times New Roman" panose="02020603050405020304" pitchFamily="18" charset="0"/>
              </a:rPr>
              <a:t> </a:t>
            </a:r>
            <a:r>
              <a:rPr lang="en-US" sz="3100" kern="0" smtClean="0">
                <a:latin typeface="Times New Roman" panose="02020603050405020304" pitchFamily="18" charset="0"/>
                <a:ea typeface="Times New Roman" panose="02020603050405020304" pitchFamily="18" charset="0"/>
                <a:cs typeface="Times New Roman" panose="02020603050405020304" pitchFamily="18" charset="0"/>
              </a:rPr>
              <a:t>và nâng cao chất lượt giáo dục của nhà trường</a:t>
            </a:r>
            <a:endParaRPr lang="en-US" sz="3100" kern="0"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4977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Dropbox\Desktop\LOGO SO GD QUANG TRI.gif"/>
          <p:cNvPicPr/>
          <p:nvPr/>
        </p:nvPicPr>
        <p:blipFill rotWithShape="1">
          <a:blip r:embed="rId2">
            <a:extLst>
              <a:ext uri="{28A0092B-C50C-407E-A947-70E740481C1C}">
                <a14:useLocalDpi xmlns:a14="http://schemas.microsoft.com/office/drawing/2010/main" val="0"/>
              </a:ext>
            </a:extLst>
          </a:blip>
          <a:srcRect l="3508" t="7602" r="5263"/>
          <a:stretch/>
        </p:blipFill>
        <p:spPr bwMode="auto">
          <a:xfrm>
            <a:off x="62753" y="111853"/>
            <a:ext cx="1365454" cy="1254981"/>
          </a:xfrm>
          <a:prstGeom prst="rect">
            <a:avLst/>
          </a:prstGeom>
          <a:noFill/>
          <a:ln>
            <a:noFill/>
          </a:ln>
          <a:extLst>
            <a:ext uri="{53640926-AAD7-44D8-BBD7-CCE9431645EC}">
              <a14:shadowObscured xmlns:a14="http://schemas.microsoft.com/office/drawing/2010/main"/>
            </a:ext>
          </a:extLst>
        </p:spPr>
      </p:pic>
      <p:pic>
        <p:nvPicPr>
          <p:cNvPr id="5" name="Picture 4" descr="D:\Dropbox\Desktop\logo truong Le Loi.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1343" y="37236"/>
            <a:ext cx="1136213" cy="1051228"/>
          </a:xfrm>
          <a:prstGeom prst="rect">
            <a:avLst/>
          </a:prstGeom>
          <a:noFill/>
          <a:ln>
            <a:noFill/>
          </a:ln>
        </p:spPr>
      </p:pic>
      <p:sp>
        <p:nvSpPr>
          <p:cNvPr id="6" name="Rectangle 5"/>
          <p:cNvSpPr/>
          <p:nvPr/>
        </p:nvSpPr>
        <p:spPr>
          <a:xfrm>
            <a:off x="1505355" y="26404"/>
            <a:ext cx="9238846" cy="523220"/>
          </a:xfrm>
          <a:prstGeom prst="rect">
            <a:avLst/>
          </a:prstGeom>
          <a:noFill/>
        </p:spPr>
        <p:txBody>
          <a:bodyPr wrap="square" lIns="91440" tIns="45720" rIns="91440" bIns="45720">
            <a:spAutoFit/>
          </a:bodyPr>
          <a:lstStyle/>
          <a:p>
            <a:pPr algn="ctr"/>
            <a:r>
              <a:rPr lang="en-US" sz="2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HỘI THI KHOA HỌC KĨ THUẬT </a:t>
            </a:r>
            <a:r>
              <a:rPr lang="en-US" sz="2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NĂM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HỌC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2022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2023</a:t>
            </a:r>
            <a:endPar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8" name="Rectangle 7"/>
          <p:cNvSpPr/>
          <p:nvPr/>
        </p:nvSpPr>
        <p:spPr>
          <a:xfrm>
            <a:off x="62751" y="4552935"/>
            <a:ext cx="11895699" cy="2123658"/>
          </a:xfrm>
          <a:prstGeom prst="rect">
            <a:avLst/>
          </a:prstGeom>
        </p:spPr>
        <p:txBody>
          <a:bodyPr wrap="square">
            <a:spAutoFit/>
          </a:bodyPr>
          <a:lstStyle/>
          <a:p>
            <a:pPr marL="58738" marR="751205" indent="-22225">
              <a:spcBef>
                <a:spcPts val="300"/>
              </a:spcBef>
              <a:spcAft>
                <a:spcPts val="0"/>
              </a:spcAft>
            </a:pPr>
            <a:r>
              <a:rPr lang="en-US" sz="2800" b="1" kern="0" dirty="0" smtClean="0">
                <a:solidFill>
                  <a:srgbClr val="FF0000"/>
                </a:solidFill>
                <a:latin typeface="Times New Roman" panose="02020603050405020304" pitchFamily="18" charset="0"/>
                <a:ea typeface="Times New Roman" panose="02020603050405020304" pitchFamily="18" charset="0"/>
              </a:rPr>
              <a:t>VI. </a:t>
            </a:r>
            <a:r>
              <a:rPr lang="vi-VN" sz="2800" b="1" kern="0" dirty="0" smtClean="0">
                <a:solidFill>
                  <a:srgbClr val="FF0000"/>
                </a:solidFill>
                <a:latin typeface="Times New Roman" panose="02020603050405020304" pitchFamily="18" charset="0"/>
                <a:ea typeface="Times New Roman" panose="02020603050405020304" pitchFamily="18" charset="0"/>
              </a:rPr>
              <a:t>TÀI</a:t>
            </a:r>
            <a:r>
              <a:rPr lang="vi-VN" sz="2800" b="1" kern="0" spc="-10" dirty="0" smtClean="0">
                <a:solidFill>
                  <a:srgbClr val="FF0000"/>
                </a:solidFill>
                <a:latin typeface="Times New Roman" panose="02020603050405020304" pitchFamily="18" charset="0"/>
                <a:ea typeface="Times New Roman" panose="02020603050405020304" pitchFamily="18" charset="0"/>
              </a:rPr>
              <a:t> </a:t>
            </a:r>
            <a:r>
              <a:rPr lang="vi-VN" sz="2800" b="1" kern="0" dirty="0">
                <a:solidFill>
                  <a:srgbClr val="FF0000"/>
                </a:solidFill>
                <a:latin typeface="Times New Roman" panose="02020603050405020304" pitchFamily="18" charset="0"/>
                <a:ea typeface="Times New Roman" panose="02020603050405020304" pitchFamily="18" charset="0"/>
              </a:rPr>
              <a:t>LIỆU</a:t>
            </a:r>
            <a:r>
              <a:rPr lang="vi-VN" sz="2800" b="1" kern="0" spc="-10" dirty="0">
                <a:solidFill>
                  <a:srgbClr val="FF0000"/>
                </a:solidFill>
                <a:latin typeface="Times New Roman" panose="02020603050405020304" pitchFamily="18" charset="0"/>
                <a:ea typeface="Times New Roman" panose="02020603050405020304" pitchFamily="18" charset="0"/>
              </a:rPr>
              <a:t> </a:t>
            </a:r>
            <a:r>
              <a:rPr lang="vi-VN" sz="2800" b="1" kern="0" dirty="0">
                <a:solidFill>
                  <a:srgbClr val="FF0000"/>
                </a:solidFill>
                <a:latin typeface="Times New Roman" panose="02020603050405020304" pitchFamily="18" charset="0"/>
                <a:ea typeface="Times New Roman" panose="02020603050405020304" pitchFamily="18" charset="0"/>
              </a:rPr>
              <a:t>THAM</a:t>
            </a:r>
            <a:r>
              <a:rPr lang="vi-VN" sz="2800" b="1" kern="0" spc="-10" dirty="0">
                <a:solidFill>
                  <a:srgbClr val="FF0000"/>
                </a:solidFill>
                <a:latin typeface="Times New Roman" panose="02020603050405020304" pitchFamily="18" charset="0"/>
                <a:ea typeface="Times New Roman" panose="02020603050405020304" pitchFamily="18" charset="0"/>
              </a:rPr>
              <a:t> </a:t>
            </a:r>
            <a:r>
              <a:rPr lang="vi-VN" sz="2800" b="1" kern="0" dirty="0" smtClean="0">
                <a:solidFill>
                  <a:srgbClr val="FF0000"/>
                </a:solidFill>
                <a:latin typeface="Times New Roman" panose="02020603050405020304" pitchFamily="18" charset="0"/>
                <a:ea typeface="Times New Roman" panose="02020603050405020304" pitchFamily="18" charset="0"/>
              </a:rPr>
              <a:t>KHẢO</a:t>
            </a:r>
            <a:r>
              <a:rPr lang="en-US" sz="2800" dirty="0">
                <a:latin typeface="Times New Roman" panose="02020603050405020304" pitchFamily="18" charset="0"/>
                <a:ea typeface="Times New Roman" panose="02020603050405020304" pitchFamily="18" charset="0"/>
              </a:rPr>
              <a:t> </a:t>
            </a:r>
          </a:p>
          <a:p>
            <a:pPr marR="2540" lvl="0">
              <a:spcBef>
                <a:spcPts val="750"/>
              </a:spcBef>
              <a:spcAft>
                <a:spcPts val="0"/>
              </a:spcAft>
              <a:buSzPts val="1300"/>
              <a:tabLst>
                <a:tab pos="236220" algn="l"/>
              </a:tabLst>
            </a:pP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1</a:t>
            </a:r>
            <a:r>
              <a:rPr lang="en-US" sz="2800" smtClean="0">
                <a:latin typeface="Times New Roman" panose="02020603050405020304" pitchFamily="18" charset="0"/>
                <a:ea typeface="Times New Roman" panose="02020603050405020304" pitchFamily="18" charset="0"/>
                <a:cs typeface="Times New Roman" panose="02020603050405020304" pitchFamily="18" charset="0"/>
              </a:rPr>
              <a:t>. </a:t>
            </a:r>
            <a:r>
              <a:rPr lang="vi-VN" sz="28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Website: </a:t>
            </a:r>
            <a:r>
              <a:rPr lang="vi-VN" sz="2800" 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W3schools.com</a:t>
            </a:r>
            <a:endParaRPr lang="en-US" sz="2800" 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lvl="0">
              <a:spcBef>
                <a:spcPts val="750"/>
              </a:spcBef>
              <a:spcAft>
                <a:spcPts val="0"/>
              </a:spcAft>
              <a:buSzPts val="1300"/>
              <a:tabLst>
                <a:tab pos="236220" algn="l"/>
              </a:tabLst>
            </a:pPr>
            <a:r>
              <a:rPr lang="en-US" sz="280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280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280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Website</a:t>
            </a:r>
            <a:r>
              <a:rPr lang="en-GB" sz="280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sz="280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280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hlinkClick r:id="rId4"/>
              </a:rPr>
              <a:t>https</a:t>
            </a:r>
            <a:r>
              <a:rPr lang="vi-VN" sz="28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hlinkClick r:id="rId4"/>
              </a:rPr>
              <a:t>://</a:t>
            </a:r>
            <a:r>
              <a:rPr lang="vi-VN" sz="28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hlinkClick r:id="rId4"/>
              </a:rPr>
              <a:t>stackoverflow.com</a:t>
            </a:r>
            <a:r>
              <a:rPr lang="vi-VN" sz="280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hlinkClick r:id="rId4"/>
              </a:rPr>
              <a:t>/</a:t>
            </a:r>
            <a:endParaRPr lang="en-GB" sz="280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lvl="0">
              <a:spcBef>
                <a:spcPts val="750"/>
              </a:spcBef>
              <a:spcAft>
                <a:spcPts val="0"/>
              </a:spcAft>
              <a:buSzPts val="1300"/>
              <a:tabLst>
                <a:tab pos="236220" algn="l"/>
              </a:tabLst>
            </a:pPr>
            <a:r>
              <a:rPr lang="en-GB" sz="28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3. https://www.youtube.com/</a:t>
            </a:r>
            <a:endParaRPr lang="en-US" sz="28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62752" y="1088464"/>
            <a:ext cx="12084803" cy="3816429"/>
          </a:xfrm>
          <a:prstGeom prst="rect">
            <a:avLst/>
          </a:prstGeom>
        </p:spPr>
        <p:txBody>
          <a:bodyPr wrap="square">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V. HƯỚNG </a:t>
            </a:r>
            <a:r>
              <a:rPr lang="en-US" sz="2800" b="1" dirty="0">
                <a:solidFill>
                  <a:srgbClr val="FF0000"/>
                </a:solidFill>
                <a:latin typeface="Times New Roman" panose="02020603050405020304" pitchFamily="18" charset="0"/>
                <a:cs typeface="Times New Roman" panose="02020603050405020304" pitchFamily="18" charset="0"/>
              </a:rPr>
              <a:t>PHÁT TRIỂN CỦA ĐỀ </a:t>
            </a:r>
            <a:r>
              <a:rPr lang="en-US" sz="2800" b="1" dirty="0" smtClean="0">
                <a:solidFill>
                  <a:srgbClr val="FF0000"/>
                </a:solidFill>
                <a:latin typeface="Times New Roman" panose="02020603050405020304" pitchFamily="18" charset="0"/>
                <a:cs typeface="Times New Roman" panose="02020603050405020304" pitchFamily="18" charset="0"/>
              </a:rPr>
              <a:t>TÀI</a:t>
            </a:r>
          </a:p>
          <a:p>
            <a:pPr marL="457200" indent="-457200">
              <a:buFontTx/>
              <a:buChar char="-"/>
            </a:pPr>
            <a:r>
              <a:rPr lang="en-US" sz="2800" b="1" smtClean="0">
                <a:latin typeface="Times New Roman" panose="02020603050405020304" pitchFamily="18" charset="0"/>
                <a:cs typeface="Times New Roman" panose="02020603050405020304" pitchFamily="18" charset="0"/>
              </a:rPr>
              <a:t>Tiếp </a:t>
            </a:r>
            <a:r>
              <a:rPr lang="en-US" sz="2800" b="1" dirty="0" err="1" smtClean="0">
                <a:latin typeface="Times New Roman" panose="02020603050405020304" pitchFamily="18" charset="0"/>
                <a:cs typeface="Times New Roman" panose="02020603050405020304" pitchFamily="18" charset="0"/>
              </a:rPr>
              <a:t>tục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hoàn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thiện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các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chức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năng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của</a:t>
            </a:r>
            <a:r>
              <a:rPr lang="en-US" sz="2800" b="1" dirty="0"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hệ</a:t>
            </a:r>
            <a:r>
              <a:rPr lang="en-US" sz="2800" b="1" smtClean="0">
                <a:latin typeface="Times New Roman" panose="02020603050405020304" pitchFamily="18" charset="0"/>
                <a:cs typeface="Times New Roman" panose="02020603050405020304" pitchFamily="18" charset="0"/>
              </a:rPr>
              <a:t> </a:t>
            </a:r>
            <a:r>
              <a:rPr lang="en-US" sz="2800" b="1" smtClean="0">
                <a:latin typeface="Times New Roman" panose="02020603050405020304" pitchFamily="18" charset="0"/>
                <a:cs typeface="Times New Roman" panose="02020603050405020304" pitchFamily="18" charset="0"/>
              </a:rPr>
              <a:t>thống</a:t>
            </a:r>
          </a:p>
          <a:p>
            <a:pPr marL="457200" indent="-457200">
              <a:buFontTx/>
              <a:buChar char="-"/>
            </a:pPr>
            <a:r>
              <a:rPr lang="en-GB" sz="2800" b="1" smtClean="0">
                <a:latin typeface="Times New Roman" panose="02020603050405020304" pitchFamily="18" charset="0"/>
                <a:cs typeface="Times New Roman" panose="02020603050405020304" pitchFamily="18" charset="0"/>
              </a:rPr>
              <a:t>Tiếp tục bổ sung thêm các yếu tố cần quản lý</a:t>
            </a:r>
            <a:endParaRPr lang="en-US" sz="2800" b="1" dirty="0" smtClean="0">
              <a:latin typeface="Times New Roman" panose="02020603050405020304" pitchFamily="18" charset="0"/>
              <a:cs typeface="Times New Roman" panose="02020603050405020304" pitchFamily="18" charset="0"/>
            </a:endParaRPr>
          </a:p>
          <a:p>
            <a:r>
              <a:rPr lang="en-US" sz="2800" b="1" smtClean="0">
                <a:latin typeface="Times New Roman" panose="02020603050405020304" pitchFamily="18" charset="0"/>
                <a:cs typeface="Times New Roman" panose="02020603050405020304" pitchFamily="18" charset="0"/>
              </a:rPr>
              <a:t>- </a:t>
            </a:r>
            <a:r>
              <a:rPr lang="en-US" sz="2800" b="1" smtClean="0">
                <a:latin typeface="Times New Roman" panose="02020603050405020304" pitchFamily="18" charset="0"/>
                <a:cs typeface="Times New Roman" panose="02020603050405020304" pitchFamily="18" charset="0"/>
              </a:rPr>
              <a:t>   Tìm </a:t>
            </a:r>
            <a:r>
              <a:rPr lang="en-US" sz="2800" b="1" dirty="0" err="1" smtClean="0">
                <a:latin typeface="Times New Roman" panose="02020603050405020304" pitchFamily="18" charset="0"/>
                <a:cs typeface="Times New Roman" panose="02020603050405020304" pitchFamily="18" charset="0"/>
              </a:rPr>
              <a:t>hiểu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các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công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cụ</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mới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để</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tăng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tốc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độ</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và</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bảo</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mật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của</a:t>
            </a:r>
            <a:r>
              <a:rPr lang="en-US" sz="2800" b="1" dirty="0" smtClean="0">
                <a:latin typeface="Times New Roman" panose="02020603050405020304" pitchFamily="18" charset="0"/>
                <a:cs typeface="Times New Roman" panose="02020603050405020304" pitchFamily="18" charset="0"/>
              </a:rPr>
              <a:t> website</a:t>
            </a:r>
          </a:p>
          <a:p>
            <a:pPr marL="457200" indent="-457200">
              <a:buFontTx/>
              <a:buChar char="-"/>
            </a:pPr>
            <a:r>
              <a:rPr lang="en-US" sz="2800" b="1" smtClean="0">
                <a:latin typeface="Times New Roman" panose="02020603050405020304" pitchFamily="18" charset="0"/>
                <a:cs typeface="Times New Roman" panose="02020603050405020304" pitchFamily="18" charset="0"/>
              </a:rPr>
              <a:t>Phát </a:t>
            </a:r>
            <a:r>
              <a:rPr lang="en-US" sz="2800" b="1" dirty="0" err="1" smtClean="0">
                <a:latin typeface="Times New Roman" panose="02020603050405020304" pitchFamily="18" charset="0"/>
                <a:cs typeface="Times New Roman" panose="02020603050405020304" pitchFamily="18" charset="0"/>
              </a:rPr>
              <a:t>triển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thành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một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hệ</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thống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quản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lý</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toàn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bộ</a:t>
            </a:r>
            <a:r>
              <a:rPr lang="en-US" sz="2800" b="1" dirty="0"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các</a:t>
            </a:r>
            <a:r>
              <a:rPr lang="en-US" sz="2800" b="1" smtClean="0">
                <a:latin typeface="Times New Roman" panose="02020603050405020304" pitchFamily="18" charset="0"/>
                <a:cs typeface="Times New Roman" panose="02020603050405020304" pitchFamily="18" charset="0"/>
              </a:rPr>
              <a:t> </a:t>
            </a:r>
            <a:r>
              <a:rPr lang="en-US" sz="2800" b="1" smtClean="0">
                <a:latin typeface="Times New Roman" panose="02020603050405020304" pitchFamily="18" charset="0"/>
                <a:cs typeface="Times New Roman" panose="02020603050405020304" pitchFamily="18" charset="0"/>
              </a:rPr>
              <a:t>CSVC của nhà trường…</a:t>
            </a:r>
          </a:p>
          <a:p>
            <a:pPr marL="457200" indent="-457200">
              <a:buFontTx/>
              <a:buChar char="-"/>
            </a:pPr>
            <a:r>
              <a:rPr lang="en-GB" sz="2800" b="1" smtClean="0">
                <a:latin typeface="Times New Roman" panose="02020603050405020304" pitchFamily="18" charset="0"/>
                <a:cs typeface="Times New Roman" panose="02020603050405020304" pitchFamily="18" charset="0"/>
              </a:rPr>
              <a:t>Phát triển thành hệ thống quản lý trên diện rộng, phân quyền sử dụng </a:t>
            </a:r>
          </a:p>
          <a:p>
            <a:pPr marL="457200" indent="-457200">
              <a:buFontTx/>
              <a:buChar char="-"/>
            </a:pPr>
            <a:r>
              <a:rPr lang="en-GB" sz="2800" b="1" smtClean="0">
                <a:latin typeface="Times New Roman" panose="02020603050405020304" pitchFamily="18" charset="0"/>
                <a:cs typeface="Times New Roman" panose="02020603050405020304" pitchFamily="18" charset="0"/>
              </a:rPr>
              <a:t>cho nhiều trường</a:t>
            </a:r>
            <a:endParaRPr lang="en-US" sz="2800" b="1" smtClean="0">
              <a:latin typeface="Times New Roman" panose="02020603050405020304" pitchFamily="18" charset="0"/>
              <a:cs typeface="Times New Roman" panose="02020603050405020304" pitchFamily="18" charset="0"/>
            </a:endParaRPr>
          </a:p>
          <a:p>
            <a:pPr marL="285750" indent="-285750">
              <a:buFontTx/>
              <a:buChar char="-"/>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06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604" y="0"/>
            <a:ext cx="8495071" cy="6300510"/>
          </a:xfrm>
          <a:prstGeom prst="rect">
            <a:avLst/>
          </a:prstGeom>
        </p:spPr>
      </p:pic>
      <p:pic>
        <p:nvPicPr>
          <p:cNvPr id="204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675" y="7664530"/>
            <a:ext cx="876300" cy="8461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876675" y="77230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781425" algn="ctr"/>
              </a:tabLst>
              <a:defRPr>
                <a:solidFill>
                  <a:schemeClr val="tx1"/>
                </a:solidFill>
                <a:latin typeface="Arial" panose="020B0604020202020204" pitchFamily="34" charset="0"/>
              </a:defRPr>
            </a:lvl1pPr>
            <a:lvl2pPr eaLnBrk="0" fontAlgn="base" hangingPunct="0">
              <a:spcBef>
                <a:spcPct val="0"/>
              </a:spcBef>
              <a:spcAft>
                <a:spcPct val="0"/>
              </a:spcAft>
              <a:tabLst>
                <a:tab pos="3781425" algn="ctr"/>
              </a:tabLst>
              <a:defRPr>
                <a:solidFill>
                  <a:schemeClr val="tx1"/>
                </a:solidFill>
                <a:latin typeface="Arial" panose="020B0604020202020204" pitchFamily="34" charset="0"/>
              </a:defRPr>
            </a:lvl2pPr>
            <a:lvl3pPr eaLnBrk="0" fontAlgn="base" hangingPunct="0">
              <a:spcBef>
                <a:spcPct val="0"/>
              </a:spcBef>
              <a:spcAft>
                <a:spcPct val="0"/>
              </a:spcAft>
              <a:tabLst>
                <a:tab pos="3781425" algn="ctr"/>
              </a:tabLst>
              <a:defRPr>
                <a:solidFill>
                  <a:schemeClr val="tx1"/>
                </a:solidFill>
                <a:latin typeface="Arial" panose="020B0604020202020204" pitchFamily="34" charset="0"/>
              </a:defRPr>
            </a:lvl3pPr>
            <a:lvl4pPr eaLnBrk="0" fontAlgn="base" hangingPunct="0">
              <a:spcBef>
                <a:spcPct val="0"/>
              </a:spcBef>
              <a:spcAft>
                <a:spcPct val="0"/>
              </a:spcAft>
              <a:tabLst>
                <a:tab pos="3781425" algn="ctr"/>
              </a:tabLst>
              <a:defRPr>
                <a:solidFill>
                  <a:schemeClr val="tx1"/>
                </a:solidFill>
                <a:latin typeface="Arial" panose="020B0604020202020204" pitchFamily="34" charset="0"/>
              </a:defRPr>
            </a:lvl4pPr>
            <a:lvl5pPr eaLnBrk="0" fontAlgn="base" hangingPunct="0">
              <a:spcBef>
                <a:spcPct val="0"/>
              </a:spcBef>
              <a:spcAft>
                <a:spcPct val="0"/>
              </a:spcAft>
              <a:tabLst>
                <a:tab pos="3781425" algn="ctr"/>
              </a:tabLst>
              <a:defRPr>
                <a:solidFill>
                  <a:schemeClr val="tx1"/>
                </a:solidFill>
                <a:latin typeface="Arial" panose="020B0604020202020204" pitchFamily="34" charset="0"/>
              </a:defRPr>
            </a:lvl5pPr>
            <a:lvl6pPr eaLnBrk="0" fontAlgn="base" hangingPunct="0">
              <a:spcBef>
                <a:spcPct val="0"/>
              </a:spcBef>
              <a:spcAft>
                <a:spcPct val="0"/>
              </a:spcAft>
              <a:tabLst>
                <a:tab pos="3781425" algn="ctr"/>
              </a:tabLst>
              <a:defRPr>
                <a:solidFill>
                  <a:schemeClr val="tx1"/>
                </a:solidFill>
                <a:latin typeface="Arial" panose="020B0604020202020204" pitchFamily="34" charset="0"/>
              </a:defRPr>
            </a:lvl6pPr>
            <a:lvl7pPr eaLnBrk="0" fontAlgn="base" hangingPunct="0">
              <a:spcBef>
                <a:spcPct val="0"/>
              </a:spcBef>
              <a:spcAft>
                <a:spcPct val="0"/>
              </a:spcAft>
              <a:tabLst>
                <a:tab pos="3781425" algn="ctr"/>
              </a:tabLst>
              <a:defRPr>
                <a:solidFill>
                  <a:schemeClr val="tx1"/>
                </a:solidFill>
                <a:latin typeface="Arial" panose="020B0604020202020204" pitchFamily="34" charset="0"/>
              </a:defRPr>
            </a:lvl7pPr>
            <a:lvl8pPr eaLnBrk="0" fontAlgn="base" hangingPunct="0">
              <a:spcBef>
                <a:spcPct val="0"/>
              </a:spcBef>
              <a:spcAft>
                <a:spcPct val="0"/>
              </a:spcAft>
              <a:tabLst>
                <a:tab pos="3781425" algn="ctr"/>
              </a:tabLst>
              <a:defRPr>
                <a:solidFill>
                  <a:schemeClr val="tx1"/>
                </a:solidFill>
                <a:latin typeface="Arial" panose="020B0604020202020204" pitchFamily="34" charset="0"/>
              </a:defRPr>
            </a:lvl8pPr>
            <a:lvl9pPr eaLnBrk="0" fontAlgn="base" hangingPunct="0">
              <a:spcBef>
                <a:spcPct val="0"/>
              </a:spcBef>
              <a:spcAft>
                <a:spcPct val="0"/>
              </a:spcAft>
              <a:tabLst>
                <a:tab pos="3781425" algn="ct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3781425" algn="ctr"/>
              </a:tabLst>
            </a:pPr>
            <a:r>
              <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rPr>
              <a:t>	Nguyễn Thanh Huy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97992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638934"/>
            <a:ext cx="12192000"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781425" algn="ctr"/>
              </a:tabLst>
              <a:defRPr>
                <a:solidFill>
                  <a:schemeClr val="tx1"/>
                </a:solidFill>
                <a:latin typeface="Arial" panose="020B0604020202020204" pitchFamily="34" charset="0"/>
              </a:defRPr>
            </a:lvl1pPr>
            <a:lvl2pPr eaLnBrk="0" fontAlgn="base" hangingPunct="0">
              <a:spcBef>
                <a:spcPct val="0"/>
              </a:spcBef>
              <a:spcAft>
                <a:spcPct val="0"/>
              </a:spcAft>
              <a:tabLst>
                <a:tab pos="3781425" algn="ctr"/>
              </a:tabLst>
              <a:defRPr>
                <a:solidFill>
                  <a:schemeClr val="tx1"/>
                </a:solidFill>
                <a:latin typeface="Arial" panose="020B0604020202020204" pitchFamily="34" charset="0"/>
              </a:defRPr>
            </a:lvl2pPr>
            <a:lvl3pPr eaLnBrk="0" fontAlgn="base" hangingPunct="0">
              <a:spcBef>
                <a:spcPct val="0"/>
              </a:spcBef>
              <a:spcAft>
                <a:spcPct val="0"/>
              </a:spcAft>
              <a:tabLst>
                <a:tab pos="3781425" algn="ctr"/>
              </a:tabLst>
              <a:defRPr>
                <a:solidFill>
                  <a:schemeClr val="tx1"/>
                </a:solidFill>
                <a:latin typeface="Arial" panose="020B0604020202020204" pitchFamily="34" charset="0"/>
              </a:defRPr>
            </a:lvl3pPr>
            <a:lvl4pPr eaLnBrk="0" fontAlgn="base" hangingPunct="0">
              <a:spcBef>
                <a:spcPct val="0"/>
              </a:spcBef>
              <a:spcAft>
                <a:spcPct val="0"/>
              </a:spcAft>
              <a:tabLst>
                <a:tab pos="3781425" algn="ctr"/>
              </a:tabLst>
              <a:defRPr>
                <a:solidFill>
                  <a:schemeClr val="tx1"/>
                </a:solidFill>
                <a:latin typeface="Arial" panose="020B0604020202020204" pitchFamily="34" charset="0"/>
              </a:defRPr>
            </a:lvl4pPr>
            <a:lvl5pPr eaLnBrk="0" fontAlgn="base" hangingPunct="0">
              <a:spcBef>
                <a:spcPct val="0"/>
              </a:spcBef>
              <a:spcAft>
                <a:spcPct val="0"/>
              </a:spcAft>
              <a:tabLst>
                <a:tab pos="3781425" algn="ctr"/>
              </a:tabLst>
              <a:defRPr>
                <a:solidFill>
                  <a:schemeClr val="tx1"/>
                </a:solidFill>
                <a:latin typeface="Arial" panose="020B0604020202020204" pitchFamily="34" charset="0"/>
              </a:defRPr>
            </a:lvl5pPr>
            <a:lvl6pPr eaLnBrk="0" fontAlgn="base" hangingPunct="0">
              <a:spcBef>
                <a:spcPct val="0"/>
              </a:spcBef>
              <a:spcAft>
                <a:spcPct val="0"/>
              </a:spcAft>
              <a:tabLst>
                <a:tab pos="3781425" algn="ctr"/>
              </a:tabLst>
              <a:defRPr>
                <a:solidFill>
                  <a:schemeClr val="tx1"/>
                </a:solidFill>
                <a:latin typeface="Arial" panose="020B0604020202020204" pitchFamily="34" charset="0"/>
              </a:defRPr>
            </a:lvl6pPr>
            <a:lvl7pPr eaLnBrk="0" fontAlgn="base" hangingPunct="0">
              <a:spcBef>
                <a:spcPct val="0"/>
              </a:spcBef>
              <a:spcAft>
                <a:spcPct val="0"/>
              </a:spcAft>
              <a:tabLst>
                <a:tab pos="3781425" algn="ctr"/>
              </a:tabLst>
              <a:defRPr>
                <a:solidFill>
                  <a:schemeClr val="tx1"/>
                </a:solidFill>
                <a:latin typeface="Arial" panose="020B0604020202020204" pitchFamily="34" charset="0"/>
              </a:defRPr>
            </a:lvl7pPr>
            <a:lvl8pPr eaLnBrk="0" fontAlgn="base" hangingPunct="0">
              <a:spcBef>
                <a:spcPct val="0"/>
              </a:spcBef>
              <a:spcAft>
                <a:spcPct val="0"/>
              </a:spcAft>
              <a:tabLst>
                <a:tab pos="3781425" algn="ctr"/>
              </a:tabLst>
              <a:defRPr>
                <a:solidFill>
                  <a:schemeClr val="tx1"/>
                </a:solidFill>
                <a:latin typeface="Arial" panose="020B0604020202020204" pitchFamily="34" charset="0"/>
              </a:defRPr>
            </a:lvl8pPr>
            <a:lvl9pPr eaLnBrk="0" fontAlgn="base" hangingPunct="0">
              <a:spcBef>
                <a:spcPct val="0"/>
              </a:spcBef>
              <a:spcAft>
                <a:spcPct val="0"/>
              </a:spcAft>
              <a:tabLst>
                <a:tab pos="3781425"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781425" algn="ctr"/>
              </a:tabLst>
            </a:pPr>
            <a:r>
              <a:rPr kumimoji="0" lang="en-US" altLang="en-US" sz="3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Em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xin chân thành cảm ơn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đến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BGH Trường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THPT Lê Lợi, tỉnh Quảng Trị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đã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tạo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điều kiện thuận lợi nhất cho em trong quá trình nghiên cứu và tham gia Hội thi Khoa học kỹ thuật dành cho học sinh phổ thông năm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học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2022-2023.</a:t>
            </a:r>
            <a:endParaRPr kumimoji="0" lang="en-US" altLang="en-US" sz="3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81425" algn="ctr"/>
              </a:tabLst>
            </a:pPr>
            <a:r>
              <a:rPr kumimoji="0" lang="en-US" altLang="en-US" sz="3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Em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xin chân thành cảm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ơn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thầy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giáo Lê Huỳnh đã hướng dẫn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để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hoàn thành đề tài nghiên cứu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này</a:t>
            </a:r>
            <a:r>
              <a:rPr kumimoji="0" lang="en-US" altLang="en-US" sz="3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Xin cảm</a:t>
            </a:r>
            <a:r>
              <a:rPr kumimoji="0" lang="en-US" altLang="en-US" sz="3200" b="0" i="0" u="none" strike="noStrike" cap="none" normalizeH="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ơn quý thầy cô trong tổ Tin học đã cập nhật để em thử nghiệm hệ thống và có những góp ý giúp em hoàn thiện dự án.</a:t>
            </a:r>
            <a:endParaRPr kumimoji="0" lang="en-US" altLang="en-US" sz="3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81425" algn="ctr"/>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209800" cy="1638935"/>
          </a:xfrm>
          <a:prstGeom prst="rect">
            <a:avLst/>
          </a:prstGeom>
        </p:spPr>
      </p:pic>
    </p:spTree>
    <p:extLst>
      <p:ext uri="{BB962C8B-B14F-4D97-AF65-F5344CB8AC3E}">
        <p14:creationId xmlns:p14="http://schemas.microsoft.com/office/powerpoint/2010/main" val="4101564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6700" y="1539448"/>
            <a:ext cx="12192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781425" algn="ctr"/>
              </a:tabLst>
              <a:defRPr>
                <a:solidFill>
                  <a:schemeClr val="tx1"/>
                </a:solidFill>
                <a:latin typeface="Arial" panose="020B0604020202020204" pitchFamily="34" charset="0"/>
              </a:defRPr>
            </a:lvl1pPr>
            <a:lvl2pPr eaLnBrk="0" fontAlgn="base" hangingPunct="0">
              <a:spcBef>
                <a:spcPct val="0"/>
              </a:spcBef>
              <a:spcAft>
                <a:spcPct val="0"/>
              </a:spcAft>
              <a:tabLst>
                <a:tab pos="3781425" algn="ctr"/>
              </a:tabLst>
              <a:defRPr>
                <a:solidFill>
                  <a:schemeClr val="tx1"/>
                </a:solidFill>
                <a:latin typeface="Arial" panose="020B0604020202020204" pitchFamily="34" charset="0"/>
              </a:defRPr>
            </a:lvl2pPr>
            <a:lvl3pPr eaLnBrk="0" fontAlgn="base" hangingPunct="0">
              <a:spcBef>
                <a:spcPct val="0"/>
              </a:spcBef>
              <a:spcAft>
                <a:spcPct val="0"/>
              </a:spcAft>
              <a:tabLst>
                <a:tab pos="3781425" algn="ctr"/>
              </a:tabLst>
              <a:defRPr>
                <a:solidFill>
                  <a:schemeClr val="tx1"/>
                </a:solidFill>
                <a:latin typeface="Arial" panose="020B0604020202020204" pitchFamily="34" charset="0"/>
              </a:defRPr>
            </a:lvl3pPr>
            <a:lvl4pPr eaLnBrk="0" fontAlgn="base" hangingPunct="0">
              <a:spcBef>
                <a:spcPct val="0"/>
              </a:spcBef>
              <a:spcAft>
                <a:spcPct val="0"/>
              </a:spcAft>
              <a:tabLst>
                <a:tab pos="3781425" algn="ctr"/>
              </a:tabLst>
              <a:defRPr>
                <a:solidFill>
                  <a:schemeClr val="tx1"/>
                </a:solidFill>
                <a:latin typeface="Arial" panose="020B0604020202020204" pitchFamily="34" charset="0"/>
              </a:defRPr>
            </a:lvl4pPr>
            <a:lvl5pPr eaLnBrk="0" fontAlgn="base" hangingPunct="0">
              <a:spcBef>
                <a:spcPct val="0"/>
              </a:spcBef>
              <a:spcAft>
                <a:spcPct val="0"/>
              </a:spcAft>
              <a:tabLst>
                <a:tab pos="3781425" algn="ctr"/>
              </a:tabLst>
              <a:defRPr>
                <a:solidFill>
                  <a:schemeClr val="tx1"/>
                </a:solidFill>
                <a:latin typeface="Arial" panose="020B0604020202020204" pitchFamily="34" charset="0"/>
              </a:defRPr>
            </a:lvl5pPr>
            <a:lvl6pPr eaLnBrk="0" fontAlgn="base" hangingPunct="0">
              <a:spcBef>
                <a:spcPct val="0"/>
              </a:spcBef>
              <a:spcAft>
                <a:spcPct val="0"/>
              </a:spcAft>
              <a:tabLst>
                <a:tab pos="3781425" algn="ctr"/>
              </a:tabLst>
              <a:defRPr>
                <a:solidFill>
                  <a:schemeClr val="tx1"/>
                </a:solidFill>
                <a:latin typeface="Arial" panose="020B0604020202020204" pitchFamily="34" charset="0"/>
              </a:defRPr>
            </a:lvl6pPr>
            <a:lvl7pPr eaLnBrk="0" fontAlgn="base" hangingPunct="0">
              <a:spcBef>
                <a:spcPct val="0"/>
              </a:spcBef>
              <a:spcAft>
                <a:spcPct val="0"/>
              </a:spcAft>
              <a:tabLst>
                <a:tab pos="3781425" algn="ctr"/>
              </a:tabLst>
              <a:defRPr>
                <a:solidFill>
                  <a:schemeClr val="tx1"/>
                </a:solidFill>
                <a:latin typeface="Arial" panose="020B0604020202020204" pitchFamily="34" charset="0"/>
              </a:defRPr>
            </a:lvl7pPr>
            <a:lvl8pPr eaLnBrk="0" fontAlgn="base" hangingPunct="0">
              <a:spcBef>
                <a:spcPct val="0"/>
              </a:spcBef>
              <a:spcAft>
                <a:spcPct val="0"/>
              </a:spcAft>
              <a:tabLst>
                <a:tab pos="3781425" algn="ctr"/>
              </a:tabLst>
              <a:defRPr>
                <a:solidFill>
                  <a:schemeClr val="tx1"/>
                </a:solidFill>
                <a:latin typeface="Arial" panose="020B0604020202020204" pitchFamily="34" charset="0"/>
              </a:defRPr>
            </a:lvl8pPr>
            <a:lvl9pPr eaLnBrk="0" fontAlgn="base" hangingPunct="0">
              <a:spcBef>
                <a:spcPct val="0"/>
              </a:spcBef>
              <a:spcAft>
                <a:spcPct val="0"/>
              </a:spcAft>
              <a:tabLst>
                <a:tab pos="3781425"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781425" algn="ctr"/>
              </a:tabLst>
            </a:pPr>
            <a:r>
              <a:rPr kumimoji="0" lang="en-US" altLang="en-US" sz="3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Cuối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cùng em xin gửi lời chân thành cảm ơn đến gia đình, bạn bè và người thân đã chia sẽ, ủng hộ và giúp đỡ em về tinh thần cũng như vật chất trong suốt quá trình thực hiện đề tài nghiên cứu.</a:t>
            </a:r>
            <a:endParaRPr kumimoji="0" lang="en-US" altLang="en-US" sz="3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3781425" algn="ctr"/>
              </a:tabLst>
            </a:pPr>
            <a:r>
              <a:rPr kumimoji="0" lang="en-US" altLang="en-US" sz="3200" b="0"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Đông Hà, ngày 10 tháng 12 </a:t>
            </a:r>
            <a:r>
              <a:rPr kumimoji="0" lang="en-US" altLang="en-US" sz="3200" b="0"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năm </a:t>
            </a:r>
            <a:r>
              <a:rPr kumimoji="0" lang="en-US" altLang="en-US" sz="3200" b="0"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2022</a:t>
            </a:r>
          </a:p>
          <a:p>
            <a:pPr marL="0" marR="0" lvl="0" indent="0" algn="ctr" defTabSz="914400" rtl="0" eaLnBrk="0" fontAlgn="base" latinLnBrk="0" hangingPunct="0">
              <a:lnSpc>
                <a:spcPct val="100000"/>
              </a:lnSpc>
              <a:spcBef>
                <a:spcPct val="0"/>
              </a:spcBef>
              <a:spcAft>
                <a:spcPct val="0"/>
              </a:spcAft>
              <a:buClrTx/>
              <a:buSzTx/>
              <a:buFontTx/>
              <a:buNone/>
              <a:tabLst>
                <a:tab pos="3781425" algn="ctr"/>
              </a:tabLst>
            </a:pPr>
            <a:r>
              <a:rPr kumimoji="0" lang="en-US" altLang="en-US" sz="3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Tác giả</a:t>
            </a:r>
          </a:p>
          <a:p>
            <a:pPr marL="0" marR="0" lvl="0" indent="0" algn="ctr" defTabSz="914400" rtl="0" eaLnBrk="0" fontAlgn="base" latinLnBrk="0" hangingPunct="0">
              <a:lnSpc>
                <a:spcPct val="100000"/>
              </a:lnSpc>
              <a:spcBef>
                <a:spcPct val="0"/>
              </a:spcBef>
              <a:spcAft>
                <a:spcPct val="0"/>
              </a:spcAft>
              <a:buClrTx/>
              <a:buSzTx/>
              <a:buFontTx/>
              <a:buNone/>
              <a:tabLst>
                <a:tab pos="3781425" algn="ctr"/>
              </a:tabLst>
            </a:pPr>
            <a:endParaRPr lang="en-GB" altLang="en-US" sz="320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3781425" algn="ctr"/>
              </a:tabLst>
            </a:pPr>
            <a:endParaRPr kumimoji="0" lang="en-GB" altLang="en-US" sz="3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3781425" algn="ctr"/>
              </a:tabLst>
            </a:pPr>
            <a:endParaRPr lang="en-GB" altLang="en-US" sz="3200" smtClean="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3781425" algn="ctr"/>
              </a:tabLst>
            </a:pPr>
            <a:r>
              <a:rPr lang="en-GB" altLang="en-US" sz="3200" smtClean="0">
                <a:latin typeface="Times New Roman" panose="02020603050405020304" pitchFamily="18" charset="0"/>
                <a:ea typeface="Calibri" panose="020F0502020204030204" pitchFamily="34" charset="0"/>
                <a:cs typeface="Times New Roman" panose="02020603050405020304" pitchFamily="18" charset="0"/>
              </a:rPr>
              <a:t>Nguyễn Thanh Huy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204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550" y="4114800"/>
            <a:ext cx="1309670" cy="12645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952090" cy="1447800"/>
          </a:xfrm>
          <a:prstGeom prst="rect">
            <a:avLst/>
          </a:prstGeom>
        </p:spPr>
      </p:pic>
    </p:spTree>
    <p:extLst>
      <p:ext uri="{BB962C8B-B14F-4D97-AF65-F5344CB8AC3E}">
        <p14:creationId xmlns:p14="http://schemas.microsoft.com/office/powerpoint/2010/main" val="2442262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Dropbox\Desktop\LOGO SO GD QUANG TRI.gif"/>
          <p:cNvPicPr/>
          <p:nvPr/>
        </p:nvPicPr>
        <p:blipFill rotWithShape="1">
          <a:blip r:embed="rId2">
            <a:extLst>
              <a:ext uri="{28A0092B-C50C-407E-A947-70E740481C1C}">
                <a14:useLocalDpi xmlns:a14="http://schemas.microsoft.com/office/drawing/2010/main" val="0"/>
              </a:ext>
            </a:extLst>
          </a:blip>
          <a:srcRect l="3508" t="7602" r="5263"/>
          <a:stretch/>
        </p:blipFill>
        <p:spPr bwMode="auto">
          <a:xfrm>
            <a:off x="62752" y="111853"/>
            <a:ext cx="1658471" cy="1519723"/>
          </a:xfrm>
          <a:prstGeom prst="rect">
            <a:avLst/>
          </a:prstGeom>
          <a:noFill/>
          <a:ln>
            <a:noFill/>
          </a:ln>
          <a:extLst>
            <a:ext uri="{53640926-AAD7-44D8-BBD7-CCE9431645EC}">
              <a14:shadowObscured xmlns:a14="http://schemas.microsoft.com/office/drawing/2010/main"/>
            </a:ext>
          </a:extLst>
        </p:spPr>
      </p:pic>
      <p:pic>
        <p:nvPicPr>
          <p:cNvPr id="7" name="Picture 6" descr="D:\Dropbox\Desktop\logo truong Le Loi.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23176" y="111852"/>
            <a:ext cx="1472005" cy="1340430"/>
          </a:xfrm>
          <a:prstGeom prst="rect">
            <a:avLst/>
          </a:prstGeom>
          <a:noFill/>
          <a:ln>
            <a:noFill/>
          </a:ln>
        </p:spPr>
      </p:pic>
      <p:sp>
        <p:nvSpPr>
          <p:cNvPr id="8" name="Rectangle 7"/>
          <p:cNvSpPr/>
          <p:nvPr/>
        </p:nvSpPr>
        <p:spPr>
          <a:xfrm>
            <a:off x="1393653" y="207284"/>
            <a:ext cx="9238846" cy="523220"/>
          </a:xfrm>
          <a:prstGeom prst="rect">
            <a:avLst/>
          </a:prstGeom>
          <a:noFill/>
        </p:spPr>
        <p:txBody>
          <a:bodyPr wrap="square" lIns="91440" tIns="45720" rIns="91440" bIns="45720">
            <a:spAutoFit/>
          </a:bodyPr>
          <a:lstStyle/>
          <a:p>
            <a:pPr algn="ctr"/>
            <a:r>
              <a:rPr lang="en-US" sz="2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HỘI THI KHOA HỌC KĨ THUẬT </a:t>
            </a:r>
            <a:r>
              <a:rPr lang="en-US" sz="2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NĂM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HỌC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2022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2023</a:t>
            </a:r>
            <a:endPar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62752" y="1517276"/>
            <a:ext cx="11900648" cy="492443"/>
          </a:xfrm>
          <a:prstGeom prst="rect">
            <a:avLst/>
          </a:prstGeom>
        </p:spPr>
        <p:txBody>
          <a:bodyPr wrap="square">
            <a:spAutoFit/>
          </a:bodyPr>
          <a:lstStyle/>
          <a:p>
            <a:pPr marL="139700" algn="just">
              <a:spcBef>
                <a:spcPts val="750"/>
              </a:spcBef>
              <a:spcAft>
                <a:spcPts val="0"/>
              </a:spcAft>
              <a:tabLst>
                <a:tab pos="236220" algn="l"/>
              </a:tabLst>
            </a:pPr>
            <a:r>
              <a:rPr lang="en-US" sz="2600" dirty="0">
                <a:latin typeface="Times New Roman" panose="02020603050405020304" pitchFamily="18" charset="0"/>
                <a:ea typeface="Times New Roman" panose="02020603050405020304" pitchFamily="18" charset="0"/>
              </a:rPr>
              <a:t>	</a:t>
            </a:r>
            <a:r>
              <a:rPr lang="en-US" sz="2600" dirty="0" smtClean="0">
                <a:latin typeface="Times New Roman" panose="02020603050405020304" pitchFamily="18" charset="0"/>
                <a:ea typeface="Times New Roman" panose="02020603050405020304" pitchFamily="18" charset="0"/>
              </a:rPr>
              <a:t>	</a:t>
            </a:r>
            <a:endParaRPr lang="en-US" sz="2600" dirty="0">
              <a:effectLst/>
              <a:latin typeface="Times New Roman" panose="02020603050405020304" pitchFamily="18" charset="0"/>
              <a:ea typeface="Times New Roman" panose="02020603050405020304" pitchFamily="18" charset="0"/>
            </a:endParaRPr>
          </a:p>
        </p:txBody>
      </p:sp>
      <p:sp>
        <p:nvSpPr>
          <p:cNvPr id="15" name="TextBox 14"/>
          <p:cNvSpPr txBox="1"/>
          <p:nvPr/>
        </p:nvSpPr>
        <p:spPr>
          <a:xfrm>
            <a:off x="3221979" y="992761"/>
            <a:ext cx="5582194" cy="630942"/>
          </a:xfrm>
          <a:prstGeom prst="rect">
            <a:avLst/>
          </a:prstGeom>
          <a:noFill/>
        </p:spPr>
        <p:txBody>
          <a:bodyPr wrap="square" rtlCol="0">
            <a:spAutoFit/>
          </a:bodyPr>
          <a:lstStyle/>
          <a:p>
            <a:pPr algn="ctr"/>
            <a:r>
              <a:rPr lang="en-US" sz="3500" b="1" dirty="0" smtClean="0">
                <a:solidFill>
                  <a:srgbClr val="FF0000"/>
                </a:solidFill>
                <a:latin typeface="Times New Roman" panose="02020603050405020304" pitchFamily="18" charset="0"/>
                <a:cs typeface="Times New Roman" panose="02020603050405020304" pitchFamily="18" charset="0"/>
              </a:rPr>
              <a:t>I. TÍNH CẤP THIẾT</a:t>
            </a:r>
            <a:endParaRPr lang="en-US" sz="3500" b="1"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62752" y="1547713"/>
            <a:ext cx="12095180" cy="6555641"/>
          </a:xfrm>
          <a:prstGeom prst="rect">
            <a:avLst/>
          </a:prstGeom>
        </p:spPr>
        <p:txBody>
          <a:bodyPr wrap="square">
            <a:spAutoFit/>
          </a:bodyPr>
          <a:lstStyle/>
          <a:p>
            <a:pPr>
              <a:lnSpc>
                <a:spcPct val="150000"/>
              </a:lnSpc>
            </a:pPr>
            <a:r>
              <a:rPr lang="en-GB" sz="2800" smtClean="0">
                <a:latin typeface="Times New Roman" panose="02020603050405020304" pitchFamily="18" charset="0"/>
                <a:cs typeface="Times New Roman" panose="02020603050405020304" pitchFamily="18" charset="0"/>
              </a:rPr>
              <a:t>	</a:t>
            </a:r>
            <a:r>
              <a:rPr lang="vi-VN" sz="3200" smtClean="0">
                <a:latin typeface="Times New Roman" panose="02020603050405020304" pitchFamily="18" charset="0"/>
                <a:cs typeface="Times New Roman" panose="02020603050405020304" pitchFamily="18" charset="0"/>
              </a:rPr>
              <a:t>Cuộc </a:t>
            </a:r>
            <a:r>
              <a:rPr lang="vi-VN" sz="3200">
                <a:latin typeface="Times New Roman" panose="02020603050405020304" pitchFamily="18" charset="0"/>
                <a:cs typeface="Times New Roman" panose="02020603050405020304" pitchFamily="18" charset="0"/>
              </a:rPr>
              <a:t>Cách mạng công </a:t>
            </a:r>
            <a:r>
              <a:rPr lang="vi-VN" sz="3200">
                <a:latin typeface="Times New Roman" panose="02020603050405020304" pitchFamily="18" charset="0"/>
                <a:cs typeface="Times New Roman" panose="02020603050405020304" pitchFamily="18" charset="0"/>
              </a:rPr>
              <a:t>nghiệp </a:t>
            </a:r>
            <a:r>
              <a:rPr lang="en-GB" sz="3200" smtClean="0">
                <a:latin typeface="Times New Roman" panose="02020603050405020304" pitchFamily="18" charset="0"/>
                <a:cs typeface="Times New Roman" panose="02020603050405020304" pitchFamily="18" charset="0"/>
              </a:rPr>
              <a:t>4.0 </a:t>
            </a:r>
            <a:r>
              <a:rPr lang="vi-VN" sz="3200" smtClean="0">
                <a:latin typeface="Times New Roman" panose="02020603050405020304" pitchFamily="18" charset="0"/>
                <a:cs typeface="Times New Roman" panose="02020603050405020304" pitchFamily="18" charset="0"/>
              </a:rPr>
              <a:t>là </a:t>
            </a:r>
            <a:r>
              <a:rPr lang="vi-VN" sz="3200">
                <a:latin typeface="Times New Roman" panose="02020603050405020304" pitchFamily="18" charset="0"/>
                <a:cs typeface="Times New Roman" panose="02020603050405020304" pitchFamily="18" charset="0"/>
              </a:rPr>
              <a:t>sự kết hợp của công nghệ trong các lĩnh vực vật lý, công nghệ số và sinh học, tạo ra những khả năng sản xuất hoàn toàn mới và có tác động sâu sắc đến đời sống kinh tế, chính trị, xã hội của thế giới.</a:t>
            </a:r>
            <a:endParaRPr lang="en-US" sz="3200">
              <a:latin typeface="Times New Roman" panose="02020603050405020304" pitchFamily="18" charset="0"/>
              <a:cs typeface="Times New Roman" panose="02020603050405020304" pitchFamily="18" charset="0"/>
            </a:endParaRPr>
          </a:p>
          <a:p>
            <a:pPr>
              <a:lnSpc>
                <a:spcPct val="150000"/>
              </a:lnSpc>
            </a:pPr>
            <a:r>
              <a:rPr lang="en-US" sz="3200" smtClean="0">
                <a:latin typeface="Times New Roman" panose="02020603050405020304" pitchFamily="18" charset="0"/>
                <a:cs typeface="Times New Roman" panose="02020603050405020304" pitchFamily="18" charset="0"/>
              </a:rPr>
              <a:t>	Công </a:t>
            </a:r>
            <a:r>
              <a:rPr lang="en-US" sz="3200">
                <a:latin typeface="Times New Roman" panose="02020603050405020304" pitchFamily="18" charset="0"/>
                <a:cs typeface="Times New Roman" panose="02020603050405020304" pitchFamily="18" charset="0"/>
              </a:rPr>
              <a:t>nghệ thông tin đang được phát triển mạnh mẽ, nhanh chóng và sâu rộng trong các lĩnh vực của đời sống, đặc biệt trong công tác quản lý phòng máy nói chung và quản lý phòng máy tại trường học nói </a:t>
            </a:r>
            <a:r>
              <a:rPr lang="en-US" sz="3200">
                <a:latin typeface="Times New Roman" panose="02020603050405020304" pitchFamily="18" charset="0"/>
                <a:cs typeface="Times New Roman" panose="02020603050405020304" pitchFamily="18" charset="0"/>
              </a:rPr>
              <a:t>riêng</a:t>
            </a:r>
            <a:r>
              <a:rPr lang="en-US" sz="3200" smtClean="0">
                <a:latin typeface="Times New Roman" panose="02020603050405020304" pitchFamily="18" charset="0"/>
                <a:cs typeface="Times New Roman" panose="02020603050405020304" pitchFamily="18" charset="0"/>
              </a:rPr>
              <a:t>.</a:t>
            </a:r>
          </a:p>
          <a:p>
            <a:endParaRPr lang="en-US" sz="2800" smtClean="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pPr marL="139700" marR="40640" indent="304165" algn="just">
              <a:spcAft>
                <a:spcPts val="0"/>
              </a:spcAft>
            </a:pPr>
            <a:endParaRPr lang="en-US" sz="28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481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Dropbox\Desktop\LOGO SO GD QUANG TRI.gif"/>
          <p:cNvPicPr/>
          <p:nvPr/>
        </p:nvPicPr>
        <p:blipFill rotWithShape="1">
          <a:blip r:embed="rId2">
            <a:extLst>
              <a:ext uri="{28A0092B-C50C-407E-A947-70E740481C1C}">
                <a14:useLocalDpi xmlns:a14="http://schemas.microsoft.com/office/drawing/2010/main" val="0"/>
              </a:ext>
            </a:extLst>
          </a:blip>
          <a:srcRect l="3508" t="7602" r="5263"/>
          <a:stretch/>
        </p:blipFill>
        <p:spPr bwMode="auto">
          <a:xfrm>
            <a:off x="62752" y="111853"/>
            <a:ext cx="1658471" cy="1519723"/>
          </a:xfrm>
          <a:prstGeom prst="rect">
            <a:avLst/>
          </a:prstGeom>
          <a:noFill/>
          <a:ln>
            <a:noFill/>
          </a:ln>
          <a:extLst>
            <a:ext uri="{53640926-AAD7-44D8-BBD7-CCE9431645EC}">
              <a14:shadowObscured xmlns:a14="http://schemas.microsoft.com/office/drawing/2010/main"/>
            </a:ext>
          </a:extLst>
        </p:spPr>
      </p:pic>
      <p:pic>
        <p:nvPicPr>
          <p:cNvPr id="7" name="Picture 6" descr="D:\Dropbox\Desktop\logo truong Le Loi.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23176" y="111852"/>
            <a:ext cx="1472005" cy="1340430"/>
          </a:xfrm>
          <a:prstGeom prst="rect">
            <a:avLst/>
          </a:prstGeom>
          <a:noFill/>
          <a:ln>
            <a:noFill/>
          </a:ln>
        </p:spPr>
      </p:pic>
      <p:sp>
        <p:nvSpPr>
          <p:cNvPr id="8" name="Rectangle 7"/>
          <p:cNvSpPr/>
          <p:nvPr/>
        </p:nvSpPr>
        <p:spPr>
          <a:xfrm>
            <a:off x="1505355" y="26404"/>
            <a:ext cx="9238846" cy="523220"/>
          </a:xfrm>
          <a:prstGeom prst="rect">
            <a:avLst/>
          </a:prstGeom>
          <a:noFill/>
        </p:spPr>
        <p:txBody>
          <a:bodyPr wrap="square" lIns="91440" tIns="45720" rIns="91440" bIns="45720">
            <a:spAutoFit/>
          </a:bodyPr>
          <a:lstStyle/>
          <a:p>
            <a:pPr algn="ctr"/>
            <a:r>
              <a:rPr lang="en-US" sz="2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HỘI THI KHOA HỌC KĨ THUẬT </a:t>
            </a:r>
            <a:r>
              <a:rPr lang="en-US" sz="2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NĂM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HỌC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2022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2023</a:t>
            </a:r>
            <a:endPar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62752" y="1517276"/>
            <a:ext cx="11900648" cy="492443"/>
          </a:xfrm>
          <a:prstGeom prst="rect">
            <a:avLst/>
          </a:prstGeom>
        </p:spPr>
        <p:txBody>
          <a:bodyPr wrap="square">
            <a:spAutoFit/>
          </a:bodyPr>
          <a:lstStyle/>
          <a:p>
            <a:pPr marL="139700" algn="just">
              <a:spcBef>
                <a:spcPts val="750"/>
              </a:spcBef>
              <a:spcAft>
                <a:spcPts val="0"/>
              </a:spcAft>
              <a:tabLst>
                <a:tab pos="236220" algn="l"/>
              </a:tabLst>
            </a:pPr>
            <a:r>
              <a:rPr lang="en-US" sz="2600" dirty="0">
                <a:latin typeface="Times New Roman" panose="02020603050405020304" pitchFamily="18" charset="0"/>
                <a:ea typeface="Times New Roman" panose="02020603050405020304" pitchFamily="18" charset="0"/>
              </a:rPr>
              <a:t>	</a:t>
            </a:r>
            <a:r>
              <a:rPr lang="en-US" sz="2600" dirty="0" smtClean="0">
                <a:latin typeface="Times New Roman" panose="02020603050405020304" pitchFamily="18" charset="0"/>
                <a:ea typeface="Times New Roman" panose="02020603050405020304" pitchFamily="18" charset="0"/>
              </a:rPr>
              <a:t>	</a:t>
            </a:r>
            <a:endParaRPr lang="en-US" sz="2600" dirty="0">
              <a:effectLst/>
              <a:latin typeface="Times New Roman" panose="02020603050405020304" pitchFamily="18" charset="0"/>
              <a:ea typeface="Times New Roman" panose="02020603050405020304" pitchFamily="18" charset="0"/>
            </a:endParaRPr>
          </a:p>
        </p:txBody>
      </p:sp>
      <p:sp>
        <p:nvSpPr>
          <p:cNvPr id="15" name="TextBox 14"/>
          <p:cNvSpPr txBox="1"/>
          <p:nvPr/>
        </p:nvSpPr>
        <p:spPr>
          <a:xfrm>
            <a:off x="3221979" y="992761"/>
            <a:ext cx="5582194" cy="630942"/>
          </a:xfrm>
          <a:prstGeom prst="rect">
            <a:avLst/>
          </a:prstGeom>
          <a:noFill/>
        </p:spPr>
        <p:txBody>
          <a:bodyPr wrap="square" rtlCol="0">
            <a:spAutoFit/>
          </a:bodyPr>
          <a:lstStyle/>
          <a:p>
            <a:pPr algn="ctr"/>
            <a:r>
              <a:rPr lang="en-US" sz="3500" b="1" dirty="0" smtClean="0">
                <a:solidFill>
                  <a:srgbClr val="FF0000"/>
                </a:solidFill>
                <a:latin typeface="Times New Roman" panose="02020603050405020304" pitchFamily="18" charset="0"/>
                <a:cs typeface="Times New Roman" panose="02020603050405020304" pitchFamily="18" charset="0"/>
              </a:rPr>
              <a:t>I. TÍNH CẤP THIẾT</a:t>
            </a:r>
            <a:endParaRPr lang="en-US" sz="3500" b="1"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0" y="1763497"/>
            <a:ext cx="11716920" cy="5447645"/>
          </a:xfrm>
          <a:prstGeom prst="rect">
            <a:avLst/>
          </a:prstGeom>
        </p:spPr>
        <p:txBody>
          <a:bodyPr wrap="square">
            <a:spAutoFit/>
          </a:bodyPr>
          <a:lstStyle/>
          <a:p>
            <a:r>
              <a:rPr lang="en-US" sz="320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Công việc quản lý phòng máy được cập nhật thủ công bằng sổ </a:t>
            </a:r>
            <a:r>
              <a:rPr lang="en-US" sz="3200">
                <a:latin typeface="Times New Roman" panose="02020603050405020304" pitchFamily="18" charset="0"/>
                <a:cs typeface="Times New Roman" panose="02020603050405020304" pitchFamily="18" charset="0"/>
              </a:rPr>
              <a:t>sách </a:t>
            </a:r>
            <a:r>
              <a:rPr lang="en-US" sz="3200" smtClean="0">
                <a:latin typeface="Times New Roman" panose="02020603050405020304" pitchFamily="18" charset="0"/>
                <a:cs typeface="Times New Roman" panose="02020603050405020304" pitchFamily="18" charset="0"/>
              </a:rPr>
              <a:t>sẽ có </a:t>
            </a:r>
            <a:r>
              <a:rPr lang="en-US" sz="3200">
                <a:latin typeface="Times New Roman" panose="02020603050405020304" pitchFamily="18" charset="0"/>
                <a:cs typeface="Times New Roman" panose="02020603050405020304" pitchFamily="18" charset="0"/>
              </a:rPr>
              <a:t>những hạn </a:t>
            </a:r>
            <a:r>
              <a:rPr lang="en-US" sz="3200">
                <a:latin typeface="Times New Roman" panose="02020603050405020304" pitchFamily="18" charset="0"/>
                <a:cs typeface="Times New Roman" panose="02020603050405020304" pitchFamily="18" charset="0"/>
              </a:rPr>
              <a:t>chế </a:t>
            </a:r>
            <a:r>
              <a:rPr lang="en-US" sz="3200" smtClean="0">
                <a:latin typeface="Times New Roman" panose="02020603050405020304" pitchFamily="18" charset="0"/>
                <a:cs typeface="Times New Roman" panose="02020603050405020304" pitchFamily="18" charset="0"/>
              </a:rPr>
              <a:t>về thông </a:t>
            </a:r>
            <a:r>
              <a:rPr lang="en-US" sz="3200">
                <a:latin typeface="Times New Roman" panose="02020603050405020304" pitchFamily="18" charset="0"/>
                <a:cs typeface="Times New Roman" panose="02020603050405020304" pitchFamily="18" charset="0"/>
              </a:rPr>
              <a:t>tin hai chiều từ cán bộ quản lý phòng máy đến BGH, tổ bộ môn, giáo viên như:</a:t>
            </a:r>
          </a:p>
          <a:p>
            <a:r>
              <a:rPr lang="en-US" sz="3200">
                <a:latin typeface="Times New Roman" panose="02020603050405020304" pitchFamily="18" charset="0"/>
                <a:cs typeface="Times New Roman" panose="02020603050405020304" pitchFamily="18" charset="0"/>
              </a:rPr>
              <a:t>+ Tình trạng phòng máy (vd: sở trưng dụng máy để ra đề, đang sửa chữa…) </a:t>
            </a:r>
          </a:p>
          <a:p>
            <a:r>
              <a:rPr lang="en-US" sz="3200">
                <a:latin typeface="Times New Roman" panose="02020603050405020304" pitchFamily="18" charset="0"/>
                <a:cs typeface="Times New Roman" panose="02020603050405020304" pitchFamily="18" charset="0"/>
              </a:rPr>
              <a:t>+ Các thiết bị trong phòng máy: máy chiếu, tivi, …, các linh kiện như màn hình, CPU, RAM, Ổ cứng…. hư hỏng, sự cố hay bình thường</a:t>
            </a:r>
          </a:p>
          <a:p>
            <a:r>
              <a:rPr lang="en-US" sz="3200">
                <a:latin typeface="Times New Roman" panose="02020603050405020304" pitchFamily="18" charset="0"/>
                <a:cs typeface="Times New Roman" panose="02020603050405020304" pitchFamily="18" charset="0"/>
              </a:rPr>
              <a:t>+ Lịch thực hành của các lớp tại các phòng máy </a:t>
            </a:r>
          </a:p>
          <a:p>
            <a:r>
              <a:rPr lang="en-US" sz="3200">
                <a:latin typeface="Times New Roman" panose="02020603050405020304" pitchFamily="18" charset="0"/>
                <a:cs typeface="Times New Roman" panose="02020603050405020304" pitchFamily="18" charset="0"/>
              </a:rPr>
              <a:t>=&gt;Quản lý theo phương thức thủ công khó đáp ứng yêu cầu công tác hiện nay. </a:t>
            </a:r>
          </a:p>
          <a:p>
            <a:pPr marL="139700" marR="40640" indent="304165" algn="just">
              <a:spcAft>
                <a:spcPts val="0"/>
              </a:spcAft>
            </a:pPr>
            <a:endParaRPr lang="en-US" sz="28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6095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Dropbox\Desktop\LOGO SO GD QUANG TRI.gif"/>
          <p:cNvPicPr/>
          <p:nvPr/>
        </p:nvPicPr>
        <p:blipFill rotWithShape="1">
          <a:blip r:embed="rId2">
            <a:extLst>
              <a:ext uri="{28A0092B-C50C-407E-A947-70E740481C1C}">
                <a14:useLocalDpi xmlns:a14="http://schemas.microsoft.com/office/drawing/2010/main" val="0"/>
              </a:ext>
            </a:extLst>
          </a:blip>
          <a:srcRect l="3508" t="7602" r="5263"/>
          <a:stretch/>
        </p:blipFill>
        <p:spPr bwMode="auto">
          <a:xfrm>
            <a:off x="62752" y="28728"/>
            <a:ext cx="1658471" cy="1519723"/>
          </a:xfrm>
          <a:prstGeom prst="rect">
            <a:avLst/>
          </a:prstGeom>
          <a:noFill/>
          <a:ln>
            <a:noFill/>
          </a:ln>
          <a:extLst>
            <a:ext uri="{53640926-AAD7-44D8-BBD7-CCE9431645EC}">
              <a14:shadowObscured xmlns:a14="http://schemas.microsoft.com/office/drawing/2010/main"/>
            </a:ext>
          </a:extLst>
        </p:spPr>
      </p:pic>
      <p:pic>
        <p:nvPicPr>
          <p:cNvPr id="7" name="Picture 6" descr="D:\Dropbox\Desktop\logo truong Le Loi.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23176" y="4977"/>
            <a:ext cx="1472005" cy="1340430"/>
          </a:xfrm>
          <a:prstGeom prst="rect">
            <a:avLst/>
          </a:prstGeom>
          <a:noFill/>
          <a:ln>
            <a:noFill/>
          </a:ln>
        </p:spPr>
      </p:pic>
      <p:sp>
        <p:nvSpPr>
          <p:cNvPr id="8" name="Rectangle 7"/>
          <p:cNvSpPr/>
          <p:nvPr/>
        </p:nvSpPr>
        <p:spPr>
          <a:xfrm>
            <a:off x="1475092" y="155331"/>
            <a:ext cx="9238846" cy="523220"/>
          </a:xfrm>
          <a:prstGeom prst="rect">
            <a:avLst/>
          </a:prstGeom>
          <a:noFill/>
        </p:spPr>
        <p:txBody>
          <a:bodyPr wrap="square" lIns="91440" tIns="45720" rIns="91440" bIns="45720">
            <a:spAutoFit/>
          </a:bodyPr>
          <a:lstStyle/>
          <a:p>
            <a:pPr algn="ctr"/>
            <a:r>
              <a:rPr lang="en-US" sz="2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HỘI THI KHOA HỌC KĨ THUẬT </a:t>
            </a:r>
            <a:r>
              <a:rPr lang="en-US" sz="2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NĂM HỌC 2021 - 2022</a:t>
            </a:r>
            <a:endPar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62752" y="1517276"/>
            <a:ext cx="11900648" cy="492443"/>
          </a:xfrm>
          <a:prstGeom prst="rect">
            <a:avLst/>
          </a:prstGeom>
        </p:spPr>
        <p:txBody>
          <a:bodyPr wrap="square">
            <a:spAutoFit/>
          </a:bodyPr>
          <a:lstStyle/>
          <a:p>
            <a:pPr marL="139700" algn="just">
              <a:spcBef>
                <a:spcPts val="750"/>
              </a:spcBef>
              <a:spcAft>
                <a:spcPts val="0"/>
              </a:spcAft>
              <a:tabLst>
                <a:tab pos="236220" algn="l"/>
              </a:tabLst>
            </a:pPr>
            <a:r>
              <a:rPr lang="en-US" sz="2600" dirty="0">
                <a:latin typeface="Times New Roman" panose="02020603050405020304" pitchFamily="18" charset="0"/>
                <a:ea typeface="Times New Roman" panose="02020603050405020304" pitchFamily="18" charset="0"/>
              </a:rPr>
              <a:t>	</a:t>
            </a:r>
            <a:r>
              <a:rPr lang="en-US" sz="2600" dirty="0" smtClean="0">
                <a:latin typeface="Times New Roman" panose="02020603050405020304" pitchFamily="18" charset="0"/>
                <a:ea typeface="Times New Roman" panose="02020603050405020304" pitchFamily="18" charset="0"/>
              </a:rPr>
              <a:t>	</a:t>
            </a:r>
            <a:endParaRPr lang="en-US" sz="2600" dirty="0">
              <a:effectLst/>
              <a:latin typeface="Times New Roman" panose="02020603050405020304" pitchFamily="18" charset="0"/>
              <a:ea typeface="Times New Roman" panose="02020603050405020304" pitchFamily="18" charset="0"/>
            </a:endParaRPr>
          </a:p>
        </p:txBody>
      </p:sp>
      <p:sp>
        <p:nvSpPr>
          <p:cNvPr id="15" name="TextBox 14"/>
          <p:cNvSpPr txBox="1"/>
          <p:nvPr/>
        </p:nvSpPr>
        <p:spPr>
          <a:xfrm>
            <a:off x="3221979" y="951517"/>
            <a:ext cx="5582194" cy="630942"/>
          </a:xfrm>
          <a:prstGeom prst="rect">
            <a:avLst/>
          </a:prstGeom>
          <a:noFill/>
        </p:spPr>
        <p:txBody>
          <a:bodyPr wrap="square" rtlCol="0">
            <a:spAutoFit/>
          </a:bodyPr>
          <a:lstStyle/>
          <a:p>
            <a:pPr algn="ctr"/>
            <a:r>
              <a:rPr lang="en-US" sz="3500" b="1" dirty="0" smtClean="0">
                <a:solidFill>
                  <a:srgbClr val="FF0000"/>
                </a:solidFill>
                <a:latin typeface="Times New Roman" panose="02020603050405020304" pitchFamily="18" charset="0"/>
                <a:cs typeface="Times New Roman" panose="02020603050405020304" pitchFamily="18" charset="0"/>
              </a:rPr>
              <a:t>I. TÍNH CẤP THIẾT</a:t>
            </a:r>
            <a:endParaRPr lang="en-US" sz="3500" b="1"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62752" y="1580055"/>
            <a:ext cx="11900648" cy="6924973"/>
          </a:xfrm>
          <a:prstGeom prst="rect">
            <a:avLst/>
          </a:prstGeom>
        </p:spPr>
        <p:txBody>
          <a:bodyPr wrap="square">
            <a:spAutoFit/>
          </a:bodyPr>
          <a:lstStyle/>
          <a:p>
            <a:pPr marL="20638" marR="40640" indent="38100" algn="just"/>
            <a:r>
              <a:rPr lang="en-US" sz="3200" smtClean="0">
                <a:latin typeface="Times New Roman" panose="02020603050405020304" pitchFamily="18" charset="0"/>
                <a:cs typeface="Times New Roman" panose="02020603050405020304" pitchFamily="18" charset="0"/>
              </a:rPr>
              <a:t>	Để </a:t>
            </a:r>
            <a:r>
              <a:rPr lang="en-US" sz="3200">
                <a:latin typeface="Times New Roman" panose="02020603050405020304" pitchFamily="18" charset="0"/>
                <a:cs typeface="Times New Roman" panose="02020603050405020304" pitchFamily="18" charset="0"/>
              </a:rPr>
              <a:t>khắc phục các nhược điểm trên, đồng thời tận dụng sức mạnh và sự phát triển của Công nghệ thông tin vào xây dựng một hệ thống giúp cho công tác quản lý là một nhu cầu cấp thiết hiện nay để nâng cao hiệu quả công tác số hóa, </a:t>
            </a:r>
            <a:r>
              <a:rPr lang="en-US" sz="3200">
                <a:solidFill>
                  <a:srgbClr val="FF0000"/>
                </a:solidFill>
                <a:latin typeface="Times New Roman" panose="02020603050405020304" pitchFamily="18" charset="0"/>
                <a:cs typeface="Times New Roman" panose="02020603050405020304" pitchFamily="18" charset="0"/>
              </a:rPr>
              <a:t>chuyển đổi số trong trường học.</a:t>
            </a:r>
          </a:p>
          <a:p>
            <a:pPr marL="20638" marR="40640" indent="38100" algn="just"/>
            <a:r>
              <a:rPr lang="en-US" sz="3200" smtClean="0">
                <a:latin typeface="Times New Roman" panose="02020603050405020304" pitchFamily="18" charset="0"/>
                <a:cs typeface="Times New Roman" panose="02020603050405020304" pitchFamily="18" charset="0"/>
              </a:rPr>
              <a:t>	Qua </a:t>
            </a:r>
            <a:r>
              <a:rPr lang="en-US" sz="3200">
                <a:latin typeface="Times New Roman" panose="02020603050405020304" pitchFamily="18" charset="0"/>
                <a:cs typeface="Times New Roman" panose="02020603050405020304" pitchFamily="18" charset="0"/>
              </a:rPr>
              <a:t>tìm hiểu công tác quản lý phòng máy Trường THPT Lê Lợi thành phố Đông Hà, tỉnh Quảng Trị thì em đã xây dựng đề </a:t>
            </a:r>
            <a:r>
              <a:rPr lang="en-US" sz="3200">
                <a:latin typeface="Times New Roman" panose="02020603050405020304" pitchFamily="18" charset="0"/>
                <a:cs typeface="Times New Roman" panose="02020603050405020304" pitchFamily="18" charset="0"/>
              </a:rPr>
              <a:t>tài </a:t>
            </a:r>
            <a:r>
              <a:rPr lang="en-US" sz="3200" smtClean="0">
                <a:latin typeface="Times New Roman" panose="02020603050405020304" pitchFamily="18" charset="0"/>
                <a:cs typeface="Times New Roman" panose="02020603050405020304" pitchFamily="18" charset="0"/>
              </a:rPr>
              <a:t>“H</a:t>
            </a:r>
            <a:r>
              <a:rPr lang="vi-VN" sz="3200" smtClean="0">
                <a:latin typeface="Times New Roman" panose="02020603050405020304" pitchFamily="18" charset="0"/>
                <a:cs typeface="Times New Roman" panose="02020603050405020304" pitchFamily="18" charset="0"/>
              </a:rPr>
              <a:t>ệ </a:t>
            </a:r>
            <a:r>
              <a:rPr lang="vi-VN" sz="3200">
                <a:latin typeface="Times New Roman" panose="02020603050405020304" pitchFamily="18" charset="0"/>
                <a:cs typeface="Times New Roman" panose="02020603050405020304" pitchFamily="18" charset="0"/>
              </a:rPr>
              <a:t>thống quản lý phòng máy và lịch thực hành</a:t>
            </a:r>
            <a:r>
              <a:rPr lang="en-US" sz="3200">
                <a:latin typeface="Times New Roman" panose="02020603050405020304" pitchFamily="18" charset="0"/>
                <a:cs typeface="Times New Roman" panose="02020603050405020304" pitchFamily="18" charset="0"/>
              </a:rPr>
              <a:t>” với mong muốn giúp cho hệ thống quản lý phòng máy thực hành môn Tin học được thuận tiện, khoa học.</a:t>
            </a:r>
          </a:p>
          <a:p>
            <a:pPr marL="20638" marR="40640" indent="38100" algn="just">
              <a:spcAft>
                <a:spcPts val="0"/>
              </a:spcAft>
            </a:pPr>
            <a:endParaRPr lang="en-GB" sz="280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US"/>
              <a:t>“H</a:t>
            </a:r>
            <a:r>
              <a:rPr lang="vi-VN"/>
              <a:t>ệ thống quản lý phòng máy và lịch thực hành</a:t>
            </a:r>
            <a:r>
              <a:rPr lang="en-US"/>
              <a:t>”</a:t>
            </a:r>
            <a:r>
              <a:rPr lang="en-US" b="1" i="1"/>
              <a:t> </a:t>
            </a:r>
            <a:r>
              <a:rPr lang="vi-VN"/>
              <a:t>áp dụng vào thực tế sẽ </a:t>
            </a:r>
            <a:r>
              <a:rPr lang="en-US"/>
              <a:t>giúp giúp tổ chuyên môn, giáo viên, nhà quản lý kiểm soát tình trạng máy vi tính và các thiết bị trong phòng thực hành để từ đó có những kế hoạch nâng cấp, bảo trì bảo dưỡng thiết bị kịp thời và phù hợp. Công tác xếp lịch thực hành của các giáo viên tại phòng máy không bị chồng chéo nhằm </a:t>
            </a:r>
            <a:r>
              <a:rPr lang="vi-VN"/>
              <a:t>tạo tính chủ động cho nhà trường, giáo viên, </a:t>
            </a:r>
            <a:r>
              <a:rPr lang="en-US"/>
              <a:t>tổ bộ môn</a:t>
            </a:r>
            <a:r>
              <a:rPr lang="vi-VN"/>
              <a:t> … </a:t>
            </a:r>
            <a:endParaRPr lang="en-US"/>
          </a:p>
          <a:p>
            <a:pPr marL="20638" marR="40640" indent="38100" algn="just">
              <a:spcAft>
                <a:spcPts val="0"/>
              </a:spcAft>
            </a:pPr>
            <a:r>
              <a:rPr lang="en-US" sz="280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ea typeface="Times New Roman" panose="02020603050405020304" pitchFamily="18" charset="0"/>
                <a:cs typeface="Times New Roman" panose="02020603050405020304" pitchFamily="18" charset="0"/>
              </a:rPr>
              <a:t>Thời</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ea typeface="Times New Roman" panose="02020603050405020304" pitchFamily="18" charset="0"/>
                <a:cs typeface="Times New Roman" panose="02020603050405020304" pitchFamily="18" charset="0"/>
              </a:rPr>
              <a:t>gian</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ea typeface="Times New Roman" panose="02020603050405020304" pitchFamily="18" charset="0"/>
                <a:cs typeface="Times New Roman" panose="02020603050405020304" pitchFamily="18" charset="0"/>
              </a:rPr>
              <a:t>nghiên</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ea typeface="Times New Roman" panose="02020603050405020304" pitchFamily="18" charset="0"/>
                <a:cs typeface="Times New Roman" panose="02020603050405020304" pitchFamily="18" charset="0"/>
              </a:rPr>
              <a:t>cứu</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ea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ea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ea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ea typeface="Times New Roman" panose="02020603050405020304" pitchFamily="18" charset="0"/>
                <a:cs typeface="Times New Roman" panose="02020603050405020304" pitchFamily="18" charset="0"/>
              </a:rPr>
              <a:t>dự</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ea typeface="Times New Roman" panose="02020603050405020304" pitchFamily="18" charset="0"/>
                <a:cs typeface="Times New Roman" panose="02020603050405020304" pitchFamily="18" charset="0"/>
              </a:rPr>
              <a:t>án</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ea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ea typeface="Times New Roman" panose="02020603050405020304" pitchFamily="18" charset="0"/>
                <a:cs typeface="Times New Roman" panose="02020603050405020304" pitchFamily="18" charset="0"/>
              </a:rPr>
              <a:t>em</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ea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ea typeface="Times New Roman" panose="02020603050405020304" pitchFamily="18" charset="0"/>
                <a:cs typeface="Times New Roman" panose="02020603050405020304" pitchFamily="18" charset="0"/>
              </a:rPr>
              <a:t>ngày</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 10/9/2021 </a:t>
            </a:r>
            <a:r>
              <a:rPr lang="en-US" sz="2800" dirty="0" err="1" smtClean="0">
                <a:latin typeface="Times New Roman" panose="02020603050405020304" pitchFamily="18" charset="0"/>
                <a:ea typeface="Times New Roman" panose="02020603050405020304" pitchFamily="18" charset="0"/>
                <a:cs typeface="Times New Roman" panose="02020603050405020304" pitchFamily="18" charset="0"/>
              </a:rPr>
              <a:t>đến</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 25/12/2021</a:t>
            </a:r>
            <a:endParaRPr lang="en-US" sz="28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5416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Dropbox\Desktop\LOGO SO GD QUANG TRI.gif"/>
          <p:cNvPicPr/>
          <p:nvPr/>
        </p:nvPicPr>
        <p:blipFill rotWithShape="1">
          <a:blip r:embed="rId2">
            <a:extLst>
              <a:ext uri="{28A0092B-C50C-407E-A947-70E740481C1C}">
                <a14:useLocalDpi xmlns:a14="http://schemas.microsoft.com/office/drawing/2010/main" val="0"/>
              </a:ext>
            </a:extLst>
          </a:blip>
          <a:srcRect l="3508" t="7602" r="5263"/>
          <a:stretch/>
        </p:blipFill>
        <p:spPr bwMode="auto">
          <a:xfrm>
            <a:off x="62752" y="28728"/>
            <a:ext cx="1658471" cy="1519723"/>
          </a:xfrm>
          <a:prstGeom prst="rect">
            <a:avLst/>
          </a:prstGeom>
          <a:noFill/>
          <a:ln>
            <a:noFill/>
          </a:ln>
          <a:extLst>
            <a:ext uri="{53640926-AAD7-44D8-BBD7-CCE9431645EC}">
              <a14:shadowObscured xmlns:a14="http://schemas.microsoft.com/office/drawing/2010/main"/>
            </a:ext>
          </a:extLst>
        </p:spPr>
      </p:pic>
      <p:pic>
        <p:nvPicPr>
          <p:cNvPr id="7" name="Picture 6" descr="D:\Dropbox\Desktop\logo truong Le Loi.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23176" y="4977"/>
            <a:ext cx="1472005" cy="1340430"/>
          </a:xfrm>
          <a:prstGeom prst="rect">
            <a:avLst/>
          </a:prstGeom>
          <a:noFill/>
          <a:ln>
            <a:noFill/>
          </a:ln>
        </p:spPr>
      </p:pic>
      <p:sp>
        <p:nvSpPr>
          <p:cNvPr id="8" name="Rectangle 7"/>
          <p:cNvSpPr/>
          <p:nvPr/>
        </p:nvSpPr>
        <p:spPr>
          <a:xfrm>
            <a:off x="1475092" y="155331"/>
            <a:ext cx="9238846" cy="523220"/>
          </a:xfrm>
          <a:prstGeom prst="rect">
            <a:avLst/>
          </a:prstGeom>
          <a:noFill/>
        </p:spPr>
        <p:txBody>
          <a:bodyPr wrap="square" lIns="91440" tIns="45720" rIns="91440" bIns="45720">
            <a:spAutoFit/>
          </a:bodyPr>
          <a:lstStyle/>
          <a:p>
            <a:pPr algn="ctr"/>
            <a:r>
              <a:rPr lang="en-US" sz="2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HỘI THI KHOA HỌC KĨ THUẬT </a:t>
            </a:r>
            <a:r>
              <a:rPr lang="en-US" sz="2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NĂM HỌC 2021 - 2022</a:t>
            </a:r>
            <a:endPar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62752" y="1517276"/>
            <a:ext cx="11900648" cy="492443"/>
          </a:xfrm>
          <a:prstGeom prst="rect">
            <a:avLst/>
          </a:prstGeom>
        </p:spPr>
        <p:txBody>
          <a:bodyPr wrap="square">
            <a:spAutoFit/>
          </a:bodyPr>
          <a:lstStyle/>
          <a:p>
            <a:pPr marL="139700" algn="just">
              <a:spcBef>
                <a:spcPts val="750"/>
              </a:spcBef>
              <a:spcAft>
                <a:spcPts val="0"/>
              </a:spcAft>
              <a:tabLst>
                <a:tab pos="236220" algn="l"/>
              </a:tabLst>
            </a:pPr>
            <a:r>
              <a:rPr lang="en-US" sz="2600" dirty="0">
                <a:latin typeface="Times New Roman" panose="02020603050405020304" pitchFamily="18" charset="0"/>
                <a:ea typeface="Times New Roman" panose="02020603050405020304" pitchFamily="18" charset="0"/>
              </a:rPr>
              <a:t>	</a:t>
            </a:r>
            <a:r>
              <a:rPr lang="en-US" sz="2600" dirty="0" smtClean="0">
                <a:latin typeface="Times New Roman" panose="02020603050405020304" pitchFamily="18" charset="0"/>
                <a:ea typeface="Times New Roman" panose="02020603050405020304" pitchFamily="18" charset="0"/>
              </a:rPr>
              <a:t>	</a:t>
            </a:r>
            <a:endParaRPr lang="en-US" sz="2600" dirty="0">
              <a:effectLst/>
              <a:latin typeface="Times New Roman" panose="02020603050405020304" pitchFamily="18" charset="0"/>
              <a:ea typeface="Times New Roman" panose="02020603050405020304" pitchFamily="18" charset="0"/>
            </a:endParaRPr>
          </a:p>
        </p:txBody>
      </p:sp>
      <p:sp>
        <p:nvSpPr>
          <p:cNvPr id="15" name="TextBox 14"/>
          <p:cNvSpPr txBox="1"/>
          <p:nvPr/>
        </p:nvSpPr>
        <p:spPr>
          <a:xfrm>
            <a:off x="3221979" y="951517"/>
            <a:ext cx="5582194" cy="630942"/>
          </a:xfrm>
          <a:prstGeom prst="rect">
            <a:avLst/>
          </a:prstGeom>
          <a:noFill/>
        </p:spPr>
        <p:txBody>
          <a:bodyPr wrap="square" rtlCol="0">
            <a:spAutoFit/>
          </a:bodyPr>
          <a:lstStyle/>
          <a:p>
            <a:pPr algn="ctr"/>
            <a:r>
              <a:rPr lang="en-US" sz="3500" b="1" dirty="0" smtClean="0">
                <a:solidFill>
                  <a:srgbClr val="FF0000"/>
                </a:solidFill>
                <a:latin typeface="Times New Roman" panose="02020603050405020304" pitchFamily="18" charset="0"/>
                <a:cs typeface="Times New Roman" panose="02020603050405020304" pitchFamily="18" charset="0"/>
              </a:rPr>
              <a:t>I. TÍNH CẤP THIẾT</a:t>
            </a:r>
            <a:endParaRPr lang="en-US" sz="3500" b="1"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62752" y="1580055"/>
            <a:ext cx="11900648" cy="4524315"/>
          </a:xfrm>
          <a:prstGeom prst="rect">
            <a:avLst/>
          </a:prstGeom>
        </p:spPr>
        <p:txBody>
          <a:bodyPr wrap="square">
            <a:spAutoFit/>
          </a:bodyPr>
          <a:lstStyle/>
          <a:p>
            <a:pPr marL="20638" marR="40640" indent="38100" algn="just"/>
            <a:r>
              <a:rPr lang="en-US" sz="3200" smtClean="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H</a:t>
            </a:r>
            <a:r>
              <a:rPr lang="vi-VN" sz="3200">
                <a:latin typeface="Times New Roman" panose="02020603050405020304" pitchFamily="18" charset="0"/>
                <a:cs typeface="Times New Roman" panose="02020603050405020304" pitchFamily="18" charset="0"/>
              </a:rPr>
              <a:t>ệ thống quản lý phòng máy và lịch thực hành</a:t>
            </a:r>
            <a:r>
              <a:rPr lang="en-US" sz="3200">
                <a:latin typeface="Times New Roman" panose="02020603050405020304" pitchFamily="18" charset="0"/>
                <a:cs typeface="Times New Roman" panose="02020603050405020304" pitchFamily="18" charset="0"/>
              </a:rPr>
              <a:t>”</a:t>
            </a:r>
            <a:r>
              <a:rPr lang="en-US" sz="3200" b="1" i="1">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áp dụng vào thực tế sẽ </a:t>
            </a:r>
            <a:r>
              <a:rPr lang="en-US" sz="3200">
                <a:latin typeface="Times New Roman" panose="02020603050405020304" pitchFamily="18" charset="0"/>
                <a:cs typeface="Times New Roman" panose="02020603050405020304" pitchFamily="18" charset="0"/>
              </a:rPr>
              <a:t>giúp giúp tổ chuyên môn, giáo viên, nhà quản lý kiểm soát tình trạng máy vi tính và các thiết bị trong phòng thực hành để từ đó có những kế hoạch nâng cấp, bảo trì bảo dưỡng thiết bị kịp thời và phù hợp. Công tác xếp lịch thực hành của các giáo viên tại phòng máy không bị chồng chéo nhằm </a:t>
            </a:r>
            <a:r>
              <a:rPr lang="vi-VN" sz="3200">
                <a:latin typeface="Times New Roman" panose="02020603050405020304" pitchFamily="18" charset="0"/>
                <a:cs typeface="Times New Roman" panose="02020603050405020304" pitchFamily="18" charset="0"/>
              </a:rPr>
              <a:t>tạo tính chủ động cho nhà trường, giáo viên, </a:t>
            </a:r>
            <a:r>
              <a:rPr lang="en-US" sz="3200">
                <a:latin typeface="Times New Roman" panose="02020603050405020304" pitchFamily="18" charset="0"/>
                <a:cs typeface="Times New Roman" panose="02020603050405020304" pitchFamily="18" charset="0"/>
              </a:rPr>
              <a:t>tổ bộ môn</a:t>
            </a:r>
            <a:r>
              <a:rPr lang="vi-VN" sz="3200">
                <a:latin typeface="Times New Roman" panose="02020603050405020304" pitchFamily="18" charset="0"/>
                <a:cs typeface="Times New Roman" panose="02020603050405020304" pitchFamily="18" charset="0"/>
              </a:rPr>
              <a:t> … </a:t>
            </a:r>
            <a:endParaRPr lang="en-US" sz="3200">
              <a:latin typeface="Times New Roman" panose="02020603050405020304" pitchFamily="18" charset="0"/>
              <a:cs typeface="Times New Roman" panose="02020603050405020304" pitchFamily="18" charset="0"/>
            </a:endParaRPr>
          </a:p>
          <a:p>
            <a:pPr marL="20638" marR="40640" indent="38100" algn="just">
              <a:spcAft>
                <a:spcPts val="0"/>
              </a:spcAft>
            </a:pPr>
            <a:r>
              <a:rPr lang="en-US" sz="320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cs typeface="Times New Roman" panose="02020603050405020304" pitchFamily="18" charset="0"/>
              </a:rPr>
              <a:t>Thời</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cs typeface="Times New Roman" panose="02020603050405020304" pitchFamily="18" charset="0"/>
              </a:rPr>
              <a:t>gian</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cs typeface="Times New Roman" panose="02020603050405020304" pitchFamily="18" charset="0"/>
              </a:rPr>
              <a:t>nghiên</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cs typeface="Times New Roman" panose="02020603050405020304" pitchFamily="18" charset="0"/>
              </a:rPr>
              <a:t>cứu</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cs typeface="Times New Roman" panose="02020603050405020304" pitchFamily="18" charset="0"/>
              </a:rPr>
              <a:t>và</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cs typeface="Times New Roman" panose="02020603050405020304" pitchFamily="18" charset="0"/>
              </a:rPr>
              <a:t>thực</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cs typeface="Times New Roman" panose="02020603050405020304" pitchFamily="18" charset="0"/>
              </a:rPr>
              <a:t>hiện</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cs typeface="Times New Roman" panose="02020603050405020304" pitchFamily="18" charset="0"/>
              </a:rPr>
              <a:t>dự</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cs typeface="Times New Roman" panose="02020603050405020304" pitchFamily="18" charset="0"/>
              </a:rPr>
              <a:t>án</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cs typeface="Times New Roman" panose="02020603050405020304" pitchFamily="18" charset="0"/>
              </a:rPr>
              <a:t>của</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cs typeface="Times New Roman" panose="02020603050405020304" pitchFamily="18" charset="0"/>
              </a:rPr>
              <a:t>em</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cs typeface="Times New Roman" panose="02020603050405020304" pitchFamily="18" charset="0"/>
              </a:rPr>
              <a:t>từ</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ea typeface="Times New Roman" panose="02020603050405020304" pitchFamily="18" charset="0"/>
                <a:cs typeface="Times New Roman" panose="02020603050405020304" pitchFamily="18" charset="0"/>
              </a:rPr>
              <a:t>ngày</a:t>
            </a:r>
            <a:r>
              <a:rPr lang="en-US" sz="320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smtClean="0">
                <a:latin typeface="Times New Roman" panose="02020603050405020304" pitchFamily="18" charset="0"/>
                <a:ea typeface="Times New Roman" panose="02020603050405020304" pitchFamily="18" charset="0"/>
                <a:cs typeface="Times New Roman" panose="02020603050405020304" pitchFamily="18" charset="0"/>
              </a:rPr>
              <a:t>10/9/2022 </a:t>
            </a:r>
            <a:r>
              <a:rPr lang="en-US" sz="3200" err="1" smtClean="0">
                <a:latin typeface="Times New Roman" panose="02020603050405020304" pitchFamily="18" charset="0"/>
                <a:ea typeface="Times New Roman" panose="02020603050405020304" pitchFamily="18" charset="0"/>
                <a:cs typeface="Times New Roman" panose="02020603050405020304" pitchFamily="18" charset="0"/>
              </a:rPr>
              <a:t>đến</a:t>
            </a:r>
            <a:r>
              <a:rPr lang="en-US" sz="320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smtClean="0">
                <a:latin typeface="Times New Roman" panose="02020603050405020304" pitchFamily="18" charset="0"/>
                <a:ea typeface="Times New Roman" panose="02020603050405020304" pitchFamily="18" charset="0"/>
                <a:cs typeface="Times New Roman" panose="02020603050405020304" pitchFamily="18" charset="0"/>
              </a:rPr>
              <a:t>10/12/2022</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0906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Dropbox\Desktop\LOGO SO GD QUANG TRI.gif"/>
          <p:cNvPicPr/>
          <p:nvPr/>
        </p:nvPicPr>
        <p:blipFill rotWithShape="1">
          <a:blip r:embed="rId2">
            <a:extLst>
              <a:ext uri="{28A0092B-C50C-407E-A947-70E740481C1C}">
                <a14:useLocalDpi xmlns:a14="http://schemas.microsoft.com/office/drawing/2010/main" val="0"/>
              </a:ext>
            </a:extLst>
          </a:blip>
          <a:srcRect l="3508" t="7602" r="5263"/>
          <a:stretch/>
        </p:blipFill>
        <p:spPr bwMode="auto">
          <a:xfrm>
            <a:off x="62752" y="28728"/>
            <a:ext cx="1658471" cy="1519723"/>
          </a:xfrm>
          <a:prstGeom prst="rect">
            <a:avLst/>
          </a:prstGeom>
          <a:noFill/>
          <a:ln>
            <a:noFill/>
          </a:ln>
          <a:extLst>
            <a:ext uri="{53640926-AAD7-44D8-BBD7-CCE9431645EC}">
              <a14:shadowObscured xmlns:a14="http://schemas.microsoft.com/office/drawing/2010/main"/>
            </a:ext>
          </a:extLst>
        </p:spPr>
      </p:pic>
      <p:pic>
        <p:nvPicPr>
          <p:cNvPr id="7" name="Picture 6" descr="D:\Dropbox\Desktop\logo truong Le Loi.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23176" y="4977"/>
            <a:ext cx="1472005" cy="1340430"/>
          </a:xfrm>
          <a:prstGeom prst="rect">
            <a:avLst/>
          </a:prstGeom>
          <a:noFill/>
          <a:ln>
            <a:noFill/>
          </a:ln>
        </p:spPr>
      </p:pic>
      <p:sp>
        <p:nvSpPr>
          <p:cNvPr id="8" name="Rectangle 7"/>
          <p:cNvSpPr/>
          <p:nvPr/>
        </p:nvSpPr>
        <p:spPr>
          <a:xfrm>
            <a:off x="1475092" y="155331"/>
            <a:ext cx="9238846" cy="523220"/>
          </a:xfrm>
          <a:prstGeom prst="rect">
            <a:avLst/>
          </a:prstGeom>
          <a:noFill/>
        </p:spPr>
        <p:txBody>
          <a:bodyPr wrap="square" lIns="91440" tIns="45720" rIns="91440" bIns="45720">
            <a:spAutoFit/>
          </a:bodyPr>
          <a:lstStyle/>
          <a:p>
            <a:pPr algn="ctr"/>
            <a:r>
              <a:rPr lang="en-US" sz="2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HỘI THI KHOA HỌC KĨ THUẬT </a:t>
            </a:r>
            <a:r>
              <a:rPr lang="en-US" sz="2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NĂM HỌC 2021 - 2022</a:t>
            </a:r>
            <a:endPar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62752" y="1517276"/>
            <a:ext cx="11900648" cy="492443"/>
          </a:xfrm>
          <a:prstGeom prst="rect">
            <a:avLst/>
          </a:prstGeom>
        </p:spPr>
        <p:txBody>
          <a:bodyPr wrap="square">
            <a:spAutoFit/>
          </a:bodyPr>
          <a:lstStyle/>
          <a:p>
            <a:pPr marL="139700" algn="just">
              <a:spcBef>
                <a:spcPts val="750"/>
              </a:spcBef>
              <a:spcAft>
                <a:spcPts val="0"/>
              </a:spcAft>
              <a:tabLst>
                <a:tab pos="236220" algn="l"/>
              </a:tabLst>
            </a:pPr>
            <a:r>
              <a:rPr lang="en-US" sz="2600" dirty="0">
                <a:latin typeface="Times New Roman" panose="02020603050405020304" pitchFamily="18" charset="0"/>
                <a:ea typeface="Times New Roman" panose="02020603050405020304" pitchFamily="18" charset="0"/>
              </a:rPr>
              <a:t>	</a:t>
            </a:r>
            <a:r>
              <a:rPr lang="en-US" sz="2600" dirty="0" smtClean="0">
                <a:latin typeface="Times New Roman" panose="02020603050405020304" pitchFamily="18" charset="0"/>
                <a:ea typeface="Times New Roman" panose="02020603050405020304" pitchFamily="18" charset="0"/>
              </a:rPr>
              <a:t>	</a:t>
            </a:r>
            <a:endParaRPr lang="en-US" sz="2600" dirty="0">
              <a:effectLst/>
              <a:latin typeface="Times New Roman" panose="02020603050405020304" pitchFamily="18" charset="0"/>
              <a:ea typeface="Times New Roman" panose="02020603050405020304" pitchFamily="18" charset="0"/>
            </a:endParaRPr>
          </a:p>
        </p:txBody>
      </p:sp>
      <p:sp>
        <p:nvSpPr>
          <p:cNvPr id="15" name="TextBox 14"/>
          <p:cNvSpPr txBox="1"/>
          <p:nvPr/>
        </p:nvSpPr>
        <p:spPr>
          <a:xfrm>
            <a:off x="3221979" y="951517"/>
            <a:ext cx="5582194" cy="630942"/>
          </a:xfrm>
          <a:prstGeom prst="rect">
            <a:avLst/>
          </a:prstGeom>
          <a:noFill/>
        </p:spPr>
        <p:txBody>
          <a:bodyPr wrap="square" rtlCol="0">
            <a:spAutoFit/>
          </a:bodyPr>
          <a:lstStyle/>
          <a:p>
            <a:pPr algn="ctr"/>
            <a:r>
              <a:rPr lang="en-US" sz="3500" b="1" dirty="0" smtClean="0">
                <a:solidFill>
                  <a:srgbClr val="FF0000"/>
                </a:solidFill>
                <a:latin typeface="Times New Roman" panose="02020603050405020304" pitchFamily="18" charset="0"/>
                <a:cs typeface="Times New Roman" panose="02020603050405020304" pitchFamily="18" charset="0"/>
              </a:rPr>
              <a:t>I. TÍNH CẤP THIẾT</a:t>
            </a:r>
            <a:endParaRPr lang="en-US" sz="3500" b="1"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62752" y="1580055"/>
            <a:ext cx="11900648" cy="4524315"/>
          </a:xfrm>
          <a:prstGeom prst="rect">
            <a:avLst/>
          </a:prstGeom>
        </p:spPr>
        <p:txBody>
          <a:bodyPr wrap="square">
            <a:spAutoFit/>
          </a:bodyPr>
          <a:lstStyle/>
          <a:p>
            <a:pPr marL="20638" marR="40640" indent="38100" algn="just"/>
            <a:r>
              <a:rPr lang="en-US" sz="3200" smtClean="0">
                <a:latin typeface="Times New Roman" panose="02020603050405020304" pitchFamily="18" charset="0"/>
                <a:cs typeface="Times New Roman" panose="02020603050405020304" pitchFamily="18" charset="0"/>
              </a:rPr>
              <a:t>“H</a:t>
            </a:r>
            <a:r>
              <a:rPr lang="vi-VN" sz="3200">
                <a:latin typeface="Times New Roman" panose="02020603050405020304" pitchFamily="18" charset="0"/>
                <a:cs typeface="Times New Roman" panose="02020603050405020304" pitchFamily="18" charset="0"/>
              </a:rPr>
              <a:t>ệ thống quản lý phòng máy và lịch thực hành</a:t>
            </a:r>
            <a:r>
              <a:rPr lang="en-US" sz="3200">
                <a:latin typeface="Times New Roman" panose="02020603050405020304" pitchFamily="18" charset="0"/>
                <a:cs typeface="Times New Roman" panose="02020603050405020304" pitchFamily="18" charset="0"/>
              </a:rPr>
              <a:t>”</a:t>
            </a:r>
            <a:r>
              <a:rPr lang="en-US" sz="3200" b="1" i="1">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áp dụng vào thực tế sẽ </a:t>
            </a:r>
            <a:r>
              <a:rPr lang="en-US" sz="3200">
                <a:latin typeface="Times New Roman" panose="02020603050405020304" pitchFamily="18" charset="0"/>
                <a:cs typeface="Times New Roman" panose="02020603050405020304" pitchFamily="18" charset="0"/>
              </a:rPr>
              <a:t>giúp giúp tổ chuyên môn, giáo viên, nhà quản lý kiểm soát tình trạng máy vi tính và các thiết bị trong phòng thực hành để từ đó có những kế hoạch nâng cấp, bảo trì bảo dưỡng thiết bị kịp thời và phù hợp. Công tác xếp lịch thực hành của các giáo viên tại phòng máy không bị chồng chéo nhằm </a:t>
            </a:r>
            <a:r>
              <a:rPr lang="vi-VN" sz="3200">
                <a:latin typeface="Times New Roman" panose="02020603050405020304" pitchFamily="18" charset="0"/>
                <a:cs typeface="Times New Roman" panose="02020603050405020304" pitchFamily="18" charset="0"/>
              </a:rPr>
              <a:t>tạo tính chủ động cho nhà trường, giáo viên, </a:t>
            </a:r>
            <a:r>
              <a:rPr lang="en-US" sz="3200">
                <a:latin typeface="Times New Roman" panose="02020603050405020304" pitchFamily="18" charset="0"/>
                <a:cs typeface="Times New Roman" panose="02020603050405020304" pitchFamily="18" charset="0"/>
              </a:rPr>
              <a:t>tổ bộ môn</a:t>
            </a:r>
            <a:r>
              <a:rPr lang="vi-VN" sz="3200">
                <a:latin typeface="Times New Roman" panose="02020603050405020304" pitchFamily="18" charset="0"/>
                <a:cs typeface="Times New Roman" panose="02020603050405020304" pitchFamily="18" charset="0"/>
              </a:rPr>
              <a:t> … </a:t>
            </a:r>
            <a:endParaRPr lang="en-US" sz="3200">
              <a:latin typeface="Times New Roman" panose="02020603050405020304" pitchFamily="18" charset="0"/>
              <a:cs typeface="Times New Roman" panose="02020603050405020304" pitchFamily="18" charset="0"/>
            </a:endParaRPr>
          </a:p>
          <a:p>
            <a:pPr marL="20638" marR="40640" indent="38100" algn="just">
              <a:spcAft>
                <a:spcPts val="0"/>
              </a:spcAft>
            </a:pPr>
            <a:endParaRPr lang="en-US" sz="3200" smtClean="0">
              <a:latin typeface="Times New Roman" panose="02020603050405020304" pitchFamily="18" charset="0"/>
              <a:ea typeface="Times New Roman" panose="02020603050405020304" pitchFamily="18" charset="0"/>
              <a:cs typeface="Times New Roman" panose="02020603050405020304" pitchFamily="18" charset="0"/>
            </a:endParaRPr>
          </a:p>
          <a:p>
            <a:pPr marL="20638" marR="40640" indent="38100" algn="just">
              <a:spcAft>
                <a:spcPts val="0"/>
              </a:spcAft>
            </a:pPr>
            <a:r>
              <a:rPr lang="en-US" sz="320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cs typeface="Times New Roman" panose="02020603050405020304" pitchFamily="18" charset="0"/>
              </a:rPr>
              <a:t>Thời</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cs typeface="Times New Roman" panose="02020603050405020304" pitchFamily="18" charset="0"/>
              </a:rPr>
              <a:t>gian</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cs typeface="Times New Roman" panose="02020603050405020304" pitchFamily="18" charset="0"/>
              </a:rPr>
              <a:t>nghiên</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cs typeface="Times New Roman" panose="02020603050405020304" pitchFamily="18" charset="0"/>
              </a:rPr>
              <a:t>cứu</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cs typeface="Times New Roman" panose="02020603050405020304" pitchFamily="18" charset="0"/>
              </a:rPr>
              <a:t>và</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cs typeface="Times New Roman" panose="02020603050405020304" pitchFamily="18" charset="0"/>
              </a:rPr>
              <a:t>thực</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cs typeface="Times New Roman" panose="02020603050405020304" pitchFamily="18" charset="0"/>
              </a:rPr>
              <a:t>hiện</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cs typeface="Times New Roman" panose="02020603050405020304" pitchFamily="18" charset="0"/>
              </a:rPr>
              <a:t>dự</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cs typeface="Times New Roman" panose="02020603050405020304" pitchFamily="18" charset="0"/>
              </a:rPr>
              <a:t>án</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cs typeface="Times New Roman" panose="02020603050405020304" pitchFamily="18" charset="0"/>
              </a:rPr>
              <a:t>của</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cs typeface="Times New Roman" panose="02020603050405020304" pitchFamily="18" charset="0"/>
              </a:rPr>
              <a:t>em</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cs typeface="Times New Roman" panose="02020603050405020304" pitchFamily="18" charset="0"/>
              </a:rPr>
              <a:t>từ</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ea typeface="Times New Roman" panose="02020603050405020304" pitchFamily="18" charset="0"/>
                <a:cs typeface="Times New Roman" panose="02020603050405020304" pitchFamily="18" charset="0"/>
              </a:rPr>
              <a:t>ngày</a:t>
            </a:r>
            <a:r>
              <a:rPr lang="en-US" sz="320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smtClean="0">
                <a:latin typeface="Times New Roman" panose="02020603050405020304" pitchFamily="18" charset="0"/>
                <a:ea typeface="Times New Roman" panose="02020603050405020304" pitchFamily="18" charset="0"/>
                <a:cs typeface="Times New Roman" panose="02020603050405020304" pitchFamily="18" charset="0"/>
              </a:rPr>
              <a:t>10/9/2022 đến 10/12/2022</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0528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Dropbox\Desktop\LOGO SO GD QUANG TRI.gif"/>
          <p:cNvPicPr/>
          <p:nvPr/>
        </p:nvPicPr>
        <p:blipFill rotWithShape="1">
          <a:blip r:embed="rId2">
            <a:extLst>
              <a:ext uri="{28A0092B-C50C-407E-A947-70E740481C1C}">
                <a14:useLocalDpi xmlns:a14="http://schemas.microsoft.com/office/drawing/2010/main" val="0"/>
              </a:ext>
            </a:extLst>
          </a:blip>
          <a:srcRect l="3508" t="7602" r="5263"/>
          <a:stretch/>
        </p:blipFill>
        <p:spPr bwMode="auto">
          <a:xfrm>
            <a:off x="62752" y="111853"/>
            <a:ext cx="1658471" cy="1519723"/>
          </a:xfrm>
          <a:prstGeom prst="rect">
            <a:avLst/>
          </a:prstGeom>
          <a:noFill/>
          <a:ln>
            <a:noFill/>
          </a:ln>
          <a:extLst>
            <a:ext uri="{53640926-AAD7-44D8-BBD7-CCE9431645EC}">
              <a14:shadowObscured xmlns:a14="http://schemas.microsoft.com/office/drawing/2010/main"/>
            </a:ext>
          </a:extLst>
        </p:spPr>
      </p:pic>
      <p:pic>
        <p:nvPicPr>
          <p:cNvPr id="7" name="Picture 6" descr="D:\Dropbox\Desktop\logo truong Le Loi.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23176" y="111852"/>
            <a:ext cx="1472005" cy="1340430"/>
          </a:xfrm>
          <a:prstGeom prst="rect">
            <a:avLst/>
          </a:prstGeom>
          <a:noFill/>
          <a:ln>
            <a:noFill/>
          </a:ln>
        </p:spPr>
      </p:pic>
      <p:sp>
        <p:nvSpPr>
          <p:cNvPr id="8" name="Rectangle 7"/>
          <p:cNvSpPr/>
          <p:nvPr/>
        </p:nvSpPr>
        <p:spPr>
          <a:xfrm>
            <a:off x="1505355" y="26404"/>
            <a:ext cx="9238846" cy="523220"/>
          </a:xfrm>
          <a:prstGeom prst="rect">
            <a:avLst/>
          </a:prstGeom>
          <a:noFill/>
        </p:spPr>
        <p:txBody>
          <a:bodyPr wrap="square" lIns="91440" tIns="45720" rIns="91440" bIns="45720">
            <a:spAutoFit/>
          </a:bodyPr>
          <a:lstStyle/>
          <a:p>
            <a:pPr algn="ctr"/>
            <a:r>
              <a:rPr lang="en-US" sz="2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HỘI THI KHOA HỌC KĨ THUẬT </a:t>
            </a:r>
            <a:r>
              <a:rPr lang="en-US" sz="2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NĂM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HỌC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2022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2023</a:t>
            </a:r>
            <a:endPar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62752" y="1517276"/>
            <a:ext cx="11900648" cy="492443"/>
          </a:xfrm>
          <a:prstGeom prst="rect">
            <a:avLst/>
          </a:prstGeom>
        </p:spPr>
        <p:txBody>
          <a:bodyPr wrap="square">
            <a:spAutoFit/>
          </a:bodyPr>
          <a:lstStyle/>
          <a:p>
            <a:pPr marL="139700" algn="just">
              <a:spcBef>
                <a:spcPts val="750"/>
              </a:spcBef>
              <a:spcAft>
                <a:spcPts val="0"/>
              </a:spcAft>
              <a:tabLst>
                <a:tab pos="236220" algn="l"/>
              </a:tabLst>
            </a:pPr>
            <a:r>
              <a:rPr lang="en-US" sz="2600" dirty="0">
                <a:latin typeface="Times New Roman" panose="02020603050405020304" pitchFamily="18" charset="0"/>
                <a:ea typeface="Times New Roman" panose="02020603050405020304" pitchFamily="18" charset="0"/>
              </a:rPr>
              <a:t>	</a:t>
            </a:r>
            <a:r>
              <a:rPr lang="en-US" sz="2600" dirty="0" smtClean="0">
                <a:latin typeface="Times New Roman" panose="02020603050405020304" pitchFamily="18" charset="0"/>
                <a:ea typeface="Times New Roman" panose="02020603050405020304" pitchFamily="18" charset="0"/>
              </a:rPr>
              <a:t>	</a:t>
            </a:r>
            <a:endParaRPr lang="en-US" sz="2600" dirty="0">
              <a:effectLst/>
              <a:latin typeface="Times New Roman" panose="02020603050405020304" pitchFamily="18" charset="0"/>
              <a:ea typeface="Times New Roman" panose="02020603050405020304" pitchFamily="18" charset="0"/>
            </a:endParaRPr>
          </a:p>
        </p:txBody>
      </p:sp>
      <p:sp>
        <p:nvSpPr>
          <p:cNvPr id="15" name="TextBox 14"/>
          <p:cNvSpPr txBox="1"/>
          <p:nvPr/>
        </p:nvSpPr>
        <p:spPr>
          <a:xfrm>
            <a:off x="3135087" y="906788"/>
            <a:ext cx="5582194" cy="630942"/>
          </a:xfrm>
          <a:prstGeom prst="rect">
            <a:avLst/>
          </a:prstGeom>
          <a:noFill/>
        </p:spPr>
        <p:txBody>
          <a:bodyPr wrap="square" rtlCol="0">
            <a:spAutoFit/>
          </a:bodyPr>
          <a:lstStyle/>
          <a:p>
            <a:pPr algn="ctr"/>
            <a:r>
              <a:rPr lang="en-US" sz="3500" b="1" dirty="0" smtClean="0">
                <a:solidFill>
                  <a:srgbClr val="FF0000"/>
                </a:solidFill>
                <a:latin typeface="Times New Roman" panose="02020603050405020304" pitchFamily="18" charset="0"/>
                <a:cs typeface="Times New Roman" panose="02020603050405020304" pitchFamily="18" charset="0"/>
              </a:rPr>
              <a:t>II. VẤN ĐỀ NGHIÊN CỨU</a:t>
            </a:r>
            <a:endParaRPr lang="en-US" sz="3500" b="1"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451261" y="1997839"/>
            <a:ext cx="11412187" cy="4401205"/>
          </a:xfrm>
          <a:prstGeom prst="rect">
            <a:avLst/>
          </a:prstGeom>
        </p:spPr>
        <p:txBody>
          <a:bodyPr wrap="square">
            <a:spAutoFit/>
          </a:bodyPr>
          <a:lstStyle/>
          <a:p>
            <a:pPr marL="342900" indent="-342900" algn="just">
              <a:spcAft>
                <a:spcPts val="0"/>
              </a:spcAft>
              <a:buFont typeface="+mj-lt"/>
              <a:buAutoNum type="arabicPeriod"/>
            </a:pPr>
            <a:r>
              <a:rPr lang="en-US" sz="2800" dirty="0" err="1">
                <a:solidFill>
                  <a:srgbClr val="000000"/>
                </a:solidFill>
                <a:latin typeface="Times New Roman" panose="02020603050405020304" pitchFamily="18" charset="0"/>
                <a:ea typeface="Calibri" panose="020F0502020204030204" pitchFamily="34" charset="0"/>
              </a:rPr>
              <a:t>Các</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bước</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phân</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tích</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thiết</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kế</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hệ</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thống</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như</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thế</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nào</a:t>
            </a:r>
            <a:r>
              <a:rPr lang="en-US" sz="2800" dirty="0">
                <a:solidFill>
                  <a:srgbClr val="000000"/>
                </a:solidFill>
                <a:latin typeface="Times New Roman" panose="02020603050405020304" pitchFamily="18" charset="0"/>
                <a:ea typeface="Calibri" panose="020F0502020204030204" pitchFamily="34" charset="0"/>
              </a:rPr>
              <a:t>?</a:t>
            </a:r>
          </a:p>
          <a:p>
            <a:pPr marL="342900" indent="-342900" algn="just">
              <a:spcAft>
                <a:spcPts val="0"/>
              </a:spcAft>
              <a:buFont typeface="+mj-lt"/>
              <a:buAutoNum type="arabicPeriod"/>
            </a:pPr>
            <a:r>
              <a:rPr lang="en-US" sz="2800" dirty="0" err="1">
                <a:solidFill>
                  <a:srgbClr val="000000"/>
                </a:solidFill>
                <a:latin typeface="Times New Roman" panose="02020603050405020304" pitchFamily="18" charset="0"/>
                <a:ea typeface="Calibri" panose="020F0502020204030204" pitchFamily="34" charset="0"/>
              </a:rPr>
              <a:t>Thiết</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kế</a:t>
            </a:r>
            <a:r>
              <a:rPr lang="en-US" sz="2800" dirty="0">
                <a:solidFill>
                  <a:srgbClr val="000000"/>
                </a:solidFill>
                <a:latin typeface="Times New Roman" panose="02020603050405020304" pitchFamily="18" charset="0"/>
                <a:ea typeface="Calibri" panose="020F0502020204030204" pitchFamily="34" charset="0"/>
              </a:rPr>
              <a:t> CSDL, </a:t>
            </a:r>
            <a:r>
              <a:rPr lang="en-US" sz="2800" dirty="0" err="1">
                <a:solidFill>
                  <a:srgbClr val="000000"/>
                </a:solidFill>
                <a:latin typeface="Times New Roman" panose="02020603050405020304" pitchFamily="18" charset="0"/>
                <a:ea typeface="Calibri" panose="020F0502020204030204" pitchFamily="34" charset="0"/>
              </a:rPr>
              <a:t>lưu</a:t>
            </a:r>
            <a:r>
              <a:rPr lang="en-US" sz="2800" dirty="0">
                <a:solidFill>
                  <a:srgbClr val="000000"/>
                </a:solidFill>
                <a:latin typeface="Times New Roman" panose="02020603050405020304" pitchFamily="18" charset="0"/>
                <a:ea typeface="Calibri" panose="020F0502020204030204" pitchFamily="34" charset="0"/>
              </a:rPr>
              <a:t> </a:t>
            </a:r>
            <a:r>
              <a:rPr lang="en-US" sz="2800" err="1">
                <a:solidFill>
                  <a:srgbClr val="000000"/>
                </a:solidFill>
                <a:latin typeface="Times New Roman" panose="02020603050405020304" pitchFamily="18" charset="0"/>
                <a:ea typeface="Calibri" panose="020F0502020204030204" pitchFamily="34" charset="0"/>
              </a:rPr>
              <a:t>trữ</a:t>
            </a:r>
            <a:r>
              <a:rPr lang="en-US" sz="2800">
                <a:solidFill>
                  <a:srgbClr val="000000"/>
                </a:solidFill>
                <a:latin typeface="Times New Roman" panose="02020603050405020304" pitchFamily="18" charset="0"/>
                <a:ea typeface="Calibri" panose="020F0502020204030204" pitchFamily="34" charset="0"/>
              </a:rPr>
              <a:t> </a:t>
            </a:r>
            <a:r>
              <a:rPr lang="en-US" sz="2800" smtClean="0">
                <a:solidFill>
                  <a:srgbClr val="000000"/>
                </a:solidFill>
                <a:latin typeface="Times New Roman" panose="02020603050405020304" pitchFamily="18" charset="0"/>
                <a:ea typeface="Calibri" panose="020F0502020204030204" pitchFamily="34" charset="0"/>
              </a:rPr>
              <a:t>dữ liệu </a:t>
            </a:r>
            <a:r>
              <a:rPr lang="en-US" sz="2800" smtClean="0">
                <a:solidFill>
                  <a:srgbClr val="000000"/>
                </a:solidFill>
                <a:latin typeface="Times New Roman" panose="02020603050405020304" pitchFamily="18" charset="0"/>
                <a:ea typeface="Calibri" panose="020F0502020204030204" pitchFamily="34" charset="0"/>
              </a:rPr>
              <a:t>ra </a:t>
            </a:r>
            <a:r>
              <a:rPr lang="en-US" sz="2800" dirty="0" err="1">
                <a:solidFill>
                  <a:srgbClr val="000000"/>
                </a:solidFill>
                <a:latin typeface="Times New Roman" panose="02020603050405020304" pitchFamily="18" charset="0"/>
                <a:ea typeface="Calibri" panose="020F0502020204030204" pitchFamily="34" charset="0"/>
              </a:rPr>
              <a:t>sao</a:t>
            </a:r>
            <a:r>
              <a:rPr lang="en-US" sz="2800" dirty="0">
                <a:solidFill>
                  <a:srgbClr val="000000"/>
                </a:solidFill>
                <a:latin typeface="Times New Roman" panose="02020603050405020304" pitchFamily="18" charset="0"/>
                <a:ea typeface="Calibri" panose="020F0502020204030204" pitchFamily="34" charset="0"/>
              </a:rPr>
              <a:t>? </a:t>
            </a:r>
          </a:p>
          <a:p>
            <a:pPr marL="342900" indent="-342900" algn="just">
              <a:spcAft>
                <a:spcPts val="0"/>
              </a:spcAft>
              <a:buFont typeface="+mj-lt"/>
              <a:buAutoNum type="arabicPeriod"/>
            </a:pPr>
            <a:r>
              <a:rPr lang="en-US" sz="2800" dirty="0" err="1">
                <a:solidFill>
                  <a:srgbClr val="000000"/>
                </a:solidFill>
                <a:latin typeface="Times New Roman" panose="02020603050405020304" pitchFamily="18" charset="0"/>
                <a:ea typeface="Calibri" panose="020F0502020204030204" pitchFamily="34" charset="0"/>
              </a:rPr>
              <a:t>Làm</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thế</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nào</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để</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cài</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đặt</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Ngôn</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ngữ</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sử</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dụng</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là</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gì</a:t>
            </a:r>
            <a:r>
              <a:rPr lang="en-US" sz="2800" dirty="0">
                <a:solidFill>
                  <a:srgbClr val="000000"/>
                </a:solidFill>
                <a:latin typeface="Times New Roman" panose="02020603050405020304" pitchFamily="18" charset="0"/>
                <a:ea typeface="Calibri" panose="020F0502020204030204" pitchFamily="34" charset="0"/>
              </a:rPr>
              <a:t>?</a:t>
            </a:r>
          </a:p>
          <a:p>
            <a:pPr marL="342900" indent="-342900" algn="just">
              <a:spcAft>
                <a:spcPts val="0"/>
              </a:spcAft>
              <a:buFont typeface="+mj-lt"/>
              <a:buAutoNum type="arabicPeriod"/>
            </a:pPr>
            <a:r>
              <a:rPr lang="en-US" sz="2800" dirty="0" err="1">
                <a:solidFill>
                  <a:srgbClr val="000000"/>
                </a:solidFill>
                <a:latin typeface="Times New Roman" panose="02020603050405020304" pitchFamily="18" charset="0"/>
                <a:ea typeface="Calibri" panose="020F0502020204030204" pitchFamily="34" charset="0"/>
              </a:rPr>
              <a:t>Ràng</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buộc</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bảo</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mật</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nào</a:t>
            </a:r>
            <a:r>
              <a:rPr lang="en-US" sz="2800" dirty="0">
                <a:solidFill>
                  <a:srgbClr val="000000"/>
                </a:solidFill>
                <a:latin typeface="Times New Roman" panose="02020603050405020304" pitchFamily="18" charset="0"/>
                <a:ea typeface="Calibri" panose="020F0502020204030204" pitchFamily="34" charset="0"/>
              </a:rPr>
              <a:t> </a:t>
            </a:r>
            <a:r>
              <a:rPr lang="en-US" sz="2800" err="1">
                <a:solidFill>
                  <a:srgbClr val="000000"/>
                </a:solidFill>
                <a:latin typeface="Times New Roman" panose="02020603050405020304" pitchFamily="18" charset="0"/>
                <a:ea typeface="Calibri" panose="020F0502020204030204" pitchFamily="34" charset="0"/>
              </a:rPr>
              <a:t>cho</a:t>
            </a:r>
            <a:r>
              <a:rPr lang="en-US" sz="2800">
                <a:solidFill>
                  <a:srgbClr val="000000"/>
                </a:solidFill>
                <a:latin typeface="Times New Roman" panose="02020603050405020304" pitchFamily="18" charset="0"/>
                <a:ea typeface="Calibri" panose="020F0502020204030204" pitchFamily="34" charset="0"/>
              </a:rPr>
              <a:t> </a:t>
            </a:r>
            <a:r>
              <a:rPr lang="en-US" sz="2800" smtClean="0">
                <a:solidFill>
                  <a:srgbClr val="000000"/>
                </a:solidFill>
                <a:latin typeface="Times New Roman" panose="02020603050405020304" pitchFamily="18" charset="0"/>
                <a:ea typeface="Calibri" panose="020F0502020204030204" pitchFamily="34" charset="0"/>
              </a:rPr>
              <a:t>cập nhật tình trạng máy và lịch thực hành</a:t>
            </a:r>
            <a:r>
              <a:rPr lang="en-US" sz="2800" smtClean="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trên</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hệ</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thống</a:t>
            </a:r>
            <a:r>
              <a:rPr lang="en-US" sz="2800" dirty="0">
                <a:solidFill>
                  <a:srgbClr val="000000"/>
                </a:solidFill>
                <a:latin typeface="Times New Roman" panose="02020603050405020304" pitchFamily="18" charset="0"/>
                <a:ea typeface="Calibri" panose="020F0502020204030204" pitchFamily="34" charset="0"/>
              </a:rPr>
              <a:t>?</a:t>
            </a:r>
          </a:p>
          <a:p>
            <a:pPr marL="342900" indent="-342900" algn="just">
              <a:spcAft>
                <a:spcPts val="0"/>
              </a:spcAft>
              <a:buFont typeface="+mj-lt"/>
              <a:buAutoNum type="arabicPeriod"/>
            </a:pPr>
            <a:r>
              <a:rPr lang="en-US" sz="2800" dirty="0" err="1">
                <a:solidFill>
                  <a:srgbClr val="000000"/>
                </a:solidFill>
                <a:latin typeface="Times New Roman" panose="02020603050405020304" pitchFamily="18" charset="0"/>
                <a:ea typeface="Calibri" panose="020F0502020204030204" pitchFamily="34" charset="0"/>
              </a:rPr>
              <a:t>Những</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tác</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nhân</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của</a:t>
            </a:r>
            <a:r>
              <a:rPr lang="en-US" sz="2800" dirty="0">
                <a:solidFill>
                  <a:srgbClr val="000000"/>
                </a:solidFill>
                <a:latin typeface="Times New Roman" panose="02020603050405020304" pitchFamily="18" charset="0"/>
                <a:ea typeface="Calibri" panose="020F0502020204030204" pitchFamily="34" charset="0"/>
              </a:rPr>
              <a:t> </a:t>
            </a:r>
            <a:r>
              <a:rPr lang="en-US" sz="2800" err="1">
                <a:solidFill>
                  <a:srgbClr val="000000"/>
                </a:solidFill>
                <a:latin typeface="Times New Roman" panose="02020603050405020304" pitchFamily="18" charset="0"/>
                <a:ea typeface="Calibri" panose="020F0502020204030204" pitchFamily="34" charset="0"/>
              </a:rPr>
              <a:t>hệ</a:t>
            </a:r>
            <a:r>
              <a:rPr lang="en-US" sz="2800">
                <a:solidFill>
                  <a:srgbClr val="000000"/>
                </a:solidFill>
                <a:latin typeface="Times New Roman" panose="02020603050405020304" pitchFamily="18" charset="0"/>
                <a:ea typeface="Calibri" panose="020F0502020204030204" pitchFamily="34" charset="0"/>
              </a:rPr>
              <a:t> </a:t>
            </a:r>
            <a:r>
              <a:rPr lang="en-US" sz="2800" smtClean="0">
                <a:solidFill>
                  <a:srgbClr val="000000"/>
                </a:solidFill>
                <a:latin typeface="Times New Roman" panose="02020603050405020304" pitchFamily="18" charset="0"/>
                <a:ea typeface="Calibri" panose="020F0502020204030204" pitchFamily="34" charset="0"/>
              </a:rPr>
              <a:t>thống là gì? </a:t>
            </a:r>
            <a:endParaRPr lang="en-US" sz="2800" dirty="0">
              <a:solidFill>
                <a:srgbClr val="000000"/>
              </a:solidFill>
              <a:latin typeface="Times New Roman" panose="02020603050405020304" pitchFamily="18" charset="0"/>
              <a:ea typeface="Calibri" panose="020F0502020204030204" pitchFamily="34" charset="0"/>
            </a:endParaRPr>
          </a:p>
          <a:p>
            <a:pPr marL="342900" indent="-342900" algn="just">
              <a:spcAft>
                <a:spcPts val="0"/>
              </a:spcAft>
              <a:buFont typeface="+mj-lt"/>
              <a:buAutoNum type="arabicPeriod"/>
            </a:pPr>
            <a:r>
              <a:rPr lang="en-US" sz="2800" dirty="0">
                <a:solidFill>
                  <a:srgbClr val="000000"/>
                </a:solidFill>
                <a:latin typeface="Times New Roman" panose="02020603050405020304" pitchFamily="18" charset="0"/>
                <a:ea typeface="Calibri" panose="020F0502020204030204" pitchFamily="34" charset="0"/>
              </a:rPr>
              <a:t>Host name; </a:t>
            </a:r>
            <a:r>
              <a:rPr lang="en-US" sz="2800" dirty="0" err="1">
                <a:solidFill>
                  <a:srgbClr val="000000"/>
                </a:solidFill>
                <a:latin typeface="Times New Roman" panose="02020603050405020304" pitchFamily="18" charset="0"/>
                <a:ea typeface="Calibri" panose="020F0502020204030204" pitchFamily="34" charset="0"/>
              </a:rPr>
              <a:t>tên</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miền</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như</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thế</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nào</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để</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phù</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hợp</a:t>
            </a:r>
            <a:r>
              <a:rPr lang="en-US" sz="2800" dirty="0">
                <a:solidFill>
                  <a:srgbClr val="000000"/>
                </a:solidFill>
                <a:latin typeface="Times New Roman" panose="02020603050405020304" pitchFamily="18" charset="0"/>
                <a:ea typeface="Calibri" panose="020F0502020204030204" pitchFamily="34" charset="0"/>
              </a:rPr>
              <a:t>?</a:t>
            </a:r>
          </a:p>
          <a:p>
            <a:pPr marL="342900" indent="-342900" algn="just">
              <a:spcAft>
                <a:spcPts val="0"/>
              </a:spcAft>
              <a:buFont typeface="+mj-lt"/>
              <a:buAutoNum type="arabicPeriod"/>
            </a:pPr>
            <a:r>
              <a:rPr lang="en-US" sz="2800" dirty="0" err="1">
                <a:solidFill>
                  <a:srgbClr val="000000"/>
                </a:solidFill>
                <a:latin typeface="Times New Roman" panose="02020603050405020304" pitchFamily="18" charset="0"/>
                <a:ea typeface="Calibri" panose="020F0502020204030204" pitchFamily="34" charset="0"/>
              </a:rPr>
              <a:t>Dự</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kiến</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dữ</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liệu</a:t>
            </a:r>
            <a:r>
              <a:rPr lang="en-US" sz="2800" dirty="0">
                <a:solidFill>
                  <a:srgbClr val="000000"/>
                </a:solidFill>
                <a:latin typeface="Times New Roman" panose="02020603050405020304" pitchFamily="18" charset="0"/>
                <a:ea typeface="Calibri" panose="020F0502020204030204" pitchFamily="34" charset="0"/>
              </a:rPr>
              <a:t> test </a:t>
            </a:r>
            <a:r>
              <a:rPr lang="en-US" sz="2800" dirty="0" err="1">
                <a:solidFill>
                  <a:srgbClr val="000000"/>
                </a:solidFill>
                <a:latin typeface="Times New Roman" panose="02020603050405020304" pitchFamily="18" charset="0"/>
                <a:ea typeface="Calibri" panose="020F0502020204030204" pitchFamily="34" charset="0"/>
              </a:rPr>
              <a:t>và</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dữ</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liệu</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vận</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hành</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thử</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nghiệm</a:t>
            </a:r>
            <a:r>
              <a:rPr lang="en-US" sz="2800" dirty="0">
                <a:solidFill>
                  <a:srgbClr val="000000"/>
                </a:solidFill>
                <a:latin typeface="Times New Roman" panose="02020603050405020304" pitchFamily="18" charset="0"/>
                <a:ea typeface="Calibri" panose="020F0502020204030204" pitchFamily="34" charset="0"/>
              </a:rPr>
              <a:t>? </a:t>
            </a:r>
          </a:p>
          <a:p>
            <a:pPr marL="342900" indent="-342900" algn="just">
              <a:spcAft>
                <a:spcPts val="0"/>
              </a:spcAft>
              <a:buFont typeface="+mj-lt"/>
              <a:buAutoNum type="arabicPeriod"/>
            </a:pPr>
            <a:r>
              <a:rPr lang="en-US" sz="2800" dirty="0" err="1">
                <a:solidFill>
                  <a:srgbClr val="000000"/>
                </a:solidFill>
                <a:latin typeface="Times New Roman" panose="02020603050405020304" pitchFamily="18" charset="0"/>
                <a:ea typeface="Calibri" panose="020F0502020204030204" pitchFamily="34" charset="0"/>
              </a:rPr>
              <a:t>Hệ</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thống</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có</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những</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ưu</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nhược</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điểm</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gì</a:t>
            </a:r>
            <a:r>
              <a:rPr lang="en-US" sz="2800" dirty="0">
                <a:solidFill>
                  <a:srgbClr val="000000"/>
                </a:solidFill>
                <a:latin typeface="Times New Roman" panose="02020603050405020304" pitchFamily="18" charset="0"/>
                <a:ea typeface="Calibri" panose="020F0502020204030204" pitchFamily="34" charset="0"/>
              </a:rPr>
              <a:t>?</a:t>
            </a:r>
          </a:p>
          <a:p>
            <a:pPr marL="342900" indent="-342900" algn="just">
              <a:spcAft>
                <a:spcPts val="0"/>
              </a:spcAft>
              <a:buFont typeface="+mj-lt"/>
              <a:buAutoNum type="arabicPeriod"/>
            </a:pPr>
            <a:r>
              <a:rPr lang="en-US" sz="2800" dirty="0" err="1">
                <a:solidFill>
                  <a:srgbClr val="000000"/>
                </a:solidFill>
                <a:latin typeface="Times New Roman" panose="02020603050405020304" pitchFamily="18" charset="0"/>
                <a:ea typeface="Calibri" panose="020F0502020204030204" pitchFamily="34" charset="0"/>
              </a:rPr>
              <a:t>Hướng</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phát</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triển</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tiếp</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theo</a:t>
            </a:r>
            <a:r>
              <a:rPr lang="en-US" sz="2800" dirty="0">
                <a:solidFill>
                  <a:srgbClr val="000000"/>
                </a:solidFill>
                <a:latin typeface="Times New Roman" panose="02020603050405020304" pitchFamily="18" charset="0"/>
                <a:ea typeface="Calibri" panose="020F0502020204030204" pitchFamily="34" charset="0"/>
              </a:rPr>
              <a:t> </a:t>
            </a:r>
            <a:r>
              <a:rPr lang="en-US" sz="2800" dirty="0" err="1">
                <a:solidFill>
                  <a:srgbClr val="000000"/>
                </a:solidFill>
                <a:latin typeface="Times New Roman" panose="02020603050405020304" pitchFamily="18" charset="0"/>
                <a:ea typeface="Calibri" panose="020F0502020204030204" pitchFamily="34" charset="0"/>
              </a:rPr>
              <a:t>của</a:t>
            </a:r>
            <a:r>
              <a:rPr lang="en-US" sz="2800" dirty="0">
                <a:solidFill>
                  <a:srgbClr val="000000"/>
                </a:solidFill>
                <a:latin typeface="Times New Roman" panose="02020603050405020304" pitchFamily="18" charset="0"/>
                <a:ea typeface="Calibri" panose="020F0502020204030204" pitchFamily="34" charset="0"/>
              </a:rPr>
              <a:t> </a:t>
            </a:r>
            <a:r>
              <a:rPr lang="en-US" sz="2800" err="1">
                <a:solidFill>
                  <a:srgbClr val="000000"/>
                </a:solidFill>
                <a:latin typeface="Times New Roman" panose="02020603050405020304" pitchFamily="18" charset="0"/>
                <a:ea typeface="Calibri" panose="020F0502020204030204" pitchFamily="34" charset="0"/>
              </a:rPr>
              <a:t>đề</a:t>
            </a:r>
            <a:r>
              <a:rPr lang="en-US" sz="2800">
                <a:solidFill>
                  <a:srgbClr val="000000"/>
                </a:solidFill>
                <a:latin typeface="Times New Roman" panose="02020603050405020304" pitchFamily="18" charset="0"/>
                <a:ea typeface="Calibri" panose="020F0502020204030204" pitchFamily="34" charset="0"/>
              </a:rPr>
              <a:t> </a:t>
            </a:r>
            <a:r>
              <a:rPr lang="en-US" sz="2800" smtClean="0">
                <a:solidFill>
                  <a:srgbClr val="000000"/>
                </a:solidFill>
                <a:latin typeface="Times New Roman" panose="02020603050405020304" pitchFamily="18" charset="0"/>
                <a:ea typeface="Calibri" panose="020F0502020204030204" pitchFamily="34" charset="0"/>
              </a:rPr>
              <a:t>tài như thế nào?</a:t>
            </a:r>
            <a:endParaRPr lang="en-US" sz="2800" dirty="0">
              <a:solidFill>
                <a:srgbClr val="000000"/>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13383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Dropbox\Desktop\LOGO SO GD QUANG TRI.gif"/>
          <p:cNvPicPr/>
          <p:nvPr/>
        </p:nvPicPr>
        <p:blipFill rotWithShape="1">
          <a:blip r:embed="rId2">
            <a:extLst>
              <a:ext uri="{28A0092B-C50C-407E-A947-70E740481C1C}">
                <a14:useLocalDpi xmlns:a14="http://schemas.microsoft.com/office/drawing/2010/main" val="0"/>
              </a:ext>
            </a:extLst>
          </a:blip>
          <a:srcRect l="3508" t="7602" r="5263"/>
          <a:stretch/>
        </p:blipFill>
        <p:spPr bwMode="auto">
          <a:xfrm>
            <a:off x="62752" y="111853"/>
            <a:ext cx="1658471" cy="1519723"/>
          </a:xfrm>
          <a:prstGeom prst="rect">
            <a:avLst/>
          </a:prstGeom>
          <a:noFill/>
          <a:ln>
            <a:noFill/>
          </a:ln>
          <a:extLst>
            <a:ext uri="{53640926-AAD7-44D8-BBD7-CCE9431645EC}">
              <a14:shadowObscured xmlns:a14="http://schemas.microsoft.com/office/drawing/2010/main"/>
            </a:ext>
          </a:extLst>
        </p:spPr>
      </p:pic>
      <p:pic>
        <p:nvPicPr>
          <p:cNvPr id="7" name="Picture 6" descr="D:\Dropbox\Desktop\logo truong Le Loi.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23176" y="111852"/>
            <a:ext cx="1472005" cy="1340430"/>
          </a:xfrm>
          <a:prstGeom prst="rect">
            <a:avLst/>
          </a:prstGeom>
          <a:noFill/>
          <a:ln>
            <a:noFill/>
          </a:ln>
        </p:spPr>
      </p:pic>
      <p:sp>
        <p:nvSpPr>
          <p:cNvPr id="8" name="Rectangle 7"/>
          <p:cNvSpPr/>
          <p:nvPr/>
        </p:nvSpPr>
        <p:spPr>
          <a:xfrm>
            <a:off x="1505355" y="26404"/>
            <a:ext cx="9238846" cy="523220"/>
          </a:xfrm>
          <a:prstGeom prst="rect">
            <a:avLst/>
          </a:prstGeom>
          <a:noFill/>
        </p:spPr>
        <p:txBody>
          <a:bodyPr wrap="square" lIns="91440" tIns="45720" rIns="91440" bIns="45720">
            <a:spAutoFit/>
          </a:bodyPr>
          <a:lstStyle/>
          <a:p>
            <a:pPr algn="ctr"/>
            <a:r>
              <a:rPr lang="en-US" sz="2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HỘI THI KHOA HỌC KĨ THUẬT </a:t>
            </a:r>
            <a:r>
              <a:rPr lang="en-US" sz="2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NĂM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HỌC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2022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2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2023</a:t>
            </a:r>
            <a:endPar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62752" y="1517276"/>
            <a:ext cx="11900648" cy="5119350"/>
          </a:xfrm>
          <a:prstGeom prst="rect">
            <a:avLst/>
          </a:prstGeom>
        </p:spPr>
        <p:txBody>
          <a:bodyPr wrap="square">
            <a:spAutoFit/>
          </a:bodyPr>
          <a:lstStyle/>
          <a:p>
            <a:pPr marL="139700" algn="just">
              <a:spcBef>
                <a:spcPts val="750"/>
              </a:spcBef>
              <a:spcAft>
                <a:spcPts val="0"/>
              </a:spcAft>
              <a:tabLst>
                <a:tab pos="236220" algn="l"/>
              </a:tabLst>
            </a:pPr>
            <a:r>
              <a:rPr lang="en-US" sz="2600" dirty="0">
                <a:latin typeface="Times New Roman" panose="02020603050405020304" pitchFamily="18" charset="0"/>
                <a:ea typeface="Times New Roman" panose="02020603050405020304" pitchFamily="18" charset="0"/>
              </a:rPr>
              <a:t>	</a:t>
            </a:r>
            <a:r>
              <a:rPr lang="en-US" sz="2600" dirty="0" smtClean="0">
                <a:latin typeface="Times New Roman" panose="02020603050405020304" pitchFamily="18" charset="0"/>
                <a:ea typeface="Times New Roman" panose="02020603050405020304" pitchFamily="18" charset="0"/>
              </a:rPr>
              <a:t>	</a:t>
            </a:r>
            <a:r>
              <a:rPr lang="en-US" sz="3200" dirty="0" err="1" smtClean="0">
                <a:latin typeface="Times New Roman" panose="02020603050405020304" pitchFamily="18" charset="0"/>
                <a:ea typeface="Times New Roman" panose="02020603050405020304" pitchFamily="18" charset="0"/>
              </a:rPr>
              <a:t>Trường</a:t>
            </a:r>
            <a:r>
              <a:rPr lang="en-US" sz="3200" dirty="0" smtClean="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THPT </a:t>
            </a:r>
            <a:r>
              <a:rPr lang="en-US" sz="3200" dirty="0" err="1">
                <a:latin typeface="Times New Roman" panose="02020603050405020304" pitchFamily="18" charset="0"/>
                <a:ea typeface="Times New Roman" panose="02020603050405020304" pitchFamily="18" charset="0"/>
              </a:rPr>
              <a:t>Lê</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Lợi</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tỉnh</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Quảng</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Trị</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cần</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xây</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dựng</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một</a:t>
            </a:r>
            <a:r>
              <a:rPr lang="en-US" sz="3200" dirty="0">
                <a:latin typeface="Times New Roman" panose="02020603050405020304" pitchFamily="18" charset="0"/>
                <a:ea typeface="Times New Roman" panose="02020603050405020304" pitchFamily="18" charset="0"/>
              </a:rPr>
              <a:t> website </a:t>
            </a:r>
            <a:r>
              <a:rPr lang="en-US" sz="3200" dirty="0" err="1">
                <a:latin typeface="Times New Roman" panose="02020603050405020304" pitchFamily="18" charset="0"/>
                <a:ea typeface="Times New Roman" panose="02020603050405020304" pitchFamily="18" charset="0"/>
              </a:rPr>
              <a:t>hỗ</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trợ</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công</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việc</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quản</a:t>
            </a:r>
            <a:r>
              <a:rPr lang="en-US" sz="3200" dirty="0">
                <a:latin typeface="Times New Roman" panose="02020603050405020304" pitchFamily="18" charset="0"/>
                <a:ea typeface="Times New Roman" panose="02020603050405020304" pitchFamily="18" charset="0"/>
              </a:rPr>
              <a:t> </a:t>
            </a:r>
            <a:r>
              <a:rPr lang="en-US" sz="3200" err="1">
                <a:latin typeface="Times New Roman" panose="02020603050405020304" pitchFamily="18" charset="0"/>
                <a:ea typeface="Times New Roman" panose="02020603050405020304" pitchFamily="18" charset="0"/>
              </a:rPr>
              <a:t>lý</a:t>
            </a:r>
            <a:r>
              <a:rPr lang="en-US" sz="3200">
                <a:latin typeface="Times New Roman" panose="02020603050405020304" pitchFamily="18" charset="0"/>
                <a:ea typeface="Times New Roman" panose="02020603050405020304" pitchFamily="18" charset="0"/>
              </a:rPr>
              <a:t> </a:t>
            </a:r>
            <a:r>
              <a:rPr lang="en-US" sz="3200" smtClean="0">
                <a:latin typeface="Times New Roman" panose="02020603050405020304" pitchFamily="18" charset="0"/>
                <a:ea typeface="Times New Roman" panose="02020603050405020304" pitchFamily="18" charset="0"/>
              </a:rPr>
              <a:t>phòng thực hành tin học. </a:t>
            </a:r>
            <a:r>
              <a:rPr lang="en-US" sz="3200" dirty="0" err="1">
                <a:latin typeface="Times New Roman" panose="02020603050405020304" pitchFamily="18" charset="0"/>
                <a:ea typeface="Times New Roman" panose="02020603050405020304" pitchFamily="18" charset="0"/>
              </a:rPr>
              <a:t>Cụ</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thể</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tập</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trung</a:t>
            </a:r>
            <a:r>
              <a:rPr lang="en-US" sz="3200" dirty="0">
                <a:latin typeface="Times New Roman" panose="02020603050405020304" pitchFamily="18" charset="0"/>
                <a:ea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rPr>
              <a:t>vào</a:t>
            </a:r>
            <a:r>
              <a:rPr lang="en-US" sz="3200" dirty="0">
                <a:latin typeface="Times New Roman" panose="02020603050405020304" pitchFamily="18" charset="0"/>
                <a:ea typeface="Times New Roman" panose="02020603050405020304" pitchFamily="18" charset="0"/>
              </a:rPr>
              <a:t> </a:t>
            </a:r>
            <a:r>
              <a:rPr lang="en-US" sz="3200" err="1">
                <a:latin typeface="Times New Roman" panose="02020603050405020304" pitchFamily="18" charset="0"/>
                <a:ea typeface="Times New Roman" panose="02020603050405020304" pitchFamily="18" charset="0"/>
              </a:rPr>
              <a:t>việc</a:t>
            </a:r>
            <a:r>
              <a:rPr lang="en-US" sz="3200">
                <a:latin typeface="Times New Roman" panose="02020603050405020304" pitchFamily="18" charset="0"/>
                <a:ea typeface="Times New Roman" panose="02020603050405020304" pitchFamily="18" charset="0"/>
              </a:rPr>
              <a:t> </a:t>
            </a:r>
            <a:r>
              <a:rPr lang="en-US" sz="3200" smtClean="0">
                <a:latin typeface="Times New Roman" panose="02020603050405020304" pitchFamily="18" charset="0"/>
                <a:ea typeface="Times New Roman" panose="02020603050405020304" pitchFamily="18" charset="0"/>
              </a:rPr>
              <a:t>cập nhật thường xuyên trước và sau mỗi tiết thực hành tình trạng phòng máy, linh kiện máy tính, các thiết bị trong phòng máy…, lịch thực hành. Điều </a:t>
            </a:r>
            <a:r>
              <a:rPr lang="en-US" sz="3200" err="1">
                <a:latin typeface="Times New Roman" panose="02020603050405020304" pitchFamily="18" charset="0"/>
                <a:ea typeface="Times New Roman" panose="02020603050405020304" pitchFamily="18" charset="0"/>
              </a:rPr>
              <a:t>này</a:t>
            </a:r>
            <a:r>
              <a:rPr lang="en-US" sz="3200">
                <a:latin typeface="Times New Roman" panose="02020603050405020304" pitchFamily="18" charset="0"/>
                <a:ea typeface="Times New Roman" panose="02020603050405020304" pitchFamily="18" charset="0"/>
              </a:rPr>
              <a:t> </a:t>
            </a:r>
            <a:r>
              <a:rPr lang="en-US" sz="3200">
                <a:latin typeface="Times New Roman" panose="02020603050405020304" pitchFamily="18" charset="0"/>
                <a:ea typeface="Times New Roman" panose="02020603050405020304" pitchFamily="18" charset="0"/>
              </a:rPr>
              <a:t>giúp nhà trường chủ động công tác quản lý thiết </a:t>
            </a:r>
            <a:r>
              <a:rPr lang="en-US" sz="3200">
                <a:latin typeface="Times New Roman" panose="02020603050405020304" pitchFamily="18" charset="0"/>
                <a:ea typeface="Times New Roman" panose="02020603050405020304" pitchFamily="18" charset="0"/>
              </a:rPr>
              <a:t>bị</a:t>
            </a:r>
            <a:r>
              <a:rPr lang="en-US" sz="3200" smtClean="0">
                <a:latin typeface="Times New Roman" panose="02020603050405020304" pitchFamily="18" charset="0"/>
                <a:ea typeface="Times New Roman" panose="02020603050405020304" pitchFamily="18" charset="0"/>
              </a:rPr>
              <a:t>, tổ bộ môn và giáo viên chủ động sắp xếp bố trí thực hành phù hợp điều kiện thực tế của phòng máy nhằm nâng cao chất lượng dạy học thực hành và thực hiện công tác số hóa, chuyển đổi số trong ngành giáo dục</a:t>
            </a:r>
            <a:r>
              <a:rPr lang="en-US" sz="3200" smtClean="0">
                <a:latin typeface="Times New Roman" panose="02020603050405020304" pitchFamily="18" charset="0"/>
                <a:ea typeface="Times New Roman" panose="02020603050405020304" pitchFamily="18" charset="0"/>
              </a:rPr>
              <a:t>. </a:t>
            </a:r>
            <a:endParaRPr lang="en-US" sz="3200" dirty="0">
              <a:latin typeface="Times New Roman" panose="02020603050405020304" pitchFamily="18" charset="0"/>
              <a:ea typeface="Times New Roman" panose="02020603050405020304" pitchFamily="18" charset="0"/>
            </a:endParaRPr>
          </a:p>
          <a:p>
            <a:pPr marL="139700" algn="just">
              <a:spcBef>
                <a:spcPts val="750"/>
              </a:spcBef>
              <a:tabLst>
                <a:tab pos="236220" algn="l"/>
              </a:tabLst>
            </a:pPr>
            <a:r>
              <a:rPr lang="en-US" sz="3200" dirty="0">
                <a:latin typeface="Times New Roman" panose="02020603050405020304" pitchFamily="18" charset="0"/>
                <a:ea typeface="Times New Roman" panose="02020603050405020304" pitchFamily="18" charset="0"/>
              </a:rPr>
              <a:t>	</a:t>
            </a:r>
            <a:r>
              <a:rPr lang="en-US" sz="3200" smtClean="0">
                <a:latin typeface="Times New Roman" panose="02020603050405020304" pitchFamily="18" charset="0"/>
                <a:ea typeface="Times New Roman" panose="02020603050405020304" pitchFamily="18" charset="0"/>
              </a:rPr>
              <a:t>	</a:t>
            </a:r>
            <a:endParaRPr lang="en-US" sz="3200" dirty="0">
              <a:effectLst/>
              <a:latin typeface="Times New Roman" panose="02020603050405020304" pitchFamily="18" charset="0"/>
              <a:ea typeface="Times New Roman" panose="02020603050405020304" pitchFamily="18" charset="0"/>
            </a:endParaRPr>
          </a:p>
        </p:txBody>
      </p:sp>
      <p:sp>
        <p:nvSpPr>
          <p:cNvPr id="15" name="TextBox 14"/>
          <p:cNvSpPr txBox="1"/>
          <p:nvPr/>
        </p:nvSpPr>
        <p:spPr>
          <a:xfrm>
            <a:off x="1721223" y="635073"/>
            <a:ext cx="8432180" cy="954107"/>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III. PHÂN TÍCH THIẾT KẾ HỆ THỐNG</a:t>
            </a:r>
          </a:p>
          <a:p>
            <a:r>
              <a:rPr lang="en-US" sz="2800" b="1" dirty="0" smtClean="0">
                <a:solidFill>
                  <a:srgbClr val="FF0000"/>
                </a:solidFill>
                <a:latin typeface="Times New Roman" panose="02020603050405020304" pitchFamily="18" charset="0"/>
                <a:cs typeface="Times New Roman" panose="02020603050405020304" pitchFamily="18" charset="0"/>
              </a:rPr>
              <a:t>1. </a:t>
            </a:r>
            <a:r>
              <a:rPr lang="en-US" sz="2800" b="1" dirty="0" err="1">
                <a:solidFill>
                  <a:srgbClr val="FF0000"/>
                </a:solidFill>
                <a:latin typeface="Times New Roman" panose="02020603050405020304" pitchFamily="18" charset="0"/>
                <a:cs typeface="Times New Roman" panose="02020603050405020304" pitchFamily="18" charset="0"/>
              </a:rPr>
              <a:t>P</a:t>
            </a:r>
            <a:r>
              <a:rPr lang="en-US" sz="2800" b="1" dirty="0" err="1" smtClean="0">
                <a:solidFill>
                  <a:srgbClr val="FF0000"/>
                </a:solidFill>
                <a:latin typeface="Times New Roman" panose="02020603050405020304" pitchFamily="18" charset="0"/>
                <a:cs typeface="Times New Roman" panose="02020603050405020304" pitchFamily="18" charset="0"/>
              </a:rPr>
              <a:t>hát</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biểu</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bài</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toán</a:t>
            </a:r>
            <a:endParaRPr 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034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1796</TotalTime>
  <Words>1269</Words>
  <Application>Microsoft Office PowerPoint</Application>
  <PresentationFormat>Widescreen</PresentationFormat>
  <Paragraphs>169</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Microsoft Sans Serif</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Mr.HUYNH</cp:lastModifiedBy>
  <cp:revision>117</cp:revision>
  <dcterms:created xsi:type="dcterms:W3CDTF">2022-01-09T03:22:18Z</dcterms:created>
  <dcterms:modified xsi:type="dcterms:W3CDTF">2022-12-14T13:17:45Z</dcterms:modified>
</cp:coreProperties>
</file>