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41" r:id="rId2"/>
    <p:sldId id="546" r:id="rId3"/>
    <p:sldId id="553" r:id="rId4"/>
    <p:sldId id="550" r:id="rId5"/>
    <p:sldId id="552" r:id="rId6"/>
    <p:sldId id="547" r:id="rId7"/>
    <p:sldId id="4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/>
    <p:restoredTop sz="71293" autoAdjust="0"/>
  </p:normalViewPr>
  <p:slideViewPr>
    <p:cSldViewPr snapToGrid="0" snapToObjects="1">
      <p:cViewPr varScale="1">
        <p:scale>
          <a:sx n="89" d="100"/>
          <a:sy n="89" d="100"/>
        </p:scale>
        <p:origin x="2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10:01:06</a:t>
            </a:r>
          </a:p>
          <a:p>
            <a:endParaRPr lang="en-US" dirty="0"/>
          </a:p>
          <a:p>
            <a:r>
              <a:rPr lang="en-US" dirty="0"/>
              <a:t>I chose this music because we’re going to build an interpreter today and it will based on an idea called stepping.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We’ll take a high-level look at building this interpreter in lecture, and you’ll dig into details in recitation.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We’ll take a high-level look at building this interpreter in lecture, and you’ll dig into details in recitation.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Demo: </a:t>
            </a:r>
            <a:r>
              <a:rPr lang="en-US" sz="1200" dirty="0" err="1"/>
              <a:t>main.ml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Interpreters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31F46-F84B-384A-9418-F74F85E62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4BF95-3DD6-1742-809F-32B17CE7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Interpreters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B4AA-877C-0F4C-98A6-334D84DF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528763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Lexer</a:t>
            </a:r>
            <a:endParaRPr lang="en-US" dirty="0"/>
          </a:p>
          <a:p>
            <a:r>
              <a:rPr lang="en-US" dirty="0"/>
              <a:t>Parser</a:t>
            </a:r>
          </a:p>
          <a:p>
            <a:r>
              <a:rPr lang="en-US" dirty="0"/>
              <a:t>(Type checker)</a:t>
            </a:r>
          </a:p>
          <a:p>
            <a:r>
              <a:rPr lang="en-US" dirty="0"/>
              <a:t>Evaluator</a:t>
            </a:r>
          </a:p>
        </p:txBody>
      </p:sp>
    </p:spTree>
    <p:extLst>
      <p:ext uri="{BB962C8B-B14F-4D97-AF65-F5344CB8AC3E}">
        <p14:creationId xmlns:p14="http://schemas.microsoft.com/office/powerpoint/2010/main" val="87230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4BF95-3DD6-1742-809F-32B17CE7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Extended Interpreter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84DB2-2EF3-1648-9343-C139C1082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22</a:t>
            </a:r>
          </a:p>
          <a:p>
            <a:r>
              <a:rPr lang="en-US" dirty="0"/>
              <a:t>11  + 11</a:t>
            </a:r>
          </a:p>
          <a:p>
            <a:r>
              <a:rPr lang="en-US" dirty="0"/>
              <a:t>(10 + 1) + (5 + 6)</a:t>
            </a:r>
          </a:p>
          <a:p>
            <a:r>
              <a:rPr lang="en-US" dirty="0"/>
              <a:t>2 *  11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 – 2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ifzero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0 then 1 else 2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B4AA-877C-0F4C-98A6-334D84DF3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Parentheses</a:t>
            </a:r>
          </a:p>
          <a:p>
            <a:r>
              <a:rPr lang="en-US" dirty="0"/>
              <a:t>Whitespace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Subtraction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Conditionals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5847" y="1823430"/>
            <a:ext cx="3502882" cy="936113"/>
            <a:chOff x="452458" y="1495613"/>
            <a:chExt cx="3502882" cy="936113"/>
          </a:xfrm>
        </p:grpSpPr>
        <p:sp>
          <p:nvSpPr>
            <p:cNvPr id="4" name="TextBox 3"/>
            <p:cNvSpPr txBox="1"/>
            <p:nvPr/>
          </p:nvSpPr>
          <p:spPr>
            <a:xfrm>
              <a:off x="452458" y="1970061"/>
              <a:ext cx="35028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(10 + 1) + (5 + 6)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0" y="1495613"/>
              <a:ext cx="2275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Character stream: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97288" y="2759543"/>
            <a:ext cx="6013997" cy="1611931"/>
            <a:chOff x="2297288" y="2759543"/>
            <a:chExt cx="6013997" cy="1611931"/>
          </a:xfrm>
        </p:grpSpPr>
        <p:sp>
          <p:nvSpPr>
            <p:cNvPr id="25" name="Rectangle 2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>
                  <a:latin typeface="CronosPro-Regular"/>
                  <a:cs typeface="CronosPro-Regular"/>
                </a:rPr>
                <a:t>Lexer</a:t>
              </a:r>
              <a:endParaRPr lang="en-US" sz="2400" dirty="0">
                <a:latin typeface="CronosPro-Regular"/>
                <a:cs typeface="CronosPro-Regular"/>
              </a:endParaRPr>
            </a:p>
          </p:txBody>
        </p:sp>
        <p:cxnSp>
          <p:nvCxnSpPr>
            <p:cNvPr id="29" name="Straight Arrow Connector 28"/>
            <p:cNvCxnSpPr>
              <a:stCxn id="4" idx="2"/>
              <a:endCxn id="25" idx="0"/>
            </p:cNvCxnSpPr>
            <p:nvPr/>
          </p:nvCxnSpPr>
          <p:spPr>
            <a:xfrm>
              <a:off x="2297288" y="2759543"/>
              <a:ext cx="3941539" cy="58256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5847" y="4371474"/>
            <a:ext cx="5692980" cy="1833508"/>
            <a:chOff x="545847" y="4371474"/>
            <a:chExt cx="5692980" cy="1833508"/>
          </a:xfrm>
        </p:grpSpPr>
        <p:grpSp>
          <p:nvGrpSpPr>
            <p:cNvPr id="7" name="Group 6"/>
            <p:cNvGrpSpPr/>
            <p:nvPr/>
          </p:nvGrpSpPr>
          <p:grpSpPr>
            <a:xfrm>
              <a:off x="545847" y="5043590"/>
              <a:ext cx="4400038" cy="1161392"/>
              <a:chOff x="457200" y="3198749"/>
              <a:chExt cx="4400038" cy="116139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09600" y="3898475"/>
                <a:ext cx="4247638" cy="461666"/>
                <a:chOff x="457200" y="2935949"/>
                <a:chExt cx="4247638" cy="461666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57200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27263" y="2935950"/>
                  <a:ext cx="553357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10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380620" y="2935950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49982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1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19344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83236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852598" y="2935950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(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33560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5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597102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+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966464" y="2935949"/>
                  <a:ext cx="36936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35826" y="2935949"/>
                  <a:ext cx="369012" cy="461665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Courier New"/>
                      <a:cs typeface="Courier New"/>
                    </a:rPr>
                    <a:t>)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57200" y="3198749"/>
                <a:ext cx="1830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3"/>
                    </a:solidFill>
                    <a:latin typeface="CronosPro-Regular"/>
                    <a:cs typeface="CronosPro-Regular"/>
                  </a:rPr>
                  <a:t>Token stream:</a:t>
                </a:r>
              </a:p>
            </p:txBody>
          </p:sp>
        </p:grp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flipH="1">
              <a:off x="3283841" y="4371474"/>
              <a:ext cx="2954986" cy="672116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5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468522" y="2809403"/>
            <a:ext cx="4842763" cy="1562071"/>
            <a:chOff x="3468522" y="2809403"/>
            <a:chExt cx="4842763" cy="1562071"/>
          </a:xfrm>
        </p:grpSpPr>
        <p:sp>
          <p:nvSpPr>
            <p:cNvPr id="65" name="Rectangle 64"/>
            <p:cNvSpPr/>
            <p:nvPr/>
          </p:nvSpPr>
          <p:spPr>
            <a:xfrm>
              <a:off x="4166368" y="3342105"/>
              <a:ext cx="4144917" cy="10293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Parser</a:t>
              </a:r>
            </a:p>
          </p:txBody>
        </p:sp>
        <p:cxnSp>
          <p:nvCxnSpPr>
            <p:cNvPr id="66" name="Straight Arrow Connector 65"/>
            <p:cNvCxnSpPr>
              <a:cxnSpLocks/>
              <a:endCxn id="65" idx="0"/>
            </p:cNvCxnSpPr>
            <p:nvPr/>
          </p:nvCxnSpPr>
          <p:spPr>
            <a:xfrm>
              <a:off x="3468522" y="2809403"/>
              <a:ext cx="2770305" cy="532702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65" idx="2"/>
          </p:cNvCxnSpPr>
          <p:nvPr/>
        </p:nvCxnSpPr>
        <p:spPr>
          <a:xfrm flipH="1">
            <a:off x="3167077" y="4371474"/>
            <a:ext cx="3071750" cy="31047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D09E19-7A99-E349-81F9-6730F31DC935}"/>
              </a:ext>
            </a:extLst>
          </p:cNvPr>
          <p:cNvGrpSpPr/>
          <p:nvPr/>
        </p:nvGrpSpPr>
        <p:grpSpPr>
          <a:xfrm>
            <a:off x="545846" y="1549682"/>
            <a:ext cx="4400038" cy="1161392"/>
            <a:chOff x="457200" y="3198749"/>
            <a:chExt cx="4400038" cy="116139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13404AC-BB6C-0A4D-987F-25F7C6F22E7B}"/>
                </a:ext>
              </a:extLst>
            </p:cNvPr>
            <p:cNvGrpSpPr/>
            <p:nvPr/>
          </p:nvGrpSpPr>
          <p:grpSpPr>
            <a:xfrm>
              <a:off x="609600" y="3898475"/>
              <a:ext cx="4247638" cy="461666"/>
              <a:chOff x="457200" y="2935949"/>
              <a:chExt cx="4247638" cy="46166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00D52A9-9B0F-4C4F-925D-570E96A642CA}"/>
                  </a:ext>
                </a:extLst>
              </p:cNvPr>
              <p:cNvSpPr txBox="1"/>
              <p:nvPr/>
            </p:nvSpPr>
            <p:spPr>
              <a:xfrm>
                <a:off x="457200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D34F9F-23BA-4644-9BDB-8DCDBF3B320E}"/>
                  </a:ext>
                </a:extLst>
              </p:cNvPr>
              <p:cNvSpPr txBox="1"/>
              <p:nvPr/>
            </p:nvSpPr>
            <p:spPr>
              <a:xfrm>
                <a:off x="827263" y="2935950"/>
                <a:ext cx="553357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D033ED-20D4-AF40-9255-BE0C57FD41D4}"/>
                  </a:ext>
                </a:extLst>
              </p:cNvPr>
              <p:cNvSpPr txBox="1"/>
              <p:nvPr/>
            </p:nvSpPr>
            <p:spPr>
              <a:xfrm>
                <a:off x="1380620" y="2935950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6FC80D9-8A30-1245-AA9E-51585C1CE842}"/>
                  </a:ext>
                </a:extLst>
              </p:cNvPr>
              <p:cNvSpPr txBox="1"/>
              <p:nvPr/>
            </p:nvSpPr>
            <p:spPr>
              <a:xfrm>
                <a:off x="1749982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72F2BF-FF1E-D448-BA67-1DC3D0388803}"/>
                  </a:ext>
                </a:extLst>
              </p:cNvPr>
              <p:cNvSpPr txBox="1"/>
              <p:nvPr/>
            </p:nvSpPr>
            <p:spPr>
              <a:xfrm>
                <a:off x="2119344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9716AA-6661-244E-9CD5-A75411EEA53C}"/>
                  </a:ext>
                </a:extLst>
              </p:cNvPr>
              <p:cNvSpPr txBox="1"/>
              <p:nvPr/>
            </p:nvSpPr>
            <p:spPr>
              <a:xfrm>
                <a:off x="2483236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4FDB38-4BD3-844F-945A-4AE9571ED236}"/>
                  </a:ext>
                </a:extLst>
              </p:cNvPr>
              <p:cNvSpPr txBox="1"/>
              <p:nvPr/>
            </p:nvSpPr>
            <p:spPr>
              <a:xfrm>
                <a:off x="2852598" y="2935950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(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7FA53D-F919-F44E-A44E-C8D95C3C9373}"/>
                  </a:ext>
                </a:extLst>
              </p:cNvPr>
              <p:cNvSpPr txBox="1"/>
              <p:nvPr/>
            </p:nvSpPr>
            <p:spPr>
              <a:xfrm>
                <a:off x="3233560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3D77A1-A817-C34C-B048-05BBCDF36FA2}"/>
                  </a:ext>
                </a:extLst>
              </p:cNvPr>
              <p:cNvSpPr txBox="1"/>
              <p:nvPr/>
            </p:nvSpPr>
            <p:spPr>
              <a:xfrm>
                <a:off x="3597102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+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AD9AD33-A62A-A14D-BEBC-602F0C811149}"/>
                  </a:ext>
                </a:extLst>
              </p:cNvPr>
              <p:cNvSpPr txBox="1"/>
              <p:nvPr/>
            </p:nvSpPr>
            <p:spPr>
              <a:xfrm>
                <a:off x="3966464" y="2935949"/>
                <a:ext cx="36936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2914A8-E2E7-AE43-9E47-524DDB86C4BE}"/>
                  </a:ext>
                </a:extLst>
              </p:cNvPr>
              <p:cNvSpPr txBox="1"/>
              <p:nvPr/>
            </p:nvSpPr>
            <p:spPr>
              <a:xfrm>
                <a:off x="4335826" y="2935949"/>
                <a:ext cx="369012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/>
                    <a:cs typeface="Courier New"/>
                  </a:rPr>
                  <a:t>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8EB9FE-FC72-9F41-9F80-04C2ECF0B445}"/>
                </a:ext>
              </a:extLst>
            </p:cNvPr>
            <p:cNvSpPr txBox="1"/>
            <p:nvPr/>
          </p:nvSpPr>
          <p:spPr>
            <a:xfrm>
              <a:off x="457200" y="3198749"/>
              <a:ext cx="183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/>
                  </a:solidFill>
                  <a:latin typeface="CronosPro-Regular"/>
                  <a:cs typeface="CronosPro-Regular"/>
                </a:rPr>
                <a:t>Token stream: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7DD7974-28A3-3B4B-87B3-FFF942BFA9B5}"/>
              </a:ext>
            </a:extLst>
          </p:cNvPr>
          <p:cNvSpPr txBox="1"/>
          <p:nvPr/>
        </p:nvSpPr>
        <p:spPr>
          <a:xfrm>
            <a:off x="1267251" y="545765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7EDAE-59FD-1441-96AD-32369740083D}"/>
              </a:ext>
            </a:extLst>
          </p:cNvPr>
          <p:cNvSpPr txBox="1"/>
          <p:nvPr/>
        </p:nvSpPr>
        <p:spPr>
          <a:xfrm>
            <a:off x="1829434" y="488958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68E16-92FC-A040-9F92-8D78045ADA6C}"/>
              </a:ext>
            </a:extLst>
          </p:cNvPr>
          <p:cNvSpPr txBox="1"/>
          <p:nvPr/>
        </p:nvSpPr>
        <p:spPr>
          <a:xfrm>
            <a:off x="2354962" y="5474431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633B77-0085-5E43-9087-B1495DED11CD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 flipH="1">
            <a:off x="1428845" y="5258920"/>
            <a:ext cx="562183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093418-907A-5247-93C3-58C64E3536D3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991028" y="5258920"/>
            <a:ext cx="525528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D6B74A-D1C4-6841-AD5E-E7EF43A6A2A4}"/>
              </a:ext>
            </a:extLst>
          </p:cNvPr>
          <p:cNvSpPr txBox="1"/>
          <p:nvPr/>
        </p:nvSpPr>
        <p:spPr>
          <a:xfrm>
            <a:off x="918094" y="6083348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0B9E0E-CFFE-0C4B-B971-FE8FC6121208}"/>
              </a:ext>
            </a:extLst>
          </p:cNvPr>
          <p:cNvSpPr txBox="1"/>
          <p:nvPr/>
        </p:nvSpPr>
        <p:spPr>
          <a:xfrm>
            <a:off x="1547325" y="6083348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DB00DD-A31B-6E4C-99DB-8D2628CBAD85}"/>
              </a:ext>
            </a:extLst>
          </p:cNvPr>
          <p:cNvCxnSpPr>
            <a:endCxn id="88" idx="0"/>
          </p:cNvCxnSpPr>
          <p:nvPr/>
        </p:nvCxnSpPr>
        <p:spPr>
          <a:xfrm flipH="1">
            <a:off x="1148285" y="5843763"/>
            <a:ext cx="246019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EE3FA4-E231-6F46-9862-DF7A274480E4}"/>
              </a:ext>
            </a:extLst>
          </p:cNvPr>
          <p:cNvCxnSpPr/>
          <p:nvPr/>
        </p:nvCxnSpPr>
        <p:spPr>
          <a:xfrm>
            <a:off x="1402876" y="5843763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488BB1-9BA4-2F4A-AA78-5347B0D213FE}"/>
              </a:ext>
            </a:extLst>
          </p:cNvPr>
          <p:cNvSpPr txBox="1"/>
          <p:nvPr/>
        </p:nvSpPr>
        <p:spPr>
          <a:xfrm>
            <a:off x="2075552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BC7F2A-F836-6043-9644-F94C7558C0A9}"/>
              </a:ext>
            </a:extLst>
          </p:cNvPr>
          <p:cNvSpPr txBox="1"/>
          <p:nvPr/>
        </p:nvSpPr>
        <p:spPr>
          <a:xfrm>
            <a:off x="2704783" y="608055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EA6D79-E6B4-B043-B561-A45EB583A146}"/>
              </a:ext>
            </a:extLst>
          </p:cNvPr>
          <p:cNvCxnSpPr>
            <a:endCxn id="92" idx="0"/>
          </p:cNvCxnSpPr>
          <p:nvPr/>
        </p:nvCxnSpPr>
        <p:spPr>
          <a:xfrm flipH="1">
            <a:off x="2236814" y="5840973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002164-DDE1-9541-BBAD-0F0D28CE2A45}"/>
              </a:ext>
            </a:extLst>
          </p:cNvPr>
          <p:cNvCxnSpPr/>
          <p:nvPr/>
        </p:nvCxnSpPr>
        <p:spPr>
          <a:xfrm>
            <a:off x="2551430" y="5826987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1B8EBA-C94F-CA4A-9E14-D5498E0605E9}"/>
              </a:ext>
            </a:extLst>
          </p:cNvPr>
          <p:cNvSpPr txBox="1"/>
          <p:nvPr/>
        </p:nvSpPr>
        <p:spPr>
          <a:xfrm>
            <a:off x="457200" y="4295879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Pro-Regular"/>
                <a:cs typeface="CronosPro-Regular"/>
              </a:rPr>
              <a:t>Abstract syntax tree:</a:t>
            </a:r>
          </a:p>
        </p:txBody>
      </p:sp>
    </p:spTree>
    <p:extLst>
      <p:ext uri="{BB962C8B-B14F-4D97-AF65-F5344CB8AC3E}">
        <p14:creationId xmlns:p14="http://schemas.microsoft.com/office/powerpoint/2010/main" val="262857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481CF-F7EA-834D-B4F0-24E7DADF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vs. abstract syntax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39192E-EDD5-6447-AE6A-714E9416210E}"/>
              </a:ext>
            </a:extLst>
          </p:cNvPr>
          <p:cNvSpPr/>
          <p:nvPr/>
        </p:nvSpPr>
        <p:spPr>
          <a:xfrm>
            <a:off x="3557940" y="1671063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2 + 2 *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9E7FC5-14F5-7B4A-98C6-636FADFD0E83}"/>
              </a:ext>
            </a:extLst>
          </p:cNvPr>
          <p:cNvSpPr txBox="1"/>
          <p:nvPr/>
        </p:nvSpPr>
        <p:spPr>
          <a:xfrm>
            <a:off x="5178051" y="4725272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E1179A-0C22-7E4F-A649-508DC6DFF882}"/>
              </a:ext>
            </a:extLst>
          </p:cNvPr>
          <p:cNvSpPr txBox="1"/>
          <p:nvPr/>
        </p:nvSpPr>
        <p:spPr>
          <a:xfrm>
            <a:off x="5740234" y="4157205"/>
            <a:ext cx="32318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38268-E95D-6A48-ACDE-3E07C6B4B3B2}"/>
              </a:ext>
            </a:extLst>
          </p:cNvPr>
          <p:cNvSpPr txBox="1"/>
          <p:nvPr/>
        </p:nvSpPr>
        <p:spPr>
          <a:xfrm>
            <a:off x="6265762" y="4742048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3F25A5-E42C-274B-8E6F-ED2547405AEE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flipH="1">
            <a:off x="5339313" y="4526537"/>
            <a:ext cx="562515" cy="19873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9779A-0CC7-AE40-9BF2-CF2B8BF1CB5F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901828" y="4526537"/>
            <a:ext cx="525196" cy="215511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79D2E7-655E-2E44-82E1-EF35B9299DB8}"/>
              </a:ext>
            </a:extLst>
          </p:cNvPr>
          <p:cNvSpPr txBox="1"/>
          <p:nvPr/>
        </p:nvSpPr>
        <p:spPr>
          <a:xfrm>
            <a:off x="5986352" y="534817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4B134-4C9D-B849-BA11-C61097502891}"/>
              </a:ext>
            </a:extLst>
          </p:cNvPr>
          <p:cNvSpPr txBox="1"/>
          <p:nvPr/>
        </p:nvSpPr>
        <p:spPr>
          <a:xfrm>
            <a:off x="6615583" y="5348175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9F6F0E-C2C6-6641-8E3E-14E8C230EA35}"/>
              </a:ext>
            </a:extLst>
          </p:cNvPr>
          <p:cNvCxnSpPr>
            <a:endCxn id="34" idx="0"/>
          </p:cNvCxnSpPr>
          <p:nvPr/>
        </p:nvCxnSpPr>
        <p:spPr>
          <a:xfrm flipH="1">
            <a:off x="6147614" y="5108590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A29679-9E00-F346-8A57-8D725B182576}"/>
              </a:ext>
            </a:extLst>
          </p:cNvPr>
          <p:cNvCxnSpPr/>
          <p:nvPr/>
        </p:nvCxnSpPr>
        <p:spPr>
          <a:xfrm>
            <a:off x="6462230" y="5094604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431F53-68FA-9545-8C56-7565B5947A9A}"/>
              </a:ext>
            </a:extLst>
          </p:cNvPr>
          <p:cNvSpPr txBox="1"/>
          <p:nvPr/>
        </p:nvSpPr>
        <p:spPr>
          <a:xfrm>
            <a:off x="2804291" y="479862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042D49-1FDD-ED43-8E19-B905B055B599}"/>
              </a:ext>
            </a:extLst>
          </p:cNvPr>
          <p:cNvSpPr txBox="1"/>
          <p:nvPr/>
        </p:nvSpPr>
        <p:spPr>
          <a:xfrm>
            <a:off x="2422981" y="4157205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78D912-06CB-994B-A089-736A39351C73}"/>
              </a:ext>
            </a:extLst>
          </p:cNvPr>
          <p:cNvSpPr txBox="1"/>
          <p:nvPr/>
        </p:nvSpPr>
        <p:spPr>
          <a:xfrm>
            <a:off x="1946771" y="4790373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+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5EE15-4202-B64D-A2DF-23318CD1A983}"/>
              </a:ext>
            </a:extLst>
          </p:cNvPr>
          <p:cNvCxnSpPr>
            <a:stCxn id="45" idx="2"/>
            <a:endCxn id="44" idx="0"/>
          </p:cNvCxnSpPr>
          <p:nvPr/>
        </p:nvCxnSpPr>
        <p:spPr>
          <a:xfrm>
            <a:off x="2584243" y="4526537"/>
            <a:ext cx="450239" cy="272090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322D67-1384-2249-B2C7-0C3B343B3BC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2108033" y="4526537"/>
            <a:ext cx="476210" cy="263836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ABF8A0-D8E7-104F-A5A2-8EB6D33BD224}"/>
              </a:ext>
            </a:extLst>
          </p:cNvPr>
          <p:cNvSpPr txBox="1"/>
          <p:nvPr/>
        </p:nvSpPr>
        <p:spPr>
          <a:xfrm>
            <a:off x="1669666" y="5399290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F9F3A-746F-044D-9A46-01C36CCCD029}"/>
              </a:ext>
            </a:extLst>
          </p:cNvPr>
          <p:cNvSpPr txBox="1"/>
          <p:nvPr/>
        </p:nvSpPr>
        <p:spPr>
          <a:xfrm>
            <a:off x="2444683" y="5423253"/>
            <a:ext cx="3225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5C9103-ED40-8241-AEE4-5FA82825578E}"/>
              </a:ext>
            </a:extLst>
          </p:cNvPr>
          <p:cNvCxnSpPr>
            <a:cxnSpLocks/>
          </p:cNvCxnSpPr>
          <p:nvPr/>
        </p:nvCxnSpPr>
        <p:spPr>
          <a:xfrm flipH="1">
            <a:off x="1821047" y="5159705"/>
            <a:ext cx="314948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8ED8DE-F1D1-9E4D-B036-5D4DECD2275E}"/>
              </a:ext>
            </a:extLst>
          </p:cNvPr>
          <p:cNvCxnSpPr/>
          <p:nvPr/>
        </p:nvCxnSpPr>
        <p:spPr>
          <a:xfrm>
            <a:off x="2287376" y="5159163"/>
            <a:ext cx="314615" cy="239585"/>
          </a:xfrm>
          <a:prstGeom prst="straightConnector1">
            <a:avLst/>
          </a:prstGeom>
          <a:ln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48976D6-8F4E-1F4F-B00E-827ABF0A1BEB}"/>
              </a:ext>
            </a:extLst>
          </p:cNvPr>
          <p:cNvSpPr/>
          <p:nvPr/>
        </p:nvSpPr>
        <p:spPr>
          <a:xfrm>
            <a:off x="877587" y="2646467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(((2) + 2)) * 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6FB3D5-8EBF-4041-866B-478BB0F09297}"/>
              </a:ext>
            </a:extLst>
          </p:cNvPr>
          <p:cNvSpPr/>
          <p:nvPr/>
        </p:nvSpPr>
        <p:spPr>
          <a:xfrm>
            <a:off x="4764863" y="2663284"/>
            <a:ext cx="2396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" pitchFamily="2" charset="0"/>
              </a:rPr>
              <a:t>2 + (2 * 10)</a:t>
            </a:r>
          </a:p>
        </p:txBody>
      </p:sp>
    </p:spTree>
    <p:extLst>
      <p:ext uri="{BB962C8B-B14F-4D97-AF65-F5344CB8AC3E}">
        <p14:creationId xmlns:p14="http://schemas.microsoft.com/office/powerpoint/2010/main" val="276360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expression e takes a single </a:t>
            </a:r>
            <a:r>
              <a:rPr lang="en-US" i="1" dirty="0"/>
              <a:t>step</a:t>
            </a:r>
            <a:r>
              <a:rPr lang="en-US" dirty="0"/>
              <a:t> to a new expression e’ by simplifying some subexpression</a:t>
            </a:r>
          </a:p>
          <a:p>
            <a:r>
              <a:rPr lang="en-US" dirty="0"/>
              <a:t>Expression keeps stepping until it reaches a </a:t>
            </a:r>
            <a:r>
              <a:rPr lang="en-US" i="1" dirty="0"/>
              <a:t>value</a:t>
            </a:r>
          </a:p>
          <a:p>
            <a:r>
              <a:rPr lang="en-US" dirty="0"/>
              <a:t>Values never step further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4BC46-08B3-164A-A910-8CC66BC21638}"/>
              </a:ext>
            </a:extLst>
          </p:cNvPr>
          <p:cNvGrpSpPr/>
          <p:nvPr/>
        </p:nvGrpSpPr>
        <p:grpSpPr>
          <a:xfrm>
            <a:off x="583660" y="4563071"/>
            <a:ext cx="2109213" cy="1563092"/>
            <a:chOff x="583660" y="4563071"/>
            <a:chExt cx="2109213" cy="15630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9B0D4B-0638-7849-987B-5E99546511F2}"/>
                </a:ext>
              </a:extLst>
            </p:cNvPr>
            <p:cNvSpPr txBox="1"/>
            <p:nvPr/>
          </p:nvSpPr>
          <p:spPr>
            <a:xfrm>
              <a:off x="932817" y="5131138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724E3-6DFD-9B40-A7FB-EAC5EB78AB3A}"/>
                </a:ext>
              </a:extLst>
            </p:cNvPr>
            <p:cNvSpPr txBox="1"/>
            <p:nvPr/>
          </p:nvSpPr>
          <p:spPr>
            <a:xfrm>
              <a:off x="1495000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D4022-BBED-2247-9CA0-4DBBB3CD5B7D}"/>
                </a:ext>
              </a:extLst>
            </p:cNvPr>
            <p:cNvSpPr txBox="1"/>
            <p:nvPr/>
          </p:nvSpPr>
          <p:spPr>
            <a:xfrm>
              <a:off x="2020528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2AA70B-983F-D645-8F21-2771EBB82C77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flipH="1">
              <a:off x="1094411" y="4932403"/>
              <a:ext cx="562183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6E80F0-0234-824C-A360-FEB980CBCE3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56594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D629C-5692-7043-8590-E703AFE5E109}"/>
                </a:ext>
              </a:extLst>
            </p:cNvPr>
            <p:cNvSpPr txBox="1"/>
            <p:nvPr/>
          </p:nvSpPr>
          <p:spPr>
            <a:xfrm>
              <a:off x="583660" y="5756831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6936E-C0D6-B041-97B3-E11FC954CCB5}"/>
                </a:ext>
              </a:extLst>
            </p:cNvPr>
            <p:cNvSpPr txBox="1"/>
            <p:nvPr/>
          </p:nvSpPr>
          <p:spPr>
            <a:xfrm>
              <a:off x="1212891" y="575683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3C6FD-1262-0C4B-842E-2E48979C1E77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813851" y="5517246"/>
              <a:ext cx="246019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3F42F4-E20D-5A40-905A-840510F1D443}"/>
                </a:ext>
              </a:extLst>
            </p:cNvPr>
            <p:cNvCxnSpPr/>
            <p:nvPr/>
          </p:nvCxnSpPr>
          <p:spPr>
            <a:xfrm>
              <a:off x="1068442" y="5517246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679860-3B74-1849-B8A4-0A433625CBD4}"/>
                </a:ext>
              </a:extLst>
            </p:cNvPr>
            <p:cNvSpPr txBox="1"/>
            <p:nvPr/>
          </p:nvSpPr>
          <p:spPr>
            <a:xfrm>
              <a:off x="1741118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53C978-7380-964C-8885-E6985D6EF8D1}"/>
                </a:ext>
              </a:extLst>
            </p:cNvPr>
            <p:cNvSpPr txBox="1"/>
            <p:nvPr/>
          </p:nvSpPr>
          <p:spPr>
            <a:xfrm>
              <a:off x="2370349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3ED608-35F1-914A-BB50-C3FEAF871385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1902380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245EC4-500F-3146-A9B5-88D7584ED62E}"/>
                </a:ext>
              </a:extLst>
            </p:cNvPr>
            <p:cNvCxnSpPr/>
            <p:nvPr/>
          </p:nvCxnSpPr>
          <p:spPr>
            <a:xfrm>
              <a:off x="2216996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025C74-627D-2648-923A-F97277120860}"/>
              </a:ext>
            </a:extLst>
          </p:cNvPr>
          <p:cNvGrpSpPr/>
          <p:nvPr/>
        </p:nvGrpSpPr>
        <p:grpSpPr>
          <a:xfrm>
            <a:off x="3081441" y="4563071"/>
            <a:ext cx="1760056" cy="1560302"/>
            <a:chOff x="3081441" y="4563071"/>
            <a:chExt cx="1760056" cy="1560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03DC2-8122-1741-89B7-B0FC25E461F5}"/>
                </a:ext>
              </a:extLst>
            </p:cNvPr>
            <p:cNvSpPr txBox="1"/>
            <p:nvPr/>
          </p:nvSpPr>
          <p:spPr>
            <a:xfrm>
              <a:off x="3081441" y="5131138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11F15E-4FF4-4E45-8F17-518D6CA24488}"/>
                </a:ext>
              </a:extLst>
            </p:cNvPr>
            <p:cNvSpPr txBox="1"/>
            <p:nvPr/>
          </p:nvSpPr>
          <p:spPr>
            <a:xfrm>
              <a:off x="3643624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FA5429-5EE9-3045-BAC5-926ACAFFD39C}"/>
                </a:ext>
              </a:extLst>
            </p:cNvPr>
            <p:cNvSpPr txBox="1"/>
            <p:nvPr/>
          </p:nvSpPr>
          <p:spPr>
            <a:xfrm>
              <a:off x="4169152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BDDFED-D32E-3947-A656-8859A46DAB38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flipH="1">
              <a:off x="3311632" y="4932403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0BAEA0-F3E6-3F4A-A511-5D09E1C1A8A1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3805218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7AC382-60FD-8640-B103-21307652FB65}"/>
                </a:ext>
              </a:extLst>
            </p:cNvPr>
            <p:cNvSpPr txBox="1"/>
            <p:nvPr/>
          </p:nvSpPr>
          <p:spPr>
            <a:xfrm>
              <a:off x="3889742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B372DD-2CBA-F742-9759-3070048D85D0}"/>
                </a:ext>
              </a:extLst>
            </p:cNvPr>
            <p:cNvSpPr txBox="1"/>
            <p:nvPr/>
          </p:nvSpPr>
          <p:spPr>
            <a:xfrm>
              <a:off x="4518973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C298F5-DAE5-104B-A959-D3950ACCA828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4051004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9ACAB4-7350-A24C-857D-0CC7AEBC528D}"/>
                </a:ext>
              </a:extLst>
            </p:cNvPr>
            <p:cNvCxnSpPr/>
            <p:nvPr/>
          </p:nvCxnSpPr>
          <p:spPr>
            <a:xfrm>
              <a:off x="4365620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D260D1-BE06-684D-BD55-A17683486D17}"/>
              </a:ext>
            </a:extLst>
          </p:cNvPr>
          <p:cNvGrpSpPr/>
          <p:nvPr/>
        </p:nvGrpSpPr>
        <p:grpSpPr>
          <a:xfrm>
            <a:off x="5425756" y="4547547"/>
            <a:ext cx="1548093" cy="954175"/>
            <a:chOff x="5425756" y="4547547"/>
            <a:chExt cx="1548093" cy="9541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857ABB-A13B-C648-8B45-44815D1FC5F0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AD8287-B804-A949-B0E0-E208A16FAFEE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87544E-5C52-B34E-AEDD-7B443403F1FD}"/>
                </a:ext>
              </a:extLst>
            </p:cNvPr>
            <p:cNvSpPr txBox="1"/>
            <p:nvPr/>
          </p:nvSpPr>
          <p:spPr>
            <a:xfrm>
              <a:off x="6513467" y="5132390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3DDA47-352B-9B48-929C-7617026BA3B3}"/>
                </a:ext>
              </a:extLst>
            </p:cNvPr>
            <p:cNvCxnSpPr>
              <a:stCxn id="34" idx="2"/>
              <a:endCxn id="33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D30A14-A8C6-8B43-B905-12EC77AC688A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149533" y="4916879"/>
              <a:ext cx="594125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B479D5D-CA2C-0C4B-8522-3B2ED9726DA4}"/>
              </a:ext>
            </a:extLst>
          </p:cNvPr>
          <p:cNvSpPr txBox="1"/>
          <p:nvPr/>
        </p:nvSpPr>
        <p:spPr>
          <a:xfrm>
            <a:off x="7871872" y="454754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342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6262</TotalTime>
  <Words>273</Words>
  <Application>Microsoft Macintosh PowerPoint</Application>
  <PresentationFormat>On-screen Show (4:3)</PresentationFormat>
  <Paragraphs>108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</vt:lpstr>
      <vt:lpstr>Courier New</vt:lpstr>
      <vt:lpstr>Cronos Pro</vt:lpstr>
      <vt:lpstr>CronosPro-Regular</vt:lpstr>
      <vt:lpstr>Office Theme</vt:lpstr>
      <vt:lpstr>PowerPoint Presentation</vt:lpstr>
      <vt:lpstr>Review: Interpreters</vt:lpstr>
      <vt:lpstr>Today: Extended Interpreter</vt:lpstr>
      <vt:lpstr>Lexer</vt:lpstr>
      <vt:lpstr>Parser</vt:lpstr>
      <vt:lpstr>Concrete vs. abstract syntax</vt:lpstr>
      <vt:lpstr>Evaluation strategy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436</cp:revision>
  <dcterms:created xsi:type="dcterms:W3CDTF">2014-08-25T19:49:24Z</dcterms:created>
  <dcterms:modified xsi:type="dcterms:W3CDTF">2020-04-09T15:05:23Z</dcterms:modified>
</cp:coreProperties>
</file>