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441" r:id="rId2"/>
    <p:sldId id="448" r:id="rId3"/>
    <p:sldId id="559" r:id="rId4"/>
    <p:sldId id="558" r:id="rId5"/>
    <p:sldId id="561" r:id="rId6"/>
    <p:sldId id="5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B0001"/>
    <a:srgbClr val="7F7F7F"/>
    <a:srgbClr val="FFFF99"/>
    <a:srgbClr val="FFFF66"/>
    <a:srgbClr val="CCFF66"/>
    <a:srgbClr val="66FFCC"/>
    <a:srgbClr val="B3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58"/>
    <p:restoredTop sz="71536" autoAdjust="0"/>
  </p:normalViewPr>
  <p:slideViewPr>
    <p:cSldViewPr snapToGrid="0" snapToObjects="1">
      <p:cViewPr varScale="1">
        <p:scale>
          <a:sx n="130" d="100"/>
          <a:sy n="130" d="100"/>
        </p:scale>
        <p:origin x="208" y="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7F125-181F-9A48-A24E-AAD89CB055B5}" type="datetimeFigureOut">
              <a:rPr lang="en-US" smtClean="0"/>
              <a:t>4/15/20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75FD5-AB21-4C45-BFE8-1D3F02B4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3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Music: 2 copies, start at 10:02:26</a:t>
            </a:r>
          </a:p>
          <a:p>
            <a:endParaRPr lang="en-US" dirty="0"/>
          </a:p>
          <a:p>
            <a:r>
              <a:rPr lang="en-US" dirty="0"/>
              <a:t>I chose</a:t>
            </a:r>
            <a:r>
              <a:rPr lang="en-US" baseline="0" dirty="0"/>
              <a:t> this music because of the substitution 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75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saw inductively defined sets in CS 2800.  No different.  A relation is just a set of pairs.</a:t>
            </a:r>
          </a:p>
          <a:p>
            <a:endParaRPr lang="en-US" dirty="0"/>
          </a:p>
          <a:p>
            <a:r>
              <a:rPr lang="en-US" dirty="0"/>
              <a:t>Primitive operations:  implemented by the underlying computational platform, whether that's </a:t>
            </a:r>
            <a:r>
              <a:rPr lang="en-US" dirty="0" err="1"/>
              <a:t>OCaml</a:t>
            </a:r>
            <a:r>
              <a:rPr lang="en-US" dirty="0"/>
              <a:t> or a VM or a CPU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680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switch to lec17-let demo.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48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ym typeface="Wingdings" pitchFamily="2" charset="2"/>
              </a:rPr>
              <a:t>Switch to demo-if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169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21303"/>
            <a:ext cx="6400800" cy="878490"/>
          </a:xfrm>
        </p:spPr>
        <p:txBody>
          <a:bodyPr>
            <a:normAutofit/>
          </a:bodyPr>
          <a:lstStyle>
            <a:lvl1pPr marL="0" indent="0" algn="ctr">
              <a:buNone/>
              <a:defRPr sz="3600" i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476469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1371600" y="4151313"/>
            <a:ext cx="6400800" cy="1004887"/>
          </a:xfrm>
        </p:spPr>
        <p:txBody>
          <a:bodyPr/>
          <a:lstStyle>
            <a:lvl1pPr marL="0" indent="0" algn="ctr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2" name="Picture 1" descr="cs3110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139" y="398641"/>
            <a:ext cx="5657088" cy="196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2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6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i="0" cap="all">
                <a:latin typeface="Cronos Pro" charset="0"/>
                <a:ea typeface="Cronos Pro" charset="0"/>
                <a:cs typeface="Cronos Pro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1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4/15/20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4/15/20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4/15/20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8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4/15/20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5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4/15/20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9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4/15/20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1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96331252-4874-F047-84B8-3D3EF8743E79}" type="datetimeFigureOut">
              <a:rPr lang="en-US" smtClean="0"/>
              <a:pPr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D0F20DF3-DAE6-B84F-B38F-DFB8F4406A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82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i="0" kern="1200">
          <a:solidFill>
            <a:srgbClr val="000090"/>
          </a:solidFill>
          <a:latin typeface="Cronos Pro" charset="0"/>
          <a:ea typeface="Cronos Pro" charset="0"/>
          <a:cs typeface="Cronos Pro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ronosPro-Regular"/>
          <a:ea typeface="+mn-ea"/>
          <a:cs typeface="CronosPro-Regular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ronosPro-Regular"/>
          <a:ea typeface="+mn-ea"/>
          <a:cs typeface="CronosPro-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ronosPro-Regular"/>
          <a:ea typeface="+mn-ea"/>
          <a:cs typeface="CronosPro-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Substitution Model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736244"/>
          </a:xfrm>
        </p:spPr>
        <p:txBody>
          <a:bodyPr>
            <a:normAutofit/>
          </a:bodyPr>
          <a:lstStyle/>
          <a:p>
            <a:r>
              <a:rPr lang="en-US" dirty="0"/>
              <a:t>Today’s scene: Cayuga Medical Center</a:t>
            </a:r>
            <a:endParaRPr lang="en-US" i="1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Nate Foster</a:t>
            </a:r>
          </a:p>
          <a:p>
            <a:r>
              <a:rPr lang="en-US" dirty="0"/>
              <a:t>Spring 2020</a:t>
            </a:r>
          </a:p>
        </p:txBody>
      </p:sp>
    </p:spTree>
    <p:extLst>
      <p:ext uri="{BB962C8B-B14F-4D97-AF65-F5344CB8AC3E}">
        <p14:creationId xmlns:p14="http://schemas.microsoft.com/office/powerpoint/2010/main" val="2711243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D4088A5-3EF4-0740-85BC-62C130A5D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Inductively defined 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e1 + e2</a:t>
            </a:r>
            <a:r>
              <a:rPr lang="en-US" sz="3500" b="1" dirty="0">
                <a:latin typeface="Courier New"/>
                <a:cs typeface="Courier New"/>
              </a:rPr>
              <a:t> </a:t>
            </a:r>
            <a:r>
              <a:rPr lang="en-US" sz="3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b="1" dirty="0">
                <a:latin typeface="Courier New"/>
                <a:cs typeface="Courier New"/>
              </a:rPr>
              <a:t> e1' + e2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  </a:t>
            </a:r>
            <a:r>
              <a:rPr lang="en-US" i="1" dirty="0"/>
              <a:t>if</a:t>
            </a:r>
            <a:r>
              <a:rPr lang="en-US" b="1" dirty="0">
                <a:latin typeface="Courier New"/>
                <a:cs typeface="Courier New"/>
              </a:rPr>
              <a:t> e1 </a:t>
            </a:r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b="1" dirty="0">
                <a:latin typeface="Courier New"/>
                <a:cs typeface="Courier New"/>
              </a:rPr>
              <a:t> e1'</a:t>
            </a:r>
          </a:p>
          <a:p>
            <a:pPr marL="0" indent="0">
              <a:buNone/>
            </a:pPr>
            <a:endParaRPr lang="en-US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v1 + e2 </a:t>
            </a:r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b="1" dirty="0">
                <a:latin typeface="Courier New"/>
                <a:cs typeface="Courier New"/>
              </a:rPr>
              <a:t> v1 + e2'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  </a:t>
            </a:r>
            <a:r>
              <a:rPr lang="en-US" i="1" dirty="0"/>
              <a:t>if</a:t>
            </a:r>
            <a:r>
              <a:rPr lang="en-US" b="1" dirty="0">
                <a:latin typeface="Courier New"/>
                <a:cs typeface="Courier New"/>
              </a:rPr>
              <a:t> e2 </a:t>
            </a:r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b="1" dirty="0">
                <a:latin typeface="Courier New"/>
                <a:cs typeface="Courier New"/>
              </a:rPr>
              <a:t> e2'</a:t>
            </a:r>
          </a:p>
          <a:p>
            <a:pPr marL="0" indent="0">
              <a:buNone/>
            </a:pPr>
            <a:endParaRPr lang="en-US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v1 + v2 </a:t>
            </a:r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i</a:t>
            </a:r>
            <a:endParaRPr lang="en-US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  </a:t>
            </a:r>
            <a:r>
              <a:rPr lang="en-US" i="1" dirty="0"/>
              <a:t>if</a:t>
            </a:r>
            <a:r>
              <a:rPr lang="en-US" b="1" dirty="0"/>
              <a:t> </a:t>
            </a:r>
            <a:r>
              <a:rPr lang="en-US" b="1" dirty="0" err="1">
                <a:latin typeface="Courier New"/>
                <a:cs typeface="Courier New"/>
              </a:rPr>
              <a:t>i</a:t>
            </a:r>
            <a:r>
              <a:rPr lang="en-US" b="1" dirty="0"/>
              <a:t> </a:t>
            </a:r>
            <a:r>
              <a:rPr lang="en-US" i="1" dirty="0"/>
              <a:t>is the result of primitive operation </a:t>
            </a:r>
            <a:r>
              <a:rPr lang="en-US" b="1" dirty="0">
                <a:latin typeface="Courier New"/>
                <a:cs typeface="Courier New"/>
              </a:rPr>
              <a:t>v1 + v2</a:t>
            </a:r>
          </a:p>
        </p:txBody>
      </p:sp>
    </p:spTree>
    <p:extLst>
      <p:ext uri="{BB962C8B-B14F-4D97-AF65-F5344CB8AC3E}">
        <p14:creationId xmlns:p14="http://schemas.microsoft.com/office/powerpoint/2010/main" val="195684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34E5C-427E-8F48-9F02-8AB729715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Courier New"/>
                <a:cs typeface="Courier New"/>
              </a:rPr>
              <a:t>let x = e1 in e2 </a:t>
            </a:r>
            <a:r>
              <a:rPr lang="en-US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2800" b="1" dirty="0">
                <a:latin typeface="Courier New"/>
                <a:cs typeface="Courier New"/>
              </a:rPr>
              <a:t> let x = e1' in e2</a:t>
            </a:r>
          </a:p>
          <a:p>
            <a:pPr marL="0" indent="0">
              <a:buNone/>
            </a:pPr>
            <a:r>
              <a:rPr lang="en-US" sz="2800" b="1" dirty="0">
                <a:latin typeface="Courier New"/>
                <a:cs typeface="Courier New"/>
              </a:rPr>
              <a:t>  </a:t>
            </a:r>
            <a:r>
              <a:rPr lang="en-US" sz="2800" i="1" dirty="0"/>
              <a:t>if</a:t>
            </a:r>
            <a:r>
              <a:rPr lang="en-US" sz="2800" b="1" dirty="0">
                <a:latin typeface="Courier New"/>
                <a:cs typeface="Courier New"/>
              </a:rPr>
              <a:t> e1 </a:t>
            </a:r>
            <a:r>
              <a:rPr lang="en-US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2800" b="1" dirty="0">
                <a:latin typeface="Courier New"/>
                <a:cs typeface="Courier New"/>
              </a:rPr>
              <a:t> e1'</a:t>
            </a:r>
          </a:p>
          <a:p>
            <a:pPr marL="0" indent="0">
              <a:buNone/>
            </a:pPr>
            <a:endParaRPr lang="en-US" sz="28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b="1" dirty="0">
                <a:latin typeface="Courier New"/>
                <a:cs typeface="Courier New"/>
              </a:rPr>
              <a:t>let x = v1 in e2 </a:t>
            </a:r>
            <a:r>
              <a:rPr lang="en-US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2800" b="1" dirty="0">
                <a:latin typeface="Courier New"/>
                <a:cs typeface="Courier New"/>
              </a:rPr>
              <a:t> </a:t>
            </a:r>
            <a:r>
              <a:rPr lang="en-US" sz="2800" b="1" dirty="0">
                <a:solidFill>
                  <a:schemeClr val="accent6"/>
                </a:solidFill>
                <a:latin typeface="Courier New"/>
                <a:cs typeface="Courier New"/>
              </a:rPr>
              <a:t>e2{v1/x}</a:t>
            </a:r>
            <a:br>
              <a:rPr lang="en-US" sz="2800" b="1" dirty="0">
                <a:latin typeface="Courier New"/>
                <a:cs typeface="Courier New"/>
              </a:rPr>
            </a:br>
            <a:endParaRPr lang="en-US" sz="2800" b="1" dirty="0">
              <a:latin typeface="Courier New"/>
              <a:cs typeface="Courier New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9B32E2-060D-9240-8FB3-7E98B65BDABB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76108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3BE5A-E77E-D542-8BD7-51ECD6B8B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Defining substitution: the easy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A720B-D8D6-154C-83A6-B46391864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Nothing to do for integers: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>
                <a:solidFill>
                  <a:schemeClr val="accent3"/>
                </a:solidFill>
              </a:rPr>
              <a:t>{v/x}</a:t>
            </a:r>
            <a:r>
              <a:rPr lang="en-US" dirty="0"/>
              <a:t> = </a:t>
            </a:r>
            <a:r>
              <a:rPr lang="en-US" dirty="0" err="1"/>
              <a:t>i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Just keep going through operations:</a:t>
            </a:r>
          </a:p>
          <a:p>
            <a:pPr marL="0" indent="0">
              <a:buNone/>
            </a:pPr>
            <a:r>
              <a:rPr lang="en-US" dirty="0"/>
              <a:t>	(e1 </a:t>
            </a:r>
            <a:r>
              <a:rPr lang="en-US" b="1" dirty="0">
                <a:latin typeface="Courier New"/>
                <a:cs typeface="Courier New"/>
              </a:rPr>
              <a:t>+</a:t>
            </a:r>
            <a:r>
              <a:rPr lang="en-US" dirty="0"/>
              <a:t> e2) </a:t>
            </a:r>
            <a:r>
              <a:rPr lang="en-US" dirty="0">
                <a:solidFill>
                  <a:schemeClr val="accent3"/>
                </a:solidFill>
              </a:rPr>
              <a:t>{v/x}</a:t>
            </a:r>
            <a:r>
              <a:rPr lang="en-US" dirty="0"/>
              <a:t> = (e1 </a:t>
            </a:r>
            <a:r>
              <a:rPr lang="en-US" dirty="0">
                <a:solidFill>
                  <a:schemeClr val="accent3"/>
                </a:solidFill>
              </a:rPr>
              <a:t>{v/x}</a:t>
            </a:r>
            <a:r>
              <a:rPr lang="en-US" dirty="0"/>
              <a:t>) </a:t>
            </a:r>
            <a:r>
              <a:rPr lang="en-US" b="1" dirty="0">
                <a:latin typeface="Courier New"/>
                <a:cs typeface="Courier New"/>
              </a:rPr>
              <a:t>+</a:t>
            </a:r>
            <a:r>
              <a:rPr lang="en-US" dirty="0"/>
              <a:t> (e2 </a:t>
            </a:r>
            <a:r>
              <a:rPr lang="en-US" dirty="0">
                <a:solidFill>
                  <a:schemeClr val="accent3"/>
                </a:solidFill>
              </a:rPr>
              <a:t>{v/x}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Variables are where substitution really happens:</a:t>
            </a:r>
          </a:p>
          <a:p>
            <a:pPr marL="0" indent="0">
              <a:buNone/>
            </a:pPr>
            <a:r>
              <a:rPr lang="en-US" dirty="0"/>
              <a:t>	x </a:t>
            </a:r>
            <a:r>
              <a:rPr lang="en-US" dirty="0">
                <a:solidFill>
                  <a:schemeClr val="accent3"/>
                </a:solidFill>
              </a:rPr>
              <a:t>{v/x}</a:t>
            </a:r>
            <a:r>
              <a:rPr lang="en-US" dirty="0"/>
              <a:t> = v</a:t>
            </a:r>
          </a:p>
          <a:p>
            <a:pPr marL="0" indent="0">
              <a:buNone/>
            </a:pPr>
            <a:r>
              <a:rPr lang="en-US" dirty="0"/>
              <a:t>	y </a:t>
            </a:r>
            <a:r>
              <a:rPr lang="en-US" dirty="0">
                <a:solidFill>
                  <a:schemeClr val="accent3"/>
                </a:solidFill>
              </a:rPr>
              <a:t>{v/x}</a:t>
            </a:r>
            <a:r>
              <a:rPr lang="en-US" dirty="0"/>
              <a:t> = 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600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3BE5A-E77E-D542-8BD7-51ECD6B8B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substitution: 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A720B-D8D6-154C-83A6-B46391864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(let y = e1 in e2) </a:t>
            </a:r>
            <a:r>
              <a:rPr lang="en-US" dirty="0">
                <a:solidFill>
                  <a:schemeClr val="accent3"/>
                </a:solidFill>
              </a:rPr>
              <a:t>{v/x}</a:t>
            </a:r>
            <a:r>
              <a:rPr lang="en-US" dirty="0"/>
              <a:t> </a:t>
            </a:r>
          </a:p>
          <a:p>
            <a:pPr marL="0" indent="0" algn="ctr">
              <a:buNone/>
            </a:pPr>
            <a:r>
              <a:rPr lang="en-US" dirty="0"/>
              <a:t>=</a:t>
            </a:r>
          </a:p>
          <a:p>
            <a:pPr marL="0" indent="0" algn="ctr">
              <a:buNone/>
            </a:pPr>
            <a:r>
              <a:rPr lang="en-US" dirty="0"/>
              <a:t>let y = (e1 </a:t>
            </a:r>
            <a:r>
              <a:rPr lang="en-US" dirty="0">
                <a:solidFill>
                  <a:schemeClr val="accent3"/>
                </a:solidFill>
              </a:rPr>
              <a:t>{v/x}</a:t>
            </a:r>
            <a:r>
              <a:rPr lang="en-US" dirty="0"/>
              <a:t>) in (e2 </a:t>
            </a:r>
            <a:r>
              <a:rPr lang="en-US" dirty="0">
                <a:solidFill>
                  <a:schemeClr val="accent3"/>
                </a:solidFill>
              </a:rPr>
              <a:t>{v/x}</a:t>
            </a:r>
            <a:r>
              <a:rPr lang="en-US" dirty="0"/>
              <a:t>)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(let x = e1 in e2) </a:t>
            </a:r>
            <a:r>
              <a:rPr lang="en-US" dirty="0">
                <a:solidFill>
                  <a:schemeClr val="accent3"/>
                </a:solidFill>
              </a:rPr>
              <a:t>{v/x}</a:t>
            </a:r>
            <a:r>
              <a:rPr lang="en-US" dirty="0"/>
              <a:t> </a:t>
            </a:r>
          </a:p>
          <a:p>
            <a:pPr marL="0" indent="0" algn="ctr">
              <a:buNone/>
            </a:pPr>
            <a:r>
              <a:rPr lang="en-US" dirty="0"/>
              <a:t>= </a:t>
            </a:r>
          </a:p>
          <a:p>
            <a:pPr marL="0" indent="0" algn="ctr">
              <a:buNone/>
            </a:pPr>
            <a:r>
              <a:rPr lang="en-US" dirty="0"/>
              <a:t>let x = (e1 </a:t>
            </a:r>
            <a:r>
              <a:rPr lang="en-US" dirty="0">
                <a:solidFill>
                  <a:schemeClr val="accent3"/>
                </a:solidFill>
              </a:rPr>
              <a:t>{v/x}</a:t>
            </a:r>
            <a:r>
              <a:rPr lang="en-US" dirty="0"/>
              <a:t>) in e2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AF1D99DE-40E2-9648-984D-6CE1EA1E0EBF}"/>
              </a:ext>
            </a:extLst>
          </p:cNvPr>
          <p:cNvSpPr/>
          <p:nvPr/>
        </p:nvSpPr>
        <p:spPr>
          <a:xfrm>
            <a:off x="6677891" y="3388695"/>
            <a:ext cx="2466109" cy="2341418"/>
          </a:xfrm>
          <a:prstGeom prst="wedgeRoundRectCallout">
            <a:avLst>
              <a:gd name="adj1" fmla="val -67170"/>
              <a:gd name="adj2" fmla="val 37914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>
                <a:latin typeface="CronosPro-Regular"/>
                <a:cs typeface="CronosPro-Regular"/>
              </a:rPr>
              <a:t>Stop</a:t>
            </a:r>
            <a:r>
              <a:rPr lang="en-US" sz="2400" dirty="0">
                <a:latin typeface="CronosPro-Regular"/>
                <a:cs typeface="CronosPro-Regular"/>
              </a:rPr>
              <a:t> substituting in body.</a:t>
            </a:r>
          </a:p>
          <a:p>
            <a:pPr algn="ctr"/>
            <a:r>
              <a:rPr lang="en-US" sz="2400" dirty="0">
                <a:latin typeface="CronosPro-Regular"/>
                <a:cs typeface="CronosPro-Regular"/>
              </a:rPr>
              <a:t>e.g., </a:t>
            </a:r>
          </a:p>
          <a:p>
            <a:pPr algn="ctr"/>
            <a:r>
              <a:rPr lang="en-US" sz="2400" dirty="0">
                <a:latin typeface="CronosPro-Regular"/>
                <a:cs typeface="CronosPro-Regular"/>
              </a:rPr>
              <a:t>let x = 1 in </a:t>
            </a:r>
            <a:br>
              <a:rPr lang="en-US" sz="2400" dirty="0">
                <a:latin typeface="CronosPro-Regular"/>
                <a:cs typeface="CronosPro-Regular"/>
              </a:rPr>
            </a:br>
            <a:r>
              <a:rPr lang="en-US" sz="2400" dirty="0">
                <a:latin typeface="CronosPro-Regular"/>
                <a:cs typeface="CronosPro-Regular"/>
              </a:rPr>
              <a:t>(let x = 2 in x)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F2BA2CE6-A5C0-5C45-93C9-27F6FDB01C25}"/>
              </a:ext>
            </a:extLst>
          </p:cNvPr>
          <p:cNvSpPr/>
          <p:nvPr/>
        </p:nvSpPr>
        <p:spPr>
          <a:xfrm>
            <a:off x="0" y="3255818"/>
            <a:ext cx="2466109" cy="2341418"/>
          </a:xfrm>
          <a:prstGeom prst="wedgeRoundRectCallout">
            <a:avLst>
              <a:gd name="adj1" fmla="val 125526"/>
              <a:gd name="adj2" fmla="val 31998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>
                <a:latin typeface="CronosPro-Regular"/>
                <a:cs typeface="CronosPro-Regular"/>
              </a:rPr>
              <a:t>Do</a:t>
            </a:r>
            <a:r>
              <a:rPr lang="en-US" sz="2400" dirty="0">
                <a:latin typeface="CronosPro-Regular"/>
                <a:cs typeface="CronosPro-Regular"/>
              </a:rPr>
              <a:t> substitute in binding.</a:t>
            </a:r>
          </a:p>
          <a:p>
            <a:pPr algn="ctr"/>
            <a:r>
              <a:rPr lang="en-US" sz="2400" dirty="0">
                <a:latin typeface="CronosPro-Regular"/>
                <a:cs typeface="CronosPro-Regular"/>
              </a:rPr>
              <a:t>e.g., </a:t>
            </a:r>
          </a:p>
          <a:p>
            <a:pPr algn="ctr"/>
            <a:r>
              <a:rPr lang="en-US" sz="2400" dirty="0">
                <a:latin typeface="CronosPro-Regular"/>
                <a:cs typeface="CronosPro-Regular"/>
              </a:rPr>
              <a:t>let x = 1 in </a:t>
            </a:r>
            <a:br>
              <a:rPr lang="en-US" sz="2400" dirty="0">
                <a:latin typeface="CronosPro-Regular"/>
                <a:cs typeface="CronosPro-Regular"/>
              </a:rPr>
            </a:br>
            <a:r>
              <a:rPr lang="en-US" sz="2400" dirty="0">
                <a:latin typeface="CronosPro-Regular"/>
                <a:cs typeface="CronosPro-Regular"/>
              </a:rPr>
              <a:t>(let y = x in y)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23ACE1-FCE1-D145-A8D7-65276BB187DB}"/>
              </a:ext>
            </a:extLst>
          </p:cNvPr>
          <p:cNvSpPr txBox="1"/>
          <p:nvPr/>
        </p:nvSpPr>
        <p:spPr>
          <a:xfrm>
            <a:off x="580094" y="6308725"/>
            <a:ext cx="810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ronos Pro" panose="020C0502030403020304" pitchFamily="34" charset="77"/>
                <a:cs typeface="CronosPro-Regular"/>
              </a:rPr>
              <a:t>gets even trickier in the presence of functions:  see textbook re. capture-avoiding substitution</a:t>
            </a:r>
          </a:p>
        </p:txBody>
      </p:sp>
    </p:spTree>
    <p:extLst>
      <p:ext uri="{BB962C8B-B14F-4D97-AF65-F5344CB8AC3E}">
        <p14:creationId xmlns:p14="http://schemas.microsoft.com/office/powerpoint/2010/main" val="3221032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CAF0-59EE-AF42-ADCD-FA83B864B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670AD-95C4-FC45-89F2-2D5E7D0BA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" pitchFamily="2" charset="0"/>
                <a:sym typeface="Wingdings" pitchFamily="2" charset="2"/>
              </a:rPr>
              <a:t>if e1 then e2 else e3 </a:t>
            </a:r>
            <a:r>
              <a:rPr lang="en-US" sz="2000" b="1" dirty="0">
                <a:solidFill>
                  <a:schemeClr val="tx2"/>
                </a:solidFill>
                <a:latin typeface="Courier" pitchFamily="2" charset="0"/>
                <a:cs typeface="Arial" panose="020B0604020202020204" pitchFamily="34" charset="0"/>
              </a:rPr>
              <a:t>→</a:t>
            </a:r>
            <a:r>
              <a:rPr lang="en-US" sz="2000" b="1" dirty="0">
                <a:latin typeface="Courier" pitchFamily="2" charset="0"/>
                <a:sym typeface="Wingdings" pitchFamily="2" charset="2"/>
              </a:rPr>
              <a:t> if e1' then e2 else e3  </a:t>
            </a:r>
          </a:p>
          <a:p>
            <a:pPr marL="0" indent="0">
              <a:buNone/>
            </a:pPr>
            <a:r>
              <a:rPr lang="en-US" sz="2000" b="1" dirty="0">
                <a:latin typeface="Courier" pitchFamily="2" charset="0"/>
                <a:sym typeface="Wingdings" pitchFamily="2" charset="2"/>
              </a:rPr>
              <a:t>	if e1 </a:t>
            </a:r>
            <a:r>
              <a:rPr lang="en-US" sz="2000" b="1" dirty="0">
                <a:solidFill>
                  <a:schemeClr val="tx2"/>
                </a:solidFill>
                <a:latin typeface="Courier" pitchFamily="2" charset="0"/>
                <a:cs typeface="Arial" panose="020B0604020202020204" pitchFamily="34" charset="0"/>
              </a:rPr>
              <a:t>→</a:t>
            </a:r>
            <a:r>
              <a:rPr lang="en-US" sz="2000" b="1" dirty="0">
                <a:latin typeface="Courier" pitchFamily="2" charset="0"/>
                <a:sym typeface="Wingdings" pitchFamily="2" charset="2"/>
              </a:rPr>
              <a:t> e1'</a:t>
            </a:r>
          </a:p>
          <a:p>
            <a:pPr marL="0" indent="0">
              <a:buNone/>
            </a:pPr>
            <a:endParaRPr lang="en-US" sz="2000" b="1" dirty="0">
              <a:latin typeface="Courier" pitchFamily="2" charset="0"/>
              <a:sym typeface="Wingdings" pitchFamily="2" charset="2"/>
            </a:endParaRPr>
          </a:p>
          <a:p>
            <a:pPr marL="0" indent="0">
              <a:buNone/>
            </a:pPr>
            <a:r>
              <a:rPr lang="en-US" sz="2000" b="1" dirty="0">
                <a:latin typeface="Courier" pitchFamily="2" charset="0"/>
                <a:sym typeface="Wingdings" pitchFamily="2" charset="2"/>
              </a:rPr>
              <a:t>if true then e2 else e3 </a:t>
            </a:r>
            <a:r>
              <a:rPr lang="en-US" sz="2000" b="1" dirty="0">
                <a:solidFill>
                  <a:schemeClr val="tx2"/>
                </a:solidFill>
                <a:latin typeface="Courier" pitchFamily="2" charset="0"/>
                <a:cs typeface="Arial" panose="020B0604020202020204" pitchFamily="34" charset="0"/>
              </a:rPr>
              <a:t>→</a:t>
            </a:r>
            <a:r>
              <a:rPr lang="en-US" sz="2000" b="1" dirty="0">
                <a:latin typeface="Courier" pitchFamily="2" charset="0"/>
                <a:sym typeface="Wingdings" pitchFamily="2" charset="2"/>
              </a:rPr>
              <a:t> e2</a:t>
            </a:r>
          </a:p>
          <a:p>
            <a:pPr marL="0" indent="0">
              <a:buNone/>
            </a:pPr>
            <a:endParaRPr lang="en-US" sz="2000" b="1" dirty="0">
              <a:latin typeface="Courier" pitchFamily="2" charset="0"/>
              <a:sym typeface="Wingdings" pitchFamily="2" charset="2"/>
            </a:endParaRPr>
          </a:p>
          <a:p>
            <a:pPr marL="0" indent="0">
              <a:buNone/>
            </a:pPr>
            <a:r>
              <a:rPr lang="en-US" sz="2000" b="1" dirty="0">
                <a:latin typeface="Courier" pitchFamily="2" charset="0"/>
                <a:sym typeface="Wingdings" pitchFamily="2" charset="2"/>
              </a:rPr>
              <a:t>if false then e2 else e3 </a:t>
            </a:r>
            <a:r>
              <a:rPr lang="en-US" sz="2000" b="1" dirty="0">
                <a:solidFill>
                  <a:schemeClr val="tx2"/>
                </a:solidFill>
                <a:latin typeface="Courier" pitchFamily="2" charset="0"/>
                <a:cs typeface="Arial" panose="020B0604020202020204" pitchFamily="34" charset="0"/>
              </a:rPr>
              <a:t>→</a:t>
            </a:r>
            <a:r>
              <a:rPr lang="en-US" sz="2000" b="1" dirty="0">
                <a:latin typeface="Courier" pitchFamily="2" charset="0"/>
                <a:sym typeface="Wingdings" pitchFamily="2" charset="2"/>
              </a:rPr>
              <a:t> e3</a:t>
            </a:r>
          </a:p>
          <a:p>
            <a:endParaRPr lang="en-US" sz="2000" b="1" dirty="0">
              <a:latin typeface="Courier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942BB6-90CB-1640-94A7-64781BC7793A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296882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40000"/>
            <a:lumOff val="60000"/>
          </a:schemeClr>
        </a:solidFill>
        <a:ln>
          <a:noFill/>
        </a:ln>
        <a:effectLst/>
      </a:spPr>
      <a:bodyPr rtlCol="0" anchor="ctr"/>
      <a:lstStyle>
        <a:defPPr algn="ctr">
          <a:defRPr sz="2400" dirty="0" smtClean="0">
            <a:latin typeface="CronosPro-Regular"/>
            <a:cs typeface="CronosPro-Regular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prstDash val="solid"/>
          <a:headEnd type="none"/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>
            <a:latin typeface="CronosPro-Regular"/>
            <a:cs typeface="CronosPro-Regular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5368</TotalTime>
  <Words>410</Words>
  <Application>Microsoft Macintosh PowerPoint</Application>
  <PresentationFormat>On-screen Show (4:3)</PresentationFormat>
  <Paragraphs>64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Courier</vt:lpstr>
      <vt:lpstr>Courier New</vt:lpstr>
      <vt:lpstr>Cronos Pro</vt:lpstr>
      <vt:lpstr>CronosPro-Regular</vt:lpstr>
      <vt:lpstr>Office Theme</vt:lpstr>
      <vt:lpstr>PowerPoint Presentation</vt:lpstr>
      <vt:lpstr>Inductively defined relation</vt:lpstr>
      <vt:lpstr>Let semantics</vt:lpstr>
      <vt:lpstr>Defining substitution: the easy parts</vt:lpstr>
      <vt:lpstr>Defining substitution: let</vt:lpstr>
      <vt:lpstr>If semantics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3110</dc:title>
  <dc:creator>Michael Clarkson</dc:creator>
  <cp:lastModifiedBy>Nate Foster</cp:lastModifiedBy>
  <cp:revision>500</cp:revision>
  <dcterms:created xsi:type="dcterms:W3CDTF">2014-08-25T19:49:24Z</dcterms:created>
  <dcterms:modified xsi:type="dcterms:W3CDTF">2020-04-15T14:35:25Z</dcterms:modified>
</cp:coreProperties>
</file>